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8" r:id="rId5"/>
    <p:sldId id="271" r:id="rId6"/>
    <p:sldId id="273" r:id="rId7"/>
    <p:sldId id="272" r:id="rId8"/>
    <p:sldId id="263" r:id="rId9"/>
    <p:sldId id="269" r:id="rId10"/>
    <p:sldId id="264" r:id="rId11"/>
    <p:sldId id="267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1pPr>
    <a:lvl2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2pPr>
    <a:lvl3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3pPr>
    <a:lvl4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4pPr>
    <a:lvl5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5pPr>
    <a:lvl6pPr marL="0" marR="0" indent="2286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6pPr>
    <a:lvl7pPr marL="0" marR="0" indent="2743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7pPr>
    <a:lvl8pPr marL="0" marR="0" indent="3200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8pPr>
    <a:lvl9pPr marL="0" marR="0" indent="3657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raphik"/>
        <a:ea typeface="Graphik"/>
        <a:cs typeface="Graphik"/>
        <a:sym typeface="Graphik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A9A9A9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A9A9A9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254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rgbClr val="00A1FF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solidFill>
            <a:srgbClr val="014D80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A9A9A9"/>
          </a:solidFill>
        </a:fill>
      </a:tcStyle>
    </a:band2H>
    <a:firstCol>
      <a:tcTxStyle b="off" i="off">
        <a:font>
          <a:latin typeface="Graphik Medium"/>
          <a:ea typeface="Graphik Medium"/>
          <a:cs typeface="Graphik Medium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13B100"/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rgbClr val="61D836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Graphik Medium"/>
          <a:ea typeface="Graphik Medium"/>
          <a:cs typeface="Graphik Medium"/>
        </a:font>
        <a:srgbClr val="FFFFFF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52055"/>
              <a:lumOff val="-12548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A9A9A9"/>
          </a:solidFill>
        </a:fill>
      </a:tcStyle>
    </a:band2H>
    <a:firstCol>
      <a:tcTxStyle b="off" i="off">
        <a:font>
          <a:latin typeface="Graphik Medium"/>
          <a:ea typeface="Graphik Medium"/>
          <a:cs typeface="Graphik Medium"/>
        </a:font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-613784"/>
              <a:lumOff val="1275"/>
            </a:scheme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4">
                  <a:hueOff val="-613784"/>
                  <a:lumOff val="127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Graphik Medium"/>
          <a:ea typeface="Graphik Medium"/>
          <a:cs typeface="Graphik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FF53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A9A9A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98195F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6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A9A9A9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381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64646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87"/>
    <p:restoredTop sz="94718"/>
  </p:normalViewPr>
  <p:slideViewPr>
    <p:cSldViewPr snapToGrid="0" snapToObjects="1">
      <p:cViewPr varScale="1">
        <p:scale>
          <a:sx n="52" d="100"/>
          <a:sy n="52" d="100"/>
        </p:scale>
        <p:origin x="256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1" name="Shape 15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060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70000" y="3289300"/>
            <a:ext cx="21844000" cy="3879454"/>
          </a:xfrm>
          <a:prstGeom prst="rect">
            <a:avLst/>
          </a:prstGeom>
        </p:spPr>
        <p:txBody>
          <a:bodyPr/>
          <a:lstStyle>
            <a:lvl1pPr defTabSz="2438338">
              <a:lnSpc>
                <a:spcPct val="90000"/>
              </a:lnSpc>
              <a:defRPr sz="11600" spc="-348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3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70000" y="12160429"/>
            <a:ext cx="21844000" cy="694056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3500">
                <a:latin typeface="Graphik-Medium"/>
                <a:ea typeface="Graphik-Medium"/>
                <a:cs typeface="Graphik-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70000" y="6985000"/>
            <a:ext cx="21844000" cy="2512352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6400">
                <a:latin typeface="Graphik-Medium"/>
                <a:ea typeface="Graphik-Medium"/>
                <a:cs typeface="Graphik-Medium"/>
                <a:sym typeface="Graphik Medium"/>
              </a:defRPr>
            </a:lvl1pPr>
            <a:lvl2pPr marL="0" indent="0" algn="ctr" defTabSz="825500">
              <a:spcBef>
                <a:spcPts val="0"/>
              </a:spcBef>
              <a:buClrTx/>
              <a:buSzTx/>
              <a:buNone/>
              <a:defRPr sz="6400">
                <a:latin typeface="Graphik-Medium"/>
                <a:ea typeface="Graphik-Medium"/>
                <a:cs typeface="Graphik-Medium"/>
                <a:sym typeface="Graphik Medium"/>
              </a:defRPr>
            </a:lvl2pPr>
            <a:lvl3pPr marL="0" indent="0" algn="ctr" defTabSz="825500">
              <a:spcBef>
                <a:spcPts val="0"/>
              </a:spcBef>
              <a:buClrTx/>
              <a:buSzTx/>
              <a:buNone/>
              <a:defRPr sz="6400">
                <a:latin typeface="Graphik-Medium"/>
                <a:ea typeface="Graphik-Medium"/>
                <a:cs typeface="Graphik-Medium"/>
                <a:sym typeface="Graphik Medium"/>
              </a:defRPr>
            </a:lvl3pPr>
            <a:lvl4pPr marL="0" indent="0" algn="ctr" defTabSz="825500">
              <a:spcBef>
                <a:spcPts val="0"/>
              </a:spcBef>
              <a:buClrTx/>
              <a:buSzTx/>
              <a:buNone/>
              <a:defRPr sz="6400">
                <a:latin typeface="Graphik-Medium"/>
                <a:ea typeface="Graphik-Medium"/>
                <a:cs typeface="Graphik-Medium"/>
                <a:sym typeface="Graphik Medium"/>
              </a:defRPr>
            </a:lvl4pPr>
            <a:lvl5pPr marL="0" indent="0" algn="ctr" defTabSz="825500">
              <a:spcBef>
                <a:spcPts val="0"/>
              </a:spcBef>
              <a:buClrTx/>
              <a:buSzTx/>
              <a:buNone/>
              <a:defRPr sz="6400">
                <a:latin typeface="Graphik-Medium"/>
                <a:ea typeface="Graphik-Medium"/>
                <a:cs typeface="Graphik-Medium"/>
                <a:sym typeface="Graphik Medium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pic>
        <p:nvPicPr>
          <p:cNvPr id="15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57851" y="9668502"/>
            <a:ext cx="3130005" cy="1696556"/>
          </a:xfrm>
          <a:prstGeom prst="rect">
            <a:avLst/>
          </a:prstGeom>
          <a:ln w="12700">
            <a:miter lim="400000"/>
          </a:ln>
        </p:spPr>
      </p:pic>
      <p:sp>
        <p:nvSpPr>
          <p:cNvPr id="1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70000" y="4927600"/>
            <a:ext cx="21844000" cy="3902869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ClrTx/>
              <a:buSzTx/>
              <a:buNone/>
              <a:defRPr sz="8400" spc="-252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Graphik-Medium"/>
                <a:ea typeface="Graphik-Medium"/>
                <a:cs typeface="Graphik-Medium"/>
                <a:sym typeface="Graphik Medium"/>
              </a:defRPr>
            </a:lvl1pPr>
            <a:lvl2pPr marL="0" indent="457200" algn="ctr">
              <a:spcBef>
                <a:spcPts val="0"/>
              </a:spcBef>
              <a:buClrTx/>
              <a:buSzTx/>
              <a:buNone/>
              <a:defRPr sz="8400" spc="-252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Graphik-Medium"/>
                <a:ea typeface="Graphik-Medium"/>
                <a:cs typeface="Graphik-Medium"/>
                <a:sym typeface="Graphik Medium"/>
              </a:defRPr>
            </a:lvl2pPr>
            <a:lvl3pPr marL="0" indent="914400" algn="ctr">
              <a:spcBef>
                <a:spcPts val="0"/>
              </a:spcBef>
              <a:buClrTx/>
              <a:buSzTx/>
              <a:buNone/>
              <a:defRPr sz="8400" spc="-252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Graphik-Medium"/>
                <a:ea typeface="Graphik-Medium"/>
                <a:cs typeface="Graphik-Medium"/>
                <a:sym typeface="Graphik Medium"/>
              </a:defRPr>
            </a:lvl3pPr>
            <a:lvl4pPr marL="0" indent="1371600" algn="ctr">
              <a:spcBef>
                <a:spcPts val="0"/>
              </a:spcBef>
              <a:buClrTx/>
              <a:buSzTx/>
              <a:buNone/>
              <a:defRPr sz="8400" spc="-252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Graphik-Medium"/>
                <a:ea typeface="Graphik-Medium"/>
                <a:cs typeface="Graphik-Medium"/>
                <a:sym typeface="Graphik Medium"/>
              </a:defRPr>
            </a:lvl4pPr>
            <a:lvl5pPr marL="0" indent="1828800" algn="ctr">
              <a:spcBef>
                <a:spcPts val="0"/>
              </a:spcBef>
              <a:buClrTx/>
              <a:buSzTx/>
              <a:buNone/>
              <a:defRPr sz="8400" spc="-252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Graphik-Medium"/>
                <a:ea typeface="Graphik-Medium"/>
                <a:cs typeface="Graphik-Medium"/>
                <a:sym typeface="Graphik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70000" y="3906096"/>
            <a:ext cx="21844000" cy="4488604"/>
          </a:xfrm>
          <a:prstGeom prst="rect">
            <a:avLst/>
          </a:prstGeom>
        </p:spPr>
        <p:txBody>
          <a:bodyPr anchor="b"/>
          <a:lstStyle>
            <a:lvl1pPr marL="0" indent="0" algn="ctr" defTabSz="2438338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z="22400" spc="-448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1pPr>
            <a:lvl2pPr marL="0" indent="457200" algn="ctr" defTabSz="2438338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z="22400" spc="-448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2pPr>
            <a:lvl3pPr marL="0" indent="914400" algn="ctr" defTabSz="2438338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z="22400" spc="-448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3pPr>
            <a:lvl4pPr marL="0" indent="1371600" algn="ctr" defTabSz="2438338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z="22400" spc="-448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4pPr>
            <a:lvl5pPr marL="0" indent="1828800" algn="ctr" defTabSz="2438338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z="22400" spc="-448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9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70000" y="8521700"/>
            <a:ext cx="21844000" cy="1016000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4400">
                <a:latin typeface="Graphik-Medium"/>
                <a:ea typeface="Graphik-Medium"/>
                <a:cs typeface="Graphik-Medium"/>
                <a:sym typeface="Graphik Medium"/>
              </a:defRPr>
            </a:lvl1pPr>
          </a:lstStyle>
          <a:p>
            <a:r>
              <a:t>Fact information</a:t>
            </a:r>
          </a:p>
        </p:txBody>
      </p:sp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70000" y="11155086"/>
            <a:ext cx="21844000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4400">
                <a:latin typeface="Graphik-Medium"/>
                <a:ea typeface="Graphik-Medium"/>
                <a:cs typeface="Graphik-Medium"/>
                <a:sym typeface="Graphik Medium"/>
              </a:defRPr>
            </a:lvl1pPr>
          </a:lstStyle>
          <a:p>
            <a:r>
              <a:t>Attribution</a:t>
            </a:r>
          </a:p>
        </p:txBody>
      </p:sp>
      <p:sp>
        <p:nvSpPr>
          <p:cNvPr id="11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70000" y="5141969"/>
            <a:ext cx="21844000" cy="3430191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z="8400" spc="-168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z="8400" spc="-168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z="8400" spc="-168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z="8400" spc="-168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ClrTx/>
              <a:buSzTx/>
              <a:buNone/>
              <a:defRPr sz="8400" spc="-168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988149250_2145x1620.jpg"/>
          <p:cNvSpPr>
            <a:spLocks noGrp="1"/>
          </p:cNvSpPr>
          <p:nvPr>
            <p:ph type="pic" sz="half" idx="21"/>
          </p:nvPr>
        </p:nvSpPr>
        <p:spPr>
          <a:xfrm>
            <a:off x="12192000" y="4813300"/>
            <a:ext cx="12192000" cy="920794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1169517375_2880x1920.jpg"/>
          <p:cNvSpPr>
            <a:spLocks noGrp="1"/>
          </p:cNvSpPr>
          <p:nvPr>
            <p:ph type="pic" sz="half" idx="22"/>
          </p:nvPr>
        </p:nvSpPr>
        <p:spPr>
          <a:xfrm>
            <a:off x="12192000" y="-628650"/>
            <a:ext cx="12192000" cy="812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8" name="184386109_2439x1626.jpg"/>
          <p:cNvSpPr>
            <a:spLocks noGrp="1"/>
          </p:cNvSpPr>
          <p:nvPr>
            <p:ph type="pic" idx="23"/>
          </p:nvPr>
        </p:nvSpPr>
        <p:spPr>
          <a:xfrm>
            <a:off x="-4203700" y="0"/>
            <a:ext cx="20574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1169517375_2880x1920.jpg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1169517375_2880x1920.jpg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4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70000" y="12166600"/>
            <a:ext cx="21844000" cy="694055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3500">
                <a:solidFill>
                  <a:srgbClr val="FFFFFF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25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70000" y="3289300"/>
            <a:ext cx="21844000" cy="3873500"/>
          </a:xfrm>
          <a:prstGeom prst="rect">
            <a:avLst/>
          </a:prstGeom>
        </p:spPr>
        <p:txBody>
          <a:bodyPr/>
          <a:lstStyle>
            <a:lvl1pPr defTabSz="2438400">
              <a:lnSpc>
                <a:spcPct val="90000"/>
              </a:lnSpc>
              <a:defRPr sz="11600" spc="-348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2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70000" y="6985000"/>
            <a:ext cx="21844000" cy="2514600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FFFFFF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1pPr>
            <a:lvl2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FFFFFF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2pPr>
            <a:lvl3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FFFFFF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3pPr>
            <a:lvl4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FFFFFF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4pPr>
            <a:lvl5pPr marL="0" indent="0" algn="ctr" defTabSz="825500">
              <a:spcBef>
                <a:spcPts val="0"/>
              </a:spcBef>
              <a:buClrTx/>
              <a:buSzTx/>
              <a:buNone/>
              <a:defRPr sz="6400">
                <a:solidFill>
                  <a:srgbClr val="FFFFFF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184386109_2439x1626.jpg"/>
          <p:cNvSpPr>
            <a:spLocks noGrp="1"/>
          </p:cNvSpPr>
          <p:nvPr>
            <p:ph type="pic" idx="21"/>
          </p:nvPr>
        </p:nvSpPr>
        <p:spPr>
          <a:xfrm>
            <a:off x="7962900" y="-25400"/>
            <a:ext cx="20650200" cy="13766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5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70000" y="3885108"/>
            <a:ext cx="9652000" cy="3200203"/>
          </a:xfrm>
          <a:prstGeom prst="rect">
            <a:avLst/>
          </a:prstGeom>
        </p:spPr>
        <p:txBody>
          <a:bodyPr/>
          <a:lstStyle>
            <a:lvl1pPr>
              <a:defRPr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</a:defRPr>
            </a:lvl1pPr>
          </a:lstStyle>
          <a:p>
            <a:r>
              <a:t>Slide Title</a:t>
            </a:r>
          </a:p>
        </p:txBody>
      </p:sp>
      <p:sp>
        <p:nvSpPr>
          <p:cNvPr id="3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70000" y="6845300"/>
            <a:ext cx="9652000" cy="5664200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5400">
                <a:latin typeface="Graphik-Medium"/>
                <a:ea typeface="Graphik-Medium"/>
                <a:cs typeface="Graphik-Medium"/>
                <a:sym typeface="Graphik Medium"/>
              </a:defRPr>
            </a:lvl1pPr>
            <a:lvl2pPr marL="0" indent="457200" algn="ctr" defTabSz="825500">
              <a:spcBef>
                <a:spcPts val="0"/>
              </a:spcBef>
              <a:buClrTx/>
              <a:buSzTx/>
              <a:buNone/>
              <a:defRPr sz="5400">
                <a:latin typeface="Graphik-Medium"/>
                <a:ea typeface="Graphik-Medium"/>
                <a:cs typeface="Graphik-Medium"/>
                <a:sym typeface="Graphik Medium"/>
              </a:defRPr>
            </a:lvl2pPr>
            <a:lvl3pPr marL="0" indent="914400" algn="ctr" defTabSz="825500">
              <a:spcBef>
                <a:spcPts val="0"/>
              </a:spcBef>
              <a:buClrTx/>
              <a:buSzTx/>
              <a:buNone/>
              <a:defRPr sz="5400">
                <a:latin typeface="Graphik-Medium"/>
                <a:ea typeface="Graphik-Medium"/>
                <a:cs typeface="Graphik-Medium"/>
                <a:sym typeface="Graphik Medium"/>
              </a:defRPr>
            </a:lvl3pPr>
            <a:lvl4pPr marL="0" indent="1371600" algn="ctr" defTabSz="825500">
              <a:spcBef>
                <a:spcPts val="0"/>
              </a:spcBef>
              <a:buClrTx/>
              <a:buSzTx/>
              <a:buNone/>
              <a:defRPr sz="5400">
                <a:latin typeface="Graphik-Medium"/>
                <a:ea typeface="Graphik-Medium"/>
                <a:cs typeface="Graphik-Medium"/>
                <a:sym typeface="Graphik Medium"/>
              </a:defRPr>
            </a:lvl4pPr>
            <a:lvl5pPr marL="0" indent="1828800" algn="ctr" defTabSz="825500">
              <a:spcBef>
                <a:spcPts val="0"/>
              </a:spcBef>
              <a:buClrTx/>
              <a:buSzTx/>
              <a:buNone/>
              <a:defRPr sz="5400">
                <a:latin typeface="Graphik-Medium"/>
                <a:ea typeface="Graphik-Medium"/>
                <a:cs typeface="Graphik-Medium"/>
                <a:sym typeface="Graphik Medium"/>
              </a:defRPr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5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70000" y="2133600"/>
            <a:ext cx="21844000" cy="1016000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5400">
                <a:latin typeface="Graphik-Medium"/>
                <a:ea typeface="Graphik-Medium"/>
                <a:cs typeface="Graphik-Medium"/>
                <a:sym typeface="Graphik Medium"/>
              </a:defRPr>
            </a:lvl1pPr>
          </a:lstStyle>
          <a:p>
            <a:r>
              <a:t>Slide Subtitle</a:t>
            </a:r>
          </a:p>
        </p:txBody>
      </p:sp>
      <p:sp>
        <p:nvSpPr>
          <p:cNvPr id="46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70000" y="4269316"/>
            <a:ext cx="21844000" cy="8432801"/>
          </a:xfrm>
          <a:prstGeom prst="rect">
            <a:avLst/>
          </a:prstGeom>
        </p:spPr>
        <p:txBody>
          <a:bodyPr numCol="2" spcCol="109220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988149250_2145x1620.jpg"/>
          <p:cNvSpPr>
            <a:spLocks noGrp="1"/>
          </p:cNvSpPr>
          <p:nvPr>
            <p:ph type="pic" idx="21"/>
          </p:nvPr>
        </p:nvSpPr>
        <p:spPr>
          <a:xfrm>
            <a:off x="10185400" y="0"/>
            <a:ext cx="18161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70000" y="838200"/>
            <a:ext cx="9652000" cy="1549400"/>
          </a:xfrm>
          <a:prstGeom prst="rect">
            <a:avLst/>
          </a:prstGeom>
        </p:spPr>
        <p:txBody>
          <a:bodyPr/>
          <a:lstStyle>
            <a:lvl1pPr>
              <a:defRPr>
                <a:gradFill flip="none" rotWithShape="1">
                  <a:gsLst>
                    <a:gs pos="0">
                      <a:srgbClr val="5E03FF"/>
                    </a:gs>
                    <a:gs pos="100000">
                      <a:srgbClr val="FF00F7"/>
                    </a:gs>
                  </a:gsLst>
                  <a:lin ang="3960000" scaled="0"/>
                </a:gradFill>
              </a:defRPr>
            </a:lvl1pPr>
          </a:lstStyle>
          <a:p>
            <a:r>
              <a:t>Slide Title</a:t>
            </a:r>
          </a:p>
        </p:txBody>
      </p:sp>
      <p:sp>
        <p:nvSpPr>
          <p:cNvPr id="64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70000" y="4267200"/>
            <a:ext cx="9652000" cy="843280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5" name="Slide Subtitl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70000" y="2133600"/>
            <a:ext cx="9652000" cy="1016000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5400">
                <a:latin typeface="Graphik-Medium"/>
                <a:ea typeface="Graphik-Medium"/>
                <a:cs typeface="Graphik-Medium"/>
                <a:sym typeface="Graphik Medium"/>
              </a:defRPr>
            </a:lvl1pPr>
          </a:lstStyle>
          <a:p>
            <a:r>
              <a:t>Slide Subtitle</a:t>
            </a:r>
          </a:p>
        </p:txBody>
      </p:sp>
      <p:sp>
        <p:nvSpPr>
          <p:cNvPr id="6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70000" y="3289300"/>
            <a:ext cx="21844000" cy="38735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11600" spc="-348">
                <a:gradFill flip="none" rotWithShape="1">
                  <a:gsLst>
                    <a:gs pos="0">
                      <a:srgbClr val="FF00D8"/>
                    </a:gs>
                    <a:gs pos="100000">
                      <a:srgbClr val="FF542E"/>
                    </a:gs>
                  </a:gsLst>
                  <a:lin ang="3960000" scaled="0"/>
                </a:gradFill>
              </a:defRPr>
            </a:lvl1pPr>
          </a:lstStyle>
          <a:p>
            <a:r>
              <a:t>Section Title</a:t>
            </a:r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2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70000" y="2133600"/>
            <a:ext cx="21844000" cy="1016000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5400">
                <a:latin typeface="Graphik-Medium"/>
                <a:ea typeface="Graphik-Medium"/>
                <a:cs typeface="Graphik-Medium"/>
                <a:sym typeface="Graphik Medium"/>
              </a:defRPr>
            </a:lvl1pPr>
          </a:lstStyle>
          <a:p>
            <a:r>
              <a:t>Slide Subtitle</a:t>
            </a:r>
          </a:p>
        </p:txBody>
      </p:sp>
      <p:sp>
        <p:nvSpPr>
          <p:cNvPr id="8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70000" y="812800"/>
            <a:ext cx="21844000" cy="1562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91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70000" y="2133600"/>
            <a:ext cx="21844000" cy="1016000"/>
          </a:xfrm>
          <a:prstGeom prst="rect">
            <a:avLst/>
          </a:prstGeom>
        </p:spPr>
        <p:txBody>
          <a:bodyPr/>
          <a:lstStyle>
            <a:lvl1pPr marL="0" indent="0" algn="ctr" defTabSz="825500">
              <a:spcBef>
                <a:spcPts val="0"/>
              </a:spcBef>
              <a:buClrTx/>
              <a:buSzTx/>
              <a:buNone/>
              <a:defRPr sz="5400">
                <a:latin typeface="Graphik-Medium"/>
                <a:ea typeface="Graphik-Medium"/>
                <a:cs typeface="Graphik-Medium"/>
                <a:sym typeface="Graphik Medium"/>
              </a:defRPr>
            </a:lvl1pPr>
          </a:lstStyle>
          <a:p>
            <a:r>
              <a:t>Agenda Subtitle</a:t>
            </a:r>
          </a:p>
        </p:txBody>
      </p:sp>
      <p:sp>
        <p:nvSpPr>
          <p:cNvPr id="9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buClrTx/>
              <a:buSzTx/>
              <a:buNone/>
              <a:defRPr sz="5500" spc="-55"/>
            </a:lvl1pPr>
            <a:lvl2pPr marL="0" indent="457200" defTabSz="825500">
              <a:buClrTx/>
              <a:buSzTx/>
              <a:buNone/>
              <a:defRPr sz="5500" spc="-55"/>
            </a:lvl2pPr>
            <a:lvl3pPr marL="0" indent="914400" defTabSz="825500">
              <a:buClrTx/>
              <a:buSzTx/>
              <a:buNone/>
              <a:defRPr sz="5500" spc="-55"/>
            </a:lvl3pPr>
            <a:lvl4pPr marL="0" indent="1371600" defTabSz="825500">
              <a:buClrTx/>
              <a:buSzTx/>
              <a:buNone/>
              <a:defRPr sz="5500" spc="-55"/>
            </a:lvl4pPr>
            <a:lvl5pPr marL="0" indent="1828800" defTabSz="825500">
              <a:buClrTx/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70000" y="812800"/>
            <a:ext cx="21844000" cy="1557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70000" y="4267200"/>
            <a:ext cx="21844000" cy="8432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pic>
        <p:nvPicPr>
          <p:cNvPr id="4" name="Image" descr="Image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17178" y="12820215"/>
            <a:ext cx="1278345" cy="692901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77623" y="13081000"/>
            <a:ext cx="416053" cy="467107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>
              <a:defRPr sz="2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252" baseline="0">
          <a:solidFill>
            <a:srgbClr val="000000"/>
          </a:solidFill>
          <a:uFillTx/>
          <a:latin typeface="+mn-lt"/>
          <a:ea typeface="+mn-ea"/>
          <a:cs typeface="+mn-cs"/>
          <a:sym typeface="Graphik Semibold"/>
        </a:defRPr>
      </a:lvl1pPr>
      <a:lvl2pPr marL="0" marR="0" indent="4572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252" baseline="0">
          <a:solidFill>
            <a:srgbClr val="000000"/>
          </a:solidFill>
          <a:uFillTx/>
          <a:latin typeface="+mn-lt"/>
          <a:ea typeface="+mn-ea"/>
          <a:cs typeface="+mn-cs"/>
          <a:sym typeface="Graphik Semibold"/>
        </a:defRPr>
      </a:lvl2pPr>
      <a:lvl3pPr marL="0" marR="0" indent="9144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252" baseline="0">
          <a:solidFill>
            <a:srgbClr val="000000"/>
          </a:solidFill>
          <a:uFillTx/>
          <a:latin typeface="+mn-lt"/>
          <a:ea typeface="+mn-ea"/>
          <a:cs typeface="+mn-cs"/>
          <a:sym typeface="Graphik Semibold"/>
        </a:defRPr>
      </a:lvl3pPr>
      <a:lvl4pPr marL="0" marR="0" indent="13716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252" baseline="0">
          <a:solidFill>
            <a:srgbClr val="000000"/>
          </a:solidFill>
          <a:uFillTx/>
          <a:latin typeface="+mn-lt"/>
          <a:ea typeface="+mn-ea"/>
          <a:cs typeface="+mn-cs"/>
          <a:sym typeface="Graphik Semibold"/>
        </a:defRPr>
      </a:lvl4pPr>
      <a:lvl5pPr marL="0" marR="0" indent="18288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252" baseline="0">
          <a:solidFill>
            <a:srgbClr val="000000"/>
          </a:solidFill>
          <a:uFillTx/>
          <a:latin typeface="+mn-lt"/>
          <a:ea typeface="+mn-ea"/>
          <a:cs typeface="+mn-cs"/>
          <a:sym typeface="Graphik Semibold"/>
        </a:defRPr>
      </a:lvl5pPr>
      <a:lvl6pPr marL="0" marR="0" indent="22860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252" baseline="0">
          <a:solidFill>
            <a:srgbClr val="000000"/>
          </a:solidFill>
          <a:uFillTx/>
          <a:latin typeface="+mn-lt"/>
          <a:ea typeface="+mn-ea"/>
          <a:cs typeface="+mn-cs"/>
          <a:sym typeface="Graphik Semibold"/>
        </a:defRPr>
      </a:lvl6pPr>
      <a:lvl7pPr marL="0" marR="0" indent="27432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252" baseline="0">
          <a:solidFill>
            <a:srgbClr val="000000"/>
          </a:solidFill>
          <a:uFillTx/>
          <a:latin typeface="+mn-lt"/>
          <a:ea typeface="+mn-ea"/>
          <a:cs typeface="+mn-cs"/>
          <a:sym typeface="Graphik Semibold"/>
        </a:defRPr>
      </a:lvl7pPr>
      <a:lvl8pPr marL="0" marR="0" indent="32004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252" baseline="0">
          <a:solidFill>
            <a:srgbClr val="000000"/>
          </a:solidFill>
          <a:uFillTx/>
          <a:latin typeface="+mn-lt"/>
          <a:ea typeface="+mn-ea"/>
          <a:cs typeface="+mn-cs"/>
          <a:sym typeface="Graphik Semibold"/>
        </a:defRPr>
      </a:lvl8pPr>
      <a:lvl9pPr marL="0" marR="0" indent="36576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252" baseline="0">
          <a:solidFill>
            <a:srgbClr val="000000"/>
          </a:solidFill>
          <a:uFillTx/>
          <a:latin typeface="+mn-lt"/>
          <a:ea typeface="+mn-ea"/>
          <a:cs typeface="+mn-cs"/>
          <a:sym typeface="Graphik Semibold"/>
        </a:defRPr>
      </a:lvl9pPr>
    </p:titleStyle>
    <p:bodyStyle>
      <a:lvl1pPr marL="5588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1pPr>
      <a:lvl2pPr marL="11176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2pPr>
      <a:lvl3pPr marL="16764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3pPr>
      <a:lvl4pPr marL="22352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4pPr>
      <a:lvl5pPr marL="27940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5pPr>
      <a:lvl6pPr marL="33528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6pPr>
      <a:lvl7pPr marL="39116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7pPr>
      <a:lvl8pPr marL="44704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8pPr>
      <a:lvl9pPr marL="5029200" marR="0" indent="-558800" algn="l" defTabSz="2438400" rtl="0" latinLnBrk="0">
        <a:lnSpc>
          <a:spcPct val="100000"/>
        </a:lnSpc>
        <a:spcBef>
          <a:spcPts val="2400"/>
        </a:spcBef>
        <a:spcAft>
          <a:spcPts val="0"/>
        </a:spcAft>
        <a:buClr>
          <a:srgbClr val="000000"/>
        </a:buClr>
        <a:buSzPct val="100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Graphik"/>
          <a:ea typeface="Graphik"/>
          <a:cs typeface="Graphik"/>
          <a:sym typeface="Graphik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hl7.me/GHP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oinc.org/LL5144-2/" TargetMode="External"/><Relationship Id="rId2" Type="http://schemas.openxmlformats.org/officeDocument/2006/relationships/hyperlink" Target="https://loinc.org/90778-2/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HL7 Gender Harmony project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HL7 Gender Harmony project</a:t>
            </a:r>
          </a:p>
        </p:txBody>
      </p:sp>
      <p:sp>
        <p:nvSpPr>
          <p:cNvPr id="154" name="Rob McClure…"/>
          <p:cNvSpPr txBox="1">
            <a:spLocks noGrp="1"/>
          </p:cNvSpPr>
          <p:nvPr>
            <p:ph type="body" idx="21"/>
          </p:nvPr>
        </p:nvSpPr>
        <p:spPr>
          <a:xfrm>
            <a:off x="1270000" y="10864454"/>
            <a:ext cx="8631881" cy="169655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pPr defTabSz="759459">
              <a:defRPr sz="3220"/>
            </a:pPr>
            <a:r>
              <a:rPr dirty="0"/>
              <a:t>Rob McClure</a:t>
            </a:r>
            <a:r>
              <a:rPr lang="en-US" dirty="0"/>
              <a:t> (he, him)</a:t>
            </a:r>
            <a:endParaRPr dirty="0"/>
          </a:p>
          <a:p>
            <a:pPr defTabSz="759459">
              <a:defRPr sz="3220"/>
            </a:pPr>
            <a:r>
              <a:rPr dirty="0"/>
              <a:t>Project Lead, Vocabulary Co-chair</a:t>
            </a:r>
          </a:p>
          <a:p>
            <a:pPr defTabSz="759459">
              <a:defRPr sz="3220"/>
            </a:pPr>
            <a:r>
              <a:rPr lang="en-US" dirty="0"/>
              <a:t>October</a:t>
            </a:r>
            <a:r>
              <a:rPr dirty="0"/>
              <a:t> 2021</a:t>
            </a:r>
          </a:p>
        </p:txBody>
      </p:sp>
      <p:sp>
        <p:nvSpPr>
          <p:cNvPr id="155" name="Representing sex and gender identity in clinical models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Representing sex and gender identity in clinical models</a:t>
            </a:r>
          </a:p>
        </p:txBody>
      </p:sp>
      <p:sp>
        <p:nvSpPr>
          <p:cNvPr id="5" name="Rob McClure…">
            <a:extLst>
              <a:ext uri="{FF2B5EF4-FFF2-40B4-BE49-F238E27FC236}">
                <a16:creationId xmlns:a16="http://schemas.microsoft.com/office/drawing/2014/main" id="{CE4A346C-BDEC-3C45-9DDD-0B1B59D21992}"/>
              </a:ext>
            </a:extLst>
          </p:cNvPr>
          <p:cNvSpPr txBox="1">
            <a:spLocks/>
          </p:cNvSpPr>
          <p:nvPr/>
        </p:nvSpPr>
        <p:spPr>
          <a:xfrm>
            <a:off x="10764108" y="10864454"/>
            <a:ext cx="8631881" cy="1696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>
            <a:lvl1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500" b="0" i="0" u="none" strike="noStrike" cap="none" spc="0" baseline="0">
                <a:solidFill>
                  <a:srgbClr val="000000"/>
                </a:solidFill>
                <a:uFillTx/>
                <a:latin typeface="Graphik-Medium"/>
                <a:ea typeface="Graphik-Medium"/>
                <a:cs typeface="Graphik-Medium"/>
                <a:sym typeface="Graphik Medium"/>
              </a:defRPr>
            </a:lvl1pPr>
            <a:lvl2pPr marL="1117600" marR="0" indent="-558800" algn="l" defTabSz="2438400" rtl="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Graphik"/>
                <a:ea typeface="Graphik"/>
                <a:cs typeface="Graphik"/>
                <a:sym typeface="Graphik"/>
              </a:defRPr>
            </a:lvl2pPr>
            <a:lvl3pPr marL="1676400" marR="0" indent="-558800" algn="l" defTabSz="2438400" rtl="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Graphik"/>
                <a:ea typeface="Graphik"/>
                <a:cs typeface="Graphik"/>
                <a:sym typeface="Graphik"/>
              </a:defRPr>
            </a:lvl3pPr>
            <a:lvl4pPr marL="2235200" marR="0" indent="-558800" algn="l" defTabSz="2438400" rtl="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Graphik"/>
                <a:ea typeface="Graphik"/>
                <a:cs typeface="Graphik"/>
                <a:sym typeface="Graphik"/>
              </a:defRPr>
            </a:lvl4pPr>
            <a:lvl5pPr marL="2794000" marR="0" indent="-558800" algn="l" defTabSz="2438400" rtl="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Graphik"/>
                <a:ea typeface="Graphik"/>
                <a:cs typeface="Graphik"/>
                <a:sym typeface="Graphik"/>
              </a:defRPr>
            </a:lvl5pPr>
            <a:lvl6pPr marL="3352800" marR="0" indent="-558800" algn="l" defTabSz="2438400" rtl="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Graphik"/>
                <a:ea typeface="Graphik"/>
                <a:cs typeface="Graphik"/>
                <a:sym typeface="Graphik"/>
              </a:defRPr>
            </a:lvl6pPr>
            <a:lvl7pPr marL="3911600" marR="0" indent="-558800" algn="l" defTabSz="2438400" rtl="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Graphik"/>
                <a:ea typeface="Graphik"/>
                <a:cs typeface="Graphik"/>
                <a:sym typeface="Graphik"/>
              </a:defRPr>
            </a:lvl7pPr>
            <a:lvl8pPr marL="4470400" marR="0" indent="-558800" algn="l" defTabSz="2438400" rtl="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Graphik"/>
                <a:ea typeface="Graphik"/>
                <a:cs typeface="Graphik"/>
                <a:sym typeface="Graphik"/>
              </a:defRPr>
            </a:lvl8pPr>
            <a:lvl9pPr marL="5029200" marR="0" indent="-558800" algn="l" defTabSz="2438400" rtl="0" latinLnBrk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Graphik"/>
                <a:ea typeface="Graphik"/>
                <a:cs typeface="Graphik"/>
                <a:sym typeface="Graphik"/>
              </a:defRPr>
            </a:lvl9pPr>
          </a:lstStyle>
          <a:p>
            <a:pPr defTabSz="759459" hangingPunct="1">
              <a:defRPr sz="3220"/>
            </a:pPr>
            <a:r>
              <a:rPr lang="en-US" sz="3220" dirty="0"/>
              <a:t>Rob Horn (he, him)</a:t>
            </a:r>
          </a:p>
          <a:p>
            <a:pPr defTabSz="759459" hangingPunct="1">
              <a:defRPr sz="3220"/>
            </a:pPr>
            <a:r>
              <a:rPr lang="en-US" sz="3220" dirty="0"/>
              <a:t>SME, DICOM rep</a:t>
            </a:r>
          </a:p>
          <a:p>
            <a:pPr defTabSz="759459" hangingPunct="1">
              <a:defRPr sz="3220"/>
            </a:pPr>
            <a:r>
              <a:rPr lang="en-US" sz="3220" dirty="0"/>
              <a:t>October 2021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FHIR Patient Enhancement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804370">
              <a:lnSpc>
                <a:spcPct val="90000"/>
              </a:lnSpc>
              <a:defRPr sz="8584" spc="-257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</a:defRPr>
            </a:lvl1pPr>
          </a:lstStyle>
          <a:p>
            <a:r>
              <a:rPr dirty="0"/>
              <a:t>FHIR</a:t>
            </a:r>
            <a:r>
              <a:rPr lang="en-US" dirty="0"/>
              <a:t>,</a:t>
            </a:r>
            <a:r>
              <a:rPr dirty="0"/>
              <a:t> </a:t>
            </a:r>
            <a:r>
              <a:rPr lang="en-US" dirty="0"/>
              <a:t>V2.?, CDA/C-CDA</a:t>
            </a:r>
            <a:r>
              <a:rPr dirty="0"/>
              <a:t> Enhancements</a:t>
            </a:r>
          </a:p>
        </p:txBody>
      </p:sp>
      <p:sp>
        <p:nvSpPr>
          <p:cNvPr id="219" name="“Easy stuff”"/>
          <p:cNvSpPr txBox="1">
            <a:spLocks noGrp="1"/>
          </p:cNvSpPr>
          <p:nvPr>
            <p:ph type="body" idx="21"/>
          </p:nvPr>
        </p:nvSpPr>
        <p:spPr>
          <a:xfrm>
            <a:off x="1270000" y="2245110"/>
            <a:ext cx="21844000" cy="1016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en-US" dirty="0"/>
              <a:t>Changes need to be aligned</a:t>
            </a:r>
            <a:endParaRPr dirty="0"/>
          </a:p>
        </p:txBody>
      </p:sp>
      <p:sp>
        <p:nvSpPr>
          <p:cNvPr id="220" name="Add an extension to support “Preferred Name”…"/>
          <p:cNvSpPr txBox="1">
            <a:spLocks noGrp="1"/>
          </p:cNvSpPr>
          <p:nvPr>
            <p:ph type="body" idx="1"/>
          </p:nvPr>
        </p:nvSpPr>
        <p:spPr>
          <a:xfrm>
            <a:off x="1269999" y="3426837"/>
            <a:ext cx="21844001" cy="9273163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r>
              <a:rPr lang="en-US" sz="5200" b="1" dirty="0">
                <a:latin typeface="Calibri" panose="020F0502020204030204" pitchFamily="34" charset="0"/>
                <a:cs typeface="Calibri" panose="020F0502020204030204" pitchFamily="34" charset="0"/>
              </a:rPr>
              <a:t>We are currently working on </a:t>
            </a:r>
            <a:r>
              <a:rPr lang="en-US" sz="5400" spc="-257" dirty="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rPr>
              <a:t>Phase 2</a:t>
            </a:r>
            <a:r>
              <a:rPr lang="en-US" sz="5200" b="1" dirty="0">
                <a:latin typeface="Calibri" panose="020F0502020204030204" pitchFamily="34" charset="0"/>
                <a:cs typeface="Calibri" panose="020F0502020204030204" pitchFamily="34" charset="0"/>
              </a:rPr>
              <a:t> of this project</a:t>
            </a:r>
          </a:p>
          <a:p>
            <a:r>
              <a:rPr lang="en-US" sz="5200" b="1" dirty="0">
                <a:latin typeface="Calibri" panose="020F0502020204030204" pitchFamily="34" charset="0"/>
                <a:cs typeface="Calibri" panose="020F0502020204030204" pitchFamily="34" charset="0"/>
              </a:rPr>
              <a:t>Crafting specific changes in each HL7 product to clarify how to represent the 5 elements</a:t>
            </a:r>
          </a:p>
          <a:p>
            <a:r>
              <a:rPr lang="en-US" sz="5200" b="1" dirty="0">
                <a:latin typeface="Calibri" panose="020F0502020204030204" pitchFamily="34" charset="0"/>
                <a:cs typeface="Calibri" panose="020F0502020204030204" pitchFamily="34" charset="0"/>
              </a:rPr>
              <a:t>Also working with DICOM, ISO, NCPDP</a:t>
            </a:r>
          </a:p>
          <a:p>
            <a:r>
              <a:rPr lang="en-US" sz="5200" b="1" dirty="0">
                <a:latin typeface="Calibri" panose="020F0502020204030204" pitchFamily="34" charset="0"/>
                <a:cs typeface="Calibri" panose="020F0502020204030204" pitchFamily="34" charset="0"/>
              </a:rPr>
              <a:t>Plan to publish a “cross-paradigm” FHIR IG ballot (please review!) in May 2022 that identifies changes for each product.</a:t>
            </a:r>
          </a:p>
          <a:p>
            <a:r>
              <a:rPr lang="en-US" sz="5200" b="1" dirty="0">
                <a:latin typeface="Calibri" panose="020F0502020204030204" pitchFamily="34" charset="0"/>
                <a:cs typeface="Calibri" panose="020F0502020204030204" pitchFamily="34" charset="0"/>
              </a:rPr>
              <a:t>V2 </a:t>
            </a:r>
            <a:r>
              <a:rPr lang="en-US" b="1" spc="-257" dirty="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sym typeface="Graphik Semibold"/>
              </a:rPr>
              <a:t>DRAFT</a:t>
            </a:r>
            <a:r>
              <a:rPr lang="en-US" spc="-257" dirty="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sym typeface="Graphik Semibold"/>
              </a:rPr>
              <a:t> </a:t>
            </a:r>
            <a:r>
              <a:rPr lang="en-US" sz="5200" b="1" dirty="0">
                <a:latin typeface="Calibri" panose="020F0502020204030204" pitchFamily="34" charset="0"/>
                <a:cs typeface="Calibri" panose="020F0502020204030204" pitchFamily="34" charset="0"/>
              </a:rPr>
              <a:t>example:</a:t>
            </a:r>
          </a:p>
          <a:p>
            <a:pPr lvl="1">
              <a:spcBef>
                <a:spcPts val="600"/>
              </a:spcBef>
            </a:pPr>
            <a:r>
              <a:rPr lang="en-US" sz="5200" b="1" dirty="0">
                <a:latin typeface="Calibri" panose="020F0502020204030204" pitchFamily="34" charset="0"/>
                <a:cs typeface="Calibri" panose="020F0502020204030204" pitchFamily="34" charset="0"/>
              </a:rPr>
              <a:t>PID-8 will be unchanged but is not any of these elements	</a:t>
            </a:r>
          </a:p>
          <a:p>
            <a:pPr lvl="1">
              <a:spcBef>
                <a:spcPts val="600"/>
              </a:spcBef>
            </a:pPr>
            <a:r>
              <a:rPr lang="en-US" sz="5200" b="1" dirty="0">
                <a:latin typeface="Calibri" panose="020F0502020204030204" pitchFamily="34" charset="0"/>
                <a:cs typeface="Calibri" panose="020F0502020204030204" pitchFamily="34" charset="0"/>
              </a:rPr>
              <a:t>GI – either:</a:t>
            </a:r>
          </a:p>
          <a:p>
            <a:pPr lvl="2">
              <a:spcBef>
                <a:spcPts val="600"/>
              </a:spcBef>
            </a:pPr>
            <a:r>
              <a:rPr lang="en-US" sz="5200" b="1" dirty="0">
                <a:latin typeface="Calibri" panose="020F0502020204030204" pitchFamily="34" charset="0"/>
                <a:cs typeface="Calibri" panose="020F0502020204030204" pitchFamily="34" charset="0"/>
              </a:rPr>
              <a:t>PD1 new field</a:t>
            </a:r>
          </a:p>
          <a:p>
            <a:pPr lvl="2">
              <a:spcBef>
                <a:spcPts val="600"/>
              </a:spcBef>
            </a:pPr>
            <a:r>
              <a:rPr lang="en-US" sz="5200" b="1" dirty="0">
                <a:latin typeface="Calibri" panose="020F0502020204030204" pitchFamily="34" charset="0"/>
                <a:cs typeface="Calibri" panose="020F0502020204030204" pitchFamily="34" charset="0"/>
              </a:rPr>
              <a:t>Guidance on use of OBX</a:t>
            </a:r>
          </a:p>
          <a:p>
            <a:pPr lvl="2">
              <a:spcBef>
                <a:spcPts val="600"/>
              </a:spcBef>
            </a:pPr>
            <a:r>
              <a:rPr lang="en-US" sz="5200" b="1" dirty="0">
                <a:latin typeface="Calibri" panose="020F0502020204030204" pitchFamily="34" charset="0"/>
                <a:cs typeface="Calibri" panose="020F0502020204030204" pitchFamily="34" charset="0"/>
              </a:rPr>
              <a:t>Entirely new segment for all GH (and SO?)</a:t>
            </a:r>
          </a:p>
          <a:p>
            <a:pPr lvl="1">
              <a:spcBef>
                <a:spcPts val="600"/>
              </a:spcBef>
            </a:pPr>
            <a:r>
              <a:rPr lang="en-US" sz="5200" b="1" dirty="0">
                <a:latin typeface="Calibri" panose="020F0502020204030204" pitchFamily="34" charset="0"/>
                <a:cs typeface="Calibri" panose="020F0502020204030204" pitchFamily="34" charset="0"/>
              </a:rPr>
              <a:t>SFCU</a:t>
            </a:r>
          </a:p>
          <a:p>
            <a:pPr lvl="2">
              <a:spcBef>
                <a:spcPts val="600"/>
              </a:spcBef>
            </a:pPr>
            <a:r>
              <a:rPr lang="en-US" sz="5200" b="1" dirty="0">
                <a:latin typeface="Calibri" panose="020F0502020204030204" pitchFamily="34" charset="0"/>
                <a:cs typeface="Calibri" panose="020F0502020204030204" pitchFamily="34" charset="0"/>
              </a:rPr>
              <a:t>Patient level same as GI?</a:t>
            </a:r>
          </a:p>
          <a:p>
            <a:pPr lvl="2">
              <a:spcBef>
                <a:spcPts val="600"/>
              </a:spcBef>
            </a:pPr>
            <a:r>
              <a:rPr lang="en-US" sz="5200" b="1" dirty="0">
                <a:latin typeface="Calibri" panose="020F0502020204030204" pitchFamily="34" charset="0"/>
                <a:cs typeface="Calibri" panose="020F0502020204030204" pitchFamily="34" charset="0"/>
              </a:rPr>
              <a:t>OBX for others</a:t>
            </a:r>
          </a:p>
        </p:txBody>
      </p:sp>
      <p:sp>
        <p:nvSpPr>
          <p:cNvPr id="22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42025" y="13081000"/>
            <a:ext cx="287250" cy="46710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10</a:t>
            </a:fld>
            <a:endParaRPr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We need your help!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804370">
              <a:lnSpc>
                <a:spcPct val="90000"/>
              </a:lnSpc>
              <a:defRPr sz="8584" spc="-257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</a:defRPr>
            </a:lvl1pPr>
          </a:lstStyle>
          <a:p>
            <a:r>
              <a:t>We need your help!</a:t>
            </a:r>
          </a:p>
        </p:txBody>
      </p:sp>
      <p:sp>
        <p:nvSpPr>
          <p:cNvPr id="235" name="Other groups are looking to PA to improve Patient Resource so they can use it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Join us </a:t>
            </a:r>
            <a:r>
              <a:rPr lang="en-US" dirty="0">
                <a:hlinkClick r:id="rId2"/>
              </a:rPr>
              <a:t>http://hl7.me/GHP</a:t>
            </a:r>
            <a:r>
              <a:rPr lang="en-US" dirty="0"/>
              <a:t> Mondays 4-5:30p ET</a:t>
            </a:r>
          </a:p>
          <a:p>
            <a:r>
              <a:rPr lang="en-US" dirty="0"/>
              <a:t>We need person-power to create the IG</a:t>
            </a:r>
          </a:p>
          <a:p>
            <a:r>
              <a:rPr lang="en-US" dirty="0"/>
              <a:t>Bring use cases to demonstrate common use across all standards protocols</a:t>
            </a:r>
            <a:endParaRPr dirty="0"/>
          </a:p>
        </p:txBody>
      </p:sp>
      <p:sp>
        <p:nvSpPr>
          <p:cNvPr id="23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41885" y="13081000"/>
            <a:ext cx="287529" cy="46710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11</a:t>
            </a:fld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Background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804370">
              <a:lnSpc>
                <a:spcPct val="90000"/>
              </a:lnSpc>
              <a:defRPr sz="8584" spc="-257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</a:defRPr>
            </a:lvl1pPr>
          </a:lstStyle>
          <a:p>
            <a:r>
              <a:t>Background</a:t>
            </a:r>
          </a:p>
        </p:txBody>
      </p:sp>
      <p:sp>
        <p:nvSpPr>
          <p:cNvPr id="159" name="Vocabulary Working Group Project begun Spring 2019…"/>
          <p:cNvSpPr txBox="1">
            <a:spLocks noGrp="1"/>
          </p:cNvSpPr>
          <p:nvPr>
            <p:ph type="body" idx="1"/>
          </p:nvPr>
        </p:nvSpPr>
        <p:spPr>
          <a:xfrm>
            <a:off x="1269999" y="2916195"/>
            <a:ext cx="22308457" cy="981126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dirty="0"/>
              <a:t>Vocabulary Working Group Project begun Spring 2019</a:t>
            </a:r>
          </a:p>
          <a:p>
            <a:r>
              <a:rPr dirty="0"/>
              <a:t>Informative HL7 Specification </a:t>
            </a:r>
            <a:r>
              <a:rPr lang="en-US" dirty="0"/>
              <a:t>(Jan 2021) </a:t>
            </a:r>
            <a:r>
              <a:rPr dirty="0"/>
              <a:t>Ballot</a:t>
            </a:r>
            <a:r>
              <a:rPr lang="en-US" dirty="0"/>
              <a:t>,</a:t>
            </a:r>
            <a:r>
              <a:rPr dirty="0"/>
              <a:t> </a:t>
            </a:r>
            <a:r>
              <a:rPr lang="en-US" dirty="0"/>
              <a:t>Published Aug 201</a:t>
            </a:r>
            <a:endParaRPr dirty="0"/>
          </a:p>
          <a:p>
            <a:r>
              <a:rPr dirty="0"/>
              <a:t>Describes logical model for sex and gender data representation</a:t>
            </a:r>
          </a:p>
          <a:p>
            <a:r>
              <a:rPr lang="en-US" dirty="0"/>
              <a:t>Weekly</a:t>
            </a:r>
            <a:r>
              <a:rPr dirty="0"/>
              <a:t> (Monday 4p ET) web calls and HL7 Confluence content site (http://hl7.me/GHP)</a:t>
            </a:r>
          </a:p>
          <a:p>
            <a:r>
              <a:rPr dirty="0"/>
              <a:t>Good participation from external SDO (DICOM, IEEE, some NCPDP), US gov, Canadian, Australian, LGBTQ+, EHR (E</a:t>
            </a:r>
            <a:r>
              <a:rPr lang="en-US" dirty="0"/>
              <a:t>pic, Allscripts</a:t>
            </a:r>
            <a:r>
              <a:rPr dirty="0"/>
              <a:t>), AMA, ACP</a:t>
            </a:r>
            <a:endParaRPr lang="en-US" dirty="0"/>
          </a:p>
          <a:p>
            <a:r>
              <a:rPr lang="en-US" dirty="0"/>
              <a:t>JAMIA publication. Early open-access but look for corrigendum</a:t>
            </a:r>
          </a:p>
          <a:p>
            <a:r>
              <a:rPr lang="en-US" b="1" i="1" dirty="0"/>
              <a:t>The time has come! </a:t>
            </a:r>
            <a:r>
              <a:rPr lang="en-US" dirty="0"/>
              <a:t>(EG: USPSTF Approach to Addressing Sex and Gender When Making Recommendations for Clinical Preventive Services. </a:t>
            </a:r>
            <a:r>
              <a:rPr lang="en-US" i="1" dirty="0"/>
              <a:t>JAMA. Oct 25, 2021.</a:t>
            </a:r>
            <a:r>
              <a:rPr lang="en-US" dirty="0"/>
              <a:t> doi:10.1001/jama.2021.15731</a:t>
            </a:r>
            <a:endParaRPr dirty="0"/>
          </a:p>
        </p:txBody>
      </p:sp>
      <p:sp>
        <p:nvSpPr>
          <p:cNvPr id="16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51106" y="13081000"/>
            <a:ext cx="269088" cy="46710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</a:t>
            </a:fld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HL7_GENDER_R1_I1_2021JAN.pdf"/>
          <p:cNvPicPr>
            <a:picLocks noGrp="1" noChangeAspect="1"/>
          </p:cNvPicPr>
          <p:nvPr>
            <p:ph type="pic" idx="2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344400" y="450414"/>
            <a:ext cx="10403328" cy="13040420"/>
          </a:xfrm>
          <a:prstGeom prst="rect">
            <a:avLst/>
          </a:prstGeom>
          <a:ln w="25400">
            <a:solidFill>
              <a:srgbClr val="000000"/>
            </a:solidFill>
          </a:ln>
        </p:spPr>
      </p:pic>
      <p:sp>
        <p:nvSpPr>
          <p:cNvPr id="163" name="Content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804370">
              <a:lnSpc>
                <a:spcPct val="90000"/>
              </a:lnSpc>
              <a:defRPr sz="8584" spc="-257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</a:defRPr>
            </a:lvl1pPr>
          </a:lstStyle>
          <a:p>
            <a:r>
              <a:t>Contents</a:t>
            </a:r>
          </a:p>
        </p:txBody>
      </p:sp>
      <p:sp>
        <p:nvSpPr>
          <p:cNvPr id="164" name="Background…"/>
          <p:cNvSpPr txBox="1">
            <a:spLocks noGrp="1"/>
          </p:cNvSpPr>
          <p:nvPr>
            <p:ph type="body" sz="half" idx="1"/>
          </p:nvPr>
        </p:nvSpPr>
        <p:spPr>
          <a:xfrm>
            <a:off x="1270000" y="3564232"/>
            <a:ext cx="9652000" cy="9135768"/>
          </a:xfrm>
          <a:prstGeom prst="rect">
            <a:avLst/>
          </a:prstGeom>
        </p:spPr>
        <p:txBody>
          <a:bodyPr/>
          <a:lstStyle/>
          <a:p>
            <a:pPr marL="463804" indent="-463804" defTabSz="2023872">
              <a:spcBef>
                <a:spcPts val="1900"/>
              </a:spcBef>
              <a:defRPr sz="3984"/>
            </a:pPr>
            <a:r>
              <a:t>Background</a:t>
            </a:r>
          </a:p>
          <a:p>
            <a:pPr marL="463804" indent="-463804" defTabSz="2023872">
              <a:spcBef>
                <a:spcPts val="1900"/>
              </a:spcBef>
              <a:defRPr sz="3984"/>
            </a:pPr>
            <a:r>
              <a:t>Current State overview</a:t>
            </a:r>
          </a:p>
          <a:p>
            <a:pPr marL="463804" indent="-463804" defTabSz="2023872">
              <a:spcBef>
                <a:spcPts val="1900"/>
              </a:spcBef>
              <a:defRPr sz="3984"/>
            </a:pPr>
            <a:r>
              <a:t>Impact on clinical care</a:t>
            </a:r>
          </a:p>
          <a:p>
            <a:pPr marL="463804" indent="-463804" defTabSz="2023872">
              <a:spcBef>
                <a:spcPts val="1900"/>
              </a:spcBef>
              <a:defRPr sz="3984"/>
            </a:pPr>
            <a:r>
              <a:t>Sex and Gender in:</a:t>
            </a:r>
          </a:p>
          <a:p>
            <a:pPr marL="927608" lvl="1" indent="-463804" defTabSz="2023872">
              <a:spcBef>
                <a:spcPts val="1900"/>
              </a:spcBef>
              <a:defRPr sz="3984"/>
            </a:pPr>
            <a:r>
              <a:t>Quality measurement</a:t>
            </a:r>
          </a:p>
          <a:p>
            <a:pPr marL="927608" lvl="1" indent="-463804" defTabSz="2023872">
              <a:spcBef>
                <a:spcPts val="1900"/>
              </a:spcBef>
              <a:defRPr sz="3984"/>
            </a:pPr>
            <a:r>
              <a:t>Reporting in Payment for Care</a:t>
            </a:r>
          </a:p>
          <a:p>
            <a:pPr marL="927608" lvl="1" indent="-463804" defTabSz="2023872">
              <a:spcBef>
                <a:spcPts val="1900"/>
              </a:spcBef>
              <a:defRPr sz="3984"/>
            </a:pPr>
            <a:r>
              <a:t>Data Analysis</a:t>
            </a:r>
          </a:p>
          <a:p>
            <a:pPr marL="463804" indent="-463804" defTabSz="2023872">
              <a:spcBef>
                <a:spcPts val="1900"/>
              </a:spcBef>
              <a:defRPr sz="3984"/>
            </a:pPr>
            <a:r>
              <a:t>Model</a:t>
            </a:r>
          </a:p>
          <a:p>
            <a:pPr marL="463804" indent="-463804" defTabSz="2023872">
              <a:spcBef>
                <a:spcPts val="1900"/>
              </a:spcBef>
              <a:defRPr sz="3984"/>
            </a:pPr>
            <a:r>
              <a:t>Implementation Guidance</a:t>
            </a:r>
          </a:p>
          <a:p>
            <a:pPr marL="463804" indent="-463804" defTabSz="2023872">
              <a:spcBef>
                <a:spcPts val="1900"/>
              </a:spcBef>
              <a:defRPr sz="3984"/>
            </a:pPr>
            <a:r>
              <a:t>Appendices</a:t>
            </a:r>
          </a:p>
        </p:txBody>
      </p:sp>
      <p:sp>
        <p:nvSpPr>
          <p:cNvPr id="165" name="Slide Subtitle"/>
          <p:cNvSpPr txBox="1">
            <a:spLocks noGrp="1"/>
          </p:cNvSpPr>
          <p:nvPr>
            <p:ph type="body" idx="22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44121" y="13081000"/>
            <a:ext cx="283058" cy="46710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GH-final-diagram.png"/>
          <p:cNvPicPr>
            <a:picLocks noGrp="1" noChangeAspect="1"/>
          </p:cNvPicPr>
          <p:nvPr>
            <p:ph type="pic" idx="2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3605559"/>
            <a:ext cx="24278612" cy="6006792"/>
          </a:xfrm>
          <a:prstGeom prst="rect">
            <a:avLst/>
          </a:prstGeom>
        </p:spPr>
      </p:pic>
      <p:sp>
        <p:nvSpPr>
          <p:cNvPr id="169" name="Title"/>
          <p:cNvSpPr/>
          <p:nvPr/>
        </p:nvSpPr>
        <p:spPr>
          <a:xfrm>
            <a:off x="769973" y="2961162"/>
            <a:ext cx="23181895" cy="542799"/>
          </a:xfrm>
          <a:prstGeom prst="roundRect">
            <a:avLst>
              <a:gd name="adj" fmla="val 0"/>
            </a:avLst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>
                <a:latin typeface="+mn-lt"/>
                <a:ea typeface="+mn-ea"/>
                <a:cs typeface="+mn-cs"/>
                <a:sym typeface="Graphik Semibold"/>
              </a:defRPr>
            </a:lvl1pPr>
          </a:lstStyle>
          <a:p>
            <a:endParaRPr dirty="0"/>
          </a:p>
        </p:txBody>
      </p:sp>
      <p:sp>
        <p:nvSpPr>
          <p:cNvPr id="17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217562" y="12851311"/>
            <a:ext cx="286691" cy="46710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rPr/>
              <a:t>4</a:t>
            </a:fld>
            <a:endParaRPr/>
          </a:p>
        </p:txBody>
      </p:sp>
      <p:sp>
        <p:nvSpPr>
          <p:cNvPr id="171" name="This is an abstract class model that each standard will need to map into the specific concrete classes used"/>
          <p:cNvSpPr txBox="1"/>
          <p:nvPr/>
        </p:nvSpPr>
        <p:spPr>
          <a:xfrm>
            <a:off x="1213887" y="830471"/>
            <a:ext cx="5494488" cy="12796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r>
              <a:t>This is an abstract class model that each standard will need to map into the specific concrete classes used</a:t>
            </a:r>
          </a:p>
        </p:txBody>
      </p:sp>
      <p:sp>
        <p:nvSpPr>
          <p:cNvPr id="178" name="Gender Harmony…"/>
          <p:cNvSpPr txBox="1"/>
          <p:nvPr/>
        </p:nvSpPr>
        <p:spPr>
          <a:xfrm>
            <a:off x="7914941" y="12921"/>
            <a:ext cx="8891932" cy="29147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2438338">
              <a:lnSpc>
                <a:spcPct val="90000"/>
              </a:lnSpc>
              <a:defRPr sz="8800" spc="-264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pPr>
            <a:r>
              <a:rPr dirty="0"/>
              <a:t>Gender Harmony</a:t>
            </a:r>
          </a:p>
          <a:p>
            <a:pPr defTabSz="2438338">
              <a:lnSpc>
                <a:spcPct val="90000"/>
              </a:lnSpc>
              <a:defRPr sz="8800" spc="-264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  <a:sym typeface="Graphik Semibold"/>
              </a:defRPr>
            </a:pPr>
            <a:r>
              <a:rPr dirty="0"/>
              <a:t>Logical Model</a:t>
            </a:r>
          </a:p>
        </p:txBody>
      </p:sp>
      <p:sp>
        <p:nvSpPr>
          <p:cNvPr id="2" name="Rounded Rectangular Callout 1">
            <a:extLst>
              <a:ext uri="{FF2B5EF4-FFF2-40B4-BE49-F238E27FC236}">
                <a16:creationId xmlns:a16="http://schemas.microsoft.com/office/drawing/2014/main" id="{A3025D82-429D-C246-A6E6-EA63CFA7A36B}"/>
              </a:ext>
            </a:extLst>
          </p:cNvPr>
          <p:cNvSpPr/>
          <p:nvPr/>
        </p:nvSpPr>
        <p:spPr>
          <a:xfrm>
            <a:off x="5263934" y="2658789"/>
            <a:ext cx="2888881" cy="1576603"/>
          </a:xfrm>
          <a:prstGeom prst="wedgeRoundRectCallou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Graphik-Medium"/>
              <a:ea typeface="Graphik-Medium"/>
              <a:cs typeface="Graphik-Medium"/>
              <a:sym typeface="Graphik Medium"/>
            </a:endParaRPr>
          </a:p>
        </p:txBody>
      </p:sp>
    </p:spTree>
    <p:extLst>
      <p:ext uri="{BB962C8B-B14F-4D97-AF65-F5344CB8AC3E}">
        <p14:creationId xmlns:p14="http://schemas.microsoft.com/office/powerpoint/2010/main" val="66571888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6849FFC-0E45-744C-A27C-9E9C3FA6A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0640" y="682083"/>
            <a:ext cx="21803360" cy="1549400"/>
          </a:xfrm>
        </p:spPr>
        <p:txBody>
          <a:bodyPr/>
          <a:lstStyle/>
          <a:p>
            <a:r>
              <a:rPr lang="en-US" dirty="0"/>
              <a:t>GH Element Specifics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A83B45DF-E573-1442-9D7E-BC80D56A4AE4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270000" y="2387600"/>
            <a:ext cx="21803360" cy="113283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lIns="50800" tIns="50800" rIns="50800" bIns="50800" numCol="2" spcCol="457200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6000" u="sng" spc="-264" dirty="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</a:rPr>
              <a:t>Gender Identity</a:t>
            </a:r>
            <a:r>
              <a:rPr lang="en-US" sz="5400" dirty="0"/>
              <a:t> (GI)</a:t>
            </a:r>
          </a:p>
          <a:p>
            <a:pPr>
              <a:spcBef>
                <a:spcPts val="0"/>
              </a:spcBef>
            </a:pPr>
            <a:r>
              <a:rPr lang="en-US" dirty="0"/>
              <a:t>Source:</a:t>
            </a:r>
          </a:p>
          <a:p>
            <a:pPr lvl="1">
              <a:spcBef>
                <a:spcPts val="0"/>
              </a:spcBef>
            </a:pPr>
            <a:r>
              <a:rPr lang="en-US" dirty="0"/>
              <a:t>Patient </a:t>
            </a:r>
            <a:r>
              <a:rPr lang="en-US" i="1" dirty="0"/>
              <a:t>only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Is </a:t>
            </a:r>
            <a:r>
              <a:rPr lang="en-US" i="1" dirty="0"/>
              <a:t>always </a:t>
            </a:r>
            <a:r>
              <a:rPr lang="en-US" dirty="0"/>
              <a:t>Patient level datum</a:t>
            </a:r>
          </a:p>
          <a:p>
            <a:pPr>
              <a:spcBef>
                <a:spcPts val="0"/>
              </a:spcBef>
            </a:pPr>
            <a:r>
              <a:rPr lang="en-US" dirty="0"/>
              <a:t>Use: </a:t>
            </a:r>
          </a:p>
          <a:p>
            <a:pPr lvl="1">
              <a:spcBef>
                <a:spcPts val="0"/>
              </a:spcBef>
            </a:pPr>
            <a:r>
              <a:rPr lang="en-US" dirty="0"/>
              <a:t>Appropriate clinical interactions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Not intended for clinical assessments or payment functions</a:t>
            </a:r>
          </a:p>
          <a:p>
            <a:pPr>
              <a:spcBef>
                <a:spcPts val="0"/>
              </a:spcBef>
            </a:pPr>
            <a:r>
              <a:rPr lang="en-US" dirty="0"/>
              <a:t>May, or may not, be aligned with the proper value for a clinical, administrative or legal based decision</a:t>
            </a:r>
          </a:p>
          <a:p>
            <a:pPr lvl="1">
              <a:spcBef>
                <a:spcPts val="0"/>
              </a:spcBef>
            </a:pPr>
            <a:r>
              <a:rPr lang="en-US" dirty="0"/>
              <a:t>IE: this is not administrative, legal, or clinical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6000" u="sng" spc="-264" dirty="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</a:rPr>
              <a:t>Sex For Clinical Use</a:t>
            </a:r>
            <a:r>
              <a:rPr lang="en-US" sz="5400" dirty="0"/>
              <a:t> (SFCU)</a:t>
            </a:r>
          </a:p>
          <a:p>
            <a:r>
              <a:rPr lang="en-US" dirty="0"/>
              <a:t>Source: </a:t>
            </a:r>
          </a:p>
          <a:p>
            <a:pPr lvl="1">
              <a:spcBef>
                <a:spcPts val="0"/>
              </a:spcBef>
            </a:pPr>
            <a:r>
              <a:rPr lang="en-US" dirty="0"/>
              <a:t>Clinician</a:t>
            </a:r>
          </a:p>
          <a:p>
            <a:pPr lvl="1">
              <a:spcBef>
                <a:spcPts val="0"/>
              </a:spcBef>
            </a:pPr>
            <a:r>
              <a:rPr lang="en-US" dirty="0"/>
              <a:t>Clinical rules system</a:t>
            </a:r>
          </a:p>
          <a:p>
            <a:pPr lvl="1">
              <a:spcBef>
                <a:spcPts val="0"/>
              </a:spcBef>
            </a:pPr>
            <a:r>
              <a:rPr lang="en-US" dirty="0"/>
              <a:t>Clinical observations</a:t>
            </a:r>
          </a:p>
          <a:p>
            <a:r>
              <a:rPr lang="en-US" dirty="0"/>
              <a:t>Can be “Patient level datum” but often specific to a particular use</a:t>
            </a:r>
          </a:p>
          <a:p>
            <a:r>
              <a:rPr lang="en-US" dirty="0"/>
              <a:t>Use when patient physiology determines appropriate:</a:t>
            </a:r>
          </a:p>
          <a:p>
            <a:pPr lvl="1">
              <a:spcBef>
                <a:spcPts val="0"/>
              </a:spcBef>
            </a:pPr>
            <a:r>
              <a:rPr lang="en-US" sz="4400" dirty="0"/>
              <a:t>Tests, drugs, procedures </a:t>
            </a:r>
          </a:p>
          <a:p>
            <a:pPr lvl="1">
              <a:spcBef>
                <a:spcPts val="0"/>
              </a:spcBef>
            </a:pPr>
            <a:r>
              <a:rPr lang="en-US" sz="4400" dirty="0"/>
              <a:t>Reference ranges, methods, algorithms, pathways</a:t>
            </a:r>
          </a:p>
          <a:p>
            <a:pPr lvl="1">
              <a:spcBef>
                <a:spcPts val="0"/>
              </a:spcBef>
            </a:pPr>
            <a:r>
              <a:rPr lang="en-US" sz="4400" dirty="0"/>
              <a:t>Analysis and diagnostic methods</a:t>
            </a:r>
          </a:p>
          <a:p>
            <a:pPr lvl="1">
              <a:spcBef>
                <a:spcPts val="0"/>
              </a:spcBef>
            </a:pPr>
            <a:r>
              <a:rPr lang="en-US" sz="4400" dirty="0"/>
              <a:t>selecting and describing subjects for clinical trial and other research activities</a:t>
            </a:r>
          </a:p>
        </p:txBody>
      </p:sp>
    </p:spTree>
    <p:extLst>
      <p:ext uri="{BB962C8B-B14F-4D97-AF65-F5344CB8AC3E}">
        <p14:creationId xmlns:p14="http://schemas.microsoft.com/office/powerpoint/2010/main" val="155190512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6849FFC-0E45-744C-A27C-9E9C3FA6A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0640" y="682083"/>
            <a:ext cx="21803360" cy="1549400"/>
          </a:xfrm>
        </p:spPr>
        <p:txBody>
          <a:bodyPr/>
          <a:lstStyle/>
          <a:p>
            <a:r>
              <a:rPr lang="en-US" dirty="0"/>
              <a:t>GH Element Specifics-2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A83B45DF-E573-1442-9D7E-BC80D56A4AE4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270000" y="2387601"/>
            <a:ext cx="21803360" cy="10235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lIns="50800" tIns="50800" rIns="50800" bIns="50800" numCol="2" spcCol="457200">
            <a:normAutofit lnSpcReduction="10000"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6000" u="sng" spc="-264" dirty="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</a:rPr>
              <a:t>Recorded Sex or Gender</a:t>
            </a:r>
            <a:r>
              <a:rPr lang="en-US" sz="6000" spc="-264" dirty="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</a:rPr>
              <a:t> </a:t>
            </a:r>
            <a:r>
              <a:rPr lang="en-US" sz="5400" dirty="0"/>
              <a:t>(RSG)</a:t>
            </a:r>
          </a:p>
          <a:p>
            <a:pPr>
              <a:spcBef>
                <a:spcPts val="0"/>
              </a:spcBef>
            </a:pPr>
            <a:r>
              <a:rPr lang="en-US" dirty="0"/>
              <a:t>Sources:</a:t>
            </a:r>
          </a:p>
          <a:p>
            <a:pPr lvl="1"/>
            <a:r>
              <a:rPr lang="en-US" dirty="0"/>
              <a:t>Medical Records </a:t>
            </a:r>
          </a:p>
          <a:p>
            <a:pPr lvl="1"/>
            <a:r>
              <a:rPr lang="en-US" dirty="0"/>
              <a:t>Identity documents (e.g., passport)</a:t>
            </a:r>
          </a:p>
          <a:p>
            <a:pPr lvl="1"/>
            <a:r>
              <a:rPr lang="en-US" dirty="0"/>
              <a:t>Insurance and other administrative documents</a:t>
            </a:r>
          </a:p>
          <a:p>
            <a:pPr lvl="1"/>
            <a:r>
              <a:rPr lang="en-US" dirty="0"/>
              <a:t>Other relevant sources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Are Patient level data</a:t>
            </a:r>
          </a:p>
          <a:p>
            <a:pPr>
              <a:spcBef>
                <a:spcPts val="0"/>
              </a:spcBef>
            </a:pPr>
            <a:r>
              <a:rPr lang="en-US" dirty="0"/>
              <a:t>Essentially tagging as not GI or SFCU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Uses: </a:t>
            </a:r>
          </a:p>
          <a:p>
            <a:pPr lvl="1"/>
            <a:r>
              <a:rPr lang="en-US" dirty="0"/>
              <a:t>Administrative Processes like ordering and billing</a:t>
            </a:r>
          </a:p>
          <a:p>
            <a:pPr lvl="1"/>
            <a:r>
              <a:rPr lang="en-US" dirty="0"/>
              <a:t>Understanding patient history</a:t>
            </a:r>
          </a:p>
          <a:p>
            <a:pPr lvl="1"/>
            <a:r>
              <a:rPr lang="en-US" dirty="0"/>
              <a:t>Legal and regulatory requirements (e.g., insurance cards)</a:t>
            </a:r>
          </a:p>
          <a:p>
            <a:pPr lvl="1"/>
            <a:r>
              <a:rPr lang="en-US" dirty="0"/>
              <a:t>Patient identity determination (e.g., passport information)</a:t>
            </a:r>
          </a:p>
          <a:p>
            <a:pPr lvl="1"/>
            <a:r>
              <a:rPr lang="en-US" i="1" dirty="0"/>
              <a:t>Sex assigned at birth </a:t>
            </a:r>
            <a:r>
              <a:rPr lang="en-US" dirty="0"/>
              <a:t>is an RSG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08548052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6849FFC-0E45-744C-A27C-9E9C3FA6A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0640" y="682083"/>
            <a:ext cx="21803360" cy="1549400"/>
          </a:xfrm>
        </p:spPr>
        <p:txBody>
          <a:bodyPr/>
          <a:lstStyle/>
          <a:p>
            <a:r>
              <a:rPr lang="en-US" dirty="0"/>
              <a:t>GH Element Specifics-3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A83B45DF-E573-1442-9D7E-BC80D56A4AE4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270000" y="2387600"/>
            <a:ext cx="21803360" cy="113283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lIns="50800" tIns="50800" rIns="50800" bIns="50800" numCol="2" spcCol="457200">
            <a:normAutofit/>
          </a:bodyPr>
          <a:lstStyle/>
          <a:p>
            <a:pPr marL="0" indent="0" algn="ctr">
              <a:buNone/>
            </a:pPr>
            <a:r>
              <a:rPr lang="en-US" sz="6000" u="sng" spc="-264" dirty="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</a:rPr>
              <a:t>Name to Use</a:t>
            </a:r>
            <a:r>
              <a:rPr lang="en-US" sz="5400" dirty="0"/>
              <a:t> (</a:t>
            </a:r>
            <a:r>
              <a:rPr lang="en-US" sz="5400" dirty="0" err="1"/>
              <a:t>NtU</a:t>
            </a:r>
            <a:r>
              <a:rPr lang="en-US" sz="5400" dirty="0"/>
              <a:t>)</a:t>
            </a:r>
          </a:p>
          <a:p>
            <a:pPr>
              <a:spcBef>
                <a:spcPts val="0"/>
              </a:spcBef>
            </a:pPr>
            <a:r>
              <a:rPr lang="en-US" dirty="0"/>
              <a:t>Source:</a:t>
            </a:r>
          </a:p>
          <a:p>
            <a:pPr lvl="1">
              <a:spcBef>
                <a:spcPts val="0"/>
              </a:spcBef>
            </a:pPr>
            <a:r>
              <a:rPr lang="en-US" dirty="0"/>
              <a:t>Patient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Is </a:t>
            </a:r>
            <a:r>
              <a:rPr lang="en-US" i="1" dirty="0"/>
              <a:t>always </a:t>
            </a:r>
            <a:r>
              <a:rPr lang="en-US" dirty="0"/>
              <a:t>Patient level datum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Use: </a:t>
            </a:r>
          </a:p>
          <a:p>
            <a:pPr lvl="1">
              <a:spcBef>
                <a:spcPts val="0"/>
              </a:spcBef>
            </a:pPr>
            <a:r>
              <a:rPr lang="en-US" dirty="0"/>
              <a:t>All clinical interactions</a:t>
            </a:r>
          </a:p>
          <a:p>
            <a:pPr lvl="2">
              <a:spcBef>
                <a:spcPts val="600"/>
              </a:spcBef>
            </a:pPr>
            <a:r>
              <a:rPr lang="en-US" dirty="0"/>
              <a:t>Establish therapeutic relationship</a:t>
            </a:r>
          </a:p>
          <a:p>
            <a:pPr lvl="2">
              <a:spcBef>
                <a:spcPts val="600"/>
              </a:spcBef>
            </a:pPr>
            <a:r>
              <a:rPr lang="en-US" dirty="0"/>
              <a:t>Use in reports, instructions, guidance, etc.  </a:t>
            </a:r>
          </a:p>
          <a:p>
            <a:pPr lvl="2">
              <a:spcBef>
                <a:spcPts val="600"/>
              </a:spcBef>
            </a:pPr>
            <a:r>
              <a:rPr lang="en-US"/>
              <a:t>If “legal” </a:t>
            </a:r>
            <a:r>
              <a:rPr lang="en-US" dirty="0"/>
              <a:t>name needed, send </a:t>
            </a:r>
            <a:r>
              <a:rPr lang="en-US" dirty="0" err="1"/>
              <a:t>NtU</a:t>
            </a:r>
            <a:r>
              <a:rPr lang="en-US" dirty="0"/>
              <a:t> </a:t>
            </a:r>
            <a:r>
              <a:rPr lang="en-US" i="1" dirty="0"/>
              <a:t>in addition</a:t>
            </a:r>
            <a:endParaRPr lang="en-US" dirty="0"/>
          </a:p>
          <a:p>
            <a:pPr marL="0" indent="0" algn="ctr">
              <a:buNone/>
            </a:pPr>
            <a:r>
              <a:rPr lang="en-US" sz="6000" u="sng" spc="-264" dirty="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</a:rPr>
              <a:t>Pronouns</a:t>
            </a:r>
            <a:r>
              <a:rPr lang="en-US" sz="6000" spc="-264" dirty="0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  <a:latin typeface="+mn-lt"/>
                <a:ea typeface="+mn-ea"/>
                <a:cs typeface="+mn-cs"/>
              </a:rPr>
              <a:t> </a:t>
            </a:r>
            <a:endParaRPr lang="en-US" sz="5400" dirty="0"/>
          </a:p>
          <a:p>
            <a:r>
              <a:rPr lang="en-US" dirty="0"/>
              <a:t>Source: </a:t>
            </a:r>
          </a:p>
          <a:p>
            <a:pPr lvl="1">
              <a:spcBef>
                <a:spcPts val="0"/>
              </a:spcBef>
            </a:pPr>
            <a:r>
              <a:rPr lang="en-US" dirty="0"/>
              <a:t>Patient</a:t>
            </a:r>
          </a:p>
          <a:p>
            <a:r>
              <a:rPr lang="en-US" dirty="0"/>
              <a:t>Is </a:t>
            </a:r>
            <a:r>
              <a:rPr lang="en-US" i="1" dirty="0"/>
              <a:t>always </a:t>
            </a:r>
            <a:r>
              <a:rPr lang="en-US" dirty="0"/>
              <a:t>Patient level datum</a:t>
            </a:r>
          </a:p>
          <a:p>
            <a:r>
              <a:rPr lang="en-US" dirty="0"/>
              <a:t>Use: </a:t>
            </a:r>
          </a:p>
          <a:p>
            <a:pPr lvl="1">
              <a:spcBef>
                <a:spcPts val="0"/>
              </a:spcBef>
            </a:pPr>
            <a:r>
              <a:rPr lang="en-US" dirty="0"/>
              <a:t>Where appropriate in clinical interactions</a:t>
            </a:r>
          </a:p>
          <a:p>
            <a:pPr lvl="2"/>
            <a:r>
              <a:rPr lang="en-US" dirty="0"/>
              <a:t>Establish therapeutic relationship</a:t>
            </a:r>
          </a:p>
          <a:p>
            <a:pPr lvl="2"/>
            <a:r>
              <a:rPr lang="en-US" dirty="0"/>
              <a:t>Use in reports, instructions, guidance, etc.</a:t>
            </a:r>
          </a:p>
        </p:txBody>
      </p:sp>
    </p:spTree>
    <p:extLst>
      <p:ext uri="{BB962C8B-B14F-4D97-AF65-F5344CB8AC3E}">
        <p14:creationId xmlns:p14="http://schemas.microsoft.com/office/powerpoint/2010/main" val="188496586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roposed Minimum Value Set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1804370">
              <a:lnSpc>
                <a:spcPct val="90000"/>
              </a:lnSpc>
              <a:defRPr sz="8584" spc="-257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</a:defRPr>
            </a:pPr>
            <a:r>
              <a:t>Proposed </a:t>
            </a:r>
            <a:r>
              <a:rPr b="1">
                <a:latin typeface="Graphik"/>
                <a:ea typeface="Graphik"/>
                <a:cs typeface="Graphik"/>
                <a:sym typeface="Graphik"/>
              </a:rPr>
              <a:t>Minimum</a:t>
            </a:r>
            <a:r>
              <a:t> Value Sets</a:t>
            </a:r>
          </a:p>
        </p:txBody>
      </p:sp>
      <p:sp>
        <p:nvSpPr>
          <p:cNvPr id="2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46496" y="13081000"/>
            <a:ext cx="278308" cy="46710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8</a:t>
            </a:fld>
            <a:endParaRPr/>
          </a:p>
        </p:txBody>
      </p:sp>
      <p:graphicFrame>
        <p:nvGraphicFramePr>
          <p:cNvPr id="212" name="Table"/>
          <p:cNvGraphicFramePr/>
          <p:nvPr>
            <p:extLst>
              <p:ext uri="{D42A27DB-BD31-4B8C-83A1-F6EECF244321}">
                <p14:modId xmlns:p14="http://schemas.microsoft.com/office/powerpoint/2010/main" val="1790842010"/>
              </p:ext>
            </p:extLst>
          </p:nvPr>
        </p:nvGraphicFramePr>
        <p:xfrm>
          <a:off x="1112977" y="3309556"/>
          <a:ext cx="10233597" cy="6448624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196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367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6233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40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Term</a:t>
                      </a:r>
                    </a:p>
                  </a:txBody>
                  <a:tcPr marL="121920" marR="121920" marT="60960" marB="60960" horzOverflow="overflow">
                    <a:solidFill>
                      <a:srgbClr val="EC222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40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Definition</a:t>
                      </a:r>
                    </a:p>
                  </a:txBody>
                  <a:tcPr marL="121920" marR="121920" marT="60960" marB="60960" horzOverflow="overflow">
                    <a:solidFill>
                      <a:srgbClr val="EC22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3678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Female</a:t>
                      </a:r>
                    </a:p>
                  </a:txBody>
                  <a:tcPr marT="60960" marB="60960" horzOverflow="overflow">
                    <a:solidFill>
                      <a:srgbClr val="F8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 person's self-identification as a woman, as female, or as a girl.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8CC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6991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Male</a:t>
                      </a:r>
                    </a:p>
                  </a:txBody>
                  <a:tcPr marT="60960" marB="60960" horzOverflow="overflow">
                    <a:solidFill>
                      <a:srgbClr val="FB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 person's self-identification as a man, as male, or as a boy.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B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84195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lang="en-US" sz="2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Nonbinary</a:t>
                      </a:r>
                      <a:endParaRPr sz="28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0960" marB="60960" horzOverflow="overflow">
                    <a:solidFill>
                      <a:srgbClr val="F8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Having a specific identity which is nonbinary (not within a binary construct of male or female) or having an identity which falls under the nonbinary umbrella (i.e., any or all gender identities which are not female or male).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8CC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360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lang="en-US" sz="2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Unknown</a:t>
                      </a:r>
                      <a:endParaRPr sz="28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0960" marB="60960" horzOverflow="overflow">
                    <a:solidFill>
                      <a:srgbClr val="FB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person’s gender identity is not known at this time, for any of a variety of reasons.  (e.g., “was not able to ask” or “person does not want to answer”.)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B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13" name="Gender Identity"/>
          <p:cNvSpPr txBox="1"/>
          <p:nvPr/>
        </p:nvSpPr>
        <p:spPr>
          <a:xfrm>
            <a:off x="1112977" y="2484691"/>
            <a:ext cx="4965500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5000" b="1" i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Gender Identity</a:t>
            </a:r>
          </a:p>
        </p:txBody>
      </p:sp>
      <p:graphicFrame>
        <p:nvGraphicFramePr>
          <p:cNvPr id="214" name="Table"/>
          <p:cNvGraphicFramePr/>
          <p:nvPr>
            <p:extLst>
              <p:ext uri="{D42A27DB-BD31-4B8C-83A1-F6EECF244321}">
                <p14:modId xmlns:p14="http://schemas.microsoft.com/office/powerpoint/2010/main" val="2158786489"/>
              </p:ext>
            </p:extLst>
          </p:nvPr>
        </p:nvGraphicFramePr>
        <p:xfrm>
          <a:off x="12303034" y="3547472"/>
          <a:ext cx="11212810" cy="6001539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3941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186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0631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40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Term</a:t>
                      </a:r>
                    </a:p>
                  </a:txBody>
                  <a:tcPr marL="121920" marR="121920" marT="60960" marB="60960" horzOverflow="overflow">
                    <a:solidFill>
                      <a:srgbClr val="EC222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40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Definition</a:t>
                      </a:r>
                    </a:p>
                  </a:txBody>
                  <a:tcPr marL="121920" marR="121920" marT="60960" marB="60960" horzOverflow="overflow">
                    <a:solidFill>
                      <a:srgbClr val="EC22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1792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Female</a:t>
                      </a:r>
                      <a:r>
                        <a:rPr lang="en-US" sz="2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SFCU</a:t>
                      </a:r>
                      <a:endParaRPr sz="28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0960" marB="60960" horzOverflow="overflow">
                    <a:solidFill>
                      <a:srgbClr val="F8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“female” values apply to this patient, in the case of a given procedure or process in a given context, for instance for a procedure, algorithm, hormone level, organ inventory, etc.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8CC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5543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Male</a:t>
                      </a:r>
                      <a:r>
                        <a:rPr lang="en-US" sz="2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SFCU</a:t>
                      </a:r>
                      <a:endParaRPr sz="28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0960" marB="60960" horzOverflow="overflow">
                    <a:solidFill>
                      <a:srgbClr val="FB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“male” values apply to this patient, in the case of a given procedure or process in a given context, for instance for a procedure, algorithm, hormone level, organ inventory, etc.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B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3454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lang="en-US" sz="2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Specified SFCU</a:t>
                      </a:r>
                      <a:endParaRPr sz="28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0960" marB="60960" horzOverflow="overflow">
                    <a:solidFill>
                      <a:srgbClr val="F8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This patient has specific documented characteristics that do not fully match either male or female in a given context, for instance for a procedure, algorithm, hormone level, organ inventory, etc.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8CC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0119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Unknown</a:t>
                      </a:r>
                      <a:r>
                        <a:rPr lang="en-US" sz="2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SFCU</a:t>
                      </a:r>
                      <a:endParaRPr sz="28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0960" marB="60960" horzOverflow="overflow">
                    <a:solidFill>
                      <a:srgbClr val="FB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SFCU can not be determined because there are no observations or the observations are not sufficient to determine a value. For example, an emergency trauma case may require treatment before SFCU can be established.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B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15" name="Sex for Clinical Use (SFCU)"/>
          <p:cNvSpPr txBox="1"/>
          <p:nvPr/>
        </p:nvSpPr>
        <p:spPr>
          <a:xfrm>
            <a:off x="12294057" y="2484691"/>
            <a:ext cx="8788330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5000" b="1" i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Sex for Clinical Use (SFCU)</a:t>
            </a:r>
          </a:p>
        </p:txBody>
      </p:sp>
      <p:sp>
        <p:nvSpPr>
          <p:cNvPr id="216" name="Gender Identity should allow many other phrases but these are the minimum required that any other could be mapped to…"/>
          <p:cNvSpPr txBox="1"/>
          <p:nvPr/>
        </p:nvSpPr>
        <p:spPr>
          <a:xfrm>
            <a:off x="12182886" y="10558951"/>
            <a:ext cx="11453107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419100" indent="-419100" algn="l">
              <a:buClr>
                <a:srgbClr val="000000"/>
              </a:buClr>
              <a:buSzPct val="100000"/>
              <a:buChar char="•"/>
              <a:defRPr sz="3600"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SFCU should be Required binding. This is intended to be a categorization of the linked observations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27F629-C362-6E47-AEAB-9A9D34F2C858}"/>
              </a:ext>
            </a:extLst>
          </p:cNvPr>
          <p:cNvSpPr txBox="1"/>
          <p:nvPr/>
        </p:nvSpPr>
        <p:spPr>
          <a:xfrm>
            <a:off x="1270000" y="10406444"/>
            <a:ext cx="10349571" cy="21339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>
                <a:latin typeface="Helvetica"/>
              </a:rPr>
              <a:t>Gender Identity should allow many other phrases but these are the minimum required that any other could be mapped to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Graphik"/>
              <a:ea typeface="Graphik"/>
              <a:cs typeface="Graphik"/>
              <a:sym typeface="Graphik"/>
            </a:endParaRP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roposed Minimum Value Set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1804370">
              <a:lnSpc>
                <a:spcPct val="90000"/>
              </a:lnSpc>
              <a:defRPr sz="8584" spc="-257">
                <a:gradFill flip="none" rotWithShape="1">
                  <a:gsLst>
                    <a:gs pos="0">
                      <a:srgbClr val="1E98FD"/>
                    </a:gs>
                    <a:gs pos="100000">
                      <a:srgbClr val="FF00F7"/>
                    </a:gs>
                  </a:gsLst>
                  <a:lin ang="3960000" scaled="0"/>
                </a:gradFill>
              </a:defRPr>
            </a:pPr>
            <a:r>
              <a:t>Proposed </a:t>
            </a:r>
            <a:r>
              <a:rPr b="1">
                <a:latin typeface="Graphik"/>
                <a:ea typeface="Graphik"/>
                <a:cs typeface="Graphik"/>
                <a:sym typeface="Graphik"/>
              </a:rPr>
              <a:t>Minimum</a:t>
            </a:r>
            <a:r>
              <a:t> Value Sets</a:t>
            </a:r>
          </a:p>
        </p:txBody>
      </p:sp>
      <p:sp>
        <p:nvSpPr>
          <p:cNvPr id="2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46496" y="13081000"/>
            <a:ext cx="278308" cy="467107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9</a:t>
            </a:fld>
            <a:endParaRPr/>
          </a:p>
        </p:txBody>
      </p:sp>
      <p:graphicFrame>
        <p:nvGraphicFramePr>
          <p:cNvPr id="212" name="Table"/>
          <p:cNvGraphicFramePr/>
          <p:nvPr>
            <p:extLst>
              <p:ext uri="{D42A27DB-BD31-4B8C-83A1-F6EECF244321}">
                <p14:modId xmlns:p14="http://schemas.microsoft.com/office/powerpoint/2010/main" val="2572661479"/>
              </p:ext>
            </p:extLst>
          </p:nvPr>
        </p:nvGraphicFramePr>
        <p:xfrm>
          <a:off x="1112977" y="3641161"/>
          <a:ext cx="10233597" cy="5143069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196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367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7997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40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Term</a:t>
                      </a:r>
                    </a:p>
                  </a:txBody>
                  <a:tcPr marL="121920" marR="121920" marT="60960" marB="60960" horzOverflow="overflow">
                    <a:solidFill>
                      <a:srgbClr val="EC222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4000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Definition</a:t>
                      </a:r>
                    </a:p>
                  </a:txBody>
                  <a:tcPr marL="121920" marR="121920" marT="60960" marB="60960" horzOverflow="overflow">
                    <a:solidFill>
                      <a:srgbClr val="EC22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59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8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 value which corresponds to female (‘F’) has been recorded in some context.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8CC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59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B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 value which corresponds to male (‘M’) has been recorded in some context.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B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26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8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 value which corresponds to ‘X’ (nonbinary, intersex, etc.) has been recorded or the value is unspecified.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8CC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04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&lt; 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B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 value has not been recorded or a value cannot be ascertained for any reason.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B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13" name="Gender Identity"/>
          <p:cNvSpPr txBox="1"/>
          <p:nvPr/>
        </p:nvSpPr>
        <p:spPr>
          <a:xfrm>
            <a:off x="1112977" y="2569682"/>
            <a:ext cx="9413774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5000" b="1" i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en-US" dirty="0"/>
              <a:t>Recorded Sex or Gender</a:t>
            </a:r>
            <a:endParaRPr dirty="0"/>
          </a:p>
        </p:txBody>
      </p:sp>
      <p:graphicFrame>
        <p:nvGraphicFramePr>
          <p:cNvPr id="214" name="Table"/>
          <p:cNvGraphicFramePr/>
          <p:nvPr>
            <p:extLst>
              <p:ext uri="{D42A27DB-BD31-4B8C-83A1-F6EECF244321}">
                <p14:modId xmlns:p14="http://schemas.microsoft.com/office/powerpoint/2010/main" val="1957316598"/>
              </p:ext>
            </p:extLst>
          </p:nvPr>
        </p:nvGraphicFramePr>
        <p:xfrm>
          <a:off x="12303033" y="3325937"/>
          <a:ext cx="11212810" cy="689302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3941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186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0631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40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Term</a:t>
                      </a:r>
                    </a:p>
                  </a:txBody>
                  <a:tcPr marL="121920" marR="121920" marT="60960" marB="60960" horzOverflow="overflow">
                    <a:solidFill>
                      <a:srgbClr val="EC2227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40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Definition</a:t>
                      </a:r>
                    </a:p>
                  </a:txBody>
                  <a:tcPr marL="121920" marR="121920" marT="60960" marB="60960" horzOverflow="overflow">
                    <a:solidFill>
                      <a:srgbClr val="EC22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67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He, Him, His, Himself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8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English personal pronouns, typically associated with masculinity, that are requested by a person to be used by them.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8CC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36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She, Her, Hers, Herself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B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English personal pronouns, typically associated with femininity, that are requested by a person to be used by them.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B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34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They, Them, Their, Theirs, Themself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8CC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English personal pronouns, typically not associated with masculinity or femininity, that are requested by a person to be used by them.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8CC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52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Uses Other Pronouns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B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Person indicates that they use other pronouns than he/him, she/her, or they/them pronouns.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B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66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Unknown Pronouns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BE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Unknown; used in situations wherein no pronouns can be asked for (young children, infants, neonates, etc.).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B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013386"/>
                  </a:ext>
                </a:extLst>
              </a:tr>
            </a:tbl>
          </a:graphicData>
        </a:graphic>
      </p:graphicFrame>
      <p:sp>
        <p:nvSpPr>
          <p:cNvPr id="215" name="Sex for Clinical Use (SFCU)"/>
          <p:cNvSpPr txBox="1"/>
          <p:nvPr/>
        </p:nvSpPr>
        <p:spPr>
          <a:xfrm>
            <a:off x="12294057" y="2484691"/>
            <a:ext cx="8788330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5000" b="1" i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en-US" dirty="0"/>
              <a:t>Pronouns</a:t>
            </a:r>
            <a:endParaRPr dirty="0"/>
          </a:p>
        </p:txBody>
      </p:sp>
      <p:sp>
        <p:nvSpPr>
          <p:cNvPr id="216" name="Gender Identity should allow many other phrases but these are the minimum required that any other could be mapped to…"/>
          <p:cNvSpPr txBox="1"/>
          <p:nvPr/>
        </p:nvSpPr>
        <p:spPr>
          <a:xfrm>
            <a:off x="12182884" y="10862170"/>
            <a:ext cx="11453107" cy="17645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419100" indent="-419100" algn="l">
              <a:buClr>
                <a:srgbClr val="000000"/>
              </a:buClr>
              <a:buSzPct val="100000"/>
              <a:buChar char="•"/>
              <a:defRPr sz="3600"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CA" sz="3600" dirty="0">
                <a:sym typeface="Helvetica"/>
              </a:rPr>
              <a:t>Based on LOINC answer list for </a:t>
            </a:r>
            <a:r>
              <a:rPr lang="en-CA" sz="3600" u="sng" dirty="0">
                <a:sym typeface="Helvetica"/>
                <a:hlinkClick r:id="rId2"/>
              </a:rPr>
              <a:t>Personal Pronouns - Reported</a:t>
            </a:r>
            <a:r>
              <a:rPr lang="en-CA" sz="3600" dirty="0">
                <a:sym typeface="Helvetica"/>
              </a:rPr>
              <a:t>, </a:t>
            </a:r>
            <a:r>
              <a:rPr lang="en-CA" sz="3600" u="sng" dirty="0">
                <a:sym typeface="Helvetica"/>
                <a:hlinkClick r:id="rId3"/>
              </a:rPr>
              <a:t>LL5144-2 Personal pronouns / Answers: 10; Scale: Nom; Code: -; Score: -.</a:t>
            </a:r>
            <a:r>
              <a:rPr lang="en-US" sz="3600" dirty="0">
                <a:sym typeface="Helvetica"/>
              </a:rPr>
              <a:t> 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27F629-C362-6E47-AEAB-9A9D34F2C858}"/>
              </a:ext>
            </a:extLst>
          </p:cNvPr>
          <p:cNvSpPr txBox="1"/>
          <p:nvPr/>
        </p:nvSpPr>
        <p:spPr>
          <a:xfrm>
            <a:off x="1270000" y="9549011"/>
            <a:ext cx="10349571" cy="305724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CA" sz="3200" dirty="0">
                <a:latin typeface="Helvetica"/>
              </a:rPr>
              <a:t>This value set is intended to be an “International Equivalent,” that is based on the set noted in Doc 9303: Machine Readable Travel Documents, Seventh Edition (2015), Part 7: Machine Readable Visas published by the International Civil Aviation Organization (ICAO)</a:t>
            </a:r>
            <a:r>
              <a:rPr lang="en-US" sz="3200" dirty="0">
                <a:latin typeface="Helvetic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1207610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31_ColorGradientLight">
  <a:themeElements>
    <a:clrScheme name="31_ColorGradientLight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31_ColorGradientLight">
      <a:majorFont>
        <a:latin typeface="Graphik Semibold"/>
        <a:ea typeface="Graphik Semibold"/>
        <a:cs typeface="Graphik Semibold"/>
      </a:majorFont>
      <a:minorFont>
        <a:latin typeface="Graphik Semibold"/>
        <a:ea typeface="Graphik Semibold"/>
        <a:cs typeface="Graphik Semibold"/>
      </a:minorFont>
    </a:fontScheme>
    <a:fmtScheme name="31_ColorGradien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-Medium"/>
            <a:ea typeface="Graphik-Medium"/>
            <a:cs typeface="Graphik-Medium"/>
            <a:sym typeface="Graphik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1_ColorGradientLight">
  <a:themeElements>
    <a:clrScheme name="31_ColorGradientLight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31_ColorGradientLight">
      <a:majorFont>
        <a:latin typeface="Graphik Semibold"/>
        <a:ea typeface="Graphik Semibold"/>
        <a:cs typeface="Graphik Semibold"/>
      </a:majorFont>
      <a:minorFont>
        <a:latin typeface="Graphik Semibold"/>
        <a:ea typeface="Graphik Semibold"/>
        <a:cs typeface="Graphik Semibold"/>
      </a:minorFont>
    </a:fontScheme>
    <a:fmtScheme name="31_ColorGradien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-Medium"/>
            <a:ea typeface="Graphik-Medium"/>
            <a:cs typeface="Graphik-Medium"/>
            <a:sym typeface="Graphik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5197</TotalTime>
  <Words>1302</Words>
  <Application>Microsoft Macintosh PowerPoint</Application>
  <PresentationFormat>Custom</PresentationFormat>
  <Paragraphs>172</Paragraphs>
  <Slides>11</Slides>
  <Notes>1</Notes>
  <HiddenSlides>2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Graphik</vt:lpstr>
      <vt:lpstr>Graphik Semibold</vt:lpstr>
      <vt:lpstr>Graphik-Medium</vt:lpstr>
      <vt:lpstr>Helvetica</vt:lpstr>
      <vt:lpstr>Helvetica Neue</vt:lpstr>
      <vt:lpstr>31_ColorGradientLight</vt:lpstr>
      <vt:lpstr>HL7 Gender Harmony project</vt:lpstr>
      <vt:lpstr>Background</vt:lpstr>
      <vt:lpstr>Contents</vt:lpstr>
      <vt:lpstr>PowerPoint Presentation</vt:lpstr>
      <vt:lpstr>GH Element Specifics</vt:lpstr>
      <vt:lpstr>GH Element Specifics-2</vt:lpstr>
      <vt:lpstr>GH Element Specifics-3</vt:lpstr>
      <vt:lpstr>Proposed Minimum Value Sets</vt:lpstr>
      <vt:lpstr>Proposed Minimum Value Sets</vt:lpstr>
      <vt:lpstr>FHIR, V2.?, CDA/C-CDA Enhancements</vt:lpstr>
      <vt:lpstr>We need your help!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HL7 Gender Harmony project</dc:title>
  <cp:lastModifiedBy>Robert McClure</cp:lastModifiedBy>
  <cp:revision>25</cp:revision>
  <dcterms:modified xsi:type="dcterms:W3CDTF">2021-10-26T15:57:31Z</dcterms:modified>
</cp:coreProperties>
</file>