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notesSlides/notesSlide6.xml" ContentType="application/vnd.openxmlformats-officedocument.presentationml.notesSlide+xml"/>
  <Override PartName="/ppt/comments/comment5.xml" ContentType="application/vnd.openxmlformats-officedocument.presentationml.comments+xml"/>
  <Override PartName="/ppt/comments/comment6.xml" ContentType="application/vnd.openxmlformats-officedocument.presentationml.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comment7.xml" ContentType="application/vnd.openxmlformats-officedocument.presentationml.comment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omments/comment8.xml" ContentType="application/vnd.openxmlformats-officedocument.presentationml.comments+xml"/>
  <Override PartName="/ppt/comments/comment9.xml" ContentType="application/vnd.openxmlformats-officedocument.presentationml.comments+xml"/>
  <Override PartName="/ppt/notesSlides/notesSlide1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7"/>
  </p:notesMasterIdLst>
  <p:sldIdLst>
    <p:sldId id="257" r:id="rId3"/>
    <p:sldId id="283" r:id="rId4"/>
    <p:sldId id="287" r:id="rId5"/>
    <p:sldId id="288" r:id="rId6"/>
    <p:sldId id="289" r:id="rId7"/>
    <p:sldId id="291" r:id="rId8"/>
    <p:sldId id="293" r:id="rId9"/>
    <p:sldId id="296" r:id="rId10"/>
    <p:sldId id="297" r:id="rId11"/>
    <p:sldId id="299" r:id="rId12"/>
    <p:sldId id="295" r:id="rId13"/>
    <p:sldId id="300" r:id="rId14"/>
    <p:sldId id="301" r:id="rId15"/>
    <p:sldId id="294" r:id="rId16"/>
    <p:sldId id="302" r:id="rId17"/>
    <p:sldId id="290" r:id="rId18"/>
    <p:sldId id="292" r:id="rId19"/>
    <p:sldId id="284" r:id="rId20"/>
    <p:sldId id="285" r:id="rId21"/>
    <p:sldId id="278" r:id="rId22"/>
    <p:sldId id="256" r:id="rId23"/>
    <p:sldId id="267" r:id="rId24"/>
    <p:sldId id="279" r:id="rId25"/>
    <p:sldId id="275" r:id="rId26"/>
    <p:sldId id="272" r:id="rId27"/>
    <p:sldId id="273" r:id="rId28"/>
    <p:sldId id="268" r:id="rId29"/>
    <p:sldId id="276" r:id="rId30"/>
    <p:sldId id="269" r:id="rId31"/>
    <p:sldId id="303" r:id="rId32"/>
    <p:sldId id="304" r:id="rId33"/>
    <p:sldId id="270" r:id="rId34"/>
    <p:sldId id="271" r:id="rId35"/>
    <p:sldId id="286"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31399F3-9D60-4C36-BD7F-4644BDA89DDB}">
          <p14:sldIdLst>
            <p14:sldId id="257"/>
            <p14:sldId id="283"/>
            <p14:sldId id="287"/>
            <p14:sldId id="288"/>
            <p14:sldId id="289"/>
            <p14:sldId id="291"/>
            <p14:sldId id="293"/>
            <p14:sldId id="296"/>
            <p14:sldId id="297"/>
            <p14:sldId id="299"/>
            <p14:sldId id="295"/>
            <p14:sldId id="300"/>
            <p14:sldId id="301"/>
            <p14:sldId id="294"/>
            <p14:sldId id="302"/>
            <p14:sldId id="290"/>
            <p14:sldId id="292"/>
            <p14:sldId id="284"/>
            <p14:sldId id="285"/>
            <p14:sldId id="278"/>
          </p14:sldIdLst>
        </p14:section>
        <p14:section name="Appendix: Endorsement Deck" id="{B8840620-C79C-4DF4-99E2-46CA59619BF4}">
          <p14:sldIdLst>
            <p14:sldId id="256"/>
            <p14:sldId id="267"/>
            <p14:sldId id="279"/>
            <p14:sldId id="275"/>
            <p14:sldId id="272"/>
            <p14:sldId id="273"/>
            <p14:sldId id="268"/>
            <p14:sldId id="276"/>
            <p14:sldId id="269"/>
            <p14:sldId id="303"/>
            <p14:sldId id="304"/>
            <p14:sldId id="270"/>
            <p14:sldId id="271"/>
            <p14:sldId id="286"/>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26" clrIdx="0">
    <p:extLst>
      <p:ext uri="{19B8F6BF-5375-455C-9EA6-DF929625EA0E}">
        <p15:presenceInfo xmlns:p15="http://schemas.microsoft.com/office/powerpoint/2012/main" userId="S::scook@GEVITYINC.COM::10b3d6d6-0197-48b2-8df1-f8c21ebecc71" providerId="AD"/>
      </p:ext>
    </p:extLst>
  </p:cmAuthor>
  <p:cmAuthor id="2" name="Savage, Michael" initials="SM" lastIdx="10" clrIdx="1">
    <p:extLst>
      <p:ext uri="{19B8F6BF-5375-455C-9EA6-DF929625EA0E}">
        <p15:presenceInfo xmlns:p15="http://schemas.microsoft.com/office/powerpoint/2012/main" userId="S::Michael.Savage@ontariomd.com::a3bb1c66-df38-47ec-981d-e6eb5e896fe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3FEE00-414E-4A9A-AC00-209FF2FF724B}" v="4" dt="2021-10-29T18:31:22.548"/>
  </p1510:revLst>
</p1510:revInfo>
</file>

<file path=ppt/tableStyles.xml><?xml version="1.0" encoding="utf-8"?>
<a:tblStyleLst xmlns:a="http://schemas.openxmlformats.org/drawingml/2006/main" def="{5C22544A-7EE6-4342-B048-85BDC9FD1C3A}">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794" autoAdjust="0"/>
    <p:restoredTop sz="96357" autoAdjust="0"/>
  </p:normalViewPr>
  <p:slideViewPr>
    <p:cSldViewPr snapToGrid="0">
      <p:cViewPr varScale="1">
        <p:scale>
          <a:sx n="99" d="100"/>
          <a:sy n="99" d="100"/>
        </p:scale>
        <p:origin x="78" y="4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microsoft.com/office/2016/11/relationships/changesInfo" Target="changesInfos/changesInfo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vage, Michael" userId="a3bb1c66-df38-47ec-981d-e6eb5e896fe7" providerId="ADAL" clId="{003FEE00-414E-4A9A-AC00-209FF2FF724B}"/>
    <pc:docChg chg="custSel addSld delSld modSld modSection">
      <pc:chgData name="Savage, Michael" userId="a3bb1c66-df38-47ec-981d-e6eb5e896fe7" providerId="ADAL" clId="{003FEE00-414E-4A9A-AC00-209FF2FF724B}" dt="2021-10-29T20:02:07.143" v="1509" actId="47"/>
      <pc:docMkLst>
        <pc:docMk/>
      </pc:docMkLst>
      <pc:sldChg chg="modSp mod addCm modCm">
        <pc:chgData name="Savage, Michael" userId="a3bb1c66-df38-47ec-981d-e6eb5e896fe7" providerId="ADAL" clId="{003FEE00-414E-4A9A-AC00-209FF2FF724B}" dt="2021-10-29T18:31:30.060" v="1124" actId="5900"/>
        <pc:sldMkLst>
          <pc:docMk/>
          <pc:sldMk cId="1195457642" sldId="303"/>
        </pc:sldMkLst>
        <pc:spChg chg="mod">
          <ac:chgData name="Savage, Michael" userId="a3bb1c66-df38-47ec-981d-e6eb5e896fe7" providerId="ADAL" clId="{003FEE00-414E-4A9A-AC00-209FF2FF724B}" dt="2021-10-29T18:29:20.452" v="1121" actId="20577"/>
          <ac:spMkLst>
            <pc:docMk/>
            <pc:sldMk cId="1195457642" sldId="303"/>
            <ac:spMk id="3" creationId="{9FE61670-934C-4C31-9929-F308B45716CA}"/>
          </ac:spMkLst>
        </pc:spChg>
      </pc:sldChg>
      <pc:sldChg chg="modSp mod">
        <pc:chgData name="Savage, Michael" userId="a3bb1c66-df38-47ec-981d-e6eb5e896fe7" providerId="ADAL" clId="{003FEE00-414E-4A9A-AC00-209FF2FF724B}" dt="2021-10-29T20:01:58.418" v="1508" actId="20577"/>
        <pc:sldMkLst>
          <pc:docMk/>
          <pc:sldMk cId="1058987687" sldId="304"/>
        </pc:sldMkLst>
        <pc:spChg chg="mod">
          <ac:chgData name="Savage, Michael" userId="a3bb1c66-df38-47ec-981d-e6eb5e896fe7" providerId="ADAL" clId="{003FEE00-414E-4A9A-AC00-209FF2FF724B}" dt="2021-10-27T21:00:46.967" v="32" actId="20577"/>
          <ac:spMkLst>
            <pc:docMk/>
            <pc:sldMk cId="1058987687" sldId="304"/>
            <ac:spMk id="2" creationId="{1D0352FD-4152-4934-9225-88BF9FC9283F}"/>
          </ac:spMkLst>
        </pc:spChg>
        <pc:spChg chg="mod">
          <ac:chgData name="Savage, Michael" userId="a3bb1c66-df38-47ec-981d-e6eb5e896fe7" providerId="ADAL" clId="{003FEE00-414E-4A9A-AC00-209FF2FF724B}" dt="2021-10-29T20:01:58.418" v="1508" actId="20577"/>
          <ac:spMkLst>
            <pc:docMk/>
            <pc:sldMk cId="1058987687" sldId="304"/>
            <ac:spMk id="3" creationId="{82492950-88D8-46D4-9AEC-34F4E92FE831}"/>
          </ac:spMkLst>
        </pc:spChg>
      </pc:sldChg>
      <pc:sldChg chg="add del">
        <pc:chgData name="Savage, Michael" userId="a3bb1c66-df38-47ec-981d-e6eb5e896fe7" providerId="ADAL" clId="{003FEE00-414E-4A9A-AC00-209FF2FF724B}" dt="2021-10-29T20:02:07.143" v="1509" actId="47"/>
        <pc:sldMkLst>
          <pc:docMk/>
          <pc:sldMk cId="1767852785" sldId="1170"/>
        </pc:sldMkLst>
      </pc:sldChg>
      <pc:sldChg chg="add del">
        <pc:chgData name="Savage, Michael" userId="a3bb1c66-df38-47ec-981d-e6eb5e896fe7" providerId="ADAL" clId="{003FEE00-414E-4A9A-AC00-209FF2FF724B}" dt="2021-10-29T20:02:07.143" v="1509" actId="47"/>
        <pc:sldMkLst>
          <pc:docMk/>
          <pc:sldMk cId="3566283639" sldId="1175"/>
        </pc:sldMkLst>
      </pc:sldChg>
      <pc:sldChg chg="add del">
        <pc:chgData name="Savage, Michael" userId="a3bb1c66-df38-47ec-981d-e6eb5e896fe7" providerId="ADAL" clId="{003FEE00-414E-4A9A-AC00-209FF2FF724B}" dt="2021-10-29T20:02:07.143" v="1509" actId="47"/>
        <pc:sldMkLst>
          <pc:docMk/>
          <pc:sldMk cId="3766942037" sldId="1176"/>
        </pc:sldMkLst>
      </pc:sldChg>
      <pc:sldChg chg="add del">
        <pc:chgData name="Savage, Michael" userId="a3bb1c66-df38-47ec-981d-e6eb5e896fe7" providerId="ADAL" clId="{003FEE00-414E-4A9A-AC00-209FF2FF724B}" dt="2021-10-29T20:02:07.143" v="1509" actId="47"/>
        <pc:sldMkLst>
          <pc:docMk/>
          <pc:sldMk cId="1756656079" sldId="1177"/>
        </pc:sldMkLst>
      </pc:sldChg>
      <pc:sldChg chg="add del">
        <pc:chgData name="Savage, Michael" userId="a3bb1c66-df38-47ec-981d-e6eb5e896fe7" providerId="ADAL" clId="{003FEE00-414E-4A9A-AC00-209FF2FF724B}" dt="2021-10-29T20:02:07.143" v="1509" actId="47"/>
        <pc:sldMkLst>
          <pc:docMk/>
          <pc:sldMk cId="528104932" sldId="1178"/>
        </pc:sldMkLst>
      </pc:sldChg>
      <pc:sldChg chg="add del">
        <pc:chgData name="Savage, Michael" userId="a3bb1c66-df38-47ec-981d-e6eb5e896fe7" providerId="ADAL" clId="{003FEE00-414E-4A9A-AC00-209FF2FF724B}" dt="2021-10-29T20:02:07.143" v="1509" actId="47"/>
        <pc:sldMkLst>
          <pc:docMk/>
          <pc:sldMk cId="2664569838" sldId="1179"/>
        </pc:sldMkLst>
      </pc:sldChg>
      <pc:sldChg chg="add del">
        <pc:chgData name="Savage, Michael" userId="a3bb1c66-df38-47ec-981d-e6eb5e896fe7" providerId="ADAL" clId="{003FEE00-414E-4A9A-AC00-209FF2FF724B}" dt="2021-10-29T20:02:07.143" v="1509" actId="47"/>
        <pc:sldMkLst>
          <pc:docMk/>
          <pc:sldMk cId="3179669033" sldId="1180"/>
        </pc:sldMkLst>
      </pc:sldChg>
      <pc:sldChg chg="add del">
        <pc:chgData name="Savage, Michael" userId="a3bb1c66-df38-47ec-981d-e6eb5e896fe7" providerId="ADAL" clId="{003FEE00-414E-4A9A-AC00-209FF2FF724B}" dt="2021-10-29T20:02:07.143" v="1509" actId="47"/>
        <pc:sldMkLst>
          <pc:docMk/>
          <pc:sldMk cId="2298693880" sldId="1181"/>
        </pc:sldMkLst>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1-05-14T15:26:54.640" idx="10">
    <p:pos x="7544" y="951"/>
    <p:text>F/Up with Igor on recent experience progressing entire guide's maturity level - recently</p:text>
    <p:extLst>
      <p:ext uri="{C676402C-5697-4E1C-873F-D02D1690AC5C}">
        <p15:threadingInfo xmlns:p15="http://schemas.microsoft.com/office/powerpoint/2012/main" timeZoneBias="180"/>
      </p:ext>
    </p:extLst>
  </p:cm>
  <p:cm authorId="1" dt="2021-05-14T16:09:48.938" idx="17">
    <p:pos x="7204" y="312"/>
    <p:text>Review these against the newest BC provider registry guide</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5-28T15:14:48.732" idx="18">
    <p:pos x="7099" y="923"/>
    <p:text>Keep it general text and add a footnote "for the purposes of this Guide - current build means can be found here and here"</p:text>
    <p:extLst>
      <p:ext uri="{C676402C-5697-4E1C-873F-D02D1690AC5C}">
        <p15:threadingInfo xmlns:p15="http://schemas.microsoft.com/office/powerpoint/2012/main" timeZoneBias="180"/>
      </p:ext>
    </p:extLst>
  </p:cm>
  <p:cm authorId="1" dt="2021-05-28T15:54:25.066" idx="21">
    <p:pos x="7150" y="2276"/>
    <p:text>Demonstrated could mean 1) basedOn - with no conformance errors , 2) conformant data to can be pointed to meta.profile: baslineURL and is conformance (produces no errors)</p:text>
    <p:extLst>
      <p:ext uri="{C676402C-5697-4E1C-873F-D02D1690AC5C}">
        <p15:threadingInfo xmlns:p15="http://schemas.microsoft.com/office/powerpoint/2012/main" timeZoneBias="180"/>
      </p:ext>
    </p:extLst>
  </p:cm>
  <p:cm authorId="1" dt="2021-05-28T16:13:07.292" idx="23">
    <p:pos x="7150" y="2412"/>
    <p:text>Need to look to other national baselines and determine their expectations before deciding whether our expectations are one or the other (or both)</p:text>
    <p:extLst>
      <p:ext uri="{C676402C-5697-4E1C-873F-D02D1690AC5C}">
        <p15:threadingInfo xmlns:p15="http://schemas.microsoft.com/office/powerpoint/2012/main" timeZoneBias="180">
          <p15:parentCm authorId="1" idx="21"/>
        </p15:threadingInfo>
      </p:ext>
    </p:extLst>
  </p:cm>
  <p:cm authorId="1" dt="2021-05-28T16:08:40.481" idx="22">
    <p:pos x="7001" y="1627"/>
    <p:text>ready for XYZ use....Contention around whether to say trial use or experimental use</p:text>
    <p:extLst>
      <p:ext uri="{C676402C-5697-4E1C-873F-D02D1690AC5C}">
        <p15:threadingInfo xmlns:p15="http://schemas.microsoft.com/office/powerpoint/2012/main" timeZoneBias="180"/>
      </p:ext>
    </p:extLst>
  </p:cm>
  <p:cm authorId="2" dt="2021-10-22T14:30:05.830" idx="8">
    <p:pos x="7026" y="1893"/>
    <p:text>To raise with Governance group: where warnings are shown where examples are not provided, may not be applicable for the Baseline Profiles as they are not meant to be implemented OOTB; may be warnings that we just pass over; to discuss</p:text>
    <p:extLst>
      <p:ext uri="{C676402C-5697-4E1C-873F-D02D1690AC5C}">
        <p15:threadingInfo xmlns:p15="http://schemas.microsoft.com/office/powerpoint/2012/main" timeZoneBias="24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1-06-11T15:56:50.410" idx="24">
    <p:pos x="7219" y="1393"/>
    <p:text>Definition may get tweaked for profile artifact vs implementation</p:text>
    <p:extLst>
      <p:ext uri="{C676402C-5697-4E1C-873F-D02D1690AC5C}">
        <p15:threadingInfo xmlns:p15="http://schemas.microsoft.com/office/powerpoint/2012/main" timeZoneBias="18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2" dt="2021-09-03T13:53:54.860" idx="1">
    <p:pos x="10" y="10"/>
    <p:text>Sep 3: Steps
1. Ask ppl to submit requests to an Infoway address (or may submit to Informs directly), 
2. goes to the informs system (Infoway's JIRA system) (public project),
(would be great if there could be a web-hook to GitHub so the request gets pushed there as well)
3. gets triaged,
4. then someone from Infoway (eg Joan) can put it onto InfoCentral for Community review / discussion
5. Governance Group decides what to do based on discussion / proposed changes
6. Forum and trackers are updated with decision
7. Update(s) are committted in the back-end</p:text>
    <p:extLst>
      <p:ext uri="{C676402C-5697-4E1C-873F-D02D1690AC5C}">
        <p15:threadingInfo xmlns:p15="http://schemas.microsoft.com/office/powerpoint/2012/main" timeZoneBias="240"/>
      </p:ext>
    </p:extLst>
  </p:cm>
  <p:cm authorId="2" dt="2021-09-03T14:00:27.059" idx="3">
    <p:pos x="146" y="146"/>
    <p:text>Sep 3: Can close out the issue log on simplifier once we've cleared it out - can prevent net-new items from being added, so that we can move forward with the above standardized Process</p:text>
    <p:extLst>
      <p:ext uri="{C676402C-5697-4E1C-873F-D02D1690AC5C}">
        <p15:threadingInfo xmlns:p15="http://schemas.microsoft.com/office/powerpoint/2012/main" timeZoneBias="240"/>
      </p:ext>
    </p:extLst>
  </p:cm>
  <p:cm authorId="2" dt="2021-09-03T14:11:10.972" idx="4">
    <p:pos x="282" y="282"/>
    <p:text>Sep 3: Thinking roughly 2-3 weeks till we can confirm &amp; put in place the above standardized Process / tooling</p:text>
    <p:extLst>
      <p:ext uri="{C676402C-5697-4E1C-873F-D02D1690AC5C}">
        <p15:threadingInfo xmlns:p15="http://schemas.microsoft.com/office/powerpoint/2012/main" timeZoneBias="24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2" dt="2021-09-03T13:54:00.329" idx="2">
    <p:pos x="10" y="10"/>
    <p:text>Sep 3: looking to reach out to folks whose value sets are returning errors / not resolving, to hopefully get these value sets more accessible for the CA Baseline</p:text>
    <p:extLst>
      <p:ext uri="{C676402C-5697-4E1C-873F-D02D1690AC5C}">
        <p15:threadingInfo xmlns:p15="http://schemas.microsoft.com/office/powerpoint/2012/main" timeZoneBias="240"/>
      </p:ext>
    </p:extLst>
  </p:cm>
  <p:cm authorId="2" dt="2021-09-03T14:52:31.550" idx="5">
    <p:pos x="146" y="146"/>
    <p:text>Sep 3: if this can't be done, may need to re-create the value sets ourselves so we can point to value sets that resolve properly</p:text>
    <p:extLst>
      <p:ext uri="{C676402C-5697-4E1C-873F-D02D1690AC5C}">
        <p15:threadingInfo xmlns:p15="http://schemas.microsoft.com/office/powerpoint/2012/main" timeZoneBias="240"/>
      </p:ext>
    </p:extLst>
  </p:cm>
  <p:cm authorId="2" dt="2021-09-03T14:54:04.538" idx="6">
    <p:pos x="282" y="282"/>
    <p:text>Sep 3: overall, will be good to work with external groups to ensure that if we're pointing to their value sets, they are publishing them in a way that we can reference them</p:text>
    <p:extLst>
      <p:ext uri="{C676402C-5697-4E1C-873F-D02D1690AC5C}">
        <p15:threadingInfo xmlns:p15="http://schemas.microsoft.com/office/powerpoint/2012/main" timeZoneBias="240"/>
      </p:ext>
    </p:extLst>
  </p:cm>
  <p:cm authorId="2" dt="2021-09-03T14:59:06.415" idx="7">
    <p:pos x="418" y="418"/>
    <p:text>Sep 3: next call, will review the 'scorecard' approach for these unresolvable references, and see what the lift would be to reach out to the relevant 'owners' of those endpoints</p:text>
    <p:extLst>
      <p:ext uri="{C676402C-5697-4E1C-873F-D02D1690AC5C}">
        <p15:threadingInfo xmlns:p15="http://schemas.microsoft.com/office/powerpoint/2012/main" timeZoneBias="24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21-09-17T16:05:31.587" idx="25">
    <p:pos x="7152" y="230"/>
    <p:text>Provide guidance to our implementors on best practices when publishing terminology</p:text>
    <p:extLst>
      <p:ext uri="{C676402C-5697-4E1C-873F-D02D1690AC5C}">
        <p15:threadingInfo xmlns:p15="http://schemas.microsoft.com/office/powerpoint/2012/main" timeZoneBias="180"/>
      </p:ext>
    </p:extLst>
  </p:cm>
  <p:cm authorId="1" dt="2021-09-17T16:09:17.576" idx="26">
    <p:pos x="7152" y="366"/>
    <p:text>pressuring publishers to make their content available - localized publisher</p:text>
    <p:extLst>
      <p:ext uri="{C676402C-5697-4E1C-873F-D02D1690AC5C}">
        <p15:threadingInfo xmlns:p15="http://schemas.microsoft.com/office/powerpoint/2012/main" timeZoneBias="180">
          <p15:parentCm authorId="1" idx="25"/>
        </p15:threadingInfo>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1" dt="2021-05-14T15:30:29.109" idx="11">
    <p:pos x="10" y="10"/>
    <p:text>Easier to get endorsement ask of whole IG if they are being asked to support more draft/less mature profiles as part of that</p:text>
    <p:extLst>
      <p:ext uri="{C676402C-5697-4E1C-873F-D02D1690AC5C}">
        <p15:threadingInfo xmlns:p15="http://schemas.microsoft.com/office/powerpoint/2012/main" timeZoneBias="180"/>
      </p:ext>
    </p:extLst>
  </p:cm>
</p:cmLst>
</file>

<file path=ppt/comments/comment8.xml><?xml version="1.0" encoding="utf-8"?>
<p:cmLst xmlns:a="http://schemas.openxmlformats.org/drawingml/2006/main" xmlns:r="http://schemas.openxmlformats.org/officeDocument/2006/relationships" xmlns:p="http://schemas.openxmlformats.org/presentationml/2006/main">
  <p:cm authorId="1" dt="2021-02-19T14:45:52.468" idx="7">
    <p:pos x="10" y="10"/>
    <p:text>Some stakeholders from this group will already have some background in FHIR, others won't  and may be more clinical/management level - want more straightfoward pitch of benefit &amp; ask</p:text>
    <p:extLst>
      <p:ext uri="{C676402C-5697-4E1C-873F-D02D1690AC5C}">
        <p15:threadingInfo xmlns:p15="http://schemas.microsoft.com/office/powerpoint/2012/main" timeZoneBias="300"/>
      </p:ext>
    </p:extLst>
  </p:cm>
  <p:cm authorId="1" dt="2021-02-19T14:51:10.680" idx="8">
    <p:pos x="10" y="146"/>
    <p:text>May need to have targeted presentations - one for technical one for management/clinical - makes sense to go to both in parrallel - use as entry point, approve to review with technical folks - then technical review</p:text>
    <p:extLst>
      <p:ext uri="{C676402C-5697-4E1C-873F-D02D1690AC5C}">
        <p15:threadingInfo xmlns:p15="http://schemas.microsoft.com/office/powerpoint/2012/main" timeZoneBias="300">
          <p15:parentCm authorId="1" idx="7"/>
        </p15:threadingInfo>
      </p:ext>
    </p:extLst>
  </p:cm>
  <p:cm authorId="1" dt="2021-02-19T14:55:35.991" idx="9">
    <p:pos x="10" y="282"/>
    <p:text>Technical groups want to know what is in the package and expectations for implement</p:text>
    <p:extLst>
      <p:ext uri="{C676402C-5697-4E1C-873F-D02D1690AC5C}">
        <p15:threadingInfo xmlns:p15="http://schemas.microsoft.com/office/powerpoint/2012/main" timeZoneBias="300">
          <p15:parentCm authorId="1" idx="7"/>
        </p15:threadingInfo>
      </p:ext>
    </p:extLst>
  </p:cm>
</p:cmLst>
</file>

<file path=ppt/comments/comment9.xml><?xml version="1.0" encoding="utf-8"?>
<p:cmLst xmlns:a="http://schemas.openxmlformats.org/drawingml/2006/main" xmlns:r="http://schemas.openxmlformats.org/officeDocument/2006/relationships" xmlns:p="http://schemas.openxmlformats.org/presentationml/2006/main">
  <p:cm authorId="2" dt="2021-10-29T14:17:09.678" idx="9">
    <p:pos x="10" y="10"/>
    <p:text>Question: can a subsequent ask of jurisdictions be to inform us as to who / what implementations are using the CA Baseline?</p:text>
    <p:extLst>
      <p:ext uri="{C676402C-5697-4E1C-873F-D02D1690AC5C}">
        <p15:threadingInfo xmlns:p15="http://schemas.microsoft.com/office/powerpoint/2012/main" timeZoneBias="240"/>
      </p:ext>
    </p:extLst>
  </p:cm>
  <p:cm authorId="2" dt="2021-10-29T14:30:46.663" idx="10">
    <p:pos x="164" y="-12"/>
    <p:text>For future consideration, maybe can include some listing of existing iGuides / Jurisdictions that are explicitly deriving off of the CA Baseline already</p:text>
    <p:extLst>
      <p:ext uri="{C676402C-5697-4E1C-873F-D02D1690AC5C}">
        <p15:threadingInfo xmlns:p15="http://schemas.microsoft.com/office/powerpoint/2012/main" timeZoneBias="24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5DF32A-6BF8-43EC-9D89-F7498CF2872B}"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US"/>
        </a:p>
      </dgm:t>
    </dgm:pt>
    <dgm:pt modelId="{50BDD4D1-B380-4337-8831-81EE5A90CA4D}">
      <dgm:prSet phldrT="[Text]"/>
      <dgm:spPr>
        <a:solidFill>
          <a:srgbClr val="C00000"/>
        </a:solidFill>
      </dgm:spPr>
      <dgm:t>
        <a:bodyPr/>
        <a:lstStyle/>
        <a:p>
          <a:r>
            <a:rPr lang="en-US" dirty="0"/>
            <a:t>FHIR Implementers Community</a:t>
          </a:r>
        </a:p>
      </dgm:t>
    </dgm:pt>
    <dgm:pt modelId="{3474F081-160F-4167-8118-EC44066DDB06}" type="parTrans" cxnId="{598203F2-6CB4-4D0F-9979-5BB92A01B60F}">
      <dgm:prSet/>
      <dgm:spPr/>
      <dgm:t>
        <a:bodyPr/>
        <a:lstStyle/>
        <a:p>
          <a:endParaRPr lang="en-US"/>
        </a:p>
      </dgm:t>
    </dgm:pt>
    <dgm:pt modelId="{6691083E-1DDC-4505-8D77-E714A0B3FAAE}" type="sibTrans" cxnId="{598203F2-6CB4-4D0F-9979-5BB92A01B60F}">
      <dgm:prSet/>
      <dgm:spPr/>
      <dgm:t>
        <a:bodyPr/>
        <a:lstStyle/>
        <a:p>
          <a:endParaRPr lang="en-US"/>
        </a:p>
      </dgm:t>
    </dgm:pt>
    <dgm:pt modelId="{6A79EC6F-550C-4F8E-A81E-98C8F49BFD00}">
      <dgm:prSet phldrT="[Text]"/>
      <dgm:spPr>
        <a:solidFill>
          <a:srgbClr val="C00000"/>
        </a:solidFill>
      </dgm:spPr>
      <dgm:t>
        <a:bodyPr/>
        <a:lstStyle/>
        <a:p>
          <a:r>
            <a:rPr lang="en-US" dirty="0" err="1"/>
            <a:t>eReferral</a:t>
          </a:r>
          <a:endParaRPr lang="en-US" dirty="0"/>
        </a:p>
      </dgm:t>
    </dgm:pt>
    <dgm:pt modelId="{EE79F278-95C8-4A02-849A-F9B1F4B25410}" type="parTrans" cxnId="{E3188427-B0E9-4D3C-925A-15A5662A3E0F}">
      <dgm:prSet/>
      <dgm:spPr/>
      <dgm:t>
        <a:bodyPr/>
        <a:lstStyle/>
        <a:p>
          <a:endParaRPr lang="en-US"/>
        </a:p>
      </dgm:t>
    </dgm:pt>
    <dgm:pt modelId="{1267C782-DFF5-45A1-A850-AC172C7A40B0}" type="sibTrans" cxnId="{E3188427-B0E9-4D3C-925A-15A5662A3E0F}">
      <dgm:prSet/>
      <dgm:spPr/>
      <dgm:t>
        <a:bodyPr/>
        <a:lstStyle/>
        <a:p>
          <a:endParaRPr lang="en-US"/>
        </a:p>
      </dgm:t>
    </dgm:pt>
    <dgm:pt modelId="{C6A38C52-9C37-4888-A175-0BFA7FB9EC85}">
      <dgm:prSet phldrT="[Text]"/>
      <dgm:spPr>
        <a:solidFill>
          <a:schemeClr val="tx1">
            <a:lumMod val="50000"/>
            <a:lumOff val="50000"/>
          </a:schemeClr>
        </a:solidFill>
      </dgm:spPr>
      <dgm:t>
        <a:bodyPr/>
        <a:lstStyle/>
        <a:p>
          <a:r>
            <a:rPr lang="en-US" dirty="0" err="1">
              <a:solidFill>
                <a:schemeClr val="bg1"/>
              </a:solidFill>
            </a:rPr>
            <a:t>InfoCentral</a:t>
          </a:r>
          <a:r>
            <a:rPr lang="en-US" dirty="0">
              <a:solidFill>
                <a:schemeClr val="bg1"/>
              </a:solidFill>
            </a:rPr>
            <a:t> Community</a:t>
          </a:r>
        </a:p>
      </dgm:t>
    </dgm:pt>
    <dgm:pt modelId="{D05CF968-827D-4A65-82C0-6490505A9B43}" type="parTrans" cxnId="{FC4212C9-7B94-44B5-A7EE-36F42D1C3260}">
      <dgm:prSet/>
      <dgm:spPr/>
      <dgm:t>
        <a:bodyPr/>
        <a:lstStyle/>
        <a:p>
          <a:endParaRPr lang="en-US"/>
        </a:p>
      </dgm:t>
    </dgm:pt>
    <dgm:pt modelId="{B3E6D655-54DD-417A-8879-7A92046FB1CC}" type="sibTrans" cxnId="{FC4212C9-7B94-44B5-A7EE-36F42D1C3260}">
      <dgm:prSet/>
      <dgm:spPr/>
      <dgm:t>
        <a:bodyPr/>
        <a:lstStyle/>
        <a:p>
          <a:endParaRPr lang="en-US"/>
        </a:p>
      </dgm:t>
    </dgm:pt>
    <dgm:pt modelId="{7F746AD1-040B-4148-B5D7-57C37E647224}">
      <dgm:prSet phldrT="[Text]"/>
      <dgm:spPr>
        <a:solidFill>
          <a:schemeClr val="tx1">
            <a:lumMod val="50000"/>
            <a:lumOff val="50000"/>
          </a:schemeClr>
        </a:solidFill>
      </dgm:spPr>
      <dgm:t>
        <a:bodyPr/>
        <a:lstStyle/>
        <a:p>
          <a:r>
            <a:rPr lang="en-US" dirty="0">
              <a:solidFill>
                <a:schemeClr val="bg1"/>
              </a:solidFill>
            </a:rPr>
            <a:t>Community Streams</a:t>
          </a:r>
        </a:p>
      </dgm:t>
    </dgm:pt>
    <dgm:pt modelId="{8FD49F25-C49C-409D-A251-CE5892B956C6}" type="parTrans" cxnId="{90E83BC9-86E1-4868-99F3-15DAF457B71F}">
      <dgm:prSet/>
      <dgm:spPr/>
      <dgm:t>
        <a:bodyPr/>
        <a:lstStyle/>
        <a:p>
          <a:endParaRPr lang="en-US"/>
        </a:p>
      </dgm:t>
    </dgm:pt>
    <dgm:pt modelId="{4FF0F143-8834-4840-81D2-F45F354316F5}" type="sibTrans" cxnId="{90E83BC9-86E1-4868-99F3-15DAF457B71F}">
      <dgm:prSet/>
      <dgm:spPr/>
      <dgm:t>
        <a:bodyPr/>
        <a:lstStyle/>
        <a:p>
          <a:endParaRPr lang="en-US"/>
        </a:p>
      </dgm:t>
    </dgm:pt>
    <dgm:pt modelId="{FCB9E03B-CCD7-43AC-BE5C-3D9287F8DF21}">
      <dgm:prSet phldrT="[Text]"/>
      <dgm:spPr>
        <a:solidFill>
          <a:srgbClr val="C00000"/>
        </a:solidFill>
      </dgm:spPr>
      <dgm:t>
        <a:bodyPr/>
        <a:lstStyle/>
        <a:p>
          <a:r>
            <a:rPr lang="en-US" dirty="0"/>
            <a:t>Canadian FHIR Baseline Profiles</a:t>
          </a:r>
        </a:p>
      </dgm:t>
    </dgm:pt>
    <dgm:pt modelId="{18919381-05FE-4CDC-82EB-9F6BA54436CA}" type="sibTrans" cxnId="{D46B2FA6-0D58-4BDD-AF25-A936115472E2}">
      <dgm:prSet/>
      <dgm:spPr/>
      <dgm:t>
        <a:bodyPr/>
        <a:lstStyle/>
        <a:p>
          <a:endParaRPr lang="en-US"/>
        </a:p>
      </dgm:t>
    </dgm:pt>
    <dgm:pt modelId="{D3F99EA1-3651-49BA-9E05-B5F209F5A86C}" type="parTrans" cxnId="{D46B2FA6-0D58-4BDD-AF25-A936115472E2}">
      <dgm:prSet/>
      <dgm:spPr/>
      <dgm:t>
        <a:bodyPr/>
        <a:lstStyle/>
        <a:p>
          <a:endParaRPr lang="en-US"/>
        </a:p>
      </dgm:t>
    </dgm:pt>
    <dgm:pt modelId="{BF41C80D-EFB2-44CC-A41D-7052F5F3B11D}" type="pres">
      <dgm:prSet presAssocID="{4B5DF32A-6BF8-43EC-9D89-F7498CF2872B}" presName="mainComposite" presStyleCnt="0">
        <dgm:presLayoutVars>
          <dgm:chPref val="1"/>
          <dgm:dir/>
          <dgm:animOne val="branch"/>
          <dgm:animLvl val="lvl"/>
          <dgm:resizeHandles val="exact"/>
        </dgm:presLayoutVars>
      </dgm:prSet>
      <dgm:spPr/>
    </dgm:pt>
    <dgm:pt modelId="{2AA36C5B-9EE7-4E7B-A8D6-98142065C4B7}" type="pres">
      <dgm:prSet presAssocID="{4B5DF32A-6BF8-43EC-9D89-F7498CF2872B}" presName="hierFlow" presStyleCnt="0"/>
      <dgm:spPr/>
    </dgm:pt>
    <dgm:pt modelId="{3D1261C4-E0A9-482C-83DD-8D95EAD17471}" type="pres">
      <dgm:prSet presAssocID="{4B5DF32A-6BF8-43EC-9D89-F7498CF2872B}" presName="firstBuf" presStyleCnt="0"/>
      <dgm:spPr/>
    </dgm:pt>
    <dgm:pt modelId="{56739CBB-061A-4FCF-88E8-EC28174036F9}" type="pres">
      <dgm:prSet presAssocID="{4B5DF32A-6BF8-43EC-9D89-F7498CF2872B}" presName="hierChild1" presStyleCnt="0">
        <dgm:presLayoutVars>
          <dgm:chPref val="1"/>
          <dgm:animOne val="branch"/>
          <dgm:animLvl val="lvl"/>
        </dgm:presLayoutVars>
      </dgm:prSet>
      <dgm:spPr/>
    </dgm:pt>
    <dgm:pt modelId="{7706226A-ED3D-4708-ABD0-585D909ACE2C}" type="pres">
      <dgm:prSet presAssocID="{50BDD4D1-B380-4337-8831-81EE5A90CA4D}" presName="Name14" presStyleCnt="0"/>
      <dgm:spPr/>
    </dgm:pt>
    <dgm:pt modelId="{AA331260-2A9C-47AB-8053-8899116D87F9}" type="pres">
      <dgm:prSet presAssocID="{50BDD4D1-B380-4337-8831-81EE5A90CA4D}" presName="level1Shape" presStyleLbl="node0" presStyleIdx="0" presStyleCnt="1">
        <dgm:presLayoutVars>
          <dgm:chPref val="3"/>
        </dgm:presLayoutVars>
      </dgm:prSet>
      <dgm:spPr/>
    </dgm:pt>
    <dgm:pt modelId="{378FE59F-AF11-4592-A03C-C3E955EDC5AF}" type="pres">
      <dgm:prSet presAssocID="{50BDD4D1-B380-4337-8831-81EE5A90CA4D}" presName="hierChild2" presStyleCnt="0"/>
      <dgm:spPr/>
    </dgm:pt>
    <dgm:pt modelId="{17B0D2B8-B684-485C-AA4F-0A8A56DA2B1E}" type="pres">
      <dgm:prSet presAssocID="{EE79F278-95C8-4A02-849A-F9B1F4B25410}" presName="Name19" presStyleLbl="parChTrans1D2" presStyleIdx="0" presStyleCnt="2"/>
      <dgm:spPr/>
    </dgm:pt>
    <dgm:pt modelId="{A297E101-3494-4686-BA7A-48A7DB0A28E8}" type="pres">
      <dgm:prSet presAssocID="{6A79EC6F-550C-4F8E-A81E-98C8F49BFD00}" presName="Name21" presStyleCnt="0"/>
      <dgm:spPr/>
    </dgm:pt>
    <dgm:pt modelId="{C3430D8A-724F-4C59-ADCD-8C71566B8C9F}" type="pres">
      <dgm:prSet presAssocID="{6A79EC6F-550C-4F8E-A81E-98C8F49BFD00}" presName="level2Shape" presStyleLbl="node2" presStyleIdx="0" presStyleCnt="2"/>
      <dgm:spPr/>
    </dgm:pt>
    <dgm:pt modelId="{F2F06EA9-35CA-43BA-9FB3-74104C886EEF}" type="pres">
      <dgm:prSet presAssocID="{6A79EC6F-550C-4F8E-A81E-98C8F49BFD00}" presName="hierChild3" presStyleCnt="0"/>
      <dgm:spPr/>
    </dgm:pt>
    <dgm:pt modelId="{F7170BBC-CF8C-489E-8B14-C035D8E54EDB}" type="pres">
      <dgm:prSet presAssocID="{D3F99EA1-3651-49BA-9E05-B5F209F5A86C}" presName="Name19" presStyleLbl="parChTrans1D2" presStyleIdx="1" presStyleCnt="2"/>
      <dgm:spPr/>
    </dgm:pt>
    <dgm:pt modelId="{E01C3048-A0B2-4F29-900C-1E3742BAA8B2}" type="pres">
      <dgm:prSet presAssocID="{FCB9E03B-CCD7-43AC-BE5C-3D9287F8DF21}" presName="Name21" presStyleCnt="0"/>
      <dgm:spPr/>
    </dgm:pt>
    <dgm:pt modelId="{44036DD3-9448-4B30-93AE-10235D65999A}" type="pres">
      <dgm:prSet presAssocID="{FCB9E03B-CCD7-43AC-BE5C-3D9287F8DF21}" presName="level2Shape" presStyleLbl="node2" presStyleIdx="1" presStyleCnt="2"/>
      <dgm:spPr/>
    </dgm:pt>
    <dgm:pt modelId="{C1B16456-3B56-4893-9496-02B72F1A2BB1}" type="pres">
      <dgm:prSet presAssocID="{FCB9E03B-CCD7-43AC-BE5C-3D9287F8DF21}" presName="hierChild3" presStyleCnt="0"/>
      <dgm:spPr/>
    </dgm:pt>
    <dgm:pt modelId="{14E5AE59-D6F2-4CA6-8AE0-638C509B6198}" type="pres">
      <dgm:prSet presAssocID="{4B5DF32A-6BF8-43EC-9D89-F7498CF2872B}" presName="bgShapesFlow" presStyleCnt="0"/>
      <dgm:spPr/>
    </dgm:pt>
    <dgm:pt modelId="{5A2FC9BF-20C2-4FD1-9C16-EC021952EB99}" type="pres">
      <dgm:prSet presAssocID="{C6A38C52-9C37-4888-A175-0BFA7FB9EC85}" presName="rectComp" presStyleCnt="0"/>
      <dgm:spPr/>
    </dgm:pt>
    <dgm:pt modelId="{B1FD46EC-E2C6-4540-A95F-2C03E7A33562}" type="pres">
      <dgm:prSet presAssocID="{C6A38C52-9C37-4888-A175-0BFA7FB9EC85}" presName="bgRect" presStyleLbl="bgShp" presStyleIdx="0" presStyleCnt="2"/>
      <dgm:spPr/>
    </dgm:pt>
    <dgm:pt modelId="{59CAB282-EC7A-4DC5-837F-5DEE46E7C2E2}" type="pres">
      <dgm:prSet presAssocID="{C6A38C52-9C37-4888-A175-0BFA7FB9EC85}" presName="bgRectTx" presStyleLbl="bgShp" presStyleIdx="0" presStyleCnt="2">
        <dgm:presLayoutVars>
          <dgm:bulletEnabled val="1"/>
        </dgm:presLayoutVars>
      </dgm:prSet>
      <dgm:spPr/>
    </dgm:pt>
    <dgm:pt modelId="{B7AC044D-8941-41E3-BD19-1FA640604E53}" type="pres">
      <dgm:prSet presAssocID="{C6A38C52-9C37-4888-A175-0BFA7FB9EC85}" presName="spComp" presStyleCnt="0"/>
      <dgm:spPr/>
    </dgm:pt>
    <dgm:pt modelId="{0BA0FFAB-B702-4A28-942E-D0BDFA0ADCCE}" type="pres">
      <dgm:prSet presAssocID="{C6A38C52-9C37-4888-A175-0BFA7FB9EC85}" presName="vSp" presStyleCnt="0"/>
      <dgm:spPr/>
    </dgm:pt>
    <dgm:pt modelId="{45D28BF6-EEDD-45E0-BE2F-8FE715D915DC}" type="pres">
      <dgm:prSet presAssocID="{7F746AD1-040B-4148-B5D7-57C37E647224}" presName="rectComp" presStyleCnt="0"/>
      <dgm:spPr/>
    </dgm:pt>
    <dgm:pt modelId="{76A76A2D-E364-49D0-BAA4-3FD73802038B}" type="pres">
      <dgm:prSet presAssocID="{7F746AD1-040B-4148-B5D7-57C37E647224}" presName="bgRect" presStyleLbl="bgShp" presStyleIdx="1" presStyleCnt="2"/>
      <dgm:spPr/>
    </dgm:pt>
    <dgm:pt modelId="{3E81EA0B-A5FD-470A-9AC0-34AAB6DE5F2D}" type="pres">
      <dgm:prSet presAssocID="{7F746AD1-040B-4148-B5D7-57C37E647224}" presName="bgRectTx" presStyleLbl="bgShp" presStyleIdx="1" presStyleCnt="2">
        <dgm:presLayoutVars>
          <dgm:bulletEnabled val="1"/>
        </dgm:presLayoutVars>
      </dgm:prSet>
      <dgm:spPr/>
    </dgm:pt>
  </dgm:ptLst>
  <dgm:cxnLst>
    <dgm:cxn modelId="{E3188427-B0E9-4D3C-925A-15A5662A3E0F}" srcId="{50BDD4D1-B380-4337-8831-81EE5A90CA4D}" destId="{6A79EC6F-550C-4F8E-A81E-98C8F49BFD00}" srcOrd="0" destOrd="0" parTransId="{EE79F278-95C8-4A02-849A-F9B1F4B25410}" sibTransId="{1267C782-DFF5-45A1-A850-AC172C7A40B0}"/>
    <dgm:cxn modelId="{A4D97E5C-657C-4688-A92B-774F6A20F08A}" type="presOf" srcId="{FCB9E03B-CCD7-43AC-BE5C-3D9287F8DF21}" destId="{44036DD3-9448-4B30-93AE-10235D65999A}" srcOrd="0" destOrd="0" presId="urn:microsoft.com/office/officeart/2005/8/layout/hierarchy6"/>
    <dgm:cxn modelId="{CF91C460-B351-4815-9652-86E3791BFF09}" type="presOf" srcId="{7F746AD1-040B-4148-B5D7-57C37E647224}" destId="{3E81EA0B-A5FD-470A-9AC0-34AAB6DE5F2D}" srcOrd="1" destOrd="0" presId="urn:microsoft.com/office/officeart/2005/8/layout/hierarchy6"/>
    <dgm:cxn modelId="{33387B65-3B30-4592-A9E0-FEE708ECCA56}" type="presOf" srcId="{6A79EC6F-550C-4F8E-A81E-98C8F49BFD00}" destId="{C3430D8A-724F-4C59-ADCD-8C71566B8C9F}" srcOrd="0" destOrd="0" presId="urn:microsoft.com/office/officeart/2005/8/layout/hierarchy6"/>
    <dgm:cxn modelId="{0154E766-F06A-40EE-9C6F-4C6A8EB85315}" type="presOf" srcId="{4B5DF32A-6BF8-43EC-9D89-F7498CF2872B}" destId="{BF41C80D-EFB2-44CC-A41D-7052F5F3B11D}" srcOrd="0" destOrd="0" presId="urn:microsoft.com/office/officeart/2005/8/layout/hierarchy6"/>
    <dgm:cxn modelId="{1CA0AA74-18B8-44A1-AA6B-209460E78EB8}" type="presOf" srcId="{D3F99EA1-3651-49BA-9E05-B5F209F5A86C}" destId="{F7170BBC-CF8C-489E-8B14-C035D8E54EDB}" srcOrd="0" destOrd="0" presId="urn:microsoft.com/office/officeart/2005/8/layout/hierarchy6"/>
    <dgm:cxn modelId="{8C1FD377-2206-473D-8762-C9A3A6C68A55}" type="presOf" srcId="{C6A38C52-9C37-4888-A175-0BFA7FB9EC85}" destId="{59CAB282-EC7A-4DC5-837F-5DEE46E7C2E2}" srcOrd="1" destOrd="0" presId="urn:microsoft.com/office/officeart/2005/8/layout/hierarchy6"/>
    <dgm:cxn modelId="{EFAA428C-0BB0-4CF5-9224-26FD6AC0DD66}" type="presOf" srcId="{C6A38C52-9C37-4888-A175-0BFA7FB9EC85}" destId="{B1FD46EC-E2C6-4540-A95F-2C03E7A33562}" srcOrd="0" destOrd="0" presId="urn:microsoft.com/office/officeart/2005/8/layout/hierarchy6"/>
    <dgm:cxn modelId="{3A66BB9B-6236-4009-90FD-AB2F4D03D8FF}" type="presOf" srcId="{7F746AD1-040B-4148-B5D7-57C37E647224}" destId="{76A76A2D-E364-49D0-BAA4-3FD73802038B}" srcOrd="0" destOrd="0" presId="urn:microsoft.com/office/officeart/2005/8/layout/hierarchy6"/>
    <dgm:cxn modelId="{D46B2FA6-0D58-4BDD-AF25-A936115472E2}" srcId="{50BDD4D1-B380-4337-8831-81EE5A90CA4D}" destId="{FCB9E03B-CCD7-43AC-BE5C-3D9287F8DF21}" srcOrd="1" destOrd="0" parTransId="{D3F99EA1-3651-49BA-9E05-B5F209F5A86C}" sibTransId="{18919381-05FE-4CDC-82EB-9F6BA54436CA}"/>
    <dgm:cxn modelId="{FC4212C9-7B94-44B5-A7EE-36F42D1C3260}" srcId="{4B5DF32A-6BF8-43EC-9D89-F7498CF2872B}" destId="{C6A38C52-9C37-4888-A175-0BFA7FB9EC85}" srcOrd="1" destOrd="0" parTransId="{D05CF968-827D-4A65-82C0-6490505A9B43}" sibTransId="{B3E6D655-54DD-417A-8879-7A92046FB1CC}"/>
    <dgm:cxn modelId="{90E83BC9-86E1-4868-99F3-15DAF457B71F}" srcId="{4B5DF32A-6BF8-43EC-9D89-F7498CF2872B}" destId="{7F746AD1-040B-4148-B5D7-57C37E647224}" srcOrd="2" destOrd="0" parTransId="{8FD49F25-C49C-409D-A251-CE5892B956C6}" sibTransId="{4FF0F143-8834-4840-81D2-F45F354316F5}"/>
    <dgm:cxn modelId="{3E052FDC-A0F2-4FFD-8688-5466741F1B36}" type="presOf" srcId="{EE79F278-95C8-4A02-849A-F9B1F4B25410}" destId="{17B0D2B8-B684-485C-AA4F-0A8A56DA2B1E}" srcOrd="0" destOrd="0" presId="urn:microsoft.com/office/officeart/2005/8/layout/hierarchy6"/>
    <dgm:cxn modelId="{3A8523E1-DB48-458C-8A40-EFC99B36A51C}" type="presOf" srcId="{50BDD4D1-B380-4337-8831-81EE5A90CA4D}" destId="{AA331260-2A9C-47AB-8053-8899116D87F9}" srcOrd="0" destOrd="0" presId="urn:microsoft.com/office/officeart/2005/8/layout/hierarchy6"/>
    <dgm:cxn modelId="{598203F2-6CB4-4D0F-9979-5BB92A01B60F}" srcId="{4B5DF32A-6BF8-43EC-9D89-F7498CF2872B}" destId="{50BDD4D1-B380-4337-8831-81EE5A90CA4D}" srcOrd="0" destOrd="0" parTransId="{3474F081-160F-4167-8118-EC44066DDB06}" sibTransId="{6691083E-1DDC-4505-8D77-E714A0B3FAAE}"/>
    <dgm:cxn modelId="{B32CF607-AC91-4D6B-B12D-D6ED5455796D}" type="presParOf" srcId="{BF41C80D-EFB2-44CC-A41D-7052F5F3B11D}" destId="{2AA36C5B-9EE7-4E7B-A8D6-98142065C4B7}" srcOrd="0" destOrd="0" presId="urn:microsoft.com/office/officeart/2005/8/layout/hierarchy6"/>
    <dgm:cxn modelId="{3C388B52-0F75-49AD-A314-4091F6CC33AC}" type="presParOf" srcId="{2AA36C5B-9EE7-4E7B-A8D6-98142065C4B7}" destId="{3D1261C4-E0A9-482C-83DD-8D95EAD17471}" srcOrd="0" destOrd="0" presId="urn:microsoft.com/office/officeart/2005/8/layout/hierarchy6"/>
    <dgm:cxn modelId="{AA7E1090-FCF9-44C8-9470-3285B20CFFEE}" type="presParOf" srcId="{2AA36C5B-9EE7-4E7B-A8D6-98142065C4B7}" destId="{56739CBB-061A-4FCF-88E8-EC28174036F9}" srcOrd="1" destOrd="0" presId="urn:microsoft.com/office/officeart/2005/8/layout/hierarchy6"/>
    <dgm:cxn modelId="{F6532659-12B3-4851-B9A3-D62B30DB4A85}" type="presParOf" srcId="{56739CBB-061A-4FCF-88E8-EC28174036F9}" destId="{7706226A-ED3D-4708-ABD0-585D909ACE2C}" srcOrd="0" destOrd="0" presId="urn:microsoft.com/office/officeart/2005/8/layout/hierarchy6"/>
    <dgm:cxn modelId="{A21AE9C6-3829-4810-971C-AD42C14C1966}" type="presParOf" srcId="{7706226A-ED3D-4708-ABD0-585D909ACE2C}" destId="{AA331260-2A9C-47AB-8053-8899116D87F9}" srcOrd="0" destOrd="0" presId="urn:microsoft.com/office/officeart/2005/8/layout/hierarchy6"/>
    <dgm:cxn modelId="{83A402B1-BA23-46A2-8E0D-648C96EFCCB8}" type="presParOf" srcId="{7706226A-ED3D-4708-ABD0-585D909ACE2C}" destId="{378FE59F-AF11-4592-A03C-C3E955EDC5AF}" srcOrd="1" destOrd="0" presId="urn:microsoft.com/office/officeart/2005/8/layout/hierarchy6"/>
    <dgm:cxn modelId="{3ADE8808-4511-4E74-B6FB-932AEC038A63}" type="presParOf" srcId="{378FE59F-AF11-4592-A03C-C3E955EDC5AF}" destId="{17B0D2B8-B684-485C-AA4F-0A8A56DA2B1E}" srcOrd="0" destOrd="0" presId="urn:microsoft.com/office/officeart/2005/8/layout/hierarchy6"/>
    <dgm:cxn modelId="{1F5F5484-1B4A-437B-83CF-5F89631BCE7F}" type="presParOf" srcId="{378FE59F-AF11-4592-A03C-C3E955EDC5AF}" destId="{A297E101-3494-4686-BA7A-48A7DB0A28E8}" srcOrd="1" destOrd="0" presId="urn:microsoft.com/office/officeart/2005/8/layout/hierarchy6"/>
    <dgm:cxn modelId="{E843C5BA-0610-4E65-BC7E-B78C6531EE1C}" type="presParOf" srcId="{A297E101-3494-4686-BA7A-48A7DB0A28E8}" destId="{C3430D8A-724F-4C59-ADCD-8C71566B8C9F}" srcOrd="0" destOrd="0" presId="urn:microsoft.com/office/officeart/2005/8/layout/hierarchy6"/>
    <dgm:cxn modelId="{979512F7-9AB5-4793-B23C-FE7AD04E1ADC}" type="presParOf" srcId="{A297E101-3494-4686-BA7A-48A7DB0A28E8}" destId="{F2F06EA9-35CA-43BA-9FB3-74104C886EEF}" srcOrd="1" destOrd="0" presId="urn:microsoft.com/office/officeart/2005/8/layout/hierarchy6"/>
    <dgm:cxn modelId="{F5BF9C89-9B2E-49A7-90E1-E05D312C7081}" type="presParOf" srcId="{378FE59F-AF11-4592-A03C-C3E955EDC5AF}" destId="{F7170BBC-CF8C-489E-8B14-C035D8E54EDB}" srcOrd="2" destOrd="0" presId="urn:microsoft.com/office/officeart/2005/8/layout/hierarchy6"/>
    <dgm:cxn modelId="{543F2C56-DB5C-4174-9C51-5865B6A3E97B}" type="presParOf" srcId="{378FE59F-AF11-4592-A03C-C3E955EDC5AF}" destId="{E01C3048-A0B2-4F29-900C-1E3742BAA8B2}" srcOrd="3" destOrd="0" presId="urn:microsoft.com/office/officeart/2005/8/layout/hierarchy6"/>
    <dgm:cxn modelId="{9EB4011E-3B4C-4F3B-938E-A30EEA19C659}" type="presParOf" srcId="{E01C3048-A0B2-4F29-900C-1E3742BAA8B2}" destId="{44036DD3-9448-4B30-93AE-10235D65999A}" srcOrd="0" destOrd="0" presId="urn:microsoft.com/office/officeart/2005/8/layout/hierarchy6"/>
    <dgm:cxn modelId="{E20200AD-5F9D-4BD2-8A18-A5BD0563FA33}" type="presParOf" srcId="{E01C3048-A0B2-4F29-900C-1E3742BAA8B2}" destId="{C1B16456-3B56-4893-9496-02B72F1A2BB1}" srcOrd="1" destOrd="0" presId="urn:microsoft.com/office/officeart/2005/8/layout/hierarchy6"/>
    <dgm:cxn modelId="{4CBDC4F2-2026-4D29-968E-1E1A2B824CD3}" type="presParOf" srcId="{BF41C80D-EFB2-44CC-A41D-7052F5F3B11D}" destId="{14E5AE59-D6F2-4CA6-8AE0-638C509B6198}" srcOrd="1" destOrd="0" presId="urn:microsoft.com/office/officeart/2005/8/layout/hierarchy6"/>
    <dgm:cxn modelId="{94DD1E59-47C4-405F-87D2-087D880D63CE}" type="presParOf" srcId="{14E5AE59-D6F2-4CA6-8AE0-638C509B6198}" destId="{5A2FC9BF-20C2-4FD1-9C16-EC021952EB99}" srcOrd="0" destOrd="0" presId="urn:microsoft.com/office/officeart/2005/8/layout/hierarchy6"/>
    <dgm:cxn modelId="{86E6DB11-2A90-4738-BB18-E3275AFF7FC4}" type="presParOf" srcId="{5A2FC9BF-20C2-4FD1-9C16-EC021952EB99}" destId="{B1FD46EC-E2C6-4540-A95F-2C03E7A33562}" srcOrd="0" destOrd="0" presId="urn:microsoft.com/office/officeart/2005/8/layout/hierarchy6"/>
    <dgm:cxn modelId="{235F8840-EFDA-44F9-9E52-1A3C702EF070}" type="presParOf" srcId="{5A2FC9BF-20C2-4FD1-9C16-EC021952EB99}" destId="{59CAB282-EC7A-4DC5-837F-5DEE46E7C2E2}" srcOrd="1" destOrd="0" presId="urn:microsoft.com/office/officeart/2005/8/layout/hierarchy6"/>
    <dgm:cxn modelId="{23541C42-B2F3-4090-9AFB-02BEEA45C5B4}" type="presParOf" srcId="{14E5AE59-D6F2-4CA6-8AE0-638C509B6198}" destId="{B7AC044D-8941-41E3-BD19-1FA640604E53}" srcOrd="1" destOrd="0" presId="urn:microsoft.com/office/officeart/2005/8/layout/hierarchy6"/>
    <dgm:cxn modelId="{C9E3C22D-135D-45A4-B1D2-6275DBB56127}" type="presParOf" srcId="{B7AC044D-8941-41E3-BD19-1FA640604E53}" destId="{0BA0FFAB-B702-4A28-942E-D0BDFA0ADCCE}" srcOrd="0" destOrd="0" presId="urn:microsoft.com/office/officeart/2005/8/layout/hierarchy6"/>
    <dgm:cxn modelId="{7A4BA364-19C2-4D8C-9DF8-ADBE9CE2537A}" type="presParOf" srcId="{14E5AE59-D6F2-4CA6-8AE0-638C509B6198}" destId="{45D28BF6-EEDD-45E0-BE2F-8FE715D915DC}" srcOrd="2" destOrd="0" presId="urn:microsoft.com/office/officeart/2005/8/layout/hierarchy6"/>
    <dgm:cxn modelId="{02703106-EAC0-4735-AFFF-FA3F296BFAEA}" type="presParOf" srcId="{45D28BF6-EEDD-45E0-BE2F-8FE715D915DC}" destId="{76A76A2D-E364-49D0-BAA4-3FD73802038B}" srcOrd="0" destOrd="0" presId="urn:microsoft.com/office/officeart/2005/8/layout/hierarchy6"/>
    <dgm:cxn modelId="{8BF1CA30-B895-4090-B6E4-9530FFE7E4B0}" type="presParOf" srcId="{45D28BF6-EEDD-45E0-BE2F-8FE715D915DC}" destId="{3E81EA0B-A5FD-470A-9AC0-34AAB6DE5F2D}" srcOrd="1" destOrd="0" presId="urn:microsoft.com/office/officeart/2005/8/layout/hierarchy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FD119C-84FE-4271-8355-6565BA8F2AA0}"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2959F2CC-CA0D-42A6-9A80-523D9B9455DB}">
      <dgm:prSet phldrT="[Text]"/>
      <dgm:spPr>
        <a:solidFill>
          <a:schemeClr val="tx1">
            <a:lumMod val="50000"/>
            <a:lumOff val="50000"/>
          </a:schemeClr>
        </a:solidFill>
      </dgm:spPr>
      <dgm:t>
        <a:bodyPr/>
        <a:lstStyle/>
        <a:p>
          <a:r>
            <a:rPr lang="en-US" dirty="0">
              <a:solidFill>
                <a:schemeClr val="bg1"/>
              </a:solidFill>
            </a:rPr>
            <a:t>75 Participants</a:t>
          </a:r>
        </a:p>
      </dgm:t>
    </dgm:pt>
    <dgm:pt modelId="{A7531435-8C52-4785-8A8A-3BE6B6AEE7A0}" type="parTrans" cxnId="{D98DCA21-CA3A-4EEC-B4F4-0B2C9A8F4B44}">
      <dgm:prSet/>
      <dgm:spPr/>
      <dgm:t>
        <a:bodyPr/>
        <a:lstStyle/>
        <a:p>
          <a:endParaRPr lang="en-US"/>
        </a:p>
      </dgm:t>
    </dgm:pt>
    <dgm:pt modelId="{FF7B891D-328B-4385-A25F-F804F3609130}" type="sibTrans" cxnId="{D98DCA21-CA3A-4EEC-B4F4-0B2C9A8F4B44}">
      <dgm:prSet/>
      <dgm:spPr/>
      <dgm:t>
        <a:bodyPr/>
        <a:lstStyle/>
        <a:p>
          <a:endParaRPr lang="en-US"/>
        </a:p>
      </dgm:t>
    </dgm:pt>
    <dgm:pt modelId="{CC9C352B-9CD3-479A-876E-EF2D5EEEFB1A}">
      <dgm:prSet phldrT="[Text]"/>
      <dgm:spPr>
        <a:solidFill>
          <a:schemeClr val="tx1">
            <a:lumMod val="50000"/>
            <a:lumOff val="50000"/>
          </a:schemeClr>
        </a:solidFill>
      </dgm:spPr>
      <dgm:t>
        <a:bodyPr/>
        <a:lstStyle/>
        <a:p>
          <a:r>
            <a:rPr lang="en-US" dirty="0">
              <a:solidFill>
                <a:schemeClr val="bg1"/>
              </a:solidFill>
            </a:rPr>
            <a:t>41 Organizations</a:t>
          </a:r>
        </a:p>
      </dgm:t>
    </dgm:pt>
    <dgm:pt modelId="{20A6BEA1-D66B-45B6-9479-9A1DF66BB85C}" type="parTrans" cxnId="{1161D2E4-F26D-4033-89D9-4A67B88A7BAF}">
      <dgm:prSet/>
      <dgm:spPr/>
      <dgm:t>
        <a:bodyPr/>
        <a:lstStyle/>
        <a:p>
          <a:endParaRPr lang="en-US"/>
        </a:p>
      </dgm:t>
    </dgm:pt>
    <dgm:pt modelId="{2DC96DB7-C33C-4951-89FB-7037C881E9B1}" type="sibTrans" cxnId="{1161D2E4-F26D-4033-89D9-4A67B88A7BAF}">
      <dgm:prSet/>
      <dgm:spPr/>
      <dgm:t>
        <a:bodyPr/>
        <a:lstStyle/>
        <a:p>
          <a:endParaRPr lang="en-US"/>
        </a:p>
      </dgm:t>
    </dgm:pt>
    <dgm:pt modelId="{591E978A-C8CD-454C-B05C-50A3B59B5091}">
      <dgm:prSet phldrT="[Text]"/>
      <dgm:spPr>
        <a:solidFill>
          <a:schemeClr val="tx1">
            <a:lumMod val="50000"/>
            <a:lumOff val="50000"/>
          </a:schemeClr>
        </a:solidFill>
      </dgm:spPr>
      <dgm:t>
        <a:bodyPr/>
        <a:lstStyle/>
        <a:p>
          <a:r>
            <a:rPr lang="en-US" dirty="0">
              <a:solidFill>
                <a:schemeClr val="bg1"/>
              </a:solidFill>
            </a:rPr>
            <a:t>Multi-jurisdictional Representation</a:t>
          </a:r>
        </a:p>
      </dgm:t>
    </dgm:pt>
    <dgm:pt modelId="{35DAE0A8-95A8-487A-9CCD-0C6490008641}" type="parTrans" cxnId="{BAB98CB5-CC72-422E-BBC1-D62A1348E88D}">
      <dgm:prSet/>
      <dgm:spPr/>
      <dgm:t>
        <a:bodyPr/>
        <a:lstStyle/>
        <a:p>
          <a:endParaRPr lang="en-US"/>
        </a:p>
      </dgm:t>
    </dgm:pt>
    <dgm:pt modelId="{4EC6E9F6-11F4-4BF9-BE05-EA2AFA3B88F9}" type="sibTrans" cxnId="{BAB98CB5-CC72-422E-BBC1-D62A1348E88D}">
      <dgm:prSet/>
      <dgm:spPr/>
      <dgm:t>
        <a:bodyPr/>
        <a:lstStyle/>
        <a:p>
          <a:endParaRPr lang="en-US"/>
        </a:p>
      </dgm:t>
    </dgm:pt>
    <dgm:pt modelId="{840E7A76-479B-4CBB-8C60-DC50703AAB8B}">
      <dgm:prSet phldrT="[Text]"/>
      <dgm:spPr>
        <a:solidFill>
          <a:srgbClr val="C00000"/>
        </a:solidFill>
      </dgm:spPr>
      <dgm:t>
        <a:bodyPr/>
        <a:lstStyle/>
        <a:p>
          <a:r>
            <a:rPr lang="en-US" dirty="0"/>
            <a:t>Profiling Streams</a:t>
          </a:r>
        </a:p>
      </dgm:t>
    </dgm:pt>
    <dgm:pt modelId="{DA96BC7E-7C3B-46AD-9440-77D2165A2562}" type="parTrans" cxnId="{F4C15EE3-48C4-4607-9433-79A30A9CEAA5}">
      <dgm:prSet/>
      <dgm:spPr/>
      <dgm:t>
        <a:bodyPr/>
        <a:lstStyle/>
        <a:p>
          <a:endParaRPr lang="en-US"/>
        </a:p>
      </dgm:t>
    </dgm:pt>
    <dgm:pt modelId="{A14D3464-9B36-4471-833D-56F735B7963B}" type="sibTrans" cxnId="{F4C15EE3-48C4-4607-9433-79A30A9CEAA5}">
      <dgm:prSet/>
      <dgm:spPr/>
      <dgm:t>
        <a:bodyPr/>
        <a:lstStyle/>
        <a:p>
          <a:endParaRPr lang="en-US"/>
        </a:p>
      </dgm:t>
    </dgm:pt>
    <dgm:pt modelId="{DC4A778B-E614-4C3A-BFF6-112F9280428A}">
      <dgm:prSet phldrT="[Text]"/>
      <dgm:spPr>
        <a:solidFill>
          <a:srgbClr val="C00000"/>
        </a:solidFill>
      </dgm:spPr>
      <dgm:t>
        <a:bodyPr/>
        <a:lstStyle/>
        <a:p>
          <a:r>
            <a:rPr lang="en-US" dirty="0"/>
            <a:t>Nova Scotia</a:t>
          </a:r>
        </a:p>
      </dgm:t>
    </dgm:pt>
    <dgm:pt modelId="{A3CDC0AA-AE2F-4F68-961F-A9FA7B2B0837}" type="parTrans" cxnId="{F1A94D5C-4E4A-42D1-A60F-91B26BAFCDCD}">
      <dgm:prSet/>
      <dgm:spPr/>
      <dgm:t>
        <a:bodyPr/>
        <a:lstStyle/>
        <a:p>
          <a:endParaRPr lang="en-US"/>
        </a:p>
      </dgm:t>
    </dgm:pt>
    <dgm:pt modelId="{923F7358-B5D9-4DA7-8167-DE4E614E64E7}" type="sibTrans" cxnId="{F1A94D5C-4E4A-42D1-A60F-91B26BAFCDCD}">
      <dgm:prSet/>
      <dgm:spPr/>
      <dgm:t>
        <a:bodyPr/>
        <a:lstStyle/>
        <a:p>
          <a:endParaRPr lang="en-US"/>
        </a:p>
      </dgm:t>
    </dgm:pt>
    <dgm:pt modelId="{BA6EE62F-8D34-4D57-86F9-3DC03299C4B6}">
      <dgm:prSet phldrT="[Text]"/>
      <dgm:spPr>
        <a:solidFill>
          <a:srgbClr val="C00000"/>
        </a:solidFill>
      </dgm:spPr>
      <dgm:t>
        <a:bodyPr/>
        <a:lstStyle/>
        <a:p>
          <a:r>
            <a:rPr lang="en-US" dirty="0"/>
            <a:t>Alberta</a:t>
          </a:r>
        </a:p>
      </dgm:t>
    </dgm:pt>
    <dgm:pt modelId="{A3FA4526-238F-42F5-A4C1-4BCB9A9D9584}" type="parTrans" cxnId="{D61C8401-0F5E-460E-8718-0AC54BEDAFFE}">
      <dgm:prSet/>
      <dgm:spPr/>
      <dgm:t>
        <a:bodyPr/>
        <a:lstStyle/>
        <a:p>
          <a:endParaRPr lang="en-US"/>
        </a:p>
      </dgm:t>
    </dgm:pt>
    <dgm:pt modelId="{0D6407B1-DE73-4038-A8FD-0E204262E8F3}" type="sibTrans" cxnId="{D61C8401-0F5E-460E-8718-0AC54BEDAFFE}">
      <dgm:prSet/>
      <dgm:spPr/>
      <dgm:t>
        <a:bodyPr/>
        <a:lstStyle/>
        <a:p>
          <a:endParaRPr lang="en-US"/>
        </a:p>
      </dgm:t>
    </dgm:pt>
    <dgm:pt modelId="{B259F16D-D147-40F7-9162-9A143BB89E82}">
      <dgm:prSet phldrT="[Text]"/>
      <dgm:spPr>
        <a:solidFill>
          <a:srgbClr val="C00000"/>
        </a:solidFill>
      </dgm:spPr>
      <dgm:t>
        <a:bodyPr/>
        <a:lstStyle/>
        <a:p>
          <a:r>
            <a:rPr lang="en-US" dirty="0"/>
            <a:t>British Columbia</a:t>
          </a:r>
        </a:p>
      </dgm:t>
    </dgm:pt>
    <dgm:pt modelId="{C3EC9335-B981-407A-B2E9-72E91C6E19CF}" type="parTrans" cxnId="{1E27F7DB-8137-4734-8AF4-0729AD806857}">
      <dgm:prSet/>
      <dgm:spPr/>
      <dgm:t>
        <a:bodyPr/>
        <a:lstStyle/>
        <a:p>
          <a:endParaRPr lang="en-US"/>
        </a:p>
      </dgm:t>
    </dgm:pt>
    <dgm:pt modelId="{76D7C59C-44AD-43CB-A6E1-A357663DE0FC}" type="sibTrans" cxnId="{1E27F7DB-8137-4734-8AF4-0729AD806857}">
      <dgm:prSet/>
      <dgm:spPr/>
      <dgm:t>
        <a:bodyPr/>
        <a:lstStyle/>
        <a:p>
          <a:endParaRPr lang="en-US"/>
        </a:p>
      </dgm:t>
    </dgm:pt>
    <dgm:pt modelId="{ECCCCE4C-2760-4CE7-8C52-0F9E81A22EC4}">
      <dgm:prSet phldrT="[Text]"/>
      <dgm:spPr>
        <a:solidFill>
          <a:srgbClr val="C00000"/>
        </a:solidFill>
      </dgm:spPr>
      <dgm:t>
        <a:bodyPr/>
        <a:lstStyle/>
        <a:p>
          <a:r>
            <a:rPr lang="en-US" dirty="0"/>
            <a:t>First Nations</a:t>
          </a:r>
        </a:p>
      </dgm:t>
    </dgm:pt>
    <dgm:pt modelId="{3021D4D8-5836-458B-B164-699B18C5FD71}" type="parTrans" cxnId="{2A78DE14-29C7-47EE-919D-D10391C35D46}">
      <dgm:prSet/>
      <dgm:spPr/>
      <dgm:t>
        <a:bodyPr/>
        <a:lstStyle/>
        <a:p>
          <a:endParaRPr lang="en-US"/>
        </a:p>
      </dgm:t>
    </dgm:pt>
    <dgm:pt modelId="{74D4A001-43DF-4E55-8B38-5F65D901C84B}" type="sibTrans" cxnId="{2A78DE14-29C7-47EE-919D-D10391C35D46}">
      <dgm:prSet/>
      <dgm:spPr/>
      <dgm:t>
        <a:bodyPr/>
        <a:lstStyle/>
        <a:p>
          <a:endParaRPr lang="en-US"/>
        </a:p>
      </dgm:t>
    </dgm:pt>
    <dgm:pt modelId="{914B8788-C55B-472C-A847-2EA9210426A1}">
      <dgm:prSet phldrT="[Text]"/>
      <dgm:spPr>
        <a:solidFill>
          <a:srgbClr val="C00000"/>
        </a:solidFill>
      </dgm:spPr>
      <dgm:t>
        <a:bodyPr/>
        <a:lstStyle/>
        <a:p>
          <a:r>
            <a:rPr lang="en-US" dirty="0"/>
            <a:t>Manitoba</a:t>
          </a:r>
        </a:p>
      </dgm:t>
    </dgm:pt>
    <dgm:pt modelId="{3C8D7B3B-3E73-4A68-B616-160DDFEBCDDB}" type="parTrans" cxnId="{07D1C17C-F25D-4642-8FCD-507F01F804D2}">
      <dgm:prSet/>
      <dgm:spPr/>
      <dgm:t>
        <a:bodyPr/>
        <a:lstStyle/>
        <a:p>
          <a:endParaRPr lang="en-US"/>
        </a:p>
      </dgm:t>
    </dgm:pt>
    <dgm:pt modelId="{CF253BE1-3F01-4E5E-A3DD-FF3BC55C2FF4}" type="sibTrans" cxnId="{07D1C17C-F25D-4642-8FCD-507F01F804D2}">
      <dgm:prSet/>
      <dgm:spPr/>
      <dgm:t>
        <a:bodyPr/>
        <a:lstStyle/>
        <a:p>
          <a:endParaRPr lang="en-US"/>
        </a:p>
      </dgm:t>
    </dgm:pt>
    <dgm:pt modelId="{0331C5C0-A81F-4A31-A025-A354AACF9747}">
      <dgm:prSet phldrT="[Text]"/>
      <dgm:spPr>
        <a:solidFill>
          <a:srgbClr val="C00000"/>
        </a:solidFill>
      </dgm:spPr>
      <dgm:t>
        <a:bodyPr/>
        <a:lstStyle/>
        <a:p>
          <a:r>
            <a:rPr lang="en-US" dirty="0"/>
            <a:t>Newfoundland</a:t>
          </a:r>
        </a:p>
      </dgm:t>
    </dgm:pt>
    <dgm:pt modelId="{24B67A16-F6EF-483F-B0A4-851F4E9795E3}" type="parTrans" cxnId="{4B9F5BCE-109B-4CD0-89AE-0975DC743375}">
      <dgm:prSet/>
      <dgm:spPr/>
      <dgm:t>
        <a:bodyPr/>
        <a:lstStyle/>
        <a:p>
          <a:endParaRPr lang="en-US"/>
        </a:p>
      </dgm:t>
    </dgm:pt>
    <dgm:pt modelId="{9EF27DD7-29F7-4A3C-92CE-1D3CF6B2229E}" type="sibTrans" cxnId="{4B9F5BCE-109B-4CD0-89AE-0975DC743375}">
      <dgm:prSet/>
      <dgm:spPr/>
      <dgm:t>
        <a:bodyPr/>
        <a:lstStyle/>
        <a:p>
          <a:endParaRPr lang="en-US"/>
        </a:p>
      </dgm:t>
    </dgm:pt>
    <dgm:pt modelId="{1C5C1D9C-4DFE-4AC8-893E-E948CBCE022E}">
      <dgm:prSet phldrT="[Text]"/>
      <dgm:spPr>
        <a:solidFill>
          <a:srgbClr val="C00000"/>
        </a:solidFill>
      </dgm:spPr>
      <dgm:t>
        <a:bodyPr/>
        <a:lstStyle/>
        <a:p>
          <a:r>
            <a:rPr lang="en-US" dirty="0"/>
            <a:t>Ontario</a:t>
          </a:r>
        </a:p>
      </dgm:t>
    </dgm:pt>
    <dgm:pt modelId="{771E17E5-EA1F-4B30-AFA7-8BBD2A022E54}" type="parTrans" cxnId="{A5769B81-D93E-4FDB-9F8B-B6829F917332}">
      <dgm:prSet/>
      <dgm:spPr/>
      <dgm:t>
        <a:bodyPr/>
        <a:lstStyle/>
        <a:p>
          <a:endParaRPr lang="en-US"/>
        </a:p>
      </dgm:t>
    </dgm:pt>
    <dgm:pt modelId="{EC482491-3347-4639-85C2-8728B634B1AF}" type="sibTrans" cxnId="{A5769B81-D93E-4FDB-9F8B-B6829F917332}">
      <dgm:prSet/>
      <dgm:spPr/>
      <dgm:t>
        <a:bodyPr/>
        <a:lstStyle/>
        <a:p>
          <a:endParaRPr lang="en-US"/>
        </a:p>
      </dgm:t>
    </dgm:pt>
    <dgm:pt modelId="{DD2EB19A-AFFB-4679-85BE-324CC7EA8D74}">
      <dgm:prSet phldrT="[Text]"/>
      <dgm:spPr>
        <a:solidFill>
          <a:srgbClr val="C00000"/>
        </a:solidFill>
      </dgm:spPr>
      <dgm:t>
        <a:bodyPr/>
        <a:lstStyle/>
        <a:p>
          <a:r>
            <a:rPr lang="en-US" dirty="0"/>
            <a:t>Quebec</a:t>
          </a:r>
        </a:p>
      </dgm:t>
    </dgm:pt>
    <dgm:pt modelId="{0E41A13F-4EB1-417B-90FD-766FD72FDC4E}" type="parTrans" cxnId="{A73E3173-1D0C-4D41-A3B0-891B7FDD6F46}">
      <dgm:prSet/>
      <dgm:spPr/>
      <dgm:t>
        <a:bodyPr/>
        <a:lstStyle/>
        <a:p>
          <a:endParaRPr lang="en-US"/>
        </a:p>
      </dgm:t>
    </dgm:pt>
    <dgm:pt modelId="{05CF9E5F-5991-4D70-A440-DCC3EE340179}" type="sibTrans" cxnId="{A73E3173-1D0C-4D41-A3B0-891B7FDD6F46}">
      <dgm:prSet/>
      <dgm:spPr/>
      <dgm:t>
        <a:bodyPr/>
        <a:lstStyle/>
        <a:p>
          <a:endParaRPr lang="en-US"/>
        </a:p>
      </dgm:t>
    </dgm:pt>
    <dgm:pt modelId="{7A7F7D56-4E03-466E-B4EE-0C4B117B432B}">
      <dgm:prSet phldrT="[Text]"/>
      <dgm:spPr>
        <a:solidFill>
          <a:srgbClr val="C00000"/>
        </a:solidFill>
      </dgm:spPr>
      <dgm:t>
        <a:bodyPr/>
        <a:lstStyle/>
        <a:p>
          <a:r>
            <a:rPr lang="en-US" dirty="0"/>
            <a:t>Pan-Canadian</a:t>
          </a:r>
        </a:p>
      </dgm:t>
    </dgm:pt>
    <dgm:pt modelId="{13253B2F-394D-4657-8342-A1BEAC7537AE}" type="parTrans" cxnId="{A972A741-70F5-41F9-A082-8EB3AE045F70}">
      <dgm:prSet/>
      <dgm:spPr/>
      <dgm:t>
        <a:bodyPr/>
        <a:lstStyle/>
        <a:p>
          <a:endParaRPr lang="en-US"/>
        </a:p>
      </dgm:t>
    </dgm:pt>
    <dgm:pt modelId="{257AC5D8-A494-4655-97B2-191193CFE7B0}" type="sibTrans" cxnId="{A972A741-70F5-41F9-A082-8EB3AE045F70}">
      <dgm:prSet/>
      <dgm:spPr/>
      <dgm:t>
        <a:bodyPr/>
        <a:lstStyle/>
        <a:p>
          <a:endParaRPr lang="en-US"/>
        </a:p>
      </dgm:t>
    </dgm:pt>
    <dgm:pt modelId="{D83D238F-91E1-4367-B824-653AB18B4961}">
      <dgm:prSet phldrT="[Text]"/>
      <dgm:spPr>
        <a:solidFill>
          <a:srgbClr val="C00000"/>
        </a:solidFill>
      </dgm:spPr>
      <dgm:t>
        <a:bodyPr/>
        <a:lstStyle/>
        <a:p>
          <a:r>
            <a:rPr lang="en-US" dirty="0"/>
            <a:t>International</a:t>
          </a:r>
        </a:p>
      </dgm:t>
    </dgm:pt>
    <dgm:pt modelId="{8BD001A3-BA58-4291-832C-6CD584A4D62F}" type="parTrans" cxnId="{D9E76C55-296C-4542-85C0-3F8C1B4BFD09}">
      <dgm:prSet/>
      <dgm:spPr/>
      <dgm:t>
        <a:bodyPr/>
        <a:lstStyle/>
        <a:p>
          <a:endParaRPr lang="en-US"/>
        </a:p>
      </dgm:t>
    </dgm:pt>
    <dgm:pt modelId="{453EFB59-BA8E-4D7C-BD59-747B21F20CAF}" type="sibTrans" cxnId="{D9E76C55-296C-4542-85C0-3F8C1B4BFD09}">
      <dgm:prSet/>
      <dgm:spPr/>
      <dgm:t>
        <a:bodyPr/>
        <a:lstStyle/>
        <a:p>
          <a:endParaRPr lang="en-US"/>
        </a:p>
      </dgm:t>
    </dgm:pt>
    <dgm:pt modelId="{C3604A2B-2DF1-4D18-9C49-9CB61BCDD674}">
      <dgm:prSet phldrT="[Text]"/>
      <dgm:spPr>
        <a:solidFill>
          <a:srgbClr val="C00000"/>
        </a:solidFill>
      </dgm:spPr>
      <dgm:t>
        <a:bodyPr/>
        <a:lstStyle/>
        <a:p>
          <a:r>
            <a:rPr lang="en-US" dirty="0"/>
            <a:t>Due Diligence Review Stream</a:t>
          </a:r>
        </a:p>
      </dgm:t>
    </dgm:pt>
    <dgm:pt modelId="{CB2A97E5-D162-4277-929E-F90BC7BE9D4D}" type="parTrans" cxnId="{AE6E9B0B-EE07-41AA-AB28-CDF9E90BEA6E}">
      <dgm:prSet/>
      <dgm:spPr/>
      <dgm:t>
        <a:bodyPr/>
        <a:lstStyle/>
        <a:p>
          <a:endParaRPr lang="en-US"/>
        </a:p>
      </dgm:t>
    </dgm:pt>
    <dgm:pt modelId="{71F6F688-1DE9-406E-84B8-3ACE85825958}" type="sibTrans" cxnId="{AE6E9B0B-EE07-41AA-AB28-CDF9E90BEA6E}">
      <dgm:prSet/>
      <dgm:spPr/>
      <dgm:t>
        <a:bodyPr/>
        <a:lstStyle/>
        <a:p>
          <a:endParaRPr lang="en-US"/>
        </a:p>
      </dgm:t>
    </dgm:pt>
    <dgm:pt modelId="{B1BF9E06-46E6-48F6-9B5D-31A11F64096C}">
      <dgm:prSet phldrT="[Text]"/>
      <dgm:spPr>
        <a:solidFill>
          <a:srgbClr val="C00000"/>
        </a:solidFill>
      </dgm:spPr>
      <dgm:t>
        <a:bodyPr/>
        <a:lstStyle/>
        <a:p>
          <a:r>
            <a:rPr lang="en-US" dirty="0"/>
            <a:t>Governance Stream</a:t>
          </a:r>
        </a:p>
      </dgm:t>
    </dgm:pt>
    <dgm:pt modelId="{E124A44A-F3F4-40BF-A56D-AD0A70C07962}" type="parTrans" cxnId="{3FAC72E8-706A-4A24-81B6-900D4453FB2C}">
      <dgm:prSet/>
      <dgm:spPr/>
      <dgm:t>
        <a:bodyPr/>
        <a:lstStyle/>
        <a:p>
          <a:endParaRPr lang="en-US"/>
        </a:p>
      </dgm:t>
    </dgm:pt>
    <dgm:pt modelId="{580EC694-9041-43C3-8D84-C0DAB50ECEB7}" type="sibTrans" cxnId="{3FAC72E8-706A-4A24-81B6-900D4453FB2C}">
      <dgm:prSet/>
      <dgm:spPr/>
      <dgm:t>
        <a:bodyPr/>
        <a:lstStyle/>
        <a:p>
          <a:endParaRPr lang="en-US"/>
        </a:p>
      </dgm:t>
    </dgm:pt>
    <dgm:pt modelId="{9E9D45A0-CE15-4CBF-BEDF-7C5B18C2DB3F}">
      <dgm:prSet phldrT="[Text]"/>
      <dgm:spPr>
        <a:solidFill>
          <a:srgbClr val="C00000"/>
        </a:solidFill>
      </dgm:spPr>
      <dgm:t>
        <a:bodyPr/>
        <a:lstStyle/>
        <a:p>
          <a:r>
            <a:rPr lang="en-US" dirty="0"/>
            <a:t>Clinical Organizations</a:t>
          </a:r>
        </a:p>
      </dgm:t>
    </dgm:pt>
    <dgm:pt modelId="{D8EBD1A7-0AC6-42F3-BD14-3617E9A25414}" type="parTrans" cxnId="{4EB85D49-A575-4566-8E6A-97E36CA364AA}">
      <dgm:prSet/>
      <dgm:spPr/>
      <dgm:t>
        <a:bodyPr/>
        <a:lstStyle/>
        <a:p>
          <a:endParaRPr lang="en-US"/>
        </a:p>
      </dgm:t>
    </dgm:pt>
    <dgm:pt modelId="{D1007924-80A8-41C5-B22F-F558E1E6C364}" type="sibTrans" cxnId="{4EB85D49-A575-4566-8E6A-97E36CA364AA}">
      <dgm:prSet/>
      <dgm:spPr/>
      <dgm:t>
        <a:bodyPr/>
        <a:lstStyle/>
        <a:p>
          <a:endParaRPr lang="en-US"/>
        </a:p>
      </dgm:t>
    </dgm:pt>
    <dgm:pt modelId="{2D5A519E-C7A1-457A-821D-8583B1B71652}">
      <dgm:prSet phldrT="[Text]"/>
      <dgm:spPr>
        <a:solidFill>
          <a:srgbClr val="C00000"/>
        </a:solidFill>
      </dgm:spPr>
      <dgm:t>
        <a:bodyPr/>
        <a:lstStyle/>
        <a:p>
          <a:r>
            <a:rPr lang="en-US" dirty="0"/>
            <a:t>Jurisdictional &amp; Regional Organizations (Operational Level)</a:t>
          </a:r>
        </a:p>
      </dgm:t>
    </dgm:pt>
    <dgm:pt modelId="{DF320A83-4C49-4F55-B92F-3D2A5C67DED7}" type="parTrans" cxnId="{0ED9FEAA-7678-4343-9DD4-0004857260B9}">
      <dgm:prSet/>
      <dgm:spPr/>
      <dgm:t>
        <a:bodyPr/>
        <a:lstStyle/>
        <a:p>
          <a:endParaRPr lang="en-US"/>
        </a:p>
      </dgm:t>
    </dgm:pt>
    <dgm:pt modelId="{563056AC-FA73-4488-A1C7-395572AD5B0F}" type="sibTrans" cxnId="{0ED9FEAA-7678-4343-9DD4-0004857260B9}">
      <dgm:prSet/>
      <dgm:spPr/>
      <dgm:t>
        <a:bodyPr/>
        <a:lstStyle/>
        <a:p>
          <a:endParaRPr lang="en-US"/>
        </a:p>
      </dgm:t>
    </dgm:pt>
    <dgm:pt modelId="{C91977FC-A0C4-4F68-91F6-03A6EA9CFBD2}">
      <dgm:prSet phldrT="[Text]"/>
      <dgm:spPr>
        <a:solidFill>
          <a:srgbClr val="C00000"/>
        </a:solidFill>
      </dgm:spPr>
      <dgm:t>
        <a:bodyPr/>
        <a:lstStyle/>
        <a:p>
          <a:r>
            <a:rPr lang="en-US" dirty="0"/>
            <a:t>Strategic Federal Organizations</a:t>
          </a:r>
        </a:p>
      </dgm:t>
    </dgm:pt>
    <dgm:pt modelId="{164116D4-60A1-4180-8F10-29DFA5C59D85}" type="parTrans" cxnId="{5AE73467-B285-4313-A1A9-800EC51FE0B1}">
      <dgm:prSet/>
      <dgm:spPr/>
      <dgm:t>
        <a:bodyPr/>
        <a:lstStyle/>
        <a:p>
          <a:endParaRPr lang="en-US"/>
        </a:p>
      </dgm:t>
    </dgm:pt>
    <dgm:pt modelId="{8FA7B863-A96C-4AC9-8BB5-7CFE64D618BB}" type="sibTrans" cxnId="{5AE73467-B285-4313-A1A9-800EC51FE0B1}">
      <dgm:prSet/>
      <dgm:spPr/>
      <dgm:t>
        <a:bodyPr/>
        <a:lstStyle/>
        <a:p>
          <a:endParaRPr lang="en-US"/>
        </a:p>
      </dgm:t>
    </dgm:pt>
    <dgm:pt modelId="{26EFB163-09EE-43A9-9C31-C9F0C49BD6B9}">
      <dgm:prSet phldrT="[Text]"/>
      <dgm:spPr>
        <a:solidFill>
          <a:srgbClr val="C00000"/>
        </a:solidFill>
      </dgm:spPr>
      <dgm:t>
        <a:bodyPr/>
        <a:lstStyle/>
        <a:p>
          <a:r>
            <a:rPr lang="en-US" dirty="0"/>
            <a:t>Solution Vendors</a:t>
          </a:r>
        </a:p>
      </dgm:t>
    </dgm:pt>
    <dgm:pt modelId="{5852FF64-B331-4414-9FE6-23C1442DF2AF}" type="parTrans" cxnId="{DF7072AB-CF01-4794-89E9-77B3AEDE701A}">
      <dgm:prSet/>
      <dgm:spPr/>
      <dgm:t>
        <a:bodyPr/>
        <a:lstStyle/>
        <a:p>
          <a:endParaRPr lang="en-US"/>
        </a:p>
      </dgm:t>
    </dgm:pt>
    <dgm:pt modelId="{F6D08637-103E-486F-B3D8-7B66777AFD3E}" type="sibTrans" cxnId="{DF7072AB-CF01-4794-89E9-77B3AEDE701A}">
      <dgm:prSet/>
      <dgm:spPr/>
      <dgm:t>
        <a:bodyPr/>
        <a:lstStyle/>
        <a:p>
          <a:endParaRPr lang="en-US"/>
        </a:p>
      </dgm:t>
    </dgm:pt>
    <dgm:pt modelId="{BE34737A-865A-42B9-B1A9-8F4529B23523}">
      <dgm:prSet phldrT="[Text]"/>
      <dgm:spPr>
        <a:solidFill>
          <a:srgbClr val="C00000"/>
        </a:solidFill>
      </dgm:spPr>
      <dgm:t>
        <a:bodyPr/>
        <a:lstStyle/>
        <a:p>
          <a:r>
            <a:rPr lang="en-US" dirty="0"/>
            <a:t>Standards Organizations</a:t>
          </a:r>
        </a:p>
      </dgm:t>
    </dgm:pt>
    <dgm:pt modelId="{A38A8794-EDA8-4E98-8EE2-566C8A113F39}" type="parTrans" cxnId="{6A97C4AE-BAAA-4B76-862C-949D69FB39ED}">
      <dgm:prSet/>
      <dgm:spPr/>
      <dgm:t>
        <a:bodyPr/>
        <a:lstStyle/>
        <a:p>
          <a:endParaRPr lang="en-US"/>
        </a:p>
      </dgm:t>
    </dgm:pt>
    <dgm:pt modelId="{8E3D4FD5-D3DE-4C2C-8953-D5F5460BE3BD}" type="sibTrans" cxnId="{6A97C4AE-BAAA-4B76-862C-949D69FB39ED}">
      <dgm:prSet/>
      <dgm:spPr/>
      <dgm:t>
        <a:bodyPr/>
        <a:lstStyle/>
        <a:p>
          <a:endParaRPr lang="en-US"/>
        </a:p>
      </dgm:t>
    </dgm:pt>
    <dgm:pt modelId="{D7FFB522-EB6C-430A-BAB1-972623515DA9}">
      <dgm:prSet phldrT="[Text]"/>
      <dgm:spPr>
        <a:solidFill>
          <a:srgbClr val="C00000"/>
        </a:solidFill>
      </dgm:spPr>
      <dgm:t>
        <a:bodyPr/>
        <a:lstStyle/>
        <a:p>
          <a:r>
            <a:rPr lang="en-US" dirty="0"/>
            <a:t>Health Systems</a:t>
          </a:r>
        </a:p>
      </dgm:t>
    </dgm:pt>
    <dgm:pt modelId="{6E2E4F66-D3BC-4AEF-8583-6E923CADD95B}" type="parTrans" cxnId="{65FA7D01-61DF-4014-9850-B487F3C4EEF6}">
      <dgm:prSet/>
      <dgm:spPr/>
      <dgm:t>
        <a:bodyPr/>
        <a:lstStyle/>
        <a:p>
          <a:endParaRPr lang="en-US"/>
        </a:p>
      </dgm:t>
    </dgm:pt>
    <dgm:pt modelId="{E794A4D1-C7A2-4377-A64F-DBD38F0E3A19}" type="sibTrans" cxnId="{65FA7D01-61DF-4014-9850-B487F3C4EEF6}">
      <dgm:prSet/>
      <dgm:spPr/>
      <dgm:t>
        <a:bodyPr/>
        <a:lstStyle/>
        <a:p>
          <a:endParaRPr lang="en-US"/>
        </a:p>
      </dgm:t>
    </dgm:pt>
    <dgm:pt modelId="{E9A805D6-28EA-48AB-B759-8CEC0865C67D}" type="pres">
      <dgm:prSet presAssocID="{C8FD119C-84FE-4271-8355-6565BA8F2AA0}" presName="theList" presStyleCnt="0">
        <dgm:presLayoutVars>
          <dgm:dir/>
          <dgm:animLvl val="lvl"/>
          <dgm:resizeHandles val="exact"/>
        </dgm:presLayoutVars>
      </dgm:prSet>
      <dgm:spPr/>
    </dgm:pt>
    <dgm:pt modelId="{7E0EBF66-EDC3-421D-8396-C8761BC9EDAA}" type="pres">
      <dgm:prSet presAssocID="{2959F2CC-CA0D-42A6-9A80-523D9B9455DB}" presName="compNode" presStyleCnt="0"/>
      <dgm:spPr/>
    </dgm:pt>
    <dgm:pt modelId="{0D5B8C0A-FB78-49FD-929F-B47AC8AD31B0}" type="pres">
      <dgm:prSet presAssocID="{2959F2CC-CA0D-42A6-9A80-523D9B9455DB}" presName="aNode" presStyleLbl="bgShp" presStyleIdx="0" presStyleCnt="3"/>
      <dgm:spPr/>
    </dgm:pt>
    <dgm:pt modelId="{57D2AF6B-F1B6-4C73-96E9-057A3DB3B526}" type="pres">
      <dgm:prSet presAssocID="{2959F2CC-CA0D-42A6-9A80-523D9B9455DB}" presName="textNode" presStyleLbl="bgShp" presStyleIdx="0" presStyleCnt="3"/>
      <dgm:spPr/>
    </dgm:pt>
    <dgm:pt modelId="{D25279B4-E264-4C40-AC35-50D1BBBFE219}" type="pres">
      <dgm:prSet presAssocID="{2959F2CC-CA0D-42A6-9A80-523D9B9455DB}" presName="compChildNode" presStyleCnt="0"/>
      <dgm:spPr/>
    </dgm:pt>
    <dgm:pt modelId="{D5292C96-70BE-4D76-9902-D44464A87C96}" type="pres">
      <dgm:prSet presAssocID="{2959F2CC-CA0D-42A6-9A80-523D9B9455DB}" presName="theInnerList" presStyleCnt="0"/>
      <dgm:spPr/>
    </dgm:pt>
    <dgm:pt modelId="{B5D29A12-8D78-4759-B93E-ED9BD892BA6C}" type="pres">
      <dgm:prSet presAssocID="{840E7A76-479B-4CBB-8C60-DC50703AAB8B}" presName="childNode" presStyleLbl="node1" presStyleIdx="0" presStyleCnt="19">
        <dgm:presLayoutVars>
          <dgm:bulletEnabled val="1"/>
        </dgm:presLayoutVars>
      </dgm:prSet>
      <dgm:spPr/>
    </dgm:pt>
    <dgm:pt modelId="{17D68BC9-3A3C-44A0-B845-6BA0990064D2}" type="pres">
      <dgm:prSet presAssocID="{840E7A76-479B-4CBB-8C60-DC50703AAB8B}" presName="aSpace2" presStyleCnt="0"/>
      <dgm:spPr/>
    </dgm:pt>
    <dgm:pt modelId="{17914099-2C49-4DB4-93BE-85DDAA057C66}" type="pres">
      <dgm:prSet presAssocID="{C3604A2B-2DF1-4D18-9C49-9CB61BCDD674}" presName="childNode" presStyleLbl="node1" presStyleIdx="1" presStyleCnt="19">
        <dgm:presLayoutVars>
          <dgm:bulletEnabled val="1"/>
        </dgm:presLayoutVars>
      </dgm:prSet>
      <dgm:spPr/>
    </dgm:pt>
    <dgm:pt modelId="{6902D489-D6C2-45CF-8379-27CAB6BD9DAA}" type="pres">
      <dgm:prSet presAssocID="{C3604A2B-2DF1-4D18-9C49-9CB61BCDD674}" presName="aSpace2" presStyleCnt="0"/>
      <dgm:spPr/>
    </dgm:pt>
    <dgm:pt modelId="{4B87A639-8FB4-4F48-9B88-503CFBD95785}" type="pres">
      <dgm:prSet presAssocID="{B1BF9E06-46E6-48F6-9B5D-31A11F64096C}" presName="childNode" presStyleLbl="node1" presStyleIdx="2" presStyleCnt="19">
        <dgm:presLayoutVars>
          <dgm:bulletEnabled val="1"/>
        </dgm:presLayoutVars>
      </dgm:prSet>
      <dgm:spPr/>
    </dgm:pt>
    <dgm:pt modelId="{D1D17BE4-2F28-4AE3-B6FD-C26E1B55D422}" type="pres">
      <dgm:prSet presAssocID="{2959F2CC-CA0D-42A6-9A80-523D9B9455DB}" presName="aSpace" presStyleCnt="0"/>
      <dgm:spPr/>
    </dgm:pt>
    <dgm:pt modelId="{71CA2BB2-0081-4AFF-8F64-915250F1547F}" type="pres">
      <dgm:prSet presAssocID="{CC9C352B-9CD3-479A-876E-EF2D5EEEFB1A}" presName="compNode" presStyleCnt="0"/>
      <dgm:spPr/>
    </dgm:pt>
    <dgm:pt modelId="{4BB7542A-1855-45A1-93E2-295F66D53257}" type="pres">
      <dgm:prSet presAssocID="{CC9C352B-9CD3-479A-876E-EF2D5EEEFB1A}" presName="aNode" presStyleLbl="bgShp" presStyleIdx="1" presStyleCnt="3"/>
      <dgm:spPr/>
    </dgm:pt>
    <dgm:pt modelId="{F107AB23-C096-4161-B4CF-BFD0108403F4}" type="pres">
      <dgm:prSet presAssocID="{CC9C352B-9CD3-479A-876E-EF2D5EEEFB1A}" presName="textNode" presStyleLbl="bgShp" presStyleIdx="1" presStyleCnt="3"/>
      <dgm:spPr/>
    </dgm:pt>
    <dgm:pt modelId="{960A713A-7D20-4B07-8666-1A969856A019}" type="pres">
      <dgm:prSet presAssocID="{CC9C352B-9CD3-479A-876E-EF2D5EEEFB1A}" presName="compChildNode" presStyleCnt="0"/>
      <dgm:spPr/>
    </dgm:pt>
    <dgm:pt modelId="{2EF01BCD-DC0E-4097-BACA-9ADFC299B10C}" type="pres">
      <dgm:prSet presAssocID="{CC9C352B-9CD3-479A-876E-EF2D5EEEFB1A}" presName="theInnerList" presStyleCnt="0"/>
      <dgm:spPr/>
    </dgm:pt>
    <dgm:pt modelId="{8DAEAABC-8031-4CF8-9D73-002FB71482E9}" type="pres">
      <dgm:prSet presAssocID="{9E9D45A0-CE15-4CBF-BEDF-7C5B18C2DB3F}" presName="childNode" presStyleLbl="node1" presStyleIdx="3" presStyleCnt="19">
        <dgm:presLayoutVars>
          <dgm:bulletEnabled val="1"/>
        </dgm:presLayoutVars>
      </dgm:prSet>
      <dgm:spPr/>
    </dgm:pt>
    <dgm:pt modelId="{E460384A-7E94-4453-A26F-D749FD11294F}" type="pres">
      <dgm:prSet presAssocID="{9E9D45A0-CE15-4CBF-BEDF-7C5B18C2DB3F}" presName="aSpace2" presStyleCnt="0"/>
      <dgm:spPr/>
    </dgm:pt>
    <dgm:pt modelId="{DF93836A-6231-42A7-A24A-305825175DCF}" type="pres">
      <dgm:prSet presAssocID="{2D5A519E-C7A1-457A-821D-8583B1B71652}" presName="childNode" presStyleLbl="node1" presStyleIdx="4" presStyleCnt="19">
        <dgm:presLayoutVars>
          <dgm:bulletEnabled val="1"/>
        </dgm:presLayoutVars>
      </dgm:prSet>
      <dgm:spPr/>
    </dgm:pt>
    <dgm:pt modelId="{4EC2E99A-17C8-4235-9796-A5D5C826164B}" type="pres">
      <dgm:prSet presAssocID="{2D5A519E-C7A1-457A-821D-8583B1B71652}" presName="aSpace2" presStyleCnt="0"/>
      <dgm:spPr/>
    </dgm:pt>
    <dgm:pt modelId="{40227FDD-1C29-4574-89D7-E57C9FC12471}" type="pres">
      <dgm:prSet presAssocID="{C91977FC-A0C4-4F68-91F6-03A6EA9CFBD2}" presName="childNode" presStyleLbl="node1" presStyleIdx="5" presStyleCnt="19">
        <dgm:presLayoutVars>
          <dgm:bulletEnabled val="1"/>
        </dgm:presLayoutVars>
      </dgm:prSet>
      <dgm:spPr/>
    </dgm:pt>
    <dgm:pt modelId="{E7A97D9D-369B-44DF-93EA-5978D79B6CA1}" type="pres">
      <dgm:prSet presAssocID="{C91977FC-A0C4-4F68-91F6-03A6EA9CFBD2}" presName="aSpace2" presStyleCnt="0"/>
      <dgm:spPr/>
    </dgm:pt>
    <dgm:pt modelId="{66A9391E-252F-46CE-AB86-733C7B9A8580}" type="pres">
      <dgm:prSet presAssocID="{26EFB163-09EE-43A9-9C31-C9F0C49BD6B9}" presName="childNode" presStyleLbl="node1" presStyleIdx="6" presStyleCnt="19">
        <dgm:presLayoutVars>
          <dgm:bulletEnabled val="1"/>
        </dgm:presLayoutVars>
      </dgm:prSet>
      <dgm:spPr/>
    </dgm:pt>
    <dgm:pt modelId="{88DEAED3-1F27-4708-AAE7-BE055BD79619}" type="pres">
      <dgm:prSet presAssocID="{26EFB163-09EE-43A9-9C31-C9F0C49BD6B9}" presName="aSpace2" presStyleCnt="0"/>
      <dgm:spPr/>
    </dgm:pt>
    <dgm:pt modelId="{ABE82AA8-48BE-45D1-92D8-D6B7B73E5D88}" type="pres">
      <dgm:prSet presAssocID="{BE34737A-865A-42B9-B1A9-8F4529B23523}" presName="childNode" presStyleLbl="node1" presStyleIdx="7" presStyleCnt="19">
        <dgm:presLayoutVars>
          <dgm:bulletEnabled val="1"/>
        </dgm:presLayoutVars>
      </dgm:prSet>
      <dgm:spPr/>
    </dgm:pt>
    <dgm:pt modelId="{7AD73C60-79C2-4A4F-8845-26AE1CE093BE}" type="pres">
      <dgm:prSet presAssocID="{BE34737A-865A-42B9-B1A9-8F4529B23523}" presName="aSpace2" presStyleCnt="0"/>
      <dgm:spPr/>
    </dgm:pt>
    <dgm:pt modelId="{39901766-8C82-457F-8A5C-99F70A529032}" type="pres">
      <dgm:prSet presAssocID="{D7FFB522-EB6C-430A-BAB1-972623515DA9}" presName="childNode" presStyleLbl="node1" presStyleIdx="8" presStyleCnt="19">
        <dgm:presLayoutVars>
          <dgm:bulletEnabled val="1"/>
        </dgm:presLayoutVars>
      </dgm:prSet>
      <dgm:spPr/>
    </dgm:pt>
    <dgm:pt modelId="{F8D86FF4-A0F4-4732-B9C6-7E8D2A7DCA6C}" type="pres">
      <dgm:prSet presAssocID="{CC9C352B-9CD3-479A-876E-EF2D5EEEFB1A}" presName="aSpace" presStyleCnt="0"/>
      <dgm:spPr/>
    </dgm:pt>
    <dgm:pt modelId="{DADCC41F-6168-4427-9B73-1AD124100D3A}" type="pres">
      <dgm:prSet presAssocID="{591E978A-C8CD-454C-B05C-50A3B59B5091}" presName="compNode" presStyleCnt="0"/>
      <dgm:spPr/>
    </dgm:pt>
    <dgm:pt modelId="{5043BD6F-4426-4E85-B3EB-8B8C21CFD6CD}" type="pres">
      <dgm:prSet presAssocID="{591E978A-C8CD-454C-B05C-50A3B59B5091}" presName="aNode" presStyleLbl="bgShp" presStyleIdx="2" presStyleCnt="3"/>
      <dgm:spPr/>
    </dgm:pt>
    <dgm:pt modelId="{DA52AA2C-3706-43D1-8482-0169BBC8FE56}" type="pres">
      <dgm:prSet presAssocID="{591E978A-C8CD-454C-B05C-50A3B59B5091}" presName="textNode" presStyleLbl="bgShp" presStyleIdx="2" presStyleCnt="3"/>
      <dgm:spPr/>
    </dgm:pt>
    <dgm:pt modelId="{73C39F51-49D3-4717-9DC5-EDC5B3D43D4C}" type="pres">
      <dgm:prSet presAssocID="{591E978A-C8CD-454C-B05C-50A3B59B5091}" presName="compChildNode" presStyleCnt="0"/>
      <dgm:spPr/>
    </dgm:pt>
    <dgm:pt modelId="{BD9F8A1D-FB75-45AC-A853-4EDC0E05359C}" type="pres">
      <dgm:prSet presAssocID="{591E978A-C8CD-454C-B05C-50A3B59B5091}" presName="theInnerList" presStyleCnt="0"/>
      <dgm:spPr/>
    </dgm:pt>
    <dgm:pt modelId="{A2452348-8D73-4647-A038-B6DACB1908DA}" type="pres">
      <dgm:prSet presAssocID="{BA6EE62F-8D34-4D57-86F9-3DC03299C4B6}" presName="childNode" presStyleLbl="node1" presStyleIdx="9" presStyleCnt="19">
        <dgm:presLayoutVars>
          <dgm:bulletEnabled val="1"/>
        </dgm:presLayoutVars>
      </dgm:prSet>
      <dgm:spPr/>
    </dgm:pt>
    <dgm:pt modelId="{3E600431-C8C2-4FB3-BB40-5742BFDB0B0E}" type="pres">
      <dgm:prSet presAssocID="{BA6EE62F-8D34-4D57-86F9-3DC03299C4B6}" presName="aSpace2" presStyleCnt="0"/>
      <dgm:spPr/>
    </dgm:pt>
    <dgm:pt modelId="{138F41EF-C801-4510-89C3-4D309B1672FD}" type="pres">
      <dgm:prSet presAssocID="{B259F16D-D147-40F7-9162-9A143BB89E82}" presName="childNode" presStyleLbl="node1" presStyleIdx="10" presStyleCnt="19">
        <dgm:presLayoutVars>
          <dgm:bulletEnabled val="1"/>
        </dgm:presLayoutVars>
      </dgm:prSet>
      <dgm:spPr/>
    </dgm:pt>
    <dgm:pt modelId="{90CA3C61-F7BD-4C03-8082-1723479763BE}" type="pres">
      <dgm:prSet presAssocID="{B259F16D-D147-40F7-9162-9A143BB89E82}" presName="aSpace2" presStyleCnt="0"/>
      <dgm:spPr/>
    </dgm:pt>
    <dgm:pt modelId="{79AF70B9-DCC6-41CC-ADDA-009862B96887}" type="pres">
      <dgm:prSet presAssocID="{ECCCCE4C-2760-4CE7-8C52-0F9E81A22EC4}" presName="childNode" presStyleLbl="node1" presStyleIdx="11" presStyleCnt="19">
        <dgm:presLayoutVars>
          <dgm:bulletEnabled val="1"/>
        </dgm:presLayoutVars>
      </dgm:prSet>
      <dgm:spPr/>
    </dgm:pt>
    <dgm:pt modelId="{34E05D35-3C6F-428E-8DF4-1B92F86D1AFE}" type="pres">
      <dgm:prSet presAssocID="{ECCCCE4C-2760-4CE7-8C52-0F9E81A22EC4}" presName="aSpace2" presStyleCnt="0"/>
      <dgm:spPr/>
    </dgm:pt>
    <dgm:pt modelId="{F7DF586C-1B62-4F11-8216-29D34411156F}" type="pres">
      <dgm:prSet presAssocID="{914B8788-C55B-472C-A847-2EA9210426A1}" presName="childNode" presStyleLbl="node1" presStyleIdx="12" presStyleCnt="19">
        <dgm:presLayoutVars>
          <dgm:bulletEnabled val="1"/>
        </dgm:presLayoutVars>
      </dgm:prSet>
      <dgm:spPr/>
    </dgm:pt>
    <dgm:pt modelId="{65A4654C-2753-4C87-B3E9-121D2805CF13}" type="pres">
      <dgm:prSet presAssocID="{914B8788-C55B-472C-A847-2EA9210426A1}" presName="aSpace2" presStyleCnt="0"/>
      <dgm:spPr/>
    </dgm:pt>
    <dgm:pt modelId="{0391E41E-8207-4750-8824-F3DE72A4266C}" type="pres">
      <dgm:prSet presAssocID="{0331C5C0-A81F-4A31-A025-A354AACF9747}" presName="childNode" presStyleLbl="node1" presStyleIdx="13" presStyleCnt="19">
        <dgm:presLayoutVars>
          <dgm:bulletEnabled val="1"/>
        </dgm:presLayoutVars>
      </dgm:prSet>
      <dgm:spPr/>
    </dgm:pt>
    <dgm:pt modelId="{F9C9CB76-46F6-46F9-9DEC-B67FE44042EE}" type="pres">
      <dgm:prSet presAssocID="{0331C5C0-A81F-4A31-A025-A354AACF9747}" presName="aSpace2" presStyleCnt="0"/>
      <dgm:spPr/>
    </dgm:pt>
    <dgm:pt modelId="{1E1454EE-35DB-4466-AF35-AD656878F14D}" type="pres">
      <dgm:prSet presAssocID="{DC4A778B-E614-4C3A-BFF6-112F9280428A}" presName="childNode" presStyleLbl="node1" presStyleIdx="14" presStyleCnt="19">
        <dgm:presLayoutVars>
          <dgm:bulletEnabled val="1"/>
        </dgm:presLayoutVars>
      </dgm:prSet>
      <dgm:spPr/>
    </dgm:pt>
    <dgm:pt modelId="{7410FA0F-4AC9-4CF2-B175-A926F9DDB473}" type="pres">
      <dgm:prSet presAssocID="{DC4A778B-E614-4C3A-BFF6-112F9280428A}" presName="aSpace2" presStyleCnt="0"/>
      <dgm:spPr/>
    </dgm:pt>
    <dgm:pt modelId="{1E0B4CE7-B6EC-43B0-8C19-367D5D845E9A}" type="pres">
      <dgm:prSet presAssocID="{1C5C1D9C-4DFE-4AC8-893E-E948CBCE022E}" presName="childNode" presStyleLbl="node1" presStyleIdx="15" presStyleCnt="19">
        <dgm:presLayoutVars>
          <dgm:bulletEnabled val="1"/>
        </dgm:presLayoutVars>
      </dgm:prSet>
      <dgm:spPr/>
    </dgm:pt>
    <dgm:pt modelId="{CFF928DF-5F7F-4548-98CF-B074C1BA0958}" type="pres">
      <dgm:prSet presAssocID="{1C5C1D9C-4DFE-4AC8-893E-E948CBCE022E}" presName="aSpace2" presStyleCnt="0"/>
      <dgm:spPr/>
    </dgm:pt>
    <dgm:pt modelId="{3BF9001C-6DAA-407D-88EF-1AA8D2EAE230}" type="pres">
      <dgm:prSet presAssocID="{DD2EB19A-AFFB-4679-85BE-324CC7EA8D74}" presName="childNode" presStyleLbl="node1" presStyleIdx="16" presStyleCnt="19">
        <dgm:presLayoutVars>
          <dgm:bulletEnabled val="1"/>
        </dgm:presLayoutVars>
      </dgm:prSet>
      <dgm:spPr/>
    </dgm:pt>
    <dgm:pt modelId="{E42115AA-96AA-4C6B-8DDE-CB895B2DD853}" type="pres">
      <dgm:prSet presAssocID="{DD2EB19A-AFFB-4679-85BE-324CC7EA8D74}" presName="aSpace2" presStyleCnt="0"/>
      <dgm:spPr/>
    </dgm:pt>
    <dgm:pt modelId="{BDCF64BE-AA4A-47C0-8FEE-2AF04C590A2B}" type="pres">
      <dgm:prSet presAssocID="{7A7F7D56-4E03-466E-B4EE-0C4B117B432B}" presName="childNode" presStyleLbl="node1" presStyleIdx="17" presStyleCnt="19">
        <dgm:presLayoutVars>
          <dgm:bulletEnabled val="1"/>
        </dgm:presLayoutVars>
      </dgm:prSet>
      <dgm:spPr/>
    </dgm:pt>
    <dgm:pt modelId="{A2FA9F2C-E7C2-455A-AC2A-637C24E8CA0C}" type="pres">
      <dgm:prSet presAssocID="{7A7F7D56-4E03-466E-B4EE-0C4B117B432B}" presName="aSpace2" presStyleCnt="0"/>
      <dgm:spPr/>
    </dgm:pt>
    <dgm:pt modelId="{5B5F8D07-B360-47BC-A129-A214F20BDDD5}" type="pres">
      <dgm:prSet presAssocID="{D83D238F-91E1-4367-B824-653AB18B4961}" presName="childNode" presStyleLbl="node1" presStyleIdx="18" presStyleCnt="19">
        <dgm:presLayoutVars>
          <dgm:bulletEnabled val="1"/>
        </dgm:presLayoutVars>
      </dgm:prSet>
      <dgm:spPr/>
    </dgm:pt>
  </dgm:ptLst>
  <dgm:cxnLst>
    <dgm:cxn modelId="{65FA7D01-61DF-4014-9850-B487F3C4EEF6}" srcId="{CC9C352B-9CD3-479A-876E-EF2D5EEEFB1A}" destId="{D7FFB522-EB6C-430A-BAB1-972623515DA9}" srcOrd="5" destOrd="0" parTransId="{6E2E4F66-D3BC-4AEF-8583-6E923CADD95B}" sibTransId="{E794A4D1-C7A2-4377-A64F-DBD38F0E3A19}"/>
    <dgm:cxn modelId="{D61C8401-0F5E-460E-8718-0AC54BEDAFFE}" srcId="{591E978A-C8CD-454C-B05C-50A3B59B5091}" destId="{BA6EE62F-8D34-4D57-86F9-3DC03299C4B6}" srcOrd="0" destOrd="0" parTransId="{A3FA4526-238F-42F5-A4C1-4BCB9A9D9584}" sibTransId="{0D6407B1-DE73-4038-A8FD-0E204262E8F3}"/>
    <dgm:cxn modelId="{121BF401-0473-4E1B-9EAE-41F54ACC39F9}" type="presOf" srcId="{B259F16D-D147-40F7-9162-9A143BB89E82}" destId="{138F41EF-C801-4510-89C3-4D309B1672FD}" srcOrd="0" destOrd="0" presId="urn:microsoft.com/office/officeart/2005/8/layout/lProcess2"/>
    <dgm:cxn modelId="{AE6E9B0B-EE07-41AA-AB28-CDF9E90BEA6E}" srcId="{2959F2CC-CA0D-42A6-9A80-523D9B9455DB}" destId="{C3604A2B-2DF1-4D18-9C49-9CB61BCDD674}" srcOrd="1" destOrd="0" parTransId="{CB2A97E5-D162-4277-929E-F90BC7BE9D4D}" sibTransId="{71F6F688-1DE9-406E-84B8-3ACE85825958}"/>
    <dgm:cxn modelId="{CEE67A11-79D2-40F7-BED2-299042970295}" type="presOf" srcId="{26EFB163-09EE-43A9-9C31-C9F0C49BD6B9}" destId="{66A9391E-252F-46CE-AB86-733C7B9A8580}" srcOrd="0" destOrd="0" presId="urn:microsoft.com/office/officeart/2005/8/layout/lProcess2"/>
    <dgm:cxn modelId="{2A78DE14-29C7-47EE-919D-D10391C35D46}" srcId="{591E978A-C8CD-454C-B05C-50A3B59B5091}" destId="{ECCCCE4C-2760-4CE7-8C52-0F9E81A22EC4}" srcOrd="2" destOrd="0" parTransId="{3021D4D8-5836-458B-B164-699B18C5FD71}" sibTransId="{74D4A001-43DF-4E55-8B38-5F65D901C84B}"/>
    <dgm:cxn modelId="{D98DCA21-CA3A-4EEC-B4F4-0B2C9A8F4B44}" srcId="{C8FD119C-84FE-4271-8355-6565BA8F2AA0}" destId="{2959F2CC-CA0D-42A6-9A80-523D9B9455DB}" srcOrd="0" destOrd="0" parTransId="{A7531435-8C52-4785-8A8A-3BE6B6AEE7A0}" sibTransId="{FF7B891D-328B-4385-A25F-F804F3609130}"/>
    <dgm:cxn modelId="{BDC31722-D9DA-4844-B419-C16B42C594D6}" type="presOf" srcId="{914B8788-C55B-472C-A847-2EA9210426A1}" destId="{F7DF586C-1B62-4F11-8216-29D34411156F}" srcOrd="0" destOrd="0" presId="urn:microsoft.com/office/officeart/2005/8/layout/lProcess2"/>
    <dgm:cxn modelId="{45E55928-A92C-4503-B8D2-C61AE927AE68}" type="presOf" srcId="{2959F2CC-CA0D-42A6-9A80-523D9B9455DB}" destId="{0D5B8C0A-FB78-49FD-929F-B47AC8AD31B0}" srcOrd="0" destOrd="0" presId="urn:microsoft.com/office/officeart/2005/8/layout/lProcess2"/>
    <dgm:cxn modelId="{887F1D2C-EF73-41F1-BA81-F7096AB6EDC3}" type="presOf" srcId="{BE34737A-865A-42B9-B1A9-8F4529B23523}" destId="{ABE82AA8-48BE-45D1-92D8-D6B7B73E5D88}" srcOrd="0" destOrd="0" presId="urn:microsoft.com/office/officeart/2005/8/layout/lProcess2"/>
    <dgm:cxn modelId="{F2BA305C-338C-4CA1-8F7A-F4E83F988B5A}" type="presOf" srcId="{CC9C352B-9CD3-479A-876E-EF2D5EEEFB1A}" destId="{4BB7542A-1855-45A1-93E2-295F66D53257}" srcOrd="0" destOrd="0" presId="urn:microsoft.com/office/officeart/2005/8/layout/lProcess2"/>
    <dgm:cxn modelId="{F1A94D5C-4E4A-42D1-A60F-91B26BAFCDCD}" srcId="{591E978A-C8CD-454C-B05C-50A3B59B5091}" destId="{DC4A778B-E614-4C3A-BFF6-112F9280428A}" srcOrd="5" destOrd="0" parTransId="{A3CDC0AA-AE2F-4F68-961F-A9FA7B2B0837}" sibTransId="{923F7358-B5D9-4DA7-8167-DE4E614E64E7}"/>
    <dgm:cxn modelId="{0515105D-E15A-4B3D-BCC7-CD0D143A00CE}" type="presOf" srcId="{DC4A778B-E614-4C3A-BFF6-112F9280428A}" destId="{1E1454EE-35DB-4466-AF35-AD656878F14D}" srcOrd="0" destOrd="0" presId="urn:microsoft.com/office/officeart/2005/8/layout/lProcess2"/>
    <dgm:cxn modelId="{09997041-1B23-4E77-90F2-23D15D9D7C24}" type="presOf" srcId="{9E9D45A0-CE15-4CBF-BEDF-7C5B18C2DB3F}" destId="{8DAEAABC-8031-4CF8-9D73-002FB71482E9}" srcOrd="0" destOrd="0" presId="urn:microsoft.com/office/officeart/2005/8/layout/lProcess2"/>
    <dgm:cxn modelId="{A972A741-70F5-41F9-A082-8EB3AE045F70}" srcId="{591E978A-C8CD-454C-B05C-50A3B59B5091}" destId="{7A7F7D56-4E03-466E-B4EE-0C4B117B432B}" srcOrd="8" destOrd="0" parTransId="{13253B2F-394D-4657-8342-A1BEAC7537AE}" sibTransId="{257AC5D8-A494-4655-97B2-191193CFE7B0}"/>
    <dgm:cxn modelId="{34B82047-7DD7-482E-9CB4-BF897C6FC83B}" type="presOf" srcId="{840E7A76-479B-4CBB-8C60-DC50703AAB8B}" destId="{B5D29A12-8D78-4759-B93E-ED9BD892BA6C}" srcOrd="0" destOrd="0" presId="urn:microsoft.com/office/officeart/2005/8/layout/lProcess2"/>
    <dgm:cxn modelId="{5AE73467-B285-4313-A1A9-800EC51FE0B1}" srcId="{CC9C352B-9CD3-479A-876E-EF2D5EEEFB1A}" destId="{C91977FC-A0C4-4F68-91F6-03A6EA9CFBD2}" srcOrd="2" destOrd="0" parTransId="{164116D4-60A1-4180-8F10-29DFA5C59D85}" sibTransId="{8FA7B863-A96C-4AC9-8BB5-7CFE64D618BB}"/>
    <dgm:cxn modelId="{4EB85D49-A575-4566-8E6A-97E36CA364AA}" srcId="{CC9C352B-9CD3-479A-876E-EF2D5EEEFB1A}" destId="{9E9D45A0-CE15-4CBF-BEDF-7C5B18C2DB3F}" srcOrd="0" destOrd="0" parTransId="{D8EBD1A7-0AC6-42F3-BD14-3617E9A25414}" sibTransId="{D1007924-80A8-41C5-B22F-F558E1E6C364}"/>
    <dgm:cxn modelId="{D48F6369-6DDE-4938-A3CD-7D0C725D1D0D}" type="presOf" srcId="{0331C5C0-A81F-4A31-A025-A354AACF9747}" destId="{0391E41E-8207-4750-8824-F3DE72A4266C}" srcOrd="0" destOrd="0" presId="urn:microsoft.com/office/officeart/2005/8/layout/lProcess2"/>
    <dgm:cxn modelId="{C7ADDE4B-9E21-4A9F-8292-E0522AC2EA6E}" type="presOf" srcId="{2D5A519E-C7A1-457A-821D-8583B1B71652}" destId="{DF93836A-6231-42A7-A24A-305825175DCF}" srcOrd="0" destOrd="0" presId="urn:microsoft.com/office/officeart/2005/8/layout/lProcess2"/>
    <dgm:cxn modelId="{D19E1070-CBF0-4864-AA84-130F215A2561}" type="presOf" srcId="{BA6EE62F-8D34-4D57-86F9-3DC03299C4B6}" destId="{A2452348-8D73-4647-A038-B6DACB1908DA}" srcOrd="0" destOrd="0" presId="urn:microsoft.com/office/officeart/2005/8/layout/lProcess2"/>
    <dgm:cxn modelId="{A73E3173-1D0C-4D41-A3B0-891B7FDD6F46}" srcId="{591E978A-C8CD-454C-B05C-50A3B59B5091}" destId="{DD2EB19A-AFFB-4679-85BE-324CC7EA8D74}" srcOrd="7" destOrd="0" parTransId="{0E41A13F-4EB1-417B-90FD-766FD72FDC4E}" sibTransId="{05CF9E5F-5991-4D70-A440-DCC3EE340179}"/>
    <dgm:cxn modelId="{D9E76C55-296C-4542-85C0-3F8C1B4BFD09}" srcId="{591E978A-C8CD-454C-B05C-50A3B59B5091}" destId="{D83D238F-91E1-4367-B824-653AB18B4961}" srcOrd="9" destOrd="0" parTransId="{8BD001A3-BA58-4291-832C-6CD584A4D62F}" sibTransId="{453EFB59-BA8E-4D7C-BD59-747B21F20CAF}"/>
    <dgm:cxn modelId="{38551876-4685-4142-BECE-803A491E8DC7}" type="presOf" srcId="{ECCCCE4C-2760-4CE7-8C52-0F9E81A22EC4}" destId="{79AF70B9-DCC6-41CC-ADDA-009862B96887}" srcOrd="0" destOrd="0" presId="urn:microsoft.com/office/officeart/2005/8/layout/lProcess2"/>
    <dgm:cxn modelId="{D8748876-753A-4B95-BCC0-D68CAC4C4F5F}" type="presOf" srcId="{591E978A-C8CD-454C-B05C-50A3B59B5091}" destId="{5043BD6F-4426-4E85-B3EB-8B8C21CFD6CD}" srcOrd="0" destOrd="0" presId="urn:microsoft.com/office/officeart/2005/8/layout/lProcess2"/>
    <dgm:cxn modelId="{AAF4CE56-ABA6-4E86-B6CE-3A75E38EB9FD}" type="presOf" srcId="{2959F2CC-CA0D-42A6-9A80-523D9B9455DB}" destId="{57D2AF6B-F1B6-4C73-96E9-057A3DB3B526}" srcOrd="1" destOrd="0" presId="urn:microsoft.com/office/officeart/2005/8/layout/lProcess2"/>
    <dgm:cxn modelId="{07D1C17C-F25D-4642-8FCD-507F01F804D2}" srcId="{591E978A-C8CD-454C-B05C-50A3B59B5091}" destId="{914B8788-C55B-472C-A847-2EA9210426A1}" srcOrd="3" destOrd="0" parTransId="{3C8D7B3B-3E73-4A68-B616-160DDFEBCDDB}" sibTransId="{CF253BE1-3F01-4E5E-A3DD-FF3BC55C2FF4}"/>
    <dgm:cxn modelId="{A5769B81-D93E-4FDB-9F8B-B6829F917332}" srcId="{591E978A-C8CD-454C-B05C-50A3B59B5091}" destId="{1C5C1D9C-4DFE-4AC8-893E-E948CBCE022E}" srcOrd="6" destOrd="0" parTransId="{771E17E5-EA1F-4B30-AFA7-8BBD2A022E54}" sibTransId="{EC482491-3347-4639-85C2-8728B634B1AF}"/>
    <dgm:cxn modelId="{B9565685-6E75-498A-BB1B-25BAD5EE8E5A}" type="presOf" srcId="{591E978A-C8CD-454C-B05C-50A3B59B5091}" destId="{DA52AA2C-3706-43D1-8482-0169BBC8FE56}" srcOrd="1" destOrd="0" presId="urn:microsoft.com/office/officeart/2005/8/layout/lProcess2"/>
    <dgm:cxn modelId="{BF27C28A-E27B-4278-A4B6-9514D863FFCF}" type="presOf" srcId="{C8FD119C-84FE-4271-8355-6565BA8F2AA0}" destId="{E9A805D6-28EA-48AB-B759-8CEC0865C67D}" srcOrd="0" destOrd="0" presId="urn:microsoft.com/office/officeart/2005/8/layout/lProcess2"/>
    <dgm:cxn modelId="{99B2878D-1F97-4E2D-AE99-39E0089D24B0}" type="presOf" srcId="{1C5C1D9C-4DFE-4AC8-893E-E948CBCE022E}" destId="{1E0B4CE7-B6EC-43B0-8C19-367D5D845E9A}" srcOrd="0" destOrd="0" presId="urn:microsoft.com/office/officeart/2005/8/layout/lProcess2"/>
    <dgm:cxn modelId="{FC94DC92-53BE-4C41-B982-4F0D22BA8730}" type="presOf" srcId="{DD2EB19A-AFFB-4679-85BE-324CC7EA8D74}" destId="{3BF9001C-6DAA-407D-88EF-1AA8D2EAE230}" srcOrd="0" destOrd="0" presId="urn:microsoft.com/office/officeart/2005/8/layout/lProcess2"/>
    <dgm:cxn modelId="{2CB9FA96-CFC3-4737-8ECA-C22B3EFBFC4D}" type="presOf" srcId="{D83D238F-91E1-4367-B824-653AB18B4961}" destId="{5B5F8D07-B360-47BC-A129-A214F20BDDD5}" srcOrd="0" destOrd="0" presId="urn:microsoft.com/office/officeart/2005/8/layout/lProcess2"/>
    <dgm:cxn modelId="{642AA9A2-6BD3-451A-A6AA-A4CA9175303C}" type="presOf" srcId="{CC9C352B-9CD3-479A-876E-EF2D5EEEFB1A}" destId="{F107AB23-C096-4161-B4CF-BFD0108403F4}" srcOrd="1" destOrd="0" presId="urn:microsoft.com/office/officeart/2005/8/layout/lProcess2"/>
    <dgm:cxn modelId="{0ED9FEAA-7678-4343-9DD4-0004857260B9}" srcId="{CC9C352B-9CD3-479A-876E-EF2D5EEEFB1A}" destId="{2D5A519E-C7A1-457A-821D-8583B1B71652}" srcOrd="1" destOrd="0" parTransId="{DF320A83-4C49-4F55-B92F-3D2A5C67DED7}" sibTransId="{563056AC-FA73-4488-A1C7-395572AD5B0F}"/>
    <dgm:cxn modelId="{DF7072AB-CF01-4794-89E9-77B3AEDE701A}" srcId="{CC9C352B-9CD3-479A-876E-EF2D5EEEFB1A}" destId="{26EFB163-09EE-43A9-9C31-C9F0C49BD6B9}" srcOrd="3" destOrd="0" parTransId="{5852FF64-B331-4414-9FE6-23C1442DF2AF}" sibTransId="{F6D08637-103E-486F-B3D8-7B66777AFD3E}"/>
    <dgm:cxn modelId="{6A97C4AE-BAAA-4B76-862C-949D69FB39ED}" srcId="{CC9C352B-9CD3-479A-876E-EF2D5EEEFB1A}" destId="{BE34737A-865A-42B9-B1A9-8F4529B23523}" srcOrd="4" destOrd="0" parTransId="{A38A8794-EDA8-4E98-8EE2-566C8A113F39}" sibTransId="{8E3D4FD5-D3DE-4C2C-8953-D5F5460BE3BD}"/>
    <dgm:cxn modelId="{BAB98CB5-CC72-422E-BBC1-D62A1348E88D}" srcId="{C8FD119C-84FE-4271-8355-6565BA8F2AA0}" destId="{591E978A-C8CD-454C-B05C-50A3B59B5091}" srcOrd="2" destOrd="0" parTransId="{35DAE0A8-95A8-487A-9CCD-0C6490008641}" sibTransId="{4EC6E9F6-11F4-4BF9-BE05-EA2AFA3B88F9}"/>
    <dgm:cxn modelId="{5AFA8EBA-A52E-40E7-8DBA-997B39106FE5}" type="presOf" srcId="{7A7F7D56-4E03-466E-B4EE-0C4B117B432B}" destId="{BDCF64BE-AA4A-47C0-8FEE-2AF04C590A2B}" srcOrd="0" destOrd="0" presId="urn:microsoft.com/office/officeart/2005/8/layout/lProcess2"/>
    <dgm:cxn modelId="{03BFF1BB-6B60-4C84-9872-CEEE6C4E3BF2}" type="presOf" srcId="{B1BF9E06-46E6-48F6-9B5D-31A11F64096C}" destId="{4B87A639-8FB4-4F48-9B88-503CFBD95785}" srcOrd="0" destOrd="0" presId="urn:microsoft.com/office/officeart/2005/8/layout/lProcess2"/>
    <dgm:cxn modelId="{F24E19C5-471B-408F-8743-13BFBE8F758D}" type="presOf" srcId="{D7FFB522-EB6C-430A-BAB1-972623515DA9}" destId="{39901766-8C82-457F-8A5C-99F70A529032}" srcOrd="0" destOrd="0" presId="urn:microsoft.com/office/officeart/2005/8/layout/lProcess2"/>
    <dgm:cxn modelId="{4B9F5BCE-109B-4CD0-89AE-0975DC743375}" srcId="{591E978A-C8CD-454C-B05C-50A3B59B5091}" destId="{0331C5C0-A81F-4A31-A025-A354AACF9747}" srcOrd="4" destOrd="0" parTransId="{24B67A16-F6EF-483F-B0A4-851F4E9795E3}" sibTransId="{9EF27DD7-29F7-4A3C-92CE-1D3CF6B2229E}"/>
    <dgm:cxn modelId="{1E27F7DB-8137-4734-8AF4-0729AD806857}" srcId="{591E978A-C8CD-454C-B05C-50A3B59B5091}" destId="{B259F16D-D147-40F7-9162-9A143BB89E82}" srcOrd="1" destOrd="0" parTransId="{C3EC9335-B981-407A-B2E9-72E91C6E19CF}" sibTransId="{76D7C59C-44AD-43CB-A6E1-A357663DE0FC}"/>
    <dgm:cxn modelId="{F7F7E5DD-ABE5-4682-9F09-D92C77BFC234}" type="presOf" srcId="{C3604A2B-2DF1-4D18-9C49-9CB61BCDD674}" destId="{17914099-2C49-4DB4-93BE-85DDAA057C66}" srcOrd="0" destOrd="0" presId="urn:microsoft.com/office/officeart/2005/8/layout/lProcess2"/>
    <dgm:cxn modelId="{AF215DE3-EA13-4114-BA77-5063023CF77D}" type="presOf" srcId="{C91977FC-A0C4-4F68-91F6-03A6EA9CFBD2}" destId="{40227FDD-1C29-4574-89D7-E57C9FC12471}" srcOrd="0" destOrd="0" presId="urn:microsoft.com/office/officeart/2005/8/layout/lProcess2"/>
    <dgm:cxn modelId="{F4C15EE3-48C4-4607-9433-79A30A9CEAA5}" srcId="{2959F2CC-CA0D-42A6-9A80-523D9B9455DB}" destId="{840E7A76-479B-4CBB-8C60-DC50703AAB8B}" srcOrd="0" destOrd="0" parTransId="{DA96BC7E-7C3B-46AD-9440-77D2165A2562}" sibTransId="{A14D3464-9B36-4471-833D-56F735B7963B}"/>
    <dgm:cxn modelId="{1161D2E4-F26D-4033-89D9-4A67B88A7BAF}" srcId="{C8FD119C-84FE-4271-8355-6565BA8F2AA0}" destId="{CC9C352B-9CD3-479A-876E-EF2D5EEEFB1A}" srcOrd="1" destOrd="0" parTransId="{20A6BEA1-D66B-45B6-9479-9A1DF66BB85C}" sibTransId="{2DC96DB7-C33C-4951-89FB-7037C881E9B1}"/>
    <dgm:cxn modelId="{3FAC72E8-706A-4A24-81B6-900D4453FB2C}" srcId="{2959F2CC-CA0D-42A6-9A80-523D9B9455DB}" destId="{B1BF9E06-46E6-48F6-9B5D-31A11F64096C}" srcOrd="2" destOrd="0" parTransId="{E124A44A-F3F4-40BF-A56D-AD0A70C07962}" sibTransId="{580EC694-9041-43C3-8D84-C0DAB50ECEB7}"/>
    <dgm:cxn modelId="{2C9128D9-D8A6-4C69-855B-E08F89D5F17F}" type="presParOf" srcId="{E9A805D6-28EA-48AB-B759-8CEC0865C67D}" destId="{7E0EBF66-EDC3-421D-8396-C8761BC9EDAA}" srcOrd="0" destOrd="0" presId="urn:microsoft.com/office/officeart/2005/8/layout/lProcess2"/>
    <dgm:cxn modelId="{B5EE5A18-E350-4B12-885F-37C01482F5E5}" type="presParOf" srcId="{7E0EBF66-EDC3-421D-8396-C8761BC9EDAA}" destId="{0D5B8C0A-FB78-49FD-929F-B47AC8AD31B0}" srcOrd="0" destOrd="0" presId="urn:microsoft.com/office/officeart/2005/8/layout/lProcess2"/>
    <dgm:cxn modelId="{3CEC704C-6CA0-4EE0-9C6B-58C6812622EB}" type="presParOf" srcId="{7E0EBF66-EDC3-421D-8396-C8761BC9EDAA}" destId="{57D2AF6B-F1B6-4C73-96E9-057A3DB3B526}" srcOrd="1" destOrd="0" presId="urn:microsoft.com/office/officeart/2005/8/layout/lProcess2"/>
    <dgm:cxn modelId="{EFFBD23C-A5EF-4791-94AB-344EB3F5B50B}" type="presParOf" srcId="{7E0EBF66-EDC3-421D-8396-C8761BC9EDAA}" destId="{D25279B4-E264-4C40-AC35-50D1BBBFE219}" srcOrd="2" destOrd="0" presId="urn:microsoft.com/office/officeart/2005/8/layout/lProcess2"/>
    <dgm:cxn modelId="{0F63A15A-BA79-4838-B780-CBEB99CC7272}" type="presParOf" srcId="{D25279B4-E264-4C40-AC35-50D1BBBFE219}" destId="{D5292C96-70BE-4D76-9902-D44464A87C96}" srcOrd="0" destOrd="0" presId="urn:microsoft.com/office/officeart/2005/8/layout/lProcess2"/>
    <dgm:cxn modelId="{67988C5C-A12D-4CB9-B628-B31E70277A35}" type="presParOf" srcId="{D5292C96-70BE-4D76-9902-D44464A87C96}" destId="{B5D29A12-8D78-4759-B93E-ED9BD892BA6C}" srcOrd="0" destOrd="0" presId="urn:microsoft.com/office/officeart/2005/8/layout/lProcess2"/>
    <dgm:cxn modelId="{042833E8-3EFA-4DA8-B1EC-DC144E0C1606}" type="presParOf" srcId="{D5292C96-70BE-4D76-9902-D44464A87C96}" destId="{17D68BC9-3A3C-44A0-B845-6BA0990064D2}" srcOrd="1" destOrd="0" presId="urn:microsoft.com/office/officeart/2005/8/layout/lProcess2"/>
    <dgm:cxn modelId="{1F39AC5F-A26C-4F2A-827A-A518AF5C4D15}" type="presParOf" srcId="{D5292C96-70BE-4D76-9902-D44464A87C96}" destId="{17914099-2C49-4DB4-93BE-85DDAA057C66}" srcOrd="2" destOrd="0" presId="urn:microsoft.com/office/officeart/2005/8/layout/lProcess2"/>
    <dgm:cxn modelId="{C18DE9E6-6FFB-47F8-81C2-2CAFD580151B}" type="presParOf" srcId="{D5292C96-70BE-4D76-9902-D44464A87C96}" destId="{6902D489-D6C2-45CF-8379-27CAB6BD9DAA}" srcOrd="3" destOrd="0" presId="urn:microsoft.com/office/officeart/2005/8/layout/lProcess2"/>
    <dgm:cxn modelId="{D42F13FF-EF45-40A9-8571-674F07EED249}" type="presParOf" srcId="{D5292C96-70BE-4D76-9902-D44464A87C96}" destId="{4B87A639-8FB4-4F48-9B88-503CFBD95785}" srcOrd="4" destOrd="0" presId="urn:microsoft.com/office/officeart/2005/8/layout/lProcess2"/>
    <dgm:cxn modelId="{48C0250E-2CA5-432D-8C47-53662673A4EC}" type="presParOf" srcId="{E9A805D6-28EA-48AB-B759-8CEC0865C67D}" destId="{D1D17BE4-2F28-4AE3-B6FD-C26E1B55D422}" srcOrd="1" destOrd="0" presId="urn:microsoft.com/office/officeart/2005/8/layout/lProcess2"/>
    <dgm:cxn modelId="{600B14B6-32FC-43E8-8DB8-8862DD0FDADC}" type="presParOf" srcId="{E9A805D6-28EA-48AB-B759-8CEC0865C67D}" destId="{71CA2BB2-0081-4AFF-8F64-915250F1547F}" srcOrd="2" destOrd="0" presId="urn:microsoft.com/office/officeart/2005/8/layout/lProcess2"/>
    <dgm:cxn modelId="{8A357B1B-5838-4B19-AC9C-BF954535E477}" type="presParOf" srcId="{71CA2BB2-0081-4AFF-8F64-915250F1547F}" destId="{4BB7542A-1855-45A1-93E2-295F66D53257}" srcOrd="0" destOrd="0" presId="urn:microsoft.com/office/officeart/2005/8/layout/lProcess2"/>
    <dgm:cxn modelId="{7A102A99-3EC3-4D93-A203-E481BCD9F55E}" type="presParOf" srcId="{71CA2BB2-0081-4AFF-8F64-915250F1547F}" destId="{F107AB23-C096-4161-B4CF-BFD0108403F4}" srcOrd="1" destOrd="0" presId="urn:microsoft.com/office/officeart/2005/8/layout/lProcess2"/>
    <dgm:cxn modelId="{FAC37B8F-7E13-4F7E-9A3F-52F5C8E98171}" type="presParOf" srcId="{71CA2BB2-0081-4AFF-8F64-915250F1547F}" destId="{960A713A-7D20-4B07-8666-1A969856A019}" srcOrd="2" destOrd="0" presId="urn:microsoft.com/office/officeart/2005/8/layout/lProcess2"/>
    <dgm:cxn modelId="{F500D6EF-988A-407C-B661-AE6D9BD18877}" type="presParOf" srcId="{960A713A-7D20-4B07-8666-1A969856A019}" destId="{2EF01BCD-DC0E-4097-BACA-9ADFC299B10C}" srcOrd="0" destOrd="0" presId="urn:microsoft.com/office/officeart/2005/8/layout/lProcess2"/>
    <dgm:cxn modelId="{6A67957D-525F-46F3-91A0-5F4706A06473}" type="presParOf" srcId="{2EF01BCD-DC0E-4097-BACA-9ADFC299B10C}" destId="{8DAEAABC-8031-4CF8-9D73-002FB71482E9}" srcOrd="0" destOrd="0" presId="urn:microsoft.com/office/officeart/2005/8/layout/lProcess2"/>
    <dgm:cxn modelId="{35A36AE6-6583-4939-9643-4735F38D9D67}" type="presParOf" srcId="{2EF01BCD-DC0E-4097-BACA-9ADFC299B10C}" destId="{E460384A-7E94-4453-A26F-D749FD11294F}" srcOrd="1" destOrd="0" presId="urn:microsoft.com/office/officeart/2005/8/layout/lProcess2"/>
    <dgm:cxn modelId="{479B4354-E94F-44D3-9EEE-BD06FC5BFD24}" type="presParOf" srcId="{2EF01BCD-DC0E-4097-BACA-9ADFC299B10C}" destId="{DF93836A-6231-42A7-A24A-305825175DCF}" srcOrd="2" destOrd="0" presId="urn:microsoft.com/office/officeart/2005/8/layout/lProcess2"/>
    <dgm:cxn modelId="{E355332D-C6C0-49C6-AA80-DCF1B7AD93FA}" type="presParOf" srcId="{2EF01BCD-DC0E-4097-BACA-9ADFC299B10C}" destId="{4EC2E99A-17C8-4235-9796-A5D5C826164B}" srcOrd="3" destOrd="0" presId="urn:microsoft.com/office/officeart/2005/8/layout/lProcess2"/>
    <dgm:cxn modelId="{4CC5A29B-4712-46ED-81AC-D42D0DDAEAF5}" type="presParOf" srcId="{2EF01BCD-DC0E-4097-BACA-9ADFC299B10C}" destId="{40227FDD-1C29-4574-89D7-E57C9FC12471}" srcOrd="4" destOrd="0" presId="urn:microsoft.com/office/officeart/2005/8/layout/lProcess2"/>
    <dgm:cxn modelId="{4D8AF1D4-B5AB-41A6-8C55-726205852F6A}" type="presParOf" srcId="{2EF01BCD-DC0E-4097-BACA-9ADFC299B10C}" destId="{E7A97D9D-369B-44DF-93EA-5978D79B6CA1}" srcOrd="5" destOrd="0" presId="urn:microsoft.com/office/officeart/2005/8/layout/lProcess2"/>
    <dgm:cxn modelId="{61EA79CD-8088-49C4-8566-796F68B47DA2}" type="presParOf" srcId="{2EF01BCD-DC0E-4097-BACA-9ADFC299B10C}" destId="{66A9391E-252F-46CE-AB86-733C7B9A8580}" srcOrd="6" destOrd="0" presId="urn:microsoft.com/office/officeart/2005/8/layout/lProcess2"/>
    <dgm:cxn modelId="{3FD0E55C-EDC6-4F1C-9520-4D43908F801B}" type="presParOf" srcId="{2EF01BCD-DC0E-4097-BACA-9ADFC299B10C}" destId="{88DEAED3-1F27-4708-AAE7-BE055BD79619}" srcOrd="7" destOrd="0" presId="urn:microsoft.com/office/officeart/2005/8/layout/lProcess2"/>
    <dgm:cxn modelId="{5C4AAB0A-F092-4D8A-85CF-C965E4C4F689}" type="presParOf" srcId="{2EF01BCD-DC0E-4097-BACA-9ADFC299B10C}" destId="{ABE82AA8-48BE-45D1-92D8-D6B7B73E5D88}" srcOrd="8" destOrd="0" presId="urn:microsoft.com/office/officeart/2005/8/layout/lProcess2"/>
    <dgm:cxn modelId="{C2761966-4C90-4F6B-9C88-DF17756B9B8D}" type="presParOf" srcId="{2EF01BCD-DC0E-4097-BACA-9ADFC299B10C}" destId="{7AD73C60-79C2-4A4F-8845-26AE1CE093BE}" srcOrd="9" destOrd="0" presId="urn:microsoft.com/office/officeart/2005/8/layout/lProcess2"/>
    <dgm:cxn modelId="{35421AC8-788C-44DE-9565-EAFD6D8AB005}" type="presParOf" srcId="{2EF01BCD-DC0E-4097-BACA-9ADFC299B10C}" destId="{39901766-8C82-457F-8A5C-99F70A529032}" srcOrd="10" destOrd="0" presId="urn:microsoft.com/office/officeart/2005/8/layout/lProcess2"/>
    <dgm:cxn modelId="{3A103B5E-D686-4574-B606-798BCEA37C90}" type="presParOf" srcId="{E9A805D6-28EA-48AB-B759-8CEC0865C67D}" destId="{F8D86FF4-A0F4-4732-B9C6-7E8D2A7DCA6C}" srcOrd="3" destOrd="0" presId="urn:microsoft.com/office/officeart/2005/8/layout/lProcess2"/>
    <dgm:cxn modelId="{E1ED60DE-CFF2-4298-BE23-1CE37EFEFCCD}" type="presParOf" srcId="{E9A805D6-28EA-48AB-B759-8CEC0865C67D}" destId="{DADCC41F-6168-4427-9B73-1AD124100D3A}" srcOrd="4" destOrd="0" presId="urn:microsoft.com/office/officeart/2005/8/layout/lProcess2"/>
    <dgm:cxn modelId="{0C9D8F4E-6841-40B0-A8FA-5344078BD581}" type="presParOf" srcId="{DADCC41F-6168-4427-9B73-1AD124100D3A}" destId="{5043BD6F-4426-4E85-B3EB-8B8C21CFD6CD}" srcOrd="0" destOrd="0" presId="urn:microsoft.com/office/officeart/2005/8/layout/lProcess2"/>
    <dgm:cxn modelId="{5EBB795C-A8D9-4FF0-A5A3-5FA587986079}" type="presParOf" srcId="{DADCC41F-6168-4427-9B73-1AD124100D3A}" destId="{DA52AA2C-3706-43D1-8482-0169BBC8FE56}" srcOrd="1" destOrd="0" presId="urn:microsoft.com/office/officeart/2005/8/layout/lProcess2"/>
    <dgm:cxn modelId="{73412DAD-1F90-4586-80AF-5BF4A76DFE10}" type="presParOf" srcId="{DADCC41F-6168-4427-9B73-1AD124100D3A}" destId="{73C39F51-49D3-4717-9DC5-EDC5B3D43D4C}" srcOrd="2" destOrd="0" presId="urn:microsoft.com/office/officeart/2005/8/layout/lProcess2"/>
    <dgm:cxn modelId="{2557E4B1-6BAF-40D9-944A-A9A02C7F250E}" type="presParOf" srcId="{73C39F51-49D3-4717-9DC5-EDC5B3D43D4C}" destId="{BD9F8A1D-FB75-45AC-A853-4EDC0E05359C}" srcOrd="0" destOrd="0" presId="urn:microsoft.com/office/officeart/2005/8/layout/lProcess2"/>
    <dgm:cxn modelId="{C8F4BABD-314B-4D88-8B37-5CF8DFE6F739}" type="presParOf" srcId="{BD9F8A1D-FB75-45AC-A853-4EDC0E05359C}" destId="{A2452348-8D73-4647-A038-B6DACB1908DA}" srcOrd="0" destOrd="0" presId="urn:microsoft.com/office/officeart/2005/8/layout/lProcess2"/>
    <dgm:cxn modelId="{16485EA1-914F-4DE2-B7F7-303168C5B6EA}" type="presParOf" srcId="{BD9F8A1D-FB75-45AC-A853-4EDC0E05359C}" destId="{3E600431-C8C2-4FB3-BB40-5742BFDB0B0E}" srcOrd="1" destOrd="0" presId="urn:microsoft.com/office/officeart/2005/8/layout/lProcess2"/>
    <dgm:cxn modelId="{A2C09B2B-C71B-40C2-814B-FF71AC76573E}" type="presParOf" srcId="{BD9F8A1D-FB75-45AC-A853-4EDC0E05359C}" destId="{138F41EF-C801-4510-89C3-4D309B1672FD}" srcOrd="2" destOrd="0" presId="urn:microsoft.com/office/officeart/2005/8/layout/lProcess2"/>
    <dgm:cxn modelId="{0D9088C0-18DE-4252-922F-A80834544E7E}" type="presParOf" srcId="{BD9F8A1D-FB75-45AC-A853-4EDC0E05359C}" destId="{90CA3C61-F7BD-4C03-8082-1723479763BE}" srcOrd="3" destOrd="0" presId="urn:microsoft.com/office/officeart/2005/8/layout/lProcess2"/>
    <dgm:cxn modelId="{4824437F-BB85-49CC-AC86-4B2A5D941AA0}" type="presParOf" srcId="{BD9F8A1D-FB75-45AC-A853-4EDC0E05359C}" destId="{79AF70B9-DCC6-41CC-ADDA-009862B96887}" srcOrd="4" destOrd="0" presId="urn:microsoft.com/office/officeart/2005/8/layout/lProcess2"/>
    <dgm:cxn modelId="{918CE612-C69B-40A2-B693-739B1ED358E8}" type="presParOf" srcId="{BD9F8A1D-FB75-45AC-A853-4EDC0E05359C}" destId="{34E05D35-3C6F-428E-8DF4-1B92F86D1AFE}" srcOrd="5" destOrd="0" presId="urn:microsoft.com/office/officeart/2005/8/layout/lProcess2"/>
    <dgm:cxn modelId="{6D918AEC-F15E-4237-84CE-15409C7DE0AD}" type="presParOf" srcId="{BD9F8A1D-FB75-45AC-A853-4EDC0E05359C}" destId="{F7DF586C-1B62-4F11-8216-29D34411156F}" srcOrd="6" destOrd="0" presId="urn:microsoft.com/office/officeart/2005/8/layout/lProcess2"/>
    <dgm:cxn modelId="{18A07109-C538-4107-81D8-639AE0DC34F6}" type="presParOf" srcId="{BD9F8A1D-FB75-45AC-A853-4EDC0E05359C}" destId="{65A4654C-2753-4C87-B3E9-121D2805CF13}" srcOrd="7" destOrd="0" presId="urn:microsoft.com/office/officeart/2005/8/layout/lProcess2"/>
    <dgm:cxn modelId="{68385FCC-99C3-483A-837B-7E20A0891929}" type="presParOf" srcId="{BD9F8A1D-FB75-45AC-A853-4EDC0E05359C}" destId="{0391E41E-8207-4750-8824-F3DE72A4266C}" srcOrd="8" destOrd="0" presId="urn:microsoft.com/office/officeart/2005/8/layout/lProcess2"/>
    <dgm:cxn modelId="{659D8753-35FF-4F9B-9120-0106E3421E4A}" type="presParOf" srcId="{BD9F8A1D-FB75-45AC-A853-4EDC0E05359C}" destId="{F9C9CB76-46F6-46F9-9DEC-B67FE44042EE}" srcOrd="9" destOrd="0" presId="urn:microsoft.com/office/officeart/2005/8/layout/lProcess2"/>
    <dgm:cxn modelId="{7F84CF28-31E9-441C-A36E-FD55CD6D3078}" type="presParOf" srcId="{BD9F8A1D-FB75-45AC-A853-4EDC0E05359C}" destId="{1E1454EE-35DB-4466-AF35-AD656878F14D}" srcOrd="10" destOrd="0" presId="urn:microsoft.com/office/officeart/2005/8/layout/lProcess2"/>
    <dgm:cxn modelId="{7E6801FE-451A-4009-B337-8F14E5A1BFCC}" type="presParOf" srcId="{BD9F8A1D-FB75-45AC-A853-4EDC0E05359C}" destId="{7410FA0F-4AC9-4CF2-B175-A926F9DDB473}" srcOrd="11" destOrd="0" presId="urn:microsoft.com/office/officeart/2005/8/layout/lProcess2"/>
    <dgm:cxn modelId="{EAF00E99-285C-4D24-BF74-F3ED5FE9BF7C}" type="presParOf" srcId="{BD9F8A1D-FB75-45AC-A853-4EDC0E05359C}" destId="{1E0B4CE7-B6EC-43B0-8C19-367D5D845E9A}" srcOrd="12" destOrd="0" presId="urn:microsoft.com/office/officeart/2005/8/layout/lProcess2"/>
    <dgm:cxn modelId="{DBA44E78-5B03-4B34-8B7A-89E9CF63BB2D}" type="presParOf" srcId="{BD9F8A1D-FB75-45AC-A853-4EDC0E05359C}" destId="{CFF928DF-5F7F-4548-98CF-B074C1BA0958}" srcOrd="13" destOrd="0" presId="urn:microsoft.com/office/officeart/2005/8/layout/lProcess2"/>
    <dgm:cxn modelId="{19C89738-654B-4EF6-9A01-301664DB332A}" type="presParOf" srcId="{BD9F8A1D-FB75-45AC-A853-4EDC0E05359C}" destId="{3BF9001C-6DAA-407D-88EF-1AA8D2EAE230}" srcOrd="14" destOrd="0" presId="urn:microsoft.com/office/officeart/2005/8/layout/lProcess2"/>
    <dgm:cxn modelId="{0580C79F-E375-4B11-9FB8-58C19B236414}" type="presParOf" srcId="{BD9F8A1D-FB75-45AC-A853-4EDC0E05359C}" destId="{E42115AA-96AA-4C6B-8DDE-CB895B2DD853}" srcOrd="15" destOrd="0" presId="urn:microsoft.com/office/officeart/2005/8/layout/lProcess2"/>
    <dgm:cxn modelId="{A6A14B56-8F11-4CA9-BDF2-8C2C9BB88124}" type="presParOf" srcId="{BD9F8A1D-FB75-45AC-A853-4EDC0E05359C}" destId="{BDCF64BE-AA4A-47C0-8FEE-2AF04C590A2B}" srcOrd="16" destOrd="0" presId="urn:microsoft.com/office/officeart/2005/8/layout/lProcess2"/>
    <dgm:cxn modelId="{49353409-FED0-4565-8FEA-6EDB941C3248}" type="presParOf" srcId="{BD9F8A1D-FB75-45AC-A853-4EDC0E05359C}" destId="{A2FA9F2C-E7C2-455A-AC2A-637C24E8CA0C}" srcOrd="17" destOrd="0" presId="urn:microsoft.com/office/officeart/2005/8/layout/lProcess2"/>
    <dgm:cxn modelId="{C1141690-B261-430C-885B-E6EF7B5F6B50}" type="presParOf" srcId="{BD9F8A1D-FB75-45AC-A853-4EDC0E05359C}" destId="{5B5F8D07-B360-47BC-A129-A214F20BDDD5}" srcOrd="18"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1C533BE-2F2E-4646-9A33-F38E7D33FB97}"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2324E099-FD79-4D4E-BFAC-4F48E2BBBB66}">
      <dgm:prSet phldrT="[Text]"/>
      <dgm:spPr>
        <a:solidFill>
          <a:schemeClr val="tx1">
            <a:lumMod val="50000"/>
            <a:lumOff val="50000"/>
          </a:schemeClr>
        </a:solidFill>
      </dgm:spPr>
      <dgm:t>
        <a:bodyPr/>
        <a:lstStyle/>
        <a:p>
          <a:r>
            <a:rPr lang="en-US" dirty="0"/>
            <a:t>HL7 FHIR</a:t>
          </a:r>
        </a:p>
      </dgm:t>
    </dgm:pt>
    <dgm:pt modelId="{A0F8353E-D9AD-4909-B240-08358364EA27}" type="parTrans" cxnId="{62C3E615-2BD7-476E-944F-CB37D4944DF4}">
      <dgm:prSet/>
      <dgm:spPr/>
      <dgm:t>
        <a:bodyPr/>
        <a:lstStyle/>
        <a:p>
          <a:endParaRPr lang="en-US"/>
        </a:p>
      </dgm:t>
    </dgm:pt>
    <dgm:pt modelId="{F0C6B9F6-91D9-4A9C-990D-C9BD52576276}" type="sibTrans" cxnId="{62C3E615-2BD7-476E-944F-CB37D4944DF4}">
      <dgm:prSet/>
      <dgm:spPr/>
      <dgm:t>
        <a:bodyPr/>
        <a:lstStyle/>
        <a:p>
          <a:endParaRPr lang="en-US"/>
        </a:p>
      </dgm:t>
    </dgm:pt>
    <dgm:pt modelId="{4B4767BC-E048-4621-A93D-AB5CB7E2F37E}">
      <dgm:prSet phldrT="[Text]"/>
      <dgm:spPr>
        <a:solidFill>
          <a:srgbClr val="C00000"/>
        </a:solidFill>
      </dgm:spPr>
      <dgm:t>
        <a:bodyPr/>
        <a:lstStyle/>
        <a:p>
          <a:r>
            <a:rPr lang="en-US" dirty="0"/>
            <a:t>Canadian FHIR Baseline Profiles</a:t>
          </a:r>
        </a:p>
      </dgm:t>
    </dgm:pt>
    <dgm:pt modelId="{8A580F98-B1E3-40B8-BE96-85B45426C2F6}" type="parTrans" cxnId="{C32337C3-D8B0-4BD5-9A4B-7394B5B13861}">
      <dgm:prSet/>
      <dgm:spPr>
        <a:ln>
          <a:solidFill>
            <a:schemeClr val="tx1"/>
          </a:solidFill>
        </a:ln>
      </dgm:spPr>
      <dgm:t>
        <a:bodyPr/>
        <a:lstStyle/>
        <a:p>
          <a:endParaRPr lang="en-US"/>
        </a:p>
      </dgm:t>
    </dgm:pt>
    <dgm:pt modelId="{2FF8A674-3AFE-421C-9885-28BC7A1C3AB2}" type="sibTrans" cxnId="{C32337C3-D8B0-4BD5-9A4B-7394B5B13861}">
      <dgm:prSet/>
      <dgm:spPr/>
      <dgm:t>
        <a:bodyPr/>
        <a:lstStyle/>
        <a:p>
          <a:endParaRPr lang="en-US"/>
        </a:p>
      </dgm:t>
    </dgm:pt>
    <dgm:pt modelId="{96E759FF-7AC1-4128-BFE2-44717522F139}">
      <dgm:prSet phldrT="[Text]"/>
      <dgm:spPr>
        <a:solidFill>
          <a:srgbClr val="C00000"/>
        </a:solidFill>
      </dgm:spPr>
      <dgm:t>
        <a:bodyPr/>
        <a:lstStyle/>
        <a:p>
          <a:r>
            <a:rPr lang="en-US" dirty="0"/>
            <a:t>Canadian FHIR Implementation Guide 1</a:t>
          </a:r>
        </a:p>
      </dgm:t>
    </dgm:pt>
    <dgm:pt modelId="{35C1EB3E-65F9-42AA-8CBF-D1647D1FCFEB}" type="parTrans" cxnId="{1C93E3E2-C940-4392-993E-19641AF99A3D}">
      <dgm:prSet/>
      <dgm:spPr>
        <a:ln>
          <a:solidFill>
            <a:schemeClr val="tx1"/>
          </a:solidFill>
        </a:ln>
      </dgm:spPr>
      <dgm:t>
        <a:bodyPr/>
        <a:lstStyle/>
        <a:p>
          <a:endParaRPr lang="en-US"/>
        </a:p>
      </dgm:t>
    </dgm:pt>
    <dgm:pt modelId="{21C289FB-0936-47F9-B434-9CCE8FA01EA5}" type="sibTrans" cxnId="{1C93E3E2-C940-4392-993E-19641AF99A3D}">
      <dgm:prSet/>
      <dgm:spPr/>
      <dgm:t>
        <a:bodyPr/>
        <a:lstStyle/>
        <a:p>
          <a:endParaRPr lang="en-US"/>
        </a:p>
      </dgm:t>
    </dgm:pt>
    <dgm:pt modelId="{B54F8293-1C4B-402F-82C3-D2467276DEDD}">
      <dgm:prSet phldrT="[Text]"/>
      <dgm:spPr>
        <a:solidFill>
          <a:srgbClr val="C00000"/>
        </a:solidFill>
      </dgm:spPr>
      <dgm:t>
        <a:bodyPr/>
        <a:lstStyle/>
        <a:p>
          <a:r>
            <a:rPr lang="en-US" dirty="0"/>
            <a:t>Canadian FHIR Implementation Guide 2</a:t>
          </a:r>
        </a:p>
      </dgm:t>
    </dgm:pt>
    <dgm:pt modelId="{A51C8539-D177-43D7-97AE-9BF079D2CFAF}" type="parTrans" cxnId="{CB6E01EB-F807-4297-A871-B842FE45CFAA}">
      <dgm:prSet/>
      <dgm:spPr>
        <a:ln>
          <a:solidFill>
            <a:schemeClr val="tx1"/>
          </a:solidFill>
        </a:ln>
      </dgm:spPr>
      <dgm:t>
        <a:bodyPr/>
        <a:lstStyle/>
        <a:p>
          <a:endParaRPr lang="en-US"/>
        </a:p>
      </dgm:t>
    </dgm:pt>
    <dgm:pt modelId="{B697BCFA-C153-41D8-A6DD-5B28F67DA51E}" type="sibTrans" cxnId="{CB6E01EB-F807-4297-A871-B842FE45CFAA}">
      <dgm:prSet/>
      <dgm:spPr/>
      <dgm:t>
        <a:bodyPr/>
        <a:lstStyle/>
        <a:p>
          <a:endParaRPr lang="en-US"/>
        </a:p>
      </dgm:t>
    </dgm:pt>
    <dgm:pt modelId="{7F6A7E16-42FC-4276-89B7-56E41187659A}">
      <dgm:prSet phldrT="[Text]"/>
      <dgm:spPr>
        <a:solidFill>
          <a:srgbClr val="C00000"/>
        </a:solidFill>
      </dgm:spPr>
      <dgm:t>
        <a:bodyPr/>
        <a:lstStyle/>
        <a:p>
          <a:r>
            <a:rPr lang="en-US" dirty="0"/>
            <a:t>Canadian FHIR Implementation Guide 3</a:t>
          </a:r>
        </a:p>
      </dgm:t>
    </dgm:pt>
    <dgm:pt modelId="{05136114-B94A-459D-80EA-65B52F93AD02}" type="parTrans" cxnId="{38C040A7-0301-4FAB-8938-7B7C7482388B}">
      <dgm:prSet/>
      <dgm:spPr>
        <a:ln>
          <a:solidFill>
            <a:schemeClr val="tx1"/>
          </a:solidFill>
        </a:ln>
      </dgm:spPr>
      <dgm:t>
        <a:bodyPr/>
        <a:lstStyle/>
        <a:p>
          <a:endParaRPr lang="en-US"/>
        </a:p>
      </dgm:t>
    </dgm:pt>
    <dgm:pt modelId="{FBF0E7D2-BE95-4DF5-8E08-07A48E054DA2}" type="sibTrans" cxnId="{38C040A7-0301-4FAB-8938-7B7C7482388B}">
      <dgm:prSet/>
      <dgm:spPr/>
      <dgm:t>
        <a:bodyPr/>
        <a:lstStyle/>
        <a:p>
          <a:endParaRPr lang="en-US"/>
        </a:p>
      </dgm:t>
    </dgm:pt>
    <dgm:pt modelId="{35548BA4-5965-44AF-89A0-63BD93E44A7E}">
      <dgm:prSet phldrT="[Text]"/>
      <dgm:spPr>
        <a:solidFill>
          <a:srgbClr val="C00000"/>
        </a:solidFill>
      </dgm:spPr>
      <dgm:t>
        <a:bodyPr/>
        <a:lstStyle/>
        <a:p>
          <a:r>
            <a:rPr lang="en-US" dirty="0"/>
            <a:t>Etc.</a:t>
          </a:r>
        </a:p>
      </dgm:t>
    </dgm:pt>
    <dgm:pt modelId="{4ADFDFBD-D5B7-48C1-9AE7-3EA4CC48215F}" type="parTrans" cxnId="{5B70BA32-B1AD-424D-B2A1-E6BEF7E4978F}">
      <dgm:prSet/>
      <dgm:spPr>
        <a:ln>
          <a:solidFill>
            <a:schemeClr val="tx1"/>
          </a:solidFill>
        </a:ln>
      </dgm:spPr>
      <dgm:t>
        <a:bodyPr/>
        <a:lstStyle/>
        <a:p>
          <a:endParaRPr lang="en-US"/>
        </a:p>
      </dgm:t>
    </dgm:pt>
    <dgm:pt modelId="{E92A1E87-9595-4D5A-862F-4F06570DCEFE}" type="sibTrans" cxnId="{5B70BA32-B1AD-424D-B2A1-E6BEF7E4978F}">
      <dgm:prSet/>
      <dgm:spPr/>
      <dgm:t>
        <a:bodyPr/>
        <a:lstStyle/>
        <a:p>
          <a:endParaRPr lang="en-US"/>
        </a:p>
      </dgm:t>
    </dgm:pt>
    <dgm:pt modelId="{8F4961DF-37C4-43FD-8747-8F725F7B8561}" type="pres">
      <dgm:prSet presAssocID="{A1C533BE-2F2E-4646-9A33-F38E7D33FB97}" presName="diagram" presStyleCnt="0">
        <dgm:presLayoutVars>
          <dgm:chPref val="1"/>
          <dgm:dir/>
          <dgm:animOne val="branch"/>
          <dgm:animLvl val="lvl"/>
          <dgm:resizeHandles val="exact"/>
        </dgm:presLayoutVars>
      </dgm:prSet>
      <dgm:spPr/>
    </dgm:pt>
    <dgm:pt modelId="{5FAA6062-24F9-4BF2-882F-EBD5B9A7FC5A}" type="pres">
      <dgm:prSet presAssocID="{2324E099-FD79-4D4E-BFAC-4F48E2BBBB66}" presName="root1" presStyleCnt="0"/>
      <dgm:spPr/>
    </dgm:pt>
    <dgm:pt modelId="{2F0118C5-6A66-4FDB-8C51-411BA1DE5EF3}" type="pres">
      <dgm:prSet presAssocID="{2324E099-FD79-4D4E-BFAC-4F48E2BBBB66}" presName="LevelOneTextNode" presStyleLbl="node0" presStyleIdx="0" presStyleCnt="1">
        <dgm:presLayoutVars>
          <dgm:chPref val="3"/>
        </dgm:presLayoutVars>
      </dgm:prSet>
      <dgm:spPr/>
    </dgm:pt>
    <dgm:pt modelId="{6BD49FB4-4AF9-43BF-984F-3DCB9CD860F7}" type="pres">
      <dgm:prSet presAssocID="{2324E099-FD79-4D4E-BFAC-4F48E2BBBB66}" presName="level2hierChild" presStyleCnt="0"/>
      <dgm:spPr/>
    </dgm:pt>
    <dgm:pt modelId="{92F936F5-FDC2-40AD-B260-38340B31F4E3}" type="pres">
      <dgm:prSet presAssocID="{8A580F98-B1E3-40B8-BE96-85B45426C2F6}" presName="conn2-1" presStyleLbl="parChTrans1D2" presStyleIdx="0" presStyleCnt="1"/>
      <dgm:spPr/>
    </dgm:pt>
    <dgm:pt modelId="{D1C9282C-8187-4756-87E5-869EC99A152E}" type="pres">
      <dgm:prSet presAssocID="{8A580F98-B1E3-40B8-BE96-85B45426C2F6}" presName="connTx" presStyleLbl="parChTrans1D2" presStyleIdx="0" presStyleCnt="1"/>
      <dgm:spPr/>
    </dgm:pt>
    <dgm:pt modelId="{C1E1B01F-A2D0-4047-8E7E-7D2B6CA37756}" type="pres">
      <dgm:prSet presAssocID="{4B4767BC-E048-4621-A93D-AB5CB7E2F37E}" presName="root2" presStyleCnt="0"/>
      <dgm:spPr/>
    </dgm:pt>
    <dgm:pt modelId="{32D3766E-435F-4184-9A20-B2011425CC86}" type="pres">
      <dgm:prSet presAssocID="{4B4767BC-E048-4621-A93D-AB5CB7E2F37E}" presName="LevelTwoTextNode" presStyleLbl="node2" presStyleIdx="0" presStyleCnt="1">
        <dgm:presLayoutVars>
          <dgm:chPref val="3"/>
        </dgm:presLayoutVars>
      </dgm:prSet>
      <dgm:spPr/>
    </dgm:pt>
    <dgm:pt modelId="{CCE7598C-9BB6-4C24-90CD-C8E778FBAF7F}" type="pres">
      <dgm:prSet presAssocID="{4B4767BC-E048-4621-A93D-AB5CB7E2F37E}" presName="level3hierChild" presStyleCnt="0"/>
      <dgm:spPr/>
    </dgm:pt>
    <dgm:pt modelId="{6253E7C9-E8BF-4146-B4A1-1C2FB340393D}" type="pres">
      <dgm:prSet presAssocID="{35C1EB3E-65F9-42AA-8CBF-D1647D1FCFEB}" presName="conn2-1" presStyleLbl="parChTrans1D3" presStyleIdx="0" presStyleCnt="4"/>
      <dgm:spPr/>
    </dgm:pt>
    <dgm:pt modelId="{BE362A69-2518-4648-94A8-8B742AA45366}" type="pres">
      <dgm:prSet presAssocID="{35C1EB3E-65F9-42AA-8CBF-D1647D1FCFEB}" presName="connTx" presStyleLbl="parChTrans1D3" presStyleIdx="0" presStyleCnt="4"/>
      <dgm:spPr/>
    </dgm:pt>
    <dgm:pt modelId="{2CC101E5-C806-448A-8083-A585DC5F570F}" type="pres">
      <dgm:prSet presAssocID="{96E759FF-7AC1-4128-BFE2-44717522F139}" presName="root2" presStyleCnt="0"/>
      <dgm:spPr/>
    </dgm:pt>
    <dgm:pt modelId="{5230F3A7-8FD9-4A44-8F0D-1C1DFD1609B7}" type="pres">
      <dgm:prSet presAssocID="{96E759FF-7AC1-4128-BFE2-44717522F139}" presName="LevelTwoTextNode" presStyleLbl="node3" presStyleIdx="0" presStyleCnt="4">
        <dgm:presLayoutVars>
          <dgm:chPref val="3"/>
        </dgm:presLayoutVars>
      </dgm:prSet>
      <dgm:spPr/>
    </dgm:pt>
    <dgm:pt modelId="{30D728B2-47A8-46A0-8FF3-735072A36129}" type="pres">
      <dgm:prSet presAssocID="{96E759FF-7AC1-4128-BFE2-44717522F139}" presName="level3hierChild" presStyleCnt="0"/>
      <dgm:spPr/>
    </dgm:pt>
    <dgm:pt modelId="{BD7C1317-D39C-4F09-A065-FF4239B9B9F1}" type="pres">
      <dgm:prSet presAssocID="{A51C8539-D177-43D7-97AE-9BF079D2CFAF}" presName="conn2-1" presStyleLbl="parChTrans1D3" presStyleIdx="1" presStyleCnt="4"/>
      <dgm:spPr/>
    </dgm:pt>
    <dgm:pt modelId="{FF005FAA-1335-429E-AC45-F31F327EAE4C}" type="pres">
      <dgm:prSet presAssocID="{A51C8539-D177-43D7-97AE-9BF079D2CFAF}" presName="connTx" presStyleLbl="parChTrans1D3" presStyleIdx="1" presStyleCnt="4"/>
      <dgm:spPr/>
    </dgm:pt>
    <dgm:pt modelId="{128F6B44-75C6-44D9-BD61-0BDF4EE8BA4F}" type="pres">
      <dgm:prSet presAssocID="{B54F8293-1C4B-402F-82C3-D2467276DEDD}" presName="root2" presStyleCnt="0"/>
      <dgm:spPr/>
    </dgm:pt>
    <dgm:pt modelId="{C242FC48-9E78-4FA5-B5EB-900CCFF64BD3}" type="pres">
      <dgm:prSet presAssocID="{B54F8293-1C4B-402F-82C3-D2467276DEDD}" presName="LevelTwoTextNode" presStyleLbl="node3" presStyleIdx="1" presStyleCnt="4">
        <dgm:presLayoutVars>
          <dgm:chPref val="3"/>
        </dgm:presLayoutVars>
      </dgm:prSet>
      <dgm:spPr/>
    </dgm:pt>
    <dgm:pt modelId="{BF51A376-FFCE-4C70-9965-69EBF6475CB7}" type="pres">
      <dgm:prSet presAssocID="{B54F8293-1C4B-402F-82C3-D2467276DEDD}" presName="level3hierChild" presStyleCnt="0"/>
      <dgm:spPr/>
    </dgm:pt>
    <dgm:pt modelId="{EFC543BD-C228-4094-84FF-3B866E07AAC5}" type="pres">
      <dgm:prSet presAssocID="{05136114-B94A-459D-80EA-65B52F93AD02}" presName="conn2-1" presStyleLbl="parChTrans1D3" presStyleIdx="2" presStyleCnt="4"/>
      <dgm:spPr/>
    </dgm:pt>
    <dgm:pt modelId="{70EA81A6-2899-4783-9415-8E4052D92578}" type="pres">
      <dgm:prSet presAssocID="{05136114-B94A-459D-80EA-65B52F93AD02}" presName="connTx" presStyleLbl="parChTrans1D3" presStyleIdx="2" presStyleCnt="4"/>
      <dgm:spPr/>
    </dgm:pt>
    <dgm:pt modelId="{8DAA7570-CB1A-4F2B-8BC8-5AF872526F10}" type="pres">
      <dgm:prSet presAssocID="{7F6A7E16-42FC-4276-89B7-56E41187659A}" presName="root2" presStyleCnt="0"/>
      <dgm:spPr/>
    </dgm:pt>
    <dgm:pt modelId="{69D6983A-0E28-47BB-88EB-1D1959A1437A}" type="pres">
      <dgm:prSet presAssocID="{7F6A7E16-42FC-4276-89B7-56E41187659A}" presName="LevelTwoTextNode" presStyleLbl="node3" presStyleIdx="2" presStyleCnt="4">
        <dgm:presLayoutVars>
          <dgm:chPref val="3"/>
        </dgm:presLayoutVars>
      </dgm:prSet>
      <dgm:spPr/>
    </dgm:pt>
    <dgm:pt modelId="{6EAE471A-BD9C-44C1-BD43-699263C3811A}" type="pres">
      <dgm:prSet presAssocID="{7F6A7E16-42FC-4276-89B7-56E41187659A}" presName="level3hierChild" presStyleCnt="0"/>
      <dgm:spPr/>
    </dgm:pt>
    <dgm:pt modelId="{A8B15C75-D287-4C69-AE2F-6DCF115BCE5D}" type="pres">
      <dgm:prSet presAssocID="{4ADFDFBD-D5B7-48C1-9AE7-3EA4CC48215F}" presName="conn2-1" presStyleLbl="parChTrans1D3" presStyleIdx="3" presStyleCnt="4"/>
      <dgm:spPr/>
    </dgm:pt>
    <dgm:pt modelId="{03494F45-01FB-471E-90C7-1F890BD0E567}" type="pres">
      <dgm:prSet presAssocID="{4ADFDFBD-D5B7-48C1-9AE7-3EA4CC48215F}" presName="connTx" presStyleLbl="parChTrans1D3" presStyleIdx="3" presStyleCnt="4"/>
      <dgm:spPr/>
    </dgm:pt>
    <dgm:pt modelId="{07E4D767-830E-4BE0-8002-76B629376BDB}" type="pres">
      <dgm:prSet presAssocID="{35548BA4-5965-44AF-89A0-63BD93E44A7E}" presName="root2" presStyleCnt="0"/>
      <dgm:spPr/>
    </dgm:pt>
    <dgm:pt modelId="{7B64CAD9-9DAB-4E43-AB81-2DB981477E8C}" type="pres">
      <dgm:prSet presAssocID="{35548BA4-5965-44AF-89A0-63BD93E44A7E}" presName="LevelTwoTextNode" presStyleLbl="node3" presStyleIdx="3" presStyleCnt="4">
        <dgm:presLayoutVars>
          <dgm:chPref val="3"/>
        </dgm:presLayoutVars>
      </dgm:prSet>
      <dgm:spPr/>
    </dgm:pt>
    <dgm:pt modelId="{42EFE668-2922-4C4B-B4BB-8AFE6BC6E7F6}" type="pres">
      <dgm:prSet presAssocID="{35548BA4-5965-44AF-89A0-63BD93E44A7E}" presName="level3hierChild" presStyleCnt="0"/>
      <dgm:spPr/>
    </dgm:pt>
  </dgm:ptLst>
  <dgm:cxnLst>
    <dgm:cxn modelId="{6304DE01-8F80-4FD4-8D7A-8514BCFFF61B}" type="presOf" srcId="{7F6A7E16-42FC-4276-89B7-56E41187659A}" destId="{69D6983A-0E28-47BB-88EB-1D1959A1437A}" srcOrd="0" destOrd="0" presId="urn:microsoft.com/office/officeart/2005/8/layout/hierarchy2"/>
    <dgm:cxn modelId="{1BEB2302-F8C4-40F1-830A-379B043CF085}" type="presOf" srcId="{96E759FF-7AC1-4128-BFE2-44717522F139}" destId="{5230F3A7-8FD9-4A44-8F0D-1C1DFD1609B7}" srcOrd="0" destOrd="0" presId="urn:microsoft.com/office/officeart/2005/8/layout/hierarchy2"/>
    <dgm:cxn modelId="{846B6D02-472F-4DE2-A1DA-59BC54549DCA}" type="presOf" srcId="{35C1EB3E-65F9-42AA-8CBF-D1647D1FCFEB}" destId="{6253E7C9-E8BF-4146-B4A1-1C2FB340393D}" srcOrd="0" destOrd="0" presId="urn:microsoft.com/office/officeart/2005/8/layout/hierarchy2"/>
    <dgm:cxn modelId="{2688CA0A-49D4-4419-B6F1-AD3E204CBF48}" type="presOf" srcId="{2324E099-FD79-4D4E-BFAC-4F48E2BBBB66}" destId="{2F0118C5-6A66-4FDB-8C51-411BA1DE5EF3}" srcOrd="0" destOrd="0" presId="urn:microsoft.com/office/officeart/2005/8/layout/hierarchy2"/>
    <dgm:cxn modelId="{85ACB80F-FC6D-4829-9C3F-26D62B29054B}" type="presOf" srcId="{A1C533BE-2F2E-4646-9A33-F38E7D33FB97}" destId="{8F4961DF-37C4-43FD-8747-8F725F7B8561}" srcOrd="0" destOrd="0" presId="urn:microsoft.com/office/officeart/2005/8/layout/hierarchy2"/>
    <dgm:cxn modelId="{62C3E615-2BD7-476E-944F-CB37D4944DF4}" srcId="{A1C533BE-2F2E-4646-9A33-F38E7D33FB97}" destId="{2324E099-FD79-4D4E-BFAC-4F48E2BBBB66}" srcOrd="0" destOrd="0" parTransId="{A0F8353E-D9AD-4909-B240-08358364EA27}" sibTransId="{F0C6B9F6-91D9-4A9C-990D-C9BD52576276}"/>
    <dgm:cxn modelId="{040D8216-8FD5-4BEE-9232-F33CB647FD55}" type="presOf" srcId="{8A580F98-B1E3-40B8-BE96-85B45426C2F6}" destId="{D1C9282C-8187-4756-87E5-869EC99A152E}" srcOrd="1" destOrd="0" presId="urn:microsoft.com/office/officeart/2005/8/layout/hierarchy2"/>
    <dgm:cxn modelId="{5B70BA32-B1AD-424D-B2A1-E6BEF7E4978F}" srcId="{4B4767BC-E048-4621-A93D-AB5CB7E2F37E}" destId="{35548BA4-5965-44AF-89A0-63BD93E44A7E}" srcOrd="3" destOrd="0" parTransId="{4ADFDFBD-D5B7-48C1-9AE7-3EA4CC48215F}" sibTransId="{E92A1E87-9595-4D5A-862F-4F06570DCEFE}"/>
    <dgm:cxn modelId="{AEA4883C-2C08-4F9A-B37A-BF297505180A}" type="presOf" srcId="{05136114-B94A-459D-80EA-65B52F93AD02}" destId="{70EA81A6-2899-4783-9415-8E4052D92578}" srcOrd="1" destOrd="0" presId="urn:microsoft.com/office/officeart/2005/8/layout/hierarchy2"/>
    <dgm:cxn modelId="{0D883A5C-92A2-487F-A672-DF0A76B3DACF}" type="presOf" srcId="{B54F8293-1C4B-402F-82C3-D2467276DEDD}" destId="{C242FC48-9E78-4FA5-B5EB-900CCFF64BD3}" srcOrd="0" destOrd="0" presId="urn:microsoft.com/office/officeart/2005/8/layout/hierarchy2"/>
    <dgm:cxn modelId="{41DB435E-20EF-468F-8545-76FC1AD762CE}" type="presOf" srcId="{05136114-B94A-459D-80EA-65B52F93AD02}" destId="{EFC543BD-C228-4094-84FF-3B866E07AAC5}" srcOrd="0" destOrd="0" presId="urn:microsoft.com/office/officeart/2005/8/layout/hierarchy2"/>
    <dgm:cxn modelId="{ED943961-3A6D-42D9-B7ED-02ADAF074648}" type="presOf" srcId="{A51C8539-D177-43D7-97AE-9BF079D2CFAF}" destId="{BD7C1317-D39C-4F09-A065-FF4239B9B9F1}" srcOrd="0" destOrd="0" presId="urn:microsoft.com/office/officeart/2005/8/layout/hierarchy2"/>
    <dgm:cxn modelId="{CB28C64C-50B9-4E7B-A0E0-FF7AE648E676}" type="presOf" srcId="{4ADFDFBD-D5B7-48C1-9AE7-3EA4CC48215F}" destId="{03494F45-01FB-471E-90C7-1F890BD0E567}" srcOrd="1" destOrd="0" presId="urn:microsoft.com/office/officeart/2005/8/layout/hierarchy2"/>
    <dgm:cxn modelId="{BA95676E-18DE-406A-8353-54DF9B207D42}" type="presOf" srcId="{4B4767BC-E048-4621-A93D-AB5CB7E2F37E}" destId="{32D3766E-435F-4184-9A20-B2011425CC86}" srcOrd="0" destOrd="0" presId="urn:microsoft.com/office/officeart/2005/8/layout/hierarchy2"/>
    <dgm:cxn modelId="{D4243B73-A8E6-4733-B524-0355376E31FF}" type="presOf" srcId="{A51C8539-D177-43D7-97AE-9BF079D2CFAF}" destId="{FF005FAA-1335-429E-AC45-F31F327EAE4C}" srcOrd="1" destOrd="0" presId="urn:microsoft.com/office/officeart/2005/8/layout/hierarchy2"/>
    <dgm:cxn modelId="{58563B76-61F2-4363-B521-482238E33209}" type="presOf" srcId="{35C1EB3E-65F9-42AA-8CBF-D1647D1FCFEB}" destId="{BE362A69-2518-4648-94A8-8B742AA45366}" srcOrd="1" destOrd="0" presId="urn:microsoft.com/office/officeart/2005/8/layout/hierarchy2"/>
    <dgm:cxn modelId="{38C040A7-0301-4FAB-8938-7B7C7482388B}" srcId="{4B4767BC-E048-4621-A93D-AB5CB7E2F37E}" destId="{7F6A7E16-42FC-4276-89B7-56E41187659A}" srcOrd="2" destOrd="0" parTransId="{05136114-B94A-459D-80EA-65B52F93AD02}" sibTransId="{FBF0E7D2-BE95-4DF5-8E08-07A48E054DA2}"/>
    <dgm:cxn modelId="{786614AA-1549-494E-9DD9-D1F4B25FE9F0}" type="presOf" srcId="{4ADFDFBD-D5B7-48C1-9AE7-3EA4CC48215F}" destId="{A8B15C75-D287-4C69-AE2F-6DCF115BCE5D}" srcOrd="0" destOrd="0" presId="urn:microsoft.com/office/officeart/2005/8/layout/hierarchy2"/>
    <dgm:cxn modelId="{2BC111C1-0625-4C93-87FE-7E67F6B70513}" type="presOf" srcId="{8A580F98-B1E3-40B8-BE96-85B45426C2F6}" destId="{92F936F5-FDC2-40AD-B260-38340B31F4E3}" srcOrd="0" destOrd="0" presId="urn:microsoft.com/office/officeart/2005/8/layout/hierarchy2"/>
    <dgm:cxn modelId="{C32337C3-D8B0-4BD5-9A4B-7394B5B13861}" srcId="{2324E099-FD79-4D4E-BFAC-4F48E2BBBB66}" destId="{4B4767BC-E048-4621-A93D-AB5CB7E2F37E}" srcOrd="0" destOrd="0" parTransId="{8A580F98-B1E3-40B8-BE96-85B45426C2F6}" sibTransId="{2FF8A674-3AFE-421C-9885-28BC7A1C3AB2}"/>
    <dgm:cxn modelId="{3B3CE5C3-D0BB-41E0-A52C-9C18AD748C75}" type="presOf" srcId="{35548BA4-5965-44AF-89A0-63BD93E44A7E}" destId="{7B64CAD9-9DAB-4E43-AB81-2DB981477E8C}" srcOrd="0" destOrd="0" presId="urn:microsoft.com/office/officeart/2005/8/layout/hierarchy2"/>
    <dgm:cxn modelId="{1C93E3E2-C940-4392-993E-19641AF99A3D}" srcId="{4B4767BC-E048-4621-A93D-AB5CB7E2F37E}" destId="{96E759FF-7AC1-4128-BFE2-44717522F139}" srcOrd="0" destOrd="0" parTransId="{35C1EB3E-65F9-42AA-8CBF-D1647D1FCFEB}" sibTransId="{21C289FB-0936-47F9-B434-9CCE8FA01EA5}"/>
    <dgm:cxn modelId="{CB6E01EB-F807-4297-A871-B842FE45CFAA}" srcId="{4B4767BC-E048-4621-A93D-AB5CB7E2F37E}" destId="{B54F8293-1C4B-402F-82C3-D2467276DEDD}" srcOrd="1" destOrd="0" parTransId="{A51C8539-D177-43D7-97AE-9BF079D2CFAF}" sibTransId="{B697BCFA-C153-41D8-A6DD-5B28F67DA51E}"/>
    <dgm:cxn modelId="{545F5B29-629F-4E44-97D8-2BE1DDA9DD20}" type="presParOf" srcId="{8F4961DF-37C4-43FD-8747-8F725F7B8561}" destId="{5FAA6062-24F9-4BF2-882F-EBD5B9A7FC5A}" srcOrd="0" destOrd="0" presId="urn:microsoft.com/office/officeart/2005/8/layout/hierarchy2"/>
    <dgm:cxn modelId="{150BCC53-B2E5-45CF-BF6E-FDBD6A46ABD2}" type="presParOf" srcId="{5FAA6062-24F9-4BF2-882F-EBD5B9A7FC5A}" destId="{2F0118C5-6A66-4FDB-8C51-411BA1DE5EF3}" srcOrd="0" destOrd="0" presId="urn:microsoft.com/office/officeart/2005/8/layout/hierarchy2"/>
    <dgm:cxn modelId="{334668FA-3B43-4242-8FF5-BF44DDA1A880}" type="presParOf" srcId="{5FAA6062-24F9-4BF2-882F-EBD5B9A7FC5A}" destId="{6BD49FB4-4AF9-43BF-984F-3DCB9CD860F7}" srcOrd="1" destOrd="0" presId="urn:microsoft.com/office/officeart/2005/8/layout/hierarchy2"/>
    <dgm:cxn modelId="{E0FA9981-6B76-4FFB-BDD8-8B25890AF252}" type="presParOf" srcId="{6BD49FB4-4AF9-43BF-984F-3DCB9CD860F7}" destId="{92F936F5-FDC2-40AD-B260-38340B31F4E3}" srcOrd="0" destOrd="0" presId="urn:microsoft.com/office/officeart/2005/8/layout/hierarchy2"/>
    <dgm:cxn modelId="{19153DA5-CCFD-4BC0-9503-EBAD89480B5F}" type="presParOf" srcId="{92F936F5-FDC2-40AD-B260-38340B31F4E3}" destId="{D1C9282C-8187-4756-87E5-869EC99A152E}" srcOrd="0" destOrd="0" presId="urn:microsoft.com/office/officeart/2005/8/layout/hierarchy2"/>
    <dgm:cxn modelId="{607ABBEE-2331-4809-BBE7-879FDE2EE8DD}" type="presParOf" srcId="{6BD49FB4-4AF9-43BF-984F-3DCB9CD860F7}" destId="{C1E1B01F-A2D0-4047-8E7E-7D2B6CA37756}" srcOrd="1" destOrd="0" presId="urn:microsoft.com/office/officeart/2005/8/layout/hierarchy2"/>
    <dgm:cxn modelId="{CE65E1D3-712C-46D0-9053-03FB68477A1F}" type="presParOf" srcId="{C1E1B01F-A2D0-4047-8E7E-7D2B6CA37756}" destId="{32D3766E-435F-4184-9A20-B2011425CC86}" srcOrd="0" destOrd="0" presId="urn:microsoft.com/office/officeart/2005/8/layout/hierarchy2"/>
    <dgm:cxn modelId="{DFAA6789-1329-4A15-9897-846C021E366F}" type="presParOf" srcId="{C1E1B01F-A2D0-4047-8E7E-7D2B6CA37756}" destId="{CCE7598C-9BB6-4C24-90CD-C8E778FBAF7F}" srcOrd="1" destOrd="0" presId="urn:microsoft.com/office/officeart/2005/8/layout/hierarchy2"/>
    <dgm:cxn modelId="{807D5511-9363-4F60-8A16-81CD2E28268C}" type="presParOf" srcId="{CCE7598C-9BB6-4C24-90CD-C8E778FBAF7F}" destId="{6253E7C9-E8BF-4146-B4A1-1C2FB340393D}" srcOrd="0" destOrd="0" presId="urn:microsoft.com/office/officeart/2005/8/layout/hierarchy2"/>
    <dgm:cxn modelId="{F27FFC88-71B7-4FAB-BF17-081D3E394EFD}" type="presParOf" srcId="{6253E7C9-E8BF-4146-B4A1-1C2FB340393D}" destId="{BE362A69-2518-4648-94A8-8B742AA45366}" srcOrd="0" destOrd="0" presId="urn:microsoft.com/office/officeart/2005/8/layout/hierarchy2"/>
    <dgm:cxn modelId="{E0EA7558-DFE2-409F-B459-3644EC7722D7}" type="presParOf" srcId="{CCE7598C-9BB6-4C24-90CD-C8E778FBAF7F}" destId="{2CC101E5-C806-448A-8083-A585DC5F570F}" srcOrd="1" destOrd="0" presId="urn:microsoft.com/office/officeart/2005/8/layout/hierarchy2"/>
    <dgm:cxn modelId="{5F5A3058-929E-48A7-A43B-29FE03A09736}" type="presParOf" srcId="{2CC101E5-C806-448A-8083-A585DC5F570F}" destId="{5230F3A7-8FD9-4A44-8F0D-1C1DFD1609B7}" srcOrd="0" destOrd="0" presId="urn:microsoft.com/office/officeart/2005/8/layout/hierarchy2"/>
    <dgm:cxn modelId="{BD03FF61-3FD5-406C-BDCE-359180639A60}" type="presParOf" srcId="{2CC101E5-C806-448A-8083-A585DC5F570F}" destId="{30D728B2-47A8-46A0-8FF3-735072A36129}" srcOrd="1" destOrd="0" presId="urn:microsoft.com/office/officeart/2005/8/layout/hierarchy2"/>
    <dgm:cxn modelId="{AB5C65F2-5429-41B5-A417-2360DACFCB91}" type="presParOf" srcId="{CCE7598C-9BB6-4C24-90CD-C8E778FBAF7F}" destId="{BD7C1317-D39C-4F09-A065-FF4239B9B9F1}" srcOrd="2" destOrd="0" presId="urn:microsoft.com/office/officeart/2005/8/layout/hierarchy2"/>
    <dgm:cxn modelId="{924E880A-43B6-4449-B86B-1017EFCB7594}" type="presParOf" srcId="{BD7C1317-D39C-4F09-A065-FF4239B9B9F1}" destId="{FF005FAA-1335-429E-AC45-F31F327EAE4C}" srcOrd="0" destOrd="0" presId="urn:microsoft.com/office/officeart/2005/8/layout/hierarchy2"/>
    <dgm:cxn modelId="{66AC7948-B8BE-4081-AEB6-8C3EB3864B94}" type="presParOf" srcId="{CCE7598C-9BB6-4C24-90CD-C8E778FBAF7F}" destId="{128F6B44-75C6-44D9-BD61-0BDF4EE8BA4F}" srcOrd="3" destOrd="0" presId="urn:microsoft.com/office/officeart/2005/8/layout/hierarchy2"/>
    <dgm:cxn modelId="{B1705931-EC02-4F38-9CA3-4BF9B89BC07F}" type="presParOf" srcId="{128F6B44-75C6-44D9-BD61-0BDF4EE8BA4F}" destId="{C242FC48-9E78-4FA5-B5EB-900CCFF64BD3}" srcOrd="0" destOrd="0" presId="urn:microsoft.com/office/officeart/2005/8/layout/hierarchy2"/>
    <dgm:cxn modelId="{294ECD2F-9F66-4023-9A48-628F78B772FA}" type="presParOf" srcId="{128F6B44-75C6-44D9-BD61-0BDF4EE8BA4F}" destId="{BF51A376-FFCE-4C70-9965-69EBF6475CB7}" srcOrd="1" destOrd="0" presId="urn:microsoft.com/office/officeart/2005/8/layout/hierarchy2"/>
    <dgm:cxn modelId="{436C8825-0A0F-407A-B618-CA35E9ADED33}" type="presParOf" srcId="{CCE7598C-9BB6-4C24-90CD-C8E778FBAF7F}" destId="{EFC543BD-C228-4094-84FF-3B866E07AAC5}" srcOrd="4" destOrd="0" presId="urn:microsoft.com/office/officeart/2005/8/layout/hierarchy2"/>
    <dgm:cxn modelId="{975FA63B-D795-4DA3-B993-E4F56DF7F86A}" type="presParOf" srcId="{EFC543BD-C228-4094-84FF-3B866E07AAC5}" destId="{70EA81A6-2899-4783-9415-8E4052D92578}" srcOrd="0" destOrd="0" presId="urn:microsoft.com/office/officeart/2005/8/layout/hierarchy2"/>
    <dgm:cxn modelId="{3C3F83E1-8296-49A3-94EF-BF547B8287A4}" type="presParOf" srcId="{CCE7598C-9BB6-4C24-90CD-C8E778FBAF7F}" destId="{8DAA7570-CB1A-4F2B-8BC8-5AF872526F10}" srcOrd="5" destOrd="0" presId="urn:microsoft.com/office/officeart/2005/8/layout/hierarchy2"/>
    <dgm:cxn modelId="{9E4BEDF6-A2BA-42D5-B7CC-DA4116E29F63}" type="presParOf" srcId="{8DAA7570-CB1A-4F2B-8BC8-5AF872526F10}" destId="{69D6983A-0E28-47BB-88EB-1D1959A1437A}" srcOrd="0" destOrd="0" presId="urn:microsoft.com/office/officeart/2005/8/layout/hierarchy2"/>
    <dgm:cxn modelId="{E8A6C8FC-9128-48D6-A54B-6CC19691BAA7}" type="presParOf" srcId="{8DAA7570-CB1A-4F2B-8BC8-5AF872526F10}" destId="{6EAE471A-BD9C-44C1-BD43-699263C3811A}" srcOrd="1" destOrd="0" presId="urn:microsoft.com/office/officeart/2005/8/layout/hierarchy2"/>
    <dgm:cxn modelId="{987E9514-2D2E-47C9-910F-05F941C9C85F}" type="presParOf" srcId="{CCE7598C-9BB6-4C24-90CD-C8E778FBAF7F}" destId="{A8B15C75-D287-4C69-AE2F-6DCF115BCE5D}" srcOrd="6" destOrd="0" presId="urn:microsoft.com/office/officeart/2005/8/layout/hierarchy2"/>
    <dgm:cxn modelId="{CE7504D2-A710-42B4-A5F9-E151CAE5051F}" type="presParOf" srcId="{A8B15C75-D287-4C69-AE2F-6DCF115BCE5D}" destId="{03494F45-01FB-471E-90C7-1F890BD0E567}" srcOrd="0" destOrd="0" presId="urn:microsoft.com/office/officeart/2005/8/layout/hierarchy2"/>
    <dgm:cxn modelId="{6577310F-4845-41F9-AD7F-264643FF8BD3}" type="presParOf" srcId="{CCE7598C-9BB6-4C24-90CD-C8E778FBAF7F}" destId="{07E4D767-830E-4BE0-8002-76B629376BDB}" srcOrd="7" destOrd="0" presId="urn:microsoft.com/office/officeart/2005/8/layout/hierarchy2"/>
    <dgm:cxn modelId="{976FDD96-47CE-48DC-80E4-67AFA15100A7}" type="presParOf" srcId="{07E4D767-830E-4BE0-8002-76B629376BDB}" destId="{7B64CAD9-9DAB-4E43-AB81-2DB981477E8C}" srcOrd="0" destOrd="0" presId="urn:microsoft.com/office/officeart/2005/8/layout/hierarchy2"/>
    <dgm:cxn modelId="{1BB14E83-CB50-4046-8E1D-B15E31CEBF83}" type="presParOf" srcId="{07E4D767-830E-4BE0-8002-76B629376BDB}" destId="{42EFE668-2922-4C4B-B4BB-8AFE6BC6E7F6}" srcOrd="1" destOrd="0" presId="urn:microsoft.com/office/officeart/2005/8/layout/hierarchy2"/>
  </dgm:cxnLst>
  <dgm:bg/>
  <dgm:whole>
    <a:ln>
      <a:solidFill>
        <a:schemeClr val="tx1"/>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A76A2D-E364-49D0-BAA4-3FD73802038B}">
      <dsp:nvSpPr>
        <dsp:cNvPr id="0" name=""/>
        <dsp:cNvSpPr/>
      </dsp:nvSpPr>
      <dsp:spPr>
        <a:xfrm>
          <a:off x="0" y="2869406"/>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Community Streams</a:t>
          </a:r>
        </a:p>
      </dsp:txBody>
      <dsp:txXfrm>
        <a:off x="0" y="2869406"/>
        <a:ext cx="2438400" cy="1920875"/>
      </dsp:txXfrm>
    </dsp:sp>
    <dsp:sp modelId="{B1FD46EC-E2C6-4540-A95F-2C03E7A33562}">
      <dsp:nvSpPr>
        <dsp:cNvPr id="0" name=""/>
        <dsp:cNvSpPr/>
      </dsp:nvSpPr>
      <dsp:spPr>
        <a:xfrm>
          <a:off x="0" y="628385"/>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err="1">
              <a:solidFill>
                <a:schemeClr val="bg1"/>
              </a:solidFill>
            </a:rPr>
            <a:t>InfoCentral</a:t>
          </a:r>
          <a:r>
            <a:rPr lang="en-US" sz="3200" kern="1200" dirty="0">
              <a:solidFill>
                <a:schemeClr val="bg1"/>
              </a:solidFill>
            </a:rPr>
            <a:t> Community</a:t>
          </a:r>
        </a:p>
      </dsp:txBody>
      <dsp:txXfrm>
        <a:off x="0" y="628385"/>
        <a:ext cx="2438400" cy="1920875"/>
      </dsp:txXfrm>
    </dsp:sp>
    <dsp:sp modelId="{AA331260-2A9C-47AB-8053-8899116D87F9}">
      <dsp:nvSpPr>
        <dsp:cNvPr id="0" name=""/>
        <dsp:cNvSpPr/>
      </dsp:nvSpPr>
      <dsp:spPr>
        <a:xfrm>
          <a:off x="4001373" y="788458"/>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FHIR Implementers Community</a:t>
          </a:r>
        </a:p>
      </dsp:txBody>
      <dsp:txXfrm>
        <a:off x="4048257" y="835342"/>
        <a:ext cx="2307325" cy="1506961"/>
      </dsp:txXfrm>
    </dsp:sp>
    <dsp:sp modelId="{17B0D2B8-B684-485C-AA4F-0A8A56DA2B1E}">
      <dsp:nvSpPr>
        <dsp:cNvPr id="0" name=""/>
        <dsp:cNvSpPr/>
      </dsp:nvSpPr>
      <dsp:spPr>
        <a:xfrm>
          <a:off x="3641209" y="2389187"/>
          <a:ext cx="1560710" cy="640291"/>
        </a:xfrm>
        <a:custGeom>
          <a:avLst/>
          <a:gdLst/>
          <a:ahLst/>
          <a:cxnLst/>
          <a:rect l="0" t="0" r="0" b="0"/>
          <a:pathLst>
            <a:path>
              <a:moveTo>
                <a:pt x="1560710" y="0"/>
              </a:moveTo>
              <a:lnTo>
                <a:pt x="1560710" y="320145"/>
              </a:lnTo>
              <a:lnTo>
                <a:pt x="0" y="320145"/>
              </a:lnTo>
              <a:lnTo>
                <a:pt x="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430D8A-724F-4C59-ADCD-8C71566B8C9F}">
      <dsp:nvSpPr>
        <dsp:cNvPr id="0" name=""/>
        <dsp:cNvSpPr/>
      </dsp:nvSpPr>
      <dsp:spPr>
        <a:xfrm>
          <a:off x="2440662"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err="1"/>
            <a:t>eReferral</a:t>
          </a:r>
          <a:endParaRPr lang="en-US" sz="2900" kern="1200" dirty="0"/>
        </a:p>
      </dsp:txBody>
      <dsp:txXfrm>
        <a:off x="2487546" y="3076363"/>
        <a:ext cx="2307325" cy="1506961"/>
      </dsp:txXfrm>
    </dsp:sp>
    <dsp:sp modelId="{F7170BBC-CF8C-489E-8B14-C035D8E54EDB}">
      <dsp:nvSpPr>
        <dsp:cNvPr id="0" name=""/>
        <dsp:cNvSpPr/>
      </dsp:nvSpPr>
      <dsp:spPr>
        <a:xfrm>
          <a:off x="5201920" y="2389187"/>
          <a:ext cx="1560710" cy="640291"/>
        </a:xfrm>
        <a:custGeom>
          <a:avLst/>
          <a:gdLst/>
          <a:ahLst/>
          <a:cxnLst/>
          <a:rect l="0" t="0" r="0" b="0"/>
          <a:pathLst>
            <a:path>
              <a:moveTo>
                <a:pt x="0" y="0"/>
              </a:moveTo>
              <a:lnTo>
                <a:pt x="0" y="320145"/>
              </a:lnTo>
              <a:lnTo>
                <a:pt x="1560710" y="320145"/>
              </a:lnTo>
              <a:lnTo>
                <a:pt x="156071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036DD3-9448-4B30-93AE-10235D65999A}">
      <dsp:nvSpPr>
        <dsp:cNvPr id="0" name=""/>
        <dsp:cNvSpPr/>
      </dsp:nvSpPr>
      <dsp:spPr>
        <a:xfrm>
          <a:off x="5562084"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Canadian FHIR Baseline Profiles</a:t>
          </a:r>
        </a:p>
      </dsp:txBody>
      <dsp:txXfrm>
        <a:off x="5608968" y="3076363"/>
        <a:ext cx="2307325" cy="15069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5B8C0A-FB78-49FD-929F-B47AC8AD31B0}">
      <dsp:nvSpPr>
        <dsp:cNvPr id="0" name=""/>
        <dsp:cNvSpPr/>
      </dsp:nvSpPr>
      <dsp:spPr>
        <a:xfrm>
          <a:off x="1324"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75 Participants</a:t>
          </a:r>
        </a:p>
      </dsp:txBody>
      <dsp:txXfrm>
        <a:off x="1324" y="0"/>
        <a:ext cx="3443646" cy="1371599"/>
      </dsp:txXfrm>
    </dsp:sp>
    <dsp:sp modelId="{B5D29A12-8D78-4759-B93E-ED9BD892BA6C}">
      <dsp:nvSpPr>
        <dsp:cNvPr id="0" name=""/>
        <dsp:cNvSpPr/>
      </dsp:nvSpPr>
      <dsp:spPr>
        <a:xfrm>
          <a:off x="345689" y="1371990"/>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Profiling Streams</a:t>
          </a:r>
        </a:p>
      </dsp:txBody>
      <dsp:txXfrm>
        <a:off x="371997" y="1398298"/>
        <a:ext cx="2702301" cy="845598"/>
      </dsp:txXfrm>
    </dsp:sp>
    <dsp:sp modelId="{17914099-2C49-4DB4-93BE-85DDAA057C66}">
      <dsp:nvSpPr>
        <dsp:cNvPr id="0" name=""/>
        <dsp:cNvSpPr/>
      </dsp:nvSpPr>
      <dsp:spPr>
        <a:xfrm>
          <a:off x="345689" y="2408392"/>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Due Diligence Review Stream</a:t>
          </a:r>
        </a:p>
      </dsp:txBody>
      <dsp:txXfrm>
        <a:off x="371997" y="2434700"/>
        <a:ext cx="2702301" cy="845598"/>
      </dsp:txXfrm>
    </dsp:sp>
    <dsp:sp modelId="{4B87A639-8FB4-4F48-9B88-503CFBD95785}">
      <dsp:nvSpPr>
        <dsp:cNvPr id="0" name=""/>
        <dsp:cNvSpPr/>
      </dsp:nvSpPr>
      <dsp:spPr>
        <a:xfrm>
          <a:off x="345689" y="3444793"/>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Governance Stream</a:t>
          </a:r>
        </a:p>
      </dsp:txBody>
      <dsp:txXfrm>
        <a:off x="371997" y="3471101"/>
        <a:ext cx="2702301" cy="845598"/>
      </dsp:txXfrm>
    </dsp:sp>
    <dsp:sp modelId="{4BB7542A-1855-45A1-93E2-295F66D53257}">
      <dsp:nvSpPr>
        <dsp:cNvPr id="0" name=""/>
        <dsp:cNvSpPr/>
      </dsp:nvSpPr>
      <dsp:spPr>
        <a:xfrm>
          <a:off x="370324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41 Organizations</a:t>
          </a:r>
        </a:p>
      </dsp:txBody>
      <dsp:txXfrm>
        <a:off x="3703245" y="0"/>
        <a:ext cx="3443646" cy="1371599"/>
      </dsp:txXfrm>
    </dsp:sp>
    <dsp:sp modelId="{8DAEAABC-8031-4CF8-9D73-002FB71482E9}">
      <dsp:nvSpPr>
        <dsp:cNvPr id="0" name=""/>
        <dsp:cNvSpPr/>
      </dsp:nvSpPr>
      <dsp:spPr>
        <a:xfrm>
          <a:off x="4047609" y="1371822"/>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Clinical Organizations</a:t>
          </a:r>
        </a:p>
      </dsp:txBody>
      <dsp:txXfrm>
        <a:off x="4060465" y="1384678"/>
        <a:ext cx="2729205" cy="413237"/>
      </dsp:txXfrm>
    </dsp:sp>
    <dsp:sp modelId="{DF93836A-6231-42A7-A24A-305825175DCF}">
      <dsp:nvSpPr>
        <dsp:cNvPr id="0" name=""/>
        <dsp:cNvSpPr/>
      </dsp:nvSpPr>
      <dsp:spPr>
        <a:xfrm>
          <a:off x="4047609" y="1878303"/>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Jurisdictional &amp; Regional Organizations (Operational Level)</a:t>
          </a:r>
        </a:p>
      </dsp:txBody>
      <dsp:txXfrm>
        <a:off x="4060465" y="1891159"/>
        <a:ext cx="2729205" cy="413237"/>
      </dsp:txXfrm>
    </dsp:sp>
    <dsp:sp modelId="{40227FDD-1C29-4574-89D7-E57C9FC12471}">
      <dsp:nvSpPr>
        <dsp:cNvPr id="0" name=""/>
        <dsp:cNvSpPr/>
      </dsp:nvSpPr>
      <dsp:spPr>
        <a:xfrm>
          <a:off x="4047609" y="238478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Strategic Federal Organizations</a:t>
          </a:r>
        </a:p>
      </dsp:txBody>
      <dsp:txXfrm>
        <a:off x="4060465" y="2397640"/>
        <a:ext cx="2729205" cy="413237"/>
      </dsp:txXfrm>
    </dsp:sp>
    <dsp:sp modelId="{66A9391E-252F-46CE-AB86-733C7B9A8580}">
      <dsp:nvSpPr>
        <dsp:cNvPr id="0" name=""/>
        <dsp:cNvSpPr/>
      </dsp:nvSpPr>
      <dsp:spPr>
        <a:xfrm>
          <a:off x="4047609" y="289126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Solution Vendors</a:t>
          </a:r>
        </a:p>
      </dsp:txBody>
      <dsp:txXfrm>
        <a:off x="4060465" y="2904120"/>
        <a:ext cx="2729205" cy="413237"/>
      </dsp:txXfrm>
    </dsp:sp>
    <dsp:sp modelId="{ABE82AA8-48BE-45D1-92D8-D6B7B73E5D88}">
      <dsp:nvSpPr>
        <dsp:cNvPr id="0" name=""/>
        <dsp:cNvSpPr/>
      </dsp:nvSpPr>
      <dsp:spPr>
        <a:xfrm>
          <a:off x="4047609" y="339774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Standards Organizations</a:t>
          </a:r>
        </a:p>
      </dsp:txBody>
      <dsp:txXfrm>
        <a:off x="4060465" y="3410601"/>
        <a:ext cx="2729205" cy="413237"/>
      </dsp:txXfrm>
    </dsp:sp>
    <dsp:sp modelId="{39901766-8C82-457F-8A5C-99F70A529032}">
      <dsp:nvSpPr>
        <dsp:cNvPr id="0" name=""/>
        <dsp:cNvSpPr/>
      </dsp:nvSpPr>
      <dsp:spPr>
        <a:xfrm>
          <a:off x="4047609" y="390422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Health Systems</a:t>
          </a:r>
        </a:p>
      </dsp:txBody>
      <dsp:txXfrm>
        <a:off x="4060465" y="3917081"/>
        <a:ext cx="2729205" cy="413237"/>
      </dsp:txXfrm>
    </dsp:sp>
    <dsp:sp modelId="{5043BD6F-4426-4E85-B3EB-8B8C21CFD6CD}">
      <dsp:nvSpPr>
        <dsp:cNvPr id="0" name=""/>
        <dsp:cNvSpPr/>
      </dsp:nvSpPr>
      <dsp:spPr>
        <a:xfrm>
          <a:off x="740516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Multi-jurisdictional Representation</a:t>
          </a:r>
        </a:p>
      </dsp:txBody>
      <dsp:txXfrm>
        <a:off x="7405165" y="0"/>
        <a:ext cx="3443646" cy="1371599"/>
      </dsp:txXfrm>
    </dsp:sp>
    <dsp:sp modelId="{A2452348-8D73-4647-A038-B6DACB1908DA}">
      <dsp:nvSpPr>
        <dsp:cNvPr id="0" name=""/>
        <dsp:cNvSpPr/>
      </dsp:nvSpPr>
      <dsp:spPr>
        <a:xfrm>
          <a:off x="7749530" y="137277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Alberta</a:t>
          </a:r>
        </a:p>
      </dsp:txBody>
      <dsp:txXfrm>
        <a:off x="7757169" y="1380410"/>
        <a:ext cx="2739639" cy="245552"/>
      </dsp:txXfrm>
    </dsp:sp>
    <dsp:sp modelId="{138F41EF-C801-4510-89C3-4D309B1672FD}">
      <dsp:nvSpPr>
        <dsp:cNvPr id="0" name=""/>
        <dsp:cNvSpPr/>
      </dsp:nvSpPr>
      <dsp:spPr>
        <a:xfrm>
          <a:off x="7749530" y="1673730"/>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British Columbia</a:t>
          </a:r>
        </a:p>
      </dsp:txBody>
      <dsp:txXfrm>
        <a:off x="7757169" y="1681369"/>
        <a:ext cx="2739639" cy="245552"/>
      </dsp:txXfrm>
    </dsp:sp>
    <dsp:sp modelId="{79AF70B9-DCC6-41CC-ADDA-009862B96887}">
      <dsp:nvSpPr>
        <dsp:cNvPr id="0" name=""/>
        <dsp:cNvSpPr/>
      </dsp:nvSpPr>
      <dsp:spPr>
        <a:xfrm>
          <a:off x="7749530" y="197468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First Nations</a:t>
          </a:r>
        </a:p>
      </dsp:txBody>
      <dsp:txXfrm>
        <a:off x="7757169" y="1982327"/>
        <a:ext cx="2739639" cy="245552"/>
      </dsp:txXfrm>
    </dsp:sp>
    <dsp:sp modelId="{F7DF586C-1B62-4F11-8216-29D34411156F}">
      <dsp:nvSpPr>
        <dsp:cNvPr id="0" name=""/>
        <dsp:cNvSpPr/>
      </dsp:nvSpPr>
      <dsp:spPr>
        <a:xfrm>
          <a:off x="7749530" y="227564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Manitoba</a:t>
          </a:r>
        </a:p>
      </dsp:txBody>
      <dsp:txXfrm>
        <a:off x="7757169" y="2283285"/>
        <a:ext cx="2739639" cy="245552"/>
      </dsp:txXfrm>
    </dsp:sp>
    <dsp:sp modelId="{0391E41E-8207-4750-8824-F3DE72A4266C}">
      <dsp:nvSpPr>
        <dsp:cNvPr id="0" name=""/>
        <dsp:cNvSpPr/>
      </dsp:nvSpPr>
      <dsp:spPr>
        <a:xfrm>
          <a:off x="7749530" y="2576604"/>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Newfoundland</a:t>
          </a:r>
        </a:p>
      </dsp:txBody>
      <dsp:txXfrm>
        <a:off x="7757169" y="2584243"/>
        <a:ext cx="2739639" cy="245552"/>
      </dsp:txXfrm>
    </dsp:sp>
    <dsp:sp modelId="{1E1454EE-35DB-4466-AF35-AD656878F14D}">
      <dsp:nvSpPr>
        <dsp:cNvPr id="0" name=""/>
        <dsp:cNvSpPr/>
      </dsp:nvSpPr>
      <dsp:spPr>
        <a:xfrm>
          <a:off x="7749530" y="2877563"/>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Nova Scotia</a:t>
          </a:r>
        </a:p>
      </dsp:txBody>
      <dsp:txXfrm>
        <a:off x="7757169" y="2885202"/>
        <a:ext cx="2739639" cy="245552"/>
      </dsp:txXfrm>
    </dsp:sp>
    <dsp:sp modelId="{1E0B4CE7-B6EC-43B0-8C19-367D5D845E9A}">
      <dsp:nvSpPr>
        <dsp:cNvPr id="0" name=""/>
        <dsp:cNvSpPr/>
      </dsp:nvSpPr>
      <dsp:spPr>
        <a:xfrm>
          <a:off x="7749530" y="317852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Ontario</a:t>
          </a:r>
        </a:p>
      </dsp:txBody>
      <dsp:txXfrm>
        <a:off x="7757169" y="3186160"/>
        <a:ext cx="2739639" cy="245552"/>
      </dsp:txXfrm>
    </dsp:sp>
    <dsp:sp modelId="{3BF9001C-6DAA-407D-88EF-1AA8D2EAE230}">
      <dsp:nvSpPr>
        <dsp:cNvPr id="0" name=""/>
        <dsp:cNvSpPr/>
      </dsp:nvSpPr>
      <dsp:spPr>
        <a:xfrm>
          <a:off x="7749530" y="3479479"/>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Quebec</a:t>
          </a:r>
        </a:p>
      </dsp:txBody>
      <dsp:txXfrm>
        <a:off x="7757169" y="3487118"/>
        <a:ext cx="2739639" cy="245552"/>
      </dsp:txXfrm>
    </dsp:sp>
    <dsp:sp modelId="{BDCF64BE-AA4A-47C0-8FEE-2AF04C590A2B}">
      <dsp:nvSpPr>
        <dsp:cNvPr id="0" name=""/>
        <dsp:cNvSpPr/>
      </dsp:nvSpPr>
      <dsp:spPr>
        <a:xfrm>
          <a:off x="7749530" y="378043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Pan-Canadian</a:t>
          </a:r>
        </a:p>
      </dsp:txBody>
      <dsp:txXfrm>
        <a:off x="7757169" y="3788077"/>
        <a:ext cx="2739639" cy="245552"/>
      </dsp:txXfrm>
    </dsp:sp>
    <dsp:sp modelId="{5B5F8D07-B360-47BC-A129-A214F20BDDD5}">
      <dsp:nvSpPr>
        <dsp:cNvPr id="0" name=""/>
        <dsp:cNvSpPr/>
      </dsp:nvSpPr>
      <dsp:spPr>
        <a:xfrm>
          <a:off x="7749530" y="408139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International</a:t>
          </a:r>
        </a:p>
      </dsp:txBody>
      <dsp:txXfrm>
        <a:off x="7757169" y="4089035"/>
        <a:ext cx="2739639" cy="2455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0118C5-6A66-4FDB-8C51-411BA1DE5EF3}">
      <dsp:nvSpPr>
        <dsp:cNvPr id="0" name=""/>
        <dsp:cNvSpPr/>
      </dsp:nvSpPr>
      <dsp:spPr>
        <a:xfrm>
          <a:off x="794" y="1726845"/>
          <a:ext cx="1684369" cy="842184"/>
        </a:xfrm>
        <a:prstGeom prst="roundRect">
          <a:avLst>
            <a:gd name="adj" fmla="val 10000"/>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HL7 FHIR</a:t>
          </a:r>
        </a:p>
      </dsp:txBody>
      <dsp:txXfrm>
        <a:off x="25461" y="1751512"/>
        <a:ext cx="1635035" cy="792850"/>
      </dsp:txXfrm>
    </dsp:sp>
    <dsp:sp modelId="{92F936F5-FDC2-40AD-B260-38340B31F4E3}">
      <dsp:nvSpPr>
        <dsp:cNvPr id="0" name=""/>
        <dsp:cNvSpPr/>
      </dsp:nvSpPr>
      <dsp:spPr>
        <a:xfrm>
          <a:off x="1685163" y="2130293"/>
          <a:ext cx="673747" cy="35288"/>
        </a:xfrm>
        <a:custGeom>
          <a:avLst/>
          <a:gdLst/>
          <a:ahLst/>
          <a:cxnLst/>
          <a:rect l="0" t="0" r="0" b="0"/>
          <a:pathLst>
            <a:path>
              <a:moveTo>
                <a:pt x="0" y="17644"/>
              </a:moveTo>
              <a:lnTo>
                <a:pt x="67374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005193" y="2131094"/>
        <a:ext cx="33687" cy="33687"/>
      </dsp:txXfrm>
    </dsp:sp>
    <dsp:sp modelId="{32D3766E-435F-4184-9A20-B2011425CC86}">
      <dsp:nvSpPr>
        <dsp:cNvPr id="0" name=""/>
        <dsp:cNvSpPr/>
      </dsp:nvSpPr>
      <dsp:spPr>
        <a:xfrm>
          <a:off x="2358911" y="1726845"/>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Baseline Profiles</a:t>
          </a:r>
        </a:p>
      </dsp:txBody>
      <dsp:txXfrm>
        <a:off x="2383578" y="1751512"/>
        <a:ext cx="1635035" cy="792850"/>
      </dsp:txXfrm>
    </dsp:sp>
    <dsp:sp modelId="{6253E7C9-E8BF-4146-B4A1-1C2FB340393D}">
      <dsp:nvSpPr>
        <dsp:cNvPr id="0" name=""/>
        <dsp:cNvSpPr/>
      </dsp:nvSpPr>
      <dsp:spPr>
        <a:xfrm rot="17692822">
          <a:off x="3579456" y="1403909"/>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1381518"/>
        <a:ext cx="80069" cy="80069"/>
      </dsp:txXfrm>
    </dsp:sp>
    <dsp:sp modelId="{5230F3A7-8FD9-4A44-8F0D-1C1DFD1609B7}">
      <dsp:nvSpPr>
        <dsp:cNvPr id="0" name=""/>
        <dsp:cNvSpPr/>
      </dsp:nvSpPr>
      <dsp:spPr>
        <a:xfrm>
          <a:off x="4717028" y="274077"/>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1</a:t>
          </a:r>
        </a:p>
      </dsp:txBody>
      <dsp:txXfrm>
        <a:off x="4741695" y="298744"/>
        <a:ext cx="1635035" cy="792850"/>
      </dsp:txXfrm>
    </dsp:sp>
    <dsp:sp modelId="{BD7C1317-D39C-4F09-A065-FF4239B9B9F1}">
      <dsp:nvSpPr>
        <dsp:cNvPr id="0" name=""/>
        <dsp:cNvSpPr/>
      </dsp:nvSpPr>
      <dsp:spPr>
        <a:xfrm rot="19457599">
          <a:off x="3965293" y="1888165"/>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1885066"/>
        <a:ext cx="41486" cy="41486"/>
      </dsp:txXfrm>
    </dsp:sp>
    <dsp:sp modelId="{C242FC48-9E78-4FA5-B5EB-900CCFF64BD3}">
      <dsp:nvSpPr>
        <dsp:cNvPr id="0" name=""/>
        <dsp:cNvSpPr/>
      </dsp:nvSpPr>
      <dsp:spPr>
        <a:xfrm>
          <a:off x="4717028" y="1242589"/>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2</a:t>
          </a:r>
        </a:p>
      </dsp:txBody>
      <dsp:txXfrm>
        <a:off x="4741695" y="1267256"/>
        <a:ext cx="1635035" cy="792850"/>
      </dsp:txXfrm>
    </dsp:sp>
    <dsp:sp modelId="{EFC543BD-C228-4094-84FF-3B866E07AAC5}">
      <dsp:nvSpPr>
        <dsp:cNvPr id="0" name=""/>
        <dsp:cNvSpPr/>
      </dsp:nvSpPr>
      <dsp:spPr>
        <a:xfrm rot="2142401">
          <a:off x="3965293" y="2372422"/>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2369323"/>
        <a:ext cx="41486" cy="41486"/>
      </dsp:txXfrm>
    </dsp:sp>
    <dsp:sp modelId="{69D6983A-0E28-47BB-88EB-1D1959A1437A}">
      <dsp:nvSpPr>
        <dsp:cNvPr id="0" name=""/>
        <dsp:cNvSpPr/>
      </dsp:nvSpPr>
      <dsp:spPr>
        <a:xfrm>
          <a:off x="4717028" y="2211101"/>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3</a:t>
          </a:r>
        </a:p>
      </dsp:txBody>
      <dsp:txXfrm>
        <a:off x="4741695" y="2235768"/>
        <a:ext cx="1635035" cy="792850"/>
      </dsp:txXfrm>
    </dsp:sp>
    <dsp:sp modelId="{A8B15C75-D287-4C69-AE2F-6DCF115BCE5D}">
      <dsp:nvSpPr>
        <dsp:cNvPr id="0" name=""/>
        <dsp:cNvSpPr/>
      </dsp:nvSpPr>
      <dsp:spPr>
        <a:xfrm rot="3907178">
          <a:off x="3579456" y="2856678"/>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2834287"/>
        <a:ext cx="80069" cy="80069"/>
      </dsp:txXfrm>
    </dsp:sp>
    <dsp:sp modelId="{7B64CAD9-9DAB-4E43-AB81-2DB981477E8C}">
      <dsp:nvSpPr>
        <dsp:cNvPr id="0" name=""/>
        <dsp:cNvSpPr/>
      </dsp:nvSpPr>
      <dsp:spPr>
        <a:xfrm>
          <a:off x="4717028" y="3179614"/>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Etc.</a:t>
          </a:r>
        </a:p>
      </dsp:txBody>
      <dsp:txXfrm>
        <a:off x="4741695" y="3204281"/>
        <a:ext cx="1635035" cy="7928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861372-CE64-4EF6-95A5-52C7AA631E80}" type="datetimeFigureOut">
              <a:rPr lang="en-CA" smtClean="0"/>
              <a:t>2021-10-29</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7C4D29-E674-463F-BA1D-9D97CF51D90D}" type="slidenum">
              <a:rPr lang="en-CA" smtClean="0"/>
              <a:t>‹#›</a:t>
            </a:fld>
            <a:endParaRPr lang="en-CA"/>
          </a:p>
        </p:txBody>
      </p:sp>
    </p:spTree>
    <p:extLst>
      <p:ext uri="{BB962C8B-B14F-4D97-AF65-F5344CB8AC3E}">
        <p14:creationId xmlns:p14="http://schemas.microsoft.com/office/powerpoint/2010/main" val="3131605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hl7.org/fhir/profiling.html" TargetMode="External"/><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21</a:t>
            </a:fld>
            <a:endParaRPr lang="en-US"/>
          </a:p>
        </p:txBody>
      </p:sp>
    </p:spTree>
    <p:extLst>
      <p:ext uri="{BB962C8B-B14F-4D97-AF65-F5344CB8AC3E}">
        <p14:creationId xmlns:p14="http://schemas.microsoft.com/office/powerpoint/2010/main" val="240973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We represent the Canadian FHIR Implementers Community, a grass-roots group of FHIR implementers and enthusiasts from across Canada</a:t>
            </a:r>
            <a:endParaRPr lang="en-US" sz="105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The FHIR Implementers Community has maintained several sub-working groups during its existence. Currently, the two prominent groups in operation are the </a:t>
            </a:r>
            <a:r>
              <a:rPr lang="en-CA" sz="1200" dirty="0" err="1">
                <a:effectLst/>
                <a:latin typeface="Calibri" panose="020F0502020204030204" pitchFamily="34" charset="0"/>
                <a:ea typeface="Times New Roman" panose="02020603050405020304" pitchFamily="18" charset="0"/>
                <a:cs typeface="Times New Roman" panose="02020603050405020304" pitchFamily="18" charset="0"/>
              </a:rPr>
              <a:t>eReferral</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Working Group and the Canadian FHIR Baseline Profiles Working Group</a:t>
            </a:r>
            <a:endParaRPr lang="en-US" sz="1050" dirty="0"/>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22</a:t>
            </a:fld>
            <a:endParaRPr lang="en-US"/>
          </a:p>
        </p:txBody>
      </p:sp>
    </p:spTree>
    <p:extLst>
      <p:ext uri="{BB962C8B-B14F-4D97-AF65-F5344CB8AC3E}">
        <p14:creationId xmlns:p14="http://schemas.microsoft.com/office/powerpoint/2010/main" val="578321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23</a:t>
            </a:fld>
            <a:endParaRPr lang="en-US"/>
          </a:p>
        </p:txBody>
      </p:sp>
    </p:spTree>
    <p:extLst>
      <p:ext uri="{BB962C8B-B14F-4D97-AF65-F5344CB8AC3E}">
        <p14:creationId xmlns:p14="http://schemas.microsoft.com/office/powerpoint/2010/main" val="14357108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24</a:t>
            </a:fld>
            <a:endParaRPr lang="en-US"/>
          </a:p>
        </p:txBody>
      </p:sp>
    </p:spTree>
    <p:extLst>
      <p:ext uri="{BB962C8B-B14F-4D97-AF65-F5344CB8AC3E}">
        <p14:creationId xmlns:p14="http://schemas.microsoft.com/office/powerpoint/2010/main" val="35914534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The data elements which are included in a 'base' FHIR Resource are those which are considered relevant / useful to at least 80% of implementing systems; the 80-20 rule is the 'rule of thumb' for deciding 'what's in &amp; what's out' of a FHIR Resource base list of elements (those that aren't relevant to at least 80% of systems are what have to be defined at the specific implementation level as 'extensions’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333333"/>
                </a:solidFill>
                <a:effectLst/>
                <a:latin typeface="verdana" panose="020B0604030504040204" pitchFamily="34" charset="0"/>
              </a:rPr>
              <a:t>Reuse and Composability – FHIR resources are designed with the 80/20 rule in mind – focus on the 20% of requirements that satisfy 80% of the interoperability needs. To this end, resources are designed to meet the general or common data requirements of many use cases to avoid the proliferation of numerous, overlapping and redundant resources. Extension and customizations exist (see </a:t>
            </a:r>
            <a:r>
              <a:rPr lang="en-US" sz="2800" b="0" i="0" u="none" strike="noStrike" dirty="0">
                <a:solidFill>
                  <a:srgbClr val="428BCA"/>
                </a:solidFill>
                <a:effectLst/>
                <a:latin typeface="verdana" panose="020B0604030504040204" pitchFamily="34" charset="0"/>
                <a:hlinkClick r:id="rId3"/>
              </a:rPr>
              <a:t>FHIR Profiles</a:t>
            </a:r>
            <a:r>
              <a:rPr lang="en-US" sz="2800" b="0" i="0" dirty="0">
                <a:solidFill>
                  <a:srgbClr val="333333"/>
                </a:solidFill>
                <a:effectLst/>
                <a:latin typeface="verdana" panose="020B0604030504040204" pitchFamily="34" charset="0"/>
              </a:rPr>
              <a:t>) to allow common, somewhat generic resources to be adopted and adapted as needed for specific use case requirements. In addition, FHIR resources are highly composable in that resources commonly refer to other resources. This further promotes reuse and allows for complex structures to be built from more atomic resources.</a:t>
            </a:r>
            <a:endParaRPr lang="en-US" sz="1800" dirty="0">
              <a:effectLst/>
              <a:latin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222222"/>
                </a:solidFill>
                <a:effectLst/>
                <a:latin typeface="Arial" panose="020B0604020202020204" pitchFamily="34" charset="0"/>
              </a:rPr>
              <a:t>data elements are in the 80%: i.e. something that 80% of implementers will encounter and/or need - not 80% of the cases that occur to all implementers (this is about preventing work flow variations from complicating the model) -</a:t>
            </a:r>
            <a:r>
              <a:rPr lang="en-US" sz="1800" dirty="0">
                <a:effectLst/>
                <a:latin typeface="Arial" panose="020B0604020202020204" pitchFamily="34" charset="0"/>
              </a:rPr>
              <a:t>https://wiki.hl7.org/</a:t>
            </a:r>
            <a:r>
              <a:rPr lang="en-US" sz="1800" dirty="0" err="1">
                <a:effectLst/>
                <a:latin typeface="Arial" panose="020B0604020202020204" pitchFamily="34" charset="0"/>
              </a:rPr>
              <a:t>Authoring_FHIR_Resources#DesignConsiderations</a:t>
            </a:r>
            <a:endParaRPr lang="en-US" sz="1800" dirty="0">
              <a:effectLst/>
              <a:latin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F7ABD91-65D0-427B-BEB5-6C7A332A5639}" type="slidenum">
              <a:rPr lang="en-US" smtClean="0"/>
              <a:t>25</a:t>
            </a:fld>
            <a:endParaRPr lang="en-US"/>
          </a:p>
        </p:txBody>
      </p:sp>
    </p:spTree>
    <p:extLst>
      <p:ext uri="{BB962C8B-B14F-4D97-AF65-F5344CB8AC3E}">
        <p14:creationId xmlns:p14="http://schemas.microsoft.com/office/powerpoint/2010/main" val="41398309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26</a:t>
            </a:fld>
            <a:endParaRPr lang="en-US"/>
          </a:p>
        </p:txBody>
      </p:sp>
    </p:spTree>
    <p:extLst>
      <p:ext uri="{BB962C8B-B14F-4D97-AF65-F5344CB8AC3E}">
        <p14:creationId xmlns:p14="http://schemas.microsoft.com/office/powerpoint/2010/main" val="41808660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27</a:t>
            </a:fld>
            <a:endParaRPr lang="en-US"/>
          </a:p>
        </p:txBody>
      </p:sp>
    </p:spTree>
    <p:extLst>
      <p:ext uri="{BB962C8B-B14F-4D97-AF65-F5344CB8AC3E}">
        <p14:creationId xmlns:p14="http://schemas.microsoft.com/office/powerpoint/2010/main" val="32612446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2800" i="1" dirty="0"/>
              <a:t>You are part of the diverse Pan-Canadian community that </a:t>
            </a:r>
            <a:r>
              <a:rPr lang="en-CA" sz="2800" i="1" u="sng" dirty="0"/>
              <a:t>informs</a:t>
            </a:r>
            <a:r>
              <a:rPr lang="en-CA" sz="2800" i="1" dirty="0"/>
              <a:t>, </a:t>
            </a:r>
            <a:r>
              <a:rPr lang="en-CA" sz="2800" i="1" u="sng" dirty="0"/>
              <a:t>drives</a:t>
            </a:r>
            <a:r>
              <a:rPr lang="en-CA" sz="2800" i="1" dirty="0"/>
              <a:t>, and </a:t>
            </a:r>
            <a:r>
              <a:rPr lang="en-CA" sz="2800" i="1" u="sng" dirty="0"/>
              <a:t>enforces</a:t>
            </a:r>
            <a:r>
              <a:rPr lang="en-CA" sz="2800" i="1" dirty="0"/>
              <a:t> FHIR implementations in Canada</a:t>
            </a:r>
          </a:p>
          <a:p>
            <a:pPr algn="l"/>
            <a:endParaRPr lang="en-CA" sz="2800" i="1" dirty="0"/>
          </a:p>
          <a:p>
            <a:pPr algn="l"/>
            <a:r>
              <a:rPr lang="en-CA" sz="2800" i="1" dirty="0"/>
              <a:t>Complex levers/motivation, each member of the ecosystem contributes something that drives the adoption of FHIR</a:t>
            </a:r>
          </a:p>
          <a:p>
            <a:pPr algn="l"/>
            <a:endParaRPr lang="en-CA" sz="2800" i="1" dirty="0"/>
          </a:p>
          <a:p>
            <a:pPr algn="l"/>
            <a:r>
              <a:rPr lang="en-CA" sz="2800" i="1" dirty="0"/>
              <a:t>Community affiliates largely made up of organizations in this ecosystem contributing members to the community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38034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Fundamentally, we are asking for you to declare that you agree with the vision and benefits of establishing a set of Canadian FHIR Baseline Profiles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As a </a:t>
            </a:r>
            <a:r>
              <a:rPr lang="en-CA" sz="1200" dirty="0">
                <a:effectLst/>
                <a:highlight>
                  <a:srgbClr val="00FF00"/>
                </a:highlight>
                <a:latin typeface="Calibri" panose="020F0502020204030204" pitchFamily="34" charset="0"/>
                <a:ea typeface="Times New Roman" panose="02020603050405020304" pitchFamily="18" charset="0"/>
                <a:cs typeface="Times New Roman" panose="02020603050405020304" pitchFamily="18" charset="0"/>
              </a:rPr>
              <a:t>Jurisdictional and Regional Group</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our ask of you is as follows: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39387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As a </a:t>
            </a:r>
            <a:r>
              <a:rPr lang="en-CA" sz="18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Jurisdictional and Regional Group</a:t>
            </a:r>
            <a:r>
              <a:rPr lang="en-CA" sz="1800" dirty="0">
                <a:effectLst/>
                <a:latin typeface="Calibri" panose="020F0502020204030204" pitchFamily="34" charset="0"/>
                <a:ea typeface="Calibri" panose="020F0502020204030204" pitchFamily="34" charset="0"/>
                <a:cs typeface="Times New Roman" panose="02020603050405020304" pitchFamily="18" charset="0"/>
              </a:rPr>
              <a:t>, beyond the stakeholder-agnostic benefits of the CA Baseline here is what we feel you stand to gain by declaring yourself as an advocate of our work with the CA Baseline: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Publishing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iGuides</a:t>
            </a:r>
            <a:r>
              <a:rPr lang="en-US" sz="1800" dirty="0">
                <a:effectLst/>
                <a:latin typeface="Calibri" panose="020F0502020204030204" pitchFamily="34" charset="0"/>
                <a:ea typeface="Calibri" panose="020F0502020204030204" pitchFamily="34" charset="0"/>
                <a:cs typeface="Times New Roman" panose="02020603050405020304" pitchFamily="18" charset="0"/>
              </a:rPr>
              <a:t> with a minimum set of common constraints reduces time taken to author net-new Guides &amp; also primes participating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a:t>
            </a:r>
            <a:r>
              <a:rPr lang="en-US" sz="1800" dirty="0">
                <a:effectLst/>
                <a:latin typeface="Calibri" panose="020F0502020204030204" pitchFamily="34" charset="0"/>
                <a:ea typeface="Calibri" panose="020F0502020204030204" pitchFamily="34" charset="0"/>
                <a:cs typeface="Times New Roman" panose="02020603050405020304" pitchFamily="18" charset="0"/>
              </a:rPr>
              <a:t> Implementers for future Jurisdictional initiatives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7028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1200" dirty="0">
                <a:solidFill>
                  <a:schemeClr val="accent1"/>
                </a:solidFill>
              </a:rPr>
              <a:t>Due Diligence Review:</a:t>
            </a:r>
          </a:p>
          <a:p>
            <a:pPr algn="l"/>
            <a:r>
              <a:rPr lang="en-CA" sz="1200" dirty="0">
                <a:solidFill>
                  <a:schemeClr val="accent1"/>
                </a:solidFill>
              </a:rPr>
              <a:t>Handful (2-3) National/International </a:t>
            </a:r>
            <a:r>
              <a:rPr lang="en-CA" sz="1200" dirty="0" err="1">
                <a:solidFill>
                  <a:schemeClr val="accent1"/>
                </a:solidFill>
              </a:rPr>
              <a:t>IGuides</a:t>
            </a:r>
            <a:r>
              <a:rPr lang="en-CA" sz="1200" dirty="0">
                <a:solidFill>
                  <a:schemeClr val="accent1"/>
                </a:solidFill>
              </a:rPr>
              <a:t> used as comparison points during Friday Calls</a:t>
            </a:r>
          </a:p>
          <a:p>
            <a:pPr algn="l"/>
            <a:endParaRPr lang="en-CA" sz="1200" dirty="0">
              <a:solidFill>
                <a:schemeClr val="accent1"/>
              </a:solidFill>
            </a:endParaRPr>
          </a:p>
          <a:p>
            <a:pPr algn="l"/>
            <a:r>
              <a:rPr lang="en-CA" sz="1200" dirty="0">
                <a:solidFill>
                  <a:schemeClr val="accent1"/>
                </a:solidFill>
              </a:rPr>
              <a:t>*First level definition needed (what’s the depth we want to get to before building to a 2</a:t>
            </a:r>
            <a:r>
              <a:rPr lang="en-CA" sz="1200" baseline="30000" dirty="0">
                <a:solidFill>
                  <a:schemeClr val="accent1"/>
                </a:solidFill>
              </a:rPr>
              <a:t>nd</a:t>
            </a:r>
            <a:r>
              <a:rPr lang="en-CA" sz="1200" dirty="0">
                <a:solidFill>
                  <a:schemeClr val="accent1"/>
                </a:solidFill>
              </a:rPr>
              <a:t> level review with larger community </a:t>
            </a:r>
          </a:p>
          <a:p>
            <a:r>
              <a:rPr lang="en-CA" dirty="0"/>
              <a:t>Need to have some recognition of the step that is required at a national level to align the provinces (not just align the implementors w/in provinces) – gap that needs to be filled and this process will need to align to that.</a:t>
            </a:r>
          </a:p>
          <a:p>
            <a:r>
              <a:rPr lang="en-CA" dirty="0"/>
              <a:t>Identify enablers needed to accomplish these milestones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EA656C-E894-471F-980B-1205A676A978}"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7245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We are hoping the prospect of a pan-Canadian set of FHIR Baseline Profiles resonates with you. As we continue to seek pan-Canadian sponsorship, we would like to be able to include your organization name and logo in our growing list of CA Baseline advocates.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35690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https://simplifier.net/guide/UKCoreDevelopment2/Profiles</a:t>
            </a:r>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5</a:t>
            </a:fld>
            <a:endParaRPr lang="en-CA"/>
          </a:p>
        </p:txBody>
      </p:sp>
    </p:spTree>
    <p:extLst>
      <p:ext uri="{BB962C8B-B14F-4D97-AF65-F5344CB8AC3E}">
        <p14:creationId xmlns:p14="http://schemas.microsoft.com/office/powerpoint/2010/main" val="2758029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r>
              <a:rPr lang="en-CA" dirty="0"/>
              <a:t>https://simplifier.net/guide/UKCoreDevelopment2/Profiles</a:t>
            </a:r>
          </a:p>
          <a:p>
            <a:endParaRPr lang="en-CA" dirty="0"/>
          </a:p>
          <a:p>
            <a:r>
              <a:rPr lang="en-CA" dirty="0"/>
              <a:t>From the HL7 Confluence Site – Footnotes: </a:t>
            </a:r>
            <a:r>
              <a:rPr lang="en-US" sz="1200" dirty="0"/>
              <a:t>Any of the criteria can be waived provided the sponsoring WG can convince the FMG that that criteria should not apply in the case of a specific artifact.</a:t>
            </a:r>
          </a:p>
          <a:p>
            <a:endParaRPr lang="en-US" sz="1200" dirty="0"/>
          </a:p>
          <a:p>
            <a:r>
              <a:rPr lang="en-US" sz="1200" dirty="0"/>
              <a:t>Tested across scope means:</a:t>
            </a:r>
          </a:p>
          <a:p>
            <a:r>
              <a:rPr lang="en-US" sz="1200" dirty="0"/>
              <a:t>- The FMG has signed off on the list of "example contexts" defined for the artifact- For each example context, the artifact has either been: reviewed and approved by a domain expert for that scope area, mapped to an existing implemented scope-area-specific standard or tested in an implementation</a:t>
            </a:r>
          </a:p>
          <a:p>
            <a:r>
              <a:rPr lang="en-US" sz="1200" dirty="0"/>
              <a:t>In most cases, if an artifact is derived from or otherwise depends on another artifact, the derived artifact cannot be more mature than the artifact referenced. However, FMG may make general or specific exceptions to this rule.</a:t>
            </a:r>
          </a:p>
          <a:p>
            <a:r>
              <a:rPr lang="en-US" sz="1200" dirty="0"/>
              <a:t>In some cases, an artifact may have components or dependencies that are a lower level than the resource overall. For example, a resource may have been well tested, with the exception of one or two data elements which are "new" or that have limited production use due to the distribution of early adopters. In these cases, a "maturity note" will be provided that highlights areas of the resource that are considered "less mature" than the resource as a whole.</a:t>
            </a:r>
          </a:p>
          <a:p>
            <a:endParaRPr lang="en-CA" dirty="0"/>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6</a:t>
            </a:fld>
            <a:endParaRPr lang="en-CA"/>
          </a:p>
        </p:txBody>
      </p:sp>
    </p:spTree>
    <p:extLst>
      <p:ext uri="{BB962C8B-B14F-4D97-AF65-F5344CB8AC3E}">
        <p14:creationId xmlns:p14="http://schemas.microsoft.com/office/powerpoint/2010/main" val="3579681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https://confluence.hl7.org/display/FHIR/FHIR+Maturity+Model#:~:text=This%20page%20describes%20the%205,it%20has%20been%20subject%20to.</a:t>
            </a:r>
          </a:p>
          <a:p>
            <a:r>
              <a:rPr lang="en-CA" dirty="0"/>
              <a:t>https://simplifier.net/guide/UKCoreDevelopment2/Profiles</a:t>
            </a:r>
          </a:p>
          <a:p>
            <a:endParaRPr lang="en-CA" dirty="0"/>
          </a:p>
          <a:p>
            <a:r>
              <a:rPr lang="en-CA" dirty="0"/>
              <a:t>From the HL7 Confluence Site – Footnotes: </a:t>
            </a:r>
            <a:r>
              <a:rPr lang="en-US" sz="1200" dirty="0"/>
              <a:t>Any of the criteria can be waived provided the sponsoring WG can convince the FMG that that criteria should not apply in the case of a specific artifact.</a:t>
            </a:r>
          </a:p>
          <a:p>
            <a:endParaRPr lang="en-US" sz="1200" dirty="0"/>
          </a:p>
          <a:p>
            <a:r>
              <a:rPr lang="en-US" sz="1200" dirty="0"/>
              <a:t>Tested across scope means:</a:t>
            </a:r>
          </a:p>
          <a:p>
            <a:r>
              <a:rPr lang="en-US" sz="1200" dirty="0"/>
              <a:t>- The FMG has signed off on the list of "example contexts" defined for the artifact- For each example context, the artifact has either been: reviewed and approved by a domain expert for that scope area, mapped to an existing implemented scope-area-specific standard or tested in an implementation</a:t>
            </a:r>
          </a:p>
          <a:p>
            <a:r>
              <a:rPr lang="en-US" sz="1200" dirty="0"/>
              <a:t>In most cases, if an artifact is derived from or otherwise depends on another artifact, the derived artifact cannot be more mature than the artifact referenced. However, FMG may make general or specific exceptions to this rule.</a:t>
            </a:r>
          </a:p>
          <a:p>
            <a:r>
              <a:rPr lang="en-US" sz="1200" dirty="0"/>
              <a:t>In some cases, an artifact may have components or dependencies that are a lower level than the resource overall. For example, a resource may have been well tested, with the exception of one or two data elements which are "new" or that have limited production use due to the distribution of early adopters. In these cases, a "maturity note" will be provided that highlights areas of the resource that are considered "less mature" than the resource as a whole.</a:t>
            </a:r>
          </a:p>
          <a:p>
            <a:endParaRPr lang="en-CA" dirty="0"/>
          </a:p>
          <a:p>
            <a:endParaRPr lang="en-CA" dirty="0"/>
          </a:p>
          <a:p>
            <a:r>
              <a:rPr lang="en-US" dirty="0"/>
              <a:t># of comparison specifications included as parameters in the definition for maturity (differentiate specs that have been implemented vs those that are also still in draft form)</a:t>
            </a:r>
          </a:p>
          <a:p>
            <a:r>
              <a:rPr lang="en-US" dirty="0"/>
              <a:t>#of times the baseline/profiles based off the baseline are used as another indicator for later levels of maturity</a:t>
            </a:r>
          </a:p>
          <a:p>
            <a:endParaRPr lang="en-CA" dirty="0"/>
          </a:p>
          <a:p>
            <a:r>
              <a:rPr lang="en-US" sz="1100" dirty="0"/>
              <a:t>June 25: For Continued Discussion:</a:t>
            </a:r>
          </a:p>
          <a:p>
            <a:r>
              <a:rPr lang="en-US" sz="1100" dirty="0">
                <a:highlight>
                  <a:srgbClr val="FFFF00"/>
                </a:highlight>
              </a:rPr>
              <a:t>-inclusion of some interoperability milestone - e.g., between at least one pairing of implementors</a:t>
            </a:r>
          </a:p>
          <a:p>
            <a:endParaRPr lang="en-US" sz="1100" dirty="0"/>
          </a:p>
          <a:p>
            <a:r>
              <a:rPr lang="en-US" sz="1100" dirty="0">
                <a:highlight>
                  <a:srgbClr val="FFFF00"/>
                </a:highlight>
              </a:rPr>
              <a:t>-do we need to define what combinations and numbers would be necessary for meeting this bar (e.g., implemented in at least 5 independent production instances deployed across at least X jurisdictions representing X implementor types (e.g., EHR vendors, jurisdictional health assets, mobile applications, etc.)?</a:t>
            </a:r>
          </a:p>
          <a:p>
            <a:endParaRPr lang="en-US" sz="1100" dirty="0">
              <a:highlight>
                <a:srgbClr val="FFFF00"/>
              </a:highlight>
            </a:endParaRPr>
          </a:p>
          <a:p>
            <a:r>
              <a:rPr lang="en-US" sz="1100" dirty="0">
                <a:highlight>
                  <a:srgbClr val="FFFF00"/>
                </a:highlight>
              </a:rPr>
              <a:t>July 9 2021 Discussion:</a:t>
            </a:r>
          </a:p>
          <a:p>
            <a:endParaRPr lang="en-US" sz="1100" dirty="0">
              <a:highlight>
                <a:srgbClr val="FFFF00"/>
              </a:highligh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000" dirty="0"/>
              <a:t>Emphasize maturation</a:t>
            </a:r>
          </a:p>
          <a:p>
            <a:pPr marL="171450" indent="-171450">
              <a:buFont typeface="Arial" panose="020B0604020202020204" pitchFamily="34" charset="0"/>
              <a:buChar char="•"/>
            </a:pPr>
            <a:r>
              <a:rPr lang="en-CA" sz="1000" dirty="0"/>
              <a:t>5 production instances seems good to inherit</a:t>
            </a:r>
          </a:p>
          <a:p>
            <a:pPr marL="171450" indent="-171450">
              <a:buFont typeface="Arial" panose="020B0604020202020204" pitchFamily="34" charset="0"/>
              <a:buChar char="•"/>
            </a:pPr>
            <a:r>
              <a:rPr lang="en-CA" sz="1000" dirty="0"/>
              <a:t>Call out the implementor types explicitly; adds to the authority of the maturation process</a:t>
            </a:r>
          </a:p>
          <a:p>
            <a:pPr marL="628650" lvl="1" indent="-171450">
              <a:buFont typeface="Arial" panose="020B0604020202020204" pitchFamily="34" charset="0"/>
              <a:buChar char="•"/>
            </a:pPr>
            <a:r>
              <a:rPr lang="en-CA" sz="1000" dirty="0"/>
              <a:t>EHR Vendors</a:t>
            </a:r>
          </a:p>
          <a:p>
            <a:pPr marL="628650" lvl="1" indent="-171450">
              <a:buFont typeface="Arial" panose="020B0604020202020204" pitchFamily="34" charset="0"/>
              <a:buChar char="•"/>
            </a:pPr>
            <a:r>
              <a:rPr lang="en-CA" sz="1000" dirty="0"/>
              <a:t>Jurisdictional Health Assets</a:t>
            </a:r>
          </a:p>
          <a:p>
            <a:pPr marL="628650" lvl="1" indent="-171450">
              <a:buFont typeface="Arial" panose="020B0604020202020204" pitchFamily="34" charset="0"/>
              <a:buChar char="•"/>
            </a:pPr>
            <a:r>
              <a:rPr lang="en-CA" sz="1000" dirty="0"/>
              <a:t>(to continue to fill this out)</a:t>
            </a:r>
          </a:p>
          <a:p>
            <a:pPr marL="171450" lvl="0" indent="-171450">
              <a:buFont typeface="Arial" panose="020B0604020202020204" pitchFamily="34" charset="0"/>
              <a:buChar char="•"/>
            </a:pPr>
            <a:r>
              <a:rPr lang="en-CA" sz="1000" dirty="0"/>
              <a:t>Given it’s a baseline profile, what does ‘implementation’ look like?</a:t>
            </a:r>
          </a:p>
          <a:p>
            <a:pPr marL="171450" lvl="0" indent="-171450">
              <a:buFont typeface="Arial" panose="020B0604020202020204" pitchFamily="34" charset="0"/>
              <a:buChar char="•"/>
            </a:pPr>
            <a:r>
              <a:rPr lang="en-CA" sz="1000" dirty="0"/>
              <a:t>CA Baseline Profiles are meant to be used as the starting point for Canadian </a:t>
            </a:r>
            <a:r>
              <a:rPr lang="en-CA" sz="1000" dirty="0" err="1"/>
              <a:t>fhir</a:t>
            </a:r>
            <a:r>
              <a:rPr lang="en-CA" sz="1000" dirty="0"/>
              <a:t> profiles &gt; expectation at Level 5 is that these derived profiles have been ‘implemented’ in whichever project they’re of</a:t>
            </a:r>
          </a:p>
          <a:p>
            <a:pPr marL="171450" lvl="0" indent="-171450">
              <a:buFont typeface="Arial" panose="020B0604020202020204" pitchFamily="34" charset="0"/>
              <a:buChar char="•"/>
            </a:pPr>
            <a:r>
              <a:rPr lang="en-CA" sz="1000" dirty="0"/>
              <a:t>Perhaps revise wording of “implementation” and focus more on CA Baseline’s role as a “starting point” for other profiles</a:t>
            </a:r>
          </a:p>
          <a:p>
            <a:pPr marL="628650" lvl="1" indent="-171450">
              <a:buFont typeface="Arial" panose="020B0604020202020204" pitchFamily="34" charset="0"/>
              <a:buChar char="•"/>
            </a:pPr>
            <a:r>
              <a:rPr lang="en-CA" sz="1000" dirty="0"/>
              <a:t>“</a:t>
            </a:r>
            <a:r>
              <a:rPr lang="en-US" sz="1000" dirty="0"/>
              <a:t>at least 5 independent production systems have used (derived from) the CA Baseline Profile as a starting point”</a:t>
            </a:r>
          </a:p>
          <a:p>
            <a:pPr marL="171450" lvl="0" indent="-171450">
              <a:buFont typeface="Arial" panose="020B0604020202020204" pitchFamily="34" charset="0"/>
              <a:buChar char="•"/>
            </a:pPr>
            <a:r>
              <a:rPr lang="en-US" sz="1000" dirty="0"/>
              <a:t>Difficult to require </a:t>
            </a:r>
            <a:r>
              <a:rPr lang="en-US" sz="1000" u="sng" dirty="0"/>
              <a:t>every</a:t>
            </a:r>
            <a:r>
              <a:rPr lang="en-US" sz="1000" dirty="0"/>
              <a:t> jurisdiction to have ‘derived’ a profile off of it</a:t>
            </a:r>
          </a:p>
          <a:p>
            <a:pPr marL="628650" lvl="1" indent="-171450">
              <a:buFont typeface="Arial" panose="020B0604020202020204" pitchFamily="34" charset="0"/>
              <a:buChar char="•"/>
            </a:pPr>
            <a:r>
              <a:rPr lang="en-US" sz="1000" dirty="0"/>
              <a:t>3 has been the # jurisdictions used thus far</a:t>
            </a:r>
          </a:p>
          <a:p>
            <a:pPr marL="628650" lvl="1" indent="-171450">
              <a:buFont typeface="Arial" panose="020B0604020202020204" pitchFamily="34" charset="0"/>
              <a:buChar char="•"/>
            </a:pPr>
            <a:r>
              <a:rPr lang="en-US" sz="1000" dirty="0"/>
              <a:t>Connecting the two metrics: 5 </a:t>
            </a:r>
            <a:r>
              <a:rPr lang="en-US" sz="1000" dirty="0" err="1"/>
              <a:t>ind</a:t>
            </a:r>
            <a:r>
              <a:rPr lang="en-US" sz="1000" dirty="0"/>
              <a:t> prod sys’s, across 3 jurisdictions</a:t>
            </a:r>
          </a:p>
          <a:p>
            <a:pPr marL="628650" lvl="1" indent="-171450">
              <a:buFont typeface="Arial" panose="020B0604020202020204" pitchFamily="34" charset="0"/>
              <a:buChar char="•"/>
            </a:pPr>
            <a:r>
              <a:rPr lang="en-US" sz="1000" dirty="0"/>
              <a:t>(a project which is implemented across jurisdictions [e.g. </a:t>
            </a:r>
            <a:r>
              <a:rPr lang="en-US" sz="1000" dirty="0" err="1"/>
              <a:t>RxIT</a:t>
            </a:r>
            <a:r>
              <a:rPr lang="en-US" sz="1000" dirty="0"/>
              <a:t>] would cover all 3 jurisdictions with 1 project; thus, a CA Profile derived off of by this project would qualify across those jurisdictions)</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7</a:t>
            </a:fld>
            <a:endParaRPr lang="en-CA"/>
          </a:p>
        </p:txBody>
      </p:sp>
    </p:spTree>
    <p:extLst>
      <p:ext uri="{BB962C8B-B14F-4D97-AF65-F5344CB8AC3E}">
        <p14:creationId xmlns:p14="http://schemas.microsoft.com/office/powerpoint/2010/main" val="401377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t>The artifact produces no warnings during the build process and has had a formal internal review by the CA Baseline Working Stream. </a:t>
            </a:r>
            <a:r>
              <a:rPr lang="en-US" sz="1200" dirty="0"/>
              <a:t>The artifact is considered substantially complete and ready for trial use. </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11</a:t>
            </a:fld>
            <a:endParaRPr lang="en-CA"/>
          </a:p>
        </p:txBody>
      </p:sp>
    </p:spTree>
    <p:extLst>
      <p:ext uri="{BB962C8B-B14F-4D97-AF65-F5344CB8AC3E}">
        <p14:creationId xmlns:p14="http://schemas.microsoft.com/office/powerpoint/2010/main" val="22343784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16</a:t>
            </a:fld>
            <a:endParaRPr lang="en-CA"/>
          </a:p>
        </p:txBody>
      </p:sp>
    </p:spTree>
    <p:extLst>
      <p:ext uri="{BB962C8B-B14F-4D97-AF65-F5344CB8AC3E}">
        <p14:creationId xmlns:p14="http://schemas.microsoft.com/office/powerpoint/2010/main" val="4605206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18</a:t>
            </a:fld>
            <a:endParaRPr lang="en-CA"/>
          </a:p>
        </p:txBody>
      </p:sp>
    </p:spTree>
    <p:extLst>
      <p:ext uri="{BB962C8B-B14F-4D97-AF65-F5344CB8AC3E}">
        <p14:creationId xmlns:p14="http://schemas.microsoft.com/office/powerpoint/2010/main" val="25938364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t>Sketch in profile and guidance versioning policy recommendation (ex: “a change to value sets could be done as a future non-breaking change, guides that use previous value sets are still valid”)  </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20</a:t>
            </a:fld>
            <a:endParaRPr lang="en-CA"/>
          </a:p>
        </p:txBody>
      </p:sp>
    </p:spTree>
    <p:extLst>
      <p:ext uri="{BB962C8B-B14F-4D97-AF65-F5344CB8AC3E}">
        <p14:creationId xmlns:p14="http://schemas.microsoft.com/office/powerpoint/2010/main" val="3258318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636F9-9BF8-ED43-A76B-FC48C9DED2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CB236C9-1F77-5E4F-A367-CE5A98A1EF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78906B-15D9-F14D-A5A5-9181A5A08FA5}"/>
              </a:ext>
            </a:extLst>
          </p:cNvPr>
          <p:cNvSpPr>
            <a:spLocks noGrp="1"/>
          </p:cNvSpPr>
          <p:nvPr>
            <p:ph type="dt" sz="half" idx="10"/>
          </p:nvPr>
        </p:nvSpPr>
        <p:spPr/>
        <p:txBody>
          <a:bodyPr/>
          <a:lstStyle/>
          <a:p>
            <a:fld id="{05F9408E-6FC1-2643-BCD9-29798596B285}" type="datetimeFigureOut">
              <a:rPr lang="en-US" smtClean="0"/>
              <a:t>10/29/2021</a:t>
            </a:fld>
            <a:endParaRPr lang="en-US"/>
          </a:p>
        </p:txBody>
      </p:sp>
      <p:sp>
        <p:nvSpPr>
          <p:cNvPr id="5" name="Footer Placeholder 4">
            <a:extLst>
              <a:ext uri="{FF2B5EF4-FFF2-40B4-BE49-F238E27FC236}">
                <a16:creationId xmlns:a16="http://schemas.microsoft.com/office/drawing/2014/main" id="{6D69D26B-FA45-5548-AC7D-EA937608A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203A1F-CA58-BB4A-B07A-075752A415D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1924690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4DC7D-60CD-A041-B588-5EAF42CCA1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47C332-53D4-B94D-99A2-24F5B68192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1527D2-9EC1-574A-8526-C9E5867FFC47}"/>
              </a:ext>
            </a:extLst>
          </p:cNvPr>
          <p:cNvSpPr>
            <a:spLocks noGrp="1"/>
          </p:cNvSpPr>
          <p:nvPr>
            <p:ph type="dt" sz="half" idx="10"/>
          </p:nvPr>
        </p:nvSpPr>
        <p:spPr/>
        <p:txBody>
          <a:bodyPr/>
          <a:lstStyle/>
          <a:p>
            <a:fld id="{05F9408E-6FC1-2643-BCD9-29798596B285}" type="datetimeFigureOut">
              <a:rPr lang="en-US" smtClean="0"/>
              <a:t>10/29/2021</a:t>
            </a:fld>
            <a:endParaRPr lang="en-US"/>
          </a:p>
        </p:txBody>
      </p:sp>
      <p:sp>
        <p:nvSpPr>
          <p:cNvPr id="5" name="Footer Placeholder 4">
            <a:extLst>
              <a:ext uri="{FF2B5EF4-FFF2-40B4-BE49-F238E27FC236}">
                <a16:creationId xmlns:a16="http://schemas.microsoft.com/office/drawing/2014/main" id="{E7EC0466-97CF-E04C-8702-1AC2459CEA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85D229-9868-334B-B0CC-0DCFF78AA0B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162227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493ECD-570F-AC49-887F-8E1686E66C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B85B71-4516-B044-B456-F258063E41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C4441E-A401-A842-BE12-441B2DC1697C}"/>
              </a:ext>
            </a:extLst>
          </p:cNvPr>
          <p:cNvSpPr>
            <a:spLocks noGrp="1"/>
          </p:cNvSpPr>
          <p:nvPr>
            <p:ph type="dt" sz="half" idx="10"/>
          </p:nvPr>
        </p:nvSpPr>
        <p:spPr/>
        <p:txBody>
          <a:bodyPr/>
          <a:lstStyle/>
          <a:p>
            <a:fld id="{05F9408E-6FC1-2643-BCD9-29798596B285}" type="datetimeFigureOut">
              <a:rPr lang="en-US" smtClean="0"/>
              <a:t>10/29/2021</a:t>
            </a:fld>
            <a:endParaRPr lang="en-US"/>
          </a:p>
        </p:txBody>
      </p:sp>
      <p:sp>
        <p:nvSpPr>
          <p:cNvPr id="5" name="Footer Placeholder 4">
            <a:extLst>
              <a:ext uri="{FF2B5EF4-FFF2-40B4-BE49-F238E27FC236}">
                <a16:creationId xmlns:a16="http://schemas.microsoft.com/office/drawing/2014/main" id="{14DF1FA9-EC5E-9844-93A6-B45C7B35C6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758B43-C496-AB44-8678-53D1449737DE}"/>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510114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69890-55E1-4226-8989-A2EE9C83BF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3FCBC131-6881-471B-8A10-02D4DA1F56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08413978-C077-46AD-87C7-582E3EA8A731}"/>
              </a:ext>
            </a:extLst>
          </p:cNvPr>
          <p:cNvSpPr>
            <a:spLocks noGrp="1"/>
          </p:cNvSpPr>
          <p:nvPr>
            <p:ph type="dt" sz="half" idx="10"/>
          </p:nvPr>
        </p:nvSpPr>
        <p:spPr/>
        <p:txBody>
          <a:bodyPr/>
          <a:lstStyle/>
          <a:p>
            <a:fld id="{4B1AC07C-DC13-4B9F-B55C-3A4AD036790B}" type="datetimeFigureOut">
              <a:rPr lang="en-CA" smtClean="0"/>
              <a:t>2021-10-29</a:t>
            </a:fld>
            <a:endParaRPr lang="en-CA"/>
          </a:p>
        </p:txBody>
      </p:sp>
      <p:sp>
        <p:nvSpPr>
          <p:cNvPr id="5" name="Footer Placeholder 4">
            <a:extLst>
              <a:ext uri="{FF2B5EF4-FFF2-40B4-BE49-F238E27FC236}">
                <a16:creationId xmlns:a16="http://schemas.microsoft.com/office/drawing/2014/main" id="{40E850F3-3B26-4270-85E5-90826DACBD0C}"/>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03F959B-5986-4658-941D-A74B9FE0BB75}"/>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6525840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22C29-BB49-40AA-9AA6-AFD053DD4BB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204DBDC-5E75-42DE-949F-6AE4A54AA4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9B2FB84-3C90-4B11-A37D-C68515953637}"/>
              </a:ext>
            </a:extLst>
          </p:cNvPr>
          <p:cNvSpPr>
            <a:spLocks noGrp="1"/>
          </p:cNvSpPr>
          <p:nvPr>
            <p:ph type="dt" sz="half" idx="10"/>
          </p:nvPr>
        </p:nvSpPr>
        <p:spPr/>
        <p:txBody>
          <a:bodyPr/>
          <a:lstStyle/>
          <a:p>
            <a:fld id="{4B1AC07C-DC13-4B9F-B55C-3A4AD036790B}" type="datetimeFigureOut">
              <a:rPr lang="en-CA" smtClean="0"/>
              <a:t>2021-10-29</a:t>
            </a:fld>
            <a:endParaRPr lang="en-CA"/>
          </a:p>
        </p:txBody>
      </p:sp>
      <p:sp>
        <p:nvSpPr>
          <p:cNvPr id="5" name="Footer Placeholder 4">
            <a:extLst>
              <a:ext uri="{FF2B5EF4-FFF2-40B4-BE49-F238E27FC236}">
                <a16:creationId xmlns:a16="http://schemas.microsoft.com/office/drawing/2014/main" id="{8571EBA6-DBED-4C45-8102-26F452C196C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81CD3E2-B848-483B-975F-7F4DC25E5B18}"/>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40590124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9D618-F948-4EE8-87F8-B680D80390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F46FE952-16CF-4798-871D-D9669BAC0F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584201-07C1-4DAA-9061-A2D0D4FAA556}"/>
              </a:ext>
            </a:extLst>
          </p:cNvPr>
          <p:cNvSpPr>
            <a:spLocks noGrp="1"/>
          </p:cNvSpPr>
          <p:nvPr>
            <p:ph type="dt" sz="half" idx="10"/>
          </p:nvPr>
        </p:nvSpPr>
        <p:spPr/>
        <p:txBody>
          <a:bodyPr/>
          <a:lstStyle/>
          <a:p>
            <a:fld id="{4B1AC07C-DC13-4B9F-B55C-3A4AD036790B}" type="datetimeFigureOut">
              <a:rPr lang="en-CA" smtClean="0"/>
              <a:t>2021-10-29</a:t>
            </a:fld>
            <a:endParaRPr lang="en-CA"/>
          </a:p>
        </p:txBody>
      </p:sp>
      <p:sp>
        <p:nvSpPr>
          <p:cNvPr id="5" name="Footer Placeholder 4">
            <a:extLst>
              <a:ext uri="{FF2B5EF4-FFF2-40B4-BE49-F238E27FC236}">
                <a16:creationId xmlns:a16="http://schemas.microsoft.com/office/drawing/2014/main" id="{B6A988E9-5F33-4800-A673-2C8792C8C2E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63F0342-1A30-4A85-A0EC-53B09416593B}"/>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6382948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2E9C5-3E23-4064-A68B-DC4BF8D7E98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07F1DBD-C3E5-480F-A975-282A0525DDD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28956D5E-8B73-4CAF-A1B6-C0E975C7B76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CA803F7C-BC80-4382-A363-A188B01CA435}"/>
              </a:ext>
            </a:extLst>
          </p:cNvPr>
          <p:cNvSpPr>
            <a:spLocks noGrp="1"/>
          </p:cNvSpPr>
          <p:nvPr>
            <p:ph type="dt" sz="half" idx="10"/>
          </p:nvPr>
        </p:nvSpPr>
        <p:spPr/>
        <p:txBody>
          <a:bodyPr/>
          <a:lstStyle/>
          <a:p>
            <a:fld id="{4B1AC07C-DC13-4B9F-B55C-3A4AD036790B}" type="datetimeFigureOut">
              <a:rPr lang="en-CA" smtClean="0"/>
              <a:t>2021-10-29</a:t>
            </a:fld>
            <a:endParaRPr lang="en-CA"/>
          </a:p>
        </p:txBody>
      </p:sp>
      <p:sp>
        <p:nvSpPr>
          <p:cNvPr id="6" name="Footer Placeholder 5">
            <a:extLst>
              <a:ext uri="{FF2B5EF4-FFF2-40B4-BE49-F238E27FC236}">
                <a16:creationId xmlns:a16="http://schemas.microsoft.com/office/drawing/2014/main" id="{15DB35D6-76D3-450C-AEB5-AABC9B4F488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9047C01B-9227-4DDF-B6CC-A1FBB127A7BA}"/>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8500265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766ED-F2C3-4F9D-AA32-AC3F54620B6F}"/>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F33D81A-5C24-4882-89DE-568A2FE6A3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549F49-4967-453D-82B3-F9420F94B8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109A9D2-0CC9-421B-BBEF-B673438F43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8771CD-7100-4F1F-AABE-8C60C4AB96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644529D6-E920-4227-BEAE-08E1BA5E5B98}"/>
              </a:ext>
            </a:extLst>
          </p:cNvPr>
          <p:cNvSpPr>
            <a:spLocks noGrp="1"/>
          </p:cNvSpPr>
          <p:nvPr>
            <p:ph type="dt" sz="half" idx="10"/>
          </p:nvPr>
        </p:nvSpPr>
        <p:spPr/>
        <p:txBody>
          <a:bodyPr/>
          <a:lstStyle/>
          <a:p>
            <a:fld id="{4B1AC07C-DC13-4B9F-B55C-3A4AD036790B}" type="datetimeFigureOut">
              <a:rPr lang="en-CA" smtClean="0"/>
              <a:t>2021-10-29</a:t>
            </a:fld>
            <a:endParaRPr lang="en-CA"/>
          </a:p>
        </p:txBody>
      </p:sp>
      <p:sp>
        <p:nvSpPr>
          <p:cNvPr id="8" name="Footer Placeholder 7">
            <a:extLst>
              <a:ext uri="{FF2B5EF4-FFF2-40B4-BE49-F238E27FC236}">
                <a16:creationId xmlns:a16="http://schemas.microsoft.com/office/drawing/2014/main" id="{FA3E8B09-E8B3-46B1-A6DB-7814B8EF56CE}"/>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9E89EE6A-90C5-457F-8362-7BEAFB1CDD34}"/>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9006949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28323-83CD-4405-8B95-38AD0352C561}"/>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6FA8884E-6409-4963-A23A-D083E105847D}"/>
              </a:ext>
            </a:extLst>
          </p:cNvPr>
          <p:cNvSpPr>
            <a:spLocks noGrp="1"/>
          </p:cNvSpPr>
          <p:nvPr>
            <p:ph type="dt" sz="half" idx="10"/>
          </p:nvPr>
        </p:nvSpPr>
        <p:spPr/>
        <p:txBody>
          <a:bodyPr/>
          <a:lstStyle/>
          <a:p>
            <a:fld id="{4B1AC07C-DC13-4B9F-B55C-3A4AD036790B}" type="datetimeFigureOut">
              <a:rPr lang="en-CA" smtClean="0"/>
              <a:t>2021-10-29</a:t>
            </a:fld>
            <a:endParaRPr lang="en-CA"/>
          </a:p>
        </p:txBody>
      </p:sp>
      <p:sp>
        <p:nvSpPr>
          <p:cNvPr id="4" name="Footer Placeholder 3">
            <a:extLst>
              <a:ext uri="{FF2B5EF4-FFF2-40B4-BE49-F238E27FC236}">
                <a16:creationId xmlns:a16="http://schemas.microsoft.com/office/drawing/2014/main" id="{D827ACE7-9EA1-4268-B650-87A4A6B74CA3}"/>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49BF15E3-1FD1-4D47-A381-B01C4770F83C}"/>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9949912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F1303F-28E8-46D1-B41C-05FE33461A7C}"/>
              </a:ext>
            </a:extLst>
          </p:cNvPr>
          <p:cNvSpPr>
            <a:spLocks noGrp="1"/>
          </p:cNvSpPr>
          <p:nvPr>
            <p:ph type="dt" sz="half" idx="10"/>
          </p:nvPr>
        </p:nvSpPr>
        <p:spPr/>
        <p:txBody>
          <a:bodyPr/>
          <a:lstStyle/>
          <a:p>
            <a:fld id="{4B1AC07C-DC13-4B9F-B55C-3A4AD036790B}" type="datetimeFigureOut">
              <a:rPr lang="en-CA" smtClean="0"/>
              <a:t>2021-10-29</a:t>
            </a:fld>
            <a:endParaRPr lang="en-CA"/>
          </a:p>
        </p:txBody>
      </p:sp>
      <p:sp>
        <p:nvSpPr>
          <p:cNvPr id="3" name="Footer Placeholder 2">
            <a:extLst>
              <a:ext uri="{FF2B5EF4-FFF2-40B4-BE49-F238E27FC236}">
                <a16:creationId xmlns:a16="http://schemas.microsoft.com/office/drawing/2014/main" id="{993710A5-8E44-4A46-945A-499B01D614E1}"/>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8A722854-E741-4083-8231-575C08612F20}"/>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1420787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F814B-1F78-47DF-9EEB-29209BC3C0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49373C04-D367-4014-B744-B837C2B7A5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9C00E70C-2213-48D2-9779-6A25C0EE98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414E6C-7016-4ECF-A0D6-F8CB0703C190}"/>
              </a:ext>
            </a:extLst>
          </p:cNvPr>
          <p:cNvSpPr>
            <a:spLocks noGrp="1"/>
          </p:cNvSpPr>
          <p:nvPr>
            <p:ph type="dt" sz="half" idx="10"/>
          </p:nvPr>
        </p:nvSpPr>
        <p:spPr/>
        <p:txBody>
          <a:bodyPr/>
          <a:lstStyle/>
          <a:p>
            <a:fld id="{4B1AC07C-DC13-4B9F-B55C-3A4AD036790B}" type="datetimeFigureOut">
              <a:rPr lang="en-CA" smtClean="0"/>
              <a:t>2021-10-29</a:t>
            </a:fld>
            <a:endParaRPr lang="en-CA"/>
          </a:p>
        </p:txBody>
      </p:sp>
      <p:sp>
        <p:nvSpPr>
          <p:cNvPr id="6" name="Footer Placeholder 5">
            <a:extLst>
              <a:ext uri="{FF2B5EF4-FFF2-40B4-BE49-F238E27FC236}">
                <a16:creationId xmlns:a16="http://schemas.microsoft.com/office/drawing/2014/main" id="{CCB102C7-98F6-4B6A-A9E1-6BC6243B1E3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794D25F-F1B9-4C84-A694-9B4D5003D3FB}"/>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517171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CD35-ACF2-C441-91DD-C6D2DAB5FF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C205B7-545B-3A41-8692-BCC9952D69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5E0620-E4EC-5B41-AE6D-2E09AB75309A}"/>
              </a:ext>
            </a:extLst>
          </p:cNvPr>
          <p:cNvSpPr>
            <a:spLocks noGrp="1"/>
          </p:cNvSpPr>
          <p:nvPr>
            <p:ph type="dt" sz="half" idx="10"/>
          </p:nvPr>
        </p:nvSpPr>
        <p:spPr/>
        <p:txBody>
          <a:bodyPr/>
          <a:lstStyle/>
          <a:p>
            <a:fld id="{05F9408E-6FC1-2643-BCD9-29798596B285}" type="datetimeFigureOut">
              <a:rPr lang="en-US" smtClean="0"/>
              <a:t>10/29/2021</a:t>
            </a:fld>
            <a:endParaRPr lang="en-US"/>
          </a:p>
        </p:txBody>
      </p:sp>
      <p:sp>
        <p:nvSpPr>
          <p:cNvPr id="5" name="Footer Placeholder 4">
            <a:extLst>
              <a:ext uri="{FF2B5EF4-FFF2-40B4-BE49-F238E27FC236}">
                <a16:creationId xmlns:a16="http://schemas.microsoft.com/office/drawing/2014/main" id="{AD7FB94F-D843-9541-9D71-20E5670AA0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3C8D00-CE9E-7248-9095-75C309DF5ED7}"/>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0577616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CBA00-2E82-48FD-8576-6C429445A0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EEEFE060-090A-460F-9D2F-7081CA2274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1A9EC5D7-B9A1-4E55-B656-51B4FF5924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43DE34-3765-4058-952A-76EC4DAB8117}"/>
              </a:ext>
            </a:extLst>
          </p:cNvPr>
          <p:cNvSpPr>
            <a:spLocks noGrp="1"/>
          </p:cNvSpPr>
          <p:nvPr>
            <p:ph type="dt" sz="half" idx="10"/>
          </p:nvPr>
        </p:nvSpPr>
        <p:spPr/>
        <p:txBody>
          <a:bodyPr/>
          <a:lstStyle/>
          <a:p>
            <a:fld id="{4B1AC07C-DC13-4B9F-B55C-3A4AD036790B}" type="datetimeFigureOut">
              <a:rPr lang="en-CA" smtClean="0"/>
              <a:t>2021-10-29</a:t>
            </a:fld>
            <a:endParaRPr lang="en-CA"/>
          </a:p>
        </p:txBody>
      </p:sp>
      <p:sp>
        <p:nvSpPr>
          <p:cNvPr id="6" name="Footer Placeholder 5">
            <a:extLst>
              <a:ext uri="{FF2B5EF4-FFF2-40B4-BE49-F238E27FC236}">
                <a16:creationId xmlns:a16="http://schemas.microsoft.com/office/drawing/2014/main" id="{4FDAFF8D-707D-4F1C-8C97-08A90B759DE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A236338-9F57-436B-8DCB-6425B664D61F}"/>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40117833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5CE69-AFF0-4116-9B58-4BAE8A2206D7}"/>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8C2B223B-A27E-4C1F-9DB6-5A0AF6DC24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0C904D8-B659-4095-B579-D3EA55F9FB2C}"/>
              </a:ext>
            </a:extLst>
          </p:cNvPr>
          <p:cNvSpPr>
            <a:spLocks noGrp="1"/>
          </p:cNvSpPr>
          <p:nvPr>
            <p:ph type="dt" sz="half" idx="10"/>
          </p:nvPr>
        </p:nvSpPr>
        <p:spPr/>
        <p:txBody>
          <a:bodyPr/>
          <a:lstStyle/>
          <a:p>
            <a:fld id="{4B1AC07C-DC13-4B9F-B55C-3A4AD036790B}" type="datetimeFigureOut">
              <a:rPr lang="en-CA" smtClean="0"/>
              <a:t>2021-10-29</a:t>
            </a:fld>
            <a:endParaRPr lang="en-CA"/>
          </a:p>
        </p:txBody>
      </p:sp>
      <p:sp>
        <p:nvSpPr>
          <p:cNvPr id="5" name="Footer Placeholder 4">
            <a:extLst>
              <a:ext uri="{FF2B5EF4-FFF2-40B4-BE49-F238E27FC236}">
                <a16:creationId xmlns:a16="http://schemas.microsoft.com/office/drawing/2014/main" id="{CE8D3CB2-FDF9-4377-9944-8B9B602AA9C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9E4EAB4-A641-4E35-BCCF-841382F774D1}"/>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1174042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0B1473-7C9F-4AC2-9FF8-8B154202A36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54FE2F3-F67B-4FD2-9461-DEA51C40D2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552A3DF-A2C7-4112-8107-8031AAEDCE06}"/>
              </a:ext>
            </a:extLst>
          </p:cNvPr>
          <p:cNvSpPr>
            <a:spLocks noGrp="1"/>
          </p:cNvSpPr>
          <p:nvPr>
            <p:ph type="dt" sz="half" idx="10"/>
          </p:nvPr>
        </p:nvSpPr>
        <p:spPr/>
        <p:txBody>
          <a:bodyPr/>
          <a:lstStyle/>
          <a:p>
            <a:fld id="{4B1AC07C-DC13-4B9F-B55C-3A4AD036790B}" type="datetimeFigureOut">
              <a:rPr lang="en-CA" smtClean="0"/>
              <a:t>2021-10-29</a:t>
            </a:fld>
            <a:endParaRPr lang="en-CA"/>
          </a:p>
        </p:txBody>
      </p:sp>
      <p:sp>
        <p:nvSpPr>
          <p:cNvPr id="5" name="Footer Placeholder 4">
            <a:extLst>
              <a:ext uri="{FF2B5EF4-FFF2-40B4-BE49-F238E27FC236}">
                <a16:creationId xmlns:a16="http://schemas.microsoft.com/office/drawing/2014/main" id="{176CF277-C2D7-4170-B27D-B8496B2EDFE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2817578-FFD8-4C15-AF60-DE5DF093152F}"/>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894826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DBFE9-4175-4543-B2B3-6C82131669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C8C1239-DFAE-6F47-8A7A-207DCF018F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FFE74F-3521-7A46-B199-CAAF6C664627}"/>
              </a:ext>
            </a:extLst>
          </p:cNvPr>
          <p:cNvSpPr>
            <a:spLocks noGrp="1"/>
          </p:cNvSpPr>
          <p:nvPr>
            <p:ph type="dt" sz="half" idx="10"/>
          </p:nvPr>
        </p:nvSpPr>
        <p:spPr/>
        <p:txBody>
          <a:bodyPr/>
          <a:lstStyle/>
          <a:p>
            <a:fld id="{05F9408E-6FC1-2643-BCD9-29798596B285}" type="datetimeFigureOut">
              <a:rPr lang="en-US" smtClean="0"/>
              <a:t>10/29/2021</a:t>
            </a:fld>
            <a:endParaRPr lang="en-US"/>
          </a:p>
        </p:txBody>
      </p:sp>
      <p:sp>
        <p:nvSpPr>
          <p:cNvPr id="5" name="Footer Placeholder 4">
            <a:extLst>
              <a:ext uri="{FF2B5EF4-FFF2-40B4-BE49-F238E27FC236}">
                <a16:creationId xmlns:a16="http://schemas.microsoft.com/office/drawing/2014/main" id="{294ADD79-3AA9-A143-BBFF-40D0A6E76C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E2BCE9-B692-134C-8E40-6C61837F56A0}"/>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103200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BE531-2B35-BD43-BB21-ACEA8EBD6D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C89FFC-749A-ED4D-902A-F1CB248153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152F4C-6B56-F746-8F9B-B4A1217EF0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019969A-F655-F542-B923-87BEB895B68F}"/>
              </a:ext>
            </a:extLst>
          </p:cNvPr>
          <p:cNvSpPr>
            <a:spLocks noGrp="1"/>
          </p:cNvSpPr>
          <p:nvPr>
            <p:ph type="dt" sz="half" idx="10"/>
          </p:nvPr>
        </p:nvSpPr>
        <p:spPr/>
        <p:txBody>
          <a:bodyPr/>
          <a:lstStyle/>
          <a:p>
            <a:fld id="{05F9408E-6FC1-2643-BCD9-29798596B285}" type="datetimeFigureOut">
              <a:rPr lang="en-US" smtClean="0"/>
              <a:t>10/29/2021</a:t>
            </a:fld>
            <a:endParaRPr lang="en-US"/>
          </a:p>
        </p:txBody>
      </p:sp>
      <p:sp>
        <p:nvSpPr>
          <p:cNvPr id="6" name="Footer Placeholder 5">
            <a:extLst>
              <a:ext uri="{FF2B5EF4-FFF2-40B4-BE49-F238E27FC236}">
                <a16:creationId xmlns:a16="http://schemas.microsoft.com/office/drawing/2014/main" id="{E3D9AD3C-85CE-204F-93C4-26602EC1BB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F6F065-D5A9-644E-851A-A0DB3AA981E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949898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F9B2C-A9ED-6D44-8F8E-36AE0A23E10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852D66-568B-9C42-BB25-8207857F96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70626E-8968-464A-A39F-206D744F27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2AE977-E42D-F94B-8728-130DE5EC23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55F13A-31B5-DA46-82D1-8D26780670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14B85C-B4D1-7549-931A-CDD9A1D29155}"/>
              </a:ext>
            </a:extLst>
          </p:cNvPr>
          <p:cNvSpPr>
            <a:spLocks noGrp="1"/>
          </p:cNvSpPr>
          <p:nvPr>
            <p:ph type="dt" sz="half" idx="10"/>
          </p:nvPr>
        </p:nvSpPr>
        <p:spPr/>
        <p:txBody>
          <a:bodyPr/>
          <a:lstStyle/>
          <a:p>
            <a:fld id="{05F9408E-6FC1-2643-BCD9-29798596B285}" type="datetimeFigureOut">
              <a:rPr lang="en-US" smtClean="0"/>
              <a:t>10/29/2021</a:t>
            </a:fld>
            <a:endParaRPr lang="en-US"/>
          </a:p>
        </p:txBody>
      </p:sp>
      <p:sp>
        <p:nvSpPr>
          <p:cNvPr id="8" name="Footer Placeholder 7">
            <a:extLst>
              <a:ext uri="{FF2B5EF4-FFF2-40B4-BE49-F238E27FC236}">
                <a16:creationId xmlns:a16="http://schemas.microsoft.com/office/drawing/2014/main" id="{7C9A35A5-3E86-FD4F-8B91-F945A293E4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1DA69E-85C7-FB44-B123-40A35178656D}"/>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620014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30918-2B52-7E4E-A095-E404856BC5E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CA30C7-4D3E-914C-82EF-A35670118E16}"/>
              </a:ext>
            </a:extLst>
          </p:cNvPr>
          <p:cNvSpPr>
            <a:spLocks noGrp="1"/>
          </p:cNvSpPr>
          <p:nvPr>
            <p:ph type="dt" sz="half" idx="10"/>
          </p:nvPr>
        </p:nvSpPr>
        <p:spPr/>
        <p:txBody>
          <a:bodyPr/>
          <a:lstStyle/>
          <a:p>
            <a:fld id="{05F9408E-6FC1-2643-BCD9-29798596B285}" type="datetimeFigureOut">
              <a:rPr lang="en-US" smtClean="0"/>
              <a:t>10/29/2021</a:t>
            </a:fld>
            <a:endParaRPr lang="en-US"/>
          </a:p>
        </p:txBody>
      </p:sp>
      <p:sp>
        <p:nvSpPr>
          <p:cNvPr id="4" name="Footer Placeholder 3">
            <a:extLst>
              <a:ext uri="{FF2B5EF4-FFF2-40B4-BE49-F238E27FC236}">
                <a16:creationId xmlns:a16="http://schemas.microsoft.com/office/drawing/2014/main" id="{A94ABD76-CAB3-814C-9A5B-3B571787EC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D820CB-AC51-6343-B523-CEEB8A573519}"/>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277065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5D7A3F-3ADF-A84C-BE14-118F96BC80C1}"/>
              </a:ext>
            </a:extLst>
          </p:cNvPr>
          <p:cNvSpPr>
            <a:spLocks noGrp="1"/>
          </p:cNvSpPr>
          <p:nvPr>
            <p:ph type="dt" sz="half" idx="10"/>
          </p:nvPr>
        </p:nvSpPr>
        <p:spPr/>
        <p:txBody>
          <a:bodyPr/>
          <a:lstStyle/>
          <a:p>
            <a:fld id="{05F9408E-6FC1-2643-BCD9-29798596B285}" type="datetimeFigureOut">
              <a:rPr lang="en-US" smtClean="0"/>
              <a:t>10/29/2021</a:t>
            </a:fld>
            <a:endParaRPr lang="en-US"/>
          </a:p>
        </p:txBody>
      </p:sp>
      <p:sp>
        <p:nvSpPr>
          <p:cNvPr id="3" name="Footer Placeholder 2">
            <a:extLst>
              <a:ext uri="{FF2B5EF4-FFF2-40B4-BE49-F238E27FC236}">
                <a16:creationId xmlns:a16="http://schemas.microsoft.com/office/drawing/2014/main" id="{9342C8DF-ABC4-9A45-B446-B64D0C6A7C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CF1A58-9CD8-A341-874A-AFFA03EF017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489030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BF083-5EEE-EF42-8D23-9DC26B8ED8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1CCEBE3-487D-0B44-994A-68B6E090C4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25295C-5406-5444-A939-76B5AF455D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A301B9-DA5B-8A4A-837C-F6FCE2C51385}"/>
              </a:ext>
            </a:extLst>
          </p:cNvPr>
          <p:cNvSpPr>
            <a:spLocks noGrp="1"/>
          </p:cNvSpPr>
          <p:nvPr>
            <p:ph type="dt" sz="half" idx="10"/>
          </p:nvPr>
        </p:nvSpPr>
        <p:spPr/>
        <p:txBody>
          <a:bodyPr/>
          <a:lstStyle/>
          <a:p>
            <a:fld id="{05F9408E-6FC1-2643-BCD9-29798596B285}" type="datetimeFigureOut">
              <a:rPr lang="en-US" smtClean="0"/>
              <a:t>10/29/2021</a:t>
            </a:fld>
            <a:endParaRPr lang="en-US"/>
          </a:p>
        </p:txBody>
      </p:sp>
      <p:sp>
        <p:nvSpPr>
          <p:cNvPr id="6" name="Footer Placeholder 5">
            <a:extLst>
              <a:ext uri="{FF2B5EF4-FFF2-40B4-BE49-F238E27FC236}">
                <a16:creationId xmlns:a16="http://schemas.microsoft.com/office/drawing/2014/main" id="{757AA1E9-DC31-B748-A416-E78D651473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9704F6-A831-B548-9280-6039D068C69C}"/>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616516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8281F-902C-0948-B603-B06F9C543B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206E26-84CB-1545-923A-0640D599D7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43140DF-77ED-CE48-A49A-1EAB417F01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E478D8-06A6-2140-AF72-A5BF2F18DA38}"/>
              </a:ext>
            </a:extLst>
          </p:cNvPr>
          <p:cNvSpPr>
            <a:spLocks noGrp="1"/>
          </p:cNvSpPr>
          <p:nvPr>
            <p:ph type="dt" sz="half" idx="10"/>
          </p:nvPr>
        </p:nvSpPr>
        <p:spPr/>
        <p:txBody>
          <a:bodyPr/>
          <a:lstStyle/>
          <a:p>
            <a:fld id="{05F9408E-6FC1-2643-BCD9-29798596B285}" type="datetimeFigureOut">
              <a:rPr lang="en-US" smtClean="0"/>
              <a:t>10/29/2021</a:t>
            </a:fld>
            <a:endParaRPr lang="en-US"/>
          </a:p>
        </p:txBody>
      </p:sp>
      <p:sp>
        <p:nvSpPr>
          <p:cNvPr id="6" name="Footer Placeholder 5">
            <a:extLst>
              <a:ext uri="{FF2B5EF4-FFF2-40B4-BE49-F238E27FC236}">
                <a16:creationId xmlns:a16="http://schemas.microsoft.com/office/drawing/2014/main" id="{AF48C52E-01F3-1C4D-BC0A-3DF7806135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5B5A0D-E680-5441-8B61-0EFE3F31C014}"/>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078780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61ACE6-3C8F-5E47-A525-9810C2EF2E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7159B-DD92-DC42-B3D0-094C73008A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643BC3-2EA5-9842-A682-BC9F0B002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9408E-6FC1-2643-BCD9-29798596B285}" type="datetimeFigureOut">
              <a:rPr lang="en-US" smtClean="0"/>
              <a:t>10/29/2021</a:t>
            </a:fld>
            <a:endParaRPr lang="en-US"/>
          </a:p>
        </p:txBody>
      </p:sp>
      <p:sp>
        <p:nvSpPr>
          <p:cNvPr id="5" name="Footer Placeholder 4">
            <a:extLst>
              <a:ext uri="{FF2B5EF4-FFF2-40B4-BE49-F238E27FC236}">
                <a16:creationId xmlns:a16="http://schemas.microsoft.com/office/drawing/2014/main" id="{6059B64F-7BCB-8E4E-A56D-E9C81BD99C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A7B59B-D0D4-6F4F-B80A-1441B150D6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37F01B-1A9A-6645-8EC4-DB4740FA0BD7}" type="slidenum">
              <a:rPr lang="en-US" smtClean="0"/>
              <a:t>‹#›</a:t>
            </a:fld>
            <a:endParaRPr lang="en-US"/>
          </a:p>
        </p:txBody>
      </p:sp>
    </p:spTree>
    <p:extLst>
      <p:ext uri="{BB962C8B-B14F-4D97-AF65-F5344CB8AC3E}">
        <p14:creationId xmlns:p14="http://schemas.microsoft.com/office/powerpoint/2010/main" val="5678001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BBA085-96C5-4EAD-B5B8-CDB344BAB2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FC7B285-6B46-44C8-AABE-C07EFE000C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9BECE39-B387-4E09-9038-885C3B2C39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AC07C-DC13-4B9F-B55C-3A4AD036790B}" type="datetimeFigureOut">
              <a:rPr lang="en-CA" smtClean="0"/>
              <a:t>2021-10-29</a:t>
            </a:fld>
            <a:endParaRPr lang="en-CA"/>
          </a:p>
        </p:txBody>
      </p:sp>
      <p:sp>
        <p:nvSpPr>
          <p:cNvPr id="5" name="Footer Placeholder 4">
            <a:extLst>
              <a:ext uri="{FF2B5EF4-FFF2-40B4-BE49-F238E27FC236}">
                <a16:creationId xmlns:a16="http://schemas.microsoft.com/office/drawing/2014/main" id="{53F476BF-E196-4E9B-987B-324E8468E1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4E6E1DED-3043-4B64-B3E3-B85CB6C3F6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92E900-9A22-4B27-BF27-9C000ED9DBBE}" type="slidenum">
              <a:rPr lang="en-CA" smtClean="0"/>
              <a:t>‹#›</a:t>
            </a:fld>
            <a:endParaRPr lang="en-CA"/>
          </a:p>
        </p:txBody>
      </p:sp>
    </p:spTree>
    <p:extLst>
      <p:ext uri="{BB962C8B-B14F-4D97-AF65-F5344CB8AC3E}">
        <p14:creationId xmlns:p14="http://schemas.microsoft.com/office/powerpoint/2010/main" val="38030559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omments" Target="../comments/comment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omments" Target="../comments/comment5.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omments" Target="../comments/comment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hl7.nl/component/zoo/item/hl7-nederland-valideert-en-publiceert-nationale-hl7-fhir-nl-profielen.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omments" Target="../comments/comment7.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emf"/></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comments" Target="../comments/comment8.xml"/><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comments" Target="../comments/comment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infocentral.infoway-inforoute.ca/en/collaboration/wg/fhir-implementations" TargetMode="External"/><Relationship Id="rId2" Type="http://schemas.openxmlformats.org/officeDocument/2006/relationships/hyperlink" Target="http://build.fhir.org/ig/HL7-Canada/ca-baseline/branches/master/index.html" TargetMode="External"/><Relationship Id="rId1" Type="http://schemas.openxmlformats.org/officeDocument/2006/relationships/slideLayout" Target="../slideLayouts/slideLayout2.xml"/><Relationship Id="rId5" Type="http://schemas.openxmlformats.org/officeDocument/2006/relationships/hyperlink" Target="mailto:michael.savage@ontariomd.com" TargetMode="External"/><Relationship Id="rId4" Type="http://schemas.openxmlformats.org/officeDocument/2006/relationships/hyperlink" Target="mailto:scook@gevityinc.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build.fhir.org/ig/HL7-Canada/ca-baseline/branches/master/index.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omments" Target="../comments/comment2.xml"/><Relationship Id="rId4" Type="http://schemas.openxmlformats.org/officeDocument/2006/relationships/hyperlink" Target="https://simplifier.net/CanadianFHIRBaselineProfilesCA-Core" TargetMode="External"/></Relationships>
</file>

<file path=ppt/slides/_rels/slide6.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0DE6A193-4755-479A-BC6F-A7EBCA73BE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73" name="Freeform: Shape 72">
            <a:extLst>
              <a:ext uri="{FF2B5EF4-FFF2-40B4-BE49-F238E27FC236}">
                <a16:creationId xmlns:a16="http://schemas.microsoft.com/office/drawing/2014/main" id="{AB8B8498-A488-40AF-99EB-F622ED9AD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8896786" cy="6858478"/>
          </a:xfrm>
          <a:custGeom>
            <a:avLst/>
            <a:gdLst>
              <a:gd name="connsiteX0" fmla="*/ 1472231 w 8896786"/>
              <a:gd name="connsiteY0" fmla="*/ 6858478 h 6858478"/>
              <a:gd name="connsiteX1" fmla="*/ 8896786 w 8896786"/>
              <a:gd name="connsiteY1" fmla="*/ 6858478 h 6858478"/>
              <a:gd name="connsiteX2" fmla="*/ 5720411 w 8896786"/>
              <a:gd name="connsiteY2" fmla="*/ 0 h 6858478"/>
              <a:gd name="connsiteX3" fmla="*/ 5714834 w 8896786"/>
              <a:gd name="connsiteY3" fmla="*/ 0 h 6858478"/>
              <a:gd name="connsiteX4" fmla="*/ 4648606 w 8896786"/>
              <a:gd name="connsiteY4" fmla="*/ 0 h 6858478"/>
              <a:gd name="connsiteX5" fmla="*/ 0 w 8896786"/>
              <a:gd name="connsiteY5" fmla="*/ 0 h 6858478"/>
              <a:gd name="connsiteX6" fmla="*/ 0 w 8896786"/>
              <a:gd name="connsiteY6" fmla="*/ 6857915 h 6858478"/>
              <a:gd name="connsiteX7" fmla="*/ 1472491 w 8896786"/>
              <a:gd name="connsiteY7" fmla="*/ 6857915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96786" h="6858478">
                <a:moveTo>
                  <a:pt x="1472231" y="6858478"/>
                </a:moveTo>
                <a:lnTo>
                  <a:pt x="8896786" y="6858478"/>
                </a:lnTo>
                <a:lnTo>
                  <a:pt x="5720411" y="0"/>
                </a:lnTo>
                <a:lnTo>
                  <a:pt x="5714834" y="0"/>
                </a:lnTo>
                <a:lnTo>
                  <a:pt x="4648606" y="0"/>
                </a:lnTo>
                <a:lnTo>
                  <a:pt x="0" y="0"/>
                </a:lnTo>
                <a:lnTo>
                  <a:pt x="0" y="6857915"/>
                </a:lnTo>
                <a:lnTo>
                  <a:pt x="1472491" y="6857915"/>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Freeform: Shape 74">
            <a:extLst>
              <a:ext uri="{FF2B5EF4-FFF2-40B4-BE49-F238E27FC236}">
                <a16:creationId xmlns:a16="http://schemas.microsoft.com/office/drawing/2014/main" id="{2F033D07-FE42-4E5C-A00A-FFE1D42C0F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9"/>
            <a:ext cx="8096249" cy="6858479"/>
          </a:xfrm>
          <a:custGeom>
            <a:avLst/>
            <a:gdLst>
              <a:gd name="connsiteX0" fmla="*/ 0 w 8096249"/>
              <a:gd name="connsiteY0" fmla="*/ 6858479 h 6858479"/>
              <a:gd name="connsiteX1" fmla="*/ 2130297 w 8096249"/>
              <a:gd name="connsiteY1" fmla="*/ 6858479 h 6858479"/>
              <a:gd name="connsiteX2" fmla="*/ 2130297 w 8096249"/>
              <a:gd name="connsiteY2" fmla="*/ 6858478 h 6858479"/>
              <a:gd name="connsiteX3" fmla="*/ 8096249 w 8096249"/>
              <a:gd name="connsiteY3" fmla="*/ 6858478 h 6858479"/>
              <a:gd name="connsiteX4" fmla="*/ 4919874 w 8096249"/>
              <a:gd name="connsiteY4" fmla="*/ 0 h 6858479"/>
              <a:gd name="connsiteX5" fmla="*/ 4914297 w 8096249"/>
              <a:gd name="connsiteY5" fmla="*/ 0 h 6858479"/>
              <a:gd name="connsiteX6" fmla="*/ 3848069 w 8096249"/>
              <a:gd name="connsiteY6" fmla="*/ 0 h 6858479"/>
              <a:gd name="connsiteX7" fmla="*/ 18197 w 8096249"/>
              <a:gd name="connsiteY7" fmla="*/ 0 h 6858479"/>
              <a:gd name="connsiteX8" fmla="*/ 18197 w 8096249"/>
              <a:gd name="connsiteY8" fmla="*/ 479 h 6858479"/>
              <a:gd name="connsiteX9" fmla="*/ 0 w 8096249"/>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96249" h="6858479">
                <a:moveTo>
                  <a:pt x="0" y="6858479"/>
                </a:moveTo>
                <a:lnTo>
                  <a:pt x="2130297" y="6858479"/>
                </a:lnTo>
                <a:lnTo>
                  <a:pt x="2130297" y="6858478"/>
                </a:lnTo>
                <a:lnTo>
                  <a:pt x="8096249" y="6858478"/>
                </a:lnTo>
                <a:lnTo>
                  <a:pt x="4919874" y="0"/>
                </a:lnTo>
                <a:lnTo>
                  <a:pt x="4914297" y="0"/>
                </a:lnTo>
                <a:lnTo>
                  <a:pt x="3848069" y="0"/>
                </a:lnTo>
                <a:lnTo>
                  <a:pt x="18197" y="0"/>
                </a:lnTo>
                <a:lnTo>
                  <a:pt x="18197" y="479"/>
                </a:lnTo>
                <a:lnTo>
                  <a:pt x="0"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Pan Canadian Baseline Governance Collaborative Discussion</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D654F-07C6-440A-B9E8-6487E35425CC}"/>
              </a:ext>
            </a:extLst>
          </p:cNvPr>
          <p:cNvSpPr>
            <a:spLocks noGrp="1"/>
          </p:cNvSpPr>
          <p:nvPr>
            <p:ph type="title"/>
          </p:nvPr>
        </p:nvSpPr>
        <p:spPr/>
        <p:txBody>
          <a:bodyPr/>
          <a:lstStyle/>
          <a:p>
            <a:r>
              <a:rPr lang="en-US" dirty="0"/>
              <a:t>Process</a:t>
            </a:r>
            <a:endParaRPr lang="en-CA" dirty="0"/>
          </a:p>
        </p:txBody>
      </p:sp>
      <p:sp>
        <p:nvSpPr>
          <p:cNvPr id="3" name="Content Placeholder 2">
            <a:extLst>
              <a:ext uri="{FF2B5EF4-FFF2-40B4-BE49-F238E27FC236}">
                <a16:creationId xmlns:a16="http://schemas.microsoft.com/office/drawing/2014/main" id="{E1DEC28A-81FB-49F4-A267-DB87CC80AC79}"/>
              </a:ext>
            </a:extLst>
          </p:cNvPr>
          <p:cNvSpPr>
            <a:spLocks noGrp="1"/>
          </p:cNvSpPr>
          <p:nvPr>
            <p:ph idx="1"/>
          </p:nvPr>
        </p:nvSpPr>
        <p:spPr/>
        <p:txBody>
          <a:bodyPr>
            <a:normAutofit fontScale="55000" lnSpcReduction="20000"/>
          </a:bodyPr>
          <a:lstStyle/>
          <a:p>
            <a:pPr marL="0" indent="0">
              <a:buNone/>
            </a:pPr>
            <a:r>
              <a:rPr lang="en-CA" dirty="0"/>
              <a:t>- The community member submits a request on </a:t>
            </a:r>
            <a:r>
              <a:rPr lang="en-CA" dirty="0" err="1"/>
              <a:t>Infocentral</a:t>
            </a:r>
            <a:r>
              <a:rPr lang="en-CA" dirty="0"/>
              <a:t> Forum thread (x) for a change to the Baseline, requests have a minimum set of information</a:t>
            </a:r>
          </a:p>
          <a:p>
            <a:pPr>
              <a:buFontTx/>
              <a:buChar char="-"/>
            </a:pPr>
            <a:r>
              <a:rPr lang="en-CA" dirty="0"/>
              <a:t>Other community members that subscribe to the thread are notified of the new post</a:t>
            </a:r>
          </a:p>
          <a:p>
            <a:pPr>
              <a:buFontTx/>
              <a:buChar char="-"/>
            </a:pPr>
            <a:r>
              <a:rPr lang="en-CA" dirty="0"/>
              <a:t>Discussion ensues in that thread if appropriate </a:t>
            </a:r>
          </a:p>
          <a:p>
            <a:pPr>
              <a:buFontTx/>
              <a:buChar char="-"/>
            </a:pPr>
            <a:r>
              <a:rPr lang="en-CA" dirty="0"/>
              <a:t>Moderator manages discussion, closes 10 days after discussion ends  and synthesizes results into a issue log ticket</a:t>
            </a:r>
          </a:p>
          <a:p>
            <a:pPr lvl="1">
              <a:buFontTx/>
              <a:buChar char="-"/>
            </a:pPr>
            <a:r>
              <a:rPr lang="en-CA" dirty="0"/>
              <a:t>Moderator(s) in immediate term</a:t>
            </a:r>
          </a:p>
          <a:p>
            <a:pPr lvl="1">
              <a:buFontTx/>
              <a:buChar char="-"/>
            </a:pPr>
            <a:r>
              <a:rPr lang="en-CA" dirty="0"/>
              <a:t>Distributed responsibility tied to participation in governance collab in long term</a:t>
            </a:r>
          </a:p>
          <a:p>
            <a:pPr>
              <a:buFontTx/>
              <a:buChar char="-"/>
            </a:pPr>
            <a:r>
              <a:rPr lang="en-CA" dirty="0"/>
              <a:t>Ticket includes a minimum set of information (requestor, date, profile, type of change, etc.) </a:t>
            </a:r>
          </a:p>
          <a:p>
            <a:pPr>
              <a:buFontTx/>
              <a:buChar char="-"/>
            </a:pPr>
            <a:r>
              <a:rPr lang="en-CA" dirty="0"/>
              <a:t>Baseline editors review issues – claim responsibility, if unclear pause and post back to the forum thread -  and update as the request is being worked on/resolved – eventually closing the issue</a:t>
            </a:r>
          </a:p>
          <a:p>
            <a:pPr>
              <a:buFontTx/>
              <a:buChar char="-"/>
            </a:pPr>
            <a:r>
              <a:rPr lang="en-CA" dirty="0"/>
              <a:t>The original requestor is notified – on Infoway forum </a:t>
            </a:r>
          </a:p>
          <a:p>
            <a:pPr>
              <a:buFontTx/>
              <a:buChar char="-"/>
            </a:pPr>
            <a:endParaRPr lang="en-CA" dirty="0"/>
          </a:p>
          <a:p>
            <a:pPr marL="0" indent="0">
              <a:buNone/>
            </a:pPr>
            <a:r>
              <a:rPr lang="en-CA" b="1" dirty="0"/>
              <a:t>Decision: </a:t>
            </a:r>
            <a:r>
              <a:rPr lang="en-CA" dirty="0"/>
              <a:t>The process will depend on having confirmation of individual(s) that will support moderator role on </a:t>
            </a:r>
            <a:r>
              <a:rPr lang="en-CA" dirty="0" err="1"/>
              <a:t>Infocentral</a:t>
            </a:r>
            <a:r>
              <a:rPr lang="en-CA" dirty="0"/>
              <a:t> forum </a:t>
            </a:r>
          </a:p>
          <a:p>
            <a:pPr marL="0" indent="0">
              <a:buNone/>
            </a:pPr>
            <a:r>
              <a:rPr lang="en-CA" b="1" dirty="0"/>
              <a:t>Additional considerations:</a:t>
            </a:r>
          </a:p>
          <a:p>
            <a:pPr marL="0" indent="0">
              <a:buNone/>
            </a:pPr>
            <a:r>
              <a:rPr lang="en-CA" dirty="0"/>
              <a:t>-whether Infoway Interoperability Standards Governance doesn’t/doesn’t have another recommended process or tools (Randy reaching out to confirm)</a:t>
            </a:r>
          </a:p>
          <a:p>
            <a:pPr marL="0" indent="0">
              <a:buNone/>
            </a:pPr>
            <a:r>
              <a:rPr lang="en-CA" dirty="0"/>
              <a:t>-whether customization could be complete to improve the integration between Simplifier and </a:t>
            </a:r>
            <a:r>
              <a:rPr lang="en-CA" dirty="0" err="1"/>
              <a:t>Github</a:t>
            </a:r>
            <a:r>
              <a:rPr lang="en-CA" dirty="0"/>
              <a:t> for issues</a:t>
            </a:r>
          </a:p>
        </p:txBody>
      </p:sp>
    </p:spTree>
    <p:extLst>
      <p:ext uri="{BB962C8B-B14F-4D97-AF65-F5344CB8AC3E}">
        <p14:creationId xmlns:p14="http://schemas.microsoft.com/office/powerpoint/2010/main" val="2418555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Terminology Expectations</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a:xfrm>
            <a:off x="838200" y="1622026"/>
            <a:ext cx="10515600" cy="4907433"/>
          </a:xfrm>
        </p:spPr>
        <p:txBody>
          <a:bodyPr>
            <a:normAutofit fontScale="55000" lnSpcReduction="20000"/>
          </a:bodyPr>
          <a:lstStyle/>
          <a:p>
            <a:pPr marL="0" indent="0">
              <a:buNone/>
            </a:pPr>
            <a:r>
              <a:rPr lang="en-CA" sz="2800" b="1" dirty="0"/>
              <a:t>Challenge</a:t>
            </a:r>
          </a:p>
          <a:p>
            <a:r>
              <a:rPr lang="en-CA" sz="2800" dirty="0"/>
              <a:t>Can’t progress to Level 1 maturity until the artifact(s) produce no warnings during build process.</a:t>
            </a:r>
          </a:p>
          <a:p>
            <a:r>
              <a:rPr lang="en-CA" sz="2800" dirty="0"/>
              <a:t>356/411 of our current errors and warnings are due to </a:t>
            </a:r>
            <a:r>
              <a:rPr lang="en-CA" dirty="0"/>
              <a:t>unresolvable </a:t>
            </a:r>
            <a:r>
              <a:rPr lang="en-CA" sz="2800" dirty="0"/>
              <a:t>terminology – this # will expand as we start to include examples </a:t>
            </a:r>
            <a:r>
              <a:rPr lang="en-CA" dirty="0"/>
              <a:t>(</a:t>
            </a:r>
            <a:r>
              <a:rPr lang="en-CA" sz="2800" dirty="0"/>
              <a:t>values that can’t be validated produce additional warnings)</a:t>
            </a:r>
          </a:p>
          <a:p>
            <a:r>
              <a:rPr lang="en-US" dirty="0"/>
              <a:t>Most value sets that the CA Baseline points to are authored by other organizations that may change the value sets over time</a:t>
            </a:r>
            <a:endParaRPr lang="en-US" b="1" dirty="0"/>
          </a:p>
          <a:p>
            <a:pPr marL="0" indent="0">
              <a:buNone/>
            </a:pPr>
            <a:r>
              <a:rPr lang="en-US" b="1" dirty="0"/>
              <a:t>Approaches:</a:t>
            </a:r>
          </a:p>
          <a:p>
            <a:r>
              <a:rPr lang="en-US" dirty="0"/>
              <a:t>Point to URLs socialized in other guides</a:t>
            </a:r>
          </a:p>
          <a:p>
            <a:pPr lvl="1"/>
            <a:r>
              <a:rPr lang="en-US" dirty="0"/>
              <a:t>may/may not resolve – build warnings continue</a:t>
            </a:r>
          </a:p>
          <a:p>
            <a:r>
              <a:rPr lang="en-US" dirty="0"/>
              <a:t>Create value sets in our </a:t>
            </a:r>
            <a:r>
              <a:rPr lang="en-US" dirty="0" err="1"/>
              <a:t>IGuide</a:t>
            </a:r>
            <a:endParaRPr lang="en-US" dirty="0"/>
          </a:p>
          <a:p>
            <a:pPr lvl="1"/>
            <a:r>
              <a:rPr lang="en-US" sz="2000" dirty="0"/>
              <a:t>Shells that Point to URLs socialized in other guides (may/may not resolve)</a:t>
            </a:r>
          </a:p>
          <a:p>
            <a:pPr lvl="1"/>
            <a:r>
              <a:rPr lang="en-US" sz="2000" dirty="0"/>
              <a:t>Inclusion of sample values</a:t>
            </a:r>
          </a:p>
          <a:p>
            <a:pPr lvl="1"/>
            <a:r>
              <a:rPr lang="en-US" sz="2000" dirty="0"/>
              <a:t>Inclusion of all values</a:t>
            </a:r>
          </a:p>
          <a:p>
            <a:r>
              <a:rPr lang="en-US" dirty="0"/>
              <a:t> Terminology Server to </a:t>
            </a:r>
            <a:r>
              <a:rPr lang="en-US" sz="2900" dirty="0"/>
              <a:t>host value sets with validation capabilities </a:t>
            </a:r>
          </a:p>
          <a:p>
            <a:pPr lvl="1"/>
            <a:r>
              <a:rPr lang="en-US" sz="2000" dirty="0"/>
              <a:t>Value sets are published on our own terminology server?</a:t>
            </a:r>
          </a:p>
          <a:p>
            <a:pPr lvl="1"/>
            <a:r>
              <a:rPr lang="en-US" sz="2000" dirty="0"/>
              <a:t>Each value set publishing organization (Infoway, </a:t>
            </a:r>
            <a:r>
              <a:rPr lang="en-US" sz="2000" dirty="0" err="1"/>
              <a:t>CanImmunize</a:t>
            </a:r>
            <a:r>
              <a:rPr lang="en-US" sz="2000" dirty="0"/>
              <a:t>, </a:t>
            </a:r>
            <a:r>
              <a:rPr lang="en-US" sz="2000" dirty="0" err="1"/>
              <a:t>PrescribeIt</a:t>
            </a:r>
            <a:r>
              <a:rPr lang="en-US" sz="2000" dirty="0"/>
              <a:t>, etc.)  publishes their own resolvable value sets?</a:t>
            </a:r>
          </a:p>
          <a:p>
            <a:pPr lvl="1"/>
            <a:r>
              <a:rPr lang="en-US" sz="2000" dirty="0"/>
              <a:t>Canadian realm terminology server ?</a:t>
            </a:r>
          </a:p>
          <a:p>
            <a:pPr lvl="1"/>
            <a:r>
              <a:rPr lang="en-US" sz="2000" dirty="0"/>
              <a:t>Canadian value sets published on the global terminology server (tx.fhir.org)?</a:t>
            </a:r>
          </a:p>
          <a:p>
            <a:pPr lvl="1"/>
            <a:endParaRPr lang="en-US" sz="2000" dirty="0"/>
          </a:p>
          <a:p>
            <a:pPr marL="0" indent="0">
              <a:buNone/>
            </a:pPr>
            <a:r>
              <a:rPr lang="en-US" b="1" dirty="0"/>
              <a:t>Next Steps:</a:t>
            </a:r>
          </a:p>
          <a:p>
            <a:pPr lvl="1"/>
            <a:r>
              <a:rPr lang="en-US" dirty="0"/>
              <a:t>Develop “scorecard” for terminology warnings (which value sets/guides/publishing organizations are driving most of our warnings)</a:t>
            </a:r>
          </a:p>
          <a:p>
            <a:pPr lvl="1"/>
            <a:r>
              <a:rPr lang="en-US" dirty="0"/>
              <a:t>Decide on approach for resolving these warnings with respective publishers</a:t>
            </a:r>
          </a:p>
        </p:txBody>
      </p:sp>
    </p:spTree>
    <p:extLst>
      <p:ext uri="{BB962C8B-B14F-4D97-AF65-F5344CB8AC3E}">
        <p14:creationId xmlns:p14="http://schemas.microsoft.com/office/powerpoint/2010/main" val="1769628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2088F-0F31-4625-AE57-0196FC4B0B37}"/>
              </a:ext>
            </a:extLst>
          </p:cNvPr>
          <p:cNvSpPr>
            <a:spLocks noGrp="1"/>
          </p:cNvSpPr>
          <p:nvPr>
            <p:ph type="title"/>
          </p:nvPr>
        </p:nvSpPr>
        <p:spPr/>
        <p:txBody>
          <a:bodyPr/>
          <a:lstStyle/>
          <a:p>
            <a:r>
              <a:rPr lang="en-US" dirty="0"/>
              <a:t>Terminology Resolution Scorecard</a:t>
            </a:r>
            <a:endParaRPr lang="en-CA" dirty="0"/>
          </a:p>
        </p:txBody>
      </p:sp>
      <p:graphicFrame>
        <p:nvGraphicFramePr>
          <p:cNvPr id="4" name="Table 4">
            <a:extLst>
              <a:ext uri="{FF2B5EF4-FFF2-40B4-BE49-F238E27FC236}">
                <a16:creationId xmlns:a16="http://schemas.microsoft.com/office/drawing/2014/main" id="{4E8860F3-F45A-4CEA-8D3D-4C37D2BE245D}"/>
              </a:ext>
            </a:extLst>
          </p:cNvPr>
          <p:cNvGraphicFramePr>
            <a:graphicFrameLocks noGrp="1"/>
          </p:cNvGraphicFramePr>
          <p:nvPr>
            <p:ph idx="1"/>
            <p:extLst>
              <p:ext uri="{D42A27DB-BD31-4B8C-83A1-F6EECF244321}">
                <p14:modId xmlns:p14="http://schemas.microsoft.com/office/powerpoint/2010/main" val="856507715"/>
              </p:ext>
            </p:extLst>
          </p:nvPr>
        </p:nvGraphicFramePr>
        <p:xfrm>
          <a:off x="153356" y="4042474"/>
          <a:ext cx="11885287" cy="2766060"/>
        </p:xfrm>
        <a:graphic>
          <a:graphicData uri="http://schemas.openxmlformats.org/drawingml/2006/table">
            <a:tbl>
              <a:tblPr firstRow="1" bandRow="1">
                <a:tableStyleId>{5C22544A-7EE6-4342-B048-85BDC9FD1C3A}</a:tableStyleId>
              </a:tblPr>
              <a:tblGrid>
                <a:gridCol w="1644497">
                  <a:extLst>
                    <a:ext uri="{9D8B030D-6E8A-4147-A177-3AD203B41FA5}">
                      <a16:colId xmlns:a16="http://schemas.microsoft.com/office/drawing/2014/main" val="3049200251"/>
                    </a:ext>
                  </a:extLst>
                </a:gridCol>
                <a:gridCol w="1069533">
                  <a:extLst>
                    <a:ext uri="{9D8B030D-6E8A-4147-A177-3AD203B41FA5}">
                      <a16:colId xmlns:a16="http://schemas.microsoft.com/office/drawing/2014/main" val="564420914"/>
                    </a:ext>
                  </a:extLst>
                </a:gridCol>
                <a:gridCol w="1729431">
                  <a:extLst>
                    <a:ext uri="{9D8B030D-6E8A-4147-A177-3AD203B41FA5}">
                      <a16:colId xmlns:a16="http://schemas.microsoft.com/office/drawing/2014/main" val="4293738847"/>
                    </a:ext>
                  </a:extLst>
                </a:gridCol>
                <a:gridCol w="2835643">
                  <a:extLst>
                    <a:ext uri="{9D8B030D-6E8A-4147-A177-3AD203B41FA5}">
                      <a16:colId xmlns:a16="http://schemas.microsoft.com/office/drawing/2014/main" val="400395206"/>
                    </a:ext>
                  </a:extLst>
                </a:gridCol>
                <a:gridCol w="4606183">
                  <a:extLst>
                    <a:ext uri="{9D8B030D-6E8A-4147-A177-3AD203B41FA5}">
                      <a16:colId xmlns:a16="http://schemas.microsoft.com/office/drawing/2014/main" val="4039246761"/>
                    </a:ext>
                  </a:extLst>
                </a:gridCol>
              </a:tblGrid>
              <a:tr h="370840">
                <a:tc>
                  <a:txBody>
                    <a:bodyPr/>
                    <a:lstStyle/>
                    <a:p>
                      <a:r>
                        <a:rPr lang="en-US" sz="1600" dirty="0"/>
                        <a:t>Source</a:t>
                      </a:r>
                      <a:endParaRPr lang="en-CA" sz="1600" dirty="0"/>
                    </a:p>
                  </a:txBody>
                  <a:tcPr/>
                </a:tc>
                <a:tc>
                  <a:txBody>
                    <a:bodyPr/>
                    <a:lstStyle/>
                    <a:p>
                      <a:r>
                        <a:rPr lang="en-US" sz="1600" dirty="0"/>
                        <a:t>Error &amp; Warning Count</a:t>
                      </a:r>
                      <a:endParaRPr lang="en-CA" sz="1600" dirty="0"/>
                    </a:p>
                  </a:txBody>
                  <a:tcPr/>
                </a:tc>
                <a:tc>
                  <a:txBody>
                    <a:bodyPr/>
                    <a:lstStyle/>
                    <a:p>
                      <a:r>
                        <a:rPr lang="en-US" sz="1600" dirty="0"/>
                        <a:t>Unique Value Sets Generating Errors / Warnings</a:t>
                      </a:r>
                      <a:endParaRPr lang="en-CA" sz="1600" dirty="0"/>
                    </a:p>
                  </a:txBody>
                  <a:tcPr/>
                </a:tc>
                <a:tc>
                  <a:txBody>
                    <a:bodyPr/>
                    <a:lstStyle/>
                    <a:p>
                      <a:r>
                        <a:rPr lang="en-US" sz="1600" dirty="0"/>
                        <a:t>Example Warnings / Errors</a:t>
                      </a:r>
                      <a:endParaRPr lang="en-CA" sz="1600" dirty="0"/>
                    </a:p>
                  </a:txBody>
                  <a:tcPr/>
                </a:tc>
                <a:tc>
                  <a:txBody>
                    <a:bodyPr/>
                    <a:lstStyle/>
                    <a:p>
                      <a:r>
                        <a:rPr lang="en-US" sz="1600" dirty="0"/>
                        <a:t>How should we approach?</a:t>
                      </a:r>
                      <a:endParaRPr lang="en-CA" sz="1600" dirty="0"/>
                    </a:p>
                  </a:txBody>
                  <a:tcPr/>
                </a:tc>
                <a:extLst>
                  <a:ext uri="{0D108BD9-81ED-4DB2-BD59-A6C34878D82A}">
                    <a16:rowId xmlns:a16="http://schemas.microsoft.com/office/drawing/2014/main" val="1532535323"/>
                  </a:ext>
                </a:extLst>
              </a:tr>
              <a:tr h="370840">
                <a:tc>
                  <a:txBody>
                    <a:bodyPr/>
                    <a:lstStyle/>
                    <a:p>
                      <a:r>
                        <a:rPr lang="en-US" dirty="0" err="1"/>
                        <a:t>Infoway</a:t>
                      </a:r>
                      <a:r>
                        <a:rPr lang="en-US" dirty="0"/>
                        <a:t> Terminology Gateway</a:t>
                      </a:r>
                      <a:endParaRPr lang="en-CA" dirty="0"/>
                    </a:p>
                  </a:txBody>
                  <a:tcPr/>
                </a:tc>
                <a:tc>
                  <a:txBody>
                    <a:bodyPr/>
                    <a:lstStyle/>
                    <a:p>
                      <a:r>
                        <a:rPr lang="en-US" dirty="0"/>
                        <a:t>51</a:t>
                      </a:r>
                      <a:endParaRPr lang="en-CA" dirty="0"/>
                    </a:p>
                  </a:txBody>
                  <a:tcPr/>
                </a:tc>
                <a:tc>
                  <a:txBody>
                    <a:bodyPr/>
                    <a:lstStyle/>
                    <a:p>
                      <a:r>
                        <a:rPr lang="en-US" dirty="0"/>
                        <a:t>15</a:t>
                      </a:r>
                      <a:endParaRPr lang="en-CA" dirty="0"/>
                    </a:p>
                  </a:txBody>
                  <a:tcPr/>
                </a:tc>
                <a:tc>
                  <a:txBody>
                    <a:bodyPr/>
                    <a:lstStyle/>
                    <a:p>
                      <a:r>
                        <a:rPr lang="en-US" sz="1050" dirty="0"/>
                        <a:t>(Warning) The </a:t>
                      </a:r>
                      <a:r>
                        <a:rPr lang="en-US" sz="1050" dirty="0" err="1"/>
                        <a:t>valueSet</a:t>
                      </a:r>
                      <a:r>
                        <a:rPr lang="en-US" sz="1050" dirty="0"/>
                        <a:t> reference https://fhir.infoway-inforoute.ca/ValueSet/allergyintolerancestatuscode on element </a:t>
                      </a:r>
                      <a:r>
                        <a:rPr lang="en-US" sz="1050" dirty="0" err="1"/>
                        <a:t>AllergyIntolerance.verificationStatus.coding</a:t>
                      </a:r>
                      <a:r>
                        <a:rPr lang="en-US" sz="1050" dirty="0"/>
                        <a:t> could not be resolved</a:t>
                      </a:r>
                      <a:endParaRPr lang="en-CA" sz="1050" dirty="0"/>
                    </a:p>
                  </a:txBody>
                  <a:tcPr/>
                </a:tc>
                <a:tc>
                  <a:txBody>
                    <a:bodyPr/>
                    <a:lstStyle/>
                    <a:p>
                      <a:r>
                        <a:rPr lang="en-US" sz="1050" dirty="0"/>
                        <a:t>Value sets aren’t actively hosted today at their canonical </a:t>
                      </a:r>
                      <a:r>
                        <a:rPr lang="en-US" sz="1050" dirty="0" err="1"/>
                        <a:t>urls</a:t>
                      </a:r>
                      <a:r>
                        <a:rPr lang="en-US" sz="1050" dirty="0"/>
                        <a:t> which doesn’t allow for the IGPublisher to resolve the value set – </a:t>
                      </a:r>
                    </a:p>
                    <a:p>
                      <a:endParaRPr lang="en-US" sz="1050" dirty="0"/>
                    </a:p>
                    <a:p>
                      <a:r>
                        <a:rPr lang="en-US" sz="1050" b="1" dirty="0"/>
                        <a:t>Decision: Attempt Suppression – isolating just the value set/domain</a:t>
                      </a:r>
                    </a:p>
                  </a:txBody>
                  <a:tcPr/>
                </a:tc>
                <a:extLst>
                  <a:ext uri="{0D108BD9-81ED-4DB2-BD59-A6C34878D82A}">
                    <a16:rowId xmlns:a16="http://schemas.microsoft.com/office/drawing/2014/main" val="412603873"/>
                  </a:ext>
                </a:extLst>
              </a:tr>
              <a:tr h="370840">
                <a:tc>
                  <a:txBody>
                    <a:bodyPr/>
                    <a:lstStyle/>
                    <a:p>
                      <a:r>
                        <a:rPr lang="en-US" dirty="0" err="1"/>
                        <a:t>CanImmunize</a:t>
                      </a:r>
                      <a:endParaRPr lang="en-CA" dirty="0"/>
                    </a:p>
                  </a:txBody>
                  <a:tcPr/>
                </a:tc>
                <a:tc>
                  <a:txBody>
                    <a:bodyPr/>
                    <a:lstStyle/>
                    <a:p>
                      <a:r>
                        <a:rPr lang="en-US" dirty="0"/>
                        <a:t>18</a:t>
                      </a:r>
                      <a:endParaRPr lang="en-CA" dirty="0"/>
                    </a:p>
                  </a:txBody>
                  <a:tcPr/>
                </a:tc>
                <a:tc>
                  <a:txBody>
                    <a:bodyPr/>
                    <a:lstStyle/>
                    <a:p>
                      <a:r>
                        <a:rPr lang="en-US" dirty="0"/>
                        <a:t>7</a:t>
                      </a:r>
                      <a:endParaRPr lang="en-CA" dirty="0"/>
                    </a:p>
                  </a:txBody>
                  <a:tcPr/>
                </a:tc>
                <a:tc>
                  <a:txBody>
                    <a:bodyPr/>
                    <a:lstStyle/>
                    <a:p>
                      <a:r>
                        <a:rPr lang="en-US" sz="1050" dirty="0"/>
                        <a:t>(Warning) The </a:t>
                      </a:r>
                      <a:r>
                        <a:rPr lang="en-US" sz="1050" dirty="0" err="1"/>
                        <a:t>valueSet</a:t>
                      </a:r>
                      <a:r>
                        <a:rPr lang="en-US" sz="1050" dirty="0"/>
                        <a:t> reference https://cvc.canimmunize.ca/v3/ValueSet/Generic on element </a:t>
                      </a:r>
                      <a:r>
                        <a:rPr lang="en-US" sz="1050" dirty="0" err="1"/>
                        <a:t>Immunization.vaccineCode.coding</a:t>
                      </a:r>
                      <a:r>
                        <a:rPr lang="en-US" sz="1050" dirty="0"/>
                        <a:t> could not be resolved</a:t>
                      </a:r>
                      <a:endParaRPr lang="en-CA" sz="1050" dirty="0"/>
                    </a:p>
                  </a:txBody>
                  <a:tcPr/>
                </a:tc>
                <a:tc>
                  <a:txBody>
                    <a:bodyPr/>
                    <a:lstStyle/>
                    <a:p>
                      <a:r>
                        <a:rPr lang="en-US" sz="1050" b="0" dirty="0" err="1"/>
                        <a:t>CanImmunize</a:t>
                      </a:r>
                      <a:r>
                        <a:rPr lang="en-US" sz="1050" b="0" dirty="0"/>
                        <a:t> publishes guidance and API but not a FHIR implementation guide resource.</a:t>
                      </a:r>
                    </a:p>
                    <a:p>
                      <a:endParaRPr lang="en-US" sz="1050" b="1" dirty="0"/>
                    </a:p>
                    <a:p>
                      <a:r>
                        <a:rPr lang="en-US" sz="1050" b="1" dirty="0"/>
                        <a:t>Which Approach should we recommend to </a:t>
                      </a:r>
                      <a:r>
                        <a:rPr lang="en-US" sz="1050" b="1" dirty="0" err="1"/>
                        <a:t>CanImmunize</a:t>
                      </a:r>
                      <a:r>
                        <a:rPr lang="en-US" sz="1050" b="1" dirty="0"/>
                        <a:t>? </a:t>
                      </a:r>
                      <a:endParaRPr lang="en-US" sz="1050" b="1" dirty="0">
                        <a:solidFill>
                          <a:srgbClr val="FF0000"/>
                        </a:solidFill>
                      </a:endParaRPr>
                    </a:p>
                    <a:p>
                      <a:endParaRPr lang="en-CA" sz="1050" dirty="0"/>
                    </a:p>
                  </a:txBody>
                  <a:tcPr/>
                </a:tc>
                <a:extLst>
                  <a:ext uri="{0D108BD9-81ED-4DB2-BD59-A6C34878D82A}">
                    <a16:rowId xmlns:a16="http://schemas.microsoft.com/office/drawing/2014/main" val="4105149491"/>
                  </a:ext>
                </a:extLst>
              </a:tr>
            </a:tbl>
          </a:graphicData>
        </a:graphic>
      </p:graphicFrame>
      <p:sp>
        <p:nvSpPr>
          <p:cNvPr id="5" name="Content Placeholder 2">
            <a:extLst>
              <a:ext uri="{FF2B5EF4-FFF2-40B4-BE49-F238E27FC236}">
                <a16:creationId xmlns:a16="http://schemas.microsoft.com/office/drawing/2014/main" id="{E88C9938-B05B-4736-8223-6CD4A531CAA5}"/>
              </a:ext>
            </a:extLst>
          </p:cNvPr>
          <p:cNvSpPr txBox="1">
            <a:spLocks/>
          </p:cNvSpPr>
          <p:nvPr/>
        </p:nvSpPr>
        <p:spPr>
          <a:xfrm>
            <a:off x="360322" y="1447417"/>
            <a:ext cx="11310913" cy="490743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200" b="1" dirty="0"/>
              <a:t>Technical Challenge: </a:t>
            </a:r>
            <a:r>
              <a:rPr lang="en-US" sz="1200" dirty="0"/>
              <a:t>Value sets aren’t actively hosted today at their canonical </a:t>
            </a:r>
            <a:r>
              <a:rPr lang="en-US" sz="1200" dirty="0" err="1"/>
              <a:t>urls</a:t>
            </a:r>
            <a:r>
              <a:rPr lang="en-US" sz="1200" dirty="0"/>
              <a:t> which doesn’t allow for the IGPublisher to resolve the value set  </a:t>
            </a:r>
          </a:p>
          <a:p>
            <a:r>
              <a:rPr lang="en-US" sz="1200" dirty="0"/>
              <a:t>IGPublisher can’t hit other servers other than tx.fhir.org (currently being worked on in HL7 </a:t>
            </a:r>
            <a:r>
              <a:rPr lang="en-US" sz="1200" dirty="0" err="1"/>
              <a:t>intl</a:t>
            </a:r>
            <a:r>
              <a:rPr lang="en-US" sz="1200" dirty="0"/>
              <a:t>)</a:t>
            </a:r>
          </a:p>
          <a:p>
            <a:r>
              <a:rPr lang="en-US" sz="1200" dirty="0"/>
              <a:t>Can’t submit username/password or API key to allow for access to closed sites (like Terminology Gateway)</a:t>
            </a:r>
          </a:p>
          <a:p>
            <a:endParaRPr lang="en-US" sz="1200" dirty="0"/>
          </a:p>
          <a:p>
            <a:pPr marL="0" indent="0">
              <a:buNone/>
            </a:pPr>
            <a:r>
              <a:rPr lang="en-US" sz="1200" b="1" dirty="0"/>
              <a:t>Identified Approaches:</a:t>
            </a:r>
          </a:p>
          <a:p>
            <a:pPr>
              <a:buFontTx/>
              <a:buChar char="-"/>
            </a:pPr>
            <a:r>
              <a:rPr lang="en-US" sz="1050" dirty="0"/>
              <a:t>Recommend hosting at canonical </a:t>
            </a:r>
            <a:r>
              <a:rPr lang="en-US" sz="1050" dirty="0" err="1"/>
              <a:t>url</a:t>
            </a:r>
            <a:r>
              <a:rPr lang="en-US" sz="1050" dirty="0"/>
              <a:t> or in tx.fhir.org </a:t>
            </a:r>
          </a:p>
          <a:p>
            <a:pPr>
              <a:buFontTx/>
              <a:buChar char="-"/>
            </a:pPr>
            <a:r>
              <a:rPr lang="en-US" sz="1050" dirty="0"/>
              <a:t>Recommend publishing an Implementation Guide FHIR Resource we can point to (alternatively can publish a ‘shell’ </a:t>
            </a:r>
            <a:r>
              <a:rPr lang="en-US" sz="1050" dirty="0" err="1"/>
              <a:t>iGuide</a:t>
            </a:r>
            <a:r>
              <a:rPr lang="en-US" sz="1050" dirty="0"/>
              <a:t> just for the </a:t>
            </a:r>
            <a:r>
              <a:rPr lang="en-US" sz="1050" dirty="0" err="1"/>
              <a:t>valuesets</a:t>
            </a:r>
            <a:r>
              <a:rPr lang="en-US" sz="1050" dirty="0"/>
              <a:t>)</a:t>
            </a:r>
          </a:p>
          <a:p>
            <a:pPr>
              <a:buFontTx/>
              <a:buChar char="-"/>
            </a:pPr>
            <a:r>
              <a:rPr lang="en-US" sz="1050" dirty="0"/>
              <a:t>Include as a suppressed warning (if we can limit warnings to only the </a:t>
            </a:r>
            <a:r>
              <a:rPr lang="en-US" sz="1050" dirty="0" err="1"/>
              <a:t>valuesets</a:t>
            </a:r>
            <a:r>
              <a:rPr lang="en-US" sz="1050" dirty="0"/>
              <a:t> or hosts we know are accepted)</a:t>
            </a:r>
          </a:p>
          <a:p>
            <a:pPr>
              <a:buFontTx/>
              <a:buChar char="-"/>
            </a:pPr>
            <a:r>
              <a:rPr lang="en-US" sz="1050" dirty="0"/>
              <a:t>Allow the non-resolved links to not resolve, but include an explicit note for implementers that this is the intended </a:t>
            </a:r>
            <a:r>
              <a:rPr lang="en-US" sz="1050" dirty="0" err="1"/>
              <a:t>valueset</a:t>
            </a:r>
            <a:r>
              <a:rPr lang="en-US" sz="1050" dirty="0"/>
              <a:t> but </a:t>
            </a:r>
            <a:r>
              <a:rPr lang="en-US" sz="1050" dirty="0" err="1"/>
              <a:t>valueset</a:t>
            </a:r>
            <a:r>
              <a:rPr lang="en-US" sz="1050" dirty="0"/>
              <a:t> owner doesn’t have it set up for us to point to it properly</a:t>
            </a:r>
          </a:p>
          <a:p>
            <a:pPr marL="0" indent="0">
              <a:buNone/>
            </a:pPr>
            <a:endParaRPr lang="en-US" dirty="0"/>
          </a:p>
        </p:txBody>
      </p:sp>
    </p:spTree>
    <p:extLst>
      <p:ext uri="{BB962C8B-B14F-4D97-AF65-F5344CB8AC3E}">
        <p14:creationId xmlns:p14="http://schemas.microsoft.com/office/powerpoint/2010/main" val="1337127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2088F-0F31-4625-AE57-0196FC4B0B37}"/>
              </a:ext>
            </a:extLst>
          </p:cNvPr>
          <p:cNvSpPr>
            <a:spLocks noGrp="1"/>
          </p:cNvSpPr>
          <p:nvPr>
            <p:ph type="title"/>
          </p:nvPr>
        </p:nvSpPr>
        <p:spPr/>
        <p:txBody>
          <a:bodyPr/>
          <a:lstStyle/>
          <a:p>
            <a:r>
              <a:rPr lang="en-US" dirty="0"/>
              <a:t>Terminology Resolution Scorecard</a:t>
            </a:r>
            <a:endParaRPr lang="en-CA" dirty="0"/>
          </a:p>
        </p:txBody>
      </p:sp>
      <p:graphicFrame>
        <p:nvGraphicFramePr>
          <p:cNvPr id="4" name="Table 4">
            <a:extLst>
              <a:ext uri="{FF2B5EF4-FFF2-40B4-BE49-F238E27FC236}">
                <a16:creationId xmlns:a16="http://schemas.microsoft.com/office/drawing/2014/main" id="{4E8860F3-F45A-4CEA-8D3D-4C37D2BE245D}"/>
              </a:ext>
            </a:extLst>
          </p:cNvPr>
          <p:cNvGraphicFramePr>
            <a:graphicFrameLocks noGrp="1"/>
          </p:cNvGraphicFramePr>
          <p:nvPr>
            <p:ph idx="1"/>
            <p:extLst>
              <p:ext uri="{D42A27DB-BD31-4B8C-83A1-F6EECF244321}">
                <p14:modId xmlns:p14="http://schemas.microsoft.com/office/powerpoint/2010/main" val="1789513773"/>
              </p:ext>
            </p:extLst>
          </p:nvPr>
        </p:nvGraphicFramePr>
        <p:xfrm>
          <a:off x="153356" y="3901133"/>
          <a:ext cx="11885287" cy="3017520"/>
        </p:xfrm>
        <a:graphic>
          <a:graphicData uri="http://schemas.openxmlformats.org/drawingml/2006/table">
            <a:tbl>
              <a:tblPr firstRow="1" bandRow="1">
                <a:tableStyleId>{5C22544A-7EE6-4342-B048-85BDC9FD1C3A}</a:tableStyleId>
              </a:tblPr>
              <a:tblGrid>
                <a:gridCol w="1644497">
                  <a:extLst>
                    <a:ext uri="{9D8B030D-6E8A-4147-A177-3AD203B41FA5}">
                      <a16:colId xmlns:a16="http://schemas.microsoft.com/office/drawing/2014/main" val="3049200251"/>
                    </a:ext>
                  </a:extLst>
                </a:gridCol>
                <a:gridCol w="1069533">
                  <a:extLst>
                    <a:ext uri="{9D8B030D-6E8A-4147-A177-3AD203B41FA5}">
                      <a16:colId xmlns:a16="http://schemas.microsoft.com/office/drawing/2014/main" val="564420914"/>
                    </a:ext>
                  </a:extLst>
                </a:gridCol>
                <a:gridCol w="1729431">
                  <a:extLst>
                    <a:ext uri="{9D8B030D-6E8A-4147-A177-3AD203B41FA5}">
                      <a16:colId xmlns:a16="http://schemas.microsoft.com/office/drawing/2014/main" val="4293738847"/>
                    </a:ext>
                  </a:extLst>
                </a:gridCol>
                <a:gridCol w="2835643">
                  <a:extLst>
                    <a:ext uri="{9D8B030D-6E8A-4147-A177-3AD203B41FA5}">
                      <a16:colId xmlns:a16="http://schemas.microsoft.com/office/drawing/2014/main" val="400395206"/>
                    </a:ext>
                  </a:extLst>
                </a:gridCol>
                <a:gridCol w="4606183">
                  <a:extLst>
                    <a:ext uri="{9D8B030D-6E8A-4147-A177-3AD203B41FA5}">
                      <a16:colId xmlns:a16="http://schemas.microsoft.com/office/drawing/2014/main" val="4039246761"/>
                    </a:ext>
                  </a:extLst>
                </a:gridCol>
              </a:tblGrid>
              <a:tr h="370840">
                <a:tc>
                  <a:txBody>
                    <a:bodyPr/>
                    <a:lstStyle/>
                    <a:p>
                      <a:r>
                        <a:rPr lang="en-US" sz="1600" dirty="0"/>
                        <a:t>Source</a:t>
                      </a:r>
                      <a:endParaRPr lang="en-CA" sz="1600" dirty="0"/>
                    </a:p>
                  </a:txBody>
                  <a:tcPr/>
                </a:tc>
                <a:tc>
                  <a:txBody>
                    <a:bodyPr/>
                    <a:lstStyle/>
                    <a:p>
                      <a:r>
                        <a:rPr lang="en-US" sz="1600" dirty="0"/>
                        <a:t>Error &amp; Warning Count</a:t>
                      </a:r>
                      <a:endParaRPr lang="en-CA" sz="1600" dirty="0"/>
                    </a:p>
                  </a:txBody>
                  <a:tcPr/>
                </a:tc>
                <a:tc>
                  <a:txBody>
                    <a:bodyPr/>
                    <a:lstStyle/>
                    <a:p>
                      <a:r>
                        <a:rPr lang="en-US" sz="1600" dirty="0"/>
                        <a:t>Unique Value Sets Generating Errors / Warnings</a:t>
                      </a:r>
                      <a:endParaRPr lang="en-CA" sz="1600" dirty="0"/>
                    </a:p>
                  </a:txBody>
                  <a:tcPr/>
                </a:tc>
                <a:tc>
                  <a:txBody>
                    <a:bodyPr/>
                    <a:lstStyle/>
                    <a:p>
                      <a:r>
                        <a:rPr lang="en-US" sz="1600" dirty="0"/>
                        <a:t>Example Warnings / Errors</a:t>
                      </a:r>
                      <a:endParaRPr lang="en-CA" sz="1600" dirty="0"/>
                    </a:p>
                  </a:txBody>
                  <a:tcPr/>
                </a:tc>
                <a:tc>
                  <a:txBody>
                    <a:bodyPr/>
                    <a:lstStyle/>
                    <a:p>
                      <a:r>
                        <a:rPr lang="en-US" sz="1600" dirty="0"/>
                        <a:t>How should we approach?</a:t>
                      </a:r>
                      <a:endParaRPr lang="en-CA" sz="1600" dirty="0"/>
                    </a:p>
                  </a:txBody>
                  <a:tcPr/>
                </a:tc>
                <a:extLst>
                  <a:ext uri="{0D108BD9-81ED-4DB2-BD59-A6C34878D82A}">
                    <a16:rowId xmlns:a16="http://schemas.microsoft.com/office/drawing/2014/main" val="1532535323"/>
                  </a:ext>
                </a:extLst>
              </a:tr>
              <a:tr h="0">
                <a:tc>
                  <a:txBody>
                    <a:bodyPr/>
                    <a:lstStyle/>
                    <a:p>
                      <a:r>
                        <a:rPr lang="en-US" dirty="0" err="1"/>
                        <a:t>PrescribeIT</a:t>
                      </a:r>
                      <a:endParaRPr lang="en-CA" dirty="0"/>
                    </a:p>
                  </a:txBody>
                  <a:tcPr/>
                </a:tc>
                <a:tc>
                  <a:txBody>
                    <a:bodyPr/>
                    <a:lstStyle/>
                    <a:p>
                      <a:r>
                        <a:rPr lang="en-US" dirty="0"/>
                        <a:t>14</a:t>
                      </a:r>
                      <a:endParaRPr lang="en-CA" dirty="0"/>
                    </a:p>
                  </a:txBody>
                  <a:tcPr/>
                </a:tc>
                <a:tc>
                  <a:txBody>
                    <a:bodyPr/>
                    <a:lstStyle/>
                    <a:p>
                      <a:r>
                        <a:rPr lang="en-US" dirty="0"/>
                        <a:t>2</a:t>
                      </a:r>
                      <a:endParaRPr lang="en-CA" dirty="0"/>
                    </a:p>
                  </a:txBody>
                  <a:tcPr/>
                </a:tc>
                <a:tc>
                  <a:txBody>
                    <a:bodyPr/>
                    <a:lstStyle/>
                    <a:p>
                      <a:r>
                        <a:rPr lang="en-US" sz="1200" dirty="0"/>
                        <a:t>(Warning) The type of profile http://prescribeit.ca/fhir/StructureDefinition/ext-medication-strength-description cannot be checked as the profile is not known</a:t>
                      </a:r>
                    </a:p>
                  </a:txBody>
                  <a:tcPr/>
                </a:tc>
                <a:tc>
                  <a:txBody>
                    <a:bodyPr/>
                    <a:lstStyle/>
                    <a:p>
                      <a:r>
                        <a:rPr lang="en-US" sz="1200" dirty="0"/>
                        <a:t>Extensions are published on web page not FHIR implementation guide, </a:t>
                      </a:r>
                    </a:p>
                    <a:p>
                      <a:endParaRPr lang="en-US" sz="1200" dirty="0"/>
                    </a:p>
                    <a:p>
                      <a:r>
                        <a:rPr lang="en-US" sz="1200" dirty="0"/>
                        <a:t>Some value sets flagged under Terminology Gateway are actually </a:t>
                      </a:r>
                      <a:r>
                        <a:rPr lang="en-US" sz="1200" dirty="0" err="1"/>
                        <a:t>PrescribeIT</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Which Approach should we recommend to </a:t>
                      </a:r>
                      <a:r>
                        <a:rPr lang="en-US" sz="1200" b="1" dirty="0" err="1"/>
                        <a:t>PrescribeIT</a:t>
                      </a:r>
                      <a:r>
                        <a:rPr lang="en-US" sz="1200" b="1" dirty="0"/>
                        <a:t>?</a:t>
                      </a:r>
                      <a:endParaRPr lang="en-US" sz="1200" b="1" dirty="0">
                        <a:solidFill>
                          <a:srgbClr val="FF0000"/>
                        </a:solidFill>
                      </a:endParaRPr>
                    </a:p>
                    <a:p>
                      <a:endParaRPr lang="en-US" sz="1200" dirty="0"/>
                    </a:p>
                  </a:txBody>
                  <a:tcPr/>
                </a:tc>
                <a:extLst>
                  <a:ext uri="{0D108BD9-81ED-4DB2-BD59-A6C34878D82A}">
                    <a16:rowId xmlns:a16="http://schemas.microsoft.com/office/drawing/2014/main" val="3158561970"/>
                  </a:ext>
                </a:extLst>
              </a:tr>
              <a:tr h="370840">
                <a:tc>
                  <a:txBody>
                    <a:bodyPr/>
                    <a:lstStyle/>
                    <a:p>
                      <a:r>
                        <a:rPr lang="en-US" dirty="0"/>
                        <a:t>SNOMED-CT</a:t>
                      </a:r>
                      <a:endParaRPr lang="en-CA" dirty="0"/>
                    </a:p>
                  </a:txBody>
                  <a:tcPr/>
                </a:tc>
                <a:tc>
                  <a:txBody>
                    <a:bodyPr/>
                    <a:lstStyle/>
                    <a:p>
                      <a:r>
                        <a:rPr lang="en-US" dirty="0"/>
                        <a:t>12</a:t>
                      </a:r>
                      <a:endParaRPr lang="en-CA" dirty="0"/>
                    </a:p>
                  </a:txBody>
                  <a:tcPr/>
                </a:tc>
                <a:tc>
                  <a:txBody>
                    <a:bodyPr/>
                    <a:lstStyle/>
                    <a:p>
                      <a:r>
                        <a:rPr lang="en-US" dirty="0"/>
                        <a:t>3</a:t>
                      </a:r>
                      <a:endParaRPr lang="en-CA" dirty="0"/>
                    </a:p>
                  </a:txBody>
                  <a:tcPr/>
                </a:tc>
                <a:tc>
                  <a:txBody>
                    <a:bodyPr/>
                    <a:lstStyle/>
                    <a:p>
                      <a:r>
                        <a:rPr lang="en-US" sz="1200" dirty="0"/>
                        <a:t>(Error) The </a:t>
                      </a:r>
                      <a:r>
                        <a:rPr lang="en-US" sz="1200" dirty="0" err="1"/>
                        <a:t>valueSet</a:t>
                      </a:r>
                      <a:r>
                        <a:rPr lang="en-US" sz="1200" dirty="0"/>
                        <a:t> reference http://snomed.info/sct on element </a:t>
                      </a:r>
                      <a:r>
                        <a:rPr lang="en-US" sz="1200" dirty="0" err="1"/>
                        <a:t>AllergyIntolerance.code.coding</a:t>
                      </a:r>
                      <a:r>
                        <a:rPr lang="en-US" sz="1200" dirty="0"/>
                        <a:t> points to something that is not a value set (</a:t>
                      </a:r>
                      <a:r>
                        <a:rPr lang="en-US" sz="1200" dirty="0" err="1"/>
                        <a:t>CodeSystem</a:t>
                      </a:r>
                      <a:r>
                        <a:rPr lang="en-US" sz="1200" dirty="0"/>
                        <a:t>)</a:t>
                      </a:r>
                      <a:endParaRPr lang="en-CA"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Which Approach should we recommend for SNOMED errors?</a:t>
                      </a:r>
                      <a:endParaRPr lang="en-US" sz="1200" b="1" dirty="0">
                        <a:solidFill>
                          <a:srgbClr val="FF0000"/>
                        </a:solidFill>
                      </a:endParaRPr>
                    </a:p>
                    <a:p>
                      <a:endParaRPr lang="en-CA" dirty="0"/>
                    </a:p>
                  </a:txBody>
                  <a:tcPr/>
                </a:tc>
                <a:extLst>
                  <a:ext uri="{0D108BD9-81ED-4DB2-BD59-A6C34878D82A}">
                    <a16:rowId xmlns:a16="http://schemas.microsoft.com/office/drawing/2014/main" val="3932117635"/>
                  </a:ext>
                </a:extLst>
              </a:tr>
            </a:tbl>
          </a:graphicData>
        </a:graphic>
      </p:graphicFrame>
      <p:sp>
        <p:nvSpPr>
          <p:cNvPr id="6" name="Content Placeholder 2">
            <a:extLst>
              <a:ext uri="{FF2B5EF4-FFF2-40B4-BE49-F238E27FC236}">
                <a16:creationId xmlns:a16="http://schemas.microsoft.com/office/drawing/2014/main" id="{CE0764B8-0628-4DB7-8C99-415DD6C3A9A6}"/>
              </a:ext>
            </a:extLst>
          </p:cNvPr>
          <p:cNvSpPr txBox="1">
            <a:spLocks/>
          </p:cNvSpPr>
          <p:nvPr/>
        </p:nvSpPr>
        <p:spPr>
          <a:xfrm>
            <a:off x="360322" y="1447417"/>
            <a:ext cx="11310913" cy="490743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200" b="1" dirty="0"/>
              <a:t>Technical Challenge: </a:t>
            </a:r>
            <a:r>
              <a:rPr lang="en-US" sz="1200" dirty="0"/>
              <a:t>Value sets aren’t actively hosted today at their canonical </a:t>
            </a:r>
            <a:r>
              <a:rPr lang="en-US" sz="1200" dirty="0" err="1"/>
              <a:t>urls</a:t>
            </a:r>
            <a:r>
              <a:rPr lang="en-US" sz="1200" dirty="0"/>
              <a:t> which doesn’t allow for the IGPublisher to resolve the value set  </a:t>
            </a:r>
          </a:p>
          <a:p>
            <a:r>
              <a:rPr lang="en-US" sz="1200" dirty="0"/>
              <a:t>IGPublisher can’t hit other servers other than tx.fhir.org (currently being worked on in HL7 </a:t>
            </a:r>
            <a:r>
              <a:rPr lang="en-US" sz="1200" dirty="0" err="1"/>
              <a:t>intl</a:t>
            </a:r>
            <a:r>
              <a:rPr lang="en-US" sz="1200" dirty="0"/>
              <a:t>)</a:t>
            </a:r>
          </a:p>
          <a:p>
            <a:r>
              <a:rPr lang="en-US" sz="1200" dirty="0"/>
              <a:t>Can’t submit username/password or API key to allow for access to closed sites (like Terminology Gateway)</a:t>
            </a:r>
          </a:p>
          <a:p>
            <a:endParaRPr lang="en-US" sz="1200" dirty="0"/>
          </a:p>
          <a:p>
            <a:pPr marL="0" indent="0">
              <a:buNone/>
            </a:pPr>
            <a:r>
              <a:rPr lang="en-US" sz="1200" b="1" dirty="0"/>
              <a:t>Identified Approaches:</a:t>
            </a:r>
          </a:p>
          <a:p>
            <a:pPr>
              <a:buFontTx/>
              <a:buChar char="-"/>
            </a:pPr>
            <a:r>
              <a:rPr lang="en-US" sz="1200" dirty="0"/>
              <a:t>Recommend hosting at canonical </a:t>
            </a:r>
            <a:r>
              <a:rPr lang="en-US" sz="1200" dirty="0" err="1"/>
              <a:t>url</a:t>
            </a:r>
            <a:r>
              <a:rPr lang="en-US" sz="1200" dirty="0"/>
              <a:t> or in tx.fhir.org </a:t>
            </a:r>
          </a:p>
          <a:p>
            <a:pPr>
              <a:buFontTx/>
              <a:buChar char="-"/>
            </a:pPr>
            <a:r>
              <a:rPr lang="en-US" sz="1200" dirty="0"/>
              <a:t>Recommend publishing an Implementation Guide FHIR Resource we can point to</a:t>
            </a:r>
          </a:p>
          <a:p>
            <a:pPr>
              <a:buFontTx/>
              <a:buChar char="-"/>
            </a:pPr>
            <a:r>
              <a:rPr lang="en-US" sz="1200" dirty="0"/>
              <a:t>Include as a suppressed warning (if we can limit warnings to only the </a:t>
            </a:r>
            <a:r>
              <a:rPr lang="en-US" sz="1200" dirty="0" err="1"/>
              <a:t>valuesets</a:t>
            </a:r>
            <a:r>
              <a:rPr lang="en-US" sz="1200" dirty="0"/>
              <a:t> or hosts we know are accepted)</a:t>
            </a:r>
          </a:p>
          <a:p>
            <a:pPr marL="0" indent="0">
              <a:buNone/>
            </a:pPr>
            <a:endParaRPr lang="en-US" dirty="0"/>
          </a:p>
        </p:txBody>
      </p:sp>
    </p:spTree>
    <p:extLst>
      <p:ext uri="{BB962C8B-B14F-4D97-AF65-F5344CB8AC3E}">
        <p14:creationId xmlns:p14="http://schemas.microsoft.com/office/powerpoint/2010/main" val="3513558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Use/Derivation Expectations</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normAutofit fontScale="92500" lnSpcReduction="20000"/>
          </a:bodyPr>
          <a:lstStyle/>
          <a:p>
            <a:pPr marL="0" lvl="0" indent="0">
              <a:buNone/>
            </a:pPr>
            <a:r>
              <a:rPr lang="en-US" dirty="0">
                <a:solidFill>
                  <a:prstClr val="black"/>
                </a:solidFill>
              </a:rPr>
              <a:t>Terms Used So Far:</a:t>
            </a:r>
          </a:p>
          <a:p>
            <a:pPr lvl="0"/>
            <a:r>
              <a:rPr lang="en-US" dirty="0">
                <a:solidFill>
                  <a:prstClr val="black"/>
                </a:solidFill>
              </a:rPr>
              <a:t>used=direct implementation (using CA Baseline for exchanging data) </a:t>
            </a:r>
          </a:p>
          <a:p>
            <a:pPr lvl="0"/>
            <a:r>
              <a:rPr lang="en-US" dirty="0"/>
              <a:t>demonstrated could mean </a:t>
            </a:r>
          </a:p>
          <a:p>
            <a:pPr lvl="1"/>
            <a:r>
              <a:rPr lang="en-US" dirty="0"/>
              <a:t>1) profiles formally derive from the baseline using the </a:t>
            </a:r>
            <a:r>
              <a:rPr lang="en-US" dirty="0" err="1"/>
              <a:t>baseDefinition</a:t>
            </a:r>
            <a:r>
              <a:rPr lang="en-US" dirty="0"/>
              <a:t> and show no conformance errors , OR </a:t>
            </a:r>
          </a:p>
          <a:p>
            <a:pPr lvl="1"/>
            <a:r>
              <a:rPr lang="en-US" dirty="0"/>
              <a:t>2) profiles can be validated against the {</a:t>
            </a:r>
            <a:r>
              <a:rPr lang="en-US" dirty="0" err="1"/>
              <a:t>BaselineProfileURL</a:t>
            </a:r>
            <a:r>
              <a:rPr lang="en-US" dirty="0"/>
              <a:t>] and is conformant (produces no errors)</a:t>
            </a:r>
          </a:p>
          <a:p>
            <a:endParaRPr lang="en-US" dirty="0"/>
          </a:p>
          <a:p>
            <a:r>
              <a:rPr lang="en-US" sz="2000" dirty="0"/>
              <a:t>Demonstration process may differ for conformance activities outside of the CA Baseline Artifact Maturity process. Some instances may want to prove conformance for other purposes outside of maturing the CA Baseline (e.g., proving conformance of tool for procurement criteria)</a:t>
            </a:r>
          </a:p>
          <a:p>
            <a:endParaRPr lang="en-US" sz="2000" dirty="0"/>
          </a:p>
          <a:p>
            <a:r>
              <a:rPr lang="en-US" sz="2000" dirty="0"/>
              <a:t>What our expectations for use or demonstration (beyond indicating you are informed by </a:t>
            </a:r>
            <a:r>
              <a:rPr lang="en-US" sz="2000"/>
              <a:t>CA Baseline) and </a:t>
            </a:r>
            <a:r>
              <a:rPr lang="en-US" sz="2000" dirty="0"/>
              <a:t>why?</a:t>
            </a:r>
          </a:p>
          <a:p>
            <a:pPr lvl="0"/>
            <a:endParaRPr lang="en-US" dirty="0">
              <a:solidFill>
                <a:srgbClr val="C00000"/>
              </a:solidFill>
            </a:endParaRPr>
          </a:p>
          <a:p>
            <a:endParaRPr lang="en-US" dirty="0"/>
          </a:p>
        </p:txBody>
      </p:sp>
    </p:spTree>
    <p:extLst>
      <p:ext uri="{BB962C8B-B14F-4D97-AF65-F5344CB8AC3E}">
        <p14:creationId xmlns:p14="http://schemas.microsoft.com/office/powerpoint/2010/main" val="36066385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E4E17-EABE-4E1A-A7C4-65DA38ED3810}"/>
              </a:ext>
            </a:extLst>
          </p:cNvPr>
          <p:cNvSpPr>
            <a:spLocks noGrp="1"/>
          </p:cNvSpPr>
          <p:nvPr>
            <p:ph type="title"/>
          </p:nvPr>
        </p:nvSpPr>
        <p:spPr/>
        <p:txBody>
          <a:bodyPr/>
          <a:lstStyle/>
          <a:p>
            <a:r>
              <a:rPr lang="en-US" dirty="0"/>
              <a:t>Use/Derivation Expectations - Discussion</a:t>
            </a:r>
            <a:endParaRPr lang="en-CA" dirty="0"/>
          </a:p>
        </p:txBody>
      </p:sp>
      <p:sp>
        <p:nvSpPr>
          <p:cNvPr id="3" name="Content Placeholder 2">
            <a:extLst>
              <a:ext uri="{FF2B5EF4-FFF2-40B4-BE49-F238E27FC236}">
                <a16:creationId xmlns:a16="http://schemas.microsoft.com/office/drawing/2014/main" id="{1619356C-D6C1-4008-98AF-08ECB3CE2C6C}"/>
              </a:ext>
            </a:extLst>
          </p:cNvPr>
          <p:cNvSpPr>
            <a:spLocks noGrp="1"/>
          </p:cNvSpPr>
          <p:nvPr>
            <p:ph idx="1"/>
          </p:nvPr>
        </p:nvSpPr>
        <p:spPr/>
        <p:txBody>
          <a:bodyPr>
            <a:normAutofit fontScale="92500" lnSpcReduction="20000"/>
          </a:bodyPr>
          <a:lstStyle/>
          <a:p>
            <a:r>
              <a:rPr lang="en-US" dirty="0"/>
              <a:t>Is there a definable ‘sequence’ of derivation approaches that we recommend implementers to follow?</a:t>
            </a:r>
          </a:p>
          <a:p>
            <a:pPr lvl="1"/>
            <a:r>
              <a:rPr lang="en-US" sz="1200" dirty="0"/>
              <a:t>Will be helpful to spotlight existing cases where implementations have looked to the CA Baseline Profiles as a starting point already (e.g. Patient Summary work, BC, OMD Core Data Set on FHIR, etc.)</a:t>
            </a:r>
          </a:p>
          <a:p>
            <a:pPr lvl="1"/>
            <a:r>
              <a:rPr lang="en-US" sz="1200" dirty="0"/>
              <a:t>Graduated approach – aligns with our Maturity Model</a:t>
            </a:r>
          </a:p>
          <a:p>
            <a:pPr lvl="1"/>
            <a:r>
              <a:rPr lang="en-US" sz="1200" dirty="0"/>
              <a:t>Re-profiling – can be tricky in earlier stages of building an implementation; may be deriving constraints from multiple sources, decisions on implementer side may still be up in the air</a:t>
            </a:r>
          </a:p>
          <a:p>
            <a:pPr lvl="1"/>
            <a:r>
              <a:rPr lang="en-US" sz="1200" dirty="0"/>
              <a:t>Informal &amp; Instance – can be done in parallel</a:t>
            </a:r>
          </a:p>
          <a:p>
            <a:r>
              <a:rPr lang="en-US" dirty="0"/>
              <a:t>Can / should we be attaching ‘timelines’ to ‘users’ of the CA Baseline, to ensure their usage of the profiles matures?</a:t>
            </a:r>
          </a:p>
          <a:p>
            <a:pPr lvl="1"/>
            <a:r>
              <a:rPr lang="en-US" sz="1200" dirty="0"/>
              <a:t>Feels dependent on the Baseline Profiles being in enough of a stable state</a:t>
            </a:r>
          </a:p>
          <a:p>
            <a:pPr lvl="1"/>
            <a:r>
              <a:rPr lang="en-US" sz="1200" dirty="0"/>
              <a:t>Also to be in place first would be the governance structure which can handle changes </a:t>
            </a:r>
            <a:r>
              <a:rPr lang="en-US" sz="1200" dirty="0" err="1"/>
              <a:t>etc</a:t>
            </a:r>
            <a:r>
              <a:rPr lang="en-US" sz="1200" dirty="0"/>
              <a:t> (aka the CA Baseline Governance Group that we’re proposing to establish with cross-jurisdictional representation)</a:t>
            </a:r>
          </a:p>
          <a:p>
            <a:pPr lvl="1"/>
            <a:r>
              <a:rPr lang="en-US" sz="1200" dirty="0"/>
              <a:t>Will be at Level 1 of our Maturity Model within a week or 2</a:t>
            </a:r>
          </a:p>
          <a:p>
            <a:pPr lvl="1"/>
            <a:r>
              <a:rPr lang="en-US" sz="1200" dirty="0"/>
              <a:t>Need to have the jurisdictions prepared to contribute resourcing to participate in their own ‘derivation’ efforts for their jurisdictional </a:t>
            </a:r>
            <a:r>
              <a:rPr lang="en-US" sz="1200" dirty="0" err="1"/>
              <a:t>iGuides</a:t>
            </a:r>
            <a:endParaRPr lang="en-US" sz="1200" dirty="0"/>
          </a:p>
          <a:p>
            <a:r>
              <a:rPr lang="en-CA" dirty="0"/>
              <a:t>Where will Guidance on these approaches (and rules for the approaches) live? In the </a:t>
            </a:r>
            <a:r>
              <a:rPr lang="en-CA" dirty="0" err="1"/>
              <a:t>iGuide</a:t>
            </a:r>
            <a:r>
              <a:rPr lang="en-CA" dirty="0"/>
              <a:t>? Elsewhere?</a:t>
            </a:r>
          </a:p>
          <a:p>
            <a:pPr lvl="1"/>
            <a:r>
              <a:rPr lang="en-CA" sz="1200" dirty="0"/>
              <a:t>Good to look to put page(s) in the </a:t>
            </a:r>
            <a:r>
              <a:rPr lang="en-CA" sz="1200" dirty="0" err="1"/>
              <a:t>iGuide</a:t>
            </a:r>
            <a:r>
              <a:rPr lang="en-CA" sz="1200" dirty="0"/>
              <a:t> that we can </a:t>
            </a:r>
            <a:r>
              <a:rPr lang="en-CA" sz="1200"/>
              <a:t>point folks to</a:t>
            </a:r>
          </a:p>
          <a:p>
            <a:pPr lvl="1"/>
            <a:endParaRPr lang="en-CA" sz="1200" dirty="0"/>
          </a:p>
        </p:txBody>
      </p:sp>
    </p:spTree>
    <p:extLst>
      <p:ext uri="{BB962C8B-B14F-4D97-AF65-F5344CB8AC3E}">
        <p14:creationId xmlns:p14="http://schemas.microsoft.com/office/powerpoint/2010/main" val="19752257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BCC39-C6C8-490E-ACF2-7546009C5CAF}"/>
              </a:ext>
            </a:extLst>
          </p:cNvPr>
          <p:cNvSpPr>
            <a:spLocks noGrp="1"/>
          </p:cNvSpPr>
          <p:nvPr>
            <p:ph type="title"/>
          </p:nvPr>
        </p:nvSpPr>
        <p:spPr/>
        <p:txBody>
          <a:bodyPr/>
          <a:lstStyle/>
          <a:p>
            <a:r>
              <a:rPr lang="en-CA" dirty="0"/>
              <a:t>UK Core – Profiling Approach</a:t>
            </a:r>
          </a:p>
        </p:txBody>
      </p:sp>
      <p:sp>
        <p:nvSpPr>
          <p:cNvPr id="9" name="TextBox 8">
            <a:extLst>
              <a:ext uri="{FF2B5EF4-FFF2-40B4-BE49-F238E27FC236}">
                <a16:creationId xmlns:a16="http://schemas.microsoft.com/office/drawing/2014/main" id="{6BD98774-7940-4856-A0A9-922130691F80}"/>
              </a:ext>
            </a:extLst>
          </p:cNvPr>
          <p:cNvSpPr txBox="1"/>
          <p:nvPr/>
        </p:nvSpPr>
        <p:spPr>
          <a:xfrm>
            <a:off x="632177" y="6123543"/>
            <a:ext cx="9103493" cy="369332"/>
          </a:xfrm>
          <a:prstGeom prst="rect">
            <a:avLst/>
          </a:prstGeom>
          <a:noFill/>
        </p:spPr>
        <p:txBody>
          <a:bodyPr wrap="square">
            <a:spAutoFit/>
          </a:bodyPr>
          <a:lstStyle/>
          <a:p>
            <a:r>
              <a:rPr lang="en-CA" dirty="0"/>
              <a:t>https://simplifier.net/guide/UKCoreDevelopmentGuidance/CTAssurance</a:t>
            </a:r>
          </a:p>
        </p:txBody>
      </p:sp>
      <p:pic>
        <p:nvPicPr>
          <p:cNvPr id="4" name="Picture 3">
            <a:extLst>
              <a:ext uri="{FF2B5EF4-FFF2-40B4-BE49-F238E27FC236}">
                <a16:creationId xmlns:a16="http://schemas.microsoft.com/office/drawing/2014/main" id="{7663CF9B-11C1-43C1-974E-F94A5C8B3498}"/>
              </a:ext>
            </a:extLst>
          </p:cNvPr>
          <p:cNvPicPr>
            <a:picLocks noChangeAspect="1"/>
          </p:cNvPicPr>
          <p:nvPr/>
        </p:nvPicPr>
        <p:blipFill>
          <a:blip r:embed="rId3"/>
          <a:stretch>
            <a:fillRect/>
          </a:stretch>
        </p:blipFill>
        <p:spPr>
          <a:xfrm>
            <a:off x="2850776" y="1513600"/>
            <a:ext cx="7336211" cy="4329987"/>
          </a:xfrm>
          <a:prstGeom prst="rect">
            <a:avLst/>
          </a:prstGeom>
        </p:spPr>
      </p:pic>
    </p:spTree>
    <p:extLst>
      <p:ext uri="{BB962C8B-B14F-4D97-AF65-F5344CB8AC3E}">
        <p14:creationId xmlns:p14="http://schemas.microsoft.com/office/powerpoint/2010/main" val="40219140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75E84-F378-48FB-9A99-B0DBF1901012}"/>
              </a:ext>
            </a:extLst>
          </p:cNvPr>
          <p:cNvSpPr>
            <a:spLocks noGrp="1"/>
          </p:cNvSpPr>
          <p:nvPr>
            <p:ph type="title"/>
          </p:nvPr>
        </p:nvSpPr>
        <p:spPr/>
        <p:txBody>
          <a:bodyPr/>
          <a:lstStyle/>
          <a:p>
            <a:r>
              <a:rPr lang="en-CA" dirty="0"/>
              <a:t>Netherlands National Profiles</a:t>
            </a:r>
          </a:p>
        </p:txBody>
      </p:sp>
      <p:sp>
        <p:nvSpPr>
          <p:cNvPr id="3" name="Content Placeholder 2">
            <a:extLst>
              <a:ext uri="{FF2B5EF4-FFF2-40B4-BE49-F238E27FC236}">
                <a16:creationId xmlns:a16="http://schemas.microsoft.com/office/drawing/2014/main" id="{241F0791-7DBF-4BCD-BB29-0DB50C313AD9}"/>
              </a:ext>
            </a:extLst>
          </p:cNvPr>
          <p:cNvSpPr>
            <a:spLocks noGrp="1"/>
          </p:cNvSpPr>
          <p:nvPr>
            <p:ph idx="1"/>
          </p:nvPr>
        </p:nvSpPr>
        <p:spPr/>
        <p:txBody>
          <a:bodyPr>
            <a:normAutofit/>
          </a:bodyPr>
          <a:lstStyle/>
          <a:p>
            <a:r>
              <a:rPr lang="en-CA" dirty="0">
                <a:hlinkClick r:id="rId2"/>
              </a:rPr>
              <a:t>https://www.hl7.nl/component/zoo/item/hl7-nederland-valideert-en-publiceert-nationale-hl7-fhir-nl-profielen.html</a:t>
            </a:r>
            <a:endParaRPr lang="en-CA" dirty="0"/>
          </a:p>
          <a:p>
            <a:r>
              <a:rPr lang="en-CA" sz="1600" dirty="0"/>
              <a:t>They have a formal governance structure and centrally validate all profiles in HL7 Netherlands as a means to avoid duplication and overlap and assure that the Health Information Building Block specifications are being met</a:t>
            </a:r>
          </a:p>
          <a:p>
            <a:r>
              <a:rPr lang="en-CA" sz="1600" dirty="0"/>
              <a:t>Have a full nomination -&gt; validation-&gt; publish process that requires their review and approval of all generic national profiles</a:t>
            </a:r>
          </a:p>
          <a:p>
            <a:r>
              <a:rPr lang="en-US" sz="1600" i="1" dirty="0"/>
              <a:t>This validation is performed by the HL7 FHIR®-NL Validation Team. This team consists of approximately 15 experienced technical and functional HL7 FHIR® experts. They jointly validate the profiles offered. The validation procedure and further preconditions are monitored by the HL7 FHIR®-NL Council, in which various important national organizations, umbrella organizations and supplier organizations are represented.</a:t>
            </a:r>
          </a:p>
          <a:p>
            <a:r>
              <a:rPr lang="en-US" sz="1600" dirty="0"/>
              <a:t>Most profiles in the </a:t>
            </a:r>
            <a:r>
              <a:rPr lang="en-US" sz="1600" dirty="0" err="1"/>
              <a:t>Nictiz</a:t>
            </a:r>
            <a:r>
              <a:rPr lang="en-US" sz="1600" dirty="0"/>
              <a:t> STU3 project point to the base definition (though some like GP Lab Result point to HCIM Lab Test Result Observation)</a:t>
            </a:r>
            <a:endParaRPr lang="en-CA" sz="1600" dirty="0"/>
          </a:p>
        </p:txBody>
      </p:sp>
    </p:spTree>
    <p:extLst>
      <p:ext uri="{BB962C8B-B14F-4D97-AF65-F5344CB8AC3E}">
        <p14:creationId xmlns:p14="http://schemas.microsoft.com/office/powerpoint/2010/main" val="23745105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E8C5-37BD-41E5-B7F2-2398B2EE9CAD}"/>
              </a:ext>
            </a:extLst>
          </p:cNvPr>
          <p:cNvSpPr>
            <a:spLocks noGrp="1"/>
          </p:cNvSpPr>
          <p:nvPr>
            <p:ph type="title"/>
          </p:nvPr>
        </p:nvSpPr>
        <p:spPr/>
        <p:txBody>
          <a:bodyPr/>
          <a:lstStyle/>
          <a:p>
            <a:r>
              <a:rPr lang="en-CA" dirty="0"/>
              <a:t>Governance Workstream &amp; Collaborative: Plan &amp; Boundaries</a:t>
            </a:r>
          </a:p>
        </p:txBody>
      </p:sp>
      <p:sp>
        <p:nvSpPr>
          <p:cNvPr id="6" name="Rectangle: Rounded Corners 5">
            <a:extLst>
              <a:ext uri="{FF2B5EF4-FFF2-40B4-BE49-F238E27FC236}">
                <a16:creationId xmlns:a16="http://schemas.microsoft.com/office/drawing/2014/main" id="{0D93C62D-F3F5-48A4-A23F-87FF84A48C1D}"/>
              </a:ext>
            </a:extLst>
          </p:cNvPr>
          <p:cNvSpPr/>
          <p:nvPr/>
        </p:nvSpPr>
        <p:spPr>
          <a:xfrm>
            <a:off x="827903" y="3010805"/>
            <a:ext cx="114883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Identify Key Endorsers </a:t>
            </a:r>
          </a:p>
        </p:txBody>
      </p:sp>
      <p:sp>
        <p:nvSpPr>
          <p:cNvPr id="10" name="Rectangle: Rounded Corners 9">
            <a:extLst>
              <a:ext uri="{FF2B5EF4-FFF2-40B4-BE49-F238E27FC236}">
                <a16:creationId xmlns:a16="http://schemas.microsoft.com/office/drawing/2014/main" id="{DD5AD770-053B-4B00-90E0-5A0B7CE6A352}"/>
              </a:ext>
            </a:extLst>
          </p:cNvPr>
          <p:cNvSpPr/>
          <p:nvPr/>
        </p:nvSpPr>
        <p:spPr>
          <a:xfrm>
            <a:off x="7862078" y="5555787"/>
            <a:ext cx="277912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Decision on CA Core &amp; Enforcement</a:t>
            </a:r>
          </a:p>
        </p:txBody>
      </p:sp>
      <p:sp>
        <p:nvSpPr>
          <p:cNvPr id="11" name="Rectangle: Rounded Corners 10">
            <a:extLst>
              <a:ext uri="{FF2B5EF4-FFF2-40B4-BE49-F238E27FC236}">
                <a16:creationId xmlns:a16="http://schemas.microsoft.com/office/drawing/2014/main" id="{F56DD02A-4FB5-4A59-989B-18B94B3C059C}"/>
              </a:ext>
            </a:extLst>
          </p:cNvPr>
          <p:cNvSpPr/>
          <p:nvPr/>
        </p:nvSpPr>
        <p:spPr>
          <a:xfrm>
            <a:off x="346763" y="2521822"/>
            <a:ext cx="1629975"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Draft Endorsement Deck</a:t>
            </a:r>
          </a:p>
        </p:txBody>
      </p:sp>
      <p:sp>
        <p:nvSpPr>
          <p:cNvPr id="12" name="Rectangle: Rounded Corners 11">
            <a:extLst>
              <a:ext uri="{FF2B5EF4-FFF2-40B4-BE49-F238E27FC236}">
                <a16:creationId xmlns:a16="http://schemas.microsoft.com/office/drawing/2014/main" id="{DA0DC35D-558B-42A1-B18E-F96F5A69C688}"/>
              </a:ext>
            </a:extLst>
          </p:cNvPr>
          <p:cNvSpPr/>
          <p:nvPr/>
        </p:nvSpPr>
        <p:spPr>
          <a:xfrm>
            <a:off x="2306973"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Endorsement Presentations to Working Groups</a:t>
            </a:r>
          </a:p>
        </p:txBody>
      </p:sp>
      <p:sp>
        <p:nvSpPr>
          <p:cNvPr id="13" name="Rectangle: Rounded Corners 12">
            <a:extLst>
              <a:ext uri="{FF2B5EF4-FFF2-40B4-BE49-F238E27FC236}">
                <a16:creationId xmlns:a16="http://schemas.microsoft.com/office/drawing/2014/main" id="{F30040F1-FCDB-4890-8BCE-17F1E01A0C69}"/>
              </a:ext>
            </a:extLst>
          </p:cNvPr>
          <p:cNvSpPr/>
          <p:nvPr/>
        </p:nvSpPr>
        <p:spPr>
          <a:xfrm>
            <a:off x="1131059" y="3506791"/>
            <a:ext cx="4572589"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Create supportive materials </a:t>
            </a:r>
            <a:r>
              <a:rPr lang="en-CA" sz="1400"/>
              <a:t>to prep  </a:t>
            </a:r>
            <a:r>
              <a:rPr lang="en-CA" sz="1400" dirty="0"/>
              <a:t>Collaborative for </a:t>
            </a:r>
            <a:r>
              <a:rPr lang="en-CA" sz="1400" dirty="0" err="1"/>
              <a:t>ToR</a:t>
            </a:r>
            <a:endParaRPr lang="en-CA" sz="1400" dirty="0"/>
          </a:p>
        </p:txBody>
      </p:sp>
      <p:sp>
        <p:nvSpPr>
          <p:cNvPr id="16" name="Rectangle: Rounded Corners 15">
            <a:extLst>
              <a:ext uri="{FF2B5EF4-FFF2-40B4-BE49-F238E27FC236}">
                <a16:creationId xmlns:a16="http://schemas.microsoft.com/office/drawing/2014/main" id="{FE86AE12-31BB-4727-844F-81BB01FA6079}"/>
              </a:ext>
            </a:extLst>
          </p:cNvPr>
          <p:cNvSpPr/>
          <p:nvPr/>
        </p:nvSpPr>
        <p:spPr>
          <a:xfrm>
            <a:off x="4011922" y="4518294"/>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commitments to join collaborative</a:t>
            </a:r>
          </a:p>
        </p:txBody>
      </p:sp>
      <p:sp>
        <p:nvSpPr>
          <p:cNvPr id="18" name="Rectangle: Rounded Corners 17">
            <a:extLst>
              <a:ext uri="{FF2B5EF4-FFF2-40B4-BE49-F238E27FC236}">
                <a16:creationId xmlns:a16="http://schemas.microsoft.com/office/drawing/2014/main" id="{AF08C530-B930-49BA-B224-E22D568997BF}"/>
              </a:ext>
            </a:extLst>
          </p:cNvPr>
          <p:cNvSpPr/>
          <p:nvPr/>
        </p:nvSpPr>
        <p:spPr>
          <a:xfrm>
            <a:off x="4021970"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endorsements</a:t>
            </a:r>
          </a:p>
        </p:txBody>
      </p:sp>
      <p:sp>
        <p:nvSpPr>
          <p:cNvPr id="19" name="Rectangle: Rounded Corners 18">
            <a:extLst>
              <a:ext uri="{FF2B5EF4-FFF2-40B4-BE49-F238E27FC236}">
                <a16:creationId xmlns:a16="http://schemas.microsoft.com/office/drawing/2014/main" id="{51882FE6-BAED-42C9-8B90-B03186A02F8F}"/>
              </a:ext>
            </a:extLst>
          </p:cNvPr>
          <p:cNvSpPr/>
          <p:nvPr/>
        </p:nvSpPr>
        <p:spPr>
          <a:xfrm>
            <a:off x="5789527" y="4199775"/>
            <a:ext cx="1113691" cy="783042"/>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900" dirty="0"/>
              <a:t>Supply SME recommendations for profile reconciliation, tooling, maintenance, &amp; evolution</a:t>
            </a:r>
          </a:p>
        </p:txBody>
      </p:sp>
      <p:sp>
        <p:nvSpPr>
          <p:cNvPr id="20" name="Rectangle: Rounded Corners 19">
            <a:extLst>
              <a:ext uri="{FF2B5EF4-FFF2-40B4-BE49-F238E27FC236}">
                <a16:creationId xmlns:a16="http://schemas.microsoft.com/office/drawing/2014/main" id="{C3300320-61F1-4C40-9F77-FC77D1E5F17F}"/>
              </a:ext>
            </a:extLst>
          </p:cNvPr>
          <p:cNvSpPr/>
          <p:nvPr/>
        </p:nvSpPr>
        <p:spPr>
          <a:xfrm>
            <a:off x="4762919" y="5032945"/>
            <a:ext cx="97160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Collaborative initiated</a:t>
            </a:r>
          </a:p>
        </p:txBody>
      </p:sp>
      <p:sp>
        <p:nvSpPr>
          <p:cNvPr id="21" name="Rectangle: Rounded Corners 20">
            <a:extLst>
              <a:ext uri="{FF2B5EF4-FFF2-40B4-BE49-F238E27FC236}">
                <a16:creationId xmlns:a16="http://schemas.microsoft.com/office/drawing/2014/main" id="{49CD2F6E-3997-4E68-8374-8E6B64AC83B7}"/>
              </a:ext>
            </a:extLst>
          </p:cNvPr>
          <p:cNvSpPr/>
          <p:nvPr/>
        </p:nvSpPr>
        <p:spPr>
          <a:xfrm>
            <a:off x="5789527" y="5032945"/>
            <a:ext cx="111369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Creation of </a:t>
            </a:r>
            <a:r>
              <a:rPr lang="en-CA" sz="1200" dirty="0" err="1"/>
              <a:t>ToR</a:t>
            </a:r>
            <a:r>
              <a:rPr lang="en-CA" sz="1200" dirty="0"/>
              <a:t> &amp; Adoption Milestones</a:t>
            </a:r>
          </a:p>
        </p:txBody>
      </p:sp>
      <p:sp>
        <p:nvSpPr>
          <p:cNvPr id="22" name="Rectangle: Rounded Corners 21">
            <a:extLst>
              <a:ext uri="{FF2B5EF4-FFF2-40B4-BE49-F238E27FC236}">
                <a16:creationId xmlns:a16="http://schemas.microsoft.com/office/drawing/2014/main" id="{3D0C8585-BB84-49C5-9EAE-08B0028363D3}"/>
              </a:ext>
            </a:extLst>
          </p:cNvPr>
          <p:cNvSpPr/>
          <p:nvPr/>
        </p:nvSpPr>
        <p:spPr>
          <a:xfrm>
            <a:off x="6943411" y="5019459"/>
            <a:ext cx="212020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Drive Baseline profile adoption (websites, materials for </a:t>
            </a:r>
            <a:r>
              <a:rPr lang="en-CA" sz="1200" dirty="0" err="1"/>
              <a:t>IGuide</a:t>
            </a:r>
            <a:r>
              <a:rPr lang="en-CA" sz="1200" dirty="0"/>
              <a:t> Authors) </a:t>
            </a:r>
          </a:p>
        </p:txBody>
      </p:sp>
      <p:sp>
        <p:nvSpPr>
          <p:cNvPr id="23" name="Rectangle: Rounded Corners 22">
            <a:extLst>
              <a:ext uri="{FF2B5EF4-FFF2-40B4-BE49-F238E27FC236}">
                <a16:creationId xmlns:a16="http://schemas.microsoft.com/office/drawing/2014/main" id="{83C87584-76DB-459C-8C75-E0F516396203}"/>
              </a:ext>
            </a:extLst>
          </p:cNvPr>
          <p:cNvSpPr/>
          <p:nvPr/>
        </p:nvSpPr>
        <p:spPr>
          <a:xfrm>
            <a:off x="6937630" y="4736351"/>
            <a:ext cx="2120201" cy="258044"/>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900" dirty="0"/>
              <a:t>Manage tool/reconciliation for feedback from any implementors </a:t>
            </a:r>
          </a:p>
        </p:txBody>
      </p:sp>
      <p:sp>
        <p:nvSpPr>
          <p:cNvPr id="25" name="Rectangle: Rounded Corners 24">
            <a:extLst>
              <a:ext uri="{FF2B5EF4-FFF2-40B4-BE49-F238E27FC236}">
                <a16:creationId xmlns:a16="http://schemas.microsoft.com/office/drawing/2014/main" id="{002443A4-CF26-426B-ABF0-73FBC3F3018B}"/>
              </a:ext>
            </a:extLst>
          </p:cNvPr>
          <p:cNvSpPr/>
          <p:nvPr/>
        </p:nvSpPr>
        <p:spPr>
          <a:xfrm>
            <a:off x="10266718" y="4245582"/>
            <a:ext cx="1367493" cy="1268391"/>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Re-engage SMEs around CA Core – resurface recommendations for more prescriptive constraints</a:t>
            </a:r>
          </a:p>
        </p:txBody>
      </p:sp>
      <p:sp>
        <p:nvSpPr>
          <p:cNvPr id="26" name="Rectangle: Rounded Corners 25">
            <a:extLst>
              <a:ext uri="{FF2B5EF4-FFF2-40B4-BE49-F238E27FC236}">
                <a16:creationId xmlns:a16="http://schemas.microsoft.com/office/drawing/2014/main" id="{926E2797-B155-45A5-8DB0-979FB6612807}"/>
              </a:ext>
            </a:extLst>
          </p:cNvPr>
          <p:cNvSpPr/>
          <p:nvPr/>
        </p:nvSpPr>
        <p:spPr>
          <a:xfrm>
            <a:off x="6454393" y="5555787"/>
            <a:ext cx="1367493"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100" dirty="0"/>
              <a:t>Decisions around tooling/enforcement</a:t>
            </a:r>
          </a:p>
        </p:txBody>
      </p:sp>
    </p:spTree>
    <p:extLst>
      <p:ext uri="{BB962C8B-B14F-4D97-AF65-F5344CB8AC3E}">
        <p14:creationId xmlns:p14="http://schemas.microsoft.com/office/powerpoint/2010/main" val="6761957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98484-C50E-4B37-8D30-717E54635A5F}"/>
              </a:ext>
            </a:extLst>
          </p:cNvPr>
          <p:cNvSpPr>
            <a:spLocks noGrp="1"/>
          </p:cNvSpPr>
          <p:nvPr>
            <p:ph type="title"/>
          </p:nvPr>
        </p:nvSpPr>
        <p:spPr/>
        <p:txBody>
          <a:bodyPr/>
          <a:lstStyle/>
          <a:p>
            <a:r>
              <a:rPr lang="en-CA" dirty="0"/>
              <a:t>Key Endorsers Identifier</a:t>
            </a:r>
          </a:p>
        </p:txBody>
      </p:sp>
      <p:sp>
        <p:nvSpPr>
          <p:cNvPr id="3" name="Content Placeholder 2">
            <a:extLst>
              <a:ext uri="{FF2B5EF4-FFF2-40B4-BE49-F238E27FC236}">
                <a16:creationId xmlns:a16="http://schemas.microsoft.com/office/drawing/2014/main" id="{B4BF5A75-3230-42F4-AC0E-57B26D990616}"/>
              </a:ext>
            </a:extLst>
          </p:cNvPr>
          <p:cNvSpPr>
            <a:spLocks noGrp="1"/>
          </p:cNvSpPr>
          <p:nvPr>
            <p:ph idx="1"/>
          </p:nvPr>
        </p:nvSpPr>
        <p:spPr/>
        <p:txBody>
          <a:bodyPr>
            <a:normAutofit fontScale="92500" lnSpcReduction="20000"/>
          </a:bodyPr>
          <a:lstStyle/>
          <a:p>
            <a:pPr marL="285750" indent="-285750">
              <a:buFont typeface="Arial" panose="020B0604020202020204" pitchFamily="34" charset="0"/>
              <a:buChar char="•"/>
            </a:pPr>
            <a:r>
              <a:rPr lang="en-CA" sz="2000" b="1" dirty="0"/>
              <a:t>Alberta HISCA – HL7 Sub Committee </a:t>
            </a:r>
          </a:p>
          <a:p>
            <a:pPr marL="742950" lvl="1" indent="-285750">
              <a:buFont typeface="Arial" panose="020B0604020202020204" pitchFamily="34" charset="0"/>
              <a:buChar char="•"/>
            </a:pPr>
            <a:r>
              <a:rPr lang="en-CA" sz="2000" dirty="0"/>
              <a:t>Workstream members from Alberta attempting to get on agenda</a:t>
            </a:r>
          </a:p>
          <a:p>
            <a:pPr marL="285750" indent="-285750">
              <a:buFont typeface="Arial" panose="020B0604020202020204" pitchFamily="34" charset="0"/>
              <a:buChar char="•"/>
            </a:pPr>
            <a:r>
              <a:rPr lang="en-CA" sz="2000" b="1" dirty="0"/>
              <a:t>Ontario Health - Strategic Committee (SC) &amp; Business &amp; Technical Committee (BTC)</a:t>
            </a:r>
          </a:p>
          <a:p>
            <a:pPr marL="742950" lvl="1" indent="-285750">
              <a:buFont typeface="Arial" panose="020B0604020202020204" pitchFamily="34" charset="0"/>
              <a:buChar char="•"/>
            </a:pPr>
            <a:r>
              <a:rPr lang="en-CA" sz="2000" dirty="0"/>
              <a:t>Preliminary conversation before getting on agenda</a:t>
            </a:r>
          </a:p>
          <a:p>
            <a:pPr marL="742950" lvl="1" indent="-285750">
              <a:buFont typeface="Arial" panose="020B0604020202020204" pitchFamily="34" charset="0"/>
              <a:buChar char="•"/>
            </a:pPr>
            <a:r>
              <a:rPr lang="en-CA" sz="2000" dirty="0"/>
              <a:t>Informed of federal requirements in preliminary discussion</a:t>
            </a:r>
          </a:p>
          <a:p>
            <a:pPr marL="285750" indent="-285750">
              <a:buFont typeface="Arial" panose="020B0604020202020204" pitchFamily="34" charset="0"/>
              <a:buChar char="•"/>
            </a:pPr>
            <a:r>
              <a:rPr lang="en-CA" sz="2000" b="1" dirty="0"/>
              <a:t>British Columbia HISWG &amp; HISIG – BC FHIR Working Group</a:t>
            </a:r>
          </a:p>
          <a:p>
            <a:pPr marL="742950" lvl="1" indent="-285750">
              <a:buFont typeface="Arial" panose="020B0604020202020204" pitchFamily="34" charset="0"/>
              <a:buChar char="•"/>
            </a:pPr>
            <a:r>
              <a:rPr lang="en-CA" sz="2000" dirty="0"/>
              <a:t>BC FHIR WG have previously reviewed guide but have outstanding changes they’d like to see </a:t>
            </a:r>
          </a:p>
          <a:p>
            <a:pPr marL="742950" lvl="1" indent="-285750">
              <a:buFont typeface="Arial" panose="020B0604020202020204" pitchFamily="34" charset="0"/>
              <a:buChar char="•"/>
            </a:pPr>
            <a:r>
              <a:rPr lang="en-CA" sz="2000" dirty="0"/>
              <a:t>Awaiting to get on agenda given current priorities</a:t>
            </a:r>
          </a:p>
          <a:p>
            <a:r>
              <a:rPr lang="en-CA" sz="2000" b="1" dirty="0"/>
              <a:t>CHI &amp; CIHI </a:t>
            </a:r>
          </a:p>
          <a:p>
            <a:pPr lvl="1"/>
            <a:r>
              <a:rPr lang="en-CA" sz="1600" dirty="0"/>
              <a:t>Engaging after </a:t>
            </a:r>
          </a:p>
          <a:p>
            <a:r>
              <a:rPr lang="en-CA" sz="2000" b="1" dirty="0"/>
              <a:t>What about vendors?</a:t>
            </a:r>
          </a:p>
          <a:p>
            <a:r>
              <a:rPr lang="en-CA" sz="2000" b="1" dirty="0"/>
              <a:t>HL7 Canada, IHE Canada?</a:t>
            </a:r>
          </a:p>
          <a:p>
            <a:r>
              <a:rPr lang="en-CA" sz="2000" b="1" dirty="0"/>
              <a:t>Should every endorser be a target for the Baseline Collaborative – or just jurisdictional &amp; federal orgs?</a:t>
            </a:r>
          </a:p>
        </p:txBody>
      </p:sp>
    </p:spTree>
    <p:extLst>
      <p:ext uri="{BB962C8B-B14F-4D97-AF65-F5344CB8AC3E}">
        <p14:creationId xmlns:p14="http://schemas.microsoft.com/office/powerpoint/2010/main" val="2187853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1FC6A-9C4E-4049-863F-D5F9F3EDE867}"/>
              </a:ext>
            </a:extLst>
          </p:cNvPr>
          <p:cNvSpPr>
            <a:spLocks noGrp="1"/>
          </p:cNvSpPr>
          <p:nvPr>
            <p:ph type="title"/>
          </p:nvPr>
        </p:nvSpPr>
        <p:spPr/>
        <p:txBody>
          <a:bodyPr>
            <a:noAutofit/>
          </a:bodyPr>
          <a:lstStyle/>
          <a:p>
            <a:r>
              <a:rPr lang="en-CA" sz="4000" dirty="0"/>
              <a:t>Where are we in our Baseline Maturity Roadmap?</a:t>
            </a:r>
          </a:p>
        </p:txBody>
      </p:sp>
      <p:sp>
        <p:nvSpPr>
          <p:cNvPr id="4" name="Rectangle 3">
            <a:extLst>
              <a:ext uri="{FF2B5EF4-FFF2-40B4-BE49-F238E27FC236}">
                <a16:creationId xmlns:a16="http://schemas.microsoft.com/office/drawing/2014/main" id="{C6C6EAC6-1714-4B58-9A0E-7B2C56AE226D}"/>
              </a:ext>
            </a:extLst>
          </p:cNvPr>
          <p:cNvSpPr/>
          <p:nvPr/>
        </p:nvSpPr>
        <p:spPr>
          <a:xfrm>
            <a:off x="1132519"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Complete Remaining Clinical Profiles</a:t>
            </a:r>
          </a:p>
        </p:txBody>
      </p:sp>
      <p:sp>
        <p:nvSpPr>
          <p:cNvPr id="5" name="Rectangle 4">
            <a:extLst>
              <a:ext uri="{FF2B5EF4-FFF2-40B4-BE49-F238E27FC236}">
                <a16:creationId xmlns:a16="http://schemas.microsoft.com/office/drawing/2014/main" id="{39C4466D-7E7D-43EE-9B0C-C28986C0015A}"/>
              </a:ext>
            </a:extLst>
          </p:cNvPr>
          <p:cNvSpPr/>
          <p:nvPr/>
        </p:nvSpPr>
        <p:spPr>
          <a:xfrm>
            <a:off x="2430870"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Clean-up of IG Profile Content for QA/Due Diligence Review</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8DCD9A00-390F-4EE7-94A9-7BCA1DBAE842}"/>
              </a:ext>
            </a:extLst>
          </p:cNvPr>
          <p:cNvSpPr/>
          <p:nvPr/>
        </p:nvSpPr>
        <p:spPr>
          <a:xfrm>
            <a:off x="5513558" y="1798076"/>
            <a:ext cx="1632545"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is published as first draft (FMM0) for community exposure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Community engaged in external due diligence review: Existing projects providing feedback </a:t>
            </a:r>
            <a:r>
              <a:rPr kumimoji="0" lang="en-CA" sz="1050" b="0" i="0" u="none" strike="noStrike" kern="1200" cap="none" spc="0" normalizeH="0" baseline="0" noProof="0" dirty="0">
                <a:ln>
                  <a:noFill/>
                </a:ln>
                <a:solidFill>
                  <a:srgbClr val="4472C4"/>
                </a:solidFill>
                <a:effectLst/>
                <a:uLnTx/>
                <a:uFillTx/>
                <a:latin typeface="Calibri" panose="020F0502020204030204"/>
                <a:ea typeface="+mn-ea"/>
                <a:cs typeface="+mn-cs"/>
              </a:rPr>
              <a:t>&amp; comparison against domains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C00000"/>
                </a:solidFill>
                <a:effectLst/>
                <a:uLnTx/>
                <a:uFillTx/>
                <a:latin typeface="Calibri" panose="020F0502020204030204"/>
                <a:ea typeface="+mn-ea"/>
                <a:cs typeface="+mn-cs"/>
              </a:rPr>
              <a:t>Mechanism/tool* is used to collect broader community &amp; implementor feedback </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(i.e. Peer reviews, </a:t>
            </a:r>
            <a:r>
              <a:rPr kumimoji="0" lang="en-CA" sz="10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connectathons</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 and/or ballot for comment) to confirm that it meets needs of early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66050D88-24F4-411C-BBC7-B6F5163B94AC}"/>
              </a:ext>
            </a:extLst>
          </p:cNvPr>
          <p:cNvSpPr/>
          <p:nvPr/>
        </p:nvSpPr>
        <p:spPr>
          <a:xfrm>
            <a:off x="7215015" y="1779789"/>
            <a:ext cx="1632545"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Improvements made to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based on initial round of feedback</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changes are reconciled to ensure additional Validator warnings are resolved</a:t>
            </a:r>
          </a:p>
        </p:txBody>
      </p:sp>
      <p:sp>
        <p:nvSpPr>
          <p:cNvPr id="10" name="Rectangle 9">
            <a:extLst>
              <a:ext uri="{FF2B5EF4-FFF2-40B4-BE49-F238E27FC236}">
                <a16:creationId xmlns:a16="http://schemas.microsoft.com/office/drawing/2014/main" id="{395C613A-841E-4FDC-80BC-9EF0C59A984F}"/>
              </a:ext>
            </a:extLst>
          </p:cNvPr>
          <p:cNvSpPr/>
          <p:nvPr/>
        </p:nvSpPr>
        <p:spPr>
          <a:xfrm>
            <a:off x="3745220" y="1779788"/>
            <a:ext cx="1722892" cy="49622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draft to be published as a whole for broad community awareness: Maturity Model Stage 0 (FMM0)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D2D3C79E-06BF-4787-9D5C-D51E93A75B1E}"/>
              </a:ext>
            </a:extLst>
          </p:cNvPr>
          <p:cNvSpPr/>
          <p:nvPr/>
        </p:nvSpPr>
        <p:spPr>
          <a:xfrm>
            <a:off x="2430870" y="1556116"/>
            <a:ext cx="1280919" cy="217888"/>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7" name="Rectangle 6">
            <a:extLst>
              <a:ext uri="{FF2B5EF4-FFF2-40B4-BE49-F238E27FC236}">
                <a16:creationId xmlns:a16="http://schemas.microsoft.com/office/drawing/2014/main" id="{17EB02AD-858C-4BD6-A979-530280981B91}"/>
              </a:ext>
            </a:extLst>
          </p:cNvPr>
          <p:cNvSpPr/>
          <p:nvPr/>
        </p:nvSpPr>
        <p:spPr>
          <a:xfrm>
            <a:off x="1133707" y="5875571"/>
            <a:ext cx="4310940" cy="4069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Documentation of governance, representation, and decision making process for inclusion in section(s) </a:t>
            </a:r>
            <a:r>
              <a:rPr kumimoji="0" lang="en-CA" sz="11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BA8830F-491B-450C-99B5-3017AB32EB81}"/>
              </a:ext>
            </a:extLst>
          </p:cNvPr>
          <p:cNvSpPr/>
          <p:nvPr/>
        </p:nvSpPr>
        <p:spPr>
          <a:xfrm>
            <a:off x="3756130" y="1556113"/>
            <a:ext cx="1711981"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Prep for FMM0</a:t>
            </a:r>
          </a:p>
        </p:txBody>
      </p:sp>
      <p:sp>
        <p:nvSpPr>
          <p:cNvPr id="13" name="Rectangle 12">
            <a:extLst>
              <a:ext uri="{FF2B5EF4-FFF2-40B4-BE49-F238E27FC236}">
                <a16:creationId xmlns:a16="http://schemas.microsoft.com/office/drawing/2014/main" id="{3C5378A8-4FE8-4209-8271-0E23F6B07AE0}"/>
              </a:ext>
            </a:extLst>
          </p:cNvPr>
          <p:cNvSpPr/>
          <p:nvPr/>
        </p:nvSpPr>
        <p:spPr>
          <a:xfrm>
            <a:off x="2458303" y="4957721"/>
            <a:ext cx="4687800" cy="2978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Align approach with Infoway Governance Report Findings &amp; Recommendations</a:t>
            </a:r>
          </a:p>
        </p:txBody>
      </p:sp>
      <p:sp>
        <p:nvSpPr>
          <p:cNvPr id="15" name="Rectangle 14">
            <a:extLst>
              <a:ext uri="{FF2B5EF4-FFF2-40B4-BE49-F238E27FC236}">
                <a16:creationId xmlns:a16="http://schemas.microsoft.com/office/drawing/2014/main" id="{A99B1E9B-BA46-43A5-92CD-3247E0C780D4}"/>
              </a:ext>
            </a:extLst>
          </p:cNvPr>
          <p:cNvSpPr/>
          <p:nvPr/>
        </p:nvSpPr>
        <p:spPr>
          <a:xfrm>
            <a:off x="5517086" y="1559152"/>
            <a:ext cx="1646449"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FMM0</a:t>
            </a:r>
          </a:p>
        </p:txBody>
      </p:sp>
      <p:sp>
        <p:nvSpPr>
          <p:cNvPr id="16" name="Rectangle 15">
            <a:extLst>
              <a:ext uri="{FF2B5EF4-FFF2-40B4-BE49-F238E27FC236}">
                <a16:creationId xmlns:a16="http://schemas.microsoft.com/office/drawing/2014/main" id="{CC7EBFA2-227E-4A24-8FEA-6A47D06DB960}"/>
              </a:ext>
            </a:extLst>
          </p:cNvPr>
          <p:cNvSpPr/>
          <p:nvPr/>
        </p:nvSpPr>
        <p:spPr>
          <a:xfrm>
            <a:off x="7214586" y="1559152"/>
            <a:ext cx="1632546"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18" name="Rectangle 17">
            <a:extLst>
              <a:ext uri="{FF2B5EF4-FFF2-40B4-BE49-F238E27FC236}">
                <a16:creationId xmlns:a16="http://schemas.microsoft.com/office/drawing/2014/main" id="{BBDBCAF2-011C-4CBE-8B20-579D6B96BB3F}"/>
              </a:ext>
            </a:extLst>
          </p:cNvPr>
          <p:cNvSpPr/>
          <p:nvPr/>
        </p:nvSpPr>
        <p:spPr>
          <a:xfrm>
            <a:off x="2464918" y="5287662"/>
            <a:ext cx="3003193" cy="551115"/>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50" b="0" i="0" u="none" strike="noStrike" kern="1200" cap="none" spc="0" normalizeH="0" baseline="0" noProof="0" dirty="0">
                <a:ln>
                  <a:noFill/>
                </a:ln>
                <a:solidFill>
                  <a:schemeClr val="accent1"/>
                </a:solidFill>
                <a:effectLst/>
                <a:uLnTx/>
                <a:uFillTx/>
                <a:latin typeface="Calibri" panose="020F0502020204030204"/>
                <a:ea typeface="+mn-ea"/>
                <a:cs typeface="+mn-cs"/>
              </a:rPr>
              <a:t>Jurisdictions and Implementor Community is engaged to help validate approach, are engaged as we progress through the approach. </a:t>
            </a:r>
          </a:p>
        </p:txBody>
      </p:sp>
      <p:sp>
        <p:nvSpPr>
          <p:cNvPr id="19" name="Rectangle 18">
            <a:extLst>
              <a:ext uri="{FF2B5EF4-FFF2-40B4-BE49-F238E27FC236}">
                <a16:creationId xmlns:a16="http://schemas.microsoft.com/office/drawing/2014/main" id="{EC6E9270-05C4-4704-9DEA-CC45283F2C5B}"/>
              </a:ext>
            </a:extLst>
          </p:cNvPr>
          <p:cNvSpPr/>
          <p:nvPr/>
        </p:nvSpPr>
        <p:spPr>
          <a:xfrm>
            <a:off x="8892425"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made available for use by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Require 3+  implementors before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can be progressed to FMM2.</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Physical presence limitations may require us to find alternative means of surfacing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via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a:t>
            </a: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F9D7288B-5007-403A-B0A5-22AF76B86BCB}"/>
              </a:ext>
            </a:extLst>
          </p:cNvPr>
          <p:cNvSpPr/>
          <p:nvPr/>
        </p:nvSpPr>
        <p:spPr>
          <a:xfrm>
            <a:off x="8901144"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FMM1</a:t>
            </a:r>
          </a:p>
        </p:txBody>
      </p:sp>
      <p:sp>
        <p:nvSpPr>
          <p:cNvPr id="21" name="Rectangle 20">
            <a:extLst>
              <a:ext uri="{FF2B5EF4-FFF2-40B4-BE49-F238E27FC236}">
                <a16:creationId xmlns:a16="http://schemas.microsoft.com/office/drawing/2014/main" id="{9BC883D1-E785-4449-A7E4-0FA721093398}"/>
              </a:ext>
            </a:extLst>
          </p:cNvPr>
          <p:cNvSpPr/>
          <p:nvPr/>
        </p:nvSpPr>
        <p:spPr>
          <a:xfrm>
            <a:off x="10218211"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Implementation feedback and results gathered for submission to HL7 Canada</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formal balloting</a:t>
            </a:r>
          </a:p>
        </p:txBody>
      </p:sp>
      <p:sp>
        <p:nvSpPr>
          <p:cNvPr id="22" name="Rectangle 21">
            <a:extLst>
              <a:ext uri="{FF2B5EF4-FFF2-40B4-BE49-F238E27FC236}">
                <a16:creationId xmlns:a16="http://schemas.microsoft.com/office/drawing/2014/main" id="{54F55130-55A4-4FB5-9B7D-90124A641E75}"/>
              </a:ext>
            </a:extLst>
          </p:cNvPr>
          <p:cNvSpPr/>
          <p:nvPr/>
        </p:nvSpPr>
        <p:spPr>
          <a:xfrm>
            <a:off x="10235647"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FMM2</a:t>
            </a:r>
          </a:p>
        </p:txBody>
      </p:sp>
      <p:sp>
        <p:nvSpPr>
          <p:cNvPr id="17" name="Rectangle 16">
            <a:extLst>
              <a:ext uri="{FF2B5EF4-FFF2-40B4-BE49-F238E27FC236}">
                <a16:creationId xmlns:a16="http://schemas.microsoft.com/office/drawing/2014/main" id="{9B31886A-BD8A-4370-A143-3CD508FA0FE3}"/>
              </a:ext>
            </a:extLst>
          </p:cNvPr>
          <p:cNvSpPr/>
          <p:nvPr/>
        </p:nvSpPr>
        <p:spPr>
          <a:xfrm>
            <a:off x="2464301" y="6319266"/>
            <a:ext cx="7709043" cy="275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Any updates being run through FHIR Validator to find and correct errors and warnings </a:t>
            </a:r>
          </a:p>
        </p:txBody>
      </p:sp>
      <p:sp>
        <p:nvSpPr>
          <p:cNvPr id="23" name="Rectangle 22">
            <a:extLst>
              <a:ext uri="{FF2B5EF4-FFF2-40B4-BE49-F238E27FC236}">
                <a16:creationId xmlns:a16="http://schemas.microsoft.com/office/drawing/2014/main" id="{AE3F411C-A783-477F-B9A2-797507DAFF96}"/>
              </a:ext>
            </a:extLst>
          </p:cNvPr>
          <p:cNvSpPr/>
          <p:nvPr/>
        </p:nvSpPr>
        <p:spPr>
          <a:xfrm>
            <a:off x="1252728" y="3105351"/>
            <a:ext cx="2391663" cy="1314616"/>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Framework for completing internal due diligence review (purpose, scope, depth, success criteria, review process)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Principles developed for this internal and external due diligence review </a:t>
            </a:r>
          </a:p>
        </p:txBody>
      </p:sp>
      <p:sp>
        <p:nvSpPr>
          <p:cNvPr id="24" name="Rectangle 23">
            <a:extLst>
              <a:ext uri="{FF2B5EF4-FFF2-40B4-BE49-F238E27FC236}">
                <a16:creationId xmlns:a16="http://schemas.microsoft.com/office/drawing/2014/main" id="{1D3A1E41-30CB-4FFE-8016-D028EF03A240}"/>
              </a:ext>
            </a:extLst>
          </p:cNvPr>
          <p:cNvSpPr/>
          <p:nvPr/>
        </p:nvSpPr>
        <p:spPr>
          <a:xfrm>
            <a:off x="1548684" y="4492965"/>
            <a:ext cx="3846276" cy="4252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Processes and tools for collecting community feedback identified and confirmed</a:t>
            </a:r>
          </a:p>
        </p:txBody>
      </p:sp>
      <p:sp>
        <p:nvSpPr>
          <p:cNvPr id="27" name="Arrow: Down 26">
            <a:extLst>
              <a:ext uri="{FF2B5EF4-FFF2-40B4-BE49-F238E27FC236}">
                <a16:creationId xmlns:a16="http://schemas.microsoft.com/office/drawing/2014/main" id="{9B849CF3-16B8-4048-91FE-C01F24C71527}"/>
              </a:ext>
            </a:extLst>
          </p:cNvPr>
          <p:cNvSpPr/>
          <p:nvPr/>
        </p:nvSpPr>
        <p:spPr>
          <a:xfrm>
            <a:off x="5130484" y="1395740"/>
            <a:ext cx="475488" cy="804672"/>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900" dirty="0"/>
              <a:t>We’re Here</a:t>
            </a:r>
          </a:p>
        </p:txBody>
      </p:sp>
      <p:sp>
        <p:nvSpPr>
          <p:cNvPr id="28" name="Rectangle 27">
            <a:extLst>
              <a:ext uri="{FF2B5EF4-FFF2-40B4-BE49-F238E27FC236}">
                <a16:creationId xmlns:a16="http://schemas.microsoft.com/office/drawing/2014/main" id="{C0F5F2AA-FD9D-4F07-9163-ECC1A7130D50}"/>
              </a:ext>
            </a:extLst>
          </p:cNvPr>
          <p:cNvSpPr/>
          <p:nvPr/>
        </p:nvSpPr>
        <p:spPr>
          <a:xfrm>
            <a:off x="3828071" y="3105351"/>
            <a:ext cx="1557189" cy="1314616"/>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1</a:t>
            </a:r>
            <a:r>
              <a:rPr kumimoji="0" lang="en-CA" sz="1100" b="0" i="0" u="none" strike="noStrike" kern="1200" cap="none" spc="0" normalizeH="0" baseline="30000" noProof="0" dirty="0">
                <a:ln>
                  <a:noFill/>
                </a:ln>
                <a:solidFill>
                  <a:schemeClr val="bg1"/>
                </a:solidFill>
                <a:effectLst/>
                <a:uLnTx/>
                <a:uFillTx/>
                <a:latin typeface="Calibri" panose="020F0502020204030204"/>
                <a:ea typeface="+mn-ea"/>
                <a:cs typeface="+mn-cs"/>
              </a:rPr>
              <a:t>st</a:t>
            </a: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 level due diligence review against existing CA FHIR </a:t>
            </a:r>
            <a:r>
              <a:rPr kumimoji="0" lang="en-CA" sz="1100" b="0" i="0" u="none" strike="noStrike" kern="1200" cap="none" spc="0" normalizeH="0" baseline="0" noProof="0" dirty="0" err="1">
                <a:ln>
                  <a:noFill/>
                </a:ln>
                <a:solidFill>
                  <a:schemeClr val="bg1"/>
                </a:solidFill>
                <a:effectLst/>
                <a:uLnTx/>
                <a:uFillTx/>
                <a:latin typeface="Calibri" panose="020F0502020204030204"/>
                <a:ea typeface="+mn-ea"/>
                <a:cs typeface="+mn-cs"/>
              </a:rPr>
              <a:t>IGuides</a:t>
            </a: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Reconciliation of changes driven by DDRs</a:t>
            </a:r>
          </a:p>
        </p:txBody>
      </p:sp>
      <p:sp>
        <p:nvSpPr>
          <p:cNvPr id="29" name="Rectangle 28">
            <a:extLst>
              <a:ext uri="{FF2B5EF4-FFF2-40B4-BE49-F238E27FC236}">
                <a16:creationId xmlns:a16="http://schemas.microsoft.com/office/drawing/2014/main" id="{C01B5154-BA22-4D82-AC69-AD6BC3F3BF92}"/>
              </a:ext>
            </a:extLst>
          </p:cNvPr>
          <p:cNvSpPr/>
          <p:nvPr/>
        </p:nvSpPr>
        <p:spPr>
          <a:xfrm>
            <a:off x="7214586" y="5296422"/>
            <a:ext cx="4301978" cy="579149"/>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Pan-Canadian Baseline Governance Collaborative - promotes roll out of the Baseline in jurisdictional FHIR projects– formalizes decision making about a CA Core and requirements related to procurement</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AB650E83-8651-492D-A04E-D7C419402CDD}"/>
              </a:ext>
            </a:extLst>
          </p:cNvPr>
          <p:cNvSpPr/>
          <p:nvPr/>
        </p:nvSpPr>
        <p:spPr>
          <a:xfrm>
            <a:off x="7214586" y="5919690"/>
            <a:ext cx="4301978" cy="399575"/>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CA Baseline Workstream supports PCBGC with recommendations,   maintenance &amp; enhancement of the CA Baseline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1" name="Rectangle 30">
            <a:extLst>
              <a:ext uri="{FF2B5EF4-FFF2-40B4-BE49-F238E27FC236}">
                <a16:creationId xmlns:a16="http://schemas.microsoft.com/office/drawing/2014/main" id="{45CE9853-8AB5-4008-813E-63755714719D}"/>
              </a:ext>
            </a:extLst>
          </p:cNvPr>
          <p:cNvSpPr/>
          <p:nvPr/>
        </p:nvSpPr>
        <p:spPr>
          <a:xfrm>
            <a:off x="5501542" y="5295122"/>
            <a:ext cx="1644561" cy="1024143"/>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Identification and call for endorsement &amp; creation of governance collaborative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7707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A38B7-B15C-4028-A096-63F58997CA24}"/>
              </a:ext>
            </a:extLst>
          </p:cNvPr>
          <p:cNvSpPr>
            <a:spLocks noGrp="1"/>
          </p:cNvSpPr>
          <p:nvPr>
            <p:ph type="title"/>
          </p:nvPr>
        </p:nvSpPr>
        <p:spPr/>
        <p:txBody>
          <a:bodyPr/>
          <a:lstStyle/>
          <a:p>
            <a:r>
              <a:rPr lang="en-CA" dirty="0"/>
              <a:t>Boundaries with CA Baseline Governance Collaborative</a:t>
            </a:r>
          </a:p>
        </p:txBody>
      </p:sp>
      <p:sp>
        <p:nvSpPr>
          <p:cNvPr id="3" name="Content Placeholder 2">
            <a:extLst>
              <a:ext uri="{FF2B5EF4-FFF2-40B4-BE49-F238E27FC236}">
                <a16:creationId xmlns:a16="http://schemas.microsoft.com/office/drawing/2014/main" id="{2458673E-4D09-4BD4-AE82-336C3DFF0E03}"/>
              </a:ext>
            </a:extLst>
          </p:cNvPr>
          <p:cNvSpPr>
            <a:spLocks noGrp="1"/>
          </p:cNvSpPr>
          <p:nvPr>
            <p:ph idx="1"/>
          </p:nvPr>
        </p:nvSpPr>
        <p:spPr>
          <a:xfrm>
            <a:off x="838200" y="1825624"/>
            <a:ext cx="10515600" cy="4931791"/>
          </a:xfrm>
        </p:spPr>
        <p:txBody>
          <a:bodyPr>
            <a:noAutofit/>
          </a:bodyPr>
          <a:lstStyle/>
          <a:p>
            <a:pPr marL="114300" indent="0" rtl="0" fontAlgn="ctr">
              <a:spcBef>
                <a:spcPts val="0"/>
              </a:spcBef>
              <a:spcAft>
                <a:spcPts val="0"/>
              </a:spcAft>
              <a:buNone/>
            </a:pPr>
            <a:r>
              <a:rPr lang="en-CA" sz="1400" b="1" dirty="0">
                <a:effectLst/>
                <a:latin typeface="Calibri" panose="020F0502020204030204" pitchFamily="34" charset="0"/>
              </a:rPr>
              <a:t>What is the CA Baseline Workstream Responsible for? Where do our boundaries begin and end with the governance group?</a:t>
            </a:r>
          </a:p>
          <a:p>
            <a:pPr marL="342900" rtl="0" fontAlgn="ctr">
              <a:spcBef>
                <a:spcPts val="0"/>
              </a:spcBef>
              <a:spcAft>
                <a:spcPts val="0"/>
              </a:spcAft>
              <a:buFont typeface="Arial" panose="020B0604020202020204" pitchFamily="34" charset="0"/>
              <a:buChar char="•"/>
            </a:pPr>
            <a:r>
              <a:rPr lang="en-US" sz="1200" dirty="0">
                <a:latin typeface="Calibri" panose="020F0502020204030204" pitchFamily="34" charset="0"/>
              </a:rPr>
              <a:t>Governance Collaborative needs to be the group making decisions to be valid, but the workstream can support them in getting the governance collaborative running (operational support) and supporting the collaborative by offering up recommendations and subject matter expertise</a:t>
            </a:r>
          </a:p>
          <a:p>
            <a:pPr marL="571500" lvl="1" indent="0" fontAlgn="ctr">
              <a:spcBef>
                <a:spcPts val="0"/>
              </a:spcBef>
              <a:buNone/>
            </a:pPr>
            <a:r>
              <a:rPr lang="en-CA" sz="1200" dirty="0">
                <a:latin typeface="Calibri" panose="020F0502020204030204" pitchFamily="34" charset="0"/>
              </a:rPr>
              <a:t> </a:t>
            </a:r>
            <a:endParaRPr lang="en-US" sz="1200" dirty="0">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Responsibilities for the Governance </a:t>
            </a:r>
            <a:r>
              <a:rPr lang="en-CA" sz="1200" dirty="0">
                <a:latin typeface="Calibri" panose="020F0502020204030204" pitchFamily="34" charset="0"/>
              </a:rPr>
              <a:t>G</a:t>
            </a:r>
            <a:r>
              <a:rPr lang="en-CA" sz="1200" dirty="0">
                <a:effectLst/>
                <a:latin typeface="Calibri" panose="020F0502020204030204" pitchFamily="34" charset="0"/>
              </a:rPr>
              <a:t>roup</a:t>
            </a:r>
          </a:p>
          <a:p>
            <a:pPr marL="800100" lvl="1" fontAlgn="ctr">
              <a:spcBef>
                <a:spcPts val="0"/>
              </a:spcBef>
            </a:pPr>
            <a:r>
              <a:rPr lang="en-CA" sz="1050" dirty="0">
                <a:solidFill>
                  <a:srgbClr val="C00000"/>
                </a:solidFill>
                <a:effectLst/>
                <a:latin typeface="Calibri" panose="020F0502020204030204" pitchFamily="34" charset="0"/>
              </a:rPr>
              <a:t>Workstream might suggest options to consider</a:t>
            </a:r>
          </a:p>
          <a:p>
            <a:pPr marL="1257300" lvl="2" fontAlgn="ctr">
              <a:spcBef>
                <a:spcPts val="0"/>
              </a:spcBef>
            </a:pPr>
            <a:r>
              <a:rPr lang="en-CA" sz="1000" dirty="0">
                <a:solidFill>
                  <a:srgbClr val="C00000"/>
                </a:solidFill>
                <a:latin typeface="Calibri" panose="020F0502020204030204" pitchFamily="34" charset="0"/>
              </a:rPr>
              <a:t>Some higher-level responsibilities may already be defined through the work we’re doing now</a:t>
            </a:r>
          </a:p>
          <a:p>
            <a:pPr marL="800100" lvl="1" fontAlgn="ctr">
              <a:spcBef>
                <a:spcPts val="0"/>
              </a:spcBef>
            </a:pPr>
            <a:r>
              <a:rPr lang="en-CA" sz="1050" dirty="0">
                <a:solidFill>
                  <a:schemeClr val="accent1"/>
                </a:solidFill>
                <a:latin typeface="Calibri" panose="020F0502020204030204" pitchFamily="34" charset="0"/>
              </a:rPr>
              <a:t>Governance Collaborative needs to edit and confirm responsibilities and goals of the group as part of the </a:t>
            </a:r>
            <a:r>
              <a:rPr lang="en-CA" sz="1050" dirty="0" err="1">
                <a:solidFill>
                  <a:schemeClr val="accent1"/>
                </a:solidFill>
                <a:latin typeface="Calibri" panose="020F0502020204030204" pitchFamily="34" charset="0"/>
              </a:rPr>
              <a:t>ToR</a:t>
            </a:r>
            <a:endParaRPr lang="en-CA" sz="1050" dirty="0">
              <a:solidFill>
                <a:schemeClr val="accent1"/>
              </a:solidFill>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Process for Decision Making &amp; Resolving Conflicting </a:t>
            </a:r>
            <a:r>
              <a:rPr lang="en-CA" sz="1200" dirty="0">
                <a:latin typeface="Calibri" panose="020F0502020204030204" pitchFamily="34" charset="0"/>
              </a:rPr>
              <a:t>O</a:t>
            </a:r>
            <a:r>
              <a:rPr lang="en-CA" sz="1200" dirty="0">
                <a:effectLst/>
                <a:latin typeface="Calibri" panose="020F0502020204030204" pitchFamily="34" charset="0"/>
              </a:rPr>
              <a:t>pinions across Jurisdictions</a:t>
            </a:r>
          </a:p>
          <a:p>
            <a:pPr marL="800100" lvl="1" fontAlgn="ctr">
              <a:spcBef>
                <a:spcPts val="0"/>
              </a:spcBef>
            </a:pPr>
            <a:r>
              <a:rPr lang="en-CA" sz="1050" dirty="0">
                <a:solidFill>
                  <a:srgbClr val="C00000"/>
                </a:solidFill>
                <a:effectLst/>
                <a:latin typeface="Calibri" panose="020F0502020204030204" pitchFamily="34" charset="0"/>
              </a:rPr>
              <a:t>Workstream might provide template example of terms of reference and point to supportive materials</a:t>
            </a:r>
          </a:p>
          <a:p>
            <a:pPr marL="800100" lvl="1" fontAlgn="ctr">
              <a:spcBef>
                <a:spcPts val="0"/>
              </a:spcBef>
            </a:pPr>
            <a:r>
              <a:rPr lang="en-CA" sz="1050" dirty="0">
                <a:solidFill>
                  <a:schemeClr val="accent1"/>
                </a:solidFill>
                <a:latin typeface="Calibri" panose="020F0502020204030204" pitchFamily="34" charset="0"/>
              </a:rPr>
              <a:t>Governance Collaborative needs to come to agreement and define process in </a:t>
            </a:r>
            <a:r>
              <a:rPr lang="en-CA" sz="1050" dirty="0" err="1">
                <a:solidFill>
                  <a:schemeClr val="accent1"/>
                </a:solidFill>
                <a:latin typeface="Calibri" panose="020F0502020204030204" pitchFamily="34" charset="0"/>
              </a:rPr>
              <a:t>ToR</a:t>
            </a:r>
            <a:endParaRPr lang="en-CA" sz="1050" dirty="0">
              <a:solidFill>
                <a:schemeClr val="accent1"/>
              </a:solidFill>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Time/resource commitment</a:t>
            </a:r>
          </a:p>
          <a:p>
            <a:pPr marL="800100" lvl="1" fontAlgn="ctr">
              <a:spcBef>
                <a:spcPts val="0"/>
              </a:spcBef>
            </a:pPr>
            <a:r>
              <a:rPr lang="en-CA" sz="1050" dirty="0">
                <a:solidFill>
                  <a:srgbClr val="C00000"/>
                </a:solidFill>
                <a:latin typeface="Calibri" panose="020F0502020204030204" pitchFamily="34" charset="0"/>
              </a:rPr>
              <a:t>Workstream can provide examples of what previous types of engagements have for engagement, but </a:t>
            </a:r>
            <a:r>
              <a:rPr lang="en-CA" sz="1050" dirty="0" err="1">
                <a:solidFill>
                  <a:srgbClr val="C00000"/>
                </a:solidFill>
                <a:latin typeface="Calibri" panose="020F0502020204030204" pitchFamily="34" charset="0"/>
              </a:rPr>
              <a:t>ToR</a:t>
            </a:r>
            <a:r>
              <a:rPr lang="en-CA" sz="1050" dirty="0">
                <a:solidFill>
                  <a:srgbClr val="C00000"/>
                </a:solidFill>
                <a:latin typeface="Calibri" panose="020F0502020204030204" pitchFamily="34" charset="0"/>
              </a:rPr>
              <a:t> would be where commitment decided</a:t>
            </a:r>
          </a:p>
          <a:p>
            <a:pPr marL="800100" lvl="1" fontAlgn="ctr">
              <a:spcBef>
                <a:spcPts val="0"/>
              </a:spcBef>
            </a:pPr>
            <a:r>
              <a:rPr lang="en-CA" sz="1050" dirty="0">
                <a:solidFill>
                  <a:schemeClr val="accent1"/>
                </a:solidFill>
                <a:latin typeface="Calibri" panose="020F0502020204030204" pitchFamily="34" charset="0"/>
              </a:rPr>
              <a:t>Governance Collaborative needs to</a:t>
            </a:r>
            <a:r>
              <a:rPr lang="en-CA" sz="1050" dirty="0">
                <a:solidFill>
                  <a:srgbClr val="C00000"/>
                </a:solidFill>
                <a:latin typeface="Calibri" panose="020F0502020204030204" pitchFamily="34" charset="0"/>
              </a:rPr>
              <a:t> </a:t>
            </a:r>
            <a:r>
              <a:rPr lang="en-CA" sz="1050" dirty="0">
                <a:solidFill>
                  <a:schemeClr val="accent1"/>
                </a:solidFill>
                <a:latin typeface="Calibri" panose="020F0502020204030204" pitchFamily="34" charset="0"/>
              </a:rPr>
              <a:t>decide on time commitment and meeting cadence as part of </a:t>
            </a:r>
            <a:r>
              <a:rPr lang="en-CA" sz="1050" dirty="0" err="1">
                <a:solidFill>
                  <a:schemeClr val="accent1"/>
                </a:solidFill>
                <a:latin typeface="Calibri" panose="020F0502020204030204" pitchFamily="34" charset="0"/>
              </a:rPr>
              <a:t>ToR</a:t>
            </a:r>
            <a:endParaRPr lang="en-CA" sz="10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Preparing additional supportive materials for implementors</a:t>
            </a:r>
          </a:p>
          <a:p>
            <a:pPr marL="800100" lvl="1" fontAlgn="ctr">
              <a:spcBef>
                <a:spcPts val="0"/>
              </a:spcBef>
            </a:pPr>
            <a:r>
              <a:rPr lang="en-CA" sz="800" dirty="0">
                <a:latin typeface="Calibri" panose="020F0502020204030204" pitchFamily="34" charset="0"/>
              </a:rPr>
              <a:t>Workstream can provide examples (workflow scenarios?) to assist implementors in using the baseline</a:t>
            </a:r>
          </a:p>
          <a:p>
            <a:pPr marL="800100" lvl="1" fontAlgn="ctr">
              <a:spcBef>
                <a:spcPts val="0"/>
              </a:spcBef>
            </a:pPr>
            <a:r>
              <a:rPr lang="en-CA" sz="800" dirty="0">
                <a:effectLst/>
                <a:latin typeface="Calibri" panose="020F0502020204030204" pitchFamily="34" charset="0"/>
              </a:rPr>
              <a:t>Governance Collaborative supports workstream by connecting to realistic data that would assist with this type of modeling of test data and scenarios</a:t>
            </a: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Enforcement/Adoption Decisions/Maturity</a:t>
            </a:r>
          </a:p>
          <a:p>
            <a:pPr marL="800100" lvl="1" fontAlgn="ctr">
              <a:spcBef>
                <a:spcPts val="0"/>
              </a:spcBef>
            </a:pPr>
            <a:r>
              <a:rPr lang="en-CA" sz="1050" dirty="0">
                <a:solidFill>
                  <a:schemeClr val="accent1"/>
                </a:solidFill>
                <a:effectLst/>
                <a:latin typeface="Calibri" panose="020F0502020204030204" pitchFamily="34" charset="0"/>
              </a:rPr>
              <a:t>Governance Collaborative will decide readiness &amp; timelines for having prospective guides derive from the CA Baseline </a:t>
            </a:r>
          </a:p>
          <a:p>
            <a:pPr marL="800100" lvl="1" fontAlgn="ctr">
              <a:spcBef>
                <a:spcPts val="0"/>
              </a:spcBef>
            </a:pPr>
            <a:r>
              <a:rPr lang="en-CA" sz="1050" dirty="0">
                <a:solidFill>
                  <a:srgbClr val="C00000"/>
                </a:solidFill>
                <a:latin typeface="Calibri" panose="020F0502020204030204" pitchFamily="34" charset="0"/>
              </a:rPr>
              <a:t>Workstream can provide insight into level of stability/make recommendations for how reconciliation and versioning is handled</a:t>
            </a:r>
          </a:p>
          <a:p>
            <a:pPr marL="800100" lvl="1" fontAlgn="ctr">
              <a:spcBef>
                <a:spcPts val="0"/>
              </a:spcBef>
            </a:pPr>
            <a:r>
              <a:rPr lang="en-CA" sz="1050" dirty="0">
                <a:solidFill>
                  <a:srgbClr val="C00000"/>
                </a:solidFill>
                <a:latin typeface="Calibri" panose="020F0502020204030204" pitchFamily="34" charset="0"/>
              </a:rPr>
              <a:t>Workstream can provide guidance on maturity levels &amp; interpreting them but the expectations for  what each maturity level will </a:t>
            </a:r>
          </a:p>
          <a:p>
            <a:pPr marL="800100" lvl="1" fontAlgn="ctr">
              <a:spcBef>
                <a:spcPts val="0"/>
              </a:spcBef>
            </a:pPr>
            <a:r>
              <a:rPr lang="en-CA" sz="1050" dirty="0">
                <a:solidFill>
                  <a:srgbClr val="C00000"/>
                </a:solidFill>
                <a:latin typeface="Calibri" panose="020F0502020204030204" pitchFamily="34" charset="0"/>
              </a:rPr>
              <a:t>Workstream can provide language in Guide around encouraging harmonization of previous guides and which CA guide/versions were considered harmonized during the DDR</a:t>
            </a:r>
            <a:endParaRPr lang="en-CA" sz="105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Tooling Decisions</a:t>
            </a:r>
          </a:p>
          <a:p>
            <a:pPr marL="800100" lvl="1" fontAlgn="ctr">
              <a:spcBef>
                <a:spcPts val="0"/>
              </a:spcBef>
            </a:pPr>
            <a:r>
              <a:rPr lang="en-CA" sz="1050" dirty="0">
                <a:solidFill>
                  <a:srgbClr val="C00000"/>
                </a:solidFill>
                <a:latin typeface="Calibri" panose="020F0502020204030204" pitchFamily="34" charset="0"/>
              </a:rPr>
              <a:t>Workstream can provide recommendations for tools for viewing profiles, submitting/reconciling feedback, and other kinds of tools (FHIR servers, conformance tools, etc.) depending on the scope decided by the Collaborative</a:t>
            </a:r>
          </a:p>
          <a:p>
            <a:pPr marL="800100" lvl="1" fontAlgn="ctr">
              <a:spcBef>
                <a:spcPts val="0"/>
              </a:spcBef>
            </a:pPr>
            <a:r>
              <a:rPr lang="en-CA" sz="1050" dirty="0">
                <a:solidFill>
                  <a:schemeClr val="accent1"/>
                </a:solidFill>
                <a:effectLst/>
                <a:latin typeface="Calibri" panose="020F0502020204030204" pitchFamily="34" charset="0"/>
              </a:rPr>
              <a:t>Governance Collaborative will decide what kinds of tools are required and will determine how tools will be supported if they are not open-source</a:t>
            </a:r>
            <a:endParaRPr lang="en-CA" sz="11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Maintaining the Baseline: profiling versions, feedback process, </a:t>
            </a:r>
          </a:p>
          <a:p>
            <a:pPr marL="742950" lvl="1" indent="-285750" rtl="0" fontAlgn="ctr">
              <a:spcBef>
                <a:spcPts val="0"/>
              </a:spcBef>
              <a:spcAft>
                <a:spcPts val="0"/>
              </a:spcAft>
              <a:buFont typeface="Arial" panose="020B0604020202020204" pitchFamily="34" charset="0"/>
              <a:buChar char="•"/>
            </a:pPr>
            <a:r>
              <a:rPr lang="en-CA" sz="1050" dirty="0">
                <a:solidFill>
                  <a:srgbClr val="C00000"/>
                </a:solidFill>
                <a:latin typeface="Calibri" panose="020F0502020204030204" pitchFamily="34" charset="0"/>
              </a:rPr>
              <a:t>Workstream will be responsible for committing any changes to the Baseline to prepare for the Governance Collaborative</a:t>
            </a:r>
          </a:p>
          <a:p>
            <a:pPr marL="742950" lvl="1" indent="-285750" fontAlgn="ctr">
              <a:spcBef>
                <a:spcPts val="0"/>
              </a:spcBef>
            </a:pPr>
            <a:r>
              <a:rPr lang="en-CA" sz="1050" dirty="0">
                <a:solidFill>
                  <a:srgbClr val="C00000"/>
                </a:solidFill>
                <a:latin typeface="Calibri" panose="020F0502020204030204" pitchFamily="34" charset="0"/>
              </a:rPr>
              <a:t>Workstream will provide intermittent support  committing any agreed upon changes to the Baseline that result out of Collaborative/Implementor Adoption Feedback</a:t>
            </a:r>
            <a:endParaRPr lang="en-CA" sz="12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CA Core Decisions</a:t>
            </a:r>
          </a:p>
          <a:p>
            <a:pPr marL="800100" lvl="1" fontAlgn="ctr">
              <a:spcBef>
                <a:spcPts val="0"/>
              </a:spcBef>
            </a:pPr>
            <a:r>
              <a:rPr lang="en-CA" sz="1050" dirty="0">
                <a:solidFill>
                  <a:srgbClr val="C00000"/>
                </a:solidFill>
                <a:effectLst/>
                <a:latin typeface="Calibri" panose="020F0502020204030204" pitchFamily="34" charset="0"/>
              </a:rPr>
              <a:t>Workstream can provide insight into past recommendations for prescriptive constraints for CA Core</a:t>
            </a:r>
          </a:p>
          <a:p>
            <a:pPr marL="800100" lvl="1" fontAlgn="ctr">
              <a:spcBef>
                <a:spcPts val="0"/>
              </a:spcBef>
            </a:pPr>
            <a:r>
              <a:rPr lang="en-CA" sz="1050" dirty="0">
                <a:solidFill>
                  <a:schemeClr val="accent1"/>
                </a:solidFill>
                <a:latin typeface="Calibri" panose="020F0502020204030204" pitchFamily="34" charset="0"/>
              </a:rPr>
              <a:t>Governance Collaborative will have to decide how and when to pursue CA Core and develop plan to tie to incentives/disincentives (i.e. procurement)</a:t>
            </a:r>
            <a:endParaRPr lang="en-CA" sz="1050" dirty="0">
              <a:solidFill>
                <a:schemeClr val="accent1"/>
              </a:solidFill>
              <a:effectLst/>
              <a:latin typeface="Calibri" panose="020F0502020204030204" pitchFamily="34" charset="0"/>
            </a:endParaRPr>
          </a:p>
          <a:p>
            <a:pPr marL="114300" indent="0" rtl="0" fontAlgn="ctr">
              <a:spcBef>
                <a:spcPts val="0"/>
              </a:spcBef>
              <a:spcAft>
                <a:spcPts val="0"/>
              </a:spcAft>
              <a:buNone/>
            </a:pPr>
            <a:endParaRPr lang="en-CA" sz="1200" dirty="0">
              <a:latin typeface="Calibri" panose="020F0502020204030204" pitchFamily="34" charset="0"/>
            </a:endParaRPr>
          </a:p>
        </p:txBody>
      </p:sp>
    </p:spTree>
    <p:extLst>
      <p:ext uri="{BB962C8B-B14F-4D97-AF65-F5344CB8AC3E}">
        <p14:creationId xmlns:p14="http://schemas.microsoft.com/office/powerpoint/2010/main" val="36923838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A Starting Point for Canadian FHIR Implementation Guides</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85367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a:t>
            </a:r>
          </a:p>
        </p:txBody>
      </p:sp>
      <p:graphicFrame>
        <p:nvGraphicFramePr>
          <p:cNvPr id="3" name="Diagram 2">
            <a:extLst>
              <a:ext uri="{FF2B5EF4-FFF2-40B4-BE49-F238E27FC236}">
                <a16:creationId xmlns:a16="http://schemas.microsoft.com/office/drawing/2014/main" id="{702DB229-B72E-48C5-B025-F5942A32F6DD}"/>
              </a:ext>
            </a:extLst>
          </p:cNvPr>
          <p:cNvGraphicFramePr/>
          <p:nvPr/>
        </p:nvGraphicFramePr>
        <p:xfrm>
          <a:off x="388065" y="1313168"/>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peech Bubble: Rectangle 3">
            <a:extLst>
              <a:ext uri="{FF2B5EF4-FFF2-40B4-BE49-F238E27FC236}">
                <a16:creationId xmlns:a16="http://schemas.microsoft.com/office/drawing/2014/main" id="{5ADF1276-866E-44CE-9AFB-20DB52E42346}"/>
              </a:ext>
            </a:extLst>
          </p:cNvPr>
          <p:cNvSpPr/>
          <p:nvPr/>
        </p:nvSpPr>
        <p:spPr>
          <a:xfrm>
            <a:off x="9262753" y="1698170"/>
            <a:ext cx="2636804" cy="4517803"/>
          </a:xfrm>
          <a:prstGeom prst="wedgeRectCallout">
            <a:avLst>
              <a:gd name="adj1" fmla="val -142887"/>
              <a:gd name="adj2" fmla="val -21152"/>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~250 members to date</a:t>
            </a:r>
          </a:p>
          <a:p>
            <a:pPr algn="ctr"/>
            <a:endParaRPr lang="en-US" dirty="0"/>
          </a:p>
          <a:p>
            <a:pPr algn="ctr"/>
            <a:r>
              <a:rPr lang="en-US" dirty="0"/>
              <a:t>~100 distinct organizations from across the country</a:t>
            </a:r>
          </a:p>
          <a:p>
            <a:pPr algn="ctr"/>
            <a:endParaRPr lang="en-US" dirty="0"/>
          </a:p>
          <a:p>
            <a:pPr algn="ctr"/>
            <a:r>
              <a:rPr lang="en-US" dirty="0"/>
              <a:t>Representation across primarily Ontario, Alberta, Saskatchewan, British Columbia, Quebec, New Brunswick, Newfoundland, as well as Pan-Canadian groups</a:t>
            </a:r>
          </a:p>
          <a:p>
            <a:pPr algn="ctr"/>
            <a:endParaRPr lang="en-US" dirty="0"/>
          </a:p>
        </p:txBody>
      </p:sp>
    </p:spTree>
    <p:extLst>
      <p:ext uri="{BB962C8B-B14F-4D97-AF65-F5344CB8AC3E}">
        <p14:creationId xmlns:p14="http://schemas.microsoft.com/office/powerpoint/2010/main" val="21895299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BF52B1A-1C6E-4205-AE37-26CD350D29FC}"/>
              </a:ext>
            </a:extLst>
          </p:cNvPr>
          <p:cNvGraphicFramePr>
            <a:graphicFrameLocks noGrp="1"/>
          </p:cNvGraphicFramePr>
          <p:nvPr>
            <p:ph idx="1"/>
          </p:nvPr>
        </p:nvGraphicFramePr>
        <p:xfrm>
          <a:off x="670931" y="1683834"/>
          <a:ext cx="10850137" cy="4571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1">
            <a:extLst>
              <a:ext uri="{FF2B5EF4-FFF2-40B4-BE49-F238E27FC236}">
                <a16:creationId xmlns:a16="http://schemas.microsoft.com/office/drawing/2014/main" id="{8AED22FC-CA33-4B52-AC59-29F3C01597C5}"/>
              </a:ext>
            </a:extLst>
          </p:cNvPr>
          <p:cNvSpPr>
            <a:spLocks noGrp="1"/>
          </p:cNvSpPr>
          <p:nvPr>
            <p:ph type="title"/>
          </p:nvPr>
        </p:nvSpPr>
        <p:spPr>
          <a:xfrm>
            <a:off x="1676400" y="126165"/>
            <a:ext cx="10515600" cy="1325563"/>
          </a:xfrm>
        </p:spPr>
        <p:txBody>
          <a:bodyPr/>
          <a:lstStyle/>
          <a:p>
            <a:r>
              <a:rPr lang="en-US" dirty="0"/>
              <a:t>The Canadian FHIR Baseline Profiles Stream</a:t>
            </a:r>
          </a:p>
        </p:txBody>
      </p:sp>
    </p:spTree>
    <p:extLst>
      <p:ext uri="{BB962C8B-B14F-4D97-AF65-F5344CB8AC3E}">
        <p14:creationId xmlns:p14="http://schemas.microsoft.com/office/powerpoint/2010/main" val="17927925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F113D-4A2F-4CF4-8CF9-D7D5ED93C264}"/>
              </a:ext>
            </a:extLst>
          </p:cNvPr>
          <p:cNvSpPr>
            <a:spLocks noGrp="1"/>
          </p:cNvSpPr>
          <p:nvPr>
            <p:ph type="title"/>
          </p:nvPr>
        </p:nvSpPr>
        <p:spPr/>
        <p:txBody>
          <a:bodyPr/>
          <a:lstStyle/>
          <a:p>
            <a:r>
              <a:rPr lang="en-US" dirty="0"/>
              <a:t>Who Participates?</a:t>
            </a:r>
          </a:p>
        </p:txBody>
      </p:sp>
      <p:pic>
        <p:nvPicPr>
          <p:cNvPr id="5" name="Picture 4">
            <a:extLst>
              <a:ext uri="{FF2B5EF4-FFF2-40B4-BE49-F238E27FC236}">
                <a16:creationId xmlns:a16="http://schemas.microsoft.com/office/drawing/2014/main" id="{2809A68B-58B9-4908-A5D5-67A7FDFD0E2A}"/>
              </a:ext>
            </a:extLst>
          </p:cNvPr>
          <p:cNvPicPr>
            <a:picLocks noChangeAspect="1"/>
          </p:cNvPicPr>
          <p:nvPr/>
        </p:nvPicPr>
        <p:blipFill>
          <a:blip r:embed="rId3"/>
          <a:stretch>
            <a:fillRect/>
          </a:stretch>
        </p:blipFill>
        <p:spPr>
          <a:xfrm>
            <a:off x="550104" y="1852673"/>
            <a:ext cx="2003215" cy="983849"/>
          </a:xfrm>
          <a:prstGeom prst="rect">
            <a:avLst/>
          </a:prstGeom>
        </p:spPr>
      </p:pic>
      <p:pic>
        <p:nvPicPr>
          <p:cNvPr id="9" name="Picture 8">
            <a:extLst>
              <a:ext uri="{FF2B5EF4-FFF2-40B4-BE49-F238E27FC236}">
                <a16:creationId xmlns:a16="http://schemas.microsoft.com/office/drawing/2014/main" id="{B62D995E-F7F2-4313-8B32-2850564D3AED}"/>
              </a:ext>
            </a:extLst>
          </p:cNvPr>
          <p:cNvPicPr>
            <a:picLocks noChangeAspect="1"/>
          </p:cNvPicPr>
          <p:nvPr/>
        </p:nvPicPr>
        <p:blipFill>
          <a:blip r:embed="rId4"/>
          <a:stretch>
            <a:fillRect/>
          </a:stretch>
        </p:blipFill>
        <p:spPr>
          <a:xfrm>
            <a:off x="8311421" y="4586512"/>
            <a:ext cx="1695196" cy="861867"/>
          </a:xfrm>
          <a:prstGeom prst="rect">
            <a:avLst/>
          </a:prstGeom>
        </p:spPr>
      </p:pic>
      <p:pic>
        <p:nvPicPr>
          <p:cNvPr id="13" name="Picture 12">
            <a:extLst>
              <a:ext uri="{FF2B5EF4-FFF2-40B4-BE49-F238E27FC236}">
                <a16:creationId xmlns:a16="http://schemas.microsoft.com/office/drawing/2014/main" id="{3FD6FA04-2985-4B00-AF17-941381D97B46}"/>
              </a:ext>
            </a:extLst>
          </p:cNvPr>
          <p:cNvPicPr>
            <a:picLocks noChangeAspect="1"/>
          </p:cNvPicPr>
          <p:nvPr/>
        </p:nvPicPr>
        <p:blipFill>
          <a:blip r:embed="rId5"/>
          <a:stretch>
            <a:fillRect/>
          </a:stretch>
        </p:blipFill>
        <p:spPr>
          <a:xfrm>
            <a:off x="3824048" y="3301281"/>
            <a:ext cx="1753238" cy="832788"/>
          </a:xfrm>
          <a:prstGeom prst="rect">
            <a:avLst/>
          </a:prstGeom>
        </p:spPr>
      </p:pic>
      <p:pic>
        <p:nvPicPr>
          <p:cNvPr id="15" name="Picture 14">
            <a:extLst>
              <a:ext uri="{FF2B5EF4-FFF2-40B4-BE49-F238E27FC236}">
                <a16:creationId xmlns:a16="http://schemas.microsoft.com/office/drawing/2014/main" id="{1C307A67-B074-47B8-8341-64077072C3AF}"/>
              </a:ext>
            </a:extLst>
          </p:cNvPr>
          <p:cNvPicPr>
            <a:picLocks noChangeAspect="1"/>
          </p:cNvPicPr>
          <p:nvPr/>
        </p:nvPicPr>
        <p:blipFill>
          <a:blip r:embed="rId6"/>
          <a:stretch>
            <a:fillRect/>
          </a:stretch>
        </p:blipFill>
        <p:spPr>
          <a:xfrm>
            <a:off x="2959508" y="2075521"/>
            <a:ext cx="4079989" cy="761001"/>
          </a:xfrm>
          <a:prstGeom prst="rect">
            <a:avLst/>
          </a:prstGeom>
        </p:spPr>
      </p:pic>
      <p:pic>
        <p:nvPicPr>
          <p:cNvPr id="24" name="Picture 23">
            <a:extLst>
              <a:ext uri="{FF2B5EF4-FFF2-40B4-BE49-F238E27FC236}">
                <a16:creationId xmlns:a16="http://schemas.microsoft.com/office/drawing/2014/main" id="{1F4AB118-19AE-419C-B852-38DA736673D4}"/>
              </a:ext>
            </a:extLst>
          </p:cNvPr>
          <p:cNvPicPr>
            <a:picLocks noChangeAspect="1"/>
          </p:cNvPicPr>
          <p:nvPr/>
        </p:nvPicPr>
        <p:blipFill>
          <a:blip r:embed="rId7"/>
          <a:stretch>
            <a:fillRect/>
          </a:stretch>
        </p:blipFill>
        <p:spPr>
          <a:xfrm>
            <a:off x="4443739" y="4383088"/>
            <a:ext cx="890535" cy="983849"/>
          </a:xfrm>
          <a:prstGeom prst="rect">
            <a:avLst/>
          </a:prstGeom>
        </p:spPr>
      </p:pic>
      <p:pic>
        <p:nvPicPr>
          <p:cNvPr id="26" name="Picture 25">
            <a:extLst>
              <a:ext uri="{FF2B5EF4-FFF2-40B4-BE49-F238E27FC236}">
                <a16:creationId xmlns:a16="http://schemas.microsoft.com/office/drawing/2014/main" id="{8D2D09A9-308B-4903-9BBB-5AF714E165A0}"/>
              </a:ext>
            </a:extLst>
          </p:cNvPr>
          <p:cNvPicPr>
            <a:picLocks noChangeAspect="1"/>
          </p:cNvPicPr>
          <p:nvPr/>
        </p:nvPicPr>
        <p:blipFill>
          <a:blip r:embed="rId8"/>
          <a:stretch>
            <a:fillRect/>
          </a:stretch>
        </p:blipFill>
        <p:spPr>
          <a:xfrm>
            <a:off x="5972333" y="3325465"/>
            <a:ext cx="2435373" cy="975056"/>
          </a:xfrm>
          <a:prstGeom prst="rect">
            <a:avLst/>
          </a:prstGeom>
        </p:spPr>
      </p:pic>
      <p:pic>
        <p:nvPicPr>
          <p:cNvPr id="28" name="Picture 27">
            <a:extLst>
              <a:ext uri="{FF2B5EF4-FFF2-40B4-BE49-F238E27FC236}">
                <a16:creationId xmlns:a16="http://schemas.microsoft.com/office/drawing/2014/main" id="{6383338E-9A40-4126-AAE9-69DE6204472D}"/>
              </a:ext>
            </a:extLst>
          </p:cNvPr>
          <p:cNvPicPr>
            <a:picLocks noChangeAspect="1"/>
          </p:cNvPicPr>
          <p:nvPr/>
        </p:nvPicPr>
        <p:blipFill>
          <a:blip r:embed="rId9"/>
          <a:stretch>
            <a:fillRect/>
          </a:stretch>
        </p:blipFill>
        <p:spPr>
          <a:xfrm>
            <a:off x="1441563" y="4455013"/>
            <a:ext cx="2507841" cy="595006"/>
          </a:xfrm>
          <a:prstGeom prst="rect">
            <a:avLst/>
          </a:prstGeom>
        </p:spPr>
      </p:pic>
      <p:pic>
        <p:nvPicPr>
          <p:cNvPr id="30" name="Picture 29">
            <a:extLst>
              <a:ext uri="{FF2B5EF4-FFF2-40B4-BE49-F238E27FC236}">
                <a16:creationId xmlns:a16="http://schemas.microsoft.com/office/drawing/2014/main" id="{7A0FD65C-8C51-4536-8884-607FC1057668}"/>
              </a:ext>
            </a:extLst>
          </p:cNvPr>
          <p:cNvPicPr>
            <a:picLocks noChangeAspect="1"/>
          </p:cNvPicPr>
          <p:nvPr/>
        </p:nvPicPr>
        <p:blipFill>
          <a:blip r:embed="rId10"/>
          <a:stretch>
            <a:fillRect/>
          </a:stretch>
        </p:blipFill>
        <p:spPr>
          <a:xfrm>
            <a:off x="7343339" y="2062588"/>
            <a:ext cx="1637878" cy="964570"/>
          </a:xfrm>
          <a:prstGeom prst="rect">
            <a:avLst/>
          </a:prstGeom>
        </p:spPr>
      </p:pic>
      <p:pic>
        <p:nvPicPr>
          <p:cNvPr id="8" name="Picture 7">
            <a:extLst>
              <a:ext uri="{FF2B5EF4-FFF2-40B4-BE49-F238E27FC236}">
                <a16:creationId xmlns:a16="http://schemas.microsoft.com/office/drawing/2014/main" id="{F487E842-EE3C-4CBD-A4DC-3DE8A07BA83C}"/>
              </a:ext>
            </a:extLst>
          </p:cNvPr>
          <p:cNvPicPr>
            <a:picLocks noChangeAspect="1"/>
          </p:cNvPicPr>
          <p:nvPr/>
        </p:nvPicPr>
        <p:blipFill>
          <a:blip r:embed="rId11"/>
          <a:stretch>
            <a:fillRect/>
          </a:stretch>
        </p:blipFill>
        <p:spPr>
          <a:xfrm>
            <a:off x="8802753" y="3341171"/>
            <a:ext cx="1915079" cy="808097"/>
          </a:xfrm>
          <a:prstGeom prst="rect">
            <a:avLst/>
          </a:prstGeom>
        </p:spPr>
      </p:pic>
      <p:pic>
        <p:nvPicPr>
          <p:cNvPr id="12" name="Picture 11">
            <a:extLst>
              <a:ext uri="{FF2B5EF4-FFF2-40B4-BE49-F238E27FC236}">
                <a16:creationId xmlns:a16="http://schemas.microsoft.com/office/drawing/2014/main" id="{1F3CB249-D84E-44CE-9930-E9E8E126241F}"/>
              </a:ext>
            </a:extLst>
          </p:cNvPr>
          <p:cNvPicPr>
            <a:picLocks noChangeAspect="1"/>
          </p:cNvPicPr>
          <p:nvPr/>
        </p:nvPicPr>
        <p:blipFill>
          <a:blip r:embed="rId12"/>
          <a:stretch>
            <a:fillRect/>
          </a:stretch>
        </p:blipFill>
        <p:spPr>
          <a:xfrm>
            <a:off x="9159019" y="2078593"/>
            <a:ext cx="1947276" cy="712551"/>
          </a:xfrm>
          <a:prstGeom prst="rect">
            <a:avLst/>
          </a:prstGeom>
        </p:spPr>
      </p:pic>
      <p:pic>
        <p:nvPicPr>
          <p:cNvPr id="16" name="Picture 15">
            <a:extLst>
              <a:ext uri="{FF2B5EF4-FFF2-40B4-BE49-F238E27FC236}">
                <a16:creationId xmlns:a16="http://schemas.microsoft.com/office/drawing/2014/main" id="{DF9D974A-5A4A-470C-9813-16788AC34720}"/>
              </a:ext>
            </a:extLst>
          </p:cNvPr>
          <p:cNvPicPr>
            <a:picLocks noChangeAspect="1"/>
          </p:cNvPicPr>
          <p:nvPr/>
        </p:nvPicPr>
        <p:blipFill>
          <a:blip r:embed="rId13"/>
          <a:stretch>
            <a:fillRect/>
          </a:stretch>
        </p:blipFill>
        <p:spPr>
          <a:xfrm>
            <a:off x="5972333" y="4598829"/>
            <a:ext cx="1796004" cy="904703"/>
          </a:xfrm>
          <a:prstGeom prst="rect">
            <a:avLst/>
          </a:prstGeom>
        </p:spPr>
      </p:pic>
      <p:pic>
        <p:nvPicPr>
          <p:cNvPr id="4" name="Picture 3">
            <a:extLst>
              <a:ext uri="{FF2B5EF4-FFF2-40B4-BE49-F238E27FC236}">
                <a16:creationId xmlns:a16="http://schemas.microsoft.com/office/drawing/2014/main" id="{DB56F21E-577D-41C1-8AA1-99E2F39AD055}"/>
              </a:ext>
            </a:extLst>
          </p:cNvPr>
          <p:cNvPicPr>
            <a:picLocks noChangeAspect="1"/>
          </p:cNvPicPr>
          <p:nvPr/>
        </p:nvPicPr>
        <p:blipFill rotWithShape="1">
          <a:blip r:embed="rId14"/>
          <a:srcRect r="57794"/>
          <a:stretch/>
        </p:blipFill>
        <p:spPr>
          <a:xfrm>
            <a:off x="838200" y="3135379"/>
            <a:ext cx="2507841" cy="1060704"/>
          </a:xfrm>
          <a:prstGeom prst="rect">
            <a:avLst/>
          </a:prstGeom>
        </p:spPr>
      </p:pic>
    </p:spTree>
    <p:extLst>
      <p:ext uri="{BB962C8B-B14F-4D97-AF65-F5344CB8AC3E}">
        <p14:creationId xmlns:p14="http://schemas.microsoft.com/office/powerpoint/2010/main" val="8625979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79513" y="93296"/>
            <a:ext cx="12032974" cy="1325563"/>
          </a:xfrm>
        </p:spPr>
        <p:txBody>
          <a:bodyPr>
            <a:normAutofit/>
          </a:bodyPr>
          <a:lstStyle/>
          <a:p>
            <a:pPr algn="ctr"/>
            <a:r>
              <a:rPr lang="en-US" sz="4000" dirty="0"/>
              <a:t>What are the Limitations of the FHIR Base Specification?</a:t>
            </a:r>
          </a:p>
        </p:txBody>
      </p:sp>
      <p:sp>
        <p:nvSpPr>
          <p:cNvPr id="5" name="TextBox 4">
            <a:extLst>
              <a:ext uri="{FF2B5EF4-FFF2-40B4-BE49-F238E27FC236}">
                <a16:creationId xmlns:a16="http://schemas.microsoft.com/office/drawing/2014/main" id="{D4CD829B-3063-4341-A772-44027B50C45B}"/>
              </a:ext>
            </a:extLst>
          </p:cNvPr>
          <p:cNvSpPr txBox="1"/>
          <p:nvPr/>
        </p:nvSpPr>
        <p:spPr>
          <a:xfrm>
            <a:off x="452409" y="1442816"/>
            <a:ext cx="2558906" cy="5078313"/>
          </a:xfrm>
          <a:prstGeom prst="rect">
            <a:avLst/>
          </a:prstGeom>
          <a:noFill/>
        </p:spPr>
        <p:txBody>
          <a:bodyPr wrap="square" rtlCol="0">
            <a:spAutoFit/>
          </a:bodyPr>
          <a:lstStyle/>
          <a:p>
            <a:r>
              <a:rPr lang="en-CA" dirty="0"/>
              <a:t>FHIR Base Specification = “building blocks”, whose defined data elements are expected to be encountered in 80% of systems around the world</a:t>
            </a:r>
          </a:p>
          <a:p>
            <a:endParaRPr lang="en-CA" dirty="0"/>
          </a:p>
          <a:p>
            <a:r>
              <a:rPr lang="en-CA" dirty="0"/>
              <a:t>FHIR Base Specification intentionally avoids region-specific code systems &amp; business rules (based on policy)</a:t>
            </a:r>
          </a:p>
          <a:p>
            <a:endParaRPr lang="en-CA" dirty="0"/>
          </a:p>
          <a:p>
            <a:r>
              <a:rPr lang="en-CA" dirty="0"/>
              <a:t>Expects implementations to constrain and extend the building blocks to meet their specific needs</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5"/>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22" name="Flowchart: Connector 21">
            <a:extLst>
              <a:ext uri="{FF2B5EF4-FFF2-40B4-BE49-F238E27FC236}">
                <a16:creationId xmlns:a16="http://schemas.microsoft.com/office/drawing/2014/main" id="{AE2669D9-A8FC-4870-A9EE-3E9F34BBB57F}"/>
              </a:ext>
            </a:extLst>
          </p:cNvPr>
          <p:cNvSpPr/>
          <p:nvPr/>
        </p:nvSpPr>
        <p:spPr>
          <a:xfrm>
            <a:off x="6366084" y="437876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0727301C-0232-4EEC-B28B-EEE77992FBB5}"/>
              </a:ext>
            </a:extLst>
          </p:cNvPr>
          <p:cNvSpPr/>
          <p:nvPr/>
        </p:nvSpPr>
        <p:spPr>
          <a:xfrm>
            <a:off x="6678108" y="5385802"/>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4" name="Flowchart: Connector 23">
            <a:extLst>
              <a:ext uri="{FF2B5EF4-FFF2-40B4-BE49-F238E27FC236}">
                <a16:creationId xmlns:a16="http://schemas.microsoft.com/office/drawing/2014/main" id="{C1111D77-7F2A-4589-A4EC-430E0A2A4437}"/>
              </a:ext>
            </a:extLst>
          </p:cNvPr>
          <p:cNvSpPr/>
          <p:nvPr/>
        </p:nvSpPr>
        <p:spPr>
          <a:xfrm>
            <a:off x="7377165" y="4531807"/>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5" name="Flowchart: Connector 24">
            <a:extLst>
              <a:ext uri="{FF2B5EF4-FFF2-40B4-BE49-F238E27FC236}">
                <a16:creationId xmlns:a16="http://schemas.microsoft.com/office/drawing/2014/main" id="{331F8892-600A-420F-B5EF-E1858A969B46}"/>
              </a:ext>
            </a:extLst>
          </p:cNvPr>
          <p:cNvSpPr/>
          <p:nvPr/>
        </p:nvSpPr>
        <p:spPr>
          <a:xfrm>
            <a:off x="7469344" y="496544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6" name="Flowchart: Connector 25">
            <a:extLst>
              <a:ext uri="{FF2B5EF4-FFF2-40B4-BE49-F238E27FC236}">
                <a16:creationId xmlns:a16="http://schemas.microsoft.com/office/drawing/2014/main" id="{4BBFE2B5-B190-4039-BC94-F4C35976818E}"/>
              </a:ext>
            </a:extLst>
          </p:cNvPr>
          <p:cNvSpPr/>
          <p:nvPr/>
        </p:nvSpPr>
        <p:spPr>
          <a:xfrm>
            <a:off x="5143641" y="5233402"/>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7" name="Flowchart: Connector 26">
            <a:extLst>
              <a:ext uri="{FF2B5EF4-FFF2-40B4-BE49-F238E27FC236}">
                <a16:creationId xmlns:a16="http://schemas.microsoft.com/office/drawing/2014/main" id="{CD04DEC5-A113-4A45-9002-03C69DDD8C68}"/>
              </a:ext>
            </a:extLst>
          </p:cNvPr>
          <p:cNvSpPr/>
          <p:nvPr/>
        </p:nvSpPr>
        <p:spPr>
          <a:xfrm>
            <a:off x="5143641" y="5385802"/>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8" name="Flowchart: Connector 27">
            <a:extLst>
              <a:ext uri="{FF2B5EF4-FFF2-40B4-BE49-F238E27FC236}">
                <a16:creationId xmlns:a16="http://schemas.microsoft.com/office/drawing/2014/main" id="{9BCDE550-9280-45A9-8F05-41EDD85EE6D9}"/>
              </a:ext>
            </a:extLst>
          </p:cNvPr>
          <p:cNvSpPr/>
          <p:nvPr/>
        </p:nvSpPr>
        <p:spPr>
          <a:xfrm>
            <a:off x="5356995" y="5188208"/>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9" name="Flowchart: Connector 28">
            <a:extLst>
              <a:ext uri="{FF2B5EF4-FFF2-40B4-BE49-F238E27FC236}">
                <a16:creationId xmlns:a16="http://schemas.microsoft.com/office/drawing/2014/main" id="{37834CF8-EEC0-412D-9020-54E706571373}"/>
              </a:ext>
            </a:extLst>
          </p:cNvPr>
          <p:cNvSpPr/>
          <p:nvPr/>
        </p:nvSpPr>
        <p:spPr>
          <a:xfrm>
            <a:off x="6525708" y="5690395"/>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0" name="Flowchart: Connector 29">
            <a:extLst>
              <a:ext uri="{FF2B5EF4-FFF2-40B4-BE49-F238E27FC236}">
                <a16:creationId xmlns:a16="http://schemas.microsoft.com/office/drawing/2014/main" id="{95A71816-D2F0-43B6-8F1B-40D724003F28}"/>
              </a:ext>
            </a:extLst>
          </p:cNvPr>
          <p:cNvSpPr/>
          <p:nvPr/>
        </p:nvSpPr>
        <p:spPr>
          <a:xfrm>
            <a:off x="7142702" y="3486324"/>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1" name="TextBox 30">
            <a:extLst>
              <a:ext uri="{FF2B5EF4-FFF2-40B4-BE49-F238E27FC236}">
                <a16:creationId xmlns:a16="http://schemas.microsoft.com/office/drawing/2014/main" id="{454F0D8B-D40E-4485-8D5E-EBDD099BD6D0}"/>
              </a:ext>
            </a:extLst>
          </p:cNvPr>
          <p:cNvSpPr txBox="1"/>
          <p:nvPr/>
        </p:nvSpPr>
        <p:spPr>
          <a:xfrm>
            <a:off x="8286923" y="1763168"/>
            <a:ext cx="2976863" cy="4524315"/>
          </a:xfrm>
          <a:prstGeom prst="rect">
            <a:avLst/>
          </a:prstGeom>
          <a:noFill/>
        </p:spPr>
        <p:txBody>
          <a:bodyPr wrap="square" rtlCol="0">
            <a:spAutoFit/>
          </a:bodyPr>
          <a:lstStyle/>
          <a:p>
            <a:r>
              <a:rPr lang="en-CA" dirty="0"/>
              <a:t>Each implementor builds an Implementation Guides (IG) that uses those blocks to meet their needs</a:t>
            </a:r>
          </a:p>
          <a:p>
            <a:endParaRPr lang="en-CA" dirty="0"/>
          </a:p>
          <a:p>
            <a:r>
              <a:rPr lang="en-CA" dirty="0"/>
              <a:t>Starting from base specification is like starting from scratch each time</a:t>
            </a:r>
          </a:p>
          <a:p>
            <a:endParaRPr lang="en-CA" dirty="0"/>
          </a:p>
          <a:p>
            <a:r>
              <a:rPr lang="en-CA" dirty="0"/>
              <a:t>Lack of alignment between IGs operating in same countries and domains</a:t>
            </a:r>
          </a:p>
          <a:p>
            <a:endParaRPr lang="en-CA" dirty="0"/>
          </a:p>
          <a:p>
            <a:r>
              <a:rPr lang="en-CA" dirty="0"/>
              <a:t>We all need customization, but we aren’t leveraging each other’s efforts</a:t>
            </a:r>
          </a:p>
        </p:txBody>
      </p:sp>
      <p:sp>
        <p:nvSpPr>
          <p:cNvPr id="32" name="Flowchart: Connector 31">
            <a:extLst>
              <a:ext uri="{FF2B5EF4-FFF2-40B4-BE49-F238E27FC236}">
                <a16:creationId xmlns:a16="http://schemas.microsoft.com/office/drawing/2014/main" id="{9C643069-1B10-40CA-B842-760EBE480FDA}"/>
              </a:ext>
            </a:extLst>
          </p:cNvPr>
          <p:cNvSpPr/>
          <p:nvPr/>
        </p:nvSpPr>
        <p:spPr>
          <a:xfrm>
            <a:off x="3321082" y="398197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3" name="Flowchart: Connector 32">
            <a:extLst>
              <a:ext uri="{FF2B5EF4-FFF2-40B4-BE49-F238E27FC236}">
                <a16:creationId xmlns:a16="http://schemas.microsoft.com/office/drawing/2014/main" id="{CA8DB9D0-B69F-48F6-8AAC-6B74360CCFC0}"/>
              </a:ext>
            </a:extLst>
          </p:cNvPr>
          <p:cNvSpPr/>
          <p:nvPr/>
        </p:nvSpPr>
        <p:spPr>
          <a:xfrm>
            <a:off x="3422440" y="525735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9725512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sp>
        <p:nvSpPr>
          <p:cNvPr id="5" name="TextBox 4">
            <a:extLst>
              <a:ext uri="{FF2B5EF4-FFF2-40B4-BE49-F238E27FC236}">
                <a16:creationId xmlns:a16="http://schemas.microsoft.com/office/drawing/2014/main" id="{D4CD829B-3063-4341-A772-44027B50C45B}"/>
              </a:ext>
            </a:extLst>
          </p:cNvPr>
          <p:cNvSpPr txBox="1"/>
          <p:nvPr/>
        </p:nvSpPr>
        <p:spPr>
          <a:xfrm>
            <a:off x="456922" y="1807387"/>
            <a:ext cx="2441468" cy="4247317"/>
          </a:xfrm>
          <a:prstGeom prst="rect">
            <a:avLst/>
          </a:prstGeom>
          <a:noFill/>
        </p:spPr>
        <p:txBody>
          <a:bodyPr wrap="square" rtlCol="0">
            <a:spAutoFit/>
          </a:bodyPr>
          <a:lstStyle/>
          <a:p>
            <a:r>
              <a:rPr lang="en-CA" dirty="0"/>
              <a:t>Realm-specific guidance (i.e. Canadian Baseline)</a:t>
            </a:r>
          </a:p>
          <a:p>
            <a:endParaRPr lang="en-CA" dirty="0"/>
          </a:p>
          <a:p>
            <a:r>
              <a:rPr lang="en-CA" dirty="0"/>
              <a:t>Completed effort upfront to identify the basic constraints and extensions that </a:t>
            </a:r>
            <a:r>
              <a:rPr lang="en-CA" u="sng" dirty="0"/>
              <a:t>any</a:t>
            </a:r>
            <a:r>
              <a:rPr lang="en-CA" dirty="0"/>
              <a:t> FHIR implementation operating in Canada can expect to include</a:t>
            </a:r>
          </a:p>
          <a:p>
            <a:endParaRPr lang="en-CA" dirty="0"/>
          </a:p>
          <a:p>
            <a:r>
              <a:rPr lang="en-CA" dirty="0"/>
              <a:t>Intended as a common starting point, not an out-of-the-box implementation</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6"/>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Flowchart: Connector 8">
            <a:extLst>
              <a:ext uri="{FF2B5EF4-FFF2-40B4-BE49-F238E27FC236}">
                <a16:creationId xmlns:a16="http://schemas.microsoft.com/office/drawing/2014/main" id="{A2D44076-ED4E-433F-816D-46C082D58086}"/>
              </a:ext>
            </a:extLst>
          </p:cNvPr>
          <p:cNvSpPr/>
          <p:nvPr/>
        </p:nvSpPr>
        <p:spPr>
          <a:xfrm>
            <a:off x="5274343" y="3193460"/>
            <a:ext cx="2954216" cy="2758273"/>
          </a:xfrm>
          <a:prstGeom prst="flowChartConnector">
            <a:avLst/>
          </a:prstGeom>
          <a:solidFill>
            <a:srgbClr val="C00000">
              <a:alpha val="38824"/>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Flowchart: Connector 9">
            <a:extLst>
              <a:ext uri="{FF2B5EF4-FFF2-40B4-BE49-F238E27FC236}">
                <a16:creationId xmlns:a16="http://schemas.microsoft.com/office/drawing/2014/main" id="{62DA8551-08ED-4635-B286-9B3484F8AE78}"/>
              </a:ext>
            </a:extLst>
          </p:cNvPr>
          <p:cNvSpPr/>
          <p:nvPr/>
        </p:nvSpPr>
        <p:spPr>
          <a:xfrm>
            <a:off x="4200211" y="4099726"/>
            <a:ext cx="2954216" cy="2758273"/>
          </a:xfrm>
          <a:prstGeom prst="flowChartConnector">
            <a:avLst/>
          </a:prstGeom>
          <a:solidFill>
            <a:srgbClr val="4472C4">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13" name="TextBox 12">
            <a:extLst>
              <a:ext uri="{FF2B5EF4-FFF2-40B4-BE49-F238E27FC236}">
                <a16:creationId xmlns:a16="http://schemas.microsoft.com/office/drawing/2014/main" id="{C8F9FCEB-3CC4-4EC3-AA9F-DB04BEA86553}"/>
              </a:ext>
            </a:extLst>
          </p:cNvPr>
          <p:cNvSpPr txBox="1"/>
          <p:nvPr/>
        </p:nvSpPr>
        <p:spPr>
          <a:xfrm>
            <a:off x="6112191" y="3523318"/>
            <a:ext cx="1644018" cy="830997"/>
          </a:xfrm>
          <a:prstGeom prst="rect">
            <a:avLst/>
          </a:prstGeom>
          <a:noFill/>
        </p:spPr>
        <p:txBody>
          <a:bodyPr wrap="square" rtlCol="0">
            <a:spAutoFit/>
          </a:bodyPr>
          <a:lstStyle/>
          <a:p>
            <a:pPr algn="ctr"/>
            <a:r>
              <a:rPr lang="en-CA" sz="2400" b="1" dirty="0">
                <a:solidFill>
                  <a:schemeClr val="bg1"/>
                </a:solidFill>
              </a:rPr>
              <a:t>Canadian Realm</a:t>
            </a:r>
          </a:p>
        </p:txBody>
      </p:sp>
      <p:sp>
        <p:nvSpPr>
          <p:cNvPr id="14" name="TextBox 13">
            <a:extLst>
              <a:ext uri="{FF2B5EF4-FFF2-40B4-BE49-F238E27FC236}">
                <a16:creationId xmlns:a16="http://schemas.microsoft.com/office/drawing/2014/main" id="{A265E62A-57D5-4AB7-9596-650F6D83618D}"/>
              </a:ext>
            </a:extLst>
          </p:cNvPr>
          <p:cNvSpPr txBox="1"/>
          <p:nvPr/>
        </p:nvSpPr>
        <p:spPr>
          <a:xfrm>
            <a:off x="4267551" y="4868631"/>
            <a:ext cx="1644018" cy="830997"/>
          </a:xfrm>
          <a:prstGeom prst="rect">
            <a:avLst/>
          </a:prstGeom>
          <a:noFill/>
        </p:spPr>
        <p:txBody>
          <a:bodyPr wrap="square" rtlCol="0">
            <a:spAutoFit/>
          </a:bodyPr>
          <a:lstStyle/>
          <a:p>
            <a:pPr algn="ctr"/>
            <a:r>
              <a:rPr lang="en-CA" sz="2400" b="1" dirty="0">
                <a:solidFill>
                  <a:schemeClr val="bg1"/>
                </a:solidFill>
              </a:rPr>
              <a:t>US </a:t>
            </a:r>
          </a:p>
          <a:p>
            <a:pPr algn="ctr"/>
            <a:r>
              <a:rPr lang="en-CA" sz="2400" b="1" dirty="0">
                <a:solidFill>
                  <a:schemeClr val="bg1"/>
                </a:solidFill>
              </a:rPr>
              <a:t>Realm</a:t>
            </a:r>
          </a:p>
        </p:txBody>
      </p:sp>
      <p:sp>
        <p:nvSpPr>
          <p:cNvPr id="12" name="TextBox 11">
            <a:extLst>
              <a:ext uri="{FF2B5EF4-FFF2-40B4-BE49-F238E27FC236}">
                <a16:creationId xmlns:a16="http://schemas.microsoft.com/office/drawing/2014/main" id="{F1017A50-5F28-4747-A904-86473B1DE36F}"/>
              </a:ext>
            </a:extLst>
          </p:cNvPr>
          <p:cNvSpPr txBox="1"/>
          <p:nvPr/>
        </p:nvSpPr>
        <p:spPr>
          <a:xfrm>
            <a:off x="8599437" y="1807387"/>
            <a:ext cx="3073970" cy="4801314"/>
          </a:xfrm>
          <a:prstGeom prst="rect">
            <a:avLst/>
          </a:prstGeom>
          <a:noFill/>
        </p:spPr>
        <p:txBody>
          <a:bodyPr wrap="square" rtlCol="0">
            <a:spAutoFit/>
          </a:bodyPr>
          <a:lstStyle/>
          <a:p>
            <a:r>
              <a:rPr lang="en-CA" dirty="0"/>
              <a:t>Convened Canadian  implementers and Implementation Guide authors to develop initial draft over the last 18 months</a:t>
            </a:r>
          </a:p>
          <a:p>
            <a:endParaRPr lang="en-CA" dirty="0"/>
          </a:p>
          <a:p>
            <a:r>
              <a:rPr lang="en-CA" dirty="0"/>
              <a:t>Due diligence reviews against existing Canadian FHIR Implementation Guides to ensure alignment and appropriate scope maintained</a:t>
            </a:r>
          </a:p>
          <a:p>
            <a:endParaRPr lang="en-CA" dirty="0"/>
          </a:p>
          <a:p>
            <a:r>
              <a:rPr lang="en-US" dirty="0"/>
              <a:t>Ready for the larger community to review it (which helps us refine the content to support the breadth of use cases in the Canadian realm)</a:t>
            </a:r>
            <a:endParaRPr lang="en-CA" dirty="0"/>
          </a:p>
        </p:txBody>
      </p:sp>
      <p:sp>
        <p:nvSpPr>
          <p:cNvPr id="15" name="Flowchart: Connector 14">
            <a:extLst>
              <a:ext uri="{FF2B5EF4-FFF2-40B4-BE49-F238E27FC236}">
                <a16:creationId xmlns:a16="http://schemas.microsoft.com/office/drawing/2014/main" id="{6C506334-0A9E-4280-B4E9-0A056782E466}"/>
              </a:ext>
            </a:extLst>
          </p:cNvPr>
          <p:cNvSpPr/>
          <p:nvPr/>
        </p:nvSpPr>
        <p:spPr>
          <a:xfrm>
            <a:off x="6509279" y="4641932"/>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6" name="Flowchart: Connector 15">
            <a:extLst>
              <a:ext uri="{FF2B5EF4-FFF2-40B4-BE49-F238E27FC236}">
                <a16:creationId xmlns:a16="http://schemas.microsoft.com/office/drawing/2014/main" id="{7A64DD8D-4C5B-4EA4-9817-8D3568A5663A}"/>
              </a:ext>
            </a:extLst>
          </p:cNvPr>
          <p:cNvSpPr/>
          <p:nvPr/>
        </p:nvSpPr>
        <p:spPr>
          <a:xfrm>
            <a:off x="6749417" y="5156256"/>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7" name="Flowchart: Connector 16">
            <a:extLst>
              <a:ext uri="{FF2B5EF4-FFF2-40B4-BE49-F238E27FC236}">
                <a16:creationId xmlns:a16="http://schemas.microsoft.com/office/drawing/2014/main" id="{C36F6655-347D-4E08-8FE4-7E87A05A4846}"/>
              </a:ext>
            </a:extLst>
          </p:cNvPr>
          <p:cNvSpPr/>
          <p:nvPr/>
        </p:nvSpPr>
        <p:spPr>
          <a:xfrm>
            <a:off x="7293150" y="4464698"/>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8" name="Flowchart: Connector 17">
            <a:extLst>
              <a:ext uri="{FF2B5EF4-FFF2-40B4-BE49-F238E27FC236}">
                <a16:creationId xmlns:a16="http://schemas.microsoft.com/office/drawing/2014/main" id="{A6096B98-F645-4B87-91CA-4C213D2BE4F2}"/>
              </a:ext>
            </a:extLst>
          </p:cNvPr>
          <p:cNvSpPr/>
          <p:nvPr/>
        </p:nvSpPr>
        <p:spPr>
          <a:xfrm>
            <a:off x="7106909" y="497261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9" name="Flowchart: Connector 18">
            <a:extLst>
              <a:ext uri="{FF2B5EF4-FFF2-40B4-BE49-F238E27FC236}">
                <a16:creationId xmlns:a16="http://schemas.microsoft.com/office/drawing/2014/main" id="{F45CDF2B-5941-47DE-9B9C-32D543F9F63F}"/>
              </a:ext>
            </a:extLst>
          </p:cNvPr>
          <p:cNvSpPr/>
          <p:nvPr/>
        </p:nvSpPr>
        <p:spPr>
          <a:xfrm>
            <a:off x="6597017" y="546084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0" name="Flowchart: Connector 19">
            <a:extLst>
              <a:ext uri="{FF2B5EF4-FFF2-40B4-BE49-F238E27FC236}">
                <a16:creationId xmlns:a16="http://schemas.microsoft.com/office/drawing/2014/main" id="{6954D9C2-533F-4601-AAC8-DB685C74A618}"/>
              </a:ext>
            </a:extLst>
          </p:cNvPr>
          <p:cNvSpPr/>
          <p:nvPr/>
        </p:nvSpPr>
        <p:spPr>
          <a:xfrm>
            <a:off x="6429992" y="446301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1" name="Flowchart: Connector 20">
            <a:extLst>
              <a:ext uri="{FF2B5EF4-FFF2-40B4-BE49-F238E27FC236}">
                <a16:creationId xmlns:a16="http://schemas.microsoft.com/office/drawing/2014/main" id="{2AE5CA8F-90F6-4C11-B896-8F382B1D0B74}"/>
              </a:ext>
            </a:extLst>
          </p:cNvPr>
          <p:cNvSpPr/>
          <p:nvPr/>
        </p:nvSpPr>
        <p:spPr>
          <a:xfrm>
            <a:off x="5593977" y="395237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2" name="Flowchart: Connector 21">
            <a:extLst>
              <a:ext uri="{FF2B5EF4-FFF2-40B4-BE49-F238E27FC236}">
                <a16:creationId xmlns:a16="http://schemas.microsoft.com/office/drawing/2014/main" id="{7BFD1FE1-A5CA-4D46-A0BD-1EB258ACE539}"/>
              </a:ext>
            </a:extLst>
          </p:cNvPr>
          <p:cNvSpPr/>
          <p:nvPr/>
        </p:nvSpPr>
        <p:spPr>
          <a:xfrm>
            <a:off x="5744908" y="3816284"/>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7C6FF2B7-EC96-468F-84C8-3C537CFB3E34}"/>
              </a:ext>
            </a:extLst>
          </p:cNvPr>
          <p:cNvSpPr/>
          <p:nvPr/>
        </p:nvSpPr>
        <p:spPr>
          <a:xfrm>
            <a:off x="5705558" y="3704546"/>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4263023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graphicFrame>
        <p:nvGraphicFramePr>
          <p:cNvPr id="3" name="Diagram 2">
            <a:extLst>
              <a:ext uri="{FF2B5EF4-FFF2-40B4-BE49-F238E27FC236}">
                <a16:creationId xmlns:a16="http://schemas.microsoft.com/office/drawing/2014/main" id="{AA0C8046-D09F-4205-89A6-013C13E0BF0E}"/>
              </a:ext>
            </a:extLst>
          </p:cNvPr>
          <p:cNvGraphicFramePr/>
          <p:nvPr/>
        </p:nvGraphicFramePr>
        <p:xfrm>
          <a:off x="5085568" y="1923728"/>
          <a:ext cx="6402192" cy="4295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a:extLst>
              <a:ext uri="{FF2B5EF4-FFF2-40B4-BE49-F238E27FC236}">
                <a16:creationId xmlns:a16="http://schemas.microsoft.com/office/drawing/2014/main" id="{C8DF9BA2-46E3-477C-BA96-D328E2A6FED8}"/>
              </a:ext>
            </a:extLst>
          </p:cNvPr>
          <p:cNvGrpSpPr/>
          <p:nvPr/>
        </p:nvGrpSpPr>
        <p:grpSpPr>
          <a:xfrm>
            <a:off x="352522" y="2204581"/>
            <a:ext cx="2954216" cy="2758273"/>
            <a:chOff x="199292" y="1451728"/>
            <a:chExt cx="2954216" cy="2758273"/>
          </a:xfrm>
        </p:grpSpPr>
        <p:sp>
          <p:nvSpPr>
            <p:cNvPr id="6" name="Flowchart: Connector 5">
              <a:extLst>
                <a:ext uri="{FF2B5EF4-FFF2-40B4-BE49-F238E27FC236}">
                  <a16:creationId xmlns:a16="http://schemas.microsoft.com/office/drawing/2014/main" id="{7A375D99-4528-4902-A0AA-3AE2D66312D6}"/>
                </a:ext>
              </a:extLst>
            </p:cNvPr>
            <p:cNvSpPr/>
            <p:nvPr/>
          </p:nvSpPr>
          <p:spPr>
            <a:xfrm>
              <a:off x="199292" y="1451728"/>
              <a:ext cx="2954216" cy="2758273"/>
            </a:xfrm>
            <a:prstGeom prst="flowChartConnector">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TextBox 6">
              <a:extLst>
                <a:ext uri="{FF2B5EF4-FFF2-40B4-BE49-F238E27FC236}">
                  <a16:creationId xmlns:a16="http://schemas.microsoft.com/office/drawing/2014/main" id="{4DEBFB52-5010-4B79-906D-D8C2AF40BABF}"/>
                </a:ext>
              </a:extLst>
            </p:cNvPr>
            <p:cNvSpPr txBox="1"/>
            <p:nvPr/>
          </p:nvSpPr>
          <p:spPr>
            <a:xfrm>
              <a:off x="346686" y="1898946"/>
              <a:ext cx="2659427" cy="1938992"/>
            </a:xfrm>
            <a:prstGeom prst="rect">
              <a:avLst/>
            </a:prstGeom>
            <a:noFill/>
          </p:spPr>
          <p:txBody>
            <a:bodyPr wrap="square" rtlCol="0">
              <a:spAutoFit/>
            </a:bodyPr>
            <a:lstStyle/>
            <a:p>
              <a:pPr algn="ctr"/>
              <a:r>
                <a:rPr lang="en-CA" sz="2400" b="1" dirty="0">
                  <a:solidFill>
                    <a:schemeClr val="bg1"/>
                  </a:solidFill>
                </a:rPr>
                <a:t>Canadian Baseline: </a:t>
              </a:r>
            </a:p>
            <a:p>
              <a:pPr algn="ctr"/>
              <a:r>
                <a:rPr lang="en-CA" sz="2400" dirty="0">
                  <a:solidFill>
                    <a:schemeClr val="bg1"/>
                  </a:solidFill>
                </a:rPr>
                <a:t>27 Profiles </a:t>
              </a:r>
            </a:p>
            <a:p>
              <a:pPr algn="ctr"/>
              <a:r>
                <a:rPr lang="en-CA" dirty="0">
                  <a:solidFill>
                    <a:schemeClr val="bg1"/>
                  </a:solidFill>
                </a:rPr>
                <a:t>(resources from the base specification constrained/extended for Canadian use)</a:t>
              </a:r>
            </a:p>
          </p:txBody>
        </p:sp>
      </p:grpSp>
      <p:sp>
        <p:nvSpPr>
          <p:cNvPr id="9" name="Arrow: Down 8">
            <a:extLst>
              <a:ext uri="{FF2B5EF4-FFF2-40B4-BE49-F238E27FC236}">
                <a16:creationId xmlns:a16="http://schemas.microsoft.com/office/drawing/2014/main" id="{D6653FA8-C105-4E10-8995-1C7E141AAFFB}"/>
              </a:ext>
            </a:extLst>
          </p:cNvPr>
          <p:cNvSpPr/>
          <p:nvPr/>
        </p:nvSpPr>
        <p:spPr>
          <a:xfrm rot="10800000">
            <a:off x="7904968" y="4702867"/>
            <a:ext cx="763392" cy="1410268"/>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1400" dirty="0"/>
              <a:t>Start Here</a:t>
            </a:r>
            <a:endParaRPr lang="en-CA" dirty="0"/>
          </a:p>
        </p:txBody>
      </p:sp>
      <p:sp>
        <p:nvSpPr>
          <p:cNvPr id="10" name="Equals 9">
            <a:extLst>
              <a:ext uri="{FF2B5EF4-FFF2-40B4-BE49-F238E27FC236}">
                <a16:creationId xmlns:a16="http://schemas.microsoft.com/office/drawing/2014/main" id="{4357CB51-614E-4B7A-92D6-048688FA77A3}"/>
              </a:ext>
            </a:extLst>
          </p:cNvPr>
          <p:cNvSpPr/>
          <p:nvPr/>
        </p:nvSpPr>
        <p:spPr>
          <a:xfrm>
            <a:off x="3574589" y="3429000"/>
            <a:ext cx="980081" cy="642666"/>
          </a:xfrm>
          <a:prstGeom prst="mathEqual">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1" name="TextBox 10">
            <a:extLst>
              <a:ext uri="{FF2B5EF4-FFF2-40B4-BE49-F238E27FC236}">
                <a16:creationId xmlns:a16="http://schemas.microsoft.com/office/drawing/2014/main" id="{896B8F8C-4DF9-498E-94D6-C84C9E04CDD4}"/>
              </a:ext>
            </a:extLst>
          </p:cNvPr>
          <p:cNvSpPr txBox="1"/>
          <p:nvPr/>
        </p:nvSpPr>
        <p:spPr>
          <a:xfrm>
            <a:off x="5085568" y="6219604"/>
            <a:ext cx="6951944" cy="646331"/>
          </a:xfrm>
          <a:prstGeom prst="rect">
            <a:avLst/>
          </a:prstGeom>
          <a:noFill/>
        </p:spPr>
        <p:txBody>
          <a:bodyPr wrap="square" rtlCol="0">
            <a:spAutoFit/>
          </a:bodyPr>
          <a:lstStyle/>
          <a:p>
            <a:r>
              <a:rPr lang="en-CA" dirty="0"/>
              <a:t>First step in reducing burdens on </a:t>
            </a:r>
            <a:r>
              <a:rPr lang="en-CA" dirty="0" err="1"/>
              <a:t>IGuide</a:t>
            </a:r>
            <a:r>
              <a:rPr lang="en-CA" dirty="0"/>
              <a:t> authors and unnecessary system customization across jurisdictions and healthcare domains</a:t>
            </a:r>
          </a:p>
        </p:txBody>
      </p:sp>
    </p:spTree>
    <p:extLst>
      <p:ext uri="{BB962C8B-B14F-4D97-AF65-F5344CB8AC3E}">
        <p14:creationId xmlns:p14="http://schemas.microsoft.com/office/powerpoint/2010/main" val="33937161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 Targeting and Why?</a:t>
            </a:r>
          </a:p>
        </p:txBody>
      </p:sp>
      <p:sp>
        <p:nvSpPr>
          <p:cNvPr id="4" name="Rectangle: Rounded Corners 3">
            <a:extLst>
              <a:ext uri="{FF2B5EF4-FFF2-40B4-BE49-F238E27FC236}">
                <a16:creationId xmlns:a16="http://schemas.microsoft.com/office/drawing/2014/main" id="{80F3A626-5747-4845-B41D-B31004372DD5}"/>
              </a:ext>
            </a:extLst>
          </p:cNvPr>
          <p:cNvSpPr/>
          <p:nvPr/>
        </p:nvSpPr>
        <p:spPr>
          <a:xfrm>
            <a:off x="6495900" y="386021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Solution Vendors</a:t>
            </a:r>
          </a:p>
        </p:txBody>
      </p:sp>
      <p:sp>
        <p:nvSpPr>
          <p:cNvPr id="7" name="Rectangle: Rounded Corners 6">
            <a:extLst>
              <a:ext uri="{FF2B5EF4-FFF2-40B4-BE49-F238E27FC236}">
                <a16:creationId xmlns:a16="http://schemas.microsoft.com/office/drawing/2014/main" id="{060144AE-718E-499A-B7FE-2EF28F092717}"/>
              </a:ext>
            </a:extLst>
          </p:cNvPr>
          <p:cNvSpPr/>
          <p:nvPr/>
        </p:nvSpPr>
        <p:spPr>
          <a:xfrm>
            <a:off x="9956200" y="1545174"/>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Standards Organization</a:t>
            </a:r>
          </a:p>
        </p:txBody>
      </p:sp>
      <p:sp>
        <p:nvSpPr>
          <p:cNvPr id="9" name="Rectangle: Rounded Corners 8">
            <a:extLst>
              <a:ext uri="{FF2B5EF4-FFF2-40B4-BE49-F238E27FC236}">
                <a16:creationId xmlns:a16="http://schemas.microsoft.com/office/drawing/2014/main" id="{83012253-C6C2-4EA4-9593-978C52A47822}"/>
              </a:ext>
            </a:extLst>
          </p:cNvPr>
          <p:cNvSpPr/>
          <p:nvPr/>
        </p:nvSpPr>
        <p:spPr>
          <a:xfrm>
            <a:off x="9956200" y="4784798"/>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FHIR </a:t>
            </a:r>
            <a:r>
              <a:rPr kumimoji="0" lang="en-CA" sz="9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 Authors/SMEs</a:t>
            </a:r>
          </a:p>
        </p:txBody>
      </p:sp>
      <p:sp>
        <p:nvSpPr>
          <p:cNvPr id="11" name="Rectangle: Rounded Corners 10">
            <a:extLst>
              <a:ext uri="{FF2B5EF4-FFF2-40B4-BE49-F238E27FC236}">
                <a16:creationId xmlns:a16="http://schemas.microsoft.com/office/drawing/2014/main" id="{A241F9D7-3DFF-43EE-9D95-7BA454142F0A}"/>
              </a:ext>
            </a:extLst>
          </p:cNvPr>
          <p:cNvSpPr/>
          <p:nvPr/>
        </p:nvSpPr>
        <p:spPr>
          <a:xfrm>
            <a:off x="3583220" y="3864502"/>
            <a:ext cx="955719" cy="627318"/>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Health Systems</a:t>
            </a:r>
          </a:p>
        </p:txBody>
      </p:sp>
      <p:sp>
        <p:nvSpPr>
          <p:cNvPr id="12" name="Rectangle: Rounded Corners 11">
            <a:extLst>
              <a:ext uri="{FF2B5EF4-FFF2-40B4-BE49-F238E27FC236}">
                <a16:creationId xmlns:a16="http://schemas.microsoft.com/office/drawing/2014/main" id="{29E468D9-20B3-4D45-B9B8-C26BAE83440B}"/>
              </a:ext>
            </a:extLst>
          </p:cNvPr>
          <p:cNvSpPr/>
          <p:nvPr/>
        </p:nvSpPr>
        <p:spPr>
          <a:xfrm>
            <a:off x="379807" y="3864696"/>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Jurisdictional and Regional (Operational Level)</a:t>
            </a:r>
          </a:p>
        </p:txBody>
      </p:sp>
      <p:sp>
        <p:nvSpPr>
          <p:cNvPr id="13" name="Rectangle: Rounded Corners 12">
            <a:extLst>
              <a:ext uri="{FF2B5EF4-FFF2-40B4-BE49-F238E27FC236}">
                <a16:creationId xmlns:a16="http://schemas.microsoft.com/office/drawing/2014/main" id="{84C15771-2146-4BED-A091-17B89C78B7A7}"/>
              </a:ext>
            </a:extLst>
          </p:cNvPr>
          <p:cNvSpPr/>
          <p:nvPr/>
        </p:nvSpPr>
        <p:spPr>
          <a:xfrm>
            <a:off x="8460288" y="2560366"/>
            <a:ext cx="956483" cy="631610"/>
          </a:xfrm>
          <a:prstGeom prst="roundRect">
            <a:avLst/>
          </a:prstGeom>
          <a:solidFill>
            <a:srgbClr val="C00000"/>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FHIR Community Affiliates</a:t>
            </a:r>
          </a:p>
        </p:txBody>
      </p:sp>
      <p:sp>
        <p:nvSpPr>
          <p:cNvPr id="14" name="Rectangle: Rounded Corners 13">
            <a:extLst>
              <a:ext uri="{FF2B5EF4-FFF2-40B4-BE49-F238E27FC236}">
                <a16:creationId xmlns:a16="http://schemas.microsoft.com/office/drawing/2014/main" id="{EF97D0FB-DE21-454D-84DA-1296A257AC09}"/>
              </a:ext>
            </a:extLst>
          </p:cNvPr>
          <p:cNvSpPr/>
          <p:nvPr/>
        </p:nvSpPr>
        <p:spPr>
          <a:xfrm>
            <a:off x="3582456" y="254479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Clinical Organizations</a:t>
            </a:r>
          </a:p>
        </p:txBody>
      </p:sp>
      <p:sp>
        <p:nvSpPr>
          <p:cNvPr id="15" name="Rectangle: Rounded Corners 14">
            <a:extLst>
              <a:ext uri="{FF2B5EF4-FFF2-40B4-BE49-F238E27FC236}">
                <a16:creationId xmlns:a16="http://schemas.microsoft.com/office/drawing/2014/main" id="{9FF140F3-1D56-419A-AD1A-C17A7A0AA08B}"/>
              </a:ext>
            </a:extLst>
          </p:cNvPr>
          <p:cNvSpPr/>
          <p:nvPr/>
        </p:nvSpPr>
        <p:spPr>
          <a:xfrm>
            <a:off x="379806" y="1545332"/>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Federal, Provincial, Territorial (Strategic Level)</a:t>
            </a:r>
          </a:p>
        </p:txBody>
      </p:sp>
      <p:sp>
        <p:nvSpPr>
          <p:cNvPr id="19" name="TextBox 18">
            <a:extLst>
              <a:ext uri="{FF2B5EF4-FFF2-40B4-BE49-F238E27FC236}">
                <a16:creationId xmlns:a16="http://schemas.microsoft.com/office/drawing/2014/main" id="{3764BEFA-0736-4C64-8A29-32A850DCAD79}"/>
              </a:ext>
            </a:extLst>
          </p:cNvPr>
          <p:cNvSpPr txBox="1"/>
          <p:nvPr/>
        </p:nvSpPr>
        <p:spPr>
          <a:xfrm>
            <a:off x="742212" y="2257066"/>
            <a:ext cx="1868375"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policy and fund initiatives to improve data quality, reporting, and interoperable exchange</a:t>
            </a:r>
          </a:p>
        </p:txBody>
      </p:sp>
      <p:sp>
        <p:nvSpPr>
          <p:cNvPr id="24" name="TextBox 23">
            <a:extLst>
              <a:ext uri="{FF2B5EF4-FFF2-40B4-BE49-F238E27FC236}">
                <a16:creationId xmlns:a16="http://schemas.microsoft.com/office/drawing/2014/main" id="{6D530903-2914-4AAA-A079-5AD1FB397542}"/>
              </a:ext>
            </a:extLst>
          </p:cNvPr>
          <p:cNvSpPr txBox="1"/>
          <p:nvPr/>
        </p:nvSpPr>
        <p:spPr>
          <a:xfrm>
            <a:off x="10464088" y="3191976"/>
            <a:ext cx="1446856" cy="6001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Use and extend standards to write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endPar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CBD4D3A2-CF85-4E4A-B79E-42B8ACD29378}"/>
              </a:ext>
            </a:extLst>
          </p:cNvPr>
          <p:cNvSpPr txBox="1"/>
          <p:nvPr/>
        </p:nvSpPr>
        <p:spPr>
          <a:xfrm>
            <a:off x="2939766" y="5629119"/>
            <a:ext cx="4719038"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requirements that are operationalized through implementation guides</a:t>
            </a:r>
          </a:p>
        </p:txBody>
      </p:sp>
      <p:cxnSp>
        <p:nvCxnSpPr>
          <p:cNvPr id="44" name="Connector: Elbow 43">
            <a:extLst>
              <a:ext uri="{FF2B5EF4-FFF2-40B4-BE49-F238E27FC236}">
                <a16:creationId xmlns:a16="http://schemas.microsoft.com/office/drawing/2014/main" id="{F8E39FEF-75F3-4776-9E9A-913975AF1F8E}"/>
              </a:ext>
            </a:extLst>
          </p:cNvPr>
          <p:cNvCxnSpPr>
            <a:cxnSpLocks/>
            <a:stCxn id="12" idx="3"/>
            <a:endCxn id="11" idx="1"/>
          </p:cNvCxnSpPr>
          <p:nvPr/>
        </p:nvCxnSpPr>
        <p:spPr>
          <a:xfrm flipV="1">
            <a:off x="1336290" y="4178161"/>
            <a:ext cx="2246930" cy="2340"/>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49" name="TextBox 48">
            <a:extLst>
              <a:ext uri="{FF2B5EF4-FFF2-40B4-BE49-F238E27FC236}">
                <a16:creationId xmlns:a16="http://schemas.microsoft.com/office/drawing/2014/main" id="{4FCFA751-B5FB-4B97-8270-FB938AAEE52B}"/>
              </a:ext>
            </a:extLst>
          </p:cNvPr>
          <p:cNvSpPr txBox="1"/>
          <p:nvPr/>
        </p:nvSpPr>
        <p:spPr>
          <a:xfrm>
            <a:off x="1253012" y="3598636"/>
            <a:ext cx="2299444"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Enforce and support (fund) the implementation of programs/tools that meet requirements</a:t>
            </a:r>
          </a:p>
        </p:txBody>
      </p:sp>
      <p:sp>
        <p:nvSpPr>
          <p:cNvPr id="60" name="TextBox 59">
            <a:extLst>
              <a:ext uri="{FF2B5EF4-FFF2-40B4-BE49-F238E27FC236}">
                <a16:creationId xmlns:a16="http://schemas.microsoft.com/office/drawing/2014/main" id="{CB06793E-51F1-4E6C-B241-BBE8B52CB2D8}"/>
              </a:ext>
            </a:extLst>
          </p:cNvPr>
          <p:cNvSpPr txBox="1"/>
          <p:nvPr/>
        </p:nvSpPr>
        <p:spPr>
          <a:xfrm>
            <a:off x="4644456" y="4220597"/>
            <a:ext cx="1686032"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Implement tools/changes that meet requirements for program</a:t>
            </a:r>
          </a:p>
        </p:txBody>
      </p:sp>
      <p:sp>
        <p:nvSpPr>
          <p:cNvPr id="72" name="TextBox 71">
            <a:extLst>
              <a:ext uri="{FF2B5EF4-FFF2-40B4-BE49-F238E27FC236}">
                <a16:creationId xmlns:a16="http://schemas.microsoft.com/office/drawing/2014/main" id="{8D1CE5E4-032C-44EE-A350-20F848919B2F}"/>
              </a:ext>
            </a:extLst>
          </p:cNvPr>
          <p:cNvSpPr txBox="1"/>
          <p:nvPr/>
        </p:nvSpPr>
        <p:spPr>
          <a:xfrm>
            <a:off x="6970712" y="1412483"/>
            <a:ext cx="2554991"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Broadly incorporate published standards in the tools/solutions </a:t>
            </a:r>
          </a:p>
        </p:txBody>
      </p:sp>
      <p:cxnSp>
        <p:nvCxnSpPr>
          <p:cNvPr id="29" name="Straight Arrow Connector 28">
            <a:extLst>
              <a:ext uri="{FF2B5EF4-FFF2-40B4-BE49-F238E27FC236}">
                <a16:creationId xmlns:a16="http://schemas.microsoft.com/office/drawing/2014/main" id="{04335D55-BF3D-4171-A804-BCED2FF3861E}"/>
              </a:ext>
            </a:extLst>
          </p:cNvPr>
          <p:cNvCxnSpPr>
            <a:stCxn id="15" idx="2"/>
            <a:endCxn id="12" idx="0"/>
          </p:cNvCxnSpPr>
          <p:nvPr/>
        </p:nvCxnSpPr>
        <p:spPr>
          <a:xfrm>
            <a:off x="858048" y="2176942"/>
            <a:ext cx="1" cy="16877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TextBox 52">
            <a:extLst>
              <a:ext uri="{FF2B5EF4-FFF2-40B4-BE49-F238E27FC236}">
                <a16:creationId xmlns:a16="http://schemas.microsoft.com/office/drawing/2014/main" id="{69E374FF-6F0D-44AA-8FD8-B6A4B6124B76}"/>
              </a:ext>
            </a:extLst>
          </p:cNvPr>
          <p:cNvSpPr txBox="1"/>
          <p:nvPr/>
        </p:nvSpPr>
        <p:spPr>
          <a:xfrm>
            <a:off x="6974143" y="4623088"/>
            <a:ext cx="2982058"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Utilize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 to inform specific changes/development of tools</a:t>
            </a:r>
          </a:p>
        </p:txBody>
      </p:sp>
      <p:cxnSp>
        <p:nvCxnSpPr>
          <p:cNvPr id="55" name="Connector: Elbow 54">
            <a:extLst>
              <a:ext uri="{FF2B5EF4-FFF2-40B4-BE49-F238E27FC236}">
                <a16:creationId xmlns:a16="http://schemas.microsoft.com/office/drawing/2014/main" id="{3AEBDC1A-0F42-4F53-B0E8-346C4B6FF539}"/>
              </a:ext>
            </a:extLst>
          </p:cNvPr>
          <p:cNvCxnSpPr>
            <a:cxnSpLocks/>
            <a:stCxn id="12" idx="2"/>
            <a:endCxn id="9" idx="2"/>
          </p:cNvCxnSpPr>
          <p:nvPr/>
        </p:nvCxnSpPr>
        <p:spPr>
          <a:xfrm rot="16200000" flipH="1">
            <a:off x="5186194" y="168160"/>
            <a:ext cx="920102" cy="9576393"/>
          </a:xfrm>
          <a:prstGeom prst="bentConnector3">
            <a:avLst>
              <a:gd name="adj1" fmla="val 155821"/>
            </a:avLst>
          </a:prstGeom>
          <a:ln>
            <a:tailEnd type="triangle"/>
          </a:ln>
        </p:spPr>
        <p:style>
          <a:lnRef idx="1">
            <a:schemeClr val="dk1"/>
          </a:lnRef>
          <a:fillRef idx="0">
            <a:schemeClr val="dk1"/>
          </a:fillRef>
          <a:effectRef idx="0">
            <a:schemeClr val="dk1"/>
          </a:effectRef>
          <a:fontRef idx="minor">
            <a:schemeClr val="tx1"/>
          </a:fontRef>
        </p:style>
      </p:cxnSp>
      <p:cxnSp>
        <p:nvCxnSpPr>
          <p:cNvPr id="73" name="Connector: Elbow 72">
            <a:extLst>
              <a:ext uri="{FF2B5EF4-FFF2-40B4-BE49-F238E27FC236}">
                <a16:creationId xmlns:a16="http://schemas.microsoft.com/office/drawing/2014/main" id="{4A0C7CE8-6DF5-4E7A-ADDD-EFB2E988D38C}"/>
              </a:ext>
            </a:extLst>
          </p:cNvPr>
          <p:cNvCxnSpPr>
            <a:cxnSpLocks/>
            <a:stCxn id="11" idx="3"/>
            <a:endCxn id="4" idx="1"/>
          </p:cNvCxnSpPr>
          <p:nvPr/>
        </p:nvCxnSpPr>
        <p:spPr>
          <a:xfrm flipV="1">
            <a:off x="4538939" y="4176015"/>
            <a:ext cx="1956961" cy="2146"/>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81" name="Straight Arrow Connector 80">
            <a:extLst>
              <a:ext uri="{FF2B5EF4-FFF2-40B4-BE49-F238E27FC236}">
                <a16:creationId xmlns:a16="http://schemas.microsoft.com/office/drawing/2014/main" id="{905639EC-39A1-4FC9-B781-EE73FF482842}"/>
              </a:ext>
            </a:extLst>
          </p:cNvPr>
          <p:cNvCxnSpPr>
            <a:cxnSpLocks/>
            <a:stCxn id="7" idx="2"/>
            <a:endCxn id="9" idx="0"/>
          </p:cNvCxnSpPr>
          <p:nvPr/>
        </p:nvCxnSpPr>
        <p:spPr>
          <a:xfrm>
            <a:off x="10434442" y="2176784"/>
            <a:ext cx="0" cy="2608014"/>
          </a:xfrm>
          <a:prstGeom prst="straightConnector1">
            <a:avLst/>
          </a:prstGeom>
          <a:ln>
            <a:headEnd type="triangle"/>
            <a:tailEnd type="none"/>
          </a:ln>
        </p:spPr>
        <p:style>
          <a:lnRef idx="1">
            <a:schemeClr val="dk1"/>
          </a:lnRef>
          <a:fillRef idx="0">
            <a:schemeClr val="dk1"/>
          </a:fillRef>
          <a:effectRef idx="0">
            <a:schemeClr val="dk1"/>
          </a:effectRef>
          <a:fontRef idx="minor">
            <a:schemeClr val="tx1"/>
          </a:fontRef>
        </p:style>
      </p:cxnSp>
      <p:sp>
        <p:nvSpPr>
          <p:cNvPr id="92" name="TextBox 91">
            <a:extLst>
              <a:ext uri="{FF2B5EF4-FFF2-40B4-BE49-F238E27FC236}">
                <a16:creationId xmlns:a16="http://schemas.microsoft.com/office/drawing/2014/main" id="{2708A4E3-68A3-41E2-B195-AF4DD0FA323F}"/>
              </a:ext>
            </a:extLst>
          </p:cNvPr>
          <p:cNvSpPr txBox="1"/>
          <p:nvPr/>
        </p:nvSpPr>
        <p:spPr>
          <a:xfrm>
            <a:off x="4091844" y="3268855"/>
            <a:ext cx="1792475" cy="4308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Support health systems in meeting requirements</a:t>
            </a:r>
          </a:p>
        </p:txBody>
      </p:sp>
      <p:sp>
        <p:nvSpPr>
          <p:cNvPr id="93" name="TextBox 92">
            <a:extLst>
              <a:ext uri="{FF2B5EF4-FFF2-40B4-BE49-F238E27FC236}">
                <a16:creationId xmlns:a16="http://schemas.microsoft.com/office/drawing/2014/main" id="{12D04BBF-7A7F-4D9C-BE95-3C72651F88F5}"/>
              </a:ext>
            </a:extLst>
          </p:cNvPr>
          <p:cNvSpPr txBox="1"/>
          <p:nvPr/>
        </p:nvSpPr>
        <p:spPr>
          <a:xfrm>
            <a:off x="7966817" y="3200780"/>
            <a:ext cx="1944190"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Contribute expertise to the refinement of standard</a:t>
            </a:r>
          </a:p>
        </p:txBody>
      </p:sp>
      <p:cxnSp>
        <p:nvCxnSpPr>
          <p:cNvPr id="102" name="Connector: Elbow 101">
            <a:extLst>
              <a:ext uri="{FF2B5EF4-FFF2-40B4-BE49-F238E27FC236}">
                <a16:creationId xmlns:a16="http://schemas.microsoft.com/office/drawing/2014/main" id="{28960093-4C97-4EA1-986D-4B4796F2F3AF}"/>
              </a:ext>
            </a:extLst>
          </p:cNvPr>
          <p:cNvCxnSpPr>
            <a:cxnSpLocks/>
            <a:stCxn id="4" idx="0"/>
            <a:endCxn id="7" idx="1"/>
          </p:cNvCxnSpPr>
          <p:nvPr/>
        </p:nvCxnSpPr>
        <p:spPr>
          <a:xfrm rot="5400000" flipH="1" flipV="1">
            <a:off x="7465556" y="1369566"/>
            <a:ext cx="1999231"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17" name="Connector: Elbow 116">
            <a:extLst>
              <a:ext uri="{FF2B5EF4-FFF2-40B4-BE49-F238E27FC236}">
                <a16:creationId xmlns:a16="http://schemas.microsoft.com/office/drawing/2014/main" id="{87AA99B3-25B1-419F-A357-3FAD29803680}"/>
              </a:ext>
            </a:extLst>
          </p:cNvPr>
          <p:cNvCxnSpPr>
            <a:cxnSpLocks/>
            <a:stCxn id="4" idx="2"/>
            <a:endCxn id="9" idx="1"/>
          </p:cNvCxnSpPr>
          <p:nvPr/>
        </p:nvCxnSpPr>
        <p:spPr>
          <a:xfrm rot="16200000" flipH="1">
            <a:off x="8160780" y="3305182"/>
            <a:ext cx="608783"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21" name="Straight Arrow Connector 120">
            <a:extLst>
              <a:ext uri="{FF2B5EF4-FFF2-40B4-BE49-F238E27FC236}">
                <a16:creationId xmlns:a16="http://schemas.microsoft.com/office/drawing/2014/main" id="{44159A09-7E36-48A0-AF00-4614FED52C20}"/>
              </a:ext>
            </a:extLst>
          </p:cNvPr>
          <p:cNvCxnSpPr>
            <a:stCxn id="14" idx="2"/>
            <a:endCxn id="11" idx="0"/>
          </p:cNvCxnSpPr>
          <p:nvPr/>
        </p:nvCxnSpPr>
        <p:spPr>
          <a:xfrm>
            <a:off x="4060698" y="3176400"/>
            <a:ext cx="382" cy="68810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3" name="Straight Arrow Connector 122">
            <a:extLst>
              <a:ext uri="{FF2B5EF4-FFF2-40B4-BE49-F238E27FC236}">
                <a16:creationId xmlns:a16="http://schemas.microsoft.com/office/drawing/2014/main" id="{57347F8E-8EFF-4562-95B5-A27D11AFB2DB}"/>
              </a:ext>
            </a:extLst>
          </p:cNvPr>
          <p:cNvCxnSpPr/>
          <p:nvPr/>
        </p:nvCxnSpPr>
        <p:spPr>
          <a:xfrm flipV="1">
            <a:off x="9416771" y="2119078"/>
            <a:ext cx="586784" cy="447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7BF1D938-009F-4DF7-8B4D-00E29A7A98F8}"/>
              </a:ext>
            </a:extLst>
          </p:cNvPr>
          <p:cNvSpPr txBox="1"/>
          <p:nvPr/>
        </p:nvSpPr>
        <p:spPr>
          <a:xfrm>
            <a:off x="1831347" y="6159587"/>
            <a:ext cx="8172208"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2800" b="1" i="0" u="none" strike="noStrike" kern="1200" cap="none" spc="0" normalizeH="0" baseline="0" noProof="0" dirty="0">
                <a:ln>
                  <a:noFill/>
                </a:ln>
                <a:solidFill>
                  <a:prstClr val="black"/>
                </a:solidFill>
                <a:effectLst/>
                <a:uLnTx/>
                <a:uFillTx/>
                <a:latin typeface="Calibri" panose="020F0502020204030204"/>
                <a:ea typeface="+mn-ea"/>
                <a:cs typeface="+mn-cs"/>
              </a:rPr>
              <a:t>Canadian Health Information Standards Ecosystem</a:t>
            </a:r>
          </a:p>
        </p:txBody>
      </p:sp>
    </p:spTree>
    <p:extLst>
      <p:ext uri="{BB962C8B-B14F-4D97-AF65-F5344CB8AC3E}">
        <p14:creationId xmlns:p14="http://schemas.microsoft.com/office/powerpoint/2010/main" val="42630536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Our Ask Of You?</a:t>
            </a:r>
          </a:p>
        </p:txBody>
      </p:sp>
      <p:graphicFrame>
        <p:nvGraphicFramePr>
          <p:cNvPr id="3" name="Diagram 2">
            <a:extLst>
              <a:ext uri="{FF2B5EF4-FFF2-40B4-BE49-F238E27FC236}">
                <a16:creationId xmlns:a16="http://schemas.microsoft.com/office/drawing/2014/main" id="{AD494E2F-2612-46F7-AC5A-78AD33A25711}"/>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a:extLst>
              <a:ext uri="{FF2B5EF4-FFF2-40B4-BE49-F238E27FC236}">
                <a16:creationId xmlns:a16="http://schemas.microsoft.com/office/drawing/2014/main" id="{399F59F8-08B5-4FBC-AEB7-C2901F0E5181}"/>
              </a:ext>
            </a:extLst>
          </p:cNvPr>
          <p:cNvSpPr txBox="1"/>
          <p:nvPr/>
        </p:nvSpPr>
        <p:spPr>
          <a:xfrm>
            <a:off x="1593884" y="3278898"/>
            <a:ext cx="2633664" cy="175432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You are part of the diverse Pan-Canadian community that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informs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drives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and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enforces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FHIR implementations in Canada</a:t>
            </a:r>
          </a:p>
        </p:txBody>
      </p:sp>
      <p:grpSp>
        <p:nvGrpSpPr>
          <p:cNvPr id="12" name="Group 11">
            <a:extLst>
              <a:ext uri="{FF2B5EF4-FFF2-40B4-BE49-F238E27FC236}">
                <a16:creationId xmlns:a16="http://schemas.microsoft.com/office/drawing/2014/main" id="{31D50831-5494-4086-B7D8-67A9A7F8C21D}"/>
              </a:ext>
            </a:extLst>
          </p:cNvPr>
          <p:cNvGrpSpPr/>
          <p:nvPr/>
        </p:nvGrpSpPr>
        <p:grpSpPr>
          <a:xfrm>
            <a:off x="6648920" y="2251801"/>
            <a:ext cx="5087068" cy="4398378"/>
            <a:chOff x="2411" y="252289"/>
            <a:chExt cx="3976113" cy="4234685"/>
          </a:xfrm>
        </p:grpSpPr>
        <p:sp>
          <p:nvSpPr>
            <p:cNvPr id="13" name="Rectangle: Rounded Corners 12">
              <a:extLst>
                <a:ext uri="{FF2B5EF4-FFF2-40B4-BE49-F238E27FC236}">
                  <a16:creationId xmlns:a16="http://schemas.microsoft.com/office/drawing/2014/main" id="{95811796-9168-4E93-9E51-E4AB0B465288}"/>
                </a:ext>
              </a:extLst>
            </p:cNvPr>
            <p:cNvSpPr/>
            <p:nvPr/>
          </p:nvSpPr>
          <p:spPr>
            <a:xfrm>
              <a:off x="2411" y="252289"/>
              <a:ext cx="3976113" cy="4234685"/>
            </a:xfrm>
            <a:prstGeom prst="roundRect">
              <a:avLst>
                <a:gd name="adj" fmla="val 10000"/>
              </a:avLst>
            </a:prstGeom>
            <a:solidFill>
              <a:srgbClr val="C00000">
                <a:alpha val="40000"/>
              </a:srgbClr>
            </a:solidFill>
            <a:ln>
              <a:solidFill>
                <a:schemeClr val="tx1">
                  <a:lumMod val="50000"/>
                  <a:lumOff val="50000"/>
                </a:schemeClr>
              </a:solidFill>
            </a:ln>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4" name="Rectangle: Rounded Corners 4">
              <a:extLst>
                <a:ext uri="{FF2B5EF4-FFF2-40B4-BE49-F238E27FC236}">
                  <a16:creationId xmlns:a16="http://schemas.microsoft.com/office/drawing/2014/main" id="{D9AB9FA3-1871-4059-B724-5B1F13A78C0F}"/>
                </a:ext>
              </a:extLst>
            </p:cNvPr>
            <p:cNvSpPr txBox="1"/>
            <p:nvPr/>
          </p:nvSpPr>
          <p:spPr>
            <a:xfrm>
              <a:off x="2412" y="252289"/>
              <a:ext cx="3976112" cy="6296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Statement of Endorsement:</a:t>
              </a:r>
            </a:p>
          </p:txBody>
        </p:sp>
      </p:grpSp>
      <p:grpSp>
        <p:nvGrpSpPr>
          <p:cNvPr id="15" name="Group 14">
            <a:extLst>
              <a:ext uri="{FF2B5EF4-FFF2-40B4-BE49-F238E27FC236}">
                <a16:creationId xmlns:a16="http://schemas.microsoft.com/office/drawing/2014/main" id="{29621BC0-6BF9-46D7-B483-5AA50302B9E2}"/>
              </a:ext>
            </a:extLst>
          </p:cNvPr>
          <p:cNvGrpSpPr/>
          <p:nvPr/>
        </p:nvGrpSpPr>
        <p:grpSpPr>
          <a:xfrm>
            <a:off x="6882860" y="2950302"/>
            <a:ext cx="4576052" cy="671767"/>
            <a:chOff x="234471" y="1346941"/>
            <a:chExt cx="1856469" cy="519080"/>
          </a:xfrm>
          <a:solidFill>
            <a:srgbClr val="C00000"/>
          </a:solidFill>
        </p:grpSpPr>
        <p:sp>
          <p:nvSpPr>
            <p:cNvPr id="16" name="Rectangle: Rounded Corners 15">
              <a:extLst>
                <a:ext uri="{FF2B5EF4-FFF2-40B4-BE49-F238E27FC236}">
                  <a16:creationId xmlns:a16="http://schemas.microsoft.com/office/drawing/2014/main" id="{383C474A-1D64-4E98-9B80-9DB740DC34A9}"/>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7" name="Rectangle: Rounded Corners 4">
              <a:extLst>
                <a:ext uri="{FF2B5EF4-FFF2-40B4-BE49-F238E27FC236}">
                  <a16:creationId xmlns:a16="http://schemas.microsoft.com/office/drawing/2014/main" id="{84753170-0DE6-4F00-A920-5C9FB7588A8D}"/>
                </a:ext>
              </a:extLst>
            </p:cNvPr>
            <p:cNvSpPr txBox="1"/>
            <p:nvPr/>
          </p:nvSpPr>
          <p:spPr>
            <a:xfrm>
              <a:off x="249674" y="1362144"/>
              <a:ext cx="1826063"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agree with the vision and benefits of the CA Baseline</a:t>
              </a:r>
            </a:p>
          </p:txBody>
        </p:sp>
      </p:grpSp>
      <p:grpSp>
        <p:nvGrpSpPr>
          <p:cNvPr id="19" name="Group 18">
            <a:extLst>
              <a:ext uri="{FF2B5EF4-FFF2-40B4-BE49-F238E27FC236}">
                <a16:creationId xmlns:a16="http://schemas.microsoft.com/office/drawing/2014/main" id="{263A6CAC-0B81-4DB6-A8C2-F391CD68D70F}"/>
              </a:ext>
            </a:extLst>
          </p:cNvPr>
          <p:cNvGrpSpPr/>
          <p:nvPr/>
        </p:nvGrpSpPr>
        <p:grpSpPr>
          <a:xfrm>
            <a:off x="6874656" y="3681877"/>
            <a:ext cx="4570344" cy="789085"/>
            <a:chOff x="234471" y="1346941"/>
            <a:chExt cx="1856469" cy="519080"/>
          </a:xfrm>
          <a:solidFill>
            <a:srgbClr val="C00000"/>
          </a:solidFill>
        </p:grpSpPr>
        <p:sp>
          <p:nvSpPr>
            <p:cNvPr id="20" name="Rectangle: Rounded Corners 19">
              <a:extLst>
                <a:ext uri="{FF2B5EF4-FFF2-40B4-BE49-F238E27FC236}">
                  <a16:creationId xmlns:a16="http://schemas.microsoft.com/office/drawing/2014/main" id="{FD8032B1-9390-409A-8179-4E09BD37668B}"/>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1" name="Rectangle: Rounded Corners 4">
              <a:extLst>
                <a:ext uri="{FF2B5EF4-FFF2-40B4-BE49-F238E27FC236}">
                  <a16:creationId xmlns:a16="http://schemas.microsoft.com/office/drawing/2014/main" id="{74E377B5-03B2-4BBC-809F-4B4920CCAD81}"/>
                </a:ext>
              </a:extLst>
            </p:cNvPr>
            <p:cNvSpPr txBox="1"/>
            <p:nvPr/>
          </p:nvSpPr>
          <p:spPr>
            <a:xfrm>
              <a:off x="253025" y="1362144"/>
              <a:ext cx="1822711"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require </a:t>
              </a:r>
              <a:r>
                <a:rPr kumimoji="0" lang="en-US" sz="14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 authors under our purview to use the CA Baseline as a starting point for their profiles</a:t>
              </a:r>
            </a:p>
          </p:txBody>
        </p:sp>
      </p:grpSp>
      <p:grpSp>
        <p:nvGrpSpPr>
          <p:cNvPr id="22" name="Group 21">
            <a:extLst>
              <a:ext uri="{FF2B5EF4-FFF2-40B4-BE49-F238E27FC236}">
                <a16:creationId xmlns:a16="http://schemas.microsoft.com/office/drawing/2014/main" id="{7FF5A8C9-E3C3-4249-A97D-00017CCD6311}"/>
              </a:ext>
            </a:extLst>
          </p:cNvPr>
          <p:cNvGrpSpPr/>
          <p:nvPr/>
        </p:nvGrpSpPr>
        <p:grpSpPr>
          <a:xfrm>
            <a:off x="6869528" y="4518882"/>
            <a:ext cx="4570344" cy="701757"/>
            <a:chOff x="234471" y="1346941"/>
            <a:chExt cx="1856469" cy="359646"/>
          </a:xfrm>
          <a:solidFill>
            <a:srgbClr val="C00000"/>
          </a:solidFill>
        </p:grpSpPr>
        <p:sp>
          <p:nvSpPr>
            <p:cNvPr id="23" name="Rectangle: Rounded Corners 22">
              <a:extLst>
                <a:ext uri="{FF2B5EF4-FFF2-40B4-BE49-F238E27FC236}">
                  <a16:creationId xmlns:a16="http://schemas.microsoft.com/office/drawing/2014/main" id="{614DDA2D-28BF-4A8D-939E-3FFB3ABE48D7}"/>
                </a:ext>
              </a:extLst>
            </p:cNvPr>
            <p:cNvSpPr/>
            <p:nvPr/>
          </p:nvSpPr>
          <p:spPr>
            <a:xfrm>
              <a:off x="234471" y="1346941"/>
              <a:ext cx="1856469" cy="359646"/>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4" name="Rectangle: Rounded Corners 4">
              <a:extLst>
                <a:ext uri="{FF2B5EF4-FFF2-40B4-BE49-F238E27FC236}">
                  <a16:creationId xmlns:a16="http://schemas.microsoft.com/office/drawing/2014/main" id="{DA9D5BA7-66AF-4C3A-9D6F-1DB269DA2B0C}"/>
                </a:ext>
              </a:extLst>
            </p:cNvPr>
            <p:cNvSpPr txBox="1"/>
            <p:nvPr/>
          </p:nvSpPr>
          <p:spPr>
            <a:xfrm>
              <a:off x="236554" y="1362144"/>
              <a:ext cx="1839183" cy="34444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promote awareness of &amp; participate in the refinement of the CA Baseline</a:t>
              </a:r>
            </a:p>
          </p:txBody>
        </p:sp>
      </p:grpSp>
      <p:grpSp>
        <p:nvGrpSpPr>
          <p:cNvPr id="26" name="Group 25">
            <a:extLst>
              <a:ext uri="{FF2B5EF4-FFF2-40B4-BE49-F238E27FC236}">
                <a16:creationId xmlns:a16="http://schemas.microsoft.com/office/drawing/2014/main" id="{265D035B-9A90-4907-A575-F4C7C63164BB}"/>
              </a:ext>
            </a:extLst>
          </p:cNvPr>
          <p:cNvGrpSpPr/>
          <p:nvPr/>
        </p:nvGrpSpPr>
        <p:grpSpPr>
          <a:xfrm>
            <a:off x="6869528" y="5314510"/>
            <a:ext cx="4570344" cy="769549"/>
            <a:chOff x="234471" y="1346941"/>
            <a:chExt cx="1856469" cy="394389"/>
          </a:xfrm>
          <a:solidFill>
            <a:schemeClr val="tx1">
              <a:lumMod val="50000"/>
              <a:lumOff val="50000"/>
            </a:schemeClr>
          </a:solidFill>
        </p:grpSpPr>
        <p:sp>
          <p:nvSpPr>
            <p:cNvPr id="27" name="Rectangle: Rounded Corners 26">
              <a:extLst>
                <a:ext uri="{FF2B5EF4-FFF2-40B4-BE49-F238E27FC236}">
                  <a16:creationId xmlns:a16="http://schemas.microsoft.com/office/drawing/2014/main" id="{72636720-BF04-4515-AA6B-6C9E258B843B}"/>
                </a:ext>
              </a:extLst>
            </p:cNvPr>
            <p:cNvSpPr/>
            <p:nvPr/>
          </p:nvSpPr>
          <p:spPr>
            <a:xfrm>
              <a:off x="234471" y="1346941"/>
              <a:ext cx="1856469" cy="394389"/>
            </a:xfrm>
            <a:prstGeom prst="roundRect">
              <a:avLst>
                <a:gd name="adj" fmla="val 10000"/>
              </a:avLst>
            </a:prstGeom>
            <a:solidFill>
              <a:srgbClr val="C00000"/>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8" name="Rectangle: Rounded Corners 4">
              <a:extLst>
                <a:ext uri="{FF2B5EF4-FFF2-40B4-BE49-F238E27FC236}">
                  <a16:creationId xmlns:a16="http://schemas.microsoft.com/office/drawing/2014/main" id="{316BADF9-C507-4455-9924-F2A675216AFA}"/>
                </a:ext>
              </a:extLst>
            </p:cNvPr>
            <p:cNvSpPr txBox="1"/>
            <p:nvPr/>
          </p:nvSpPr>
          <p:spPr>
            <a:xfrm>
              <a:off x="239886" y="1363962"/>
              <a:ext cx="1826063" cy="365524"/>
            </a:xfrm>
            <a:prstGeom prst="rect">
              <a:avLst/>
            </a:prstGeom>
            <a:solidFill>
              <a:srgbClr val="C00000"/>
            </a:solid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will contribute to the creation of a shared governance model for this work, that is co-owned across jurisdictions and chaired by a Pan-Canadian body</a:t>
              </a:r>
            </a:p>
          </p:txBody>
        </p:sp>
      </p:grpSp>
      <p:sp>
        <p:nvSpPr>
          <p:cNvPr id="29" name="Rectangle: Rounded Corners 4">
            <a:extLst>
              <a:ext uri="{FF2B5EF4-FFF2-40B4-BE49-F238E27FC236}">
                <a16:creationId xmlns:a16="http://schemas.microsoft.com/office/drawing/2014/main" id="{6498FD0D-B3D5-4A24-9475-A617C9C86CCE}"/>
              </a:ext>
            </a:extLst>
          </p:cNvPr>
          <p:cNvSpPr txBox="1"/>
          <p:nvPr/>
        </p:nvSpPr>
        <p:spPr>
          <a:xfrm>
            <a:off x="6595016" y="1470736"/>
            <a:ext cx="5087067"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We are asking [Insert group name] to endorse the CA Baseline. </a:t>
            </a:r>
          </a:p>
        </p:txBody>
      </p:sp>
    </p:spTree>
    <p:extLst>
      <p:ext uri="{BB962C8B-B14F-4D97-AF65-F5344CB8AC3E}">
        <p14:creationId xmlns:p14="http://schemas.microsoft.com/office/powerpoint/2010/main" val="26563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3E7F-7521-4031-8E51-5EF60F50E46D}"/>
              </a:ext>
            </a:extLst>
          </p:cNvPr>
          <p:cNvSpPr>
            <a:spLocks noGrp="1"/>
          </p:cNvSpPr>
          <p:nvPr>
            <p:ph type="title"/>
          </p:nvPr>
        </p:nvSpPr>
        <p:spPr/>
        <p:txBody>
          <a:bodyPr/>
          <a:lstStyle/>
          <a:p>
            <a:r>
              <a:rPr lang="en-CA" dirty="0"/>
              <a:t>Due Diligence Review Progress</a:t>
            </a:r>
          </a:p>
        </p:txBody>
      </p:sp>
      <p:graphicFrame>
        <p:nvGraphicFramePr>
          <p:cNvPr id="4" name="Table 3">
            <a:extLst>
              <a:ext uri="{FF2B5EF4-FFF2-40B4-BE49-F238E27FC236}">
                <a16:creationId xmlns:a16="http://schemas.microsoft.com/office/drawing/2014/main" id="{9B9834CA-B250-4452-9CA1-CE9630409ABC}"/>
              </a:ext>
            </a:extLst>
          </p:cNvPr>
          <p:cNvGraphicFramePr>
            <a:graphicFrameLocks noGrp="1"/>
          </p:cNvGraphicFramePr>
          <p:nvPr>
            <p:extLst>
              <p:ext uri="{D42A27DB-BD31-4B8C-83A1-F6EECF244321}">
                <p14:modId xmlns:p14="http://schemas.microsoft.com/office/powerpoint/2010/main" val="2830017147"/>
              </p:ext>
            </p:extLst>
          </p:nvPr>
        </p:nvGraphicFramePr>
        <p:xfrm>
          <a:off x="2161068" y="1320130"/>
          <a:ext cx="7215174" cy="5047775"/>
        </p:xfrm>
        <a:graphic>
          <a:graphicData uri="http://schemas.openxmlformats.org/drawingml/2006/table">
            <a:tbl>
              <a:tblPr/>
              <a:tblGrid>
                <a:gridCol w="2405058">
                  <a:extLst>
                    <a:ext uri="{9D8B030D-6E8A-4147-A177-3AD203B41FA5}">
                      <a16:colId xmlns:a16="http://schemas.microsoft.com/office/drawing/2014/main" val="1243126551"/>
                    </a:ext>
                  </a:extLst>
                </a:gridCol>
                <a:gridCol w="2405058">
                  <a:extLst>
                    <a:ext uri="{9D8B030D-6E8A-4147-A177-3AD203B41FA5}">
                      <a16:colId xmlns:a16="http://schemas.microsoft.com/office/drawing/2014/main" val="1403930785"/>
                    </a:ext>
                  </a:extLst>
                </a:gridCol>
                <a:gridCol w="2405058">
                  <a:extLst>
                    <a:ext uri="{9D8B030D-6E8A-4147-A177-3AD203B41FA5}">
                      <a16:colId xmlns:a16="http://schemas.microsoft.com/office/drawing/2014/main" val="2306614029"/>
                    </a:ext>
                  </a:extLst>
                </a:gridCol>
              </a:tblGrid>
              <a:tr h="243317">
                <a:tc>
                  <a:txBody>
                    <a:bodyPr/>
                    <a:lstStyle/>
                    <a:p>
                      <a:pPr algn="ctr" rtl="0" fontAlgn="ctr"/>
                      <a:r>
                        <a:rPr lang="en-CA" sz="1000" b="1" i="0" u="none" strike="noStrike">
                          <a:solidFill>
                            <a:srgbClr val="FFFFFF"/>
                          </a:solidFill>
                          <a:effectLst/>
                          <a:latin typeface="Calibri" panose="020F0502020204030204" pitchFamily="34" charset="0"/>
                        </a:rPr>
                        <a:t>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rtl="0" fontAlgn="ctr"/>
                      <a:r>
                        <a:rPr lang="en-CA" sz="1000" b="1" i="0" u="none" strike="noStrike" dirty="0" err="1">
                          <a:solidFill>
                            <a:srgbClr val="FFFFFF"/>
                          </a:solidFill>
                          <a:effectLst/>
                          <a:latin typeface="Calibri" panose="020F0502020204030204" pitchFamily="34" charset="0"/>
                        </a:rPr>
                        <a:t>Substream</a:t>
                      </a:r>
                      <a:r>
                        <a:rPr lang="en-CA" sz="1000" b="1" i="0" u="none" strike="noStrike" dirty="0">
                          <a:solidFill>
                            <a:srgbClr val="FFFFFF"/>
                          </a:solidFill>
                          <a:effectLst/>
                          <a:latin typeface="Calibri" panose="020F0502020204030204" pitchFamily="34" charset="0"/>
                        </a:rPr>
                        <a:t> Review Status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rtl="0" fontAlgn="ctr"/>
                      <a:r>
                        <a:rPr lang="en-CA" sz="1000" b="1" i="0" u="none" strike="noStrike" dirty="0">
                          <a:solidFill>
                            <a:srgbClr val="FFFFFF"/>
                          </a:solidFill>
                          <a:effectLst/>
                          <a:latin typeface="Calibri" panose="020F0502020204030204" pitchFamily="34" charset="0"/>
                        </a:rPr>
                        <a:t>Due Diligence Review Status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1372327465"/>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Practitioner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pt-BR" sz="1050" b="0" i="0" u="none" strike="noStrike" dirty="0">
                          <a:solidFill>
                            <a:srgbClr val="000000"/>
                          </a:solidFill>
                          <a:effectLst/>
                          <a:latin typeface="Calibri" panose="020F0502020204030204" pitchFamily="34" charset="0"/>
                        </a:rPr>
                        <a:t>PPR, DHIR, Ontario eReferral, PrescribeIT</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597458532"/>
                  </a:ext>
                </a:extLst>
              </a:tr>
              <a:tr h="107623">
                <a:tc>
                  <a:txBody>
                    <a:bodyPr/>
                    <a:lstStyle/>
                    <a:p>
                      <a:pPr algn="l" rtl="0" fontAlgn="ctr"/>
                      <a:r>
                        <a:rPr lang="en-CA" sz="1050" b="0" i="0" u="none" strike="noStrike" dirty="0">
                          <a:solidFill>
                            <a:srgbClr val="000000"/>
                          </a:solidFill>
                          <a:effectLst/>
                          <a:latin typeface="Calibri" panose="020F0502020204030204" pitchFamily="34" charset="0"/>
                        </a:rPr>
                        <a:t>Immunization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DHIR, IPS, 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92998738"/>
                  </a:ext>
                </a:extLst>
              </a:tr>
              <a:tr h="107623">
                <a:tc>
                  <a:txBody>
                    <a:bodyPr/>
                    <a:lstStyle/>
                    <a:p>
                      <a:pPr algn="l" rtl="0" fontAlgn="ctr"/>
                      <a:r>
                        <a:rPr lang="en-CA" sz="1050" b="0" i="0" u="none" strike="noStrike">
                          <a:solidFill>
                            <a:srgbClr val="000000"/>
                          </a:solidFill>
                          <a:effectLst/>
                          <a:latin typeface="Calibri" panose="020F0502020204030204" pitchFamily="34" charset="0"/>
                        </a:rPr>
                        <a:t>Patient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PCR, DHIR, Ontario eReferral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07032300"/>
                  </a:ext>
                </a:extLst>
              </a:tr>
              <a:tr h="107623">
                <a:tc>
                  <a:txBody>
                    <a:bodyPr/>
                    <a:lstStyle/>
                    <a:p>
                      <a:pPr algn="l" rtl="0" fontAlgn="ctr"/>
                      <a:r>
                        <a:rPr lang="en-CA" sz="1050" b="0" i="0" u="none" strike="noStrike">
                          <a:solidFill>
                            <a:srgbClr val="000000"/>
                          </a:solidFill>
                          <a:effectLst/>
                          <a:latin typeface="Calibri" panose="020F0502020204030204" pitchFamily="34" charset="0"/>
                        </a:rPr>
                        <a:t>Location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PPR, Ontario </a:t>
                      </a:r>
                      <a:r>
                        <a:rPr lang="en-CA" sz="1050" b="0" i="0" u="none" strike="noStrike" dirty="0" err="1">
                          <a:solidFill>
                            <a:srgbClr val="000000"/>
                          </a:solidFill>
                          <a:effectLst/>
                          <a:latin typeface="Calibri" panose="020F0502020204030204" pitchFamily="34" charset="0"/>
                        </a:rPr>
                        <a:t>eRefferal</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35240839"/>
                  </a:ext>
                </a:extLst>
              </a:tr>
              <a:tr h="107623">
                <a:tc>
                  <a:txBody>
                    <a:bodyPr/>
                    <a:lstStyle/>
                    <a:p>
                      <a:pPr algn="l" rtl="0" fontAlgn="ctr"/>
                      <a:r>
                        <a:rPr lang="en-CA" sz="1050" b="0" i="0" u="none" strike="noStrike">
                          <a:solidFill>
                            <a:srgbClr val="000000"/>
                          </a:solidFill>
                          <a:effectLst/>
                          <a:latin typeface="Calibri" panose="020F0502020204030204" pitchFamily="34" charset="0"/>
                        </a:rPr>
                        <a:t>Organization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DHIR, </a:t>
                      </a:r>
                      <a:r>
                        <a:rPr lang="en-CA" sz="1050" b="0" i="0" u="none" strike="noStrike" dirty="0" err="1">
                          <a:solidFill>
                            <a:srgbClr val="000000"/>
                          </a:solidFill>
                          <a:effectLst/>
                          <a:latin typeface="Calibri" panose="020F0502020204030204" pitchFamily="34" charset="0"/>
                        </a:rPr>
                        <a:t>PrescribeIT</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400148046"/>
                  </a:ext>
                </a:extLst>
              </a:tr>
              <a:tr h="107623">
                <a:tc>
                  <a:txBody>
                    <a:bodyPr/>
                    <a:lstStyle/>
                    <a:p>
                      <a:pPr algn="l" rtl="0" fontAlgn="ctr"/>
                      <a:r>
                        <a:rPr lang="en-CA" sz="1050" b="0" i="0" u="none" strike="noStrike">
                          <a:solidFill>
                            <a:srgbClr val="000000"/>
                          </a:solidFill>
                          <a:effectLst/>
                          <a:latin typeface="Calibri" panose="020F0502020204030204" pitchFamily="34" charset="0"/>
                        </a:rPr>
                        <a:t>AllergyIntolerance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Ontario </a:t>
                      </a:r>
                      <a:r>
                        <a:rPr lang="en-CA" sz="1050" b="0" i="0" u="none" strike="noStrike" dirty="0" err="1">
                          <a:solidFill>
                            <a:srgbClr val="000000"/>
                          </a:solidFill>
                          <a:effectLst/>
                          <a:latin typeface="Calibri" panose="020F0502020204030204" pitchFamily="34" charset="0"/>
                        </a:rPr>
                        <a:t>eReferral</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23656972"/>
                  </a:ext>
                </a:extLst>
              </a:tr>
              <a:tr h="107623">
                <a:tc>
                  <a:txBody>
                    <a:bodyPr/>
                    <a:lstStyle/>
                    <a:p>
                      <a:pPr algn="l" rtl="0" fontAlgn="ctr"/>
                      <a:r>
                        <a:rPr lang="en-CA" sz="1050" b="0" i="0" u="none" strike="noStrike">
                          <a:solidFill>
                            <a:srgbClr val="000000"/>
                          </a:solidFill>
                          <a:effectLst/>
                          <a:latin typeface="Calibri" panose="020F0502020204030204" pitchFamily="34" charset="0"/>
                        </a:rPr>
                        <a:t>Condition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Ontario </a:t>
                      </a:r>
                      <a:r>
                        <a:rPr lang="en-CA" sz="1050" b="0" i="0" u="none" strike="noStrike" dirty="0" err="1">
                          <a:solidFill>
                            <a:srgbClr val="000000"/>
                          </a:solidFill>
                          <a:effectLst/>
                          <a:latin typeface="Calibri" panose="020F0502020204030204" pitchFamily="34" charset="0"/>
                        </a:rPr>
                        <a:t>eReferral</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199496834"/>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err="1">
                          <a:solidFill>
                            <a:srgbClr val="000000"/>
                          </a:solidFill>
                          <a:effectLst/>
                          <a:latin typeface="Calibri" panose="020F0502020204030204" pitchFamily="34" charset="0"/>
                        </a:rPr>
                        <a:t>PrescribeIT</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766414192"/>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MedicationDispense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err="1">
                          <a:solidFill>
                            <a:srgbClr val="000000"/>
                          </a:solidFill>
                          <a:effectLst/>
                          <a:latin typeface="Calibri" panose="020F0502020204030204" pitchFamily="34" charset="0"/>
                        </a:rPr>
                        <a:t>PrescribeIT</a:t>
                      </a:r>
                      <a:r>
                        <a:rPr lang="en-CA" sz="1050" b="0" i="0" u="none" strike="noStrike" dirty="0">
                          <a:solidFill>
                            <a:srgbClr val="000000"/>
                          </a:solidFill>
                          <a:effectLst/>
                          <a:latin typeface="Calibri" panose="020F0502020204030204" pitchFamily="34" charset="0"/>
                        </a:rPr>
                        <a:t>, 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602101213"/>
                  </a:ext>
                </a:extLst>
              </a:tr>
              <a:tr h="181746">
                <a:tc>
                  <a:txBody>
                    <a:bodyPr/>
                    <a:lstStyle/>
                    <a:p>
                      <a:pPr algn="l" rtl="0" fontAlgn="ctr"/>
                      <a:r>
                        <a:rPr lang="en-CA" sz="1050" b="0" i="0" u="none" strike="noStrike">
                          <a:solidFill>
                            <a:srgbClr val="000000"/>
                          </a:solidFill>
                          <a:effectLst/>
                          <a:latin typeface="Calibri" panose="020F0502020204030204" pitchFamily="34" charset="0"/>
                        </a:rPr>
                        <a:t>ImmunizationRecommendation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DHIR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32382789"/>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MedicationStatement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303830698"/>
                  </a:ext>
                </a:extLst>
              </a:tr>
              <a:tr h="107623">
                <a:tc>
                  <a:txBody>
                    <a:bodyPr/>
                    <a:lstStyle/>
                    <a:p>
                      <a:pPr algn="l" rtl="0" fontAlgn="ctr"/>
                      <a:r>
                        <a:rPr lang="en-CA" sz="1050" b="0" i="0" u="none" strike="noStrike">
                          <a:solidFill>
                            <a:srgbClr val="000000"/>
                          </a:solidFill>
                          <a:effectLst/>
                          <a:latin typeface="Calibri" panose="020F0502020204030204" pitchFamily="34" charset="0"/>
                        </a:rPr>
                        <a:t>Procedure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352687072"/>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Practitioner Profile (Provider Registry)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6628369"/>
                  </a:ext>
                </a:extLst>
              </a:tr>
              <a:tr h="181746">
                <a:tc>
                  <a:txBody>
                    <a:bodyPr/>
                    <a:lstStyle/>
                    <a:p>
                      <a:pPr algn="l" rtl="0" fontAlgn="ctr"/>
                      <a:r>
                        <a:rPr lang="en-CA" sz="1050" b="0" i="0" u="none" strike="noStrike">
                          <a:solidFill>
                            <a:srgbClr val="000000"/>
                          </a:solidFill>
                          <a:effectLst/>
                          <a:latin typeface="Calibri" panose="020F0502020204030204" pitchFamily="34" charset="0"/>
                        </a:rPr>
                        <a:t>PractitionerRole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135704828"/>
                  </a:ext>
                </a:extLst>
              </a:tr>
              <a:tr h="181746">
                <a:tc>
                  <a:txBody>
                    <a:bodyPr/>
                    <a:lstStyle/>
                    <a:p>
                      <a:pPr algn="l" rtl="0" fontAlgn="ctr"/>
                      <a:r>
                        <a:rPr lang="en-CA" sz="1050" b="0" i="0" u="none" strike="noStrike">
                          <a:solidFill>
                            <a:srgbClr val="000000"/>
                          </a:solidFill>
                          <a:effectLst/>
                          <a:latin typeface="Calibri" panose="020F0502020204030204" pitchFamily="34" charset="0"/>
                        </a:rPr>
                        <a:t>PractitionerRole Profile (Provider Registry)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57334907"/>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MedicationRequest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PrescribeIT</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731677759"/>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MedicationAdministration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617523894"/>
                  </a:ext>
                </a:extLst>
              </a:tr>
              <a:tr h="107623">
                <a:tc>
                  <a:txBody>
                    <a:bodyPr/>
                    <a:lstStyle/>
                    <a:p>
                      <a:pPr algn="l" rtl="0" fontAlgn="ctr"/>
                      <a:r>
                        <a:rPr lang="en-CA" sz="1050" b="0" i="0" u="none" strike="noStrike" dirty="0">
                          <a:solidFill>
                            <a:srgbClr val="000000"/>
                          </a:solidFill>
                          <a:effectLst/>
                          <a:latin typeface="Calibri" panose="020F0502020204030204" pitchFamily="34" charset="0"/>
                        </a:rPr>
                        <a:t>Encounter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18382201"/>
                  </a:ext>
                </a:extLst>
              </a:tr>
              <a:tr h="107623">
                <a:tc>
                  <a:txBody>
                    <a:bodyPr/>
                    <a:lstStyle/>
                    <a:p>
                      <a:pPr algn="l" rtl="0" fontAlgn="ctr"/>
                      <a:r>
                        <a:rPr lang="en-CA" sz="1050" b="0" i="0" u="none" strike="noStrike">
                          <a:solidFill>
                            <a:srgbClr val="000000"/>
                          </a:solidFill>
                          <a:effectLst/>
                          <a:latin typeface="Calibri" panose="020F0502020204030204" pitchFamily="34" charset="0"/>
                        </a:rPr>
                        <a:t>Goal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903274800"/>
                  </a:ext>
                </a:extLst>
              </a:tr>
              <a:tr h="107623">
                <a:tc>
                  <a:txBody>
                    <a:bodyPr/>
                    <a:lstStyle/>
                    <a:p>
                      <a:pPr algn="l" rtl="0" fontAlgn="ctr"/>
                      <a:r>
                        <a:rPr lang="en-CA" sz="1050" b="0" i="0" u="none" strike="noStrike">
                          <a:solidFill>
                            <a:srgbClr val="000000"/>
                          </a:solidFill>
                          <a:effectLst/>
                          <a:latin typeface="Calibri" panose="020F0502020204030204" pitchFamily="34" charset="0"/>
                        </a:rPr>
                        <a:t>Observation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 (started)</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36486707"/>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Observation (Tobacco </a:t>
                      </a:r>
                      <a:r>
                        <a:rPr lang="en-CA" sz="1050" b="0" i="0" u="none" strike="noStrike" dirty="0" err="1">
                          <a:solidFill>
                            <a:srgbClr val="000000"/>
                          </a:solidFill>
                          <a:effectLst/>
                          <a:latin typeface="Calibri" panose="020F0502020204030204" pitchFamily="34" charset="0"/>
                        </a:rPr>
                        <a:t>SmokingStatus</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 </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839055471"/>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Observation Profile (Laboratory Results)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dirty="0">
                          <a:solidFill>
                            <a:srgbClr val="000000"/>
                          </a:solidFill>
                          <a:effectLst/>
                          <a:latin typeface="Calibri" panose="020F0502020204030204" pitchFamily="34" charset="0"/>
                        </a:rPr>
                        <a:t>2nd Review Round will resume after DDR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146506417"/>
                  </a:ext>
                </a:extLst>
              </a:tr>
              <a:tr h="181746">
                <a:tc>
                  <a:txBody>
                    <a:bodyPr/>
                    <a:lstStyle/>
                    <a:p>
                      <a:pPr algn="l" rtl="0" fontAlgn="ctr"/>
                      <a:r>
                        <a:rPr lang="en-US" sz="1050" b="0" i="0" u="none" strike="noStrike" dirty="0">
                          <a:solidFill>
                            <a:srgbClr val="000000"/>
                          </a:solidFill>
                          <a:effectLst/>
                          <a:latin typeface="Calibri" panose="020F0502020204030204" pitchFamily="34" charset="0"/>
                        </a:rPr>
                        <a:t>DiagnosticReport for Report and Note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267478076"/>
                  </a:ext>
                </a:extLst>
              </a:tr>
              <a:tr h="194563">
                <a:tc>
                  <a:txBody>
                    <a:bodyPr/>
                    <a:lstStyle/>
                    <a:p>
                      <a:pPr algn="l" rtl="0" fontAlgn="ctr"/>
                      <a:r>
                        <a:rPr lang="en-CA" sz="1050" b="0" i="0" u="none" strike="noStrike" dirty="0">
                          <a:solidFill>
                            <a:srgbClr val="000000"/>
                          </a:solidFill>
                          <a:effectLst/>
                          <a:latin typeface="Calibri" panose="020F0502020204030204" pitchFamily="34" charset="0"/>
                        </a:rPr>
                        <a:t>DiagnosticReport Profile (Laboratory)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dirty="0">
                          <a:solidFill>
                            <a:srgbClr val="000000"/>
                          </a:solidFill>
                          <a:effectLst/>
                          <a:latin typeface="Calibri" panose="020F0502020204030204" pitchFamily="34" charset="0"/>
                        </a:rPr>
                        <a:t>Complete, 2nd Review Round review will resume after DDR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026875366"/>
                  </a:ext>
                </a:extLst>
              </a:tr>
              <a:tr h="107623">
                <a:tc>
                  <a:txBody>
                    <a:bodyPr/>
                    <a:lstStyle/>
                    <a:p>
                      <a:pPr algn="l" rtl="0" fontAlgn="ctr"/>
                      <a:r>
                        <a:rPr lang="en-CA" sz="1050" b="0" i="0" u="none" strike="noStrike">
                          <a:solidFill>
                            <a:srgbClr val="000000"/>
                          </a:solidFill>
                          <a:effectLst/>
                          <a:latin typeface="Calibri" panose="020F0502020204030204" pitchFamily="34" charset="0"/>
                        </a:rPr>
                        <a:t>Document Reference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1079792"/>
                  </a:ext>
                </a:extLst>
              </a:tr>
              <a:tr h="181746">
                <a:tc>
                  <a:txBody>
                    <a:bodyPr/>
                    <a:lstStyle/>
                    <a:p>
                      <a:pPr algn="l" rtl="0" fontAlgn="ctr"/>
                      <a:r>
                        <a:rPr lang="en-CA" sz="1050" b="0" i="0" u="none" strike="noStrike">
                          <a:solidFill>
                            <a:srgbClr val="000000"/>
                          </a:solidFill>
                          <a:effectLst/>
                          <a:latin typeface="Calibri" panose="020F0502020204030204" pitchFamily="34" charset="0"/>
                        </a:rPr>
                        <a:t>Device Profile (Medical and Non-medical)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Partial - Paused until SME available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688533735"/>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Device Profile (Implantable)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Partial - Paused until SME available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91877893"/>
                  </a:ext>
                </a:extLst>
              </a:tr>
            </a:tbl>
          </a:graphicData>
        </a:graphic>
      </p:graphicFrame>
    </p:spTree>
    <p:extLst>
      <p:ext uri="{BB962C8B-B14F-4D97-AF65-F5344CB8AC3E}">
        <p14:creationId xmlns:p14="http://schemas.microsoft.com/office/powerpoint/2010/main" val="4151435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A7FA9-1E7E-4A42-BF05-3AAE4F2BA49F}"/>
              </a:ext>
            </a:extLst>
          </p:cNvPr>
          <p:cNvSpPr>
            <a:spLocks noGrp="1"/>
          </p:cNvSpPr>
          <p:nvPr>
            <p:ph type="title"/>
          </p:nvPr>
        </p:nvSpPr>
        <p:spPr/>
        <p:txBody>
          <a:bodyPr>
            <a:normAutofit/>
          </a:bodyPr>
          <a:lstStyle/>
          <a:p>
            <a:r>
              <a:rPr lang="en-US" sz="2800" dirty="0"/>
              <a:t>What’s our Ask of You? (Input into Jurisdictional Standards Catalogs)</a:t>
            </a:r>
            <a:endParaRPr lang="en-CA" sz="2800" dirty="0"/>
          </a:p>
        </p:txBody>
      </p:sp>
      <p:sp>
        <p:nvSpPr>
          <p:cNvPr id="3" name="Content Placeholder 2">
            <a:extLst>
              <a:ext uri="{FF2B5EF4-FFF2-40B4-BE49-F238E27FC236}">
                <a16:creationId xmlns:a16="http://schemas.microsoft.com/office/drawing/2014/main" id="{9FE61670-934C-4C31-9929-F308B45716CA}"/>
              </a:ext>
            </a:extLst>
          </p:cNvPr>
          <p:cNvSpPr>
            <a:spLocks noGrp="1"/>
          </p:cNvSpPr>
          <p:nvPr>
            <p:ph idx="1"/>
          </p:nvPr>
        </p:nvSpPr>
        <p:spPr/>
        <p:txBody>
          <a:bodyPr>
            <a:normAutofit fontScale="85000" lnSpcReduction="20000"/>
          </a:bodyPr>
          <a:lstStyle/>
          <a:p>
            <a:r>
              <a:rPr lang="en-US" dirty="0"/>
              <a:t>Here’s the content we’d like you (jurisdictional group) to include about the CA Baseline in your Jurisdictional Standards Catalog:</a:t>
            </a:r>
          </a:p>
          <a:p>
            <a:pPr lvl="1"/>
            <a:r>
              <a:rPr lang="en-US" dirty="0"/>
              <a:t>Verbiage showing that they’ve derived from the CA Baseline in some way; call out their usage of the CA Baseline in some way (same way that these communications will mention HL7 v2, FHIR, </a:t>
            </a:r>
            <a:r>
              <a:rPr lang="en-US" dirty="0" err="1"/>
              <a:t>etc</a:t>
            </a:r>
            <a:r>
              <a:rPr lang="en-US" dirty="0"/>
              <a:t>)</a:t>
            </a:r>
          </a:p>
          <a:p>
            <a:pPr lvl="1"/>
            <a:r>
              <a:rPr lang="en-US" dirty="0"/>
              <a:t>“Our standards are conformant to the CA Baseline, v0.1, </a:t>
            </a:r>
            <a:r>
              <a:rPr lang="en-US" dirty="0" err="1"/>
              <a:t>etc</a:t>
            </a:r>
            <a:r>
              <a:rPr lang="en-US" dirty="0"/>
              <a:t>”</a:t>
            </a:r>
          </a:p>
          <a:p>
            <a:pPr lvl="1"/>
            <a:r>
              <a:rPr lang="en-US" dirty="0"/>
              <a:t>Terms like ‘using’, ‘reference’, ‘derived’, will depend on how the jurisdiction is engaged with the CA Baseline</a:t>
            </a:r>
          </a:p>
          <a:p>
            <a:pPr lvl="1"/>
            <a:r>
              <a:rPr lang="en-US" dirty="0"/>
              <a:t>Provide reference to the directory of CA Baseline versions (so they can see the most updated version)</a:t>
            </a:r>
          </a:p>
          <a:p>
            <a:pPr lvl="1"/>
            <a:r>
              <a:rPr lang="en-US" dirty="0"/>
              <a:t>Can picture this type of ‘boiler-plate’ information as showing up on their Ministry’s site (as an example)</a:t>
            </a:r>
          </a:p>
          <a:p>
            <a:pPr lvl="1"/>
            <a:r>
              <a:rPr lang="en-US" dirty="0"/>
              <a:t>“We are endorsing the CA Baseline FHIR Standard, and will be used for our implementations”</a:t>
            </a:r>
          </a:p>
          <a:p>
            <a:pPr lvl="1"/>
            <a:r>
              <a:rPr lang="en-US" dirty="0"/>
              <a:t>If interested, please review and provide feedback on the current version of the CA Baseline here ______, visit the </a:t>
            </a:r>
            <a:r>
              <a:rPr lang="en-US" dirty="0" err="1"/>
              <a:t>InfoCentral</a:t>
            </a:r>
            <a:r>
              <a:rPr lang="en-US" dirty="0"/>
              <a:t> working group here ________ (contact info &amp; offer for feedback)</a:t>
            </a:r>
          </a:p>
          <a:p>
            <a:pPr lvl="1"/>
            <a:endParaRPr lang="en-CA" dirty="0"/>
          </a:p>
        </p:txBody>
      </p:sp>
    </p:spTree>
    <p:extLst>
      <p:ext uri="{BB962C8B-B14F-4D97-AF65-F5344CB8AC3E}">
        <p14:creationId xmlns:p14="http://schemas.microsoft.com/office/powerpoint/2010/main" val="11954576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352FD-4152-4934-9225-88BF9FC9283F}"/>
              </a:ext>
            </a:extLst>
          </p:cNvPr>
          <p:cNvSpPr>
            <a:spLocks noGrp="1"/>
          </p:cNvSpPr>
          <p:nvPr>
            <p:ph type="title"/>
          </p:nvPr>
        </p:nvSpPr>
        <p:spPr/>
        <p:txBody>
          <a:bodyPr/>
          <a:lstStyle/>
          <a:p>
            <a:r>
              <a:rPr lang="en-US" dirty="0"/>
              <a:t>What’s Our Ask for Derivation?</a:t>
            </a:r>
            <a:endParaRPr lang="en-CA" dirty="0"/>
          </a:p>
        </p:txBody>
      </p:sp>
      <p:sp>
        <p:nvSpPr>
          <p:cNvPr id="3" name="Content Placeholder 2">
            <a:extLst>
              <a:ext uri="{FF2B5EF4-FFF2-40B4-BE49-F238E27FC236}">
                <a16:creationId xmlns:a16="http://schemas.microsoft.com/office/drawing/2014/main" id="{82492950-88D8-46D4-9AEC-34F4E92FE831}"/>
              </a:ext>
            </a:extLst>
          </p:cNvPr>
          <p:cNvSpPr>
            <a:spLocks noGrp="1"/>
          </p:cNvSpPr>
          <p:nvPr>
            <p:ph idx="1"/>
          </p:nvPr>
        </p:nvSpPr>
        <p:spPr/>
        <p:txBody>
          <a:bodyPr/>
          <a:lstStyle/>
          <a:p>
            <a:r>
              <a:rPr lang="en-US" dirty="0"/>
              <a:t>Here are the main ways you can begin endorsing the CA Baseline right away:</a:t>
            </a:r>
          </a:p>
          <a:p>
            <a:pPr lvl="1"/>
            <a:r>
              <a:rPr lang="en-US" dirty="0"/>
              <a:t>Our expectations of (you) will be a mix of where we’re at with the CA Baseline Profiles’ Maturity Level, and your level of comfort, and ultimately which ‘derivation’ approach makes the most sense for those stages</a:t>
            </a:r>
          </a:p>
          <a:p>
            <a:pPr lvl="1"/>
            <a:r>
              <a:rPr lang="en-US" dirty="0"/>
              <a:t>Confirmed that the Derivation Slides from FHIR North 2021 Presentation are both appropriate and at sufficient level of detail to bring over here</a:t>
            </a:r>
          </a:p>
          <a:p>
            <a:pPr lvl="1"/>
            <a:endParaRPr lang="en-CA" dirty="0"/>
          </a:p>
        </p:txBody>
      </p:sp>
    </p:spTree>
    <p:extLst>
      <p:ext uri="{BB962C8B-B14F-4D97-AF65-F5344CB8AC3E}">
        <p14:creationId xmlns:p14="http://schemas.microsoft.com/office/powerpoint/2010/main" val="10589876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8130544-9B1F-4189-BE7A-9209617C0DB8}"/>
              </a:ext>
            </a:extLst>
          </p:cNvPr>
          <p:cNvGrpSpPr/>
          <p:nvPr/>
        </p:nvGrpSpPr>
        <p:grpSpPr>
          <a:xfrm>
            <a:off x="5933980" y="2397972"/>
            <a:ext cx="5959405" cy="3725525"/>
            <a:chOff x="6011900" y="1666018"/>
            <a:chExt cx="5959405" cy="3725525"/>
          </a:xfrm>
        </p:grpSpPr>
        <p:sp>
          <p:nvSpPr>
            <p:cNvPr id="18" name="Freeform: Shape 17">
              <a:extLst>
                <a:ext uri="{FF2B5EF4-FFF2-40B4-BE49-F238E27FC236}">
                  <a16:creationId xmlns:a16="http://schemas.microsoft.com/office/drawing/2014/main" id="{CECB96CC-6CB6-4634-9B58-E3CB1C870468}"/>
                </a:ext>
              </a:extLst>
            </p:cNvPr>
            <p:cNvSpPr/>
            <p:nvPr/>
          </p:nvSpPr>
          <p:spPr>
            <a:xfrm>
              <a:off x="9099303"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Technical Lens</a:t>
              </a:r>
            </a:p>
          </p:txBody>
        </p:sp>
        <p:sp>
          <p:nvSpPr>
            <p:cNvPr id="12" name="Freeform: Shape 11">
              <a:extLst>
                <a:ext uri="{FF2B5EF4-FFF2-40B4-BE49-F238E27FC236}">
                  <a16:creationId xmlns:a16="http://schemas.microsoft.com/office/drawing/2014/main" id="{F6A6886B-43D1-4020-8D84-B18426E97E2E}"/>
                </a:ext>
              </a:extLst>
            </p:cNvPr>
            <p:cNvSpPr/>
            <p:nvPr/>
          </p:nvSpPr>
          <p:spPr>
            <a:xfrm>
              <a:off x="6011900"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Business Lens</a:t>
              </a:r>
            </a:p>
          </p:txBody>
        </p:sp>
        <p:sp>
          <p:nvSpPr>
            <p:cNvPr id="13" name="Freeform: Shape 12">
              <a:extLst>
                <a:ext uri="{FF2B5EF4-FFF2-40B4-BE49-F238E27FC236}">
                  <a16:creationId xmlns:a16="http://schemas.microsoft.com/office/drawing/2014/main" id="{F87C863A-EE7F-4419-8D30-8A334F7D490A}"/>
                </a:ext>
              </a:extLst>
            </p:cNvPr>
            <p:cNvSpPr/>
            <p:nvPr/>
          </p:nvSpPr>
          <p:spPr>
            <a:xfrm>
              <a:off x="9344913" y="229491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Achieving front end &amp; backend interoperability across vendors &amp; jurisdictions more feasible</a:t>
              </a:r>
            </a:p>
          </p:txBody>
        </p:sp>
        <p:sp>
          <p:nvSpPr>
            <p:cNvPr id="14" name="Freeform: Shape 13">
              <a:extLst>
                <a:ext uri="{FF2B5EF4-FFF2-40B4-BE49-F238E27FC236}">
                  <a16:creationId xmlns:a16="http://schemas.microsoft.com/office/drawing/2014/main" id="{11F424D3-4354-407E-8785-DD1C543B7177}"/>
                </a:ext>
              </a:extLst>
            </p:cNvPr>
            <p:cNvSpPr/>
            <p:nvPr/>
          </p:nvSpPr>
          <p:spPr>
            <a:xfrm>
              <a:off x="6337551" y="3021538"/>
              <a:ext cx="2220702" cy="559249"/>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Reduced effort/time for jurisdictional resources to generate Implementation Guides</a:t>
              </a:r>
            </a:p>
          </p:txBody>
        </p:sp>
        <p:sp>
          <p:nvSpPr>
            <p:cNvPr id="15" name="Freeform: Shape 14">
              <a:extLst>
                <a:ext uri="{FF2B5EF4-FFF2-40B4-BE49-F238E27FC236}">
                  <a16:creationId xmlns:a16="http://schemas.microsoft.com/office/drawing/2014/main" id="{D02D9AD8-7F1B-42D4-AC8A-E8C109DF0C2D}"/>
                </a:ext>
              </a:extLst>
            </p:cNvPr>
            <p:cNvSpPr/>
            <p:nvPr/>
          </p:nvSpPr>
          <p:spPr>
            <a:xfrm>
              <a:off x="9344915" y="440776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Creation of conformance tools to support testing and compliance</a:t>
              </a:r>
            </a:p>
          </p:txBody>
        </p:sp>
        <p:sp>
          <p:nvSpPr>
            <p:cNvPr id="17" name="Freeform: Shape 16">
              <a:extLst>
                <a:ext uri="{FF2B5EF4-FFF2-40B4-BE49-F238E27FC236}">
                  <a16:creationId xmlns:a16="http://schemas.microsoft.com/office/drawing/2014/main" id="{EF2A7839-7D1E-45B0-AF95-7387A40D6224}"/>
                </a:ext>
              </a:extLst>
            </p:cNvPr>
            <p:cNvSpPr/>
            <p:nvPr/>
          </p:nvSpPr>
          <p:spPr>
            <a:xfrm>
              <a:off x="9344915" y="3662906"/>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 typeface="Arial" panose="020B0604020202020204" pitchFamily="34" charset="0"/>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Helps alleviate discrepancies between jurisdictional data exchange workflows</a:t>
              </a:r>
            </a:p>
          </p:txBody>
        </p:sp>
        <p:sp>
          <p:nvSpPr>
            <p:cNvPr id="19" name="Freeform: Shape 18">
              <a:extLst>
                <a:ext uri="{FF2B5EF4-FFF2-40B4-BE49-F238E27FC236}">
                  <a16:creationId xmlns:a16="http://schemas.microsoft.com/office/drawing/2014/main" id="{107E60D7-7E61-48A0-B587-A51572709D73}"/>
                </a:ext>
              </a:extLst>
            </p:cNvPr>
            <p:cNvSpPr/>
            <p:nvPr/>
          </p:nvSpPr>
          <p:spPr>
            <a:xfrm>
              <a:off x="6337550" y="2306615"/>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reliability / quality of data &amp; patient safety</a:t>
              </a:r>
            </a:p>
          </p:txBody>
        </p:sp>
        <p:sp>
          <p:nvSpPr>
            <p:cNvPr id="21" name="Freeform: Shape 20">
              <a:extLst>
                <a:ext uri="{FF2B5EF4-FFF2-40B4-BE49-F238E27FC236}">
                  <a16:creationId xmlns:a16="http://schemas.microsoft.com/office/drawing/2014/main" id="{E169BC84-0FC6-4EB4-B508-56BFD07A117F}"/>
                </a:ext>
              </a:extLst>
            </p:cNvPr>
            <p:cNvSpPr/>
            <p:nvPr/>
          </p:nvSpPr>
          <p:spPr>
            <a:xfrm>
              <a:off x="6337552" y="3702740"/>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power &amp; choice in procurement of vendors that support Canadian concepts</a:t>
              </a:r>
            </a:p>
          </p:txBody>
        </p:sp>
        <p:sp>
          <p:nvSpPr>
            <p:cNvPr id="23" name="Freeform: Shape 22">
              <a:extLst>
                <a:ext uri="{FF2B5EF4-FFF2-40B4-BE49-F238E27FC236}">
                  <a16:creationId xmlns:a16="http://schemas.microsoft.com/office/drawing/2014/main" id="{618E2402-C162-4F6B-99B6-F6AA3B520222}"/>
                </a:ext>
              </a:extLst>
            </p:cNvPr>
            <p:cNvSpPr/>
            <p:nvPr/>
          </p:nvSpPr>
          <p:spPr>
            <a:xfrm>
              <a:off x="6337552" y="4402792"/>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business opportunities and partnerships</a:t>
              </a:r>
            </a:p>
          </p:txBody>
        </p:sp>
      </p:grpSp>
      <p:graphicFrame>
        <p:nvGraphicFramePr>
          <p:cNvPr id="7" name="Diagram 6">
            <a:extLst>
              <a:ext uri="{FF2B5EF4-FFF2-40B4-BE49-F238E27FC236}">
                <a16:creationId xmlns:a16="http://schemas.microsoft.com/office/drawing/2014/main" id="{7CF0F737-80ED-4C9F-B091-B70D93E89130}"/>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In It For You?</a:t>
            </a:r>
          </a:p>
        </p:txBody>
      </p:sp>
      <p:sp>
        <p:nvSpPr>
          <p:cNvPr id="6" name="TextBox 5">
            <a:extLst>
              <a:ext uri="{FF2B5EF4-FFF2-40B4-BE49-F238E27FC236}">
                <a16:creationId xmlns:a16="http://schemas.microsoft.com/office/drawing/2014/main" id="{20F62898-E569-4061-9D78-2BD9A98AD5A8}"/>
              </a:ext>
            </a:extLst>
          </p:cNvPr>
          <p:cNvSpPr txBox="1"/>
          <p:nvPr/>
        </p:nvSpPr>
        <p:spPr>
          <a:xfrm>
            <a:off x="1377981" y="3408508"/>
            <a:ext cx="3065469"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Canadian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Health Information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Standards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Ecosystem</a:t>
            </a:r>
          </a:p>
        </p:txBody>
      </p:sp>
      <p:sp>
        <p:nvSpPr>
          <p:cNvPr id="27" name="Rectangle: Rounded Corners 4">
            <a:extLst>
              <a:ext uri="{FF2B5EF4-FFF2-40B4-BE49-F238E27FC236}">
                <a16:creationId xmlns:a16="http://schemas.microsoft.com/office/drawing/2014/main" id="{E27845CE-9E36-4E98-9586-254CDFACCEFD}"/>
              </a:ext>
            </a:extLst>
          </p:cNvPr>
          <p:cNvSpPr txBox="1"/>
          <p:nvPr/>
        </p:nvSpPr>
        <p:spPr>
          <a:xfrm>
            <a:off x="5688366" y="1449126"/>
            <a:ext cx="5959404"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Incorporation of the Baseline into our Canadian Ecosystem results in the following benefits for jurisdictional stakeholders:</a:t>
            </a:r>
          </a:p>
        </p:txBody>
      </p:sp>
      <p:sp>
        <p:nvSpPr>
          <p:cNvPr id="30" name="Freeform: Shape 29">
            <a:extLst>
              <a:ext uri="{FF2B5EF4-FFF2-40B4-BE49-F238E27FC236}">
                <a16:creationId xmlns:a16="http://schemas.microsoft.com/office/drawing/2014/main" id="{ACE6F3A2-B6F5-4022-B163-382332BA4200}"/>
              </a:ext>
            </a:extLst>
          </p:cNvPr>
          <p:cNvSpPr/>
          <p:nvPr/>
        </p:nvSpPr>
        <p:spPr>
          <a:xfrm>
            <a:off x="9266993" y="3692387"/>
            <a:ext cx="2380775"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Decreased need to customize vendor products for jurisdictional needs</a:t>
            </a:r>
          </a:p>
        </p:txBody>
      </p:sp>
    </p:spTree>
    <p:extLst>
      <p:ext uri="{BB962C8B-B14F-4D97-AF65-F5344CB8AC3E}">
        <p14:creationId xmlns:p14="http://schemas.microsoft.com/office/powerpoint/2010/main" val="1628144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Next?</a:t>
            </a:r>
          </a:p>
        </p:txBody>
      </p:sp>
      <p:sp>
        <p:nvSpPr>
          <p:cNvPr id="8" name="TextBox 7">
            <a:extLst>
              <a:ext uri="{FF2B5EF4-FFF2-40B4-BE49-F238E27FC236}">
                <a16:creationId xmlns:a16="http://schemas.microsoft.com/office/drawing/2014/main" id="{728B3CFD-962C-4321-9480-BB0D3C4AE854}"/>
              </a:ext>
            </a:extLst>
          </p:cNvPr>
          <p:cNvSpPr txBox="1"/>
          <p:nvPr/>
        </p:nvSpPr>
        <p:spPr>
          <a:xfrm>
            <a:off x="456920" y="1745966"/>
            <a:ext cx="11323401" cy="452431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Immediate Next Steps: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Walkthrough of the CA Baseline materials with subcommittee/ technical team</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Gain confirmation that [insert name here] endorses the CA Baseline and will support the asks identified in this proposal.</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CA Baseline workstream will collect additional endorsements from the other stakeholders identified in the presentation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After Endorsements Collected: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Jurisdictional operational working group endorsements input into proposal for Federal Strategic Level organizations (e.g., Canada Institute for Health Information, Canada Health Infoway, etc.) to ask for:</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Support in the establishment of a formal governance model that is co-owned by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jurisdictions and chaired by a Pan-Canadian body, to ensure the CA Baseline is adopted and maintained unilaterally</a:t>
            </a: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Harmonization between the CA Baseline and strategic initiatives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Acceptance of the CA Baseline as a foundation for a future more prescriptive / constraining specification (Core)</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Tooling to support conformance testing and adherence to the CA Baseline Profiles (profile validators, sandbox environment, etc.)</a:t>
            </a:r>
          </a:p>
        </p:txBody>
      </p:sp>
    </p:spTree>
    <p:extLst>
      <p:ext uri="{BB962C8B-B14F-4D97-AF65-F5344CB8AC3E}">
        <p14:creationId xmlns:p14="http://schemas.microsoft.com/office/powerpoint/2010/main" val="42419756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CB0DA-882E-4E79-AA37-16659B9200F2}"/>
              </a:ext>
            </a:extLst>
          </p:cNvPr>
          <p:cNvSpPr>
            <a:spLocks noGrp="1"/>
          </p:cNvSpPr>
          <p:nvPr>
            <p:ph type="title"/>
          </p:nvPr>
        </p:nvSpPr>
        <p:spPr/>
        <p:txBody>
          <a:bodyPr/>
          <a:lstStyle/>
          <a:p>
            <a:r>
              <a:rPr lang="en-US" dirty="0"/>
              <a:t>For Authors and Implementers</a:t>
            </a:r>
          </a:p>
        </p:txBody>
      </p:sp>
      <p:sp>
        <p:nvSpPr>
          <p:cNvPr id="3" name="Content Placeholder 2">
            <a:extLst>
              <a:ext uri="{FF2B5EF4-FFF2-40B4-BE49-F238E27FC236}">
                <a16:creationId xmlns:a16="http://schemas.microsoft.com/office/drawing/2014/main" id="{D12BD77B-26F6-41E9-A8FE-E057C05C7A61}"/>
              </a:ext>
            </a:extLst>
          </p:cNvPr>
          <p:cNvSpPr>
            <a:spLocks noGrp="1"/>
          </p:cNvSpPr>
          <p:nvPr>
            <p:ph idx="1"/>
          </p:nvPr>
        </p:nvSpPr>
        <p:spPr/>
        <p:txBody>
          <a:bodyPr/>
          <a:lstStyle/>
          <a:p>
            <a:r>
              <a:rPr lang="en-US" dirty="0"/>
              <a:t>CA Baseline </a:t>
            </a:r>
            <a:r>
              <a:rPr lang="en-US" dirty="0" err="1"/>
              <a:t>iGuide</a:t>
            </a:r>
            <a:r>
              <a:rPr lang="en-US" dirty="0"/>
              <a:t>: </a:t>
            </a:r>
            <a:r>
              <a:rPr lang="en-US" dirty="0">
                <a:hlinkClick r:id="rId2"/>
              </a:rPr>
              <a:t>http://build.fhir.org/ig/HL7-Canada/ca-baseline/branches/master/index.html</a:t>
            </a:r>
            <a:r>
              <a:rPr lang="en-US" dirty="0"/>
              <a:t> </a:t>
            </a:r>
          </a:p>
          <a:p>
            <a:r>
              <a:rPr lang="en-US" dirty="0"/>
              <a:t>FHIR Implementers Community on </a:t>
            </a:r>
            <a:r>
              <a:rPr lang="en-US" dirty="0" err="1"/>
              <a:t>InfoCentral</a:t>
            </a:r>
            <a:r>
              <a:rPr lang="en-US" dirty="0"/>
              <a:t>: </a:t>
            </a:r>
            <a:r>
              <a:rPr lang="en-US" dirty="0">
                <a:hlinkClick r:id="rId3"/>
              </a:rPr>
              <a:t>https://infocentral.infoway-inforoute.ca/en/collaboration/wg/fhir-implementations</a:t>
            </a:r>
            <a:r>
              <a:rPr lang="en-US" dirty="0"/>
              <a:t> </a:t>
            </a:r>
          </a:p>
          <a:p>
            <a:r>
              <a:rPr lang="en-US" dirty="0"/>
              <a:t>Contact Info for CA Baseline Co-Leads:</a:t>
            </a:r>
          </a:p>
          <a:p>
            <a:pPr lvl="1"/>
            <a:r>
              <a:rPr lang="en-US" dirty="0"/>
              <a:t>Sheridan Cook: </a:t>
            </a:r>
            <a:r>
              <a:rPr lang="en-US" dirty="0">
                <a:hlinkClick r:id="rId4"/>
              </a:rPr>
              <a:t>scook@gevityinc.com</a:t>
            </a:r>
            <a:endParaRPr lang="en-US" dirty="0"/>
          </a:p>
          <a:p>
            <a:pPr lvl="1"/>
            <a:r>
              <a:rPr lang="en-US" dirty="0"/>
              <a:t>Mike Savage: </a:t>
            </a:r>
            <a:r>
              <a:rPr lang="en-US" dirty="0">
                <a:hlinkClick r:id="rId5"/>
              </a:rPr>
              <a:t>michael.savage@ontariomd.com</a:t>
            </a:r>
            <a:r>
              <a:rPr lang="en-US" dirty="0"/>
              <a:t> </a:t>
            </a:r>
          </a:p>
          <a:p>
            <a:endParaRPr lang="en-US" dirty="0"/>
          </a:p>
        </p:txBody>
      </p:sp>
    </p:spTree>
    <p:extLst>
      <p:ext uri="{BB962C8B-B14F-4D97-AF65-F5344CB8AC3E}">
        <p14:creationId xmlns:p14="http://schemas.microsoft.com/office/powerpoint/2010/main" val="2171585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F9786-B113-4F80-946B-7C31C8950EDA}"/>
              </a:ext>
            </a:extLst>
          </p:cNvPr>
          <p:cNvSpPr>
            <a:spLocks noGrp="1"/>
          </p:cNvSpPr>
          <p:nvPr>
            <p:ph type="title"/>
          </p:nvPr>
        </p:nvSpPr>
        <p:spPr/>
        <p:txBody>
          <a:bodyPr/>
          <a:lstStyle/>
          <a:p>
            <a:r>
              <a:rPr lang="en-CA" dirty="0"/>
              <a:t>Dealing with Profile Maturity Differences</a:t>
            </a:r>
          </a:p>
        </p:txBody>
      </p:sp>
      <p:sp>
        <p:nvSpPr>
          <p:cNvPr id="3" name="Content Placeholder 2">
            <a:extLst>
              <a:ext uri="{FF2B5EF4-FFF2-40B4-BE49-F238E27FC236}">
                <a16:creationId xmlns:a16="http://schemas.microsoft.com/office/drawing/2014/main" id="{CE15D761-AFC8-4FDE-AA8B-CE453E2E1C48}"/>
              </a:ext>
            </a:extLst>
          </p:cNvPr>
          <p:cNvSpPr>
            <a:spLocks noGrp="1"/>
          </p:cNvSpPr>
          <p:nvPr>
            <p:ph idx="1"/>
          </p:nvPr>
        </p:nvSpPr>
        <p:spPr>
          <a:xfrm>
            <a:off x="601133" y="1611664"/>
            <a:ext cx="10515600" cy="5048779"/>
          </a:xfrm>
        </p:spPr>
        <p:txBody>
          <a:bodyPr>
            <a:noAutofit/>
          </a:bodyPr>
          <a:lstStyle/>
          <a:p>
            <a:pPr marL="0" indent="0">
              <a:buNone/>
            </a:pPr>
            <a:r>
              <a:rPr lang="en-CA" sz="1500" b="1" dirty="0"/>
              <a:t>Do we want to apply maturity levels to the profiles, the guide, or both?</a:t>
            </a:r>
          </a:p>
          <a:p>
            <a:pPr>
              <a:lnSpc>
                <a:spcPct val="100000"/>
              </a:lnSpc>
              <a:spcBef>
                <a:spcPts val="0"/>
              </a:spcBef>
            </a:pPr>
            <a:r>
              <a:rPr lang="en-CA" sz="1200" dirty="0"/>
              <a:t>Likely both</a:t>
            </a:r>
          </a:p>
          <a:p>
            <a:pPr>
              <a:lnSpc>
                <a:spcPct val="100000"/>
              </a:lnSpc>
              <a:spcBef>
                <a:spcPts val="0"/>
              </a:spcBef>
            </a:pPr>
            <a:r>
              <a:rPr lang="en-CA" sz="1200" dirty="0"/>
              <a:t>Maturity levels reflected for both profiles &amp; guides following traditional FMM progression</a:t>
            </a:r>
          </a:p>
          <a:p>
            <a:pPr>
              <a:lnSpc>
                <a:spcPct val="100000"/>
              </a:lnSpc>
              <a:spcBef>
                <a:spcPts val="0"/>
              </a:spcBef>
            </a:pPr>
            <a:r>
              <a:rPr lang="en-CA" sz="1200" dirty="0"/>
              <a:t>Want to shoot for </a:t>
            </a:r>
            <a:r>
              <a:rPr lang="en-CA" sz="1200" dirty="0" err="1"/>
              <a:t>IGuide</a:t>
            </a:r>
            <a:r>
              <a:rPr lang="en-CA" sz="1200" dirty="0"/>
              <a:t> maturity level that is closer to trial use to alert implementors they are stable enough to try out</a:t>
            </a:r>
          </a:p>
          <a:p>
            <a:pPr>
              <a:lnSpc>
                <a:spcPct val="100000"/>
              </a:lnSpc>
              <a:spcBef>
                <a:spcPts val="0"/>
              </a:spcBef>
            </a:pPr>
            <a:r>
              <a:rPr lang="en-US" sz="1200" dirty="0"/>
              <a:t>Until we get out of Draft level for whole guide - marking resources/elements as lower maturity may not be helpful - because the assumption is that entirety of it is low maturity</a:t>
            </a:r>
          </a:p>
          <a:p>
            <a:pPr marL="0" indent="0">
              <a:lnSpc>
                <a:spcPct val="100000"/>
              </a:lnSpc>
              <a:spcBef>
                <a:spcPts val="0"/>
              </a:spcBef>
              <a:buNone/>
            </a:pPr>
            <a:endParaRPr lang="en-US" sz="1200" dirty="0"/>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CA" sz="1500" b="1" i="0" u="none" strike="noStrike" kern="1200" cap="none" spc="0" normalizeH="0" baseline="0" noProof="0" dirty="0">
                <a:ln>
                  <a:noFill/>
                </a:ln>
                <a:solidFill>
                  <a:prstClr val="black"/>
                </a:solidFill>
                <a:effectLst/>
                <a:uLnTx/>
                <a:uFillTx/>
                <a:latin typeface="Calibri" panose="020F0502020204030204"/>
                <a:ea typeface="+mn-ea"/>
                <a:cs typeface="+mn-cs"/>
              </a:rPr>
              <a:t>What do we do with the profiles that are lower level in maturity than the others? Keep them out of the guide, segment them somewhere else?</a:t>
            </a:r>
          </a:p>
          <a:p>
            <a:pPr marL="22860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Don't leave them out of the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IGuide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clearly differentiate them at resource level (and maybe even element level - for example observation.focus)</a:t>
            </a:r>
            <a:endParaRPr lang="en-CA" sz="2800" dirty="0"/>
          </a:p>
          <a:p>
            <a:pPr marL="0" indent="0">
              <a:lnSpc>
                <a:spcPct val="100000"/>
              </a:lnSpc>
              <a:buNone/>
            </a:pPr>
            <a:r>
              <a:rPr lang="en-CA" sz="1500" b="1" dirty="0"/>
              <a:t>Does it make sense to vary from the FHIR FMM implementation-driven definition given that we’re a baseline?</a:t>
            </a:r>
          </a:p>
          <a:p>
            <a:pPr>
              <a:lnSpc>
                <a:spcPct val="100000"/>
              </a:lnSpc>
              <a:spcBef>
                <a:spcPts val="0"/>
              </a:spcBef>
            </a:pPr>
            <a:r>
              <a:rPr lang="en-CA" sz="1200" dirty="0"/>
              <a:t>May have to vary somewhat given baseline scope is different than a traditional implementation guide scope/different than the international spec use of maturity (i.e. used in multiple countries)</a:t>
            </a:r>
          </a:p>
          <a:p>
            <a:pPr marL="0" indent="0">
              <a:buNone/>
            </a:pPr>
            <a:r>
              <a:rPr lang="en-CA" sz="1500" b="1" dirty="0"/>
              <a:t>Need to define a logic for understanding our maturity level that is communicated in the guide. </a:t>
            </a:r>
          </a:p>
          <a:p>
            <a:pPr>
              <a:lnSpc>
                <a:spcPct val="100000"/>
              </a:lnSpc>
              <a:spcBef>
                <a:spcPts val="0"/>
              </a:spcBef>
            </a:pPr>
            <a:r>
              <a:rPr lang="en-CA" sz="1200" dirty="0"/>
              <a:t> # of comparison specifications included as parameters in the definition for maturity (differentiate specs that have been implemented vs those that are also still in draft form)</a:t>
            </a:r>
          </a:p>
          <a:p>
            <a:pPr>
              <a:lnSpc>
                <a:spcPct val="100000"/>
              </a:lnSpc>
              <a:spcBef>
                <a:spcPts val="0"/>
              </a:spcBef>
            </a:pPr>
            <a:r>
              <a:rPr lang="en-CA" sz="1200" dirty="0"/>
              <a:t>#of times the baseline/profiles based off the baseline are used as another indicator for later levels of maturity</a:t>
            </a:r>
          </a:p>
          <a:p>
            <a:pPr>
              <a:lnSpc>
                <a:spcPct val="100000"/>
              </a:lnSpc>
              <a:spcBef>
                <a:spcPts val="0"/>
              </a:spcBef>
            </a:pPr>
            <a:endParaRPr lang="en-CA" sz="1200" dirty="0"/>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Calibri" panose="020F0502020204030204"/>
                <a:ea typeface="+mn-ea"/>
                <a:cs typeface="+mn-cs"/>
              </a:rPr>
              <a:t>Does it make sense to ask for a different expectations for less mature profiles?</a:t>
            </a:r>
          </a:p>
          <a:p>
            <a:pPr>
              <a:spcBef>
                <a:spcPts val="0"/>
              </a:spcBef>
              <a:defRPr/>
            </a:pPr>
            <a:r>
              <a:rPr lang="en-US" sz="1200" dirty="0">
                <a:solidFill>
                  <a:prstClr val="black"/>
                </a:solidFill>
                <a:latin typeface="Calibri" panose="020F0502020204030204"/>
              </a:rPr>
              <a:t>Not appropriate for the workstream to define the expectations- we can make recommendations but decision on what jurisdictions are expected to do with each comes from the collaborative</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lang="en-US" sz="1500" b="1" dirty="0">
              <a:solidFill>
                <a:prstClr val="black"/>
              </a:solidFill>
              <a:latin typeface="Calibri" panose="020F0502020204030204"/>
            </a:endParaRP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Calibri" panose="020F0502020204030204"/>
                <a:ea typeface="+mn-ea"/>
                <a:cs typeface="+mn-cs"/>
              </a:rPr>
              <a:t>Does it make sense for us to ask for different types of support from our governance group for less mature profiles</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lang="en-US" sz="1200" dirty="0">
                <a:solidFill>
                  <a:prstClr val="black"/>
                </a:solidFill>
                <a:latin typeface="Calibri" panose="020F0502020204030204"/>
              </a:rPr>
              <a:t>- </a:t>
            </a:r>
            <a:r>
              <a:rPr kumimoji="0" lang="en-US" sz="1200" i="0" u="none" strike="noStrike" kern="1200" cap="none" spc="0" normalizeH="0" baseline="0" noProof="0" dirty="0">
                <a:ln>
                  <a:noFill/>
                </a:ln>
                <a:solidFill>
                  <a:prstClr val="black"/>
                </a:solidFill>
                <a:effectLst/>
                <a:uLnTx/>
                <a:uFillTx/>
                <a:latin typeface="Calibri" panose="020F0502020204030204"/>
                <a:ea typeface="+mn-ea"/>
                <a:cs typeface="+mn-cs"/>
              </a:rPr>
              <a:t>i.e. agreeing to use the level X for implementation and to provide support getting community feedback for level Y)</a:t>
            </a:r>
          </a:p>
        </p:txBody>
      </p:sp>
    </p:spTree>
    <p:extLst>
      <p:ext uri="{BB962C8B-B14F-4D97-AF65-F5344CB8AC3E}">
        <p14:creationId xmlns:p14="http://schemas.microsoft.com/office/powerpoint/2010/main" val="2725751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3345663074"/>
              </p:ext>
            </p:extLst>
          </p:nvPr>
        </p:nvGraphicFramePr>
        <p:xfrm>
          <a:off x="363718" y="1027330"/>
          <a:ext cx="10876434" cy="5285740"/>
        </p:xfrm>
        <a:graphic>
          <a:graphicData uri="http://schemas.openxmlformats.org/drawingml/2006/table">
            <a:tbl>
              <a:tblPr firstRow="1" bandRow="1">
                <a:tableStyleId>{5C22544A-7EE6-4342-B048-85BDC9FD1C3A}</a:tableStyleId>
              </a:tblPr>
              <a:tblGrid>
                <a:gridCol w="677164">
                  <a:extLst>
                    <a:ext uri="{9D8B030D-6E8A-4147-A177-3AD203B41FA5}">
                      <a16:colId xmlns:a16="http://schemas.microsoft.com/office/drawing/2014/main" val="1140487521"/>
                    </a:ext>
                  </a:extLst>
                </a:gridCol>
                <a:gridCol w="6726599">
                  <a:extLst>
                    <a:ext uri="{9D8B030D-6E8A-4147-A177-3AD203B41FA5}">
                      <a16:colId xmlns:a16="http://schemas.microsoft.com/office/drawing/2014/main" val="286067276"/>
                    </a:ext>
                  </a:extLst>
                </a:gridCol>
                <a:gridCol w="3472671">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r>
                        <a:rPr lang="en-CA" sz="1600" dirty="0"/>
                        <a:t>CA Baseline Maturity Level Definition</a:t>
                      </a:r>
                    </a:p>
                  </a:txBody>
                  <a:tcPr/>
                </a:tc>
                <a:extLst>
                  <a:ext uri="{0D108BD9-81ED-4DB2-BD59-A6C34878D82A}">
                    <a16:rowId xmlns:a16="http://schemas.microsoft.com/office/drawing/2014/main" val="366108155"/>
                  </a:ext>
                </a:extLst>
              </a:tr>
              <a:tr h="448235">
                <a:tc>
                  <a:txBody>
                    <a:bodyPr/>
                    <a:lstStyle/>
                    <a:p>
                      <a:r>
                        <a:rPr lang="en-CA" sz="1200" dirty="0"/>
                        <a:t>0 </a:t>
                      </a:r>
                    </a:p>
                    <a:p>
                      <a:r>
                        <a:rPr lang="en-CA" sz="700" dirty="0"/>
                        <a:t>(draft)</a:t>
                      </a:r>
                      <a:endParaRPr lang="en-CA" sz="1200" dirty="0"/>
                    </a:p>
                  </a:txBody>
                  <a:tcPr/>
                </a:tc>
                <a:tc>
                  <a:txBody>
                    <a:bodyPr/>
                    <a:lstStyle/>
                    <a:p>
                      <a:r>
                        <a:rPr lang="en-US" sz="1050" b="1" i="0" kern="1200" dirty="0">
                          <a:solidFill>
                            <a:schemeClr val="dk1"/>
                          </a:solidFill>
                          <a:effectLst/>
                          <a:latin typeface="+mn-lt"/>
                          <a:ea typeface="+mn-ea"/>
                          <a:cs typeface="+mn-cs"/>
                        </a:rPr>
                        <a:t>FHIR Base Definition: </a:t>
                      </a:r>
                      <a:r>
                        <a:rPr lang="en-US" sz="1050" b="0" i="0" kern="1200" dirty="0">
                          <a:solidFill>
                            <a:schemeClr val="dk1"/>
                          </a:solidFill>
                          <a:effectLst/>
                          <a:latin typeface="+mn-lt"/>
                          <a:ea typeface="+mn-ea"/>
                          <a:cs typeface="+mn-cs"/>
                        </a:rPr>
                        <a:t>the artifact has been published on the current build. This level is synonymous with Draft.</a:t>
                      </a:r>
                      <a:endParaRPr lang="en-CA" sz="1050" dirty="0"/>
                    </a:p>
                    <a:p>
                      <a:r>
                        <a:rPr lang="en-CA" sz="1050" b="1" dirty="0"/>
                        <a:t>UK Core: </a:t>
                      </a:r>
                      <a:r>
                        <a:rPr lang="en-US" sz="1050" dirty="0"/>
                        <a:t>The Profile has been published on the current build. This Profile has had no formal review and therefore may have quality issues. It is published only to allow the review process to start</a:t>
                      </a:r>
                    </a:p>
                    <a:p>
                      <a:r>
                        <a:rPr lang="en-US" sz="1050" b="1" dirty="0"/>
                        <a:t>AU Core: </a:t>
                      </a:r>
                      <a:r>
                        <a:rPr lang="en-US" sz="1050" dirty="0"/>
                        <a:t>Same as FHIR Base Definition</a:t>
                      </a:r>
                      <a:endParaRPr lang="en-CA" sz="105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i="0" kern="1200" dirty="0">
                          <a:solidFill>
                            <a:schemeClr val="dk1"/>
                          </a:solidFill>
                          <a:effectLst/>
                          <a:latin typeface="+mn-lt"/>
                          <a:ea typeface="+mn-ea"/>
                          <a:cs typeface="+mn-cs"/>
                        </a:rPr>
                        <a:t>The artifact has been published on the current build. This level is synonymous with Draft.</a:t>
                      </a:r>
                    </a:p>
                    <a:p>
                      <a:endParaRPr lang="en-CA"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Implementors should be aware that artifacts at this maturity level are subject to community review and refinement. </a:t>
                      </a:r>
                      <a:endParaRPr lang="en-CA" sz="1050" dirty="0"/>
                    </a:p>
                  </a:txBody>
                  <a:tcPr/>
                </a:tc>
                <a:extLst>
                  <a:ext uri="{0D108BD9-81ED-4DB2-BD59-A6C34878D82A}">
                    <a16:rowId xmlns:a16="http://schemas.microsoft.com/office/drawing/2014/main" val="358551037"/>
                  </a:ext>
                </a:extLst>
              </a:tr>
              <a:tr h="370840">
                <a:tc>
                  <a:txBody>
                    <a:bodyPr/>
                    <a:lstStyle/>
                    <a:p>
                      <a:r>
                        <a:rPr lang="en-CA" sz="1200" dirty="0"/>
                        <a:t>1</a:t>
                      </a:r>
                    </a:p>
                  </a:txBody>
                  <a:tcPr/>
                </a:tc>
                <a:tc>
                  <a:txBody>
                    <a:bodyPr/>
                    <a:lstStyle/>
                    <a:p>
                      <a:r>
                        <a:rPr lang="en-US" sz="1050" b="1" i="0" kern="1200" dirty="0">
                          <a:solidFill>
                            <a:schemeClr val="dk1"/>
                          </a:solidFill>
                          <a:effectLst/>
                          <a:latin typeface="+mn-lt"/>
                          <a:ea typeface="+mn-ea"/>
                          <a:cs typeface="+mn-cs"/>
                        </a:rPr>
                        <a:t>FHIR Base Definition: </a:t>
                      </a:r>
                      <a:r>
                        <a:rPr lang="en-US" sz="1050" dirty="0"/>
                        <a:t>FMM0 + the artifact produces </a:t>
                      </a:r>
                      <a:r>
                        <a:rPr lang="en-US" sz="1050" u="sng" dirty="0"/>
                        <a:t>no warnings during the build process </a:t>
                      </a:r>
                      <a:r>
                        <a:rPr lang="en-US" sz="1050" dirty="0"/>
                        <a:t>and the </a:t>
                      </a:r>
                      <a:r>
                        <a:rPr lang="en-US" sz="1050" u="sng" dirty="0"/>
                        <a:t>responsible WG </a:t>
                      </a:r>
                      <a:r>
                        <a:rPr lang="en-US" sz="1050" dirty="0"/>
                        <a:t>has indicated that they consider the artifact substantially complete and ready for implementation. </a:t>
                      </a:r>
                      <a:r>
                        <a:rPr lang="en-US" sz="1050" dirty="0">
                          <a:highlight>
                            <a:srgbClr val="FFFF00"/>
                          </a:highlight>
                        </a:rPr>
                        <a:t>For resources, profiles and implementation guides, the FHIR Management Group has approved the underlying resource/profile/IG proposal.</a:t>
                      </a:r>
                    </a:p>
                    <a:p>
                      <a:r>
                        <a:rPr lang="en-US" sz="1050" b="1" dirty="0"/>
                        <a:t>UK Core: </a:t>
                      </a:r>
                      <a:r>
                        <a:rPr lang="en-US" sz="1050" dirty="0"/>
                        <a:t>The Profile produces no warnings during the build process and has had a formal internal review by the UK Core development team</a:t>
                      </a:r>
                    </a:p>
                    <a:p>
                      <a:r>
                        <a:rPr lang="en-US" sz="1050" b="1" dirty="0"/>
                        <a:t>AU Core:  </a:t>
                      </a:r>
                      <a:r>
                        <a:rPr lang="en-US" sz="1050" dirty="0"/>
                        <a:t>Same as FHIR Base Definition</a:t>
                      </a:r>
                      <a:endParaRPr lang="en-US" sz="1050" b="0" dirty="0"/>
                    </a:p>
                  </a:txBody>
                  <a:tcPr/>
                </a:tc>
                <a:tc>
                  <a:txBody>
                    <a:bodyPr/>
                    <a:lstStyle/>
                    <a:p>
                      <a:r>
                        <a:rPr lang="en-CA" sz="1050" dirty="0"/>
                        <a:t>The artifact produces no warnings during the build process and has had a formal internal review by the CA Baseline Working Stream. </a:t>
                      </a:r>
                      <a:r>
                        <a:rPr lang="en-US" sz="1050" dirty="0"/>
                        <a:t>The artifact is considered substantially complete and ready for </a:t>
                      </a:r>
                      <a:r>
                        <a:rPr lang="en-US" sz="1050" dirty="0">
                          <a:highlight>
                            <a:srgbClr val="FFFF00"/>
                          </a:highlight>
                        </a:rPr>
                        <a:t>trial </a:t>
                      </a:r>
                      <a:r>
                        <a:rPr lang="en-US" sz="1050" dirty="0"/>
                        <a:t>use. </a:t>
                      </a:r>
                    </a:p>
                    <a:p>
                      <a:endParaRPr lang="en-US" sz="1050" dirty="0"/>
                    </a:p>
                    <a:p>
                      <a:r>
                        <a:rPr lang="en-US" sz="1050" dirty="0"/>
                        <a:t>Profiles at this level are available for the community to experiment with, in developing their own profiles, in order to solicit implementor feedback.</a:t>
                      </a:r>
                    </a:p>
                    <a:p>
                      <a:endParaRPr lang="en-US" sz="1050" dirty="0"/>
                    </a:p>
                    <a:p>
                      <a:r>
                        <a:rPr lang="en-US" sz="1050" dirty="0"/>
                        <a:t>Implementors should be aware that artifacts at this maturity level are still subject to community review and refinement. </a:t>
                      </a:r>
                      <a:endParaRPr lang="en-CA" sz="1050" dirty="0"/>
                    </a:p>
                  </a:txBody>
                  <a:tcPr/>
                </a:tc>
                <a:extLst>
                  <a:ext uri="{0D108BD9-81ED-4DB2-BD59-A6C34878D82A}">
                    <a16:rowId xmlns:a16="http://schemas.microsoft.com/office/drawing/2014/main" val="2404307051"/>
                  </a:ext>
                </a:extLst>
              </a:tr>
              <a:tr h="370840">
                <a:tc>
                  <a:txBody>
                    <a:bodyPr/>
                    <a:lstStyle/>
                    <a:p>
                      <a:r>
                        <a:rPr lang="en-CA" sz="1200" dirty="0"/>
                        <a:t>2</a:t>
                      </a:r>
                    </a:p>
                  </a:txBody>
                  <a:tcPr/>
                </a:tc>
                <a:tc>
                  <a:txBody>
                    <a:bodyPr/>
                    <a:lstStyle/>
                    <a:p>
                      <a:r>
                        <a:rPr lang="en-US" sz="1050" b="1" i="0" kern="1200" dirty="0">
                          <a:solidFill>
                            <a:schemeClr val="dk1"/>
                          </a:solidFill>
                          <a:effectLst/>
                          <a:latin typeface="+mn-lt"/>
                          <a:ea typeface="+mn-ea"/>
                          <a:cs typeface="+mn-cs"/>
                        </a:rPr>
                        <a:t>FHIR Base Definition: </a:t>
                      </a:r>
                      <a:r>
                        <a:rPr lang="en-US" sz="1050" dirty="0"/>
                        <a:t>FMM1 + the artifact has been tested and successfully </a:t>
                      </a:r>
                      <a:r>
                        <a:rPr lang="en-US" sz="1050" u="sng" dirty="0"/>
                        <a:t>supports interoperability </a:t>
                      </a:r>
                      <a:r>
                        <a:rPr lang="en-US" sz="1050" dirty="0"/>
                        <a:t>among at least three independently developed systems leveraging most of the scope (e.g. at least 80% of the core data elements) using semi-realistic data and scenarios based on at least one of the declared scopes of the artifact </a:t>
                      </a:r>
                      <a:r>
                        <a:rPr lang="en-US" sz="1050" dirty="0">
                          <a:highlight>
                            <a:srgbClr val="FFFF00"/>
                          </a:highlight>
                        </a:rPr>
                        <a:t>(e.g. at a </a:t>
                      </a:r>
                      <a:r>
                        <a:rPr lang="en-US" sz="1050" dirty="0" err="1">
                          <a:highlight>
                            <a:srgbClr val="FFFF00"/>
                          </a:highlight>
                        </a:rPr>
                        <a:t>connectathon</a:t>
                      </a:r>
                      <a:r>
                        <a:rPr lang="en-US" sz="1050" dirty="0">
                          <a:highlight>
                            <a:srgbClr val="FFFF00"/>
                          </a:highlight>
                        </a:rPr>
                        <a:t>)</a:t>
                      </a:r>
                      <a:r>
                        <a:rPr lang="en-US" sz="1050" dirty="0"/>
                        <a:t>. </a:t>
                      </a:r>
                      <a:r>
                        <a:rPr lang="en-US" sz="1050" dirty="0">
                          <a:highlight>
                            <a:srgbClr val="FFFF00"/>
                          </a:highlight>
                        </a:rPr>
                        <a:t>These interoperability results must have been reported to and accepted by the FMG</a:t>
                      </a:r>
                    </a:p>
                    <a:p>
                      <a:r>
                        <a:rPr lang="en-US" sz="1050" b="1" dirty="0"/>
                        <a:t>UK Core: </a:t>
                      </a:r>
                      <a:r>
                        <a:rPr lang="en-US" sz="1050" dirty="0"/>
                        <a:t>The Profile has been released for review to the UK FHIR community, any feedback received has been addressed as far as possible</a:t>
                      </a:r>
                    </a:p>
                    <a:p>
                      <a:r>
                        <a:rPr lang="en-US" sz="1050" b="1" dirty="0"/>
                        <a:t>AU Core: </a:t>
                      </a:r>
                      <a:r>
                        <a:rPr lang="en-US" sz="1050" dirty="0"/>
                        <a:t>Same as FHIR Base Definition</a:t>
                      </a:r>
                    </a:p>
                  </a:txBody>
                  <a:tcPr/>
                </a:tc>
                <a:tc>
                  <a:txBody>
                    <a:bodyPr/>
                    <a:lstStyle/>
                    <a:p>
                      <a:r>
                        <a:rPr lang="en-US" sz="1050" dirty="0"/>
                        <a:t>The artifact has been released for review to the CA FHIR community, and is being </a:t>
                      </a:r>
                      <a:r>
                        <a:rPr lang="en-US" sz="1050" dirty="0">
                          <a:highlight>
                            <a:srgbClr val="FFFF00"/>
                          </a:highlight>
                        </a:rPr>
                        <a:t>used and/or demonstrated</a:t>
                      </a:r>
                      <a:r>
                        <a:rPr lang="en-US" sz="1050" dirty="0"/>
                        <a:t> by at least three implementations (e.g., pan-Canadian, jurisdictional, vendor, etc.) from at least two different jurisdictions.</a:t>
                      </a:r>
                    </a:p>
                    <a:p>
                      <a:endParaRPr lang="en-US" sz="1050" dirty="0"/>
                    </a:p>
                    <a:p>
                      <a:r>
                        <a:rPr lang="en-US" sz="1050" dirty="0"/>
                        <a:t>Implementor feedback has been addressed as far as possible and is socialized through the Canadian Governance Collaborative.</a:t>
                      </a:r>
                    </a:p>
                    <a:p>
                      <a:endParaRPr lang="en-US"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Implementors should be aware that artifacts at this maturity level are still subject to community review and refinement. </a:t>
                      </a:r>
                    </a:p>
                    <a:p>
                      <a:endParaRPr lang="en-US" sz="1050" dirty="0"/>
                    </a:p>
                  </a:txBody>
                  <a:tcPr/>
                </a:tc>
                <a:extLst>
                  <a:ext uri="{0D108BD9-81ED-4DB2-BD59-A6C34878D82A}">
                    <a16:rowId xmlns:a16="http://schemas.microsoft.com/office/drawing/2014/main" val="2968744455"/>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
        <p:nvSpPr>
          <p:cNvPr id="8" name="TextBox 7">
            <a:extLst>
              <a:ext uri="{FF2B5EF4-FFF2-40B4-BE49-F238E27FC236}">
                <a16:creationId xmlns:a16="http://schemas.microsoft.com/office/drawing/2014/main" id="{33FECD17-2B2C-4E18-B024-B3D4B8108F79}"/>
              </a:ext>
            </a:extLst>
          </p:cNvPr>
          <p:cNvSpPr txBox="1"/>
          <p:nvPr/>
        </p:nvSpPr>
        <p:spPr>
          <a:xfrm>
            <a:off x="211896" y="6336924"/>
            <a:ext cx="11905860" cy="1169551"/>
          </a:xfrm>
          <a:prstGeom prst="rect">
            <a:avLst/>
          </a:prstGeom>
          <a:noFill/>
        </p:spPr>
        <p:txBody>
          <a:bodyPr wrap="square">
            <a:spAutoFit/>
          </a:bodyPr>
          <a:lstStyle/>
          <a:p>
            <a:r>
              <a:rPr lang="en-US" sz="1000" dirty="0"/>
              <a:t>For the Purposes of the Canadian Baseline Implementation Guide, current build means it is published on the publicly available CI Build(</a:t>
            </a:r>
            <a:r>
              <a:rPr lang="en-US" sz="1000" dirty="0">
                <a:hlinkClick r:id="rId3"/>
              </a:rPr>
              <a:t>http://build.fhir.org/ig/HL7-Canada/ca-baseline/branches/master/index.html</a:t>
            </a:r>
            <a:r>
              <a:rPr lang="en-US" sz="1000" dirty="0"/>
              <a:t>)  and Simplifier Project (</a:t>
            </a:r>
            <a:r>
              <a:rPr lang="en-US" sz="1000" dirty="0">
                <a:hlinkClick r:id="rId4"/>
              </a:rPr>
              <a:t>https://simplifier.net/CanadianFHIRBaselineProfilesCA-Core</a:t>
            </a:r>
            <a:r>
              <a:rPr lang="en-US" sz="1000" dirty="0"/>
              <a:t>)  </a:t>
            </a:r>
          </a:p>
          <a:p>
            <a:endParaRPr lang="en-US" sz="1000" dirty="0"/>
          </a:p>
          <a:p>
            <a:r>
              <a:rPr lang="en-US" sz="1000" dirty="0"/>
              <a:t>For our purposes, ready for use means ready for Canadian profiles to begin  attempting to derive from the Baseline profiles, it is understood that artifacts can be ready for use but are still expected to undergo revisions</a:t>
            </a:r>
          </a:p>
          <a:p>
            <a:endParaRPr lang="en-US" sz="1000" dirty="0"/>
          </a:p>
          <a:p>
            <a:pPr lvl="0"/>
            <a:r>
              <a:rPr lang="en-US" sz="1000" dirty="0">
                <a:solidFill>
                  <a:srgbClr val="C00000"/>
                </a:solidFill>
              </a:rPr>
              <a:t>*demonstrated could mean 1) profiles formally derive from the baseline using the </a:t>
            </a:r>
            <a:r>
              <a:rPr lang="en-US" sz="1000" dirty="0" err="1">
                <a:solidFill>
                  <a:srgbClr val="C00000"/>
                </a:solidFill>
              </a:rPr>
              <a:t>baseDefinition</a:t>
            </a:r>
            <a:r>
              <a:rPr lang="en-US" sz="1000" dirty="0">
                <a:solidFill>
                  <a:srgbClr val="C00000"/>
                </a:solidFill>
              </a:rPr>
              <a:t> and show no conformance errors , OR 2) profiles can be validated against the {</a:t>
            </a:r>
            <a:r>
              <a:rPr lang="en-US" sz="1000" dirty="0" err="1">
                <a:solidFill>
                  <a:srgbClr val="C00000"/>
                </a:solidFill>
              </a:rPr>
              <a:t>BaselineProfileURL</a:t>
            </a:r>
            <a:r>
              <a:rPr lang="en-US" sz="1000" dirty="0">
                <a:solidFill>
                  <a:srgbClr val="C00000"/>
                </a:solidFill>
              </a:rPr>
              <a:t>] and is conformant (produces no errors)</a:t>
            </a:r>
          </a:p>
        </p:txBody>
      </p:sp>
    </p:spTree>
    <p:extLst>
      <p:ext uri="{BB962C8B-B14F-4D97-AF65-F5344CB8AC3E}">
        <p14:creationId xmlns:p14="http://schemas.microsoft.com/office/powerpoint/2010/main" val="3843860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226103671"/>
              </p:ext>
            </p:extLst>
          </p:nvPr>
        </p:nvGraphicFramePr>
        <p:xfrm>
          <a:off x="371670" y="1051184"/>
          <a:ext cx="10834594" cy="4912360"/>
        </p:xfrm>
        <a:graphic>
          <a:graphicData uri="http://schemas.openxmlformats.org/drawingml/2006/table">
            <a:tbl>
              <a:tblPr firstRow="1" bandRow="1">
                <a:tableStyleId>{5C22544A-7EE6-4342-B048-85BDC9FD1C3A}</a:tableStyleId>
              </a:tblPr>
              <a:tblGrid>
                <a:gridCol w="674558">
                  <a:extLst>
                    <a:ext uri="{9D8B030D-6E8A-4147-A177-3AD203B41FA5}">
                      <a16:colId xmlns:a16="http://schemas.microsoft.com/office/drawing/2014/main" val="1140487521"/>
                    </a:ext>
                  </a:extLst>
                </a:gridCol>
                <a:gridCol w="6700723">
                  <a:extLst>
                    <a:ext uri="{9D8B030D-6E8A-4147-A177-3AD203B41FA5}">
                      <a16:colId xmlns:a16="http://schemas.microsoft.com/office/drawing/2014/main" val="286067276"/>
                    </a:ext>
                  </a:extLst>
                </a:gridCol>
                <a:gridCol w="3459313">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CA Baseline Maturity Level Definition</a:t>
                      </a:r>
                    </a:p>
                  </a:txBody>
                  <a:tcPr/>
                </a:tc>
                <a:extLst>
                  <a:ext uri="{0D108BD9-81ED-4DB2-BD59-A6C34878D82A}">
                    <a16:rowId xmlns:a16="http://schemas.microsoft.com/office/drawing/2014/main" val="366108155"/>
                  </a:ext>
                </a:extLst>
              </a:tr>
              <a:tr h="370840">
                <a:tc>
                  <a:txBody>
                    <a:bodyPr/>
                    <a:lstStyle/>
                    <a:p>
                      <a:r>
                        <a:rPr lang="en-CA" sz="1400" dirty="0"/>
                        <a:t>3</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FMM2 + the artifact has been verified by the work group as meeting the Conformance Resource Quality Guidelines; has been subject to a round of </a:t>
                      </a:r>
                      <a:r>
                        <a:rPr lang="en-US" sz="1100" dirty="0">
                          <a:highlight>
                            <a:srgbClr val="FFFF00"/>
                          </a:highlight>
                        </a:rPr>
                        <a:t>formal balloting</a:t>
                      </a:r>
                      <a:r>
                        <a:rPr lang="en-US" sz="1100" dirty="0"/>
                        <a:t>; has at least </a:t>
                      </a:r>
                      <a:r>
                        <a:rPr lang="en-US" sz="1100" u="sng" dirty="0"/>
                        <a:t>10 distinct implementer comments</a:t>
                      </a:r>
                      <a:r>
                        <a:rPr lang="en-US" sz="1100" dirty="0"/>
                        <a:t> recorded in the tracker drawn from </a:t>
                      </a:r>
                      <a:r>
                        <a:rPr lang="en-US" sz="1100" u="sng" dirty="0"/>
                        <a:t>at least 3 organizations </a:t>
                      </a:r>
                      <a:r>
                        <a:rPr lang="en-US" sz="1100" dirty="0"/>
                        <a:t>resulting in </a:t>
                      </a:r>
                      <a:r>
                        <a:rPr lang="en-US" sz="1100" u="sng" dirty="0"/>
                        <a:t>at least one substantive change</a:t>
                      </a:r>
                    </a:p>
                    <a:p>
                      <a:r>
                        <a:rPr lang="en-US" sz="1100" b="1" dirty="0"/>
                        <a:t>UK Core: </a:t>
                      </a:r>
                      <a:r>
                        <a:rPr lang="en-US" sz="1100" b="0" dirty="0"/>
                        <a:t>The Profile has been </a:t>
                      </a:r>
                      <a:r>
                        <a:rPr lang="en-US" sz="1100" b="0" dirty="0">
                          <a:highlight>
                            <a:srgbClr val="FFFF00"/>
                          </a:highlight>
                        </a:rPr>
                        <a:t>presented for inclusion in the Technical and Clinical Assurance process</a:t>
                      </a:r>
                    </a:p>
                    <a:p>
                      <a:r>
                        <a:rPr lang="en-US" sz="1100" b="1" u="none" dirty="0"/>
                        <a:t>AU Core: </a:t>
                      </a:r>
                      <a:r>
                        <a:rPr lang="en-US" sz="1100" b="0" u="none" dirty="0"/>
                        <a:t>Same as FHIR Base Definition</a:t>
                      </a:r>
                      <a:endParaRPr lang="en-CA" sz="1100" u="non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The artifact has been verified by the work group as meeting the CA Baseline Quality Guidelines; has been subject to a round of formal balloting;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Implementation guides at this maturity: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have at least 10 distinct implementer comments submitted to [location </a:t>
                      </a:r>
                      <a:r>
                        <a:rPr lang="en-US" sz="1100" dirty="0" err="1"/>
                        <a:t>tbd</a:t>
                      </a:r>
                      <a:r>
                        <a:rPr lang="en-US" sz="1100" dirty="0"/>
                        <a:t>], provided by at least 3 organizations across three jurisdictions resulting in at least one substantive change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u="none" dirty="0"/>
                        <a:t>Resources at this level of maturity: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u="none" dirty="0"/>
                        <a:t>have at least 3 distinct implementer comments submitted to [location tbd] across at least three jurisdictions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Requests for changes from this level onwards are expected to follow an evaluation &amp; consultation process with the Canadian Governance Collaborative.</a:t>
                      </a:r>
                      <a:endParaRPr lang="en-CA" sz="1100" dirty="0"/>
                    </a:p>
                  </a:txBody>
                  <a:tcPr/>
                </a:tc>
                <a:extLst>
                  <a:ext uri="{0D108BD9-81ED-4DB2-BD59-A6C34878D82A}">
                    <a16:rowId xmlns:a16="http://schemas.microsoft.com/office/drawing/2014/main" val="1954888294"/>
                  </a:ext>
                </a:extLst>
              </a:tr>
              <a:tr h="370840">
                <a:tc>
                  <a:txBody>
                    <a:bodyPr/>
                    <a:lstStyle/>
                    <a:p>
                      <a:r>
                        <a:rPr lang="en-CA" sz="1400" dirty="0"/>
                        <a:t>4</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FMM3 + the artifact has been tested across its scope (see below), </a:t>
                      </a:r>
                      <a:r>
                        <a:rPr lang="en-US" sz="1100" dirty="0">
                          <a:highlight>
                            <a:srgbClr val="FFFF00"/>
                          </a:highlight>
                        </a:rPr>
                        <a:t>published in a formal publication (e.g. STU), </a:t>
                      </a:r>
                      <a:r>
                        <a:rPr lang="en-US" sz="1100" dirty="0"/>
                        <a:t>and </a:t>
                      </a:r>
                      <a:r>
                        <a:rPr lang="en-US" sz="1100" dirty="0">
                          <a:highlight>
                            <a:srgbClr val="FFFF00"/>
                          </a:highlight>
                        </a:rPr>
                        <a:t>implemented in multiple prototype projects</a:t>
                      </a:r>
                      <a:r>
                        <a:rPr lang="en-US" sz="1100" dirty="0"/>
                        <a:t>. As well, the responsible work group agrees the artifact is sufficiently stable to require implementer consultation for subsequent non-backward compatible changes.</a:t>
                      </a:r>
                    </a:p>
                    <a:p>
                      <a:r>
                        <a:rPr lang="en-US" sz="1100" b="1" dirty="0"/>
                        <a:t>UK Core: </a:t>
                      </a:r>
                      <a:r>
                        <a:rPr lang="en-US" sz="1100" b="0" dirty="0"/>
                        <a:t>The Profile has completed the </a:t>
                      </a:r>
                      <a:r>
                        <a:rPr lang="en-US" sz="1100" b="0" dirty="0">
                          <a:highlight>
                            <a:srgbClr val="FFFF00"/>
                          </a:highlight>
                        </a:rPr>
                        <a:t>Technical and Clinical Assurance process </a:t>
                      </a:r>
                      <a:r>
                        <a:rPr lang="en-US" sz="1100" b="0" dirty="0"/>
                        <a:t>and the status has been changed to active</a:t>
                      </a:r>
                    </a:p>
                    <a:p>
                      <a:r>
                        <a:rPr lang="en-US" sz="1100" b="1" dirty="0"/>
                        <a:t>AU Core: </a:t>
                      </a:r>
                      <a:r>
                        <a:rPr lang="en-US" sz="1100" b="0" dirty="0"/>
                        <a:t>Same as FHIR Base Definition</a:t>
                      </a:r>
                    </a:p>
                  </a:txBody>
                  <a:tcPr/>
                </a:tc>
                <a:tc>
                  <a:txBody>
                    <a:bodyPr/>
                    <a:lstStyle/>
                    <a:p>
                      <a:r>
                        <a:rPr lang="en-US" sz="1100" dirty="0"/>
                        <a:t>FMM3 + the artifact has been tested across its scope (see below), published in a formal publication (e.g. STU) that FHIR projects have referenced/utilized across multiple prototype projects across at least three jurisdictions</a:t>
                      </a:r>
                    </a:p>
                    <a:p>
                      <a:endParaRPr lang="en-US" sz="1100" dirty="0"/>
                    </a:p>
                    <a:p>
                      <a:r>
                        <a:rPr lang="en-US" sz="1100" dirty="0"/>
                        <a:t>As well, the FHIR Implementors work group agrees the artifact is sufficiently stable, and that any future non-backward compatible [breaking] changes will go to the Canadian FHIR community for consultation.</a:t>
                      </a:r>
                    </a:p>
                  </a:txBody>
                  <a:tcPr/>
                </a:tc>
                <a:extLst>
                  <a:ext uri="{0D108BD9-81ED-4DB2-BD59-A6C34878D82A}">
                    <a16:rowId xmlns:a16="http://schemas.microsoft.com/office/drawing/2014/main" val="3748725740"/>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Tree>
    <p:extLst>
      <p:ext uri="{BB962C8B-B14F-4D97-AF65-F5344CB8AC3E}">
        <p14:creationId xmlns:p14="http://schemas.microsoft.com/office/powerpoint/2010/main" val="144241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659C7-8B91-4FDC-9CED-E72B16B2875F}"/>
              </a:ext>
            </a:extLst>
          </p:cNvPr>
          <p:cNvSpPr>
            <a:spLocks noGrp="1"/>
          </p:cNvSpPr>
          <p:nvPr>
            <p:ph type="title"/>
          </p:nvPr>
        </p:nvSpPr>
        <p:spPr>
          <a:xfrm>
            <a:off x="838200" y="40228"/>
            <a:ext cx="10515600" cy="1325563"/>
          </a:xfrm>
        </p:spPr>
        <p:txBody>
          <a:bodyPr/>
          <a:lstStyle/>
          <a:p>
            <a:r>
              <a:rPr lang="en-CA" dirty="0"/>
              <a:t>Baseline </a:t>
            </a:r>
            <a:r>
              <a:rPr lang="en-CA" u="sng" dirty="0"/>
              <a:t>Profile</a:t>
            </a:r>
            <a:r>
              <a:rPr lang="en-CA" dirty="0"/>
              <a:t> Maturity Level Definitions </a:t>
            </a:r>
          </a:p>
        </p:txBody>
      </p:sp>
      <p:graphicFrame>
        <p:nvGraphicFramePr>
          <p:cNvPr id="4" name="Table 4">
            <a:extLst>
              <a:ext uri="{FF2B5EF4-FFF2-40B4-BE49-F238E27FC236}">
                <a16:creationId xmlns:a16="http://schemas.microsoft.com/office/drawing/2014/main" id="{B40E0CFF-E618-47C7-972F-C15609B36950}"/>
              </a:ext>
            </a:extLst>
          </p:cNvPr>
          <p:cNvGraphicFramePr>
            <a:graphicFrameLocks noGrp="1"/>
          </p:cNvGraphicFramePr>
          <p:nvPr>
            <p:ph idx="1"/>
            <p:extLst>
              <p:ext uri="{D42A27DB-BD31-4B8C-83A1-F6EECF244321}">
                <p14:modId xmlns:p14="http://schemas.microsoft.com/office/powerpoint/2010/main" val="3905507"/>
              </p:ext>
            </p:extLst>
          </p:nvPr>
        </p:nvGraphicFramePr>
        <p:xfrm>
          <a:off x="371669" y="1051184"/>
          <a:ext cx="11389070" cy="3235960"/>
        </p:xfrm>
        <a:graphic>
          <a:graphicData uri="http://schemas.openxmlformats.org/drawingml/2006/table">
            <a:tbl>
              <a:tblPr firstRow="1" bandRow="1">
                <a:tableStyleId>{5C22544A-7EE6-4342-B048-85BDC9FD1C3A}</a:tableStyleId>
              </a:tblPr>
              <a:tblGrid>
                <a:gridCol w="709080">
                  <a:extLst>
                    <a:ext uri="{9D8B030D-6E8A-4147-A177-3AD203B41FA5}">
                      <a16:colId xmlns:a16="http://schemas.microsoft.com/office/drawing/2014/main" val="1140487521"/>
                    </a:ext>
                  </a:extLst>
                </a:gridCol>
                <a:gridCol w="5873724">
                  <a:extLst>
                    <a:ext uri="{9D8B030D-6E8A-4147-A177-3AD203B41FA5}">
                      <a16:colId xmlns:a16="http://schemas.microsoft.com/office/drawing/2014/main" val="286067276"/>
                    </a:ext>
                  </a:extLst>
                </a:gridCol>
                <a:gridCol w="4806266">
                  <a:extLst>
                    <a:ext uri="{9D8B030D-6E8A-4147-A177-3AD203B41FA5}">
                      <a16:colId xmlns:a16="http://schemas.microsoft.com/office/drawing/2014/main" val="91167016"/>
                    </a:ext>
                  </a:extLst>
                </a:gridCol>
              </a:tblGrid>
              <a:tr h="370840">
                <a:tc>
                  <a:txBody>
                    <a:bodyPr/>
                    <a:lstStyle/>
                    <a:p>
                      <a:r>
                        <a:rPr lang="en-CA" sz="16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Current FHIR Maturity Level Definition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600" dirty="0"/>
                        <a:t>CA Baseline Maturity Level Definition</a:t>
                      </a:r>
                    </a:p>
                  </a:txBody>
                  <a:tcPr/>
                </a:tc>
                <a:extLst>
                  <a:ext uri="{0D108BD9-81ED-4DB2-BD59-A6C34878D82A}">
                    <a16:rowId xmlns:a16="http://schemas.microsoft.com/office/drawing/2014/main" val="366108155"/>
                  </a:ext>
                </a:extLst>
              </a:tr>
              <a:tr h="370840">
                <a:tc>
                  <a:txBody>
                    <a:bodyPr/>
                    <a:lstStyle/>
                    <a:p>
                      <a:r>
                        <a:rPr lang="en-CA" sz="1400" dirty="0"/>
                        <a:t>5</a:t>
                      </a:r>
                    </a:p>
                  </a:txBody>
                  <a:tcPr/>
                </a:tc>
                <a:tc>
                  <a:txBody>
                    <a:bodyPr/>
                    <a:lstStyle/>
                    <a:p>
                      <a:r>
                        <a:rPr lang="en-US" sz="1100" b="1" i="0" kern="1200" dirty="0">
                          <a:solidFill>
                            <a:schemeClr val="dk1"/>
                          </a:solidFill>
                          <a:effectLst/>
                          <a:latin typeface="+mn-lt"/>
                          <a:ea typeface="+mn-ea"/>
                          <a:cs typeface="+mn-cs"/>
                        </a:rPr>
                        <a:t>FHIR Base Definition: </a:t>
                      </a:r>
                      <a:r>
                        <a:rPr lang="en-US" sz="1100" dirty="0"/>
                        <a:t>FMM4 + the artifact has been published in </a:t>
                      </a:r>
                      <a:r>
                        <a:rPr lang="en-US" sz="1100" dirty="0">
                          <a:highlight>
                            <a:srgbClr val="FFFF00"/>
                          </a:highlight>
                        </a:rPr>
                        <a:t>two formal publication release cycles at FMM1</a:t>
                      </a:r>
                      <a:r>
                        <a:rPr lang="en-US" sz="1100" dirty="0"/>
                        <a:t>+ (i.e. STU level) and has been </a:t>
                      </a:r>
                      <a:r>
                        <a:rPr lang="en-US" sz="1100" dirty="0">
                          <a:highlight>
                            <a:srgbClr val="FFFF00"/>
                          </a:highlight>
                        </a:rPr>
                        <a:t>implemented in at least 5 independent production systems </a:t>
                      </a:r>
                      <a:r>
                        <a:rPr lang="en-US" sz="1100" dirty="0"/>
                        <a:t>in </a:t>
                      </a:r>
                      <a:r>
                        <a:rPr lang="en-US" sz="1100" dirty="0">
                          <a:solidFill>
                            <a:srgbClr val="C00000"/>
                          </a:solidFill>
                          <a:highlight>
                            <a:srgbClr val="FFFF00"/>
                          </a:highlight>
                        </a:rPr>
                        <a:t>more than one country</a:t>
                      </a:r>
                    </a:p>
                    <a:p>
                      <a:r>
                        <a:rPr lang="en-US" sz="1100" b="1" dirty="0"/>
                        <a:t>UK Core: </a:t>
                      </a:r>
                      <a:r>
                        <a:rPr lang="en-US" sz="1100" b="0" dirty="0"/>
                        <a:t>The Profile has been presented for inclusion in the HL7 UK Ballot Process</a:t>
                      </a:r>
                    </a:p>
                    <a:p>
                      <a:r>
                        <a:rPr lang="en-US" sz="1100" b="1" dirty="0"/>
                        <a:t>AU Core: </a:t>
                      </a:r>
                      <a:r>
                        <a:rPr lang="en-US" sz="1100" b="0" dirty="0"/>
                        <a:t>FMM 5 PLUS the artifact has been published in two formal publication release cycles at FMM1+ (</a:t>
                      </a:r>
                      <a:r>
                        <a:rPr lang="en-US" sz="1100" b="0" dirty="0">
                          <a:highlight>
                            <a:srgbClr val="FFFF00"/>
                          </a:highlight>
                        </a:rPr>
                        <a:t>i.e. Trial Use level</a:t>
                      </a:r>
                      <a:r>
                        <a:rPr lang="en-US" sz="1100" b="0" dirty="0"/>
                        <a:t>) and has been implemented in </a:t>
                      </a:r>
                      <a:r>
                        <a:rPr lang="en-US" sz="1100" b="0" dirty="0">
                          <a:highlight>
                            <a:srgbClr val="FFFF00"/>
                          </a:highlight>
                        </a:rPr>
                        <a:t>at least 5 independent production systems.</a:t>
                      </a:r>
                    </a:p>
                  </a:txBody>
                  <a:tcPr/>
                </a:tc>
                <a:tc>
                  <a:txBody>
                    <a:bodyPr/>
                    <a:lstStyle/>
                    <a:p>
                      <a:r>
                        <a:rPr lang="en-US" sz="1100" dirty="0">
                          <a:highlight>
                            <a:srgbClr val="FFFF00"/>
                          </a:highlight>
                        </a:rPr>
                        <a:t>Draft wording as of July 21</a:t>
                      </a:r>
                      <a:r>
                        <a:rPr lang="en-US" sz="1100" baseline="30000" dirty="0">
                          <a:highlight>
                            <a:srgbClr val="FFFF00"/>
                          </a:highlight>
                        </a:rPr>
                        <a:t>st</a:t>
                      </a:r>
                      <a:r>
                        <a:rPr lang="en-US" sz="1100" dirty="0">
                          <a:highlight>
                            <a:srgbClr val="FFFF00"/>
                          </a:highlight>
                        </a:rPr>
                        <a:t>:</a:t>
                      </a:r>
                    </a:p>
                    <a:p>
                      <a:endParaRPr lang="en-US" sz="1100" dirty="0"/>
                    </a:p>
                    <a:p>
                      <a:r>
                        <a:rPr lang="en-US" sz="1100" dirty="0"/>
                        <a:t>Artifact is ready for inclusion in normative ballot in the HL7 Canada Ballot Process. At least 5 independent production systems, across 3 jurisdictions, have </a:t>
                      </a:r>
                      <a:r>
                        <a:rPr lang="en-US" sz="1100" dirty="0">
                          <a:solidFill>
                            <a:srgbClr val="FF0000"/>
                          </a:solidFill>
                        </a:rPr>
                        <a:t>demonstrated* conformance to </a:t>
                      </a:r>
                      <a:r>
                        <a:rPr lang="en-US" sz="1100" dirty="0"/>
                        <a:t>the CA Baseline Profile as a starting point.</a:t>
                      </a:r>
                    </a:p>
                    <a:p>
                      <a:endParaRPr lang="en-US" sz="1100" dirty="0"/>
                    </a:p>
                    <a:p>
                      <a:r>
                        <a:rPr lang="en-US" sz="1100" dirty="0"/>
                        <a:t>“Independent production systems” should be inclusive of the following implementor types:</a:t>
                      </a:r>
                    </a:p>
                    <a:p>
                      <a:pPr marL="628650" lvl="1" indent="-171450">
                        <a:buFontTx/>
                        <a:buChar char="-"/>
                      </a:pPr>
                      <a:r>
                        <a:rPr lang="en-US" sz="1100" dirty="0"/>
                        <a:t>Health Vendors (e.g., EHR, HIT, Consumer Health)</a:t>
                      </a:r>
                    </a:p>
                    <a:p>
                      <a:pPr marL="628650" lvl="1" indent="-171450">
                        <a:buFontTx/>
                        <a:buChar char="-"/>
                      </a:pPr>
                      <a:r>
                        <a:rPr lang="en-US" sz="1100" dirty="0"/>
                        <a:t>Jurisdictional Health Assets</a:t>
                      </a:r>
                    </a:p>
                    <a:p>
                      <a:pPr marL="628650" lvl="1" indent="-171450">
                        <a:buFontTx/>
                        <a:buChar char="-"/>
                      </a:pPr>
                      <a:r>
                        <a:rPr lang="en-US" sz="1100" dirty="0"/>
                        <a:t>Pan-Canadian/Federal Health Assets </a:t>
                      </a:r>
                      <a:endParaRPr lang="en-CA" sz="1100" dirty="0"/>
                    </a:p>
                    <a:p>
                      <a:endParaRPr lang="en-CA" sz="1100" dirty="0"/>
                    </a:p>
                  </a:txBody>
                  <a:tcPr/>
                </a:tc>
                <a:extLst>
                  <a:ext uri="{0D108BD9-81ED-4DB2-BD59-A6C34878D82A}">
                    <a16:rowId xmlns:a16="http://schemas.microsoft.com/office/drawing/2014/main" val="3785001753"/>
                  </a:ext>
                </a:extLst>
              </a:tr>
              <a:tr h="370840">
                <a:tc>
                  <a:txBody>
                    <a:bodyPr/>
                    <a:lstStyle/>
                    <a:p>
                      <a:r>
                        <a:rPr lang="en-CA" sz="1400" dirty="0"/>
                        <a:t>6 </a:t>
                      </a:r>
                      <a:r>
                        <a:rPr lang="en-CA" sz="600" dirty="0"/>
                        <a:t>(normative)</a:t>
                      </a:r>
                      <a:endParaRPr lang="en-CA" sz="1400" dirty="0"/>
                    </a:p>
                  </a:txBody>
                  <a:tcPr/>
                </a:tc>
                <a:tc>
                  <a:txBody>
                    <a:bodyPr/>
                    <a:lstStyle/>
                    <a:p>
                      <a:r>
                        <a:rPr lang="en-US" sz="1100" b="1" i="0" kern="1200" dirty="0">
                          <a:solidFill>
                            <a:schemeClr val="dk1"/>
                          </a:solidFill>
                          <a:effectLst/>
                          <a:latin typeface="+mn-lt"/>
                          <a:ea typeface="+mn-ea"/>
                          <a:cs typeface="+mn-cs"/>
                        </a:rPr>
                        <a:t>FHIR Base Definition: </a:t>
                      </a:r>
                      <a:r>
                        <a:rPr lang="en-US" sz="1100" dirty="0"/>
                        <a:t>FMM5 + the responsible work group and the FMG agree the material is ready to lock down and the artifact has passed HL7 normative ballot</a:t>
                      </a:r>
                    </a:p>
                    <a:p>
                      <a:r>
                        <a:rPr lang="en-US" sz="1100" b="1" dirty="0"/>
                        <a:t>UK Core: </a:t>
                      </a:r>
                      <a:r>
                        <a:rPr lang="en-US" sz="1100" b="0" dirty="0"/>
                        <a:t>The Profile has completed the HL7 UK Ballot process and is now deemed to be Normative</a:t>
                      </a:r>
                    </a:p>
                    <a:p>
                      <a:r>
                        <a:rPr lang="en-US" sz="1100" b="1" dirty="0"/>
                        <a:t>AU Core: </a:t>
                      </a:r>
                      <a:r>
                        <a:rPr lang="en-US" sz="1100" b="0" dirty="0"/>
                        <a:t>The Artifact is now considered stable</a:t>
                      </a:r>
                      <a:endParaRPr lang="en-CA" sz="1100" b="0" dirty="0"/>
                    </a:p>
                  </a:txBody>
                  <a:tcPr/>
                </a:tc>
                <a:tc>
                  <a:txBody>
                    <a:bodyPr/>
                    <a:lstStyle/>
                    <a:p>
                      <a:r>
                        <a:rPr lang="en-US" sz="1100" dirty="0"/>
                        <a:t>The FHIR Implementors Group and the Canadian Governance Collaborative agree the material is ready to lock down and the artifact has passed HL7 Canada normative ballot</a:t>
                      </a:r>
                      <a:endParaRPr lang="en-CA" sz="1100" dirty="0"/>
                    </a:p>
                  </a:txBody>
                  <a:tcPr/>
                </a:tc>
                <a:extLst>
                  <a:ext uri="{0D108BD9-81ED-4DB2-BD59-A6C34878D82A}">
                    <a16:rowId xmlns:a16="http://schemas.microsoft.com/office/drawing/2014/main" val="424956188"/>
                  </a:ext>
                </a:extLst>
              </a:tr>
            </a:tbl>
          </a:graphicData>
        </a:graphic>
      </p:graphicFrame>
      <p:sp>
        <p:nvSpPr>
          <p:cNvPr id="6" name="TextBox 5">
            <a:extLst>
              <a:ext uri="{FF2B5EF4-FFF2-40B4-BE49-F238E27FC236}">
                <a16:creationId xmlns:a16="http://schemas.microsoft.com/office/drawing/2014/main" id="{64C1CB73-FFE5-4EE4-8EDF-55613CEF532C}"/>
              </a:ext>
            </a:extLst>
          </p:cNvPr>
          <p:cNvSpPr txBox="1"/>
          <p:nvPr/>
        </p:nvSpPr>
        <p:spPr>
          <a:xfrm>
            <a:off x="6333153" y="77764"/>
            <a:ext cx="6097554" cy="369332"/>
          </a:xfrm>
          <a:prstGeom prst="rect">
            <a:avLst/>
          </a:prstGeom>
          <a:noFill/>
        </p:spPr>
        <p:txBody>
          <a:bodyPr wrap="square">
            <a:spAutoFit/>
          </a:bodyPr>
          <a:lstStyle/>
          <a:p>
            <a:r>
              <a:rPr lang="en-US" dirty="0"/>
              <a:t> </a:t>
            </a:r>
          </a:p>
        </p:txBody>
      </p:sp>
      <p:sp>
        <p:nvSpPr>
          <p:cNvPr id="3" name="Rectangle 2">
            <a:extLst>
              <a:ext uri="{FF2B5EF4-FFF2-40B4-BE49-F238E27FC236}">
                <a16:creationId xmlns:a16="http://schemas.microsoft.com/office/drawing/2014/main" id="{F229A17D-AF7F-EB4B-A817-0E543BEBAE8B}"/>
              </a:ext>
            </a:extLst>
          </p:cNvPr>
          <p:cNvSpPr/>
          <p:nvPr/>
        </p:nvSpPr>
        <p:spPr>
          <a:xfrm>
            <a:off x="214013" y="4454784"/>
            <a:ext cx="10982131" cy="2862322"/>
          </a:xfrm>
          <a:prstGeom prst="rect">
            <a:avLst/>
          </a:prstGeom>
        </p:spPr>
        <p:txBody>
          <a:bodyPr wrap="square">
            <a:spAutoFit/>
          </a:bodyPr>
          <a:lstStyle/>
          <a:p>
            <a:pPr lvl="0"/>
            <a:r>
              <a:rPr lang="en-US" sz="2000" dirty="0">
                <a:solidFill>
                  <a:srgbClr val="C00000"/>
                </a:solidFill>
              </a:rPr>
              <a:t>*demonstrated could mean 1) profiles formally derive from the baseline using the </a:t>
            </a:r>
            <a:r>
              <a:rPr lang="en-US" sz="2000" dirty="0" err="1">
                <a:solidFill>
                  <a:srgbClr val="C00000"/>
                </a:solidFill>
              </a:rPr>
              <a:t>baseDefinition</a:t>
            </a:r>
            <a:r>
              <a:rPr lang="en-US" sz="2000" dirty="0">
                <a:solidFill>
                  <a:srgbClr val="C00000"/>
                </a:solidFill>
              </a:rPr>
              <a:t> and show no conformance errors , OR 2) profiles can be validated against the {</a:t>
            </a:r>
            <a:r>
              <a:rPr lang="en-US" sz="2000" dirty="0" err="1">
                <a:solidFill>
                  <a:srgbClr val="C00000"/>
                </a:solidFill>
              </a:rPr>
              <a:t>BaselineProfileURL</a:t>
            </a:r>
            <a:r>
              <a:rPr lang="en-US" sz="2000" dirty="0">
                <a:solidFill>
                  <a:srgbClr val="C00000"/>
                </a:solidFill>
              </a:rPr>
              <a:t>] and is conformant (produces no errors)</a:t>
            </a:r>
          </a:p>
          <a:p>
            <a:endParaRPr lang="en-US" sz="2000" dirty="0">
              <a:solidFill>
                <a:srgbClr val="C00000"/>
              </a:solidFill>
            </a:endParaRPr>
          </a:p>
          <a:p>
            <a:r>
              <a:rPr lang="en-US" sz="2000" dirty="0">
                <a:solidFill>
                  <a:srgbClr val="C00000"/>
                </a:solidFill>
              </a:rPr>
              <a:t>Demonstration process may differ for conformance activities outside of the CA Baseline Artifact Maturity process. Some instances may want to prove conformance for other purposes outside of maturing the CA Baseline (e.g., proving conformance of tool for procurement criteria)</a:t>
            </a:r>
          </a:p>
          <a:p>
            <a:pPr lvl="0"/>
            <a:endParaRPr lang="en-US" sz="2000" dirty="0">
              <a:solidFill>
                <a:srgbClr val="C00000"/>
              </a:solidFill>
            </a:endParaRPr>
          </a:p>
          <a:p>
            <a:pPr lvl="0"/>
            <a:endParaRPr lang="en-US" sz="2000" dirty="0">
              <a:solidFill>
                <a:srgbClr val="C00000"/>
              </a:solidFill>
            </a:endParaRPr>
          </a:p>
        </p:txBody>
      </p:sp>
    </p:spTree>
    <p:extLst>
      <p:ext uri="{BB962C8B-B14F-4D97-AF65-F5344CB8AC3E}">
        <p14:creationId xmlns:p14="http://schemas.microsoft.com/office/powerpoint/2010/main" val="2519977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Feedback/Change Management Process </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normAutofit fontScale="47500" lnSpcReduction="20000"/>
          </a:bodyPr>
          <a:lstStyle/>
          <a:p>
            <a:pPr marL="0" indent="0">
              <a:buNone/>
            </a:pPr>
            <a:r>
              <a:rPr lang="en-US" b="1" dirty="0"/>
              <a:t>Activities: </a:t>
            </a:r>
            <a:r>
              <a:rPr lang="en-US" dirty="0"/>
              <a:t>Submission, Discussion, Consensus, Triage, Change Tracking, Resolution*</a:t>
            </a:r>
          </a:p>
          <a:p>
            <a:pPr marL="0" indent="0">
              <a:buNone/>
            </a:pPr>
            <a:r>
              <a:rPr lang="en-US" b="1" dirty="0"/>
              <a:t>Potential Tools: </a:t>
            </a:r>
            <a:r>
              <a:rPr lang="en-US" dirty="0" err="1"/>
              <a:t>Infocentral</a:t>
            </a:r>
            <a:r>
              <a:rPr lang="en-US" dirty="0"/>
              <a:t> Forum, Simplifier Issue Log, </a:t>
            </a:r>
            <a:r>
              <a:rPr lang="en-US" dirty="0" err="1"/>
              <a:t>Github</a:t>
            </a:r>
            <a:r>
              <a:rPr lang="en-US" dirty="0"/>
              <a:t> Issue Log, Jira platform</a:t>
            </a:r>
          </a:p>
          <a:p>
            <a:pPr marL="0" indent="0">
              <a:buNone/>
            </a:pPr>
            <a:endParaRPr lang="en-US" dirty="0"/>
          </a:p>
          <a:p>
            <a:pPr marL="0" indent="0">
              <a:buNone/>
            </a:pPr>
            <a:r>
              <a:rPr lang="en-US" b="1" dirty="0"/>
              <a:t>Tool: </a:t>
            </a:r>
            <a:r>
              <a:rPr lang="en-US" b="1" dirty="0" err="1"/>
              <a:t>Infocentral</a:t>
            </a:r>
            <a:r>
              <a:rPr lang="en-US" b="1" dirty="0"/>
              <a:t> Forum</a:t>
            </a:r>
          </a:p>
          <a:p>
            <a:pPr>
              <a:buFontTx/>
              <a:buChar char="-"/>
            </a:pPr>
            <a:r>
              <a:rPr lang="en-US" sz="2400" dirty="0"/>
              <a:t>Submission</a:t>
            </a:r>
          </a:p>
          <a:p>
            <a:pPr lvl="1">
              <a:buFontTx/>
              <a:buChar char="-"/>
            </a:pPr>
            <a:r>
              <a:rPr lang="en-US" dirty="0"/>
              <a:t>Example: OID form = attachment to Infoway post, trivial &amp; non-trivial requests, discussion on the post directly</a:t>
            </a:r>
          </a:p>
          <a:p>
            <a:pPr>
              <a:buFontTx/>
              <a:buChar char="-"/>
            </a:pPr>
            <a:r>
              <a:rPr lang="en-US" dirty="0"/>
              <a:t>Community Discussion: </a:t>
            </a:r>
          </a:p>
          <a:p>
            <a:pPr lvl="1">
              <a:buFontTx/>
              <a:buChar char="-"/>
            </a:pPr>
            <a:r>
              <a:rPr lang="en-US" dirty="0"/>
              <a:t>Pro: Tool is built for discussion, community awareness, notifications to email – already engaged community</a:t>
            </a:r>
          </a:p>
          <a:p>
            <a:pPr>
              <a:buFontTx/>
              <a:buChar char="-"/>
            </a:pPr>
            <a:r>
              <a:rPr lang="en-US" dirty="0"/>
              <a:t>Consensus confirmation: </a:t>
            </a:r>
          </a:p>
          <a:p>
            <a:pPr lvl="1">
              <a:buFontTx/>
              <a:buChar char="-"/>
            </a:pPr>
            <a:r>
              <a:rPr lang="en-US" dirty="0"/>
              <a:t>Monitored by responsible individual(s) and open for period (10 business days) w/ extension if discussion ensues</a:t>
            </a:r>
          </a:p>
          <a:p>
            <a:pPr>
              <a:buFontTx/>
              <a:buChar char="-"/>
            </a:pPr>
            <a:r>
              <a:rPr lang="en-US" dirty="0"/>
              <a:t>Triage:</a:t>
            </a:r>
          </a:p>
          <a:p>
            <a:pPr lvl="1">
              <a:buFontTx/>
              <a:buChar char="-"/>
            </a:pPr>
            <a:r>
              <a:rPr lang="en-US" dirty="0"/>
              <a:t>One benefit of not submitting directly to issue log is that it allows for clean up of request for clarity before going into tool for tracking changes</a:t>
            </a:r>
          </a:p>
          <a:p>
            <a:pPr lvl="1">
              <a:buFontTx/>
              <a:buChar char="-"/>
            </a:pPr>
            <a:r>
              <a:rPr lang="en-US" dirty="0"/>
              <a:t>Assigned responsibility to pull confirmed requests from the forum to the whatever tool we use for tracking changes (e.g., issue log, </a:t>
            </a:r>
            <a:r>
              <a:rPr lang="en-US" dirty="0" err="1"/>
              <a:t>jira</a:t>
            </a:r>
            <a:r>
              <a:rPr lang="en-US" dirty="0"/>
              <a:t>)</a:t>
            </a:r>
          </a:p>
          <a:p>
            <a:pPr lvl="2">
              <a:buFontTx/>
              <a:buChar char="-"/>
            </a:pPr>
            <a:endParaRPr lang="en-US" dirty="0"/>
          </a:p>
          <a:p>
            <a:pPr>
              <a:buFontTx/>
              <a:buChar char="-"/>
            </a:pPr>
            <a:r>
              <a:rPr lang="en-US" dirty="0"/>
              <a:t>Change Tracking:</a:t>
            </a:r>
          </a:p>
          <a:p>
            <a:pPr lvl="1">
              <a:buFontTx/>
              <a:buChar char="-"/>
            </a:pPr>
            <a:r>
              <a:rPr lang="en-US" dirty="0"/>
              <a:t>May need more permanent tracking than what we’re seeing in the OID process (most updates happen inside of the thread) – too many updates/information may get </a:t>
            </a:r>
          </a:p>
          <a:p>
            <a:pPr lvl="2">
              <a:buFontTx/>
              <a:buChar char="-"/>
            </a:pPr>
            <a:r>
              <a:rPr lang="en-US" dirty="0"/>
              <a:t>A real tracking system likely needed in this approach for transparency on status </a:t>
            </a:r>
          </a:p>
          <a:p>
            <a:pPr lvl="2">
              <a:buFontTx/>
              <a:buChar char="-"/>
            </a:pPr>
            <a:r>
              <a:rPr lang="en-US" dirty="0"/>
              <a:t>Log if fulsome tracking system not available in the immediate term</a:t>
            </a:r>
          </a:p>
          <a:p>
            <a:pPr marL="0" indent="0">
              <a:buNone/>
            </a:pPr>
            <a:r>
              <a:rPr lang="en-US" dirty="0"/>
              <a:t>*Future levels may include targeted discussion with submitter as part of the evaluation process</a:t>
            </a:r>
          </a:p>
        </p:txBody>
      </p:sp>
    </p:spTree>
    <p:extLst>
      <p:ext uri="{BB962C8B-B14F-4D97-AF65-F5344CB8AC3E}">
        <p14:creationId xmlns:p14="http://schemas.microsoft.com/office/powerpoint/2010/main" val="3099296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FD374-50B7-684B-BAA2-A80C80760FFF}"/>
              </a:ext>
            </a:extLst>
          </p:cNvPr>
          <p:cNvSpPr>
            <a:spLocks noGrp="1"/>
          </p:cNvSpPr>
          <p:nvPr>
            <p:ph type="title"/>
          </p:nvPr>
        </p:nvSpPr>
        <p:spPr/>
        <p:txBody>
          <a:bodyPr/>
          <a:lstStyle/>
          <a:p>
            <a:r>
              <a:rPr lang="en-US" dirty="0"/>
              <a:t>Feedback/Change Management Process </a:t>
            </a:r>
          </a:p>
        </p:txBody>
      </p:sp>
      <p:sp>
        <p:nvSpPr>
          <p:cNvPr id="3" name="Content Placeholder 2">
            <a:extLst>
              <a:ext uri="{FF2B5EF4-FFF2-40B4-BE49-F238E27FC236}">
                <a16:creationId xmlns:a16="http://schemas.microsoft.com/office/drawing/2014/main" id="{ACB5B9FB-21ED-C449-B282-38817DE8164D}"/>
              </a:ext>
            </a:extLst>
          </p:cNvPr>
          <p:cNvSpPr>
            <a:spLocks noGrp="1"/>
          </p:cNvSpPr>
          <p:nvPr>
            <p:ph idx="1"/>
          </p:nvPr>
        </p:nvSpPr>
        <p:spPr/>
        <p:txBody>
          <a:bodyPr>
            <a:normAutofit fontScale="47500" lnSpcReduction="20000"/>
          </a:bodyPr>
          <a:lstStyle/>
          <a:p>
            <a:pPr marL="0" indent="0">
              <a:buNone/>
            </a:pPr>
            <a:r>
              <a:rPr lang="en-US" b="1" dirty="0"/>
              <a:t>Activities: </a:t>
            </a:r>
            <a:r>
              <a:rPr lang="en-US" dirty="0"/>
              <a:t>Submission, Discussion, Consensus, Triage, Change Tracking, Resolution</a:t>
            </a:r>
          </a:p>
          <a:p>
            <a:pPr marL="0" indent="0">
              <a:buNone/>
            </a:pPr>
            <a:r>
              <a:rPr lang="en-US" b="1" dirty="0"/>
              <a:t>Potential Tools: </a:t>
            </a:r>
            <a:r>
              <a:rPr lang="en-US" dirty="0" err="1"/>
              <a:t>Infocentral</a:t>
            </a:r>
            <a:r>
              <a:rPr lang="en-US" dirty="0"/>
              <a:t> Forum, Simplifier Issue Log, </a:t>
            </a:r>
            <a:r>
              <a:rPr lang="en-US" dirty="0" err="1"/>
              <a:t>Github</a:t>
            </a:r>
            <a:r>
              <a:rPr lang="en-US" dirty="0"/>
              <a:t> Issue Log, Jira platform</a:t>
            </a:r>
          </a:p>
          <a:p>
            <a:pPr marL="0" indent="0">
              <a:buNone/>
            </a:pPr>
            <a:endParaRPr lang="en-US" dirty="0"/>
          </a:p>
          <a:p>
            <a:pPr marL="0" indent="0">
              <a:buNone/>
            </a:pPr>
            <a:r>
              <a:rPr lang="en-US" b="1" dirty="0"/>
              <a:t>Tool: Issue Log (Simplifier or </a:t>
            </a:r>
            <a:r>
              <a:rPr lang="en-US" b="1" dirty="0" err="1"/>
              <a:t>Github</a:t>
            </a:r>
            <a:r>
              <a:rPr lang="en-US" b="1"/>
              <a:t>)</a:t>
            </a:r>
            <a:endParaRPr lang="en-US" b="1" dirty="0"/>
          </a:p>
          <a:p>
            <a:pPr>
              <a:buFontTx/>
              <a:buChar char="-"/>
            </a:pPr>
            <a:r>
              <a:rPr lang="en-US" sz="2900" dirty="0"/>
              <a:t>Submission</a:t>
            </a:r>
          </a:p>
          <a:p>
            <a:pPr>
              <a:buFontTx/>
              <a:buChar char="-"/>
            </a:pPr>
            <a:endParaRPr lang="en-US" dirty="0"/>
          </a:p>
          <a:p>
            <a:pPr>
              <a:buFontTx/>
              <a:buChar char="-"/>
            </a:pPr>
            <a:r>
              <a:rPr lang="en-US" dirty="0"/>
              <a:t>Community Discussion: </a:t>
            </a:r>
          </a:p>
          <a:p>
            <a:pPr>
              <a:buFontTx/>
              <a:buChar char="-"/>
            </a:pPr>
            <a:endParaRPr lang="en-US" dirty="0"/>
          </a:p>
          <a:p>
            <a:pPr>
              <a:buFontTx/>
              <a:buChar char="-"/>
            </a:pPr>
            <a:r>
              <a:rPr lang="en-US" dirty="0"/>
              <a:t>Consensus confirmation: </a:t>
            </a:r>
          </a:p>
          <a:p>
            <a:pPr>
              <a:buFontTx/>
              <a:buChar char="-"/>
            </a:pPr>
            <a:endParaRPr lang="en-US" dirty="0"/>
          </a:p>
          <a:p>
            <a:pPr>
              <a:buFontTx/>
              <a:buChar char="-"/>
            </a:pPr>
            <a:r>
              <a:rPr lang="en-US" dirty="0"/>
              <a:t>Triage:</a:t>
            </a:r>
          </a:p>
          <a:p>
            <a:pPr lvl="1">
              <a:buFontTx/>
              <a:buChar char="-"/>
            </a:pPr>
            <a:r>
              <a:rPr lang="en-US" dirty="0"/>
              <a:t>Example: HL7 international triage process to review/clean up request prior to the request being fulfilled</a:t>
            </a:r>
          </a:p>
          <a:p>
            <a:pPr lvl="2">
              <a:buFontTx/>
              <a:buChar char="-"/>
            </a:pPr>
            <a:endParaRPr lang="en-US" dirty="0"/>
          </a:p>
          <a:p>
            <a:pPr>
              <a:buFontTx/>
              <a:buChar char="-"/>
            </a:pPr>
            <a:r>
              <a:rPr lang="en-US" dirty="0"/>
              <a:t>Change Tracking:</a:t>
            </a:r>
          </a:p>
          <a:p>
            <a:pPr marL="0" indent="0">
              <a:buNone/>
            </a:pPr>
            <a:endParaRPr lang="en-US" dirty="0"/>
          </a:p>
          <a:p>
            <a:pPr marL="0" indent="0">
              <a:buNone/>
            </a:pPr>
            <a:r>
              <a:rPr lang="en-US" dirty="0"/>
              <a:t>*Future levels may include targeted discussion with submitter as part of the evaluation process</a:t>
            </a:r>
          </a:p>
          <a:p>
            <a:pPr>
              <a:buFontTx/>
              <a:buChar char="-"/>
            </a:pPr>
            <a:endParaRPr lang="en-US" dirty="0"/>
          </a:p>
        </p:txBody>
      </p:sp>
    </p:spTree>
    <p:extLst>
      <p:ext uri="{BB962C8B-B14F-4D97-AF65-F5344CB8AC3E}">
        <p14:creationId xmlns:p14="http://schemas.microsoft.com/office/powerpoint/2010/main" val="394789210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2453</TotalTime>
  <Words>8255</Words>
  <Application>Microsoft Office PowerPoint</Application>
  <PresentationFormat>Widescreen</PresentationFormat>
  <Paragraphs>743</Paragraphs>
  <Slides>34</Slides>
  <Notes>20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34</vt:i4>
      </vt:variant>
    </vt:vector>
  </HeadingPairs>
  <TitlesOfParts>
    <vt:vector size="41" baseType="lpstr">
      <vt:lpstr>Arial</vt:lpstr>
      <vt:lpstr>Calibri</vt:lpstr>
      <vt:lpstr>Calibri Light</vt:lpstr>
      <vt:lpstr>Segoe UI</vt:lpstr>
      <vt:lpstr>verdana</vt:lpstr>
      <vt:lpstr>1_Office Theme</vt:lpstr>
      <vt:lpstr>Office Theme</vt:lpstr>
      <vt:lpstr>CA-Baseline Pan Canadian Baseline Governance Collaborative Discussion</vt:lpstr>
      <vt:lpstr>Where are we in our Baseline Maturity Roadmap?</vt:lpstr>
      <vt:lpstr>Due Diligence Review Progress</vt:lpstr>
      <vt:lpstr>Dealing with Profile Maturity Differences</vt:lpstr>
      <vt:lpstr>Baseline Profile Maturity Level Definitions </vt:lpstr>
      <vt:lpstr>Baseline Profile Maturity Level Definitions </vt:lpstr>
      <vt:lpstr>Baseline Profile Maturity Level Definitions </vt:lpstr>
      <vt:lpstr>Feedback/Change Management Process </vt:lpstr>
      <vt:lpstr>Feedback/Change Management Process </vt:lpstr>
      <vt:lpstr>Process</vt:lpstr>
      <vt:lpstr>Terminology Expectations</vt:lpstr>
      <vt:lpstr>Terminology Resolution Scorecard</vt:lpstr>
      <vt:lpstr>Terminology Resolution Scorecard</vt:lpstr>
      <vt:lpstr>Use/Derivation Expectations</vt:lpstr>
      <vt:lpstr>Use/Derivation Expectations - Discussion</vt:lpstr>
      <vt:lpstr>UK Core – Profiling Approach</vt:lpstr>
      <vt:lpstr>Netherlands National Profiles</vt:lpstr>
      <vt:lpstr>Governance Workstream &amp; Collaborative: Plan &amp; Boundaries</vt:lpstr>
      <vt:lpstr>Key Endorsers Identifier</vt:lpstr>
      <vt:lpstr>Boundaries with CA Baseline Governance Collaborative</vt:lpstr>
      <vt:lpstr>CA-Baseline A Starting Point for Canadian FHIR Implementation Guides</vt:lpstr>
      <vt:lpstr>Who Are We?</vt:lpstr>
      <vt:lpstr>The Canadian FHIR Baseline Profiles Stream</vt:lpstr>
      <vt:lpstr>Who Participates?</vt:lpstr>
      <vt:lpstr>What are the Limitations of the FHIR Base Specification?</vt:lpstr>
      <vt:lpstr>What Are We Doing And Why?</vt:lpstr>
      <vt:lpstr>What Are We Doing And Why?</vt:lpstr>
      <vt:lpstr>Who are we Targeting and Why?</vt:lpstr>
      <vt:lpstr>What’s Our Ask Of You?</vt:lpstr>
      <vt:lpstr>What’s our Ask of You? (Input into Jurisdictional Standards Catalogs)</vt:lpstr>
      <vt:lpstr>What’s Our Ask for Derivation?</vt:lpstr>
      <vt:lpstr>What’s In It For You?</vt:lpstr>
      <vt:lpstr>What’s Next?</vt:lpstr>
      <vt:lpstr>For Authors and Implementers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A Starting Point for Canadian FHIR Implementation Guides</dc:title>
  <dc:creator>Sheridan Cook</dc:creator>
  <cp:lastModifiedBy>Savage, Michael</cp:lastModifiedBy>
  <cp:revision>98</cp:revision>
  <dcterms:created xsi:type="dcterms:W3CDTF">2021-04-30T16:01:50Z</dcterms:created>
  <dcterms:modified xsi:type="dcterms:W3CDTF">2021-10-29T20:02:10Z</dcterms:modified>
</cp:coreProperties>
</file>