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27"/>
  </p:notesMasterIdLst>
  <p:sldIdLst>
    <p:sldId id="284" r:id="rId5"/>
    <p:sldId id="330" r:id="rId6"/>
    <p:sldId id="367" r:id="rId7"/>
    <p:sldId id="345" r:id="rId8"/>
    <p:sldId id="426" r:id="rId9"/>
    <p:sldId id="428" r:id="rId10"/>
    <p:sldId id="437" r:id="rId11"/>
    <p:sldId id="424" r:id="rId12"/>
    <p:sldId id="425" r:id="rId13"/>
    <p:sldId id="436" r:id="rId14"/>
    <p:sldId id="321" r:id="rId15"/>
    <p:sldId id="435" r:id="rId16"/>
    <p:sldId id="434" r:id="rId17"/>
    <p:sldId id="429" r:id="rId18"/>
    <p:sldId id="366" r:id="rId19"/>
    <p:sldId id="427" r:id="rId20"/>
    <p:sldId id="430" r:id="rId21"/>
    <p:sldId id="431" r:id="rId22"/>
    <p:sldId id="432" r:id="rId23"/>
    <p:sldId id="433" r:id="rId24"/>
    <p:sldId id="423" r:id="rId25"/>
    <p:sldId id="335" r:id="rId26"/>
  </p:sldIdLst>
  <p:sldSz cx="9144000" cy="5143500" type="screen16x9"/>
  <p:notesSz cx="6858000" cy="9144000"/>
  <p:embeddedFontLst>
    <p:embeddedFont>
      <p:font typeface="Helvetica Neue" panose="020B0604020202020204" charset="0"/>
      <p:regular r:id="rId28"/>
      <p:bold r:id="rId29"/>
      <p:italic r:id="rId30"/>
      <p:boldItalic r:id="rId31"/>
    </p:embeddedFont>
    <p:embeddedFont>
      <p:font typeface="Helvetica Neue Light" panose="020B0604020202020204" charset="0"/>
      <p:regular r:id="rId32"/>
      <p:bold r:id="rId33"/>
      <p:italic r:id="rId34"/>
      <p:boldItalic r:id="rId35"/>
    </p:embeddedFont>
  </p:embeddedFontLst>
  <p:defaultTextStyle>
    <a:defPPr marL="0" marR="0" indent="0" algn="l" defTabSz="3429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75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85725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17145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257175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34290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428625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51435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600075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68580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521415D9-36F7-43E2-AB2F-B90AF26B5E84}">
      <p14:sectionLst xmlns:p14="http://schemas.microsoft.com/office/powerpoint/2010/main">
        <p14:section name="Canada Health Infoway" id="{30BADA36-A467-4704-BBDC-6B182C540F4B}">
          <p14:sldIdLst>
            <p14:sldId id="284"/>
            <p14:sldId id="330"/>
            <p14:sldId id="367"/>
            <p14:sldId id="345"/>
            <p14:sldId id="426"/>
            <p14:sldId id="428"/>
            <p14:sldId id="437"/>
            <p14:sldId id="424"/>
            <p14:sldId id="425"/>
            <p14:sldId id="436"/>
            <p14:sldId id="321"/>
            <p14:sldId id="435"/>
            <p14:sldId id="434"/>
            <p14:sldId id="429"/>
            <p14:sldId id="366"/>
            <p14:sldId id="427"/>
            <p14:sldId id="430"/>
            <p14:sldId id="431"/>
            <p14:sldId id="432"/>
            <p14:sldId id="433"/>
            <p14:sldId id="423"/>
            <p14:sldId id="33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81F2D"/>
    <a:srgbClr val="E02E3B"/>
    <a:srgbClr val="E1E1E1"/>
    <a:srgbClr val="171717"/>
    <a:srgbClr val="1A1919"/>
    <a:srgbClr val="515151"/>
    <a:srgbClr val="2B2C2B"/>
    <a:srgbClr val="555655"/>
    <a:srgbClr val="E02D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4C3C2611-4C71-4FC5-86AE-919BDF0F9419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31" autoAdjust="0"/>
    <p:restoredTop sz="96327" autoAdjust="0"/>
  </p:normalViewPr>
  <p:slideViewPr>
    <p:cSldViewPr snapToGrid="0" snapToObjects="1">
      <p:cViewPr>
        <p:scale>
          <a:sx n="110" d="100"/>
          <a:sy n="110" d="100"/>
        </p:scale>
        <p:origin x="1530" y="6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6.xml"/><Relationship Id="rId18" Type="http://schemas.openxmlformats.org/officeDocument/2006/relationships/slide" Target="slides/slide22.xml"/><Relationship Id="rId3" Type="http://schemas.openxmlformats.org/officeDocument/2006/relationships/slide" Target="slides/slide4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17" Type="http://schemas.openxmlformats.org/officeDocument/2006/relationships/slide" Target="slides/slide20.xml"/><Relationship Id="rId2" Type="http://schemas.openxmlformats.org/officeDocument/2006/relationships/slide" Target="slides/slide2.xml"/><Relationship Id="rId16" Type="http://schemas.openxmlformats.org/officeDocument/2006/relationships/slide" Target="slides/slide19.xml"/><Relationship Id="rId1" Type="http://schemas.openxmlformats.org/officeDocument/2006/relationships/slide" Target="slides/slide1.xml"/><Relationship Id="rId6" Type="http://schemas.openxmlformats.org/officeDocument/2006/relationships/slide" Target="slides/slide7.xml"/><Relationship Id="rId11" Type="http://schemas.openxmlformats.org/officeDocument/2006/relationships/slide" Target="slides/slide13.xml"/><Relationship Id="rId5" Type="http://schemas.openxmlformats.org/officeDocument/2006/relationships/slide" Target="slides/slide6.xml"/><Relationship Id="rId15" Type="http://schemas.openxmlformats.org/officeDocument/2006/relationships/slide" Target="slides/slide18.xml"/><Relationship Id="rId10" Type="http://schemas.openxmlformats.org/officeDocument/2006/relationships/slide" Target="slides/slide12.xml"/><Relationship Id="rId4" Type="http://schemas.openxmlformats.org/officeDocument/2006/relationships/slide" Target="slides/slide5.xml"/><Relationship Id="rId9" Type="http://schemas.openxmlformats.org/officeDocument/2006/relationships/slide" Target="slides/slide11.xml"/><Relationship Id="rId14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75" name="Shape 17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249229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1450" latinLnBrk="0">
      <a:lnSpc>
        <a:spcPct val="117999"/>
      </a:lnSpc>
      <a:defRPr sz="825">
        <a:latin typeface="+mn-lt"/>
        <a:ea typeface="+mn-ea"/>
        <a:cs typeface="+mn-cs"/>
        <a:sym typeface="Helvetica Neue"/>
      </a:defRPr>
    </a:lvl1pPr>
    <a:lvl2pPr indent="85725" defTabSz="171450" latinLnBrk="0">
      <a:lnSpc>
        <a:spcPct val="117999"/>
      </a:lnSpc>
      <a:defRPr sz="825">
        <a:latin typeface="+mn-lt"/>
        <a:ea typeface="+mn-ea"/>
        <a:cs typeface="+mn-cs"/>
        <a:sym typeface="Helvetica Neue"/>
      </a:defRPr>
    </a:lvl2pPr>
    <a:lvl3pPr indent="171450" defTabSz="171450" latinLnBrk="0">
      <a:lnSpc>
        <a:spcPct val="117999"/>
      </a:lnSpc>
      <a:defRPr sz="825">
        <a:latin typeface="+mn-lt"/>
        <a:ea typeface="+mn-ea"/>
        <a:cs typeface="+mn-cs"/>
        <a:sym typeface="Helvetica Neue"/>
      </a:defRPr>
    </a:lvl3pPr>
    <a:lvl4pPr indent="257175" defTabSz="171450" latinLnBrk="0">
      <a:lnSpc>
        <a:spcPct val="117999"/>
      </a:lnSpc>
      <a:defRPr sz="825">
        <a:latin typeface="+mn-lt"/>
        <a:ea typeface="+mn-ea"/>
        <a:cs typeface="+mn-cs"/>
        <a:sym typeface="Helvetica Neue"/>
      </a:defRPr>
    </a:lvl4pPr>
    <a:lvl5pPr indent="342900" defTabSz="171450" latinLnBrk="0">
      <a:lnSpc>
        <a:spcPct val="117999"/>
      </a:lnSpc>
      <a:defRPr sz="825">
        <a:latin typeface="+mn-lt"/>
        <a:ea typeface="+mn-ea"/>
        <a:cs typeface="+mn-cs"/>
        <a:sym typeface="Helvetica Neue"/>
      </a:defRPr>
    </a:lvl5pPr>
    <a:lvl6pPr indent="428625" defTabSz="171450" latinLnBrk="0">
      <a:lnSpc>
        <a:spcPct val="117999"/>
      </a:lnSpc>
      <a:defRPr sz="825">
        <a:latin typeface="+mn-lt"/>
        <a:ea typeface="+mn-ea"/>
        <a:cs typeface="+mn-cs"/>
        <a:sym typeface="Helvetica Neue"/>
      </a:defRPr>
    </a:lvl6pPr>
    <a:lvl7pPr indent="514350" defTabSz="171450" latinLnBrk="0">
      <a:lnSpc>
        <a:spcPct val="117999"/>
      </a:lnSpc>
      <a:defRPr sz="825">
        <a:latin typeface="+mn-lt"/>
        <a:ea typeface="+mn-ea"/>
        <a:cs typeface="+mn-cs"/>
        <a:sym typeface="Helvetica Neue"/>
      </a:defRPr>
    </a:lvl7pPr>
    <a:lvl8pPr indent="600075" defTabSz="171450" latinLnBrk="0">
      <a:lnSpc>
        <a:spcPct val="117999"/>
      </a:lnSpc>
      <a:defRPr sz="825">
        <a:latin typeface="+mn-lt"/>
        <a:ea typeface="+mn-ea"/>
        <a:cs typeface="+mn-cs"/>
        <a:sym typeface="Helvetica Neue"/>
      </a:defRPr>
    </a:lvl8pPr>
    <a:lvl9pPr indent="685800" defTabSz="171450" latinLnBrk="0">
      <a:lnSpc>
        <a:spcPct val="117999"/>
      </a:lnSpc>
      <a:defRPr sz="825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44613" marR="0" lvl="0" indent="182563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</a:rPr>
              <a:t>The logo can be changed in the master slides.  Please use the following instructions</a:t>
            </a:r>
          </a:p>
          <a:p>
            <a:pPr marL="1344613" marR="0" lvl="0" indent="182563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</a:endParaRPr>
          </a:p>
          <a:p>
            <a:pPr marL="1344613" marR="0" lvl="0" indent="182563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</a:rPr>
              <a:t>Select view &gt; slide master.</a:t>
            </a:r>
          </a:p>
          <a:p>
            <a:pPr marL="1344613" marR="0" lvl="0" indent="182563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</a:rPr>
              <a:t>Right click on the logo and select change picture. </a:t>
            </a:r>
          </a:p>
          <a:p>
            <a:pPr marL="1344613" marR="0" lvl="0" indent="182563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</a:rPr>
              <a:t>Select the image you want to use.  You may need to scale the image accordingly</a:t>
            </a:r>
          </a:p>
          <a:p>
            <a:pPr marL="1344613" marR="0" lvl="0" indent="182563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</a:rPr>
              <a:t>When you're done, select close master view.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512700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PROS:</a:t>
            </a:r>
          </a:p>
          <a:p>
            <a:pPr marL="171450" lvl="2" indent="-171450">
              <a:buFontTx/>
              <a:buChar char="-"/>
            </a:pPr>
            <a:r>
              <a:rPr lang="fr-CA" dirty="0" err="1"/>
              <a:t>Combined</a:t>
            </a:r>
            <a:r>
              <a:rPr lang="fr-CA" dirty="0"/>
              <a:t> content as CVC </a:t>
            </a:r>
            <a:r>
              <a:rPr lang="fr-CA" dirty="0" err="1"/>
              <a:t>had</a:t>
            </a:r>
            <a:r>
              <a:rPr lang="fr-CA" dirty="0"/>
              <a:t> in </a:t>
            </a:r>
            <a:r>
              <a:rPr lang="fr-CA" dirty="0" err="1"/>
              <a:t>their</a:t>
            </a:r>
            <a:r>
              <a:rPr lang="fr-CA" dirty="0"/>
              <a:t> solution</a:t>
            </a:r>
          </a:p>
          <a:p>
            <a:pPr marL="171450" lvl="2" indent="-171450">
              <a:buFontTx/>
              <a:buChar char="-"/>
            </a:pPr>
            <a:r>
              <a:rPr lang="fr-CA" dirty="0"/>
              <a:t>All </a:t>
            </a:r>
            <a:r>
              <a:rPr lang="fr-CA" dirty="0" err="1"/>
              <a:t>tradename</a:t>
            </a:r>
            <a:r>
              <a:rPr lang="fr-CA" dirty="0"/>
              <a:t> </a:t>
            </a:r>
            <a:r>
              <a:rPr lang="fr-CA" dirty="0" err="1"/>
              <a:t>immunizing</a:t>
            </a:r>
            <a:r>
              <a:rPr lang="fr-CA" dirty="0"/>
              <a:t> agents </a:t>
            </a:r>
            <a:r>
              <a:rPr lang="fr-CA" dirty="0" err="1"/>
              <a:t>would</a:t>
            </a:r>
            <a:r>
              <a:rPr lang="fr-CA" dirty="0"/>
              <a:t> </a:t>
            </a:r>
            <a:r>
              <a:rPr lang="fr-CA" dirty="0" err="1"/>
              <a:t>stay</a:t>
            </a:r>
            <a:r>
              <a:rPr lang="fr-CA" dirty="0"/>
              <a:t> in the </a:t>
            </a:r>
            <a:r>
              <a:rPr lang="fr-CA" dirty="0" err="1"/>
              <a:t>Tradename</a:t>
            </a:r>
            <a:r>
              <a:rPr lang="fr-CA" dirty="0"/>
              <a:t> </a:t>
            </a:r>
            <a:r>
              <a:rPr lang="fr-CA" dirty="0" err="1"/>
              <a:t>subset</a:t>
            </a:r>
            <a:endParaRPr lang="fr-CA" dirty="0"/>
          </a:p>
          <a:p>
            <a:pPr marL="171450" lvl="2" indent="-171450">
              <a:buFontTx/>
              <a:buChar char="-"/>
            </a:pPr>
            <a:endParaRPr lang="fr-CA" dirty="0"/>
          </a:p>
          <a:p>
            <a:pPr lvl="1"/>
            <a:r>
              <a:rPr lang="fr-CA" dirty="0"/>
              <a:t>CONS:</a:t>
            </a:r>
          </a:p>
          <a:p>
            <a:pPr lvl="1"/>
            <a:endParaRPr lang="fr-CA" dirty="0"/>
          </a:p>
          <a:p>
            <a:pPr lvl="1"/>
            <a:r>
              <a:rPr lang="fr-CA" dirty="0"/>
              <a:t>- </a:t>
            </a:r>
            <a:r>
              <a:rPr lang="fr-CA" dirty="0" err="1"/>
              <a:t>Increased</a:t>
            </a:r>
            <a:r>
              <a:rPr lang="fr-CA" dirty="0"/>
              <a:t> </a:t>
            </a:r>
            <a:r>
              <a:rPr lang="fr-CA" dirty="0" err="1"/>
              <a:t>number</a:t>
            </a:r>
            <a:r>
              <a:rPr lang="fr-CA" dirty="0"/>
              <a:t> of </a:t>
            </a:r>
            <a:r>
              <a:rPr lang="fr-CA" dirty="0" err="1"/>
              <a:t>subsets</a:t>
            </a:r>
            <a:r>
              <a:rPr lang="fr-CA" dirty="0"/>
              <a:t>: The </a:t>
            </a:r>
            <a:r>
              <a:rPr lang="fr-CA" dirty="0" err="1"/>
              <a:t>current</a:t>
            </a:r>
            <a:r>
              <a:rPr lang="fr-CA" dirty="0"/>
              <a:t> </a:t>
            </a:r>
            <a:r>
              <a:rPr lang="fr-CA" dirty="0" err="1"/>
              <a:t>individual</a:t>
            </a:r>
            <a:r>
              <a:rPr lang="fr-CA" dirty="0"/>
              <a:t> </a:t>
            </a:r>
            <a:r>
              <a:rPr lang="fr-CA" dirty="0" err="1"/>
              <a:t>subsets</a:t>
            </a:r>
            <a:r>
              <a:rPr lang="fr-CA" dirty="0"/>
              <a:t> and the new </a:t>
            </a:r>
            <a:r>
              <a:rPr lang="fr-CA" dirty="0" err="1"/>
              <a:t>ones</a:t>
            </a:r>
            <a:r>
              <a:rPr lang="fr-CA" dirty="0"/>
              <a:t> </a:t>
            </a:r>
            <a:r>
              <a:rPr lang="fr-CA" dirty="0" err="1"/>
              <a:t>will</a:t>
            </a:r>
            <a:r>
              <a:rPr lang="fr-CA" dirty="0"/>
              <a:t> </a:t>
            </a:r>
            <a:r>
              <a:rPr lang="fr-CA" dirty="0" err="1"/>
              <a:t>need</a:t>
            </a:r>
            <a:r>
              <a:rPr lang="fr-CA" dirty="0"/>
              <a:t> to </a:t>
            </a:r>
            <a:r>
              <a:rPr lang="fr-CA" dirty="0" err="1"/>
              <a:t>be</a:t>
            </a:r>
            <a:r>
              <a:rPr lang="fr-CA" dirty="0"/>
              <a:t> </a:t>
            </a:r>
            <a:r>
              <a:rPr lang="fr-CA" dirty="0" err="1"/>
              <a:t>maintained</a:t>
            </a:r>
            <a:r>
              <a:rPr lang="fr-CA" dirty="0"/>
              <a:t> </a:t>
            </a:r>
            <a:r>
              <a:rPr lang="fr-CA" dirty="0" err="1"/>
              <a:t>concurrently</a:t>
            </a:r>
            <a:endParaRPr lang="fr-CA" dirty="0"/>
          </a:p>
          <a:p>
            <a:pPr lvl="1"/>
            <a:r>
              <a:rPr lang="fr-CA" dirty="0"/>
              <a:t>- </a:t>
            </a:r>
            <a:r>
              <a:rPr lang="fr-CA" dirty="0" err="1"/>
              <a:t>Diffrrentiation</a:t>
            </a:r>
            <a:r>
              <a:rPr lang="fr-CA" dirty="0"/>
              <a:t> of the active </a:t>
            </a:r>
            <a:r>
              <a:rPr lang="fr-CA" dirty="0" err="1"/>
              <a:t>from</a:t>
            </a:r>
            <a:r>
              <a:rPr lang="fr-CA" dirty="0"/>
              <a:t> the passive agents </a:t>
            </a:r>
            <a:r>
              <a:rPr lang="fr-CA" dirty="0" err="1"/>
              <a:t>difficult</a:t>
            </a:r>
            <a:r>
              <a:rPr lang="fr-CA" dirty="0"/>
              <a:t> (</a:t>
            </a:r>
            <a:r>
              <a:rPr lang="fr-CA" dirty="0" err="1"/>
              <a:t>although</a:t>
            </a:r>
            <a:r>
              <a:rPr lang="fr-CA" dirty="0"/>
              <a:t> </a:t>
            </a:r>
            <a:r>
              <a:rPr lang="fr-CA" dirty="0" err="1"/>
              <a:t>this</a:t>
            </a:r>
            <a:r>
              <a:rPr lang="fr-CA" dirty="0"/>
              <a:t> </a:t>
            </a:r>
            <a:r>
              <a:rPr lang="fr-CA" dirty="0" err="1"/>
              <a:t>may</a:t>
            </a:r>
            <a:r>
              <a:rPr lang="fr-CA" dirty="0"/>
              <a:t> </a:t>
            </a:r>
            <a:r>
              <a:rPr lang="fr-CA" dirty="0" err="1"/>
              <a:t>be</a:t>
            </a:r>
            <a:r>
              <a:rPr lang="fr-CA" dirty="0"/>
              <a:t> </a:t>
            </a:r>
            <a:r>
              <a:rPr lang="fr-CA" dirty="0" err="1"/>
              <a:t>done</a:t>
            </a:r>
            <a:r>
              <a:rPr lang="fr-CA" dirty="0"/>
              <a:t> by the </a:t>
            </a:r>
            <a:r>
              <a:rPr lang="fr-CA" dirty="0" err="1"/>
              <a:t>immunizing</a:t>
            </a:r>
            <a:r>
              <a:rPr lang="fr-CA" dirty="0"/>
              <a:t> agents </a:t>
            </a:r>
            <a:r>
              <a:rPr lang="fr-CA" dirty="0" err="1"/>
              <a:t>abbreviation</a:t>
            </a:r>
            <a:r>
              <a:rPr lang="fr-CA" dirty="0"/>
              <a:t>)</a:t>
            </a:r>
          </a:p>
          <a:p>
            <a:pPr lvl="2"/>
            <a:r>
              <a:rPr lang="en-CA" dirty="0"/>
              <a:t>May cause confusion for implementers as to which subsets need to be implemented</a:t>
            </a:r>
          </a:p>
          <a:p>
            <a:pPr marL="171450" lvl="2" indent="-171450">
              <a:buFontTx/>
              <a:buChar char="-"/>
            </a:pPr>
            <a:endParaRPr lang="fr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94900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fr-CA" dirty="0"/>
          </a:p>
          <a:p>
            <a:pPr lvl="1"/>
            <a:r>
              <a:rPr lang="fr-CA" dirty="0"/>
              <a:t>PROS: </a:t>
            </a:r>
          </a:p>
          <a:p>
            <a:pPr lvl="2"/>
            <a:r>
              <a:rPr lang="fr-CA" dirty="0"/>
              <a:t>- </a:t>
            </a:r>
            <a:r>
              <a:rPr lang="fr-CA" dirty="0" err="1"/>
              <a:t>Combined</a:t>
            </a:r>
            <a:r>
              <a:rPr lang="fr-CA" dirty="0"/>
              <a:t> content as CVC </a:t>
            </a:r>
            <a:r>
              <a:rPr lang="fr-CA" dirty="0" err="1"/>
              <a:t>had</a:t>
            </a:r>
            <a:r>
              <a:rPr lang="fr-CA" dirty="0"/>
              <a:t> in </a:t>
            </a:r>
            <a:r>
              <a:rPr lang="fr-CA" dirty="0" err="1"/>
              <a:t>their</a:t>
            </a:r>
            <a:r>
              <a:rPr lang="fr-CA" dirty="0"/>
              <a:t> solution</a:t>
            </a:r>
          </a:p>
          <a:p>
            <a:pPr lvl="2"/>
            <a:r>
              <a:rPr lang="fr-CA" dirty="0"/>
              <a:t>- All </a:t>
            </a:r>
            <a:r>
              <a:rPr lang="fr-CA" dirty="0" err="1"/>
              <a:t>tradename</a:t>
            </a:r>
            <a:r>
              <a:rPr lang="fr-CA" dirty="0"/>
              <a:t> </a:t>
            </a:r>
            <a:r>
              <a:rPr lang="fr-CA" dirty="0" err="1"/>
              <a:t>immunizing</a:t>
            </a:r>
            <a:r>
              <a:rPr lang="fr-CA" dirty="0"/>
              <a:t> agents </a:t>
            </a:r>
            <a:r>
              <a:rPr lang="fr-CA" dirty="0" err="1"/>
              <a:t>would</a:t>
            </a:r>
            <a:r>
              <a:rPr lang="fr-CA" dirty="0"/>
              <a:t> </a:t>
            </a:r>
            <a:r>
              <a:rPr lang="fr-CA" dirty="0" err="1"/>
              <a:t>stay</a:t>
            </a:r>
            <a:r>
              <a:rPr lang="fr-CA" dirty="0"/>
              <a:t> in the </a:t>
            </a:r>
            <a:r>
              <a:rPr lang="fr-CA" dirty="0" err="1"/>
              <a:t>Tradename</a:t>
            </a:r>
            <a:r>
              <a:rPr lang="fr-CA" dirty="0"/>
              <a:t> </a:t>
            </a:r>
            <a:r>
              <a:rPr lang="fr-CA" dirty="0" err="1"/>
              <a:t>subset</a:t>
            </a:r>
            <a:endParaRPr lang="fr-CA" dirty="0"/>
          </a:p>
          <a:p>
            <a:pPr lvl="2"/>
            <a:r>
              <a:rPr lang="fr-CA" dirty="0"/>
              <a:t>- </a:t>
            </a:r>
            <a:r>
              <a:rPr lang="fr-CA" dirty="0" err="1"/>
              <a:t>Decrease</a:t>
            </a:r>
            <a:r>
              <a:rPr lang="fr-CA" dirty="0"/>
              <a:t> the </a:t>
            </a:r>
            <a:r>
              <a:rPr lang="fr-CA" dirty="0" err="1"/>
              <a:t>number</a:t>
            </a:r>
            <a:r>
              <a:rPr lang="fr-CA" dirty="0"/>
              <a:t> of </a:t>
            </a:r>
            <a:r>
              <a:rPr lang="fr-CA" dirty="0" err="1"/>
              <a:t>subsets</a:t>
            </a:r>
            <a:r>
              <a:rPr lang="fr-CA" dirty="0"/>
              <a:t> to </a:t>
            </a:r>
            <a:r>
              <a:rPr lang="fr-CA" dirty="0" err="1"/>
              <a:t>maintain</a:t>
            </a:r>
            <a:r>
              <a:rPr lang="fr-CA" dirty="0"/>
              <a:t> (</a:t>
            </a:r>
            <a:r>
              <a:rPr lang="fr-CA" dirty="0" err="1"/>
              <a:t>two</a:t>
            </a:r>
            <a:r>
              <a:rPr lang="fr-CA" dirty="0"/>
              <a:t> </a:t>
            </a:r>
            <a:r>
              <a:rPr lang="fr-CA" dirty="0" err="1"/>
              <a:t>instead</a:t>
            </a:r>
            <a:r>
              <a:rPr lang="fr-CA" dirty="0"/>
              <a:t> of four)</a:t>
            </a:r>
          </a:p>
          <a:p>
            <a:pPr lvl="1"/>
            <a:endParaRPr lang="fr-CA" dirty="0"/>
          </a:p>
          <a:p>
            <a:pPr lvl="1"/>
            <a:r>
              <a:rPr lang="fr-CA" dirty="0"/>
              <a:t>CONS:</a:t>
            </a:r>
          </a:p>
          <a:p>
            <a:pPr lvl="2"/>
            <a:r>
              <a:rPr lang="fr-CA" dirty="0"/>
              <a:t>- </a:t>
            </a:r>
            <a:r>
              <a:rPr lang="fr-CA" dirty="0" err="1"/>
              <a:t>Differentiation</a:t>
            </a:r>
            <a:r>
              <a:rPr lang="fr-CA" dirty="0"/>
              <a:t> of the active </a:t>
            </a:r>
            <a:r>
              <a:rPr lang="fr-CA" dirty="0" err="1"/>
              <a:t>from</a:t>
            </a:r>
            <a:r>
              <a:rPr lang="fr-CA" dirty="0"/>
              <a:t> the passive agents </a:t>
            </a:r>
            <a:r>
              <a:rPr lang="fr-CA" dirty="0" err="1"/>
              <a:t>difficult</a:t>
            </a:r>
            <a:r>
              <a:rPr lang="fr-CA" dirty="0"/>
              <a:t> (</a:t>
            </a:r>
            <a:r>
              <a:rPr lang="fr-CA" dirty="0" err="1"/>
              <a:t>although</a:t>
            </a:r>
            <a:r>
              <a:rPr lang="fr-CA" dirty="0"/>
              <a:t> </a:t>
            </a:r>
            <a:r>
              <a:rPr lang="fr-CA" dirty="0" err="1"/>
              <a:t>this</a:t>
            </a:r>
            <a:r>
              <a:rPr lang="fr-CA" dirty="0"/>
              <a:t> </a:t>
            </a:r>
            <a:r>
              <a:rPr lang="fr-CA" dirty="0" err="1"/>
              <a:t>may</a:t>
            </a:r>
            <a:r>
              <a:rPr lang="fr-CA" dirty="0"/>
              <a:t> </a:t>
            </a:r>
            <a:r>
              <a:rPr lang="fr-CA" dirty="0" err="1"/>
              <a:t>be</a:t>
            </a:r>
            <a:r>
              <a:rPr lang="fr-CA" dirty="0"/>
              <a:t> </a:t>
            </a:r>
            <a:r>
              <a:rPr lang="fr-CA" dirty="0" err="1"/>
              <a:t>done</a:t>
            </a:r>
            <a:r>
              <a:rPr lang="fr-CA" dirty="0"/>
              <a:t> by the </a:t>
            </a:r>
            <a:r>
              <a:rPr lang="fr-CA" dirty="0" err="1"/>
              <a:t>immunizing</a:t>
            </a:r>
            <a:r>
              <a:rPr lang="fr-CA" dirty="0"/>
              <a:t> agents </a:t>
            </a:r>
            <a:r>
              <a:rPr lang="fr-CA" dirty="0" err="1"/>
              <a:t>abbreviation</a:t>
            </a:r>
            <a:r>
              <a:rPr lang="fr-CA" dirty="0"/>
              <a:t>)</a:t>
            </a:r>
          </a:p>
          <a:p>
            <a:pPr lvl="2"/>
            <a:r>
              <a:rPr lang="fr-CA" dirty="0"/>
              <a:t>- Change in </a:t>
            </a:r>
            <a:r>
              <a:rPr lang="fr-CA" dirty="0" err="1"/>
              <a:t>subsets</a:t>
            </a:r>
            <a:r>
              <a:rPr lang="fr-CA" dirty="0"/>
              <a:t> scope and </a:t>
            </a:r>
            <a:r>
              <a:rPr lang="fr-CA" dirty="0" err="1"/>
              <a:t>membership</a:t>
            </a:r>
            <a:r>
              <a:rPr lang="fr-CA" dirty="0"/>
              <a:t> </a:t>
            </a:r>
            <a:r>
              <a:rPr lang="fr-CA" dirty="0" err="1"/>
              <a:t>may</a:t>
            </a:r>
            <a:r>
              <a:rPr lang="fr-CA" dirty="0"/>
              <a:t> cause confusion for the </a:t>
            </a:r>
            <a:r>
              <a:rPr lang="fr-CA" dirty="0" err="1"/>
              <a:t>implementers</a:t>
            </a:r>
            <a:endParaRPr lang="fr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47194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fr-CA" dirty="0"/>
              <a:t>PROS: </a:t>
            </a:r>
          </a:p>
          <a:p>
            <a:pPr lvl="2"/>
            <a:r>
              <a:rPr lang="fr-CA" dirty="0"/>
              <a:t>- No issue to </a:t>
            </a:r>
            <a:r>
              <a:rPr lang="fr-CA" dirty="0" err="1"/>
              <a:t>differentiate</a:t>
            </a:r>
            <a:r>
              <a:rPr lang="fr-CA" dirty="0"/>
              <a:t> the active </a:t>
            </a:r>
            <a:r>
              <a:rPr lang="fr-CA" dirty="0" err="1"/>
              <a:t>from</a:t>
            </a:r>
            <a:r>
              <a:rPr lang="fr-CA" dirty="0"/>
              <a:t> the passive</a:t>
            </a:r>
          </a:p>
          <a:p>
            <a:pPr lvl="2"/>
            <a:r>
              <a:rPr lang="fr-CA" dirty="0"/>
              <a:t>- All </a:t>
            </a:r>
            <a:r>
              <a:rPr lang="fr-CA" dirty="0" err="1"/>
              <a:t>tradename</a:t>
            </a:r>
            <a:r>
              <a:rPr lang="fr-CA" dirty="0"/>
              <a:t> </a:t>
            </a:r>
            <a:r>
              <a:rPr lang="fr-CA" dirty="0" err="1"/>
              <a:t>immunizing</a:t>
            </a:r>
            <a:r>
              <a:rPr lang="fr-CA" dirty="0"/>
              <a:t> agents </a:t>
            </a:r>
            <a:r>
              <a:rPr lang="fr-CA" dirty="0" err="1"/>
              <a:t>would</a:t>
            </a:r>
            <a:r>
              <a:rPr lang="fr-CA" dirty="0"/>
              <a:t> </a:t>
            </a:r>
            <a:r>
              <a:rPr lang="fr-CA" dirty="0" err="1"/>
              <a:t>stay</a:t>
            </a:r>
            <a:r>
              <a:rPr lang="fr-CA" dirty="0"/>
              <a:t> in the </a:t>
            </a:r>
            <a:r>
              <a:rPr lang="fr-CA" dirty="0" err="1"/>
              <a:t>Tradename</a:t>
            </a:r>
            <a:r>
              <a:rPr lang="fr-CA" dirty="0"/>
              <a:t> </a:t>
            </a:r>
            <a:r>
              <a:rPr lang="fr-CA" dirty="0" err="1"/>
              <a:t>subsets</a:t>
            </a:r>
            <a:endParaRPr lang="fr-CA" dirty="0"/>
          </a:p>
          <a:p>
            <a:pPr lvl="2"/>
            <a:r>
              <a:rPr lang="fr-CA" dirty="0"/>
              <a:t>- No </a:t>
            </a:r>
            <a:r>
              <a:rPr lang="fr-CA" dirty="0" err="1"/>
              <a:t>additional</a:t>
            </a:r>
            <a:r>
              <a:rPr lang="fr-CA" dirty="0"/>
              <a:t> maintenance </a:t>
            </a:r>
            <a:r>
              <a:rPr lang="fr-CA" dirty="0" err="1"/>
              <a:t>burden</a:t>
            </a:r>
            <a:r>
              <a:rPr lang="fr-CA" dirty="0"/>
              <a:t> for </a:t>
            </a:r>
            <a:r>
              <a:rPr lang="fr-CA" dirty="0" err="1"/>
              <a:t>anyone</a:t>
            </a:r>
            <a:endParaRPr lang="fr-CA" dirty="0"/>
          </a:p>
          <a:p>
            <a:pPr lvl="1"/>
            <a:endParaRPr lang="fr-CA" dirty="0"/>
          </a:p>
          <a:p>
            <a:pPr lvl="1"/>
            <a:r>
              <a:rPr lang="fr-CA" dirty="0"/>
              <a:t>CONS:</a:t>
            </a:r>
          </a:p>
          <a:p>
            <a:pPr lvl="2"/>
            <a:r>
              <a:rPr lang="fr-CA" dirty="0"/>
              <a:t>- Not </a:t>
            </a:r>
            <a:r>
              <a:rPr lang="fr-CA" dirty="0" err="1"/>
              <a:t>combined</a:t>
            </a:r>
            <a:r>
              <a:rPr lang="fr-CA" dirty="0"/>
              <a:t> as CVC </a:t>
            </a:r>
            <a:r>
              <a:rPr lang="fr-CA" dirty="0" err="1"/>
              <a:t>had</a:t>
            </a:r>
            <a:r>
              <a:rPr lang="fr-CA" dirty="0"/>
              <a:t> </a:t>
            </a:r>
            <a:r>
              <a:rPr lang="fr-CA" dirty="0" err="1"/>
              <a:t>them</a:t>
            </a:r>
            <a:r>
              <a:rPr lang="fr-CA" dirty="0"/>
              <a:t> in </a:t>
            </a:r>
            <a:r>
              <a:rPr lang="fr-CA" dirty="0" err="1"/>
              <a:t>their</a:t>
            </a:r>
            <a:r>
              <a:rPr lang="fr-CA" dirty="0"/>
              <a:t> solution, but NVC can </a:t>
            </a:r>
            <a:r>
              <a:rPr lang="fr-CA" dirty="0" err="1"/>
              <a:t>join</a:t>
            </a:r>
            <a:r>
              <a:rPr lang="fr-CA" dirty="0"/>
              <a:t> </a:t>
            </a:r>
            <a:r>
              <a:rPr lang="fr-CA" dirty="0" err="1"/>
              <a:t>them</a:t>
            </a:r>
            <a:r>
              <a:rPr lang="fr-CA" dirty="0"/>
              <a:t> in the online </a:t>
            </a:r>
            <a:r>
              <a:rPr lang="fr-CA" dirty="0" err="1"/>
              <a:t>tool</a:t>
            </a:r>
            <a:endParaRPr lang="fr-CA" dirty="0"/>
          </a:p>
          <a:p>
            <a:pPr lvl="2"/>
            <a:r>
              <a:rPr lang="fr-CA" dirty="0"/>
              <a:t>- Change in </a:t>
            </a:r>
            <a:r>
              <a:rPr lang="fr-CA" dirty="0" err="1"/>
              <a:t>subsets</a:t>
            </a:r>
            <a:r>
              <a:rPr lang="fr-CA" dirty="0"/>
              <a:t> scope and </a:t>
            </a:r>
            <a:r>
              <a:rPr lang="fr-CA" dirty="0" err="1"/>
              <a:t>membership</a:t>
            </a:r>
            <a:r>
              <a:rPr lang="fr-CA" dirty="0"/>
              <a:t> </a:t>
            </a:r>
            <a:r>
              <a:rPr lang="fr-CA" dirty="0" err="1"/>
              <a:t>may</a:t>
            </a:r>
            <a:r>
              <a:rPr lang="fr-CA" dirty="0"/>
              <a:t> cause confusion for the </a:t>
            </a:r>
            <a:r>
              <a:rPr lang="fr-CA" dirty="0" err="1"/>
              <a:t>implementers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869616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840656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CEB03C-DE94-3E31-8B82-35883E43E2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8A666E-CAAC-4F96-55FB-9B303B049C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6D4E44-E094-6376-9231-8BFA53D630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01380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15012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900" b="0" i="0" cap="none" dirty="0">
                <a:solidFill>
                  <a:srgbClr val="1E1E1E"/>
                </a:solidFill>
                <a:effectLst/>
                <a:latin typeface="+mj-lt"/>
              </a:rPr>
              <a:t>The logo can be changed in the master slides.  Please use the following instructions</a:t>
            </a:r>
          </a:p>
          <a:p>
            <a:pPr algn="l"/>
            <a:endParaRPr lang="en-US" sz="900" b="0" i="0" cap="none" dirty="0">
              <a:solidFill>
                <a:srgbClr val="1E1E1E"/>
              </a:solidFill>
              <a:effectLst/>
              <a:latin typeface="+mj-lt"/>
            </a:endParaRPr>
          </a:p>
          <a:p>
            <a:pPr algn="l">
              <a:buFont typeface="+mj-lt"/>
              <a:buAutoNum type="arabicPeriod"/>
            </a:pPr>
            <a:r>
              <a:rPr lang="en-US" sz="900" b="0" i="0" cap="none" dirty="0">
                <a:solidFill>
                  <a:srgbClr val="1E1E1E"/>
                </a:solidFill>
                <a:effectLst/>
                <a:latin typeface="+mj-lt"/>
              </a:rPr>
              <a:t>Select </a:t>
            </a:r>
            <a:r>
              <a:rPr lang="en-US" sz="900" b="1" i="0" cap="none" dirty="0">
                <a:solidFill>
                  <a:srgbClr val="1E1E1E"/>
                </a:solidFill>
                <a:effectLst/>
                <a:latin typeface="+mj-lt"/>
              </a:rPr>
              <a:t>view</a:t>
            </a:r>
            <a:r>
              <a:rPr lang="en-US" sz="900" b="0" i="0" cap="none" dirty="0">
                <a:solidFill>
                  <a:srgbClr val="1E1E1E"/>
                </a:solidFill>
                <a:effectLst/>
                <a:latin typeface="+mj-lt"/>
              </a:rPr>
              <a:t> &gt; </a:t>
            </a:r>
            <a:r>
              <a:rPr lang="en-US" sz="900" b="1" i="0" cap="none" dirty="0">
                <a:solidFill>
                  <a:srgbClr val="1E1E1E"/>
                </a:solidFill>
                <a:effectLst/>
                <a:latin typeface="+mj-lt"/>
              </a:rPr>
              <a:t>slide master</a:t>
            </a:r>
            <a:r>
              <a:rPr lang="en-US" sz="900" b="0" i="0" cap="none" dirty="0">
                <a:solidFill>
                  <a:srgbClr val="1E1E1E"/>
                </a:solidFill>
                <a:effectLst/>
                <a:latin typeface="+mj-lt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en-US" sz="900" b="0" i="0" cap="none" dirty="0">
                <a:solidFill>
                  <a:srgbClr val="1E1E1E"/>
                </a:solidFill>
                <a:effectLst/>
                <a:latin typeface="+mj-lt"/>
              </a:rPr>
              <a:t>Right click on the logo and select change picture. </a:t>
            </a:r>
          </a:p>
          <a:p>
            <a:pPr marL="0" marR="0" lvl="0" indent="0" algn="l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900" b="0" i="0" cap="none" dirty="0">
                <a:solidFill>
                  <a:srgbClr val="1E1E1E"/>
                </a:solidFill>
                <a:effectLst/>
                <a:latin typeface="+mj-lt"/>
              </a:rPr>
              <a:t>Select the image you want to use  you may need to scale the image accordingly</a:t>
            </a:r>
          </a:p>
          <a:p>
            <a:pPr algn="l">
              <a:buFont typeface="+mj-lt"/>
              <a:buAutoNum type="arabicPeriod"/>
            </a:pPr>
            <a:r>
              <a:rPr lang="en-US" sz="900" b="0" i="0" cap="none" dirty="0">
                <a:solidFill>
                  <a:srgbClr val="1E1E1E"/>
                </a:solidFill>
                <a:effectLst/>
                <a:latin typeface="+mj-lt"/>
              </a:rPr>
              <a:t>When you're done, select </a:t>
            </a:r>
            <a:r>
              <a:rPr lang="en-US" sz="900" b="1" i="0" cap="none" dirty="0">
                <a:solidFill>
                  <a:srgbClr val="1E1E1E"/>
                </a:solidFill>
                <a:effectLst/>
                <a:latin typeface="+mj-lt"/>
              </a:rPr>
              <a:t>close master view</a:t>
            </a:r>
            <a:r>
              <a:rPr lang="en-US" sz="900" b="0" i="0" cap="none" dirty="0">
                <a:solidFill>
                  <a:srgbClr val="1E1E1E"/>
                </a:solidFill>
                <a:effectLst/>
                <a:latin typeface="+mj-lt"/>
              </a:rPr>
              <a:t>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73607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You </a:t>
            </a:r>
            <a:r>
              <a:rPr lang="fr-CA" dirty="0" err="1"/>
              <a:t>will</a:t>
            </a:r>
            <a:r>
              <a:rPr lang="fr-CA" dirty="0"/>
              <a:t> </a:t>
            </a:r>
            <a:r>
              <a:rPr lang="fr-CA" dirty="0" err="1"/>
              <a:t>be</a:t>
            </a:r>
            <a:r>
              <a:rPr lang="fr-CA" dirty="0"/>
              <a:t> able to </a:t>
            </a:r>
            <a:r>
              <a:rPr lang="fr-CA" dirty="0" err="1"/>
              <a:t>see</a:t>
            </a:r>
            <a:r>
              <a:rPr lang="fr-CA" dirty="0"/>
              <a:t> the acceptable </a:t>
            </a:r>
            <a:r>
              <a:rPr lang="fr-CA" dirty="0" err="1"/>
              <a:t>preferred</a:t>
            </a:r>
            <a:r>
              <a:rPr lang="fr-CA" dirty="0"/>
              <a:t> </a:t>
            </a:r>
            <a:r>
              <a:rPr lang="fr-CA" dirty="0" err="1"/>
              <a:t>term</a:t>
            </a:r>
            <a:r>
              <a:rPr lang="fr-CA" dirty="0"/>
              <a:t> for the Patients-</a:t>
            </a:r>
            <a:r>
              <a:rPr lang="fr-CA" dirty="0" err="1"/>
              <a:t>Friendly</a:t>
            </a:r>
            <a:r>
              <a:rPr lang="fr-CA" dirty="0"/>
              <a:t> </a:t>
            </a:r>
            <a:r>
              <a:rPr lang="fr-CA" dirty="0" err="1"/>
              <a:t>Picklists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20742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900" b="0" i="0" cap="none" dirty="0">
                <a:solidFill>
                  <a:srgbClr val="1E1E1E"/>
                </a:solidFill>
                <a:effectLst/>
                <a:latin typeface="+mj-lt"/>
              </a:rPr>
              <a:t>The logo can be changed in the master slides.  Please use the following instructions</a:t>
            </a:r>
          </a:p>
          <a:p>
            <a:pPr algn="l"/>
            <a:endParaRPr lang="en-US" sz="900" b="0" i="0" cap="none" dirty="0">
              <a:solidFill>
                <a:srgbClr val="1E1E1E"/>
              </a:solidFill>
              <a:effectLst/>
              <a:latin typeface="+mj-lt"/>
            </a:endParaRPr>
          </a:p>
          <a:p>
            <a:pPr algn="l">
              <a:buFont typeface="+mj-lt"/>
              <a:buAutoNum type="arabicPeriod"/>
            </a:pPr>
            <a:r>
              <a:rPr lang="en-US" sz="900" b="0" i="0" cap="none" dirty="0">
                <a:solidFill>
                  <a:srgbClr val="1E1E1E"/>
                </a:solidFill>
                <a:effectLst/>
                <a:latin typeface="+mj-lt"/>
              </a:rPr>
              <a:t>Select </a:t>
            </a:r>
            <a:r>
              <a:rPr lang="en-US" sz="900" b="1" i="0" cap="none" dirty="0">
                <a:solidFill>
                  <a:srgbClr val="1E1E1E"/>
                </a:solidFill>
                <a:effectLst/>
                <a:latin typeface="+mj-lt"/>
              </a:rPr>
              <a:t>view</a:t>
            </a:r>
            <a:r>
              <a:rPr lang="en-US" sz="900" b="0" i="0" cap="none" dirty="0">
                <a:solidFill>
                  <a:srgbClr val="1E1E1E"/>
                </a:solidFill>
                <a:effectLst/>
                <a:latin typeface="+mj-lt"/>
              </a:rPr>
              <a:t> &gt; </a:t>
            </a:r>
            <a:r>
              <a:rPr lang="en-US" sz="900" b="1" i="0" cap="none" dirty="0">
                <a:solidFill>
                  <a:srgbClr val="1E1E1E"/>
                </a:solidFill>
                <a:effectLst/>
                <a:latin typeface="+mj-lt"/>
              </a:rPr>
              <a:t>slide master</a:t>
            </a:r>
            <a:r>
              <a:rPr lang="en-US" sz="900" b="0" i="0" cap="none" dirty="0">
                <a:solidFill>
                  <a:srgbClr val="1E1E1E"/>
                </a:solidFill>
                <a:effectLst/>
                <a:latin typeface="+mj-lt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en-US" sz="900" b="0" i="0" cap="none" dirty="0">
                <a:solidFill>
                  <a:srgbClr val="1E1E1E"/>
                </a:solidFill>
                <a:effectLst/>
                <a:latin typeface="+mj-lt"/>
              </a:rPr>
              <a:t>Right click on the logo and select change picture. </a:t>
            </a:r>
          </a:p>
          <a:p>
            <a:pPr marL="0" marR="0" lvl="0" indent="0" algn="l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900" b="0" i="0" cap="none" dirty="0">
                <a:solidFill>
                  <a:srgbClr val="1E1E1E"/>
                </a:solidFill>
                <a:effectLst/>
                <a:latin typeface="+mj-lt"/>
              </a:rPr>
              <a:t>Select the image you want to use  you may need to scale the image accordingly</a:t>
            </a:r>
          </a:p>
          <a:p>
            <a:pPr algn="l">
              <a:buFont typeface="+mj-lt"/>
              <a:buAutoNum type="arabicPeriod"/>
            </a:pPr>
            <a:r>
              <a:rPr lang="en-US" sz="900" b="0" i="0" cap="none" dirty="0">
                <a:solidFill>
                  <a:srgbClr val="1E1E1E"/>
                </a:solidFill>
                <a:effectLst/>
                <a:latin typeface="+mj-lt"/>
              </a:rPr>
              <a:t>When you're done, select </a:t>
            </a:r>
            <a:r>
              <a:rPr lang="en-US" sz="900" b="1" i="0" cap="none" dirty="0">
                <a:solidFill>
                  <a:srgbClr val="1E1E1E"/>
                </a:solidFill>
                <a:effectLst/>
                <a:latin typeface="+mj-lt"/>
              </a:rPr>
              <a:t>close master view</a:t>
            </a:r>
            <a:r>
              <a:rPr lang="en-US" sz="900" b="0" i="0" cap="none" dirty="0">
                <a:solidFill>
                  <a:srgbClr val="1E1E1E"/>
                </a:solidFill>
                <a:effectLst/>
                <a:latin typeface="+mj-lt"/>
              </a:rPr>
              <a:t>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06783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42559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94339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900" b="0" i="0" cap="none" dirty="0">
                <a:solidFill>
                  <a:srgbClr val="1E1E1E"/>
                </a:solidFill>
                <a:effectLst/>
                <a:latin typeface="+mj-lt"/>
              </a:rPr>
              <a:t>The logo can be changed in the master slides.  Please use the following instructions</a:t>
            </a:r>
          </a:p>
          <a:p>
            <a:pPr algn="l"/>
            <a:endParaRPr lang="en-US" sz="900" b="0" i="0" cap="none" dirty="0">
              <a:solidFill>
                <a:srgbClr val="1E1E1E"/>
              </a:solidFill>
              <a:effectLst/>
              <a:latin typeface="+mj-lt"/>
            </a:endParaRPr>
          </a:p>
          <a:p>
            <a:pPr algn="l">
              <a:buFont typeface="+mj-lt"/>
              <a:buAutoNum type="arabicPeriod"/>
            </a:pPr>
            <a:r>
              <a:rPr lang="en-US" sz="900" b="0" i="0" cap="none" dirty="0">
                <a:solidFill>
                  <a:srgbClr val="1E1E1E"/>
                </a:solidFill>
                <a:effectLst/>
                <a:latin typeface="+mj-lt"/>
              </a:rPr>
              <a:t>Select </a:t>
            </a:r>
            <a:r>
              <a:rPr lang="en-US" sz="900" b="1" i="0" cap="none" dirty="0">
                <a:solidFill>
                  <a:srgbClr val="1E1E1E"/>
                </a:solidFill>
                <a:effectLst/>
                <a:latin typeface="+mj-lt"/>
              </a:rPr>
              <a:t>view</a:t>
            </a:r>
            <a:r>
              <a:rPr lang="en-US" sz="900" b="0" i="0" cap="none" dirty="0">
                <a:solidFill>
                  <a:srgbClr val="1E1E1E"/>
                </a:solidFill>
                <a:effectLst/>
                <a:latin typeface="+mj-lt"/>
              </a:rPr>
              <a:t> &gt; </a:t>
            </a:r>
            <a:r>
              <a:rPr lang="en-US" sz="900" b="1" i="0" cap="none" dirty="0">
                <a:solidFill>
                  <a:srgbClr val="1E1E1E"/>
                </a:solidFill>
                <a:effectLst/>
                <a:latin typeface="+mj-lt"/>
              </a:rPr>
              <a:t>slide master</a:t>
            </a:r>
            <a:r>
              <a:rPr lang="en-US" sz="900" b="0" i="0" cap="none" dirty="0">
                <a:solidFill>
                  <a:srgbClr val="1E1E1E"/>
                </a:solidFill>
                <a:effectLst/>
                <a:latin typeface="+mj-lt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en-US" sz="900" b="0" i="0" cap="none" dirty="0">
                <a:solidFill>
                  <a:srgbClr val="1E1E1E"/>
                </a:solidFill>
                <a:effectLst/>
                <a:latin typeface="+mj-lt"/>
              </a:rPr>
              <a:t>Right click on the logo and select change picture. </a:t>
            </a:r>
          </a:p>
          <a:p>
            <a:pPr marL="0" marR="0" lvl="0" indent="0" algn="l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900" b="0" i="0" cap="none" dirty="0">
                <a:solidFill>
                  <a:srgbClr val="1E1E1E"/>
                </a:solidFill>
                <a:effectLst/>
                <a:latin typeface="+mj-lt"/>
              </a:rPr>
              <a:t>Select the image you want to use  you may need to scale the image accordingly</a:t>
            </a:r>
          </a:p>
          <a:p>
            <a:pPr algn="l">
              <a:buFont typeface="+mj-lt"/>
              <a:buAutoNum type="arabicPeriod"/>
            </a:pPr>
            <a:r>
              <a:rPr lang="en-US" sz="900" b="0" i="0" cap="none" dirty="0">
                <a:solidFill>
                  <a:srgbClr val="1E1E1E"/>
                </a:solidFill>
                <a:effectLst/>
                <a:latin typeface="+mj-lt"/>
              </a:rPr>
              <a:t>When you're done, select </a:t>
            </a:r>
            <a:r>
              <a:rPr lang="en-US" sz="900" b="1" i="0" cap="none" dirty="0">
                <a:solidFill>
                  <a:srgbClr val="1E1E1E"/>
                </a:solidFill>
                <a:effectLst/>
                <a:latin typeface="+mj-lt"/>
              </a:rPr>
              <a:t>close master view</a:t>
            </a:r>
            <a:r>
              <a:rPr lang="en-US" sz="900" b="0" i="0" cap="none" dirty="0">
                <a:solidFill>
                  <a:srgbClr val="1E1E1E"/>
                </a:solidFill>
                <a:effectLst/>
                <a:latin typeface="+mj-lt"/>
              </a:rPr>
              <a:t>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9485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900" b="0" i="0" cap="none" dirty="0">
                <a:solidFill>
                  <a:srgbClr val="1E1E1E"/>
                </a:solidFill>
                <a:effectLst/>
                <a:latin typeface="+mj-lt"/>
              </a:rPr>
              <a:t>The logo can be changed in the master slides.  Please use the following instructions</a:t>
            </a:r>
          </a:p>
          <a:p>
            <a:pPr algn="l"/>
            <a:endParaRPr lang="en-US" sz="900" b="0" i="0" cap="none" dirty="0">
              <a:solidFill>
                <a:srgbClr val="1E1E1E"/>
              </a:solidFill>
              <a:effectLst/>
              <a:latin typeface="+mj-lt"/>
            </a:endParaRPr>
          </a:p>
          <a:p>
            <a:pPr algn="l">
              <a:buFont typeface="+mj-lt"/>
              <a:buAutoNum type="arabicPeriod"/>
            </a:pPr>
            <a:r>
              <a:rPr lang="en-US" sz="900" b="0" i="0" cap="none" dirty="0">
                <a:solidFill>
                  <a:srgbClr val="1E1E1E"/>
                </a:solidFill>
                <a:effectLst/>
                <a:latin typeface="+mj-lt"/>
              </a:rPr>
              <a:t>Select </a:t>
            </a:r>
            <a:r>
              <a:rPr lang="en-US" sz="900" b="1" i="0" cap="none" dirty="0">
                <a:solidFill>
                  <a:srgbClr val="1E1E1E"/>
                </a:solidFill>
                <a:effectLst/>
                <a:latin typeface="+mj-lt"/>
              </a:rPr>
              <a:t>view</a:t>
            </a:r>
            <a:r>
              <a:rPr lang="en-US" sz="900" b="0" i="0" cap="none" dirty="0">
                <a:solidFill>
                  <a:srgbClr val="1E1E1E"/>
                </a:solidFill>
                <a:effectLst/>
                <a:latin typeface="+mj-lt"/>
              </a:rPr>
              <a:t> &gt; </a:t>
            </a:r>
            <a:r>
              <a:rPr lang="en-US" sz="900" b="1" i="0" cap="none" dirty="0">
                <a:solidFill>
                  <a:srgbClr val="1E1E1E"/>
                </a:solidFill>
                <a:effectLst/>
                <a:latin typeface="+mj-lt"/>
              </a:rPr>
              <a:t>slide master</a:t>
            </a:r>
            <a:r>
              <a:rPr lang="en-US" sz="900" b="0" i="0" cap="none" dirty="0">
                <a:solidFill>
                  <a:srgbClr val="1E1E1E"/>
                </a:solidFill>
                <a:effectLst/>
                <a:latin typeface="+mj-lt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en-US" sz="900" b="0" i="0" cap="none" dirty="0">
                <a:solidFill>
                  <a:srgbClr val="1E1E1E"/>
                </a:solidFill>
                <a:effectLst/>
                <a:latin typeface="+mj-lt"/>
              </a:rPr>
              <a:t>Right click on the logo and select change picture. </a:t>
            </a:r>
          </a:p>
          <a:p>
            <a:pPr marL="0" marR="0" lvl="0" indent="0" algn="l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900" b="0" i="0" cap="none" dirty="0">
                <a:solidFill>
                  <a:srgbClr val="1E1E1E"/>
                </a:solidFill>
                <a:effectLst/>
                <a:latin typeface="+mj-lt"/>
              </a:rPr>
              <a:t>Select the image you want to use  you may need to scale the image accordingly</a:t>
            </a:r>
          </a:p>
          <a:p>
            <a:pPr algn="l">
              <a:buFont typeface="+mj-lt"/>
              <a:buAutoNum type="arabicPeriod"/>
            </a:pPr>
            <a:r>
              <a:rPr lang="en-US" sz="900" b="0" i="0" cap="none" dirty="0">
                <a:solidFill>
                  <a:srgbClr val="1E1E1E"/>
                </a:solidFill>
                <a:effectLst/>
                <a:latin typeface="+mj-lt"/>
              </a:rPr>
              <a:t>When you're done, select </a:t>
            </a:r>
            <a:r>
              <a:rPr lang="en-US" sz="900" b="1" i="0" cap="none" dirty="0">
                <a:solidFill>
                  <a:srgbClr val="1E1E1E"/>
                </a:solidFill>
                <a:effectLst/>
                <a:latin typeface="+mj-lt"/>
              </a:rPr>
              <a:t>close master view</a:t>
            </a:r>
            <a:r>
              <a:rPr lang="en-US" sz="900" b="0" i="0" cap="none" dirty="0">
                <a:solidFill>
                  <a:srgbClr val="1E1E1E"/>
                </a:solidFill>
                <a:effectLst/>
                <a:latin typeface="+mj-lt"/>
              </a:rPr>
              <a:t>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59396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4515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595404" y="1292190"/>
            <a:ext cx="5200650" cy="116586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defRPr sz="2800" b="1">
                <a:solidFill>
                  <a:srgbClr val="181F2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71500" y="2907815"/>
            <a:ext cx="5200650" cy="157487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 sz="1600" b="0" i="0">
                <a:solidFill>
                  <a:srgbClr val="181F2D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85725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2pPr>
            <a:lvl3pPr marL="0" indent="17145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3pPr>
            <a:lvl4pPr marL="0" indent="257175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4pPr>
            <a:lvl5pPr marL="0" indent="34290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C79EAFE0-671A-4AB5-9421-FBBCE1866F06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571500" y="2458050"/>
            <a:ext cx="5200650" cy="44976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181F2D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85725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2pPr>
            <a:lvl3pPr marL="0" indent="17145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3pPr>
            <a:lvl4pPr marL="0" indent="257175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4pPr>
            <a:lvl5pPr marL="0" indent="34290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3" name="Picture 2" descr="A red logo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5830F321-87BB-1449-98EA-0DDE4B9DB9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41830" b="42185"/>
          <a:stretch/>
        </p:blipFill>
        <p:spPr>
          <a:xfrm>
            <a:off x="368834" y="490486"/>
            <a:ext cx="2964179" cy="475312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ROPP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B8C854-3B3D-42AD-9797-2DCFFFD9D6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7BCFBF29-39BB-47B7-B83E-9E61FEB2B13F}" type="slidenum">
              <a:rPr lang="en-CA" smtClean="0"/>
              <a:pPr/>
              <a:t>‹N°›</a:t>
            </a:fld>
            <a:endParaRPr lang="en-CA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5F11B2D-AA48-490D-A860-BA8D8DD2535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6081" y="4810284"/>
            <a:ext cx="1828800" cy="146304"/>
          </a:xfrm>
        </p:spPr>
        <p:txBody>
          <a:bodyPr/>
          <a:lstStyle/>
          <a:p>
            <a:r>
              <a:rPr lang="en-CA" dirty="0"/>
              <a:t>©2025 Canada Health Infoway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B4A08D6-0C0B-48E2-B98D-F8B8BA612A3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37242" y="0"/>
            <a:ext cx="3806757" cy="5143500"/>
          </a:xfrm>
        </p:spPr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7" name="Title Text">
            <a:extLst>
              <a:ext uri="{FF2B5EF4-FFF2-40B4-BE49-F238E27FC236}">
                <a16:creationId xmlns:a16="http://schemas.microsoft.com/office/drawing/2014/main" id="{100864CA-6E58-439E-8194-65F1560D42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2584" y="1747713"/>
            <a:ext cx="4918566" cy="54542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3600" b="1">
                <a:solidFill>
                  <a:srgbClr val="181F2D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13188AC0-C894-4729-AEF7-89DF69E54A4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472584" y="2432443"/>
            <a:ext cx="4918566" cy="122741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181F2D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85725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2pPr>
            <a:lvl3pPr marL="0" indent="17145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3pPr>
            <a:lvl4pPr marL="0" indent="257175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4pPr>
            <a:lvl5pPr marL="0" indent="34290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 descr="A red logo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889726E0-7DC6-1846-AE6D-FAE9C79DDE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1830" b="42185"/>
          <a:stretch/>
        </p:blipFill>
        <p:spPr>
          <a:xfrm>
            <a:off x="368834" y="490486"/>
            <a:ext cx="2964179" cy="47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6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xfrm>
            <a:off x="472584" y="1747713"/>
            <a:ext cx="4918566" cy="54542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3600" b="1">
                <a:solidFill>
                  <a:srgbClr val="181F2D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72584" y="2432443"/>
            <a:ext cx="4918566" cy="122741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181F2D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85725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2pPr>
            <a:lvl3pPr marL="0" indent="17145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3pPr>
            <a:lvl4pPr marL="0" indent="257175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4pPr>
            <a:lvl5pPr marL="0" indent="34290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171A38-97DD-4F7E-B0FC-095A26BDF8CD}"/>
              </a:ext>
            </a:extLst>
          </p:cNvPr>
          <p:cNvSpPr/>
          <p:nvPr userDrawn="1"/>
        </p:nvSpPr>
        <p:spPr>
          <a:xfrm>
            <a:off x="2754043" y="3897331"/>
            <a:ext cx="28656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CA" sz="1000" b="1" dirty="0">
                <a:solidFill>
                  <a:srgbClr val="181F2D"/>
                </a:solidFill>
              </a:rPr>
              <a:t>Let’s Connect on LinkedIn</a:t>
            </a:r>
          </a:p>
          <a:p>
            <a:pPr algn="l"/>
            <a:r>
              <a:rPr lang="en-CA" sz="1000" b="0" cap="none" dirty="0">
                <a:solidFill>
                  <a:srgbClr val="181F2D"/>
                </a:solidFill>
              </a:rPr>
              <a:t>linkedin.com/company/</a:t>
            </a:r>
            <a:r>
              <a:rPr lang="en-CA" sz="1000" b="0" cap="none" dirty="0" err="1">
                <a:solidFill>
                  <a:srgbClr val="181F2D"/>
                </a:solidFill>
              </a:rPr>
              <a:t>canada</a:t>
            </a:r>
            <a:r>
              <a:rPr lang="en-CA" sz="1000" b="0" cap="none" dirty="0">
                <a:solidFill>
                  <a:srgbClr val="181F2D"/>
                </a:solidFill>
              </a:rPr>
              <a:t>-health-</a:t>
            </a:r>
            <a:r>
              <a:rPr lang="en-CA" sz="1000" b="0" cap="none" dirty="0" err="1">
                <a:solidFill>
                  <a:srgbClr val="181F2D"/>
                </a:solidFill>
              </a:rPr>
              <a:t>infoway</a:t>
            </a:r>
            <a:endParaRPr lang="en-CA" sz="1000" b="0" cap="none" dirty="0">
              <a:solidFill>
                <a:srgbClr val="181F2D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38D203-AF26-46CF-A577-C5AB104B2482}"/>
              </a:ext>
            </a:extLst>
          </p:cNvPr>
          <p:cNvSpPr/>
          <p:nvPr userDrawn="1"/>
        </p:nvSpPr>
        <p:spPr>
          <a:xfrm>
            <a:off x="2754043" y="4498119"/>
            <a:ext cx="22369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CA" sz="1000" b="1" dirty="0">
                <a:solidFill>
                  <a:srgbClr val="181F2D"/>
                </a:solidFill>
              </a:rPr>
              <a:t>Let’s Connect on INSTAGRAM</a:t>
            </a:r>
          </a:p>
          <a:p>
            <a:pPr algn="l"/>
            <a:r>
              <a:rPr kumimoji="0" lang="en-CA" sz="1000" b="0" i="0" u="none" strike="noStrike" cap="none" spc="0" normalizeH="0" baseline="0" dirty="0">
                <a:ln>
                  <a:noFill/>
                </a:ln>
                <a:solidFill>
                  <a:srgbClr val="181F2D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@infoway_inforoute</a:t>
            </a:r>
            <a:endParaRPr lang="en-CA" sz="1000" b="0" cap="none" dirty="0">
              <a:solidFill>
                <a:srgbClr val="181F2D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4F3E43-1555-4380-8581-55C414910EFF}"/>
              </a:ext>
            </a:extLst>
          </p:cNvPr>
          <p:cNvSpPr/>
          <p:nvPr userDrawn="1"/>
        </p:nvSpPr>
        <p:spPr>
          <a:xfrm>
            <a:off x="853900" y="3893391"/>
            <a:ext cx="1544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1000" b="1" dirty="0">
                <a:solidFill>
                  <a:srgbClr val="181F2D"/>
                </a:solidFill>
              </a:rPr>
              <a:t>Visit OUR WEBSITE</a:t>
            </a:r>
          </a:p>
          <a:p>
            <a:pPr algn="r"/>
            <a:r>
              <a:rPr lang="en-CA" sz="1000" b="0" cap="none" dirty="0">
                <a:solidFill>
                  <a:srgbClr val="181F2D"/>
                </a:solidFill>
              </a:rPr>
              <a:t>infoway-inforoute.ca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5D811F-C4B6-4F8C-B415-49F6EDD14031}"/>
              </a:ext>
            </a:extLst>
          </p:cNvPr>
          <p:cNvSpPr/>
          <p:nvPr userDrawn="1"/>
        </p:nvSpPr>
        <p:spPr>
          <a:xfrm>
            <a:off x="472584" y="4506931"/>
            <a:ext cx="1991971" cy="407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1000" b="1" dirty="0">
                <a:solidFill>
                  <a:srgbClr val="181F2D"/>
                </a:solidFill>
              </a:rPr>
              <a:t>VISIT OUR SURVEY WEBSITE</a:t>
            </a:r>
          </a:p>
          <a:p>
            <a:pPr algn="r"/>
            <a:r>
              <a:rPr lang="en-CA" sz="1000" b="0" cap="none" dirty="0">
                <a:solidFill>
                  <a:srgbClr val="181F2D"/>
                </a:solidFill>
              </a:rPr>
              <a:t>insights.infoway-inforoute.ca/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B0A8F1-F1B1-4F13-A717-B7BBB3241E4A}"/>
              </a:ext>
            </a:extLst>
          </p:cNvPr>
          <p:cNvCxnSpPr>
            <a:cxnSpLocks/>
          </p:cNvCxnSpPr>
          <p:nvPr userDrawn="1"/>
        </p:nvCxnSpPr>
        <p:spPr>
          <a:xfrm>
            <a:off x="2576219" y="3831513"/>
            <a:ext cx="0" cy="1168504"/>
          </a:xfrm>
          <a:prstGeom prst="line">
            <a:avLst/>
          </a:prstGeom>
          <a:noFill/>
          <a:ln w="19050" cap="flat">
            <a:solidFill>
              <a:srgbClr val="181F2D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2" name="Picture 11" descr="A red logo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AF5554A-CFEA-9347-870C-38F3A545EB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41830" b="42185"/>
          <a:stretch/>
        </p:blipFill>
        <p:spPr>
          <a:xfrm>
            <a:off x="368834" y="490486"/>
            <a:ext cx="2964179" cy="47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459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rp log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logo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52407C80-0394-1B45-B6CA-84CC785D82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41830" b="42185"/>
          <a:stretch/>
        </p:blipFill>
        <p:spPr>
          <a:xfrm>
            <a:off x="268943" y="969363"/>
            <a:ext cx="5116999" cy="82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3486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595404" y="1934216"/>
            <a:ext cx="4430553" cy="116586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defRPr sz="3600" b="1">
                <a:solidFill>
                  <a:srgbClr val="181F2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92499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571500" y="1517073"/>
            <a:ext cx="3238500" cy="116586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800" b="1">
                <a:solidFill>
                  <a:srgbClr val="181F2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71500" y="3185347"/>
            <a:ext cx="3238500" cy="157487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 sz="1600" b="0" i="0">
                <a:solidFill>
                  <a:srgbClr val="181F2D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85725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2pPr>
            <a:lvl3pPr marL="0" indent="17145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3pPr>
            <a:lvl4pPr marL="0" indent="257175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4pPr>
            <a:lvl5pPr marL="0" indent="34290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C79EAFE0-671A-4AB5-9421-FBBCE1866F06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571500" y="2791523"/>
            <a:ext cx="3238500" cy="44976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181F2D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85725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2pPr>
            <a:lvl3pPr marL="0" indent="17145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3pPr>
            <a:lvl4pPr marL="0" indent="257175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4pPr>
            <a:lvl5pPr marL="0" indent="34290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6" name="Picture 5" descr="A red logo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477F427-F351-1C4E-96C4-5296762E2B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41830" b="42185"/>
          <a:stretch/>
        </p:blipFill>
        <p:spPr>
          <a:xfrm>
            <a:off x="368834" y="490486"/>
            <a:ext cx="2964179" cy="47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4103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itle Text"/>
          <p:cNvSpPr txBox="1">
            <a:spLocks noGrp="1"/>
          </p:cNvSpPr>
          <p:nvPr>
            <p:ph type="title"/>
          </p:nvPr>
        </p:nvSpPr>
        <p:spPr>
          <a:xfrm>
            <a:off x="733424" y="384048"/>
            <a:ext cx="7643659" cy="476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 i="0" u="none" strike="noStrike" cap="none" spc="0" baseline="0" dirty="0">
                <a:ln>
                  <a:noFill/>
                </a:ln>
                <a:solidFill>
                  <a:srgbClr val="181F2D"/>
                </a:solidFill>
                <a:uFillTx/>
                <a:latin typeface="+mj-lt"/>
                <a:ea typeface="+mn-ea"/>
                <a:cs typeface="+mn-cs"/>
                <a:sym typeface="Helvetica Neue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21B22-0792-4CA5-806B-00E245A923B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3424" y="1335024"/>
            <a:ext cx="7643660" cy="3200400"/>
          </a:xfrm>
        </p:spPr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  <a:lvl2pPr>
              <a:defRPr>
                <a:solidFill>
                  <a:srgbClr val="181F2D"/>
                </a:solidFill>
              </a:defRPr>
            </a:lvl2pPr>
            <a:lvl3pPr>
              <a:defRPr>
                <a:solidFill>
                  <a:srgbClr val="181F2D"/>
                </a:solidFill>
              </a:defRPr>
            </a:lvl3pPr>
            <a:lvl4pPr>
              <a:defRPr>
                <a:solidFill>
                  <a:srgbClr val="181F2D"/>
                </a:solidFill>
              </a:defRPr>
            </a:lvl4pPr>
            <a:lvl5pPr>
              <a:defRPr>
                <a:solidFill>
                  <a:srgbClr val="181F2D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172D3A-AAC6-43D9-A879-6CD7A562FA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7BCFBF29-39BB-47B7-B83E-9E61FEB2B13F}" type="slidenum">
              <a:rPr lang="en-CA" smtClean="0"/>
              <a:pPr/>
              <a:t>‹N°›</a:t>
            </a:fld>
            <a:endParaRPr lang="en-CA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E6D9C31-E9F5-477F-9B2D-9E0D4BDC47F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6081" y="4810284"/>
            <a:ext cx="1828800" cy="146304"/>
          </a:xfrm>
        </p:spPr>
        <p:txBody>
          <a:bodyPr/>
          <a:lstStyle/>
          <a:p>
            <a:r>
              <a:rPr lang="en-CA" dirty="0"/>
              <a:t>©2025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363315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733424" y="384048"/>
            <a:ext cx="7643659" cy="476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solidFill>
                  <a:srgbClr val="181F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05812C-D12C-4B79-B7B0-47A61E42D3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3424" y="1335024"/>
            <a:ext cx="7643660" cy="320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81F2D"/>
                </a:solidFill>
              </a:defRPr>
            </a:lvl1pPr>
            <a:lvl2pPr marL="238125" indent="0">
              <a:buNone/>
              <a:defRPr sz="1600">
                <a:solidFill>
                  <a:srgbClr val="181F2D"/>
                </a:solidFill>
              </a:defRPr>
            </a:lvl2pPr>
            <a:lvl3pPr marL="476250" indent="0">
              <a:buNone/>
              <a:defRPr sz="1400">
                <a:solidFill>
                  <a:srgbClr val="181F2D"/>
                </a:solidFill>
              </a:defRPr>
            </a:lvl3pPr>
            <a:lvl4pPr marL="714375" indent="0">
              <a:buNone/>
              <a:defRPr sz="1400">
                <a:solidFill>
                  <a:srgbClr val="181F2D"/>
                </a:solidFill>
              </a:defRPr>
            </a:lvl4pPr>
            <a:lvl5pPr marL="952500" indent="0">
              <a:buNone/>
              <a:defRPr sz="1400">
                <a:solidFill>
                  <a:srgbClr val="181F2D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6F3C5C-961C-4423-B1FF-E32FC83E4A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7BCFBF29-39BB-47B7-B83E-9E61FEB2B13F}" type="slidenum">
              <a:rPr lang="en-CA" smtClean="0"/>
              <a:pPr/>
              <a:t>‹N°›</a:t>
            </a:fld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62BB8D-42D4-4B44-9A76-51373BF95A8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CA" dirty="0"/>
              <a:t>©2025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33614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s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Text"/>
          <p:cNvSpPr txBox="1">
            <a:spLocks noGrp="1"/>
          </p:cNvSpPr>
          <p:nvPr>
            <p:ph type="title"/>
          </p:nvPr>
        </p:nvSpPr>
        <p:spPr>
          <a:xfrm>
            <a:off x="733424" y="384048"/>
            <a:ext cx="7643658" cy="476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solidFill>
                  <a:srgbClr val="181F2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39" name="Body Level One…"/>
          <p:cNvSpPr txBox="1">
            <a:spLocks noGrp="1"/>
          </p:cNvSpPr>
          <p:nvPr>
            <p:ph type="body" idx="1"/>
          </p:nvPr>
        </p:nvSpPr>
        <p:spPr>
          <a:xfrm>
            <a:off x="733424" y="1743476"/>
            <a:ext cx="7643659" cy="2847573"/>
          </a:xfrm>
          <a:prstGeom prst="rect">
            <a:avLst/>
          </a:prstGeom>
        </p:spPr>
        <p:txBody>
          <a:bodyPr anchor="t">
            <a:noAutofit/>
          </a:bodyPr>
          <a:lstStyle>
            <a:lvl1pPr marL="460375" indent="-460375">
              <a:lnSpc>
                <a:spcPct val="130000"/>
              </a:lnSpc>
              <a:spcBef>
                <a:spcPts val="0"/>
              </a:spcBef>
              <a:buClr>
                <a:srgbClr val="E02D3A"/>
              </a:buClr>
              <a:buSzTx/>
              <a:buFont typeface="+mj-lt"/>
              <a:buAutoNum type="arabicPeriod"/>
              <a:defRPr sz="1800">
                <a:solidFill>
                  <a:srgbClr val="181F2D"/>
                </a:solidFill>
                <a:latin typeface="+mn-lt"/>
              </a:defRPr>
            </a:lvl1pPr>
            <a:lvl2pPr marL="684213" indent="-223838">
              <a:lnSpc>
                <a:spcPct val="130000"/>
              </a:lnSpc>
              <a:spcBef>
                <a:spcPts val="0"/>
              </a:spcBef>
              <a:buSzTx/>
              <a:buFont typeface="Arial" panose="020B0604020202020204" pitchFamily="34" charset="0"/>
              <a:buChar char="•"/>
              <a:defRPr sz="1600">
                <a:solidFill>
                  <a:srgbClr val="181F2D"/>
                </a:solidFill>
                <a:latin typeface="+mn-lt"/>
              </a:defRPr>
            </a:lvl2pPr>
            <a:lvl3pPr marL="914400" indent="-223838" defTabSz="323850">
              <a:lnSpc>
                <a:spcPct val="130000"/>
              </a:lnSpc>
              <a:spcBef>
                <a:spcPts val="0"/>
              </a:spcBef>
              <a:buSzTx/>
              <a:buFont typeface="Arial" panose="020B0604020202020204" pitchFamily="34" charset="0"/>
              <a:buChar char="•"/>
              <a:defRPr sz="1400">
                <a:solidFill>
                  <a:srgbClr val="181F2D"/>
                </a:solidFill>
                <a:latin typeface="+mn-lt"/>
              </a:defRPr>
            </a:lvl3pPr>
            <a:lvl4pPr marL="457200" indent="257175">
              <a:lnSpc>
                <a:spcPct val="130000"/>
              </a:lnSpc>
              <a:spcBef>
                <a:spcPts val="0"/>
              </a:spcBef>
              <a:buSzTx/>
              <a:buNone/>
              <a:defRPr sz="1400">
                <a:solidFill>
                  <a:srgbClr val="000000"/>
                </a:solidFill>
              </a:defRPr>
            </a:lvl4pPr>
            <a:lvl5pPr marL="0" indent="342900">
              <a:lnSpc>
                <a:spcPct val="130000"/>
              </a:lnSpc>
              <a:spcBef>
                <a:spcPts val="0"/>
              </a:spcBef>
              <a:buSzTx/>
              <a:buNone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BAA267D-646B-42C6-A9CD-6BAFDA8822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3423" y="1335024"/>
            <a:ext cx="7643659" cy="4084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181F2D"/>
                </a:solidFill>
              </a:defRPr>
            </a:lvl1pPr>
            <a:lvl2pPr marL="238125" indent="0">
              <a:buNone/>
              <a:defRPr/>
            </a:lvl2pPr>
            <a:lvl3pPr marL="476250" indent="0">
              <a:buNone/>
              <a:defRPr/>
            </a:lvl3pPr>
            <a:lvl4pPr marL="714375" indent="0">
              <a:buNone/>
              <a:defRPr/>
            </a:lvl4pPr>
            <a:lvl5pPr marL="9525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9C97EF-7BD4-4119-94E4-6C783B4D3E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7BCFBF29-39BB-47B7-B83E-9E61FEB2B13F}" type="slidenum">
              <a:rPr lang="en-CA" smtClean="0"/>
              <a:pPr/>
              <a:t>‹N°›</a:t>
            </a:fld>
            <a:endParaRPr lang="en-CA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C0289C22-0B97-4A69-B42C-3059CFFEF48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6081" y="4810284"/>
            <a:ext cx="1828800" cy="146304"/>
          </a:xfrm>
        </p:spPr>
        <p:txBody>
          <a:bodyPr/>
          <a:lstStyle/>
          <a:p>
            <a:r>
              <a:rPr lang="en-CA" dirty="0"/>
              <a:t>©2025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186411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A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itle Text"/>
          <p:cNvSpPr txBox="1">
            <a:spLocks noGrp="1"/>
          </p:cNvSpPr>
          <p:nvPr>
            <p:ph type="title"/>
          </p:nvPr>
        </p:nvSpPr>
        <p:spPr>
          <a:xfrm>
            <a:off x="733424" y="384048"/>
            <a:ext cx="7643660" cy="476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solidFill>
                  <a:srgbClr val="181F2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43F9C-2B95-4EB4-B43D-897CDCBE0DB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3425" y="1333501"/>
            <a:ext cx="3577419" cy="3200400"/>
          </a:xfrm>
        </p:spPr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  <a:lvl2pPr>
              <a:defRPr>
                <a:solidFill>
                  <a:srgbClr val="181F2D"/>
                </a:solidFill>
              </a:defRPr>
            </a:lvl2pPr>
            <a:lvl3pPr>
              <a:defRPr>
                <a:solidFill>
                  <a:srgbClr val="181F2D"/>
                </a:solidFill>
              </a:defRPr>
            </a:lvl3pPr>
            <a:lvl4pPr>
              <a:defRPr>
                <a:solidFill>
                  <a:srgbClr val="181F2D"/>
                </a:solidFill>
              </a:defRPr>
            </a:lvl4pPr>
            <a:lvl5pPr>
              <a:defRPr>
                <a:solidFill>
                  <a:srgbClr val="181F2D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9109F0-8496-4318-80EF-A444125651B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55254" y="1333500"/>
            <a:ext cx="3683390" cy="3200400"/>
          </a:xfrm>
        </p:spPr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  <a:lvl2pPr>
              <a:defRPr>
                <a:solidFill>
                  <a:srgbClr val="181F2D"/>
                </a:solidFill>
              </a:defRPr>
            </a:lvl2pPr>
            <a:lvl3pPr>
              <a:defRPr>
                <a:solidFill>
                  <a:srgbClr val="181F2D"/>
                </a:solidFill>
              </a:defRPr>
            </a:lvl3pPr>
            <a:lvl4pPr>
              <a:defRPr>
                <a:solidFill>
                  <a:srgbClr val="181F2D"/>
                </a:solidFill>
              </a:defRPr>
            </a:lvl4pPr>
            <a:lvl5pPr>
              <a:defRPr>
                <a:solidFill>
                  <a:srgbClr val="181F2D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A4EBAB-DE80-4B25-951E-84CBE8F63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7BCFBF29-39BB-47B7-B83E-9E61FEB2B13F}" type="slidenum">
              <a:rPr lang="en-CA" smtClean="0"/>
              <a:pPr/>
              <a:t>‹N°›</a:t>
            </a:fld>
            <a:endParaRPr lang="en-CA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C67B9066-CAB2-445E-9D55-B312616CD47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46081" y="4810284"/>
            <a:ext cx="1828800" cy="146304"/>
          </a:xfrm>
        </p:spPr>
        <p:txBody>
          <a:bodyPr/>
          <a:lstStyle/>
          <a:p>
            <a:r>
              <a:rPr lang="en-CA" dirty="0"/>
              <a:t>©2025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23761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Text"/>
          <p:cNvSpPr txBox="1">
            <a:spLocks noGrp="1"/>
          </p:cNvSpPr>
          <p:nvPr>
            <p:ph type="title"/>
          </p:nvPr>
        </p:nvSpPr>
        <p:spPr>
          <a:xfrm>
            <a:off x="731520" y="384048"/>
            <a:ext cx="7645564" cy="476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solidFill>
                  <a:srgbClr val="181F2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B8C854-3B3D-42AD-9797-2DCFFFD9D6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7BCFBF29-39BB-47B7-B83E-9E61FEB2B13F}" type="slidenum">
              <a:rPr lang="en-CA" smtClean="0"/>
              <a:pPr/>
              <a:t>‹N°›</a:t>
            </a:fld>
            <a:endParaRPr lang="en-CA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5F11B2D-AA48-490D-A860-BA8D8DD2535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6081" y="4810284"/>
            <a:ext cx="1828800" cy="146304"/>
          </a:xfrm>
        </p:spPr>
        <p:txBody>
          <a:bodyPr/>
          <a:lstStyle/>
          <a:p>
            <a:r>
              <a:rPr lang="en-CA" dirty="0"/>
              <a:t>©2025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176035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FRAM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B4A08D6-0C0B-48E2-B98D-F8B8BA612A3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1524" indent="0">
              <a:buNone/>
              <a:defRPr>
                <a:solidFill>
                  <a:srgbClr val="181F2D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B8C854-3B3D-42AD-9797-2DCFFFD9D6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7BCFBF29-39BB-47B7-B83E-9E61FEB2B13F}" type="slidenum">
              <a:rPr lang="en-CA" smtClean="0"/>
              <a:pPr/>
              <a:t>‹N°›</a:t>
            </a:fld>
            <a:endParaRPr lang="en-CA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5F11B2D-AA48-490D-A860-BA8D8DD2535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6081" y="4810284"/>
            <a:ext cx="1828800" cy="146304"/>
          </a:xfrm>
        </p:spPr>
        <p:txBody>
          <a:bodyPr/>
          <a:lstStyle/>
          <a:p>
            <a:r>
              <a:rPr lang="en-CA" dirty="0"/>
              <a:t>©2025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270578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731520" y="384048"/>
            <a:ext cx="7645564" cy="475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C05E6A-587B-465C-94D9-65A931B8C2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520" y="1335024"/>
            <a:ext cx="7645564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7" name="©2018 Canada Health Infoway">
            <a:extLst>
              <a:ext uri="{FF2B5EF4-FFF2-40B4-BE49-F238E27FC236}">
                <a16:creationId xmlns:a16="http://schemas.microsoft.com/office/drawing/2014/main" id="{DC8229DB-C643-4C6E-A4BB-33D5C2A79B9B}"/>
              </a:ext>
            </a:extLst>
          </p:cNvPr>
          <p:cNvSpPr txBox="1"/>
          <p:nvPr userDrawn="1"/>
        </p:nvSpPr>
        <p:spPr>
          <a:xfrm>
            <a:off x="246081" y="4770665"/>
            <a:ext cx="1459662" cy="1461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 algn="r" defTabSz="457200">
              <a:defRPr sz="2100" b="0" cap="none">
                <a:solidFill>
                  <a:srgbClr val="000000"/>
                </a:solidFill>
              </a:defRPr>
            </a:lvl1pPr>
          </a:lstStyle>
          <a:p>
            <a:endParaRPr sz="700" b="0" i="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C3A846-9A3E-4E78-A290-30942D291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6081" y="4497556"/>
            <a:ext cx="39325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181F2D"/>
                </a:solidFill>
              </a:defRPr>
            </a:lvl1pPr>
          </a:lstStyle>
          <a:p>
            <a:fld id="{7BCFBF29-39BB-47B7-B83E-9E61FEB2B13F}" type="slidenum">
              <a:rPr lang="en-CA" smtClean="0"/>
              <a:pPr/>
              <a:t>‹N°›</a:t>
            </a:fld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E08CFF-7BA4-4FF3-A24E-133C63B994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6081" y="4810284"/>
            <a:ext cx="1828800" cy="1463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dirty="0"/>
              <a:t>©2025 Canada Health Infoway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8135846-E460-4558-B9C1-CB8EEC24249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 t="41558" b="41558"/>
          <a:stretch/>
        </p:blipFill>
        <p:spPr>
          <a:xfrm>
            <a:off x="6959889" y="4635476"/>
            <a:ext cx="1920160" cy="32520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27" r:id="rId2"/>
    <p:sldLayoutId id="2147483714" r:id="rId3"/>
    <p:sldLayoutId id="2147483717" r:id="rId4"/>
    <p:sldLayoutId id="2147483705" r:id="rId5"/>
    <p:sldLayoutId id="2147483710" r:id="rId6"/>
    <p:sldLayoutId id="2147483704" r:id="rId7"/>
    <p:sldLayoutId id="2147483711" r:id="rId8"/>
    <p:sldLayoutId id="2147483724" r:id="rId9"/>
    <p:sldLayoutId id="2147483729" r:id="rId10"/>
    <p:sldLayoutId id="2147483712" r:id="rId11"/>
    <p:sldLayoutId id="2147483713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marL="0" marR="0" indent="0" algn="l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 dirty="0">
          <a:ln>
            <a:noFill/>
          </a:ln>
          <a:solidFill>
            <a:srgbClr val="181F2D"/>
          </a:solidFill>
          <a:uFillTx/>
          <a:latin typeface="+mj-lt"/>
          <a:ea typeface="+mn-ea"/>
          <a:cs typeface="+mn-cs"/>
          <a:sym typeface="Helvetica Neue"/>
        </a:defRPr>
      </a:lvl1pPr>
      <a:lvl2pPr marL="0" marR="0" indent="85725" algn="l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171450" algn="l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257175" algn="l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342900" algn="l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428625" algn="l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514350" algn="l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600075" algn="l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685800" algn="l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192024" marR="0" indent="-190500" algn="l" defTabSz="309563" eaLnBrk="1" latinLnBrk="0" hangingPunct="1">
        <a:lnSpc>
          <a:spcPct val="130000"/>
        </a:lnSpc>
        <a:spcBef>
          <a:spcPts val="300"/>
        </a:spcBef>
        <a:spcAft>
          <a:spcPts val="300"/>
        </a:spcAft>
        <a:buClrTx/>
        <a:buSzPct val="100000"/>
        <a:buFontTx/>
        <a:buChar char="•"/>
        <a:tabLst/>
        <a:defRPr lang="en-US" sz="1800" b="0" i="0" u="none" strike="noStrike" cap="none" spc="0" baseline="0" dirty="0">
          <a:ln>
            <a:noFill/>
          </a:ln>
          <a:solidFill>
            <a:srgbClr val="181F2D"/>
          </a:solidFill>
          <a:uFillTx/>
          <a:latin typeface="+mn-lt"/>
          <a:ea typeface="+mn-ea"/>
          <a:cs typeface="+mn-cs"/>
          <a:sym typeface="Helvetica Neue"/>
        </a:defRPr>
      </a:lvl1pPr>
      <a:lvl2pPr marL="429768" marR="0" indent="-190500" algn="l" defTabSz="309563" eaLnBrk="1" latinLnBrk="0" hangingPunct="1">
        <a:lnSpc>
          <a:spcPct val="130000"/>
        </a:lnSpc>
        <a:spcBef>
          <a:spcPts val="300"/>
        </a:spcBef>
        <a:spcAft>
          <a:spcPts val="300"/>
        </a:spcAft>
        <a:buClrTx/>
        <a:buSzPct val="100000"/>
        <a:buFontTx/>
        <a:buChar char="•"/>
        <a:tabLst/>
        <a:defRPr lang="en-US" sz="1600" b="0" i="0" u="none" strike="noStrike" cap="none" spc="0" baseline="0" dirty="0">
          <a:ln>
            <a:noFill/>
          </a:ln>
          <a:solidFill>
            <a:srgbClr val="181F2D"/>
          </a:solidFill>
          <a:uFillTx/>
          <a:latin typeface="+mn-lt"/>
          <a:ea typeface="+mn-ea"/>
          <a:cs typeface="+mn-cs"/>
          <a:sym typeface="Helvetica Neue"/>
        </a:defRPr>
      </a:lvl2pPr>
      <a:lvl3pPr marL="667512" marR="0" indent="-190500" algn="l" defTabSz="309563" eaLnBrk="1" latinLnBrk="0" hangingPunct="1">
        <a:lnSpc>
          <a:spcPct val="130000"/>
        </a:lnSpc>
        <a:spcBef>
          <a:spcPts val="300"/>
        </a:spcBef>
        <a:spcAft>
          <a:spcPts val="300"/>
        </a:spcAft>
        <a:buClrTx/>
        <a:buSzPct val="100000"/>
        <a:buFontTx/>
        <a:buChar char="•"/>
        <a:tabLst/>
        <a:defRPr lang="en-US" sz="1400" b="0" i="0" u="none" strike="noStrike" cap="none" spc="0" baseline="0" dirty="0">
          <a:ln>
            <a:noFill/>
          </a:ln>
          <a:solidFill>
            <a:srgbClr val="181F2D"/>
          </a:solidFill>
          <a:uFillTx/>
          <a:latin typeface="+mn-lt"/>
          <a:ea typeface="+mn-ea"/>
          <a:cs typeface="+mn-cs"/>
          <a:sym typeface="Helvetica Neue"/>
        </a:defRPr>
      </a:lvl3pPr>
      <a:lvl4pPr marL="905256" marR="0" indent="-190500" algn="l" defTabSz="309563" eaLnBrk="1" latinLnBrk="0" hangingPunct="1">
        <a:lnSpc>
          <a:spcPct val="130000"/>
        </a:lnSpc>
        <a:spcBef>
          <a:spcPts val="300"/>
        </a:spcBef>
        <a:spcAft>
          <a:spcPts val="300"/>
        </a:spcAft>
        <a:buClrTx/>
        <a:buSzPct val="100000"/>
        <a:buFontTx/>
        <a:buChar char="•"/>
        <a:tabLst/>
        <a:defRPr lang="en-US" sz="1400" b="0" i="0" u="none" strike="noStrike" cap="none" spc="0" baseline="0" dirty="0">
          <a:ln>
            <a:noFill/>
          </a:ln>
          <a:solidFill>
            <a:srgbClr val="181F2D"/>
          </a:solidFill>
          <a:uFillTx/>
          <a:latin typeface="+mn-lt"/>
          <a:ea typeface="+mn-ea"/>
          <a:cs typeface="+mn-cs"/>
          <a:sym typeface="Helvetica Neue"/>
        </a:defRPr>
      </a:lvl4pPr>
      <a:lvl5pPr marL="1143000" marR="0" indent="-190500" algn="l" defTabSz="309563" eaLnBrk="1" latinLnBrk="0" hangingPunct="1">
        <a:lnSpc>
          <a:spcPct val="130000"/>
        </a:lnSpc>
        <a:spcBef>
          <a:spcPts val="300"/>
        </a:spcBef>
        <a:spcAft>
          <a:spcPts val="300"/>
        </a:spcAft>
        <a:buClrTx/>
        <a:buSzPct val="100000"/>
        <a:buFontTx/>
        <a:buChar char="•"/>
        <a:tabLst/>
        <a:defRPr lang="en-CA" sz="1400" b="0" i="0" u="none" strike="noStrike" cap="none" spc="0" baseline="0" dirty="0">
          <a:ln>
            <a:noFill/>
          </a:ln>
          <a:solidFill>
            <a:srgbClr val="181F2D"/>
          </a:solidFill>
          <a:uFillTx/>
          <a:latin typeface="+mn-lt"/>
          <a:ea typeface="+mn-ea"/>
          <a:cs typeface="+mn-cs"/>
          <a:sym typeface="Helvetica Neue"/>
        </a:defRPr>
      </a:lvl5pPr>
      <a:lvl6pPr marL="1309688" marR="0" indent="-119063" algn="l" defTabSz="309563" eaLnBrk="1" latinLnBrk="0" hangingPunct="1">
        <a:lnSpc>
          <a:spcPct val="150000"/>
        </a:lnSpc>
        <a:spcBef>
          <a:spcPts val="1950"/>
        </a:spcBef>
        <a:spcAft>
          <a:spcPts val="0"/>
        </a:spcAft>
        <a:buClrTx/>
        <a:buSzPct val="75000"/>
        <a:buFontTx/>
        <a:buChar char="•"/>
        <a:tabLst/>
        <a:defRPr sz="975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Helvetica Neue"/>
        </a:defRPr>
      </a:lvl6pPr>
      <a:lvl7pPr marL="1547813" marR="0" indent="-119063" algn="l" defTabSz="309563" eaLnBrk="1" latinLnBrk="0" hangingPunct="1">
        <a:lnSpc>
          <a:spcPct val="150000"/>
        </a:lnSpc>
        <a:spcBef>
          <a:spcPts val="1950"/>
        </a:spcBef>
        <a:spcAft>
          <a:spcPts val="0"/>
        </a:spcAft>
        <a:buClrTx/>
        <a:buSzPct val="75000"/>
        <a:buFontTx/>
        <a:buChar char="•"/>
        <a:tabLst/>
        <a:defRPr sz="975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Helvetica Neue"/>
        </a:defRPr>
      </a:lvl7pPr>
      <a:lvl8pPr marL="1785938" marR="0" indent="-119063" algn="l" defTabSz="309563" eaLnBrk="1" latinLnBrk="0" hangingPunct="1">
        <a:lnSpc>
          <a:spcPct val="150000"/>
        </a:lnSpc>
        <a:spcBef>
          <a:spcPts val="1950"/>
        </a:spcBef>
        <a:spcAft>
          <a:spcPts val="0"/>
        </a:spcAft>
        <a:buClrTx/>
        <a:buSzPct val="75000"/>
        <a:buFontTx/>
        <a:buChar char="•"/>
        <a:tabLst/>
        <a:defRPr sz="975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Helvetica Neue"/>
        </a:defRPr>
      </a:lvl8pPr>
      <a:lvl9pPr marL="2024063" marR="0" indent="-119063" algn="l" defTabSz="309563" eaLnBrk="1" latinLnBrk="0" hangingPunct="1">
        <a:lnSpc>
          <a:spcPct val="150000"/>
        </a:lnSpc>
        <a:spcBef>
          <a:spcPts val="1950"/>
        </a:spcBef>
        <a:spcAft>
          <a:spcPts val="0"/>
        </a:spcAft>
        <a:buClrTx/>
        <a:buSzPct val="75000"/>
        <a:buFontTx/>
        <a:buChar char="•"/>
        <a:tabLst/>
        <a:defRPr sz="975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85725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171450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257175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342900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428625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514350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600075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685800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standards@infoway-inforoute.ca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infoscribe.infoway-inforoute.ca/display/SCT/7.+Picklist+Editorial+guidelines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1518A-900A-994E-81DC-F4B37F6B7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Health Surveillance Community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39087986-CE26-4582-8854-99C8F3DC8217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April 3</a:t>
            </a:r>
            <a:r>
              <a:rPr lang="en-US" baseline="30000" dirty="0"/>
              <a:t>rd</a:t>
            </a:r>
            <a:r>
              <a:rPr lang="en-US" dirty="0"/>
              <a:t>, 2025</a:t>
            </a:r>
          </a:p>
          <a:p>
            <a:endParaRPr lang="en-US" dirty="0"/>
          </a:p>
          <a:p>
            <a:r>
              <a:rPr lang="en-US" dirty="0"/>
              <a:t>Myriam Talantikit</a:t>
            </a:r>
          </a:p>
          <a:p>
            <a:r>
              <a:rPr lang="en-US" dirty="0"/>
              <a:t>Specialist, Standards</a:t>
            </a:r>
          </a:p>
        </p:txBody>
      </p:sp>
    </p:spTree>
    <p:extLst>
      <p:ext uri="{BB962C8B-B14F-4D97-AF65-F5344CB8AC3E}">
        <p14:creationId xmlns:p14="http://schemas.microsoft.com/office/powerpoint/2010/main" val="413223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937126-F0FF-4199-8423-7661024D7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181F2D"/>
                </a:solidFill>
              </a:rPr>
              <a:t>NVC requirements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B29F85-F14C-4C4D-BEFA-41749ED49E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dirty="0">
                <a:solidFill>
                  <a:srgbClr val="181F2D"/>
                </a:solidFill>
              </a:rPr>
              <a:t>For mapping purposes (antigen </a:t>
            </a:r>
            <a:r>
              <a:rPr lang="en-CA" dirty="0">
                <a:solidFill>
                  <a:srgbClr val="181F2D"/>
                </a:solidFill>
                <a:sym typeface="Wingdings" panose="05000000000000000000" pitchFamily="2" charset="2"/>
              </a:rPr>
              <a:t> disease)</a:t>
            </a:r>
          </a:p>
          <a:p>
            <a:pPr marL="523875" lvl="1" indent="-285750">
              <a:buFont typeface="Wingdings" panose="05000000000000000000" pitchFamily="2" charset="2"/>
              <a:buChar char="Ø"/>
            </a:pPr>
            <a:r>
              <a:rPr lang="en-CA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antigens in the NVC are mapped to diseases. </a:t>
            </a:r>
          </a:p>
          <a:p>
            <a:pPr marL="523875" lvl="1" indent="-285750">
              <a:buFont typeface="Wingdings" panose="05000000000000000000" pitchFamily="2" charset="2"/>
              <a:buChar char="Ø"/>
            </a:pPr>
            <a:r>
              <a:rPr lang="en-CA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The P/Ts require an agent-to-antigen-to-disease mapping for their immunization registry forecaster tool. If an antigen is missing, a disease cannot be assigned. </a:t>
            </a:r>
            <a:endParaRPr lang="en-CA" dirty="0">
              <a:sym typeface="Wingdings" panose="05000000000000000000" pitchFamily="2" charset="2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A3FD60-DA15-41B5-B116-1F80C4C79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CFBF29-39BB-47B7-B83E-9E61FEB2B13F}" type="slidenum">
              <a:rPr lang="en-CA" smtClean="0">
                <a:solidFill>
                  <a:srgbClr val="181F2D"/>
                </a:solidFill>
              </a:rPr>
              <a:pPr/>
              <a:t>10</a:t>
            </a:fld>
            <a:endParaRPr lang="en-CA" dirty="0">
              <a:solidFill>
                <a:srgbClr val="181F2D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1DE71FA-9703-6C2B-847F-F87893E2C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6081" y="4810284"/>
            <a:ext cx="1828800" cy="146304"/>
          </a:xfrm>
        </p:spPr>
        <p:txBody>
          <a:bodyPr/>
          <a:lstStyle/>
          <a:p>
            <a:r>
              <a:rPr lang="en-CA" dirty="0"/>
              <a:t>©2025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94960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937126-F0FF-4199-8423-7661024D7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U</a:t>
            </a:r>
            <a:r>
              <a:rPr lang="en-CA" dirty="0"/>
              <a:t>se case</a:t>
            </a:r>
            <a:endParaRPr lang="en-CA" dirty="0">
              <a:solidFill>
                <a:srgbClr val="181F2D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B29F85-F14C-4C4D-BEFA-41749ED49E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3423" y="971549"/>
            <a:ext cx="7977440" cy="3656597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181F2D"/>
                </a:solidFill>
              </a:rPr>
              <a:t>Varicella and Shingles (zoster) diseases are caused by the same virus </a:t>
            </a:r>
          </a:p>
          <a:p>
            <a:pPr marL="581025" lvl="1" indent="-34290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CA" dirty="0" err="1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Varicellovirus</a:t>
            </a:r>
            <a:r>
              <a:rPr lang="en-CA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 humanalpha3 (current scientific name) </a:t>
            </a:r>
          </a:p>
          <a:p>
            <a:pPr marL="819150" lvl="2" indent="-34290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CA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Human </a:t>
            </a:r>
            <a:r>
              <a:rPr lang="en-CA" dirty="0" err="1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alphaherpesvirus</a:t>
            </a:r>
            <a:r>
              <a:rPr lang="en-CA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 3, varicella-zoster virus (alternative names)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Vaccines authorized for </a:t>
            </a:r>
            <a:r>
              <a:rPr lang="en-CA" sz="1800" b="1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varicella disease prevention</a:t>
            </a:r>
          </a:p>
          <a:p>
            <a:pPr marL="523875" lvl="1" indent="-285750">
              <a:buFont typeface="Wingdings" panose="05000000000000000000" pitchFamily="2" charset="2"/>
              <a:buChar char="Ø"/>
            </a:pPr>
            <a:r>
              <a:rPr lang="en-CA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VARILRIX, VARIVAX, and the MMR-Var vaccines. </a:t>
            </a:r>
          </a:p>
          <a:p>
            <a:pPr marL="523875" lvl="1" indent="-285750">
              <a:buFont typeface="Wingdings" panose="05000000000000000000" pitchFamily="2" charset="2"/>
              <a:buChar char="Ø"/>
            </a:pPr>
            <a:r>
              <a:rPr lang="en-CA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These vaccines contain Antigen of  live attenuated </a:t>
            </a:r>
            <a:r>
              <a:rPr lang="en-CA" dirty="0" err="1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Varicellovirus</a:t>
            </a:r>
            <a:r>
              <a:rPr lang="en-CA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 humanalpha3</a:t>
            </a:r>
            <a:r>
              <a:rPr lang="en-CA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Vaccines authorized </a:t>
            </a:r>
            <a:r>
              <a:rPr lang="en-CA" sz="1800" b="1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for shingles (zoster) disease prevention </a:t>
            </a:r>
          </a:p>
          <a:p>
            <a:pPr marL="523875" lvl="1" indent="-285750">
              <a:buFont typeface="Wingdings" panose="05000000000000000000" pitchFamily="2" charset="2"/>
              <a:buChar char="Ø"/>
            </a:pPr>
            <a:r>
              <a:rPr lang="en-CA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ZOSTAVAX and SHINGRIX.</a:t>
            </a:r>
          </a:p>
          <a:p>
            <a:pPr marL="762000" lvl="2" indent="-285750">
              <a:buFont typeface="Wingdings" panose="05000000000000000000" pitchFamily="2" charset="2"/>
              <a:buChar char="Ø"/>
            </a:pPr>
            <a:r>
              <a:rPr lang="en-CA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ZOSTAVAX contains Antigen of live attenuated </a:t>
            </a:r>
            <a:r>
              <a:rPr lang="en-CA" dirty="0" err="1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Varicellovirus</a:t>
            </a:r>
            <a:r>
              <a:rPr lang="en-CA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 humanalpha3</a:t>
            </a:r>
          </a:p>
          <a:p>
            <a:pPr marL="762000" lvl="2" indent="-285750">
              <a:buFont typeface="Wingdings" panose="05000000000000000000" pitchFamily="2" charset="2"/>
              <a:buChar char="Ø"/>
            </a:pPr>
            <a:r>
              <a:rPr lang="en-CA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SHINGRIX contains Antigen </a:t>
            </a:r>
            <a:r>
              <a:rPr lang="en-CA" dirty="0" err="1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Varicellovirus</a:t>
            </a:r>
            <a:r>
              <a:rPr lang="en-CA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 humanalpha3 recombinant surface glycoprotein E</a:t>
            </a:r>
          </a:p>
          <a:p>
            <a:pPr marL="342900" indent="-34290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endParaRPr lang="en-CA" dirty="0">
              <a:effectLst/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marL="523875" lvl="1" indent="-285750">
              <a:buFont typeface="Wingdings" panose="05000000000000000000" pitchFamily="2" charset="2"/>
              <a:buChar char="Ø"/>
            </a:pPr>
            <a:endParaRPr lang="en-CA" dirty="0">
              <a:solidFill>
                <a:srgbClr val="181F2D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A3FD60-DA15-41B5-B116-1F80C4C79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CFBF29-39BB-47B7-B83E-9E61FEB2B13F}" type="slidenum">
              <a:rPr lang="en-CA" smtClean="0">
                <a:solidFill>
                  <a:srgbClr val="181F2D"/>
                </a:solidFill>
              </a:rPr>
              <a:pPr/>
              <a:t>11</a:t>
            </a:fld>
            <a:endParaRPr lang="en-CA" dirty="0">
              <a:solidFill>
                <a:srgbClr val="181F2D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1DE71FA-9703-6C2B-847F-F87893E2C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6081" y="4810284"/>
            <a:ext cx="1828800" cy="146304"/>
          </a:xfrm>
        </p:spPr>
        <p:txBody>
          <a:bodyPr/>
          <a:lstStyle/>
          <a:p>
            <a:r>
              <a:rPr lang="en-CA" dirty="0"/>
              <a:t>©2025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15946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937126-F0FF-4199-8423-7661024D7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U</a:t>
            </a:r>
            <a:r>
              <a:rPr lang="en-CA" dirty="0"/>
              <a:t>se case</a:t>
            </a:r>
            <a:endParaRPr lang="en-CA" dirty="0">
              <a:solidFill>
                <a:srgbClr val="181F2D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B29F85-F14C-4C4D-BEFA-41749ED49E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3423" y="971549"/>
            <a:ext cx="7977440" cy="3656597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Panorama (for vaccine evaluation and forecasting) required:</a:t>
            </a:r>
          </a:p>
          <a:p>
            <a:pPr marL="523875" lvl="1" indent="-285750">
              <a:buFont typeface="Wingdings" panose="05000000000000000000" pitchFamily="2" charset="2"/>
              <a:buChar char="Ø"/>
            </a:pPr>
            <a:r>
              <a:rPr lang="en-CA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A code for </a:t>
            </a:r>
            <a:r>
              <a:rPr lang="en-CA" dirty="0" err="1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Varilrix</a:t>
            </a:r>
            <a:r>
              <a:rPr lang="en-CA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 or </a:t>
            </a:r>
            <a:r>
              <a:rPr lang="en-CA" dirty="0" err="1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Varivax</a:t>
            </a:r>
            <a:endParaRPr lang="en-CA" dirty="0">
              <a:effectLst/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marL="523875" lvl="1" indent="-285750">
              <a:buFont typeface="Wingdings" panose="05000000000000000000" pitchFamily="2" charset="2"/>
              <a:buChar char="Ø"/>
            </a:pPr>
            <a:r>
              <a:rPr lang="en-CA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A code for Zostavax or Shingrix</a:t>
            </a:r>
          </a:p>
          <a:p>
            <a:pPr marL="523875" lvl="1" indent="-285750">
              <a:buFont typeface="Wingdings" panose="05000000000000000000" pitchFamily="2" charset="2"/>
              <a:buChar char="Ø"/>
            </a:pPr>
            <a:r>
              <a:rPr lang="en-CA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A code for MMR vaccines</a:t>
            </a:r>
          </a:p>
          <a:p>
            <a:r>
              <a:rPr lang="en-CA" sz="19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This requirement cannot be achieved using the active ingredient substance(s). The proposal was to retire the antigen substances from the Ag subset and replace them with generic vaccine codes:</a:t>
            </a:r>
          </a:p>
          <a:p>
            <a:pPr marL="523875" lvl="1" indent="-285750">
              <a:buFont typeface="Wingdings" panose="05000000000000000000" pitchFamily="2" charset="2"/>
              <a:buChar char="Ø"/>
            </a:pPr>
            <a:r>
              <a:rPr lang="en-CA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28441000087100 |Vaccine product containing only Human </a:t>
            </a:r>
            <a:r>
              <a:rPr lang="en-CA" dirty="0" err="1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alphaherpesvirus</a:t>
            </a:r>
            <a:r>
              <a:rPr lang="en-CA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 3 antigen for </a:t>
            </a:r>
            <a:r>
              <a:rPr lang="en-CA" b="1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varicella prevention </a:t>
            </a:r>
            <a:r>
              <a:rPr lang="en-CA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(medicinal product)|</a:t>
            </a:r>
          </a:p>
          <a:p>
            <a:pPr marL="523875" lvl="1" indent="-285750">
              <a:buFont typeface="Wingdings" panose="05000000000000000000" pitchFamily="2" charset="2"/>
              <a:buChar char="Ø"/>
            </a:pPr>
            <a:r>
              <a:rPr lang="en-CA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28451000087102 |Vaccine product containing only Human </a:t>
            </a:r>
            <a:r>
              <a:rPr lang="en-CA" dirty="0" err="1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alphaherpesvirus</a:t>
            </a:r>
            <a:r>
              <a:rPr lang="en-CA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 3 antigen for </a:t>
            </a:r>
            <a:r>
              <a:rPr lang="en-CA" b="1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herpes zoster prevention </a:t>
            </a:r>
            <a:r>
              <a:rPr lang="en-CA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(medicinal product)|</a:t>
            </a:r>
          </a:p>
          <a:p>
            <a:pPr marL="342900" indent="-34290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endParaRPr lang="en-CA" dirty="0">
              <a:effectLst/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marL="523875" lvl="1" indent="-285750">
              <a:buFont typeface="Wingdings" panose="05000000000000000000" pitchFamily="2" charset="2"/>
              <a:buChar char="Ø"/>
            </a:pPr>
            <a:endParaRPr lang="en-CA" dirty="0">
              <a:solidFill>
                <a:srgbClr val="181F2D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A3FD60-DA15-41B5-B116-1F80C4C79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CFBF29-39BB-47B7-B83E-9E61FEB2B13F}" type="slidenum">
              <a:rPr lang="en-CA" smtClean="0">
                <a:solidFill>
                  <a:srgbClr val="181F2D"/>
                </a:solidFill>
              </a:rPr>
              <a:pPr/>
              <a:t>12</a:t>
            </a:fld>
            <a:endParaRPr lang="en-CA" dirty="0">
              <a:solidFill>
                <a:srgbClr val="181F2D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1DE71FA-9703-6C2B-847F-F87893E2C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6081" y="4810284"/>
            <a:ext cx="1828800" cy="146304"/>
          </a:xfrm>
        </p:spPr>
        <p:txBody>
          <a:bodyPr/>
          <a:lstStyle/>
          <a:p>
            <a:r>
              <a:rPr lang="en-CA" dirty="0"/>
              <a:t>©2025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138085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937126-F0FF-4199-8423-7661024D7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181F2D"/>
                </a:solidFill>
              </a:rPr>
              <a:t>NVC requirements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B29F85-F14C-4C4D-BEFA-41749ED49E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3424" y="1078350"/>
            <a:ext cx="7643660" cy="3200400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dirty="0">
                <a:solidFill>
                  <a:srgbClr val="181F2D"/>
                </a:solidFill>
              </a:rPr>
              <a:t>In order to answer the request, we had to re-integrate</a:t>
            </a:r>
          </a:p>
          <a:p>
            <a:pPr marL="523875" lvl="1" indent="-285750">
              <a:buFont typeface="Wingdings" panose="05000000000000000000" pitchFamily="2" charset="2"/>
              <a:buChar char="Ø"/>
            </a:pPr>
            <a:r>
              <a:rPr lang="en-CA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260214004 |Antigen of </a:t>
            </a:r>
            <a:r>
              <a:rPr lang="en-CA" dirty="0" err="1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Varicellovirus</a:t>
            </a:r>
            <a:r>
              <a:rPr lang="en-CA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 humanalpha3 (substance)|. This is the active ingredient of generic vaccines  871908002, 28441000087100, 28451000087102)</a:t>
            </a:r>
          </a:p>
          <a:p>
            <a:pPr marL="523875" lvl="1" indent="-285750">
              <a:buFont typeface="Wingdings" panose="05000000000000000000" pitchFamily="2" charset="2"/>
              <a:buChar char="Ø"/>
            </a:pPr>
            <a:r>
              <a:rPr lang="en-CA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561000221108 |Antigen of live attenuated </a:t>
            </a:r>
            <a:r>
              <a:rPr lang="en-CA" sz="1800" dirty="0" err="1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Varicellovirus</a:t>
            </a:r>
            <a:r>
              <a:rPr lang="en-CA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 humanalpha3 (substance)|</a:t>
            </a:r>
          </a:p>
          <a:p>
            <a:pPr marL="523875" lvl="1" indent="-285750">
              <a:buFont typeface="Wingdings" panose="05000000000000000000" pitchFamily="2" charset="2"/>
              <a:buChar char="Ø"/>
            </a:pPr>
            <a:r>
              <a:rPr lang="en-CA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23021000087106 |Antigen of </a:t>
            </a:r>
            <a:r>
              <a:rPr lang="en-CA" sz="1800" dirty="0" err="1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Varicellovirus</a:t>
            </a:r>
            <a:r>
              <a:rPr lang="en-CA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 humanalpha3 recombinant surface glycoprotein E (substance)|</a:t>
            </a:r>
          </a:p>
          <a:p>
            <a:pPr marL="523875" lvl="1" indent="-285750">
              <a:buFont typeface="Wingdings" panose="05000000000000000000" pitchFamily="2" charset="2"/>
              <a:buChar char="Ø"/>
            </a:pPr>
            <a:endParaRPr lang="en-CA" dirty="0">
              <a:solidFill>
                <a:srgbClr val="181F2D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dirty="0">
                <a:solidFill>
                  <a:srgbClr val="181F2D"/>
                </a:solidFill>
              </a:rPr>
              <a:t>What is necessary for your needs?</a:t>
            </a:r>
          </a:p>
          <a:p>
            <a:pPr marL="523875" lvl="1" indent="-285750">
              <a:buFont typeface="Wingdings" panose="05000000000000000000" pitchFamily="2" charset="2"/>
              <a:buChar char="Ø"/>
            </a:pPr>
            <a:r>
              <a:rPr lang="en-CA" dirty="0">
                <a:solidFill>
                  <a:srgbClr val="181F2D"/>
                </a:solidFill>
              </a:rPr>
              <a:t>Is it only for forecasting? Or will it be used for other purposes?</a:t>
            </a:r>
          </a:p>
          <a:p>
            <a:pPr marL="523875" lvl="1" indent="-285750">
              <a:buFont typeface="Wingdings" panose="05000000000000000000" pitchFamily="2" charset="2"/>
              <a:buChar char="Ø"/>
            </a:pPr>
            <a:r>
              <a:rPr lang="en-CA" dirty="0">
                <a:solidFill>
                  <a:srgbClr val="181F2D"/>
                </a:solidFill>
              </a:rPr>
              <a:t>Who will be using this subset?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A3FD60-DA15-41B5-B116-1F80C4C79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CFBF29-39BB-47B7-B83E-9E61FEB2B13F}" type="slidenum">
              <a:rPr lang="en-CA" smtClean="0">
                <a:solidFill>
                  <a:srgbClr val="181F2D"/>
                </a:solidFill>
              </a:rPr>
              <a:pPr/>
              <a:t>13</a:t>
            </a:fld>
            <a:endParaRPr lang="en-CA" dirty="0">
              <a:solidFill>
                <a:srgbClr val="181F2D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1DE71FA-9703-6C2B-847F-F87893E2C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6081" y="4810284"/>
            <a:ext cx="1828800" cy="146304"/>
          </a:xfrm>
        </p:spPr>
        <p:txBody>
          <a:bodyPr/>
          <a:lstStyle/>
          <a:p>
            <a:r>
              <a:rPr lang="en-CA" dirty="0"/>
              <a:t>©2025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83454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937126-F0FF-4199-8423-7661024D7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181F2D"/>
                </a:solidFill>
              </a:rPr>
              <a:t>Notes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B29F85-F14C-4C4D-BEFA-41749ED49E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C00000"/>
                </a:solidFill>
              </a:rPr>
              <a:t>No need for new subset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C00000"/>
                </a:solidFill>
              </a:rPr>
              <a:t>Requirements for mapping</a:t>
            </a:r>
          </a:p>
          <a:p>
            <a:pPr marL="523875" lvl="1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C00000"/>
                </a:solidFill>
              </a:rPr>
              <a:t>Missing </a:t>
            </a:r>
          </a:p>
          <a:p>
            <a:pPr marL="523875" lvl="1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C00000"/>
                </a:solidFill>
              </a:rPr>
              <a:t>Unique antigen</a:t>
            </a:r>
            <a:endParaRPr lang="en-CA" dirty="0">
              <a:solidFill>
                <a:srgbClr val="C0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A3FD60-DA15-41B5-B116-1F80C4C79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CFBF29-39BB-47B7-B83E-9E61FEB2B13F}" type="slidenum">
              <a:rPr lang="en-CA" smtClean="0">
                <a:solidFill>
                  <a:srgbClr val="181F2D"/>
                </a:solidFill>
              </a:rPr>
              <a:pPr/>
              <a:t>14</a:t>
            </a:fld>
            <a:endParaRPr lang="en-CA" dirty="0">
              <a:solidFill>
                <a:srgbClr val="181F2D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1DE71FA-9703-6C2B-847F-F87893E2C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6081" y="4810284"/>
            <a:ext cx="1828800" cy="146304"/>
          </a:xfrm>
        </p:spPr>
        <p:txBody>
          <a:bodyPr/>
          <a:lstStyle/>
          <a:p>
            <a:r>
              <a:rPr lang="en-CA" dirty="0"/>
              <a:t>©2025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4237276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7189B-D601-4271-9CCB-9B1F5635C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404" y="1303833"/>
            <a:ext cx="4430553" cy="739711"/>
          </a:xfrm>
        </p:spPr>
        <p:txBody>
          <a:bodyPr/>
          <a:lstStyle/>
          <a:p>
            <a:r>
              <a:rPr lang="en-US" sz="2800" dirty="0"/>
              <a:t>4. Subsets merging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74310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DD8198-8106-42F7-8E7B-0349A95ED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181F2D"/>
                </a:solidFill>
              </a:rPr>
              <a:t>Current subsets representation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A48F56-679D-47F2-91C0-84B94C41C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CFBF29-39BB-47B7-B83E-9E61FEB2B13F}" type="slidenum">
              <a:rPr lang="en-CA" smtClean="0"/>
              <a:pPr/>
              <a:t>16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C5CC7-F03A-D947-890C-6A735A994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6081" y="4810284"/>
            <a:ext cx="1828800" cy="146304"/>
          </a:xfrm>
        </p:spPr>
        <p:txBody>
          <a:bodyPr/>
          <a:lstStyle/>
          <a:p>
            <a:r>
              <a:rPr lang="en-CA" dirty="0"/>
              <a:t>©2025 Canada Health Infoway</a:t>
            </a:r>
          </a:p>
        </p:txBody>
      </p:sp>
      <p:pic>
        <p:nvPicPr>
          <p:cNvPr id="9" name="Espace réservé du contenu 8" descr="Une image contenant texte, capture d’écran, Rectangle, ligne&#10;&#10;Le contenu généré par l’IA peut être incorrect.">
            <a:extLst>
              <a:ext uri="{FF2B5EF4-FFF2-40B4-BE49-F238E27FC236}">
                <a16:creationId xmlns:a16="http://schemas.microsoft.com/office/drawing/2014/main" id="{446D0AC7-E2EB-ADD7-7365-346E19A309D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1135022" y="766864"/>
            <a:ext cx="6840462" cy="3847760"/>
          </a:xfrm>
        </p:spPr>
      </p:pic>
    </p:spTree>
    <p:extLst>
      <p:ext uri="{BB962C8B-B14F-4D97-AF65-F5344CB8AC3E}">
        <p14:creationId xmlns:p14="http://schemas.microsoft.com/office/powerpoint/2010/main" val="239431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DD8198-8106-42F7-8E7B-0349A95ED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181F2D"/>
                </a:solidFill>
              </a:rPr>
              <a:t>Option 1: Create two new subsets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A48F56-679D-47F2-91C0-84B94C41C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CFBF29-39BB-47B7-B83E-9E61FEB2B13F}" type="slidenum">
              <a:rPr lang="en-CA" smtClean="0"/>
              <a:pPr/>
              <a:t>17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C5CC7-F03A-D947-890C-6A735A994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6081" y="4810284"/>
            <a:ext cx="1828800" cy="146304"/>
          </a:xfrm>
        </p:spPr>
        <p:txBody>
          <a:bodyPr/>
          <a:lstStyle/>
          <a:p>
            <a:r>
              <a:rPr lang="en-CA" dirty="0"/>
              <a:t>©2025 Canada Health Infoway</a:t>
            </a:r>
          </a:p>
        </p:txBody>
      </p:sp>
      <p:pic>
        <p:nvPicPr>
          <p:cNvPr id="13" name="Image 12" descr="Une image contenant texte, capture d’écran, diagramme, ligne&#10;&#10;Le contenu généré par l’IA peut être incorrect.">
            <a:extLst>
              <a:ext uri="{FF2B5EF4-FFF2-40B4-BE49-F238E27FC236}">
                <a16:creationId xmlns:a16="http://schemas.microsoft.com/office/drawing/2014/main" id="{E2DA17AE-18B0-5EF3-B5BF-CC1209C197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7466" b="20000"/>
          <a:stretch/>
        </p:blipFill>
        <p:spPr>
          <a:xfrm>
            <a:off x="61907" y="985320"/>
            <a:ext cx="9020185" cy="317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5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DD8198-8106-42F7-8E7B-0349A95ED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181F2D"/>
                </a:solidFill>
              </a:rPr>
              <a:t>Option 2: Merge current subsets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A48F56-679D-47F2-91C0-84B94C41C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CFBF29-39BB-47B7-B83E-9E61FEB2B13F}" type="slidenum">
              <a:rPr lang="en-CA" smtClean="0"/>
              <a:pPr/>
              <a:t>18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C5CC7-F03A-D947-890C-6A735A994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6081" y="4810284"/>
            <a:ext cx="1828800" cy="146304"/>
          </a:xfrm>
        </p:spPr>
        <p:txBody>
          <a:bodyPr/>
          <a:lstStyle/>
          <a:p>
            <a:r>
              <a:rPr lang="en-CA" dirty="0"/>
              <a:t>©2025 Canada Health Infoway</a:t>
            </a:r>
          </a:p>
        </p:txBody>
      </p:sp>
      <p:pic>
        <p:nvPicPr>
          <p:cNvPr id="11" name="Image 10" descr="Une image contenant texte, capture d’écran, Rectangle, Police&#10;&#10;Le contenu généré par l’IA peut être incorrect.">
            <a:extLst>
              <a:ext uri="{FF2B5EF4-FFF2-40B4-BE49-F238E27FC236}">
                <a16:creationId xmlns:a16="http://schemas.microsoft.com/office/drawing/2014/main" id="{1C776CFA-2B33-2641-38C5-F89170763D6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96" t="433" r="3298" b="2784"/>
          <a:stretch/>
        </p:blipFill>
        <p:spPr>
          <a:xfrm>
            <a:off x="1321654" y="803960"/>
            <a:ext cx="6611805" cy="386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58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DD8198-8106-42F7-8E7B-0349A95ED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181F2D"/>
                </a:solidFill>
              </a:rPr>
              <a:t>Option 3: Keep current subsets and redefine scope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A48F56-679D-47F2-91C0-84B94C41C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CFBF29-39BB-47B7-B83E-9E61FEB2B13F}" type="slidenum">
              <a:rPr lang="en-CA" smtClean="0"/>
              <a:pPr/>
              <a:t>19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C5CC7-F03A-D947-890C-6A735A994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6081" y="4810284"/>
            <a:ext cx="1828800" cy="146304"/>
          </a:xfrm>
        </p:spPr>
        <p:txBody>
          <a:bodyPr/>
          <a:lstStyle/>
          <a:p>
            <a:r>
              <a:rPr lang="en-CA" dirty="0"/>
              <a:t>©2025 Canada Health Infoway</a:t>
            </a:r>
          </a:p>
        </p:txBody>
      </p:sp>
      <p:pic>
        <p:nvPicPr>
          <p:cNvPr id="11" name="Image 10" descr="Une image contenant texte, capture d’écran, Rectangle, Police&#10;&#10;Le contenu généré par l’IA peut être incorrect.">
            <a:extLst>
              <a:ext uri="{FF2B5EF4-FFF2-40B4-BE49-F238E27FC236}">
                <a16:creationId xmlns:a16="http://schemas.microsoft.com/office/drawing/2014/main" id="{4F0E8401-40BB-17BB-5C0D-142EA983C4D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048" b="8889"/>
          <a:stretch/>
        </p:blipFill>
        <p:spPr>
          <a:xfrm>
            <a:off x="889488" y="999935"/>
            <a:ext cx="7331529" cy="338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93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77C10B9-369D-4747-AE8B-4064028FA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181F2D"/>
                </a:solidFill>
              </a:rPr>
              <a:t>Agenda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51D6E-4CCD-4212-8BDB-5E668BCE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CA" dirty="0"/>
              <a:t>©2025 Canada Health Infoway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D39B84-3032-4552-B184-BD557FF5DEE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4424" indent="-342900">
              <a:buFont typeface="+mj-lt"/>
              <a:buAutoNum type="arabicPeriod"/>
            </a:pPr>
            <a:r>
              <a:rPr lang="en-US" dirty="0">
                <a:solidFill>
                  <a:srgbClr val="181F2D"/>
                </a:solidFill>
              </a:rPr>
              <a:t>Welcome and Introduction</a:t>
            </a:r>
          </a:p>
          <a:p>
            <a:pPr marL="344424" indent="-342900">
              <a:buFont typeface="+mj-lt"/>
              <a:buAutoNum type="arabicPeriod"/>
            </a:pPr>
            <a:r>
              <a:rPr lang="en-US" dirty="0"/>
              <a:t>Picklists Updates </a:t>
            </a:r>
          </a:p>
          <a:p>
            <a:pPr marL="344424" indent="-342900">
              <a:buFont typeface="+mj-lt"/>
              <a:buAutoNum type="arabicPeriod"/>
            </a:pPr>
            <a:r>
              <a:rPr lang="en-US" dirty="0"/>
              <a:t>Antigen and Immunoglobulin subsets content modification</a:t>
            </a:r>
          </a:p>
          <a:p>
            <a:pPr marL="344424" indent="-342900">
              <a:buFont typeface="+mj-lt"/>
              <a:buAutoNum type="arabicPeriod"/>
            </a:pPr>
            <a:r>
              <a:rPr lang="en-US" dirty="0"/>
              <a:t>Subsets Merging</a:t>
            </a:r>
          </a:p>
          <a:p>
            <a:pPr marL="344424" indent="-342900">
              <a:buFont typeface="+mj-lt"/>
              <a:buAutoNum type="arabicPeriod"/>
            </a:pPr>
            <a:r>
              <a:rPr lang="en-US" dirty="0"/>
              <a:t>Questions and wrap up</a:t>
            </a:r>
            <a:endParaRPr lang="en-CA" dirty="0">
              <a:solidFill>
                <a:srgbClr val="181F2D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A5D9DF-2E02-4CF8-B7FF-6F864EBEA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CFBF29-39BB-47B7-B83E-9E61FEB2B13F}" type="slidenum">
              <a:rPr lang="en-CA" smtClean="0"/>
              <a:pPr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0512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DD8198-8106-42F7-8E7B-0349A95ED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181F2D"/>
                </a:solidFill>
              </a:rPr>
              <a:t>Infoway recommendation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A48F56-679D-47F2-91C0-84B94C41C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CFBF29-39BB-47B7-B83E-9E61FEB2B13F}" type="slidenum">
              <a:rPr lang="en-CA" smtClean="0"/>
              <a:pPr/>
              <a:t>20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C5CC7-F03A-D947-890C-6A735A994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6081" y="4810284"/>
            <a:ext cx="1828800" cy="146304"/>
          </a:xfrm>
        </p:spPr>
        <p:txBody>
          <a:bodyPr/>
          <a:lstStyle/>
          <a:p>
            <a:r>
              <a:rPr lang="en-CA" dirty="0"/>
              <a:t>©2025 Canada Health Infoway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6D46EDD-D1A0-A94F-1A5B-5960630274F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Option 2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What are your needs? What is your opinion on that matter?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C00000"/>
                </a:solidFill>
              </a:rPr>
              <a:t>Notes: NVC: Option 3 preferred – opinion gathered during EUDP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C00000"/>
                </a:solidFill>
              </a:rPr>
              <a:t>Align with CVC has in their solution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C00000"/>
                </a:solidFill>
              </a:rPr>
              <a:t>Allow the differentiation passive from active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C00000"/>
                </a:solidFill>
              </a:rPr>
              <a:t>Option 2 would require changing things significantly </a:t>
            </a:r>
            <a:endParaRPr lang="en-CA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60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05E219-8FBC-3FB8-A41B-7CC47C1AC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68A39-41C2-4A8A-6E62-F899975F6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404" y="1292190"/>
            <a:ext cx="5200650" cy="560284"/>
          </a:xfrm>
        </p:spPr>
        <p:txBody>
          <a:bodyPr anchor="t"/>
          <a:lstStyle/>
          <a:p>
            <a:r>
              <a:rPr lang="en-GB" dirty="0"/>
              <a:t>6. Questions/Wrap up</a:t>
            </a:r>
            <a:endParaRPr lang="en-US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1DC878A8-F66D-1618-D315-708E04B8A51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595404" y="2700338"/>
            <a:ext cx="5200650" cy="2172786"/>
          </a:xfrm>
        </p:spPr>
        <p:txBody>
          <a:bodyPr/>
          <a:lstStyle/>
          <a:p>
            <a:r>
              <a:rPr lang="en-US" b="1" dirty="0"/>
              <a:t>Next meeting</a:t>
            </a:r>
            <a:br>
              <a:rPr lang="en-US" dirty="0"/>
            </a:br>
            <a:r>
              <a:rPr lang="en-US" dirty="0"/>
              <a:t>Thursday, May 1, 2024, 2:00-3:00 pm ET</a:t>
            </a:r>
          </a:p>
          <a:p>
            <a:endParaRPr lang="en-US" dirty="0"/>
          </a:p>
          <a:p>
            <a:br>
              <a:rPr lang="en-US" dirty="0"/>
            </a:br>
            <a:endParaRPr lang="en-CA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3526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51"/>
    </mc:Choice>
    <mc:Fallback xmlns="">
      <p:transition advTm="25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617FDBD9-10B0-4DA8-ACE3-459921A8C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Thank you!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C412520-E1A0-4218-B178-9AA1048E2C2F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CA" dirty="0"/>
              <a:t>Contact Information</a:t>
            </a:r>
          </a:p>
          <a:p>
            <a:r>
              <a:rPr lang="en-CA" dirty="0">
                <a:hlinkClick r:id="rId3"/>
              </a:rPr>
              <a:t>standards@infoway-inforoute.ca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6371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7189B-D601-4271-9CCB-9B1F5635C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404" y="1303833"/>
            <a:ext cx="4430553" cy="739711"/>
          </a:xfrm>
        </p:spPr>
        <p:txBody>
          <a:bodyPr/>
          <a:lstStyle/>
          <a:p>
            <a:r>
              <a:rPr lang="en-US" sz="2800" dirty="0"/>
              <a:t>2. Picklists updates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43492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F29D69-A407-4516-8E92-D4A80061A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CA" dirty="0" err="1"/>
              <a:t>linician</a:t>
            </a:r>
            <a:r>
              <a:rPr lang="en-CA" dirty="0"/>
              <a:t> Picklists</a:t>
            </a:r>
            <a:endParaRPr lang="en-CA" dirty="0">
              <a:solidFill>
                <a:srgbClr val="181F2D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492DFB-96EC-42C5-AD0B-CC47C10295A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50170" y="1035708"/>
            <a:ext cx="7643660" cy="3200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CA" dirty="0">
                <a:solidFill>
                  <a:srgbClr val="333333"/>
                </a:solidFill>
                <a:latin typeface="Helvetica Neue" panose="020B0604020202020204" charset="0"/>
              </a:rPr>
              <a:t>Integrated into the </a:t>
            </a:r>
            <a:r>
              <a:rPr lang="en-CA" b="1" dirty="0">
                <a:solidFill>
                  <a:srgbClr val="333333"/>
                </a:solidFill>
                <a:latin typeface="Helvetica Neue" panose="020B0604020202020204" charset="0"/>
              </a:rPr>
              <a:t>February Release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dirty="0">
                <a:solidFill>
                  <a:srgbClr val="333333"/>
                </a:solidFill>
                <a:latin typeface="Helvetica Neue" panose="020B0604020202020204" charset="0"/>
                <a:hlinkClick r:id="rId2"/>
              </a:rPr>
              <a:t>Picklists Editorial guideline</a:t>
            </a:r>
            <a:endParaRPr lang="en-CA" dirty="0">
              <a:solidFill>
                <a:srgbClr val="333333"/>
              </a:solidFill>
              <a:latin typeface="Helvetica Neue" panose="020B060402020202020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CA" dirty="0">
                <a:solidFill>
                  <a:srgbClr val="333333"/>
                </a:solidFill>
                <a:latin typeface="Helvetica Neue" panose="020B0604020202020204" charset="0"/>
              </a:rPr>
              <a:t>As concepts’ PT </a:t>
            </a:r>
          </a:p>
          <a:p>
            <a:pPr>
              <a:buFont typeface="Wingdings" panose="05000000000000000000" pitchFamily="2" charset="2"/>
              <a:buChar char="Ø"/>
            </a:pPr>
            <a:endParaRPr lang="en-CA" dirty="0">
              <a:solidFill>
                <a:srgbClr val="333333"/>
              </a:solidFill>
              <a:latin typeface="Helvetica Neue" panose="020B060402020202020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0F3465-8A46-4342-AA53-B4CECD6A7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CFBF29-39BB-47B7-B83E-9E61FEB2B13F}" type="slidenum">
              <a:rPr lang="en-CA" smtClean="0">
                <a:solidFill>
                  <a:srgbClr val="181F2D"/>
                </a:solidFill>
              </a:rPr>
              <a:pPr/>
              <a:t>4</a:t>
            </a:fld>
            <a:endParaRPr lang="en-CA" dirty="0">
              <a:solidFill>
                <a:srgbClr val="181F2D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F4C01D7-F873-ED57-CF83-61FD2D286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6081" y="4810284"/>
            <a:ext cx="1828800" cy="146304"/>
          </a:xfrm>
        </p:spPr>
        <p:txBody>
          <a:bodyPr/>
          <a:lstStyle/>
          <a:p>
            <a:r>
              <a:rPr lang="en-CA" dirty="0"/>
              <a:t>©2025 Canada Health Infoway</a:t>
            </a:r>
          </a:p>
        </p:txBody>
      </p:sp>
      <p:pic>
        <p:nvPicPr>
          <p:cNvPr id="7" name="Image 6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F23C7857-FBE2-B424-8585-9FFCFB8F7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5782" y="2151730"/>
            <a:ext cx="4219494" cy="2458688"/>
          </a:xfrm>
          <a:prstGeom prst="rect">
            <a:avLst/>
          </a:prstGeom>
        </p:spPr>
      </p:pic>
      <p:pic>
        <p:nvPicPr>
          <p:cNvPr id="9" name="Image 8" descr="Une image contenant texte, capture d’écran, nombre, Police&#10;&#10;Le contenu généré par l’IA peut être incorrect.">
            <a:extLst>
              <a:ext uri="{FF2B5EF4-FFF2-40B4-BE49-F238E27FC236}">
                <a16:creationId xmlns:a16="http://schemas.microsoft.com/office/drawing/2014/main" id="{45676BB5-3DFC-72A2-96E5-EC4486E360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527" y="2361766"/>
            <a:ext cx="3626809" cy="227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72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F29D69-A407-4516-8E92-D4A80061A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181F2D"/>
                </a:solidFill>
              </a:rPr>
              <a:t>Patients Friendly Picklists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492DFB-96EC-42C5-AD0B-CC47C10295A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50170" y="1044400"/>
            <a:ext cx="7643660" cy="357013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CA" dirty="0">
                <a:solidFill>
                  <a:srgbClr val="333333"/>
                </a:solidFill>
                <a:latin typeface="Helvetica Neue" panose="020B0604020202020204" charset="0"/>
              </a:rPr>
              <a:t>Will be integrated into the </a:t>
            </a:r>
            <a:r>
              <a:rPr lang="en-CA" b="1" dirty="0">
                <a:solidFill>
                  <a:srgbClr val="333333"/>
                </a:solidFill>
                <a:latin typeface="Helvetica Neue" panose="020B0604020202020204" charset="0"/>
              </a:rPr>
              <a:t>May Release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>
                <a:solidFill>
                  <a:srgbClr val="333333"/>
                </a:solidFill>
                <a:latin typeface="Helvetica Neue" panose="020B0604020202020204" charset="0"/>
              </a:rPr>
              <a:t> Publication format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b="1" dirty="0">
                <a:solidFill>
                  <a:srgbClr val="C00000"/>
                </a:solidFill>
                <a:latin typeface="Helvetica Neue" panose="020B0604020202020204" charset="0"/>
              </a:rPr>
              <a:t>Language reference set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dirty="0">
                <a:solidFill>
                  <a:srgbClr val="333333"/>
                </a:solidFill>
                <a:latin typeface="Helvetica Neue" panose="020B0604020202020204" charset="0"/>
              </a:rPr>
              <a:t>Displayed as the current Canada English Language Reference Set and Canada French Language Reference Set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CA" dirty="0">
                <a:solidFill>
                  <a:srgbClr val="333333"/>
                </a:solidFill>
                <a:latin typeface="Helvetica Neue" panose="020B0604020202020204" charset="0"/>
              </a:rPr>
              <a:t>Two new Language reference Sets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CA" dirty="0">
                <a:solidFill>
                  <a:srgbClr val="333333"/>
                </a:solidFill>
                <a:latin typeface="Helvetica Neue" panose="020B0604020202020204" charset="0"/>
              </a:rPr>
              <a:t>Canada English Patients Picklist Language Reference Set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CA" dirty="0">
                <a:solidFill>
                  <a:srgbClr val="333333"/>
                </a:solidFill>
                <a:latin typeface="Helvetica Neue" panose="020B0604020202020204" charset="0"/>
              </a:rPr>
              <a:t>Canada French Patients Picklist Language Reference Set</a:t>
            </a:r>
            <a:endParaRPr lang="en-CA" dirty="0">
              <a:solidFill>
                <a:srgbClr val="C0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0F3465-8A46-4342-AA53-B4CECD6A7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CFBF29-39BB-47B7-B83E-9E61FEB2B13F}" type="slidenum">
              <a:rPr lang="en-CA" smtClean="0">
                <a:solidFill>
                  <a:srgbClr val="181F2D"/>
                </a:solidFill>
              </a:rPr>
              <a:pPr/>
              <a:t>5</a:t>
            </a:fld>
            <a:endParaRPr lang="en-CA" dirty="0">
              <a:solidFill>
                <a:srgbClr val="181F2D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F4C01D7-F873-ED57-CF83-61FD2D286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6081" y="4810284"/>
            <a:ext cx="1828800" cy="146304"/>
          </a:xfrm>
        </p:spPr>
        <p:txBody>
          <a:bodyPr/>
          <a:lstStyle/>
          <a:p>
            <a:r>
              <a:rPr lang="en-CA" dirty="0"/>
              <a:t>©2025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21838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F29D69-A407-4516-8E92-D4A80061A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181F2D"/>
                </a:solidFill>
              </a:rPr>
              <a:t>Patients Friendly Picklists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0F3465-8A46-4342-AA53-B4CECD6A7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CFBF29-39BB-47B7-B83E-9E61FEB2B13F}" type="slidenum">
              <a:rPr lang="en-CA" smtClean="0">
                <a:solidFill>
                  <a:srgbClr val="181F2D"/>
                </a:solidFill>
              </a:rPr>
              <a:pPr/>
              <a:t>6</a:t>
            </a:fld>
            <a:endParaRPr lang="en-CA" dirty="0">
              <a:solidFill>
                <a:srgbClr val="181F2D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F4C01D7-F873-ED57-CF83-61FD2D286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6081" y="4810284"/>
            <a:ext cx="1828800" cy="146304"/>
          </a:xfrm>
        </p:spPr>
        <p:txBody>
          <a:bodyPr/>
          <a:lstStyle/>
          <a:p>
            <a:r>
              <a:rPr lang="en-CA" dirty="0"/>
              <a:t>©2025 Canada Health Infoway</a:t>
            </a:r>
          </a:p>
        </p:txBody>
      </p:sp>
      <p:pic>
        <p:nvPicPr>
          <p:cNvPr id="9" name="Espace réservé du contenu 8" descr="Une image contenant texte, capture d’écran, nombre, logiciel&#10;&#10;Le contenu généré par l’IA peut être incorrect.">
            <a:extLst>
              <a:ext uri="{FF2B5EF4-FFF2-40B4-BE49-F238E27FC236}">
                <a16:creationId xmlns:a16="http://schemas.microsoft.com/office/drawing/2014/main" id="{CC2403DF-0FEE-272E-F745-DA63A34F9B9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859803" y="919323"/>
            <a:ext cx="7094734" cy="3714459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66B860F-44F2-0547-B7A3-16EFA79692EF}"/>
              </a:ext>
            </a:extLst>
          </p:cNvPr>
          <p:cNvSpPr/>
          <p:nvPr/>
        </p:nvSpPr>
        <p:spPr>
          <a:xfrm>
            <a:off x="3196683" y="2110445"/>
            <a:ext cx="4757854" cy="721518"/>
          </a:xfrm>
          <a:prstGeom prst="rect">
            <a:avLst/>
          </a:prstGeom>
          <a:solidFill>
            <a:srgbClr val="C00000">
              <a:alpha val="21000"/>
            </a:srgbClr>
          </a:solidFill>
          <a:ln w="12700" cap="flat">
            <a:solidFill>
              <a:srgbClr val="C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825500"/>
            <a:endParaRPr lang="en-CA" sz="1600" b="0" cap="none" dirty="0">
              <a:solidFill>
                <a:srgbClr val="FFFFFF"/>
              </a:solidFill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3A5623-2A89-A1B1-AC41-2662FE4A6910}"/>
              </a:ext>
            </a:extLst>
          </p:cNvPr>
          <p:cNvSpPr/>
          <p:nvPr/>
        </p:nvSpPr>
        <p:spPr>
          <a:xfrm>
            <a:off x="3196683" y="2913290"/>
            <a:ext cx="4757854" cy="1249384"/>
          </a:xfrm>
          <a:prstGeom prst="rect">
            <a:avLst/>
          </a:prstGeom>
          <a:solidFill>
            <a:srgbClr val="C00000">
              <a:alpha val="21000"/>
            </a:srgbClr>
          </a:solidFill>
          <a:ln w="12700" cap="flat">
            <a:solidFill>
              <a:srgbClr val="C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825500"/>
            <a:endParaRPr lang="en-CA" sz="1600" b="0" cap="none" dirty="0">
              <a:solidFill>
                <a:srgbClr val="FFFFFF"/>
              </a:solidFill>
              <a:ea typeface="Helvetica Neue Light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37298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F29D69-A407-4516-8E92-D4A80061A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181F2D"/>
                </a:solidFill>
              </a:rPr>
              <a:t>Patients Friendly Picklists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492DFB-96EC-42C5-AD0B-CC47C10295A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50170" y="1044400"/>
            <a:ext cx="7643660" cy="357013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CA" dirty="0">
                <a:solidFill>
                  <a:srgbClr val="333333"/>
                </a:solidFill>
                <a:latin typeface="Helvetica Neue" panose="020B0604020202020204" charset="0"/>
              </a:rPr>
              <a:t>Next step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dirty="0">
                <a:solidFill>
                  <a:srgbClr val="333333"/>
                </a:solidFill>
                <a:latin typeface="Helvetica Neue" panose="020B0604020202020204" charset="0"/>
              </a:rPr>
              <a:t>Create RFCs for the two new language reference sets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dirty="0">
                <a:solidFill>
                  <a:srgbClr val="333333"/>
                </a:solidFill>
                <a:latin typeface="Helvetica Neue" panose="020B0604020202020204" charset="0"/>
              </a:rPr>
              <a:t>Create RFCs for all Patients-Friendly terms </a:t>
            </a:r>
            <a:endParaRPr lang="en-CA" dirty="0">
              <a:solidFill>
                <a:srgbClr val="C0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0F3465-8A46-4342-AA53-B4CECD6A7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CFBF29-39BB-47B7-B83E-9E61FEB2B13F}" type="slidenum">
              <a:rPr lang="en-CA" smtClean="0">
                <a:solidFill>
                  <a:srgbClr val="181F2D"/>
                </a:solidFill>
              </a:rPr>
              <a:pPr/>
              <a:t>7</a:t>
            </a:fld>
            <a:endParaRPr lang="en-CA" dirty="0">
              <a:solidFill>
                <a:srgbClr val="181F2D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F4C01D7-F873-ED57-CF83-61FD2D286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6081" y="4810284"/>
            <a:ext cx="1828800" cy="146304"/>
          </a:xfrm>
        </p:spPr>
        <p:txBody>
          <a:bodyPr/>
          <a:lstStyle/>
          <a:p>
            <a:r>
              <a:rPr lang="en-CA" dirty="0"/>
              <a:t>©2025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302448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7189B-D601-4271-9CCB-9B1F5635C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404" y="1303833"/>
            <a:ext cx="4430553" cy="739711"/>
          </a:xfrm>
        </p:spPr>
        <p:txBody>
          <a:bodyPr/>
          <a:lstStyle/>
          <a:p>
            <a:r>
              <a:rPr lang="en-US" sz="2800" dirty="0"/>
              <a:t>3. Antigen subset and Immunoglobulin subset content modification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70784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F29D69-A407-4516-8E92-D4A80061A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>
                <a:solidFill>
                  <a:srgbClr val="181F2D"/>
                </a:solidFill>
              </a:rPr>
              <a:t>AntigenCode</a:t>
            </a:r>
            <a:r>
              <a:rPr lang="en-CA" dirty="0">
                <a:solidFill>
                  <a:srgbClr val="181F2D"/>
                </a:solidFill>
              </a:rPr>
              <a:t> </a:t>
            </a:r>
            <a:r>
              <a:rPr lang="en-CA" dirty="0" err="1">
                <a:solidFill>
                  <a:srgbClr val="181F2D"/>
                </a:solidFill>
              </a:rPr>
              <a:t>susbset</a:t>
            </a:r>
            <a:r>
              <a:rPr lang="en-CA" dirty="0">
                <a:solidFill>
                  <a:srgbClr val="181F2D"/>
                </a:solidFill>
              </a:rPr>
              <a:t> Current scope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492DFB-96EC-42C5-AD0B-CC47C10295A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CA" b="0" i="0" dirty="0">
                <a:solidFill>
                  <a:srgbClr val="333333"/>
                </a:solidFill>
                <a:effectLst/>
                <a:latin typeface="Helvetica Neue" panose="020B0604020202020204" charset="0"/>
              </a:rPr>
              <a:t>The scope of this subset is antigens contained within the vaccines (based on </a:t>
            </a:r>
            <a:r>
              <a:rPr lang="en-CA" b="0" i="0" dirty="0" err="1">
                <a:solidFill>
                  <a:srgbClr val="333333"/>
                </a:solidFill>
                <a:effectLst/>
                <a:latin typeface="Helvetica Neue" panose="020B0604020202020204" charset="0"/>
              </a:rPr>
              <a:t>VaccineHistoricalNameCode</a:t>
            </a:r>
            <a:r>
              <a:rPr lang="en-CA" b="0" i="0" dirty="0">
                <a:solidFill>
                  <a:srgbClr val="333333"/>
                </a:solidFill>
                <a:effectLst/>
                <a:latin typeface="Helvetica Neue" panose="020B0604020202020204" charset="0"/>
              </a:rPr>
              <a:t> subset) that may be administered to or have been received by a patient. In some cases, more than one antigen per disease or pathogen may be included when the sub-type, serotype or formulation (adjuvant) is relevant (e.g. pneumococcal conjugate and pneumococcal polysaccharide). This is to facilitate population of a comprehensive immunization history, </a:t>
            </a:r>
            <a:r>
              <a:rPr lang="en-CA" b="1" i="0" dirty="0">
                <a:solidFill>
                  <a:srgbClr val="C00000"/>
                </a:solidFill>
                <a:effectLst/>
                <a:latin typeface="Helvetica Neue" panose="020B0604020202020204" charset="0"/>
              </a:rPr>
              <a:t>forecasting</a:t>
            </a:r>
            <a:r>
              <a:rPr lang="en-CA" b="0" i="0" dirty="0">
                <a:solidFill>
                  <a:srgbClr val="333333"/>
                </a:solidFill>
                <a:effectLst/>
                <a:latin typeface="Helvetica Neue" panose="020B0604020202020204" charset="0"/>
              </a:rPr>
              <a:t> and </a:t>
            </a:r>
            <a:r>
              <a:rPr lang="en-CA" b="1" i="0" dirty="0">
                <a:solidFill>
                  <a:srgbClr val="C00000"/>
                </a:solidFill>
                <a:effectLst/>
                <a:latin typeface="Helvetica Neue" panose="020B0604020202020204" charset="0"/>
              </a:rPr>
              <a:t>inventory management.</a:t>
            </a:r>
            <a:endParaRPr lang="en-CA" b="1" dirty="0">
              <a:solidFill>
                <a:srgbClr val="C0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0F3465-8A46-4342-AA53-B4CECD6A7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CFBF29-39BB-47B7-B83E-9E61FEB2B13F}" type="slidenum">
              <a:rPr lang="en-CA" smtClean="0">
                <a:solidFill>
                  <a:srgbClr val="181F2D"/>
                </a:solidFill>
              </a:rPr>
              <a:pPr/>
              <a:t>9</a:t>
            </a:fld>
            <a:endParaRPr lang="en-CA" dirty="0">
              <a:solidFill>
                <a:srgbClr val="181F2D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F4C01D7-F873-ED57-CF83-61FD2D286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6081" y="4810284"/>
            <a:ext cx="1828800" cy="146304"/>
          </a:xfrm>
        </p:spPr>
        <p:txBody>
          <a:bodyPr/>
          <a:lstStyle/>
          <a:p>
            <a:r>
              <a:rPr lang="en-CA" dirty="0"/>
              <a:t>©2025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335095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theme/theme1.xml><?xml version="1.0" encoding="utf-8"?>
<a:theme xmlns:a="http://schemas.openxmlformats.org/drawingml/2006/main" name="Canada Health Infoway">
  <a:themeElements>
    <a:clrScheme name="INFOWAY UPDATED 2021">
      <a:dk1>
        <a:srgbClr val="000000"/>
      </a:dk1>
      <a:lt1>
        <a:srgbClr val="FFFFFF"/>
      </a:lt1>
      <a:dk2>
        <a:srgbClr val="E02E3B"/>
      </a:dk2>
      <a:lt2>
        <a:srgbClr val="D8D8D8"/>
      </a:lt2>
      <a:accent1>
        <a:srgbClr val="E02E3B"/>
      </a:accent1>
      <a:accent2>
        <a:srgbClr val="1CA600"/>
      </a:accent2>
      <a:accent3>
        <a:srgbClr val="0094B7"/>
      </a:accent3>
      <a:accent4>
        <a:srgbClr val="4B1D56"/>
      </a:accent4>
      <a:accent5>
        <a:srgbClr val="A4DB99"/>
      </a:accent5>
      <a:accent6>
        <a:srgbClr val="66BFD4"/>
      </a:accent6>
      <a:hlink>
        <a:srgbClr val="E02E3B"/>
      </a:hlink>
      <a:folHlink>
        <a:srgbClr val="E02E3B"/>
      </a:folHlink>
    </a:clrScheme>
    <a:fontScheme name="Canada Health Infoway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algn="l" defTabSz="825500">
          <a:defRPr sz="1600" b="0" cap="none" dirty="0">
            <a:solidFill>
              <a:srgbClr val="FFFFFF"/>
            </a:solidFill>
            <a:ea typeface="Helvetica Neue Light"/>
            <a:cs typeface="Helvetica Neue Light"/>
            <a:sym typeface="Helvetica Neue Light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algn="l" defTabSz="825500">
          <a:defRPr sz="1600" b="0" cap="none" dirty="0" smtClean="0"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300" b="1" i="0" u="none" strike="noStrike" cap="all" spc="0" normalizeH="0" baseline="0">
            <a:ln>
              <a:noFill/>
            </a:ln>
            <a:solidFill>
              <a:srgbClr val="515252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1C5F82CEAC0645B3DBB57B5CFD6960" ma:contentTypeVersion="12" ma:contentTypeDescription="Crée un document." ma:contentTypeScope="" ma:versionID="b0a5e8488b139e5a0bc6694db71e4528">
  <xsd:schema xmlns:xsd="http://www.w3.org/2001/XMLSchema" xmlns:xs="http://www.w3.org/2001/XMLSchema" xmlns:p="http://schemas.microsoft.com/office/2006/metadata/properties" xmlns:ns3="b1782903-dc6d-4452-ad1e-4001d1c18891" targetNamespace="http://schemas.microsoft.com/office/2006/metadata/properties" ma:root="true" ma:fieldsID="6532bb3777d190dbaf988c4d130f2876" ns3:_="">
    <xsd:import namespace="b1782903-dc6d-4452-ad1e-4001d1c18891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_activity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782903-dc6d-4452-ad1e-4001d1c18891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9" nillable="true" ma:displayName="_activity" ma:hidden="true" ma:internalName="_activity">
      <xsd:simpleType>
        <xsd:restriction base="dms:Note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1782903-dc6d-4452-ad1e-4001d1c18891" xsi:nil="true"/>
  </documentManagement>
</p:properties>
</file>

<file path=customXml/itemProps1.xml><?xml version="1.0" encoding="utf-8"?>
<ds:datastoreItem xmlns:ds="http://schemas.openxmlformats.org/officeDocument/2006/customXml" ds:itemID="{5DB2F692-90EA-43AF-B47F-E5A426C762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4024C3-D5AF-4AB6-8F7D-0FA42B8B8F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782903-dc6d-4452-ad1e-4001d1c18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76FED63-A8A5-402D-9ACD-AA070CADEE8E}">
  <ds:schemaRefs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infopath/2007/PartnerControls"/>
    <ds:schemaRef ds:uri="b1782903-dc6d-4452-ad1e-4001d1c1889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Infoway - PowerPoint Template - V2 - November 7 2018</Template>
  <TotalTime>69593</TotalTime>
  <Words>1261</Words>
  <Application>Microsoft Office PowerPoint</Application>
  <PresentationFormat>Affichage à l'écran (16:9)</PresentationFormat>
  <Paragraphs>178</Paragraphs>
  <Slides>22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9" baseType="lpstr">
      <vt:lpstr>Helvetica Neue</vt:lpstr>
      <vt:lpstr>Helvetica Neue Light</vt:lpstr>
      <vt:lpstr>Wingdings</vt:lpstr>
      <vt:lpstr>Arial</vt:lpstr>
      <vt:lpstr>Calibri</vt:lpstr>
      <vt:lpstr>Aptos</vt:lpstr>
      <vt:lpstr>Canada Health Infoway</vt:lpstr>
      <vt:lpstr>Public Health Surveillance Community</vt:lpstr>
      <vt:lpstr>Agenda</vt:lpstr>
      <vt:lpstr>2. Picklists updates</vt:lpstr>
      <vt:lpstr>Clinician Picklists</vt:lpstr>
      <vt:lpstr>Patients Friendly Picklists</vt:lpstr>
      <vt:lpstr>Patients Friendly Picklists</vt:lpstr>
      <vt:lpstr>Patients Friendly Picklists</vt:lpstr>
      <vt:lpstr>3. Antigen subset and Immunoglobulin subset content modification</vt:lpstr>
      <vt:lpstr>AntigenCode susbset Current scope</vt:lpstr>
      <vt:lpstr>NVC requirements</vt:lpstr>
      <vt:lpstr>Use case</vt:lpstr>
      <vt:lpstr>Use case</vt:lpstr>
      <vt:lpstr>NVC requirements</vt:lpstr>
      <vt:lpstr>Notes</vt:lpstr>
      <vt:lpstr>4. Subsets merging</vt:lpstr>
      <vt:lpstr>Current subsets representation</vt:lpstr>
      <vt:lpstr>Option 1: Create two new subsets</vt:lpstr>
      <vt:lpstr>Option 2: Merge current subsets</vt:lpstr>
      <vt:lpstr>Option 3: Keep current subsets and redefine scope</vt:lpstr>
      <vt:lpstr>Infoway recommendation</vt:lpstr>
      <vt:lpstr>6. Questions/Wrap up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Lucy Langstaff</dc:creator>
  <cp:lastModifiedBy>Talantikit , Myriam</cp:lastModifiedBy>
  <cp:revision>513</cp:revision>
  <dcterms:created xsi:type="dcterms:W3CDTF">2018-11-29T01:44:37Z</dcterms:created>
  <dcterms:modified xsi:type="dcterms:W3CDTF">2025-04-08T20:24:43Z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0x010100541C5F82CEAC0645B3DBB57B5CFD6960</vt:lpwstr>
  </property>
</Properties>
</file>