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84" r:id="rId5"/>
    <p:sldId id="387" r:id="rId6"/>
    <p:sldId id="415" r:id="rId7"/>
    <p:sldId id="439" r:id="rId8"/>
    <p:sldId id="444" r:id="rId9"/>
    <p:sldId id="427" r:id="rId10"/>
    <p:sldId id="481" r:id="rId11"/>
    <p:sldId id="423" r:id="rId12"/>
    <p:sldId id="485" r:id="rId13"/>
    <p:sldId id="483" r:id="rId14"/>
    <p:sldId id="486" r:id="rId15"/>
    <p:sldId id="487" r:id="rId16"/>
    <p:sldId id="482" r:id="rId17"/>
    <p:sldId id="335" r:id="rId18"/>
  </p:sldIdLst>
  <p:sldSz cx="9144000" cy="5143500" type="screen16x9"/>
  <p:notesSz cx="7010400" cy="92964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Helvetica Neue Light" panose="020B0604020202020204" charset="0"/>
      <p:regular r:id="rId28"/>
      <p:bold r:id="rId29"/>
      <p:italic r:id="rId30"/>
      <p:boldItalic r:id="rId31"/>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87"/>
            <p14:sldId id="415"/>
            <p14:sldId id="439"/>
            <p14:sldId id="444"/>
            <p14:sldId id="427"/>
            <p14:sldId id="481"/>
            <p14:sldId id="423"/>
            <p14:sldId id="485"/>
            <p14:sldId id="483"/>
            <p14:sldId id="486"/>
            <p14:sldId id="487"/>
            <p14:sldId id="482"/>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E3B"/>
    <a:srgbClr val="000000"/>
    <a:srgbClr val="181F2D"/>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60161" autoAdjust="0"/>
  </p:normalViewPr>
  <p:slideViewPr>
    <p:cSldViewPr snapToGrid="0">
      <p:cViewPr varScale="1">
        <p:scale>
          <a:sx n="63" d="100"/>
          <a:sy n="63" d="100"/>
        </p:scale>
        <p:origin x="1572"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75" name="Shape 17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73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33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878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1126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317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6172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60475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779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3435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659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7013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560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a:t>©2023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a:t>Click to edit Master title style</a:t>
            </a:r>
            <a:endParaRPr/>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a:solidFill>
                  <a:srgbClr val="181F2D"/>
                </a:solidFill>
              </a:rPr>
              <a:t>Let’s Connect on LinkedIn</a:t>
            </a:r>
          </a:p>
          <a:p>
            <a:pPr algn="l"/>
            <a:r>
              <a:rPr lang="en-CA" sz="1000" b="0" cap="none">
                <a:solidFill>
                  <a:srgbClr val="181F2D"/>
                </a:solidFill>
              </a:rPr>
              <a:t>linkedin.com/company/</a:t>
            </a:r>
            <a:r>
              <a:rPr lang="en-CA" sz="1000" b="0" cap="none" err="1">
                <a:solidFill>
                  <a:srgbClr val="181F2D"/>
                </a:solidFill>
              </a:rPr>
              <a:t>canada</a:t>
            </a:r>
            <a:r>
              <a:rPr lang="en-CA" sz="1000" b="0" cap="none">
                <a:solidFill>
                  <a:srgbClr val="181F2D"/>
                </a:solidFill>
              </a:rPr>
              <a:t>-health-</a:t>
            </a:r>
            <a:r>
              <a:rPr lang="en-CA" sz="1000" b="0" cap="none" err="1">
                <a:solidFill>
                  <a:srgbClr val="181F2D"/>
                </a:solidFill>
              </a:rPr>
              <a:t>infoway</a:t>
            </a:r>
            <a:endParaRPr lang="en-CA" sz="1000" b="0" cap="none">
              <a:solidFill>
                <a:srgbClr val="181F2D"/>
              </a:solidFill>
            </a:endParaRP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a:solidFill>
                  <a:srgbClr val="181F2D"/>
                </a:solidFill>
              </a:rPr>
              <a:t>Let’s Connect on Twitter</a:t>
            </a:r>
          </a:p>
          <a:p>
            <a:pPr algn="l"/>
            <a:r>
              <a:rPr kumimoji="0" lang="en-CA" sz="1000" b="0" i="0" u="none" strike="noStrike" cap="none" spc="0" normalizeH="0" baseline="0">
                <a:ln>
                  <a:noFill/>
                </a:ln>
                <a:solidFill>
                  <a:srgbClr val="181F2D"/>
                </a:solidFill>
                <a:effectLst/>
                <a:uFillTx/>
                <a:latin typeface="+mn-lt"/>
                <a:ea typeface="+mn-ea"/>
                <a:cs typeface="+mn-cs"/>
                <a:sym typeface="Helvetica Neue"/>
              </a:rPr>
              <a:t>@infoway</a:t>
            </a:r>
            <a:endParaRPr lang="en-CA" sz="1000" b="0" cap="none">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a:solidFill>
                  <a:srgbClr val="181F2D"/>
                </a:solidFill>
              </a:rPr>
              <a:t>Visit OUR WEBSITE</a:t>
            </a:r>
          </a:p>
          <a:p>
            <a:pPr algn="r"/>
            <a:r>
              <a:rPr lang="en-CA" sz="1000" b="0" cap="none">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a:solidFill>
                  <a:srgbClr val="181F2D"/>
                </a:solidFill>
              </a:rPr>
              <a:t>VISIT OUR SURVEY WEBSITE</a:t>
            </a:r>
          </a:p>
          <a:p>
            <a:pPr algn="r"/>
            <a:r>
              <a:rPr lang="en-CA" sz="1000" b="0" cap="none">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a:t>Click to edit Master title style</a:t>
            </a:r>
            <a:endParaRPr/>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a:t>©2023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‹N°›</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a:t>©2023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defTabSz="457200">
              <a:defRPr sz="2100" b="0" cap="none">
                <a:solidFill>
                  <a:srgbClr val="000000"/>
                </a:solidFill>
              </a:defRPr>
            </a:lvl1pPr>
          </a:lstStyle>
          <a:p>
            <a:endParaRPr sz="700" b="0" i="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‹N°›</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a:t>©2023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standards@infoway-inforoute.ca"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informs.infoway-inforoute.ca/browse/SCT-29250" TargetMode="External"/><Relationship Id="rId3" Type="http://schemas.openxmlformats.org/officeDocument/2006/relationships/hyperlink" Target="https://informs.infoway-inforoute.ca/browse/SCT-29152" TargetMode="External"/><Relationship Id="rId7" Type="http://schemas.openxmlformats.org/officeDocument/2006/relationships/hyperlink" Target="https://informs.infoway-inforoute.ca/browse/SCT-2912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informs.infoway-inforoute.ca/browse/SCT-29222" TargetMode="External"/><Relationship Id="rId5" Type="http://schemas.openxmlformats.org/officeDocument/2006/relationships/hyperlink" Target="https://informs.infoway-inforoute.ca/browse/SCT-29248" TargetMode="External"/><Relationship Id="rId4" Type="http://schemas.openxmlformats.org/officeDocument/2006/relationships/hyperlink" Target="https://informs.infoway-inforoute.ca/browse/SCT-2924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p:txBody>
          <a:bodyPr/>
          <a:lstStyle/>
          <a:p>
            <a:r>
              <a:rPr lang="en-US" dirty="0"/>
              <a:t>Public Health Surveillance Community (PHSC)</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a:xfrm>
            <a:off x="595404" y="3298248"/>
            <a:ext cx="5200650" cy="1574876"/>
          </a:xfrm>
        </p:spPr>
        <p:txBody>
          <a:bodyPr/>
          <a:lstStyle/>
          <a:p>
            <a:endParaRPr lang="en-US" sz="1800" dirty="0">
              <a:latin typeface="+mj-lt"/>
            </a:endParaRPr>
          </a:p>
          <a:p>
            <a:r>
              <a:rPr lang="en-US" sz="1800" dirty="0">
                <a:latin typeface="+mj-lt"/>
              </a:rPr>
              <a:t>November 7, 2024, 2:00–3:00 pm ET</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a:xfrm>
            <a:off x="750170" y="382310"/>
            <a:ext cx="7643659" cy="476250"/>
          </a:xfrm>
        </p:spPr>
        <p:txBody>
          <a:bodyPr>
            <a:normAutofit/>
          </a:bodyPr>
          <a:lstStyle/>
          <a:p>
            <a:r>
              <a:rPr lang="en-US" dirty="0">
                <a:solidFill>
                  <a:srgbClr val="E02E3B"/>
                </a:solidFill>
              </a:rPr>
              <a:t>Meeting Timeline</a:t>
            </a:r>
            <a:endParaRPr lang="en-CA" dirty="0">
              <a:solidFill>
                <a:srgbClr val="E02E3B"/>
              </a:solidFill>
            </a:endParaRPr>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10</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8" name="Espace réservé du contenu 7">
            <a:extLst>
              <a:ext uri="{FF2B5EF4-FFF2-40B4-BE49-F238E27FC236}">
                <a16:creationId xmlns:a16="http://schemas.microsoft.com/office/drawing/2014/main" id="{C003849D-B450-DCB2-7CC5-CA4D3E891C6F}"/>
              </a:ext>
            </a:extLst>
          </p:cNvPr>
          <p:cNvSpPr>
            <a:spLocks noGrp="1"/>
          </p:cNvSpPr>
          <p:nvPr>
            <p:ph sz="quarter" idx="10"/>
          </p:nvPr>
        </p:nvSpPr>
        <p:spPr>
          <a:xfrm>
            <a:off x="733424" y="1078170"/>
            <a:ext cx="7643660" cy="3200400"/>
          </a:xfrm>
        </p:spPr>
        <p:txBody>
          <a:bodyPr>
            <a:normAutofit/>
          </a:bodyPr>
          <a:lstStyle/>
          <a:p>
            <a:pPr>
              <a:buFont typeface="Wingdings" panose="05000000000000000000" pitchFamily="2" charset="2"/>
              <a:buChar char="Ø"/>
            </a:pPr>
            <a:r>
              <a:rPr lang="en-US" dirty="0"/>
              <a:t>Aim: </a:t>
            </a:r>
            <a:r>
              <a:rPr lang="en-US" b="1" dirty="0"/>
              <a:t>February release</a:t>
            </a:r>
          </a:p>
          <a:p>
            <a:pPr>
              <a:buFont typeface="Wingdings" panose="05000000000000000000" pitchFamily="2" charset="2"/>
              <a:buChar char="Ø"/>
            </a:pPr>
            <a:r>
              <a:rPr lang="en-US" dirty="0"/>
              <a:t>Proposed schedule : </a:t>
            </a:r>
          </a:p>
          <a:p>
            <a:pPr lvl="1">
              <a:buFont typeface="Wingdings" panose="05000000000000000000" pitchFamily="2" charset="2"/>
              <a:buChar char="Ø"/>
            </a:pPr>
            <a:r>
              <a:rPr lang="en-US" dirty="0"/>
              <a:t>Every two weeks – Monday, Tuesday, Wednesday, Thursday or Friday?</a:t>
            </a:r>
          </a:p>
          <a:p>
            <a:pPr lvl="2">
              <a:buFont typeface="Wingdings" panose="05000000000000000000" pitchFamily="2" charset="2"/>
              <a:buChar char="Ø"/>
            </a:pPr>
            <a:r>
              <a:rPr lang="en-US" dirty="0"/>
              <a:t>Starting November 18, 2024? – approximately 5 meetings until release</a:t>
            </a:r>
          </a:p>
          <a:p>
            <a:pPr lvl="2">
              <a:buFont typeface="Wingdings" panose="05000000000000000000" pitchFamily="2" charset="2"/>
              <a:buChar char="Ø"/>
            </a:pPr>
            <a:r>
              <a:rPr lang="en-US" dirty="0"/>
              <a:t>Increase the frequency if necessary</a:t>
            </a:r>
          </a:p>
          <a:p>
            <a:pPr>
              <a:buFont typeface="Wingdings" panose="05000000000000000000" pitchFamily="2" charset="2"/>
              <a:buChar char="Ø"/>
            </a:pPr>
            <a:r>
              <a:rPr lang="en-US" dirty="0"/>
              <a:t>1h meeting </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74049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a:xfrm>
            <a:off x="750170" y="382310"/>
            <a:ext cx="7643659" cy="476250"/>
          </a:xfrm>
        </p:spPr>
        <p:txBody>
          <a:bodyPr>
            <a:normAutofit/>
          </a:bodyPr>
          <a:lstStyle/>
          <a:p>
            <a:r>
              <a:rPr lang="en-US" dirty="0">
                <a:solidFill>
                  <a:srgbClr val="E02E3B"/>
                </a:solidFill>
              </a:rPr>
              <a:t>Volunteers</a:t>
            </a:r>
            <a:endParaRPr lang="en-CA" dirty="0">
              <a:solidFill>
                <a:srgbClr val="E02E3B"/>
              </a:solidFill>
            </a:endParaRPr>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11</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8" name="Espace réservé du contenu 7">
            <a:extLst>
              <a:ext uri="{FF2B5EF4-FFF2-40B4-BE49-F238E27FC236}">
                <a16:creationId xmlns:a16="http://schemas.microsoft.com/office/drawing/2014/main" id="{C003849D-B450-DCB2-7CC5-CA4D3E891C6F}"/>
              </a:ext>
            </a:extLst>
          </p:cNvPr>
          <p:cNvSpPr>
            <a:spLocks noGrp="1"/>
          </p:cNvSpPr>
          <p:nvPr>
            <p:ph sz="quarter" idx="10"/>
          </p:nvPr>
        </p:nvSpPr>
        <p:spPr>
          <a:xfrm>
            <a:off x="733424" y="1078170"/>
            <a:ext cx="7921478" cy="3578890"/>
          </a:xfrm>
        </p:spPr>
        <p:txBody>
          <a:bodyPr>
            <a:normAutofit fontScale="77500" lnSpcReduction="20000"/>
          </a:bodyPr>
          <a:lstStyle/>
          <a:p>
            <a:pPr>
              <a:buFont typeface="Wingdings" panose="05000000000000000000" pitchFamily="2" charset="2"/>
              <a:buChar char="Ø"/>
            </a:pPr>
            <a:r>
              <a:rPr lang="en-US" dirty="0"/>
              <a:t>June EUDP meeting: QC, ON, BC, PEI, NS, AB use the “display name” provided by NVC and expressed they would like CHI to work on Picklists</a:t>
            </a:r>
          </a:p>
          <a:p>
            <a:pPr>
              <a:buFont typeface="Wingdings" panose="05000000000000000000" pitchFamily="2" charset="2"/>
              <a:buChar char="Ø"/>
            </a:pPr>
            <a:r>
              <a:rPr lang="en-US" dirty="0"/>
              <a:t>AB, ON and BC currently use picklists</a:t>
            </a:r>
          </a:p>
          <a:p>
            <a:pPr lvl="1">
              <a:buFont typeface="Wingdings" panose="05000000000000000000" pitchFamily="2" charset="2"/>
              <a:buChar char="Ø"/>
            </a:pPr>
            <a:r>
              <a:rPr lang="en-US" dirty="0"/>
              <a:t>AB: </a:t>
            </a:r>
            <a:r>
              <a:rPr lang="en-US" dirty="0">
                <a:solidFill>
                  <a:schemeClr val="accent1">
                    <a:lumMod val="75000"/>
                  </a:schemeClr>
                </a:solidFill>
              </a:rPr>
              <a:t>TBD</a:t>
            </a:r>
            <a:endParaRPr lang="en-US" dirty="0"/>
          </a:p>
          <a:p>
            <a:pPr lvl="1">
              <a:buFont typeface="Wingdings" panose="05000000000000000000" pitchFamily="2" charset="2"/>
              <a:buChar char="Ø"/>
            </a:pPr>
            <a:r>
              <a:rPr lang="en-US" dirty="0"/>
              <a:t>ON: </a:t>
            </a:r>
            <a:r>
              <a:rPr lang="en-US" dirty="0">
                <a:solidFill>
                  <a:schemeClr val="accent1">
                    <a:lumMod val="75000"/>
                  </a:schemeClr>
                </a:solidFill>
              </a:rPr>
              <a:t>Suggested to ask Lori Kane for a name</a:t>
            </a:r>
            <a:endParaRPr lang="en-US" dirty="0"/>
          </a:p>
          <a:p>
            <a:pPr lvl="1">
              <a:buFont typeface="Wingdings" panose="05000000000000000000" pitchFamily="2" charset="2"/>
              <a:buChar char="Ø"/>
            </a:pPr>
            <a:r>
              <a:rPr lang="en-US" dirty="0"/>
              <a:t>BC: </a:t>
            </a:r>
            <a:r>
              <a:rPr lang="en-US" dirty="0">
                <a:solidFill>
                  <a:schemeClr val="accent1">
                    <a:lumMod val="75000"/>
                  </a:schemeClr>
                </a:solidFill>
              </a:rPr>
              <a:t>Helen Xing to get back with the Representative name</a:t>
            </a:r>
            <a:endParaRPr lang="en-US" dirty="0"/>
          </a:p>
          <a:p>
            <a:pPr lvl="1">
              <a:buFont typeface="Wingdings" panose="05000000000000000000" pitchFamily="2" charset="2"/>
              <a:buChar char="Ø"/>
            </a:pPr>
            <a:r>
              <a:rPr lang="en-US" dirty="0"/>
              <a:t>QC: </a:t>
            </a:r>
            <a:r>
              <a:rPr lang="en-US" dirty="0">
                <a:solidFill>
                  <a:schemeClr val="accent1">
                    <a:lumMod val="75000"/>
                  </a:schemeClr>
                </a:solidFill>
              </a:rPr>
              <a:t>TBD</a:t>
            </a:r>
            <a:endParaRPr lang="en-US" dirty="0"/>
          </a:p>
          <a:p>
            <a:pPr lvl="1">
              <a:buFont typeface="Wingdings" panose="05000000000000000000" pitchFamily="2" charset="2"/>
              <a:buChar char="Ø"/>
            </a:pPr>
            <a:r>
              <a:rPr lang="en-US" dirty="0"/>
              <a:t>PEI: </a:t>
            </a:r>
            <a:r>
              <a:rPr lang="en-US" dirty="0">
                <a:solidFill>
                  <a:schemeClr val="accent1">
                    <a:lumMod val="75000"/>
                  </a:schemeClr>
                </a:solidFill>
              </a:rPr>
              <a:t>TBD</a:t>
            </a:r>
            <a:endParaRPr lang="en-US" dirty="0"/>
          </a:p>
          <a:p>
            <a:pPr lvl="1">
              <a:buFont typeface="Wingdings" panose="05000000000000000000" pitchFamily="2" charset="2"/>
              <a:buChar char="Ø"/>
            </a:pPr>
            <a:r>
              <a:rPr lang="en-US" dirty="0"/>
              <a:t>NV: </a:t>
            </a:r>
            <a:r>
              <a:rPr lang="en-US" dirty="0">
                <a:solidFill>
                  <a:schemeClr val="accent1">
                    <a:lumMod val="75000"/>
                  </a:schemeClr>
                </a:solidFill>
              </a:rPr>
              <a:t>TBD</a:t>
            </a:r>
            <a:endParaRPr lang="en-US" dirty="0"/>
          </a:p>
          <a:p>
            <a:pPr lvl="1">
              <a:buFont typeface="Wingdings" panose="05000000000000000000" pitchFamily="2" charset="2"/>
              <a:buChar char="Ø"/>
            </a:pPr>
            <a:r>
              <a:rPr lang="en-US" dirty="0"/>
              <a:t>NVC: </a:t>
            </a:r>
            <a:r>
              <a:rPr lang="en-US" dirty="0">
                <a:solidFill>
                  <a:schemeClr val="accent1">
                    <a:lumMod val="75000"/>
                  </a:schemeClr>
                </a:solidFill>
              </a:rPr>
              <a:t>Adam to discuss with Etran – </a:t>
            </a:r>
            <a:r>
              <a:rPr lang="en-US" dirty="0" err="1">
                <a:solidFill>
                  <a:schemeClr val="accent1">
                    <a:lumMod val="75000"/>
                  </a:schemeClr>
                </a:solidFill>
              </a:rPr>
              <a:t>Representatitve</a:t>
            </a:r>
            <a:r>
              <a:rPr lang="en-US" dirty="0">
                <a:solidFill>
                  <a:schemeClr val="accent1">
                    <a:lumMod val="75000"/>
                  </a:schemeClr>
                </a:solidFill>
              </a:rPr>
              <a:t> TBC</a:t>
            </a:r>
          </a:p>
          <a:p>
            <a:pPr lvl="1">
              <a:buFont typeface="Wingdings" panose="05000000000000000000" pitchFamily="2" charset="2"/>
              <a:buChar char="Ø"/>
            </a:pPr>
            <a:r>
              <a:rPr lang="en-US" dirty="0">
                <a:solidFill>
                  <a:schemeClr val="accent1">
                    <a:lumMod val="75000"/>
                  </a:schemeClr>
                </a:solidFill>
              </a:rPr>
              <a:t>Can Immunize expressed their interested in being part of this working group – since they will eventually migrate to NVC</a:t>
            </a:r>
          </a:p>
        </p:txBody>
      </p:sp>
    </p:spTree>
    <p:extLst>
      <p:ext uri="{BB962C8B-B14F-4D97-AF65-F5344CB8AC3E}">
        <p14:creationId xmlns:p14="http://schemas.microsoft.com/office/powerpoint/2010/main" val="8426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a:xfrm>
            <a:off x="750170" y="382310"/>
            <a:ext cx="7643659" cy="476250"/>
          </a:xfrm>
        </p:spPr>
        <p:txBody>
          <a:bodyPr>
            <a:normAutofit/>
          </a:bodyPr>
          <a:lstStyle/>
          <a:p>
            <a:r>
              <a:rPr lang="en-US" dirty="0">
                <a:solidFill>
                  <a:srgbClr val="E02E3B"/>
                </a:solidFill>
              </a:rPr>
              <a:t>Notes</a:t>
            </a:r>
            <a:endParaRPr lang="en-CA" dirty="0">
              <a:solidFill>
                <a:srgbClr val="E02E3B"/>
              </a:solidFill>
            </a:endParaRPr>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12</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8" name="Espace réservé du contenu 7">
            <a:extLst>
              <a:ext uri="{FF2B5EF4-FFF2-40B4-BE49-F238E27FC236}">
                <a16:creationId xmlns:a16="http://schemas.microsoft.com/office/drawing/2014/main" id="{C003849D-B450-DCB2-7CC5-CA4D3E891C6F}"/>
              </a:ext>
            </a:extLst>
          </p:cNvPr>
          <p:cNvSpPr>
            <a:spLocks noGrp="1"/>
          </p:cNvSpPr>
          <p:nvPr>
            <p:ph sz="quarter" idx="10"/>
          </p:nvPr>
        </p:nvSpPr>
        <p:spPr>
          <a:xfrm>
            <a:off x="733424" y="1078170"/>
            <a:ext cx="7921478" cy="3578890"/>
          </a:xfrm>
        </p:spPr>
        <p:txBody>
          <a:bodyPr>
            <a:normAutofit/>
          </a:bodyPr>
          <a:lstStyle/>
          <a:p>
            <a:pPr>
              <a:buFont typeface="Wingdings" panose="05000000000000000000" pitchFamily="2" charset="2"/>
              <a:buChar char="Ø"/>
            </a:pPr>
            <a:r>
              <a:rPr lang="en-US" dirty="0">
                <a:solidFill>
                  <a:schemeClr val="accent1">
                    <a:lumMod val="75000"/>
                  </a:schemeClr>
                </a:solidFill>
              </a:rPr>
              <a:t>ACTION: </a:t>
            </a:r>
          </a:p>
          <a:p>
            <a:pPr lvl="1">
              <a:buFont typeface="Wingdings" panose="05000000000000000000" pitchFamily="2" charset="2"/>
              <a:buChar char="Ø"/>
            </a:pPr>
            <a:r>
              <a:rPr lang="en-US" dirty="0">
                <a:solidFill>
                  <a:schemeClr val="accent1">
                    <a:lumMod val="75000"/>
                  </a:schemeClr>
                </a:solidFill>
              </a:rPr>
              <a:t>Myriam to contact the jurisdictions to finalize the working group members list by November 13</a:t>
            </a:r>
            <a:r>
              <a:rPr lang="en-US" baseline="30000" dirty="0">
                <a:solidFill>
                  <a:schemeClr val="accent1">
                    <a:lumMod val="75000"/>
                  </a:schemeClr>
                </a:solidFill>
              </a:rPr>
              <a:t>th</a:t>
            </a:r>
            <a:r>
              <a:rPr lang="en-US" dirty="0">
                <a:solidFill>
                  <a:schemeClr val="accent1">
                    <a:lumMod val="75000"/>
                  </a:schemeClr>
                </a:solidFill>
              </a:rPr>
              <a:t> </a:t>
            </a:r>
          </a:p>
          <a:p>
            <a:pPr lvl="1">
              <a:buFont typeface="Wingdings" panose="05000000000000000000" pitchFamily="2" charset="2"/>
              <a:buChar char="Ø"/>
            </a:pPr>
            <a:r>
              <a:rPr lang="en-US" dirty="0">
                <a:solidFill>
                  <a:schemeClr val="accent1">
                    <a:lumMod val="75000"/>
                  </a:schemeClr>
                </a:solidFill>
              </a:rPr>
              <a:t>Myriam to send a poll when all working group members are identified</a:t>
            </a:r>
          </a:p>
          <a:p>
            <a:pPr lvl="2">
              <a:buFont typeface="Wingdings" panose="05000000000000000000" pitchFamily="2" charset="2"/>
              <a:buChar char="Ø"/>
            </a:pPr>
            <a:r>
              <a:rPr lang="en-US" dirty="0">
                <a:solidFill>
                  <a:schemeClr val="accent1">
                    <a:lumMod val="75000"/>
                  </a:schemeClr>
                </a:solidFill>
              </a:rPr>
              <a:t>To determine date and time </a:t>
            </a:r>
          </a:p>
          <a:p>
            <a:pPr>
              <a:buFont typeface="Wingdings" panose="05000000000000000000" pitchFamily="2" charset="2"/>
              <a:buChar char="Ø"/>
            </a:pPr>
            <a:r>
              <a:rPr lang="en-US" dirty="0">
                <a:solidFill>
                  <a:schemeClr val="accent1">
                    <a:lumMod val="75000"/>
                  </a:schemeClr>
                </a:solidFill>
              </a:rPr>
              <a:t>1</a:t>
            </a:r>
            <a:r>
              <a:rPr lang="en-US" baseline="30000" dirty="0">
                <a:solidFill>
                  <a:schemeClr val="accent1">
                    <a:lumMod val="75000"/>
                  </a:schemeClr>
                </a:solidFill>
              </a:rPr>
              <a:t>st</a:t>
            </a:r>
            <a:r>
              <a:rPr lang="en-US" dirty="0">
                <a:solidFill>
                  <a:schemeClr val="accent1">
                    <a:lumMod val="75000"/>
                  </a:schemeClr>
                </a:solidFill>
              </a:rPr>
              <a:t> working group meeting </a:t>
            </a:r>
          </a:p>
          <a:p>
            <a:pPr lvl="1">
              <a:buFont typeface="Wingdings" panose="05000000000000000000" pitchFamily="2" charset="2"/>
              <a:buChar char="Ø"/>
            </a:pPr>
            <a:r>
              <a:rPr lang="en-US" dirty="0">
                <a:solidFill>
                  <a:schemeClr val="accent1">
                    <a:lumMod val="75000"/>
                  </a:schemeClr>
                </a:solidFill>
              </a:rPr>
              <a:t>During the week of November 18</a:t>
            </a:r>
            <a:r>
              <a:rPr lang="en-US" baseline="30000" dirty="0">
                <a:solidFill>
                  <a:schemeClr val="accent1">
                    <a:lumMod val="75000"/>
                  </a:schemeClr>
                </a:solidFill>
              </a:rPr>
              <a:t>th</a:t>
            </a:r>
            <a:r>
              <a:rPr lang="en-US" dirty="0">
                <a:solidFill>
                  <a:schemeClr val="accent1">
                    <a:lumMod val="75000"/>
                  </a:schemeClr>
                </a:solidFill>
              </a:rPr>
              <a:t> </a:t>
            </a:r>
          </a:p>
        </p:txBody>
      </p:sp>
    </p:spTree>
    <p:extLst>
      <p:ext uri="{BB962C8B-B14F-4D97-AF65-F5344CB8AC3E}">
        <p14:creationId xmlns:p14="http://schemas.microsoft.com/office/powerpoint/2010/main" val="380636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dirty="0"/>
              <a:t>4. Questions/Wrap up</a:t>
            </a:r>
            <a:endParaRPr lang="en-US" dirty="0"/>
          </a:p>
        </p:txBody>
      </p:sp>
      <p:sp>
        <p:nvSpPr>
          <p:cNvPr id="31" name="Text Placeholder 30">
            <a:extLst>
              <a:ext uri="{FF2B5EF4-FFF2-40B4-BE49-F238E27FC236}">
                <a16:creationId xmlns:a16="http://schemas.microsoft.com/office/drawing/2014/main" id="{1DC878A8-F66D-1618-D315-708E04B8A511}"/>
              </a:ext>
            </a:extLst>
          </p:cNvPr>
          <p:cNvSpPr>
            <a:spLocks noGrp="1"/>
          </p:cNvSpPr>
          <p:nvPr>
            <p:ph type="body" sz="quarter" idx="1"/>
          </p:nvPr>
        </p:nvSpPr>
        <p:spPr>
          <a:xfrm>
            <a:off x="595404" y="2700338"/>
            <a:ext cx="5200650" cy="2172786"/>
          </a:xfrm>
        </p:spPr>
        <p:txBody>
          <a:bodyPr/>
          <a:lstStyle/>
          <a:p>
            <a:r>
              <a:rPr lang="en-US" b="1" dirty="0"/>
              <a:t>Next meeting</a:t>
            </a:r>
            <a:br>
              <a:rPr lang="en-US" dirty="0"/>
            </a:br>
            <a:r>
              <a:rPr lang="en-US" dirty="0"/>
              <a:t>Thursday, December 5, 2024, 2:00-3:00 pm ET</a:t>
            </a:r>
          </a:p>
          <a:p>
            <a:endParaRPr lang="en-US" dirty="0"/>
          </a:p>
          <a:p>
            <a:br>
              <a:rPr lang="en-US" dirty="0"/>
            </a:br>
            <a:r>
              <a:rPr lang="en-CA" b="1" dirty="0"/>
              <a:t> </a:t>
            </a:r>
            <a:endParaRPr lang="en-CA"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mj-lt"/>
            </a:endParaRPr>
          </a:p>
        </p:txBody>
      </p:sp>
      <p:sp>
        <p:nvSpPr>
          <p:cNvPr id="3" name="Espace réservé du pied de page 4">
            <a:extLst>
              <a:ext uri="{FF2B5EF4-FFF2-40B4-BE49-F238E27FC236}">
                <a16:creationId xmlns:a16="http://schemas.microsoft.com/office/drawing/2014/main" id="{97C32BC8-8637-740A-149F-49234F4BE4CE}"/>
              </a:ext>
            </a:extLst>
          </p:cNvPr>
          <p:cNvSpPr txBox="1">
            <a:spLocks/>
          </p:cNvSpPr>
          <p:nvPr/>
        </p:nvSpPr>
        <p:spPr>
          <a:xfrm>
            <a:off x="246081" y="4810284"/>
            <a:ext cx="1828800" cy="146304"/>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a:lstStyle>
          <a:p>
            <a:r>
              <a:rPr lang="en-CA" sz="700"/>
              <a:t>©2024 Canada Health Infoway</a:t>
            </a:r>
            <a:endParaRPr lang="en-CA" sz="700" dirty="0"/>
          </a:p>
        </p:txBody>
      </p:sp>
    </p:spTree>
    <p:extLst>
      <p:ext uri="{BB962C8B-B14F-4D97-AF65-F5344CB8AC3E}">
        <p14:creationId xmlns:p14="http://schemas.microsoft.com/office/powerpoint/2010/main" val="426850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US"/>
              <a:t>Thank you!</a:t>
            </a:r>
            <a:endParaRPr lang="en-CA"/>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a:t>Contact Information:</a:t>
            </a:r>
            <a:br>
              <a:rPr lang="en-CA"/>
            </a:br>
            <a:r>
              <a:rPr lang="en-CA">
                <a:hlinkClick r:id="rId3"/>
              </a:rPr>
              <a:t>standards@infoway-inforoute.ca</a:t>
            </a:r>
            <a:endParaRPr lang="en-CA"/>
          </a:p>
          <a:p>
            <a:endParaRPr lang="en-CA"/>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p:txBody>
          <a:bodyPr/>
          <a:lstStyle/>
          <a:p>
            <a:r>
              <a:rPr lang="en-CA">
                <a:solidFill>
                  <a:srgbClr val="181F2D"/>
                </a:solidFill>
              </a:rPr>
              <a:t>PHS Community Agenda</a:t>
            </a:r>
            <a:endParaRPr lang="en-CA"/>
          </a:p>
        </p:txBody>
      </p:sp>
      <p:sp>
        <p:nvSpPr>
          <p:cNvPr id="3" name="Content Placeholder 2">
            <a:extLst>
              <a:ext uri="{FF2B5EF4-FFF2-40B4-BE49-F238E27FC236}">
                <a16:creationId xmlns:a16="http://schemas.microsoft.com/office/drawing/2014/main" id="{3447F8BF-BC94-D8A0-7738-8837E1EE5212}"/>
              </a:ext>
            </a:extLst>
          </p:cNvPr>
          <p:cNvSpPr>
            <a:spLocks noGrp="1"/>
          </p:cNvSpPr>
          <p:nvPr>
            <p:ph sz="quarter" idx="10"/>
          </p:nvPr>
        </p:nvSpPr>
        <p:spPr>
          <a:xfrm>
            <a:off x="733424" y="1123951"/>
            <a:ext cx="7953376" cy="3635502"/>
          </a:xfrm>
        </p:spPr>
        <p:txBody>
          <a:bodyPr>
            <a:normAutofit/>
          </a:bodyPr>
          <a:lstStyle/>
          <a:p>
            <a:pPr marL="342900" indent="-342900">
              <a:buFontTx/>
              <a:buAutoNum type="arabicPeriod"/>
            </a:pPr>
            <a:r>
              <a:rPr lang="en-CA" sz="1800" dirty="0"/>
              <a:t>Welcome and Introduction (5 min)</a:t>
            </a:r>
          </a:p>
          <a:p>
            <a:pPr marL="342900" indent="-342900">
              <a:buFont typeface="+mj-lt"/>
              <a:buAutoNum type="arabicPeriod"/>
            </a:pPr>
            <a:r>
              <a:rPr lang="en-CA" dirty="0"/>
              <a:t>New Requests Since Last Meeting (5 min)</a:t>
            </a:r>
          </a:p>
          <a:p>
            <a:pPr marL="342900" indent="-342900">
              <a:buFont typeface="+mj-lt"/>
              <a:buAutoNum type="arabicPeriod"/>
            </a:pPr>
            <a:r>
              <a:rPr lang="en-CA" dirty="0"/>
              <a:t>Summary last meeting (10min)</a:t>
            </a:r>
          </a:p>
          <a:p>
            <a:pPr marL="342900" indent="-342900">
              <a:buFont typeface="+mj-lt"/>
              <a:buAutoNum type="arabicPeriod"/>
            </a:pPr>
            <a:r>
              <a:rPr lang="en-CA" dirty="0"/>
              <a:t>Working items : Next steps (35min)</a:t>
            </a:r>
          </a:p>
          <a:p>
            <a:pPr marL="342900" indent="-342900">
              <a:buFontTx/>
              <a:buAutoNum type="arabicPeriod"/>
            </a:pPr>
            <a:r>
              <a:rPr lang="en-CA" sz="1800" dirty="0"/>
              <a:t>Questions/Wrap Up (5 min)</a:t>
            </a:r>
            <a:endParaRPr lang="en-CA" dirty="0"/>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2</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dirty="0"/>
              <a:t>©2024 Canada Health Infoway</a:t>
            </a:r>
          </a:p>
        </p:txBody>
      </p:sp>
    </p:spTree>
    <p:extLst>
      <p:ext uri="{BB962C8B-B14F-4D97-AF65-F5344CB8AC3E}">
        <p14:creationId xmlns:p14="http://schemas.microsoft.com/office/powerpoint/2010/main" val="181558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1292189"/>
            <a:ext cx="5821580" cy="1470889"/>
          </a:xfrm>
        </p:spPr>
        <p:txBody>
          <a:bodyPr anchor="t"/>
          <a:lstStyle/>
          <a:p>
            <a:pPr marL="457200" lvl="0" indent="-457200">
              <a:spcBef>
                <a:spcPts val="300"/>
              </a:spcBef>
              <a:spcAft>
                <a:spcPts val="1200"/>
              </a:spcAft>
              <a:buFont typeface="+mj-lt"/>
              <a:buAutoNum type="arabicPeriod"/>
            </a:pPr>
            <a:r>
              <a:rPr lang="en-CA" sz="2000" dirty="0"/>
              <a:t>Welcome and Introductions (5 min)</a:t>
            </a:r>
            <a:br>
              <a:rPr lang="en-CA" sz="2000" dirty="0"/>
            </a:br>
            <a:br>
              <a:rPr lang="en-CA" sz="2000" dirty="0"/>
            </a:br>
            <a:br>
              <a:rPr lang="en-CA" sz="1800" dirty="0"/>
            </a:br>
            <a:endParaRPr lang="en-CA" dirty="0"/>
          </a:p>
        </p:txBody>
      </p:sp>
      <p:sp>
        <p:nvSpPr>
          <p:cNvPr id="4" name="Espace réservé du texte 3">
            <a:extLst>
              <a:ext uri="{FF2B5EF4-FFF2-40B4-BE49-F238E27FC236}">
                <a16:creationId xmlns:a16="http://schemas.microsoft.com/office/drawing/2014/main" id="{40AB28FD-8227-A40B-9BC4-C11D6ADDF1D9}"/>
              </a:ext>
            </a:extLst>
          </p:cNvPr>
          <p:cNvSpPr>
            <a:spLocks noGrp="1"/>
          </p:cNvSpPr>
          <p:nvPr>
            <p:ph type="body" sz="quarter" idx="1"/>
          </p:nvPr>
        </p:nvSpPr>
        <p:spPr>
          <a:xfrm>
            <a:off x="571500" y="3568885"/>
            <a:ext cx="5200650" cy="913806"/>
          </a:xfrm>
        </p:spPr>
        <p:txBody>
          <a:bodyPr/>
          <a:lstStyle/>
          <a:p>
            <a:r>
              <a:rPr lang="en-CA" dirty="0"/>
              <a:t>Myriam Talantikit, Canada Health Infoway</a:t>
            </a:r>
          </a:p>
        </p:txBody>
      </p:sp>
      <p:sp>
        <p:nvSpPr>
          <p:cNvPr id="5" name="Espace réservé du pied de page 4">
            <a:extLst>
              <a:ext uri="{FF2B5EF4-FFF2-40B4-BE49-F238E27FC236}">
                <a16:creationId xmlns:a16="http://schemas.microsoft.com/office/drawing/2014/main" id="{483D910A-EF05-A239-DB68-44F5DCD19628}"/>
              </a:ext>
            </a:extLst>
          </p:cNvPr>
          <p:cNvSpPr txBox="1">
            <a:spLocks/>
          </p:cNvSpPr>
          <p:nvPr/>
        </p:nvSpPr>
        <p:spPr>
          <a:xfrm>
            <a:off x="246081" y="4810284"/>
            <a:ext cx="1828800" cy="146304"/>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a:lstStyle>
          <a:p>
            <a:r>
              <a:rPr lang="en-CA" sz="700" dirty="0"/>
              <a:t>©2024 Canada Health Infoway</a:t>
            </a:r>
          </a:p>
        </p:txBody>
      </p:sp>
    </p:spTree>
    <p:extLst>
      <p:ext uri="{BB962C8B-B14F-4D97-AF65-F5344CB8AC3E}">
        <p14:creationId xmlns:p14="http://schemas.microsoft.com/office/powerpoint/2010/main" val="301833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1292189"/>
            <a:ext cx="4991009" cy="913805"/>
          </a:xfrm>
        </p:spPr>
        <p:txBody>
          <a:bodyPr anchor="t"/>
          <a:lstStyle/>
          <a:p>
            <a:r>
              <a:rPr lang="fr-FR" sz="2000" dirty="0"/>
              <a:t>2. </a:t>
            </a:r>
            <a:r>
              <a:rPr lang="en-CA" sz="2000" dirty="0"/>
              <a:t>New Requests since last Meeting (5 min)</a:t>
            </a:r>
            <a:br>
              <a:rPr lang="en-CA" sz="2000" dirty="0"/>
            </a:br>
            <a:br>
              <a:rPr lang="en-CA" sz="2000" dirty="0"/>
            </a:br>
            <a:br>
              <a:rPr lang="en-CA" sz="2400" dirty="0"/>
            </a:br>
            <a:endParaRPr lang="en-US" sz="2400" dirty="0"/>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a:xfrm>
            <a:off x="595403" y="3968032"/>
            <a:ext cx="5200650" cy="491624"/>
          </a:xfrm>
        </p:spPr>
        <p:txBody>
          <a:bodyPr/>
          <a:lstStyle/>
          <a:p>
            <a:r>
              <a:rPr lang="en-US" dirty="0">
                <a:latin typeface="+mj-lt"/>
              </a:rPr>
              <a:t>Myriam Talantikit, Canada Health </a:t>
            </a:r>
            <a:r>
              <a:rPr lang="en-US" dirty="0" err="1">
                <a:latin typeface="+mj-lt"/>
              </a:rPr>
              <a:t>Infoway</a:t>
            </a:r>
            <a:endParaRPr lang="en-US" dirty="0">
              <a:latin typeface="+mj-lt"/>
            </a:endParaRPr>
          </a:p>
        </p:txBody>
      </p:sp>
      <p:sp>
        <p:nvSpPr>
          <p:cNvPr id="3" name="Title 1">
            <a:extLst>
              <a:ext uri="{FF2B5EF4-FFF2-40B4-BE49-F238E27FC236}">
                <a16:creationId xmlns:a16="http://schemas.microsoft.com/office/drawing/2014/main" id="{84DCBEAC-11B7-D1AD-9A1A-D960B7E079D0}"/>
              </a:ext>
            </a:extLst>
          </p:cNvPr>
          <p:cNvSpPr txBox="1">
            <a:spLocks/>
          </p:cNvSpPr>
          <p:nvPr/>
        </p:nvSpPr>
        <p:spPr>
          <a:xfrm>
            <a:off x="595403" y="2307163"/>
            <a:ext cx="5348197" cy="6303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309563" eaLnBrk="1" latinLnBrk="0" hangingPunct="1">
              <a:lnSpc>
                <a:spcPct val="100000"/>
              </a:lnSpc>
              <a:spcBef>
                <a:spcPts val="0"/>
              </a:spcBef>
              <a:spcAft>
                <a:spcPts val="0"/>
              </a:spcAft>
              <a:buClrTx/>
              <a:buSzTx/>
              <a:buFontTx/>
              <a:buNone/>
              <a:tabLst/>
              <a:defRPr sz="2800" b="1" i="0" u="none" strike="noStrike" cap="none" spc="0" baseline="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a:lstStyle>
          <a:p>
            <a:r>
              <a:rPr lang="en-CA" sz="1800" dirty="0"/>
              <a:t>SNOMED CT</a:t>
            </a:r>
          </a:p>
          <a:p>
            <a:pPr marL="457200" indent="-457200">
              <a:buFont typeface="Wingdings" panose="05000000000000000000" pitchFamily="2" charset="2"/>
              <a:buChar char="Ø"/>
            </a:pPr>
            <a:r>
              <a:rPr lang="en-CA" sz="1800" b="0" dirty="0">
                <a:latin typeface="+mn-lt"/>
              </a:rPr>
              <a:t>1 NC – Trade Name </a:t>
            </a:r>
          </a:p>
          <a:p>
            <a:pPr marL="457200" indent="-457200">
              <a:buFont typeface="Wingdings" panose="05000000000000000000" pitchFamily="2" charset="2"/>
              <a:buChar char="Ø"/>
            </a:pPr>
            <a:r>
              <a:rPr lang="en-CA" sz="1800" b="0" dirty="0">
                <a:latin typeface="+mn-lt"/>
              </a:rPr>
              <a:t>3 ND </a:t>
            </a:r>
          </a:p>
          <a:p>
            <a:pPr marL="457200" indent="-457200">
              <a:buFont typeface="Wingdings" panose="05000000000000000000" pitchFamily="2" charset="2"/>
              <a:buChar char="Ø"/>
            </a:pPr>
            <a:r>
              <a:rPr lang="en-CA" sz="1800" b="0" dirty="0">
                <a:latin typeface="+mn-lt"/>
              </a:rPr>
              <a:t>Change/Retire Relationship</a:t>
            </a:r>
            <a:endParaRPr lang="en-CA" sz="2750" b="0" dirty="0">
              <a:latin typeface="+mn-lt"/>
            </a:endParaRPr>
          </a:p>
        </p:txBody>
      </p:sp>
      <p:sp>
        <p:nvSpPr>
          <p:cNvPr id="5" name="Espace réservé du pied de page 4">
            <a:extLst>
              <a:ext uri="{FF2B5EF4-FFF2-40B4-BE49-F238E27FC236}">
                <a16:creationId xmlns:a16="http://schemas.microsoft.com/office/drawing/2014/main" id="{B13BB2AC-31CC-BEED-18AC-793E9487EE6F}"/>
              </a:ext>
            </a:extLst>
          </p:cNvPr>
          <p:cNvSpPr txBox="1">
            <a:spLocks/>
          </p:cNvSpPr>
          <p:nvPr/>
        </p:nvSpPr>
        <p:spPr>
          <a:xfrm>
            <a:off x="246081" y="4810284"/>
            <a:ext cx="1828800" cy="146304"/>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a:lstStyle>
          <a:p>
            <a:r>
              <a:rPr lang="en-CA" sz="700"/>
              <a:t>©2024 Canada Health Infoway</a:t>
            </a:r>
            <a:endParaRPr lang="en-CA" sz="700" dirty="0"/>
          </a:p>
        </p:txBody>
      </p:sp>
    </p:spTree>
    <p:extLst>
      <p:ext uri="{BB962C8B-B14F-4D97-AF65-F5344CB8AC3E}">
        <p14:creationId xmlns:p14="http://schemas.microsoft.com/office/powerpoint/2010/main" val="178985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D2E356-7CA5-E530-8080-164AF9C2621A}"/>
              </a:ext>
            </a:extLst>
          </p:cNvPr>
          <p:cNvSpPr>
            <a:spLocks noGrp="1"/>
          </p:cNvSpPr>
          <p:nvPr>
            <p:ph type="title"/>
          </p:nvPr>
        </p:nvSpPr>
        <p:spPr/>
        <p:txBody>
          <a:bodyPr/>
          <a:lstStyle/>
          <a:p>
            <a:r>
              <a:rPr lang="fr-CA"/>
              <a:t>New Requests </a:t>
            </a:r>
            <a:r>
              <a:rPr lang="fr-CA" err="1"/>
              <a:t>Since</a:t>
            </a:r>
            <a:r>
              <a:rPr lang="fr-CA"/>
              <a:t> Last PHSC Meeting</a:t>
            </a:r>
            <a:endParaRPr lang="en-CA"/>
          </a:p>
        </p:txBody>
      </p:sp>
      <p:sp>
        <p:nvSpPr>
          <p:cNvPr id="7" name="ZoneTexte 6">
            <a:extLst>
              <a:ext uri="{FF2B5EF4-FFF2-40B4-BE49-F238E27FC236}">
                <a16:creationId xmlns:a16="http://schemas.microsoft.com/office/drawing/2014/main" id="{AAF53517-EC41-F7DB-0DB6-C9D6091F7075}"/>
              </a:ext>
            </a:extLst>
          </p:cNvPr>
          <p:cNvSpPr txBox="1"/>
          <p:nvPr/>
        </p:nvSpPr>
        <p:spPr>
          <a:xfrm>
            <a:off x="733424" y="852144"/>
            <a:ext cx="6010276" cy="282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CA" dirty="0" err="1"/>
              <a:t>FROm</a:t>
            </a:r>
            <a:r>
              <a:rPr lang="fr-CA" dirty="0"/>
              <a:t> OCTOBER 2024 to NOVEMBER 2024 – </a:t>
            </a:r>
            <a:endParaRPr lang="en-CA" dirty="0"/>
          </a:p>
        </p:txBody>
      </p:sp>
      <p:graphicFrame>
        <p:nvGraphicFramePr>
          <p:cNvPr id="6" name="Table 3">
            <a:extLst>
              <a:ext uri="{FF2B5EF4-FFF2-40B4-BE49-F238E27FC236}">
                <a16:creationId xmlns:a16="http://schemas.microsoft.com/office/drawing/2014/main" id="{5F4F8F14-C54A-02A7-BA2D-48DFD0C647B0}"/>
              </a:ext>
            </a:extLst>
          </p:cNvPr>
          <p:cNvGraphicFramePr>
            <a:graphicFrameLocks noGrp="1"/>
          </p:cNvGraphicFramePr>
          <p:nvPr>
            <p:extLst>
              <p:ext uri="{D42A27DB-BD31-4B8C-83A1-F6EECF244321}">
                <p14:modId xmlns:p14="http://schemas.microsoft.com/office/powerpoint/2010/main" val="2006748089"/>
              </p:ext>
            </p:extLst>
          </p:nvPr>
        </p:nvGraphicFramePr>
        <p:xfrm>
          <a:off x="301752" y="1272310"/>
          <a:ext cx="8507002" cy="3156443"/>
        </p:xfrm>
        <a:graphic>
          <a:graphicData uri="http://schemas.openxmlformats.org/drawingml/2006/table">
            <a:tbl>
              <a:tblPr firstRow="1" bandRow="1">
                <a:tableStyleId>{073A0DAA-6AF3-43AB-8588-CEC1D06C72B9}</a:tableStyleId>
              </a:tblPr>
              <a:tblGrid>
                <a:gridCol w="5249156">
                  <a:extLst>
                    <a:ext uri="{9D8B030D-6E8A-4147-A177-3AD203B41FA5}">
                      <a16:colId xmlns:a16="http://schemas.microsoft.com/office/drawing/2014/main" val="1900086014"/>
                    </a:ext>
                  </a:extLst>
                </a:gridCol>
                <a:gridCol w="1138977">
                  <a:extLst>
                    <a:ext uri="{9D8B030D-6E8A-4147-A177-3AD203B41FA5}">
                      <a16:colId xmlns:a16="http://schemas.microsoft.com/office/drawing/2014/main" val="955573520"/>
                    </a:ext>
                  </a:extLst>
                </a:gridCol>
                <a:gridCol w="1142825">
                  <a:extLst>
                    <a:ext uri="{9D8B030D-6E8A-4147-A177-3AD203B41FA5}">
                      <a16:colId xmlns:a16="http://schemas.microsoft.com/office/drawing/2014/main" val="1647037058"/>
                    </a:ext>
                  </a:extLst>
                </a:gridCol>
                <a:gridCol w="976044">
                  <a:extLst>
                    <a:ext uri="{9D8B030D-6E8A-4147-A177-3AD203B41FA5}">
                      <a16:colId xmlns:a16="http://schemas.microsoft.com/office/drawing/2014/main" val="2713943258"/>
                    </a:ext>
                  </a:extLst>
                </a:gridCol>
              </a:tblGrid>
              <a:tr h="436968">
                <a:tc>
                  <a:txBody>
                    <a:bodyPr/>
                    <a:lstStyle/>
                    <a:p>
                      <a:r>
                        <a:rPr lang="en-US" sz="1000" dirty="0"/>
                        <a:t>RFC</a:t>
                      </a:r>
                    </a:p>
                  </a:txBody>
                  <a:tcPr/>
                </a:tc>
                <a:tc>
                  <a:txBody>
                    <a:bodyPr/>
                    <a:lstStyle/>
                    <a:p>
                      <a:r>
                        <a:rPr lang="en-US" sz="1000"/>
                        <a:t>Status</a:t>
                      </a:r>
                    </a:p>
                  </a:txBody>
                  <a:tcPr/>
                </a:tc>
                <a:tc>
                  <a:txBody>
                    <a:bodyPr/>
                    <a:lstStyle/>
                    <a:p>
                      <a:r>
                        <a:rPr lang="en-US" sz="1000" dirty="0"/>
                        <a:t>Type</a:t>
                      </a:r>
                    </a:p>
                  </a:txBody>
                  <a:tcPr/>
                </a:tc>
                <a:tc>
                  <a:txBody>
                    <a:bodyPr/>
                    <a:lstStyle/>
                    <a:p>
                      <a:r>
                        <a:rPr lang="en-US" sz="1000" dirty="0"/>
                        <a:t>Link</a:t>
                      </a:r>
                    </a:p>
                  </a:txBody>
                  <a:tcPr/>
                </a:tc>
                <a:extLst>
                  <a:ext uri="{0D108BD9-81ED-4DB2-BD59-A6C34878D82A}">
                    <a16:rowId xmlns:a16="http://schemas.microsoft.com/office/drawing/2014/main" val="2233799489"/>
                  </a:ext>
                </a:extLst>
              </a:tr>
              <a:tr h="431515">
                <a:tc>
                  <a:txBody>
                    <a:bodyPr/>
                    <a:lstStyle/>
                    <a:p>
                      <a:pPr algn="just"/>
                      <a:r>
                        <a:rPr lang="en-CA" sz="1000" b="0" i="0" u="none" strike="noStrike" cap="none" spc="0" baseline="0" dirty="0">
                          <a:ln>
                            <a:noFill/>
                          </a:ln>
                          <a:solidFill>
                            <a:schemeClr val="dk1"/>
                          </a:solidFill>
                          <a:effectLst/>
                          <a:uFillTx/>
                          <a:latin typeface="+mn-lt"/>
                          <a:ea typeface="+mn-ea"/>
                          <a:cs typeface="+mn-cs"/>
                          <a:sym typeface="Helvetica Neue Light"/>
                        </a:rPr>
                        <a:t>COMIRNATY messenger ribonucleic acid 3 micrograms per 0.3 milliliter suspension for injection BioNTech Manufacturing GmbH (product)</a:t>
                      </a:r>
                      <a:endParaRPr lang="en-US" sz="1000" b="0" u="none" dirty="0">
                        <a:effectLst/>
                      </a:endParaRPr>
                    </a:p>
                  </a:txBody>
                  <a:tcPr/>
                </a:tc>
                <a:tc>
                  <a:txBody>
                    <a:bodyPr/>
                    <a:lstStyle/>
                    <a:p>
                      <a:r>
                        <a:rPr lang="en-US" sz="1000" dirty="0"/>
                        <a:t>Completed</a:t>
                      </a:r>
                    </a:p>
                  </a:txBody>
                  <a:tcPr/>
                </a:tc>
                <a:tc>
                  <a:txBody>
                    <a:bodyPr/>
                    <a:lstStyle/>
                    <a:p>
                      <a:r>
                        <a:rPr lang="en-US" sz="1000" dirty="0"/>
                        <a:t>New concept</a:t>
                      </a:r>
                    </a:p>
                  </a:txBody>
                  <a:tcPr/>
                </a:tc>
                <a:tc>
                  <a:txBody>
                    <a:bodyPr/>
                    <a:lstStyle/>
                    <a:p>
                      <a:pPr algn="ctr"/>
                      <a:r>
                        <a:rPr lang="en-CA" sz="1000" b="0" i="0" u="none" strike="noStrike" cap="none" spc="0" baseline="0" dirty="0">
                          <a:ln>
                            <a:noFill/>
                          </a:ln>
                          <a:solidFill>
                            <a:schemeClr val="dk1"/>
                          </a:solidFill>
                          <a:effectLst/>
                          <a:uFillTx/>
                          <a:latin typeface="+mn-lt"/>
                          <a:ea typeface="+mn-ea"/>
                          <a:cs typeface="+mn-cs"/>
                          <a:sym typeface="Helvetica Neue Light"/>
                          <a:hlinkClick r:id="rId3"/>
                        </a:rPr>
                        <a:t>SCT-29152</a:t>
                      </a:r>
                      <a:endParaRPr lang="en-US" sz="1000" dirty="0"/>
                    </a:p>
                  </a:txBody>
                  <a:tcPr/>
                </a:tc>
                <a:extLst>
                  <a:ext uri="{0D108BD9-81ED-4DB2-BD59-A6C34878D82A}">
                    <a16:rowId xmlns:a16="http://schemas.microsoft.com/office/drawing/2014/main" val="1327403402"/>
                  </a:ext>
                </a:extLst>
              </a:tr>
              <a:tr h="458180">
                <a:tc>
                  <a:txBody>
                    <a:bodyPr/>
                    <a:lstStyle/>
                    <a:p>
                      <a:pPr algn="just"/>
                      <a:r>
                        <a:rPr lang="en-CA" sz="1000" b="0" i="0" u="none" strike="noStrike" cap="none" spc="0" baseline="0" dirty="0">
                          <a:ln>
                            <a:noFill/>
                          </a:ln>
                          <a:solidFill>
                            <a:schemeClr val="dk1"/>
                          </a:solidFill>
                          <a:effectLst/>
                          <a:uFillTx/>
                          <a:latin typeface="+mn-lt"/>
                          <a:ea typeface="+mn-ea"/>
                          <a:cs typeface="+mn-cs"/>
                          <a:sym typeface="Helvetica Neue Light"/>
                        </a:rPr>
                        <a:t>Messenger ribonucleic acid of severe acute respiratory syndrome coronavirus 2 (substance)</a:t>
                      </a:r>
                      <a:endParaRPr lang="en-US" sz="1000" b="0" u="none" dirty="0">
                        <a:effectLst/>
                      </a:endParaRPr>
                    </a:p>
                  </a:txBody>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000" dirty="0"/>
                        <a:t>Completed</a:t>
                      </a:r>
                    </a:p>
                    <a:p>
                      <a:endParaRPr lang="en-US" sz="1000" dirty="0"/>
                    </a:p>
                  </a:txBody>
                  <a:tcPr/>
                </a:tc>
                <a:tc>
                  <a:txBody>
                    <a:bodyPr/>
                    <a:lstStyle/>
                    <a:p>
                      <a:r>
                        <a:rPr lang="en-US" sz="1000" dirty="0"/>
                        <a:t>Change/ retire relationship</a:t>
                      </a:r>
                    </a:p>
                  </a:txBody>
                  <a:tcPr/>
                </a:tc>
                <a:tc>
                  <a:txBody>
                    <a:bodyPr/>
                    <a:lstStyle/>
                    <a:p>
                      <a:pPr algn="ctr"/>
                      <a:r>
                        <a:rPr lang="en-CA" sz="1000" b="0" i="0" u="none" strike="noStrike" cap="none" spc="0" baseline="0" dirty="0">
                          <a:ln>
                            <a:noFill/>
                          </a:ln>
                          <a:solidFill>
                            <a:schemeClr val="dk1"/>
                          </a:solidFill>
                          <a:effectLst/>
                          <a:uFillTx/>
                          <a:latin typeface="+mn-lt"/>
                          <a:ea typeface="+mn-ea"/>
                          <a:cs typeface="+mn-cs"/>
                          <a:sym typeface="Helvetica Neue Light"/>
                          <a:hlinkClick r:id="rId4"/>
                        </a:rPr>
                        <a:t>SCT-29247</a:t>
                      </a:r>
                      <a:endParaRPr lang="en-US" sz="1000" dirty="0"/>
                    </a:p>
                  </a:txBody>
                  <a:tcPr/>
                </a:tc>
                <a:extLst>
                  <a:ext uri="{0D108BD9-81ED-4DB2-BD59-A6C34878D82A}">
                    <a16:rowId xmlns:a16="http://schemas.microsoft.com/office/drawing/2014/main" val="3410375753"/>
                  </a:ext>
                </a:extLst>
              </a:tr>
              <a:tr h="458180">
                <a:tc>
                  <a:txBody>
                    <a:bodyPr/>
                    <a:lstStyle/>
                    <a:p>
                      <a:pPr algn="just"/>
                      <a:r>
                        <a:rPr lang="en-CA" sz="1000" b="0" i="0" u="none" strike="noStrike" cap="none" spc="0" baseline="0" dirty="0" err="1">
                          <a:ln>
                            <a:noFill/>
                          </a:ln>
                          <a:solidFill>
                            <a:schemeClr val="dk1"/>
                          </a:solidFill>
                          <a:effectLst/>
                          <a:uFillTx/>
                          <a:latin typeface="+mn-lt"/>
                          <a:ea typeface="+mn-ea"/>
                          <a:cs typeface="+mn-cs"/>
                          <a:sym typeface="Helvetica Neue Light"/>
                        </a:rPr>
                        <a:t>Diphteria</a:t>
                      </a:r>
                      <a:r>
                        <a:rPr lang="en-CA" sz="1000" b="0" i="0" u="none" strike="noStrike" cap="none" spc="0" baseline="0" dirty="0">
                          <a:ln>
                            <a:noFill/>
                          </a:ln>
                          <a:solidFill>
                            <a:schemeClr val="dk1"/>
                          </a:solidFill>
                          <a:effectLst/>
                          <a:uFillTx/>
                          <a:latin typeface="+mn-lt"/>
                          <a:ea typeface="+mn-ea"/>
                          <a:cs typeface="+mn-cs"/>
                          <a:sym typeface="Helvetica Neue Light"/>
                        </a:rPr>
                        <a:t> toxoid; Tetanus toxoid</a:t>
                      </a:r>
                      <a:endParaRPr lang="en-US" sz="1000" b="0" u="none" dirty="0">
                        <a:effectLst/>
                      </a:endParaRPr>
                    </a:p>
                  </a:txBody>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000" dirty="0"/>
                        <a:t>Completed</a:t>
                      </a:r>
                    </a:p>
                    <a:p>
                      <a:endParaRPr lang="en-US" sz="1000" dirty="0"/>
                    </a:p>
                  </a:txBody>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000" dirty="0"/>
                        <a:t>Change/ retire relationship</a:t>
                      </a:r>
                    </a:p>
                  </a:txBody>
                  <a:tcPr/>
                </a:tc>
                <a:tc>
                  <a:txBody>
                    <a:bodyPr/>
                    <a:lstStyle/>
                    <a:p>
                      <a:pPr algn="ctr" fontAlgn="t"/>
                      <a:r>
                        <a:rPr lang="en-CA" sz="1000" dirty="0">
                          <a:solidFill>
                            <a:srgbClr val="E02E3B"/>
                          </a:solidFill>
                          <a:effectLst/>
                          <a:hlinkClick r:id="rId5"/>
                        </a:rPr>
                        <a:t>SCT-29248</a:t>
                      </a:r>
                      <a:endParaRPr lang="en-CA" sz="1000" dirty="0">
                        <a:effectLst/>
                      </a:endParaRPr>
                    </a:p>
                  </a:txBody>
                  <a:tcPr marL="63500" marR="63500" marT="31750" marB="31750"/>
                </a:tc>
                <a:extLst>
                  <a:ext uri="{0D108BD9-81ED-4DB2-BD59-A6C34878D82A}">
                    <a16:rowId xmlns:a16="http://schemas.microsoft.com/office/drawing/2014/main" val="1286156071"/>
                  </a:ext>
                </a:extLst>
              </a:tr>
              <a:tr h="529813">
                <a:tc>
                  <a:txBody>
                    <a:bodyPr/>
                    <a:lstStyle/>
                    <a:p>
                      <a:pPr algn="just"/>
                      <a:r>
                        <a:rPr lang="en-CA" sz="1000" b="0" i="0" u="none" strike="noStrike" cap="none" spc="0" baseline="0" dirty="0">
                          <a:ln>
                            <a:noFill/>
                          </a:ln>
                          <a:solidFill>
                            <a:schemeClr val="dk1"/>
                          </a:solidFill>
                          <a:effectLst/>
                          <a:uFillTx/>
                          <a:latin typeface="+mn-lt"/>
                          <a:ea typeface="+mn-ea"/>
                          <a:cs typeface="+mn-cs"/>
                          <a:sym typeface="Helvetica Neue Light"/>
                        </a:rPr>
                        <a:t>61431000087108 - Add translation for COMIRNATY messenger ribonucleic acid 3 micrograms per 0.3 milliliter suspension for injection BioNTech Manufacturing GmbH (real clinical drug)</a:t>
                      </a:r>
                      <a:endParaRPr lang="en-US" sz="1000" b="0" u="none" dirty="0">
                        <a:effectLst/>
                      </a:endParaRPr>
                    </a:p>
                  </a:txBody>
                  <a:tcPr/>
                </a:tc>
                <a:tc>
                  <a:txBody>
                    <a:bodyPr/>
                    <a:lstStyle/>
                    <a:p>
                      <a:r>
                        <a:rPr lang="en-US" sz="1000" dirty="0"/>
                        <a:t>Completed</a:t>
                      </a:r>
                    </a:p>
                  </a:txBody>
                  <a:tcPr/>
                </a:tc>
                <a:tc>
                  <a:txBody>
                    <a:bodyPr/>
                    <a:lstStyle/>
                    <a:p>
                      <a:r>
                        <a:rPr lang="en-US" sz="1000" dirty="0"/>
                        <a:t>New Description</a:t>
                      </a:r>
                    </a:p>
                  </a:txBody>
                  <a:tcPr/>
                </a:tc>
                <a:tc>
                  <a:txBody>
                    <a:bodyPr/>
                    <a:lstStyle/>
                    <a:p>
                      <a:pPr algn="ctr"/>
                      <a:r>
                        <a:rPr lang="en-CA" sz="1000" b="0" i="0" u="none" strike="noStrike" cap="none" spc="0" baseline="0" dirty="0">
                          <a:ln>
                            <a:noFill/>
                          </a:ln>
                          <a:solidFill>
                            <a:schemeClr val="dk1"/>
                          </a:solidFill>
                          <a:effectLst/>
                          <a:uFillTx/>
                          <a:latin typeface="+mn-lt"/>
                          <a:ea typeface="+mn-ea"/>
                          <a:cs typeface="+mn-cs"/>
                          <a:sym typeface="Helvetica Neue Light"/>
                          <a:hlinkClick r:id="rId6"/>
                        </a:rPr>
                        <a:t>SCT-29222</a:t>
                      </a:r>
                      <a:endParaRPr lang="en-US" sz="1000" dirty="0"/>
                    </a:p>
                  </a:txBody>
                  <a:tcPr/>
                </a:tc>
                <a:extLst>
                  <a:ext uri="{0D108BD9-81ED-4DB2-BD59-A6C34878D82A}">
                    <a16:rowId xmlns:a16="http://schemas.microsoft.com/office/drawing/2014/main" val="198325310"/>
                  </a:ext>
                </a:extLst>
              </a:tr>
              <a:tr h="0">
                <a:tc>
                  <a:txBody>
                    <a:bodyPr/>
                    <a:lstStyle/>
                    <a:p>
                      <a:pPr algn="just"/>
                      <a:r>
                        <a:rPr lang="en-CA" sz="1000" b="0" i="0" u="none" strike="noStrike" cap="none" spc="0" baseline="0" dirty="0">
                          <a:ln>
                            <a:noFill/>
                          </a:ln>
                          <a:solidFill>
                            <a:schemeClr val="dk1"/>
                          </a:solidFill>
                          <a:effectLst/>
                          <a:uFillTx/>
                          <a:latin typeface="+mn-lt"/>
                          <a:ea typeface="+mn-ea"/>
                          <a:cs typeface="+mn-cs"/>
                          <a:sym typeface="Helvetica Neue Light"/>
                        </a:rPr>
                        <a:t>61221000087105 - Add translation for Monoclonal antibody to Human </a:t>
                      </a:r>
                      <a:r>
                        <a:rPr lang="en-CA" sz="1000" b="0" i="0" u="none" strike="noStrike" cap="none" spc="0" baseline="0" dirty="0" err="1">
                          <a:ln>
                            <a:noFill/>
                          </a:ln>
                          <a:solidFill>
                            <a:schemeClr val="dk1"/>
                          </a:solidFill>
                          <a:effectLst/>
                          <a:uFillTx/>
                          <a:latin typeface="+mn-lt"/>
                          <a:ea typeface="+mn-ea"/>
                          <a:cs typeface="+mn-cs"/>
                          <a:sym typeface="Helvetica Neue Light"/>
                        </a:rPr>
                        <a:t>Orthopneumovirus</a:t>
                      </a:r>
                      <a:r>
                        <a:rPr lang="en-CA" sz="1000" b="0" i="0" u="none" strike="noStrike" cap="none" spc="0" baseline="0" dirty="0">
                          <a:ln>
                            <a:noFill/>
                          </a:ln>
                          <a:solidFill>
                            <a:schemeClr val="dk1"/>
                          </a:solidFill>
                          <a:effectLst/>
                          <a:uFillTx/>
                          <a:latin typeface="+mn-lt"/>
                          <a:ea typeface="+mn-ea"/>
                          <a:cs typeface="+mn-cs"/>
                          <a:sym typeface="Helvetica Neue Light"/>
                        </a:rPr>
                        <a:t> (substance)</a:t>
                      </a:r>
                    </a:p>
                  </a:txBody>
                  <a:tcPr/>
                </a:tc>
                <a:tc>
                  <a:txBody>
                    <a:bodyPr/>
                    <a:lstStyle/>
                    <a:p>
                      <a:r>
                        <a:rPr lang="en-US" sz="1000" dirty="0"/>
                        <a:t>Completed</a:t>
                      </a:r>
                    </a:p>
                  </a:txBody>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000" dirty="0"/>
                        <a:t>New Description</a:t>
                      </a:r>
                    </a:p>
                  </a:txBody>
                  <a:tcPr/>
                </a:tc>
                <a:tc>
                  <a:txBody>
                    <a:bodyPr/>
                    <a:lstStyle/>
                    <a:p>
                      <a:pPr algn="ctr"/>
                      <a:r>
                        <a:rPr lang="en-CA" sz="1000" b="0" i="0" u="none" strike="noStrike" cap="none" spc="0" baseline="0" dirty="0">
                          <a:ln>
                            <a:noFill/>
                          </a:ln>
                          <a:solidFill>
                            <a:schemeClr val="dk1"/>
                          </a:solidFill>
                          <a:effectLst/>
                          <a:uFillTx/>
                          <a:latin typeface="+mn-lt"/>
                          <a:ea typeface="+mn-ea"/>
                          <a:cs typeface="+mn-cs"/>
                          <a:sym typeface="Helvetica Neue Light"/>
                          <a:hlinkClick r:id="rId7"/>
                        </a:rPr>
                        <a:t>SCT-29124</a:t>
                      </a:r>
                      <a:endParaRPr lang="en-US" sz="1000" dirty="0"/>
                    </a:p>
                  </a:txBody>
                  <a:tcPr/>
                </a:tc>
                <a:extLst>
                  <a:ext uri="{0D108BD9-81ED-4DB2-BD59-A6C34878D82A}">
                    <a16:rowId xmlns:a16="http://schemas.microsoft.com/office/drawing/2014/main" val="2095168370"/>
                  </a:ext>
                </a:extLst>
              </a:tr>
              <a:tr h="0">
                <a:tc>
                  <a:txBody>
                    <a:bodyPr/>
                    <a:lstStyle/>
                    <a:p>
                      <a:pPr marL="0" marR="0" lvl="0" indent="0" algn="just" defTabSz="309563" rtl="0" eaLnBrk="1" fontAlgn="auto" latinLnBrk="0" hangingPunct="1">
                        <a:lnSpc>
                          <a:spcPct val="100000"/>
                        </a:lnSpc>
                        <a:spcBef>
                          <a:spcPts val="0"/>
                        </a:spcBef>
                        <a:spcAft>
                          <a:spcPts val="0"/>
                        </a:spcAft>
                        <a:buClrTx/>
                        <a:buSzTx/>
                        <a:buFontTx/>
                        <a:buNone/>
                        <a:tabLst/>
                        <a:defRPr/>
                      </a:pPr>
                      <a:r>
                        <a:rPr lang="en-CA" sz="1100" b="0" i="0" u="none" strike="noStrike" cap="none" spc="0" baseline="0" dirty="0">
                          <a:ln>
                            <a:noFill/>
                          </a:ln>
                          <a:solidFill>
                            <a:schemeClr val="dk1"/>
                          </a:solidFill>
                          <a:effectLst/>
                          <a:uFillTx/>
                          <a:latin typeface="+mn-lt"/>
                          <a:ea typeface="+mn-ea"/>
                          <a:cs typeface="+mn-cs"/>
                          <a:sym typeface="Helvetica Neue Light"/>
                        </a:rPr>
                        <a:t>1344967001 – Add Translation Antigen of live attenuated Chikungunya virus (substance)</a:t>
                      </a:r>
                      <a:endParaRPr lang="en-US" sz="1100" b="0" u="none" dirty="0">
                        <a:effectLst/>
                      </a:endParaRPr>
                    </a:p>
                  </a:txBody>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000" dirty="0"/>
                        <a:t>Completed</a:t>
                      </a:r>
                    </a:p>
                    <a:p>
                      <a:endParaRPr lang="en-US" sz="1000" dirty="0"/>
                    </a:p>
                  </a:txBody>
                  <a:tcPr/>
                </a:tc>
                <a:tc>
                  <a:txBody>
                    <a:bodyPr/>
                    <a:lstStyle/>
                    <a:p>
                      <a:pPr marL="0" marR="0" lvl="0" indent="0" algn="ctr" defTabSz="309563" rtl="0" eaLnBrk="1" fontAlgn="auto" latinLnBrk="0" hangingPunct="1">
                        <a:lnSpc>
                          <a:spcPct val="100000"/>
                        </a:lnSpc>
                        <a:spcBef>
                          <a:spcPts val="0"/>
                        </a:spcBef>
                        <a:spcAft>
                          <a:spcPts val="0"/>
                        </a:spcAft>
                        <a:buClrTx/>
                        <a:buSzTx/>
                        <a:buFontTx/>
                        <a:buNone/>
                        <a:tabLst/>
                        <a:defRPr/>
                      </a:pPr>
                      <a:r>
                        <a:rPr lang="en-US" sz="1000" dirty="0"/>
                        <a:t>New Description</a:t>
                      </a:r>
                    </a:p>
                    <a:p>
                      <a:pPr marL="0" marR="0" lvl="0" indent="0" algn="ctr" defTabSz="309563"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algn="ctr"/>
                      <a:r>
                        <a:rPr lang="en-CA" sz="1000" b="0" i="0" u="none" strike="noStrike" cap="none" spc="0" baseline="0" dirty="0">
                          <a:ln>
                            <a:noFill/>
                          </a:ln>
                          <a:solidFill>
                            <a:schemeClr val="dk1"/>
                          </a:solidFill>
                          <a:effectLst/>
                          <a:uFillTx/>
                          <a:latin typeface="+mn-lt"/>
                          <a:ea typeface="+mn-ea"/>
                          <a:cs typeface="+mn-cs"/>
                          <a:sym typeface="Helvetica Neue Light"/>
                          <a:hlinkClick r:id="rId8"/>
                        </a:rPr>
                        <a:t>SCT-29250</a:t>
                      </a:r>
                      <a:endParaRPr lang="en-US" sz="1050" dirty="0"/>
                    </a:p>
                  </a:txBody>
                  <a:tcPr/>
                </a:tc>
                <a:extLst>
                  <a:ext uri="{0D108BD9-81ED-4DB2-BD59-A6C34878D82A}">
                    <a16:rowId xmlns:a16="http://schemas.microsoft.com/office/drawing/2014/main" val="396308506"/>
                  </a:ext>
                </a:extLst>
              </a:tr>
            </a:tbl>
          </a:graphicData>
        </a:graphic>
      </p:graphicFrame>
      <p:sp>
        <p:nvSpPr>
          <p:cNvPr id="2" name="Espace réservé du pied de page 4">
            <a:extLst>
              <a:ext uri="{FF2B5EF4-FFF2-40B4-BE49-F238E27FC236}">
                <a16:creationId xmlns:a16="http://schemas.microsoft.com/office/drawing/2014/main" id="{5CCB51E1-B7F9-8862-71F8-843983AF4723}"/>
              </a:ext>
            </a:extLst>
          </p:cNvPr>
          <p:cNvSpPr txBox="1">
            <a:spLocks/>
          </p:cNvSpPr>
          <p:nvPr/>
        </p:nvSpPr>
        <p:spPr>
          <a:xfrm>
            <a:off x="246081" y="4810284"/>
            <a:ext cx="1828800" cy="146304"/>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a:lstStyle>
          <a:p>
            <a:r>
              <a:rPr lang="en-CA" sz="700"/>
              <a:t>©2024 Canada Health Infoway</a:t>
            </a:r>
            <a:endParaRPr lang="en-CA" sz="700" dirty="0"/>
          </a:p>
        </p:txBody>
      </p:sp>
    </p:spTree>
    <p:extLst>
      <p:ext uri="{BB962C8B-B14F-4D97-AF65-F5344CB8AC3E}">
        <p14:creationId xmlns:p14="http://schemas.microsoft.com/office/powerpoint/2010/main" val="7991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sz="2800" dirty="0"/>
              <a:t>3. </a:t>
            </a:r>
            <a:r>
              <a:rPr lang="en-CA" dirty="0"/>
              <a:t>Summary last meeting </a:t>
            </a:r>
            <a:r>
              <a:rPr lang="en-CA" sz="2800" dirty="0"/>
              <a:t>(10 min)</a:t>
            </a:r>
            <a:br>
              <a:rPr lang="en-CA" sz="2800" dirty="0"/>
            </a:br>
            <a:endParaRPr lang="en-US" dirty="0"/>
          </a:p>
        </p:txBody>
      </p:sp>
      <p:sp>
        <p:nvSpPr>
          <p:cNvPr id="31" name="Text Placeholder 30">
            <a:extLst>
              <a:ext uri="{FF2B5EF4-FFF2-40B4-BE49-F238E27FC236}">
                <a16:creationId xmlns:a16="http://schemas.microsoft.com/office/drawing/2014/main" id="{1DC878A8-F66D-1618-D315-708E04B8A511}"/>
              </a:ext>
            </a:extLst>
          </p:cNvPr>
          <p:cNvSpPr>
            <a:spLocks noGrp="1"/>
          </p:cNvSpPr>
          <p:nvPr>
            <p:ph type="body" sz="quarter" idx="1"/>
          </p:nvPr>
        </p:nvSpPr>
        <p:spPr>
          <a:xfrm>
            <a:off x="595404" y="3355451"/>
            <a:ext cx="5200650" cy="841813"/>
          </a:xfrm>
        </p:spPr>
        <p:txBody>
          <a:bodyPr/>
          <a:lstStyle/>
          <a:p>
            <a:r>
              <a:rPr lang="en-US" dirty="0"/>
              <a:t>Myriam Talantikit, Canada Health </a:t>
            </a:r>
            <a:r>
              <a:rPr lang="en-US" dirty="0" err="1"/>
              <a:t>Infoway</a:t>
            </a:r>
            <a:endParaRPr lang="en-US" dirty="0"/>
          </a:p>
          <a:p>
            <a:endParaRPr lang="en-US" dirty="0">
              <a:latin typeface="+mj-lt"/>
            </a:endParaRPr>
          </a:p>
        </p:txBody>
      </p:sp>
      <p:sp>
        <p:nvSpPr>
          <p:cNvPr id="3" name="Espace réservé du pied de page 4">
            <a:extLst>
              <a:ext uri="{FF2B5EF4-FFF2-40B4-BE49-F238E27FC236}">
                <a16:creationId xmlns:a16="http://schemas.microsoft.com/office/drawing/2014/main" id="{72E96927-7201-098D-4E2D-2C3E4934CB72}"/>
              </a:ext>
            </a:extLst>
          </p:cNvPr>
          <p:cNvSpPr txBox="1">
            <a:spLocks/>
          </p:cNvSpPr>
          <p:nvPr/>
        </p:nvSpPr>
        <p:spPr>
          <a:xfrm>
            <a:off x="246081" y="4810284"/>
            <a:ext cx="1828800" cy="146304"/>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a:lstStyle>
          <a:p>
            <a:r>
              <a:rPr lang="en-CA" sz="700"/>
              <a:t>©2024 Canada Health Infoway</a:t>
            </a:r>
            <a:endParaRPr lang="en-CA" sz="700" dirty="0"/>
          </a:p>
        </p:txBody>
      </p:sp>
    </p:spTree>
    <p:extLst>
      <p:ext uri="{BB962C8B-B14F-4D97-AF65-F5344CB8AC3E}">
        <p14:creationId xmlns:p14="http://schemas.microsoft.com/office/powerpoint/2010/main" val="161760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a:xfrm>
            <a:off x="750170" y="382310"/>
            <a:ext cx="7643659" cy="476250"/>
          </a:xfrm>
        </p:spPr>
        <p:txBody>
          <a:bodyPr>
            <a:normAutofit/>
          </a:bodyPr>
          <a:lstStyle/>
          <a:p>
            <a:r>
              <a:rPr lang="en-CA" dirty="0">
                <a:solidFill>
                  <a:srgbClr val="E02E3B"/>
                </a:solidFill>
              </a:rPr>
              <a:t>Last meeting summary</a:t>
            </a:r>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7</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8" name="Espace réservé du contenu 7">
            <a:extLst>
              <a:ext uri="{FF2B5EF4-FFF2-40B4-BE49-F238E27FC236}">
                <a16:creationId xmlns:a16="http://schemas.microsoft.com/office/drawing/2014/main" id="{C003849D-B450-DCB2-7CC5-CA4D3E891C6F}"/>
              </a:ext>
            </a:extLst>
          </p:cNvPr>
          <p:cNvSpPr>
            <a:spLocks noGrp="1"/>
          </p:cNvSpPr>
          <p:nvPr>
            <p:ph sz="quarter" idx="10"/>
          </p:nvPr>
        </p:nvSpPr>
        <p:spPr>
          <a:xfrm>
            <a:off x="750169" y="952355"/>
            <a:ext cx="7643660" cy="3722387"/>
          </a:xfrm>
        </p:spPr>
        <p:txBody>
          <a:bodyPr>
            <a:normAutofit fontScale="92500" lnSpcReduction="20000"/>
          </a:bodyPr>
          <a:lstStyle/>
          <a:p>
            <a:pPr>
              <a:buFont typeface="Wingdings" panose="05000000000000000000" pitchFamily="2" charset="2"/>
              <a:buChar char="Ø"/>
            </a:pPr>
            <a:r>
              <a:rPr lang="en-US" sz="2000" dirty="0"/>
              <a:t>Prioritization was agreed with all present members as follow:</a:t>
            </a:r>
          </a:p>
          <a:p>
            <a:pPr marL="582168" lvl="1" indent="-342900">
              <a:buFont typeface="+mj-lt"/>
              <a:buAutoNum type="arabicPeriod"/>
            </a:pPr>
            <a:r>
              <a:rPr lang="en-US" b="1" dirty="0">
                <a:solidFill>
                  <a:srgbClr val="FF0000"/>
                </a:solidFill>
              </a:rPr>
              <a:t>Picklists</a:t>
            </a:r>
          </a:p>
          <a:p>
            <a:pPr lvl="2">
              <a:buFont typeface="Wingdings" panose="05000000000000000000" pitchFamily="2" charset="2"/>
              <a:buChar char="Ø"/>
            </a:pPr>
            <a:r>
              <a:rPr lang="en-US" b="1" dirty="0">
                <a:solidFill>
                  <a:srgbClr val="FF0000"/>
                </a:solidFill>
              </a:rPr>
              <a:t>Patient-Friendly Picklist the most urgent</a:t>
            </a:r>
          </a:p>
          <a:p>
            <a:pPr lvl="2">
              <a:buFont typeface="Wingdings" panose="05000000000000000000" pitchFamily="2" charset="2"/>
              <a:buChar char="Ø"/>
            </a:pPr>
            <a:r>
              <a:rPr lang="en-US" b="1" dirty="0">
                <a:solidFill>
                  <a:srgbClr val="FF0000"/>
                </a:solidFill>
              </a:rPr>
              <a:t>Clinical Picklist</a:t>
            </a:r>
          </a:p>
          <a:p>
            <a:pPr marL="582168" lvl="1" indent="-342900">
              <a:buFont typeface="+mj-lt"/>
              <a:buAutoNum type="arabicPeriod"/>
            </a:pPr>
            <a:r>
              <a:rPr lang="en-US" dirty="0"/>
              <a:t>Antigen/Immunoglobulin content modification</a:t>
            </a:r>
          </a:p>
          <a:p>
            <a:pPr marL="582168" lvl="1" indent="-342900">
              <a:buFont typeface="+mj-lt"/>
              <a:buAutoNum type="arabicPeriod"/>
            </a:pPr>
            <a:r>
              <a:rPr lang="en-US" dirty="0"/>
              <a:t>Subsets merges</a:t>
            </a:r>
          </a:p>
          <a:p>
            <a:pPr>
              <a:buFont typeface="Wingdings" panose="05000000000000000000" pitchFamily="2" charset="2"/>
              <a:buChar char="Ø"/>
            </a:pPr>
            <a:r>
              <a:rPr lang="en-US" sz="2000" dirty="0"/>
              <a:t> </a:t>
            </a:r>
            <a:r>
              <a:rPr lang="en-US" dirty="0"/>
              <a:t>Small attendance during October meeting: 6 people </a:t>
            </a:r>
          </a:p>
          <a:p>
            <a:pPr lvl="1">
              <a:buFont typeface="Wingdings" panose="05000000000000000000" pitchFamily="2" charset="2"/>
              <a:buChar char="Ø"/>
            </a:pPr>
            <a:r>
              <a:rPr lang="en-US" dirty="0"/>
              <a:t>BC, NVC, PHO, CAN Immunize, PHAC represented </a:t>
            </a:r>
          </a:p>
          <a:p>
            <a:pPr>
              <a:buFont typeface="Wingdings" panose="05000000000000000000" pitchFamily="2" charset="2"/>
              <a:buChar char="Ø"/>
            </a:pPr>
            <a:r>
              <a:rPr lang="en-US" dirty="0"/>
              <a:t>Etran mentioned that the deadline for Picklist is not as urgent for it to be integrated into the November release, as NVC will not be ready to integrate it before the New Year</a:t>
            </a: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2662109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dirty="0"/>
              <a:t>3. Working group: Next steps (35 min)</a:t>
            </a:r>
            <a:endParaRPr lang="en-US" dirty="0"/>
          </a:p>
        </p:txBody>
      </p:sp>
      <p:sp>
        <p:nvSpPr>
          <p:cNvPr id="3" name="Espace réservé du pied de page 4">
            <a:extLst>
              <a:ext uri="{FF2B5EF4-FFF2-40B4-BE49-F238E27FC236}">
                <a16:creationId xmlns:a16="http://schemas.microsoft.com/office/drawing/2014/main" id="{97C32BC8-8637-740A-149F-49234F4BE4CE}"/>
              </a:ext>
            </a:extLst>
          </p:cNvPr>
          <p:cNvSpPr txBox="1">
            <a:spLocks/>
          </p:cNvSpPr>
          <p:nvPr/>
        </p:nvSpPr>
        <p:spPr>
          <a:xfrm>
            <a:off x="246081" y="4810284"/>
            <a:ext cx="1828800" cy="146304"/>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a:lstStyle>
          <a:p>
            <a:r>
              <a:rPr lang="en-CA" sz="700"/>
              <a:t>©2024 Canada Health Infoway</a:t>
            </a:r>
            <a:endParaRPr lang="en-CA" sz="700" dirty="0"/>
          </a:p>
        </p:txBody>
      </p:sp>
      <p:sp>
        <p:nvSpPr>
          <p:cNvPr id="6" name="Espace réservé du texte 3">
            <a:extLst>
              <a:ext uri="{FF2B5EF4-FFF2-40B4-BE49-F238E27FC236}">
                <a16:creationId xmlns:a16="http://schemas.microsoft.com/office/drawing/2014/main" id="{5529FD5A-F6BC-1987-6C3F-EE912FBE5580}"/>
              </a:ext>
            </a:extLst>
          </p:cNvPr>
          <p:cNvSpPr txBox="1">
            <a:spLocks/>
          </p:cNvSpPr>
          <p:nvPr/>
        </p:nvSpPr>
        <p:spPr>
          <a:xfrm>
            <a:off x="571500" y="3568885"/>
            <a:ext cx="5200650" cy="913806"/>
          </a:xfrm>
          <a:prstGeom prst="rect">
            <a:avLst/>
          </a:prstGeom>
        </p:spPr>
        <p:txBody>
          <a:bodyPr vert="horz" lIns="91440" tIns="45720" rIns="91440" bIns="45720" rtlCol="0" anchor="t">
            <a:noAutofit/>
          </a:bodyPr>
          <a:lstStyle>
            <a:lvl1pPr marL="0" marR="0" indent="0" algn="l" defTabSz="309563" eaLnBrk="1" latinLnBrk="0" hangingPunct="1">
              <a:lnSpc>
                <a:spcPct val="100000"/>
              </a:lnSpc>
              <a:spcBef>
                <a:spcPts val="0"/>
              </a:spcBef>
              <a:spcAft>
                <a:spcPts val="0"/>
              </a:spcAft>
              <a:buClrTx/>
              <a:buSzTx/>
              <a:buFontTx/>
              <a:buNone/>
              <a:tabLst/>
              <a:defRPr lang="en-US" sz="1600" b="0" i="0" u="none" strike="noStrike" cap="none" spc="0" baseline="0">
                <a:ln>
                  <a:noFill/>
                </a:ln>
                <a:solidFill>
                  <a:srgbClr val="181F2D"/>
                </a:solidFill>
                <a:uFillTx/>
                <a:latin typeface="+mn-lt"/>
                <a:ea typeface="Helvetica Neue Light" panose="02000403000000020004" pitchFamily="2" charset="0"/>
                <a:cs typeface="+mn-cs"/>
                <a:sym typeface="Helvetica Neue"/>
              </a:defRPr>
            </a:lvl1pPr>
            <a:lvl2pPr marL="0" marR="0" indent="85725" algn="l" defTabSz="309563" eaLnBrk="1" latinLnBrk="0" hangingPunct="1">
              <a:lnSpc>
                <a:spcPct val="130000"/>
              </a:lnSpc>
              <a:spcBef>
                <a:spcPts val="0"/>
              </a:spcBef>
              <a:spcAft>
                <a:spcPts val="300"/>
              </a:spcAft>
              <a:buClrTx/>
              <a:buSzTx/>
              <a:buFontTx/>
              <a:buNone/>
              <a:tabLst/>
              <a:defRPr lang="en-US" sz="1800" b="0" i="0" u="none" strike="noStrike" cap="none" spc="0" baseline="0">
                <a:ln>
                  <a:noFill/>
                </a:ln>
                <a:solidFill>
                  <a:srgbClr val="FFFFFF"/>
                </a:solidFill>
                <a:uFillTx/>
                <a:latin typeface="Helvetica Neue Light" panose="02000403000000020004" pitchFamily="2" charset="0"/>
                <a:ea typeface="Helvetica Neue Light" panose="02000403000000020004" pitchFamily="2" charset="0"/>
                <a:cs typeface="+mn-cs"/>
                <a:sym typeface="Helvetica Neue"/>
              </a:defRPr>
            </a:lvl2pPr>
            <a:lvl3pPr marL="0" marR="0" indent="171450" algn="l" defTabSz="309563" eaLnBrk="1" latinLnBrk="0" hangingPunct="1">
              <a:lnSpc>
                <a:spcPct val="130000"/>
              </a:lnSpc>
              <a:spcBef>
                <a:spcPts val="0"/>
              </a:spcBef>
              <a:spcAft>
                <a:spcPts val="300"/>
              </a:spcAft>
              <a:buClrTx/>
              <a:buSzTx/>
              <a:buFontTx/>
              <a:buNone/>
              <a:tabLst/>
              <a:defRPr lang="en-US" sz="1800" b="0" i="0" u="none" strike="noStrike" cap="none" spc="0" baseline="0">
                <a:ln>
                  <a:noFill/>
                </a:ln>
                <a:solidFill>
                  <a:srgbClr val="FFFFFF"/>
                </a:solidFill>
                <a:uFillTx/>
                <a:latin typeface="Helvetica Neue Light" panose="02000403000000020004" pitchFamily="2" charset="0"/>
                <a:ea typeface="Helvetica Neue Light" panose="02000403000000020004" pitchFamily="2" charset="0"/>
                <a:cs typeface="+mn-cs"/>
                <a:sym typeface="Helvetica Neue"/>
              </a:defRPr>
            </a:lvl3pPr>
            <a:lvl4pPr marL="0" marR="0" indent="257175" algn="l" defTabSz="309563" eaLnBrk="1" latinLnBrk="0" hangingPunct="1">
              <a:lnSpc>
                <a:spcPct val="130000"/>
              </a:lnSpc>
              <a:spcBef>
                <a:spcPts val="0"/>
              </a:spcBef>
              <a:spcAft>
                <a:spcPts val="300"/>
              </a:spcAft>
              <a:buClrTx/>
              <a:buSzTx/>
              <a:buFontTx/>
              <a:buNone/>
              <a:tabLst/>
              <a:defRPr lang="en-US" sz="1800" b="0" i="0" u="none" strike="noStrike" cap="none" spc="0" baseline="0">
                <a:ln>
                  <a:noFill/>
                </a:ln>
                <a:solidFill>
                  <a:srgbClr val="FFFFFF"/>
                </a:solidFill>
                <a:uFillTx/>
                <a:latin typeface="Helvetica Neue Light" panose="02000403000000020004" pitchFamily="2" charset="0"/>
                <a:ea typeface="Helvetica Neue Light" panose="02000403000000020004" pitchFamily="2" charset="0"/>
                <a:cs typeface="+mn-cs"/>
                <a:sym typeface="Helvetica Neue"/>
              </a:defRPr>
            </a:lvl4pPr>
            <a:lvl5pPr marL="0" marR="0" indent="342900" algn="l" defTabSz="309563" eaLnBrk="1" latinLnBrk="0" hangingPunct="1">
              <a:lnSpc>
                <a:spcPct val="130000"/>
              </a:lnSpc>
              <a:spcBef>
                <a:spcPts val="0"/>
              </a:spcBef>
              <a:spcAft>
                <a:spcPts val="300"/>
              </a:spcAft>
              <a:buClrTx/>
              <a:buSzTx/>
              <a:buFontTx/>
              <a:buNone/>
              <a:tabLst/>
              <a:defRPr lang="en-CA" sz="1800" b="0" i="0" u="none" strike="noStrike" cap="none" spc="0" baseline="0">
                <a:ln>
                  <a:noFill/>
                </a:ln>
                <a:solidFill>
                  <a:srgbClr val="FFFFFF"/>
                </a:solidFill>
                <a:uFillTx/>
                <a:latin typeface="Helvetica Neue Light" panose="02000403000000020004" pitchFamily="2" charset="0"/>
                <a:ea typeface="Helvetica Neue Light" panose="02000403000000020004" pitchFamily="2" charset="0"/>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a:lstStyle>
          <a:p>
            <a:r>
              <a:rPr lang="en-CA" dirty="0"/>
              <a:t>Myriam Talantikit, Canada Health Infoway</a:t>
            </a:r>
          </a:p>
        </p:txBody>
      </p:sp>
    </p:spTree>
    <p:extLst>
      <p:ext uri="{BB962C8B-B14F-4D97-AF65-F5344CB8AC3E}">
        <p14:creationId xmlns:p14="http://schemas.microsoft.com/office/powerpoint/2010/main" val="735263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a:xfrm>
            <a:off x="750170" y="382310"/>
            <a:ext cx="7643659" cy="476250"/>
          </a:xfrm>
        </p:spPr>
        <p:txBody>
          <a:bodyPr>
            <a:normAutofit/>
          </a:bodyPr>
          <a:lstStyle/>
          <a:p>
            <a:r>
              <a:rPr lang="en-US" dirty="0">
                <a:solidFill>
                  <a:srgbClr val="E02E3B"/>
                </a:solidFill>
              </a:rPr>
              <a:t>Working group mandate</a:t>
            </a:r>
            <a:endParaRPr lang="en-CA" dirty="0">
              <a:solidFill>
                <a:srgbClr val="E02E3B"/>
              </a:solidFill>
            </a:endParaRPr>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9</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8" name="Espace réservé du contenu 7">
            <a:extLst>
              <a:ext uri="{FF2B5EF4-FFF2-40B4-BE49-F238E27FC236}">
                <a16:creationId xmlns:a16="http://schemas.microsoft.com/office/drawing/2014/main" id="{C003849D-B450-DCB2-7CC5-CA4D3E891C6F}"/>
              </a:ext>
            </a:extLst>
          </p:cNvPr>
          <p:cNvSpPr>
            <a:spLocks noGrp="1"/>
          </p:cNvSpPr>
          <p:nvPr>
            <p:ph sz="quarter" idx="10"/>
          </p:nvPr>
        </p:nvSpPr>
        <p:spPr>
          <a:xfrm>
            <a:off x="733424" y="1078170"/>
            <a:ext cx="7643660" cy="3200400"/>
          </a:xfrm>
        </p:spPr>
        <p:txBody>
          <a:bodyPr>
            <a:normAutofit/>
          </a:bodyPr>
          <a:lstStyle/>
          <a:p>
            <a:pPr>
              <a:buFont typeface="Wingdings" panose="05000000000000000000" pitchFamily="2" charset="2"/>
              <a:buChar char="Ø"/>
            </a:pPr>
            <a:r>
              <a:rPr lang="en-US" dirty="0"/>
              <a:t>Confirm the pattern to follow - consensus</a:t>
            </a:r>
          </a:p>
          <a:p>
            <a:pPr>
              <a:buFont typeface="Wingdings" panose="05000000000000000000" pitchFamily="2" charset="2"/>
              <a:buChar char="Ø"/>
            </a:pPr>
            <a:r>
              <a:rPr lang="en-US" dirty="0"/>
              <a:t>The details of Publication format will be discussed in more details</a:t>
            </a:r>
          </a:p>
          <a:p>
            <a:pPr lvl="1">
              <a:buFont typeface="Wingdings" panose="05000000000000000000" pitchFamily="2" charset="2"/>
              <a:buChar char="Ø"/>
            </a:pPr>
            <a:r>
              <a:rPr lang="en-US" dirty="0"/>
              <a:t>SNOMED CT guidelines </a:t>
            </a:r>
          </a:p>
          <a:p>
            <a:pPr lvl="1">
              <a:buFont typeface="Wingdings" panose="05000000000000000000" pitchFamily="2" charset="2"/>
              <a:buChar char="Ø"/>
            </a:pPr>
            <a:r>
              <a:rPr lang="en-US" dirty="0"/>
              <a:t>In light format</a:t>
            </a:r>
          </a:p>
          <a:p>
            <a:pPr>
              <a:buFont typeface="Wingdings" panose="05000000000000000000" pitchFamily="2" charset="2"/>
              <a:buChar char="Ø"/>
            </a:pPr>
            <a:r>
              <a:rPr lang="en-US" dirty="0"/>
              <a:t>Preparation and submission of RFCs</a:t>
            </a:r>
          </a:p>
          <a:p>
            <a:pPr>
              <a:buFont typeface="Wingdings" panose="05000000000000000000" pitchFamily="2" charset="2"/>
              <a:buChar char="Ø"/>
            </a:pPr>
            <a:r>
              <a:rPr lang="en-US" dirty="0"/>
              <a:t>Publication and Maintenance process </a:t>
            </a:r>
          </a:p>
        </p:txBody>
      </p:sp>
    </p:spTree>
    <p:extLst>
      <p:ext uri="{BB962C8B-B14F-4D97-AF65-F5344CB8AC3E}">
        <p14:creationId xmlns:p14="http://schemas.microsoft.com/office/powerpoint/2010/main" val="1241968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1C5F82CEAC0645B3DBB57B5CFD6960" ma:contentTypeVersion="11" ma:contentTypeDescription="Crée un document." ma:contentTypeScope="" ma:versionID="c41c4f4217355c15e2a20f43e5118c71">
  <xsd:schema xmlns:xsd="http://www.w3.org/2001/XMLSchema" xmlns:xs="http://www.w3.org/2001/XMLSchema" xmlns:p="http://schemas.microsoft.com/office/2006/metadata/properties" xmlns:ns3="b1782903-dc6d-4452-ad1e-4001d1c18891" targetNamespace="http://schemas.microsoft.com/office/2006/metadata/properties" ma:root="true" ma:fieldsID="315cfb794441ca7ad7e22cfb7e5fbea4" ns3:_="">
    <xsd:import namespace="b1782903-dc6d-4452-ad1e-4001d1c18891"/>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82903-dc6d-4452-ad1e-4001d1c1889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1782903-dc6d-4452-ad1e-4001d1c18891" xsi:nil="true"/>
  </documentManagement>
</p:properties>
</file>

<file path=customXml/itemProps1.xml><?xml version="1.0" encoding="utf-8"?>
<ds:datastoreItem xmlns:ds="http://schemas.openxmlformats.org/officeDocument/2006/customXml" ds:itemID="{A0FA588C-B76C-408B-BB32-395EB5147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82903-dc6d-4452-ad1e-4001d1c18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3A32A-3AC4-430D-B2DD-1320DDBDFE7A}">
  <ds:schemaRefs>
    <ds:schemaRef ds:uri="http://schemas.microsoft.com/sharepoint/v3/contenttype/forms"/>
  </ds:schemaRefs>
</ds:datastoreItem>
</file>

<file path=customXml/itemProps3.xml><?xml version="1.0" encoding="utf-8"?>
<ds:datastoreItem xmlns:ds="http://schemas.openxmlformats.org/officeDocument/2006/customXml" ds:itemID="{DC1F0A39-13F3-4495-8DCD-12724F479580}">
  <ds:schemaRefs>
    <ds:schemaRef ds:uri="http://purl.org/dc/dcmitype/"/>
    <ds:schemaRef ds:uri="http://schemas.microsoft.com/office/2006/metadata/properties"/>
    <ds:schemaRef ds:uri="b1782903-dc6d-4452-ad1e-4001d1c18891"/>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30421</TotalTime>
  <Words>680</Words>
  <Application>Microsoft Office PowerPoint</Application>
  <PresentationFormat>Affichage à l'écran (16:9)</PresentationFormat>
  <Paragraphs>117</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Helvetica Neue</vt:lpstr>
      <vt:lpstr>Helvetica Neue Light</vt:lpstr>
      <vt:lpstr>Arial</vt:lpstr>
      <vt:lpstr>Wingdings</vt:lpstr>
      <vt:lpstr>Calibri</vt:lpstr>
      <vt:lpstr>Canada Health Infoway</vt:lpstr>
      <vt:lpstr>Public Health Surveillance Community (PHSC)</vt:lpstr>
      <vt:lpstr>PHS Community Agenda</vt:lpstr>
      <vt:lpstr>Welcome and Introductions (5 min)   </vt:lpstr>
      <vt:lpstr>2. New Requests since last Meeting (5 min)   </vt:lpstr>
      <vt:lpstr>New Requests Since Last PHSC Meeting</vt:lpstr>
      <vt:lpstr>3. Summary last meeting (10 min) </vt:lpstr>
      <vt:lpstr>Last meeting summary</vt:lpstr>
      <vt:lpstr>3. Working group: Next steps (35 min)</vt:lpstr>
      <vt:lpstr>Working group mandate</vt:lpstr>
      <vt:lpstr>Meeting Timeline</vt:lpstr>
      <vt:lpstr>Volunteers</vt:lpstr>
      <vt:lpstr>Notes</vt:lpstr>
      <vt:lpstr>4. Questions/Wrap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Talantikit , Myriam</cp:lastModifiedBy>
  <cp:revision>18</cp:revision>
  <cp:lastPrinted>2024-03-07T18:23:34Z</cp:lastPrinted>
  <dcterms:created xsi:type="dcterms:W3CDTF">2018-11-29T01:44:37Z</dcterms:created>
  <dcterms:modified xsi:type="dcterms:W3CDTF">2024-11-11T13:24:19Z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0x010100541C5F82CEAC0645B3DBB57B5CFD6960</vt:lpwstr>
  </property>
  <property fmtid="{D5CDD505-2E9C-101B-9397-08002B2CF9AE}" pid="3" name="MediaServiceImageTags">
    <vt:lpwstr/>
  </property>
</Properties>
</file>