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5"/>
  </p:notesMasterIdLst>
  <p:sldIdLst>
    <p:sldId id="284" r:id="rId2"/>
    <p:sldId id="330" r:id="rId3"/>
    <p:sldId id="348" r:id="rId4"/>
    <p:sldId id="349" r:id="rId5"/>
    <p:sldId id="350" r:id="rId6"/>
    <p:sldId id="351" r:id="rId7"/>
    <p:sldId id="352" r:id="rId8"/>
    <p:sldId id="353" r:id="rId9"/>
    <p:sldId id="354" r:id="rId10"/>
    <p:sldId id="355" r:id="rId11"/>
    <p:sldId id="358" r:id="rId12"/>
    <p:sldId id="356" r:id="rId13"/>
    <p:sldId id="335"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Helvetica Neue" panose="020B0604020202020204" charset="0"/>
      <p:regular r:id="rId20"/>
      <p:bold r:id="rId21"/>
      <p:italic r:id="rId22"/>
      <p:boldItalic r:id="rId23"/>
    </p:embeddedFont>
    <p:embeddedFont>
      <p:font typeface="Helvetica Neue Light" panose="020B0604020202020204" charset="0"/>
      <p:regular r:id="rId24"/>
      <p:bold r:id="rId25"/>
      <p:italic r:id="rId26"/>
      <p:boldItalic r:id="rId27"/>
    </p:embeddedFont>
  </p:embeddedFontLst>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238" b="1" i="0" u="none" strike="noStrike" cap="all" spc="0" normalizeH="0" baseline="0">
        <a:ln>
          <a:noFill/>
        </a:ln>
        <a:solidFill>
          <a:srgbClr val="515252"/>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Canada Health Infoway" id="{30BADA36-A467-4704-BBDC-6B182C540F4B}">
          <p14:sldIdLst>
            <p14:sldId id="284"/>
            <p14:sldId id="330"/>
            <p14:sldId id="348"/>
            <p14:sldId id="349"/>
            <p14:sldId id="350"/>
            <p14:sldId id="351"/>
            <p14:sldId id="352"/>
            <p14:sldId id="353"/>
            <p14:sldId id="354"/>
            <p14:sldId id="355"/>
            <p14:sldId id="358"/>
            <p14:sldId id="356"/>
            <p14:sldId id="335"/>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81F2D"/>
    <a:srgbClr val="E02E3B"/>
    <a:srgbClr val="E1E1E1"/>
    <a:srgbClr val="171717"/>
    <a:srgbClr val="1A1919"/>
    <a:srgbClr val="515151"/>
    <a:srgbClr val="2B2C2B"/>
    <a:srgbClr val="555655"/>
    <a:srgbClr val="E02D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4C3C2611-4C71-4FC5-86AE-919BDF0F9419}" styleName="">
    <a:tblBg/>
    <a:wholeTbl>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Neue Light"/>
          <a:ea typeface="Helvetica Neue Light"/>
          <a:cs typeface="Helvetica Neue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Neue Light"/>
          <a:ea typeface="Helvetica Neue Light"/>
          <a:cs typeface="Helvetica Neue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Neue Light"/>
          <a:ea typeface="Helvetica Neue Light"/>
          <a:cs typeface="Helvetica Neue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Ref idx="minor">
          <a:srgbClr val="FFFFFF"/>
        </a:fontRef>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Neue Light"/>
          <a:ea typeface="Helvetica Neue Light"/>
          <a:cs typeface="Helvetica Neue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Neue Light"/>
          <a:ea typeface="Helvetica Neue Light"/>
          <a:cs typeface="Helvetica Neue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31" autoAdjust="0"/>
    <p:restoredTop sz="90741" autoAdjust="0"/>
  </p:normalViewPr>
  <p:slideViewPr>
    <p:cSldViewPr snapToGrid="0" snapToObjects="1">
      <p:cViewPr varScale="1">
        <p:scale>
          <a:sx n="82" d="100"/>
          <a:sy n="82" d="100"/>
        </p:scale>
        <p:origin x="744" y="44"/>
      </p:cViewPr>
      <p:guideLst>
        <p:guide orient="horz" pos="162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Lst>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13" Type="http://schemas.openxmlformats.org/officeDocument/2006/relationships/slide" Target="slides/slide13.xml"/><Relationship Id="rId3" Type="http://schemas.openxmlformats.org/officeDocument/2006/relationships/slide" Target="slides/slide3.xml"/><Relationship Id="rId7" Type="http://schemas.openxmlformats.org/officeDocument/2006/relationships/slide" Target="slides/slide7.xml"/><Relationship Id="rId12" Type="http://schemas.openxmlformats.org/officeDocument/2006/relationships/slide" Target="slides/slide12.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11" Type="http://schemas.openxmlformats.org/officeDocument/2006/relationships/slide" Target="slides/slide11.xml"/><Relationship Id="rId5" Type="http://schemas.openxmlformats.org/officeDocument/2006/relationships/slide" Target="slides/slide5.xml"/><Relationship Id="rId10" Type="http://schemas.openxmlformats.org/officeDocument/2006/relationships/slide" Target="slides/slide10.xml"/><Relationship Id="rId4" Type="http://schemas.openxmlformats.org/officeDocument/2006/relationships/slide" Target="slides/slide4.xml"/><Relationship Id="rId9"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Shape 174"/>
          <p:cNvSpPr>
            <a:spLocks noGrp="1" noRot="1" noChangeAspect="1"/>
          </p:cNvSpPr>
          <p:nvPr>
            <p:ph type="sldImg"/>
          </p:nvPr>
        </p:nvSpPr>
        <p:spPr>
          <a:xfrm>
            <a:off x="381000" y="685800"/>
            <a:ext cx="6096000" cy="3429000"/>
          </a:xfrm>
          <a:prstGeom prst="rect">
            <a:avLst/>
          </a:prstGeom>
        </p:spPr>
        <p:txBody>
          <a:bodyPr/>
          <a:lstStyle/>
          <a:p>
            <a:endParaRPr/>
          </a:p>
        </p:txBody>
      </p:sp>
      <p:sp>
        <p:nvSpPr>
          <p:cNvPr id="175" name="Shape 17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42492298"/>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mn-lt"/>
        <a:ea typeface="+mn-ea"/>
        <a:cs typeface="+mn-cs"/>
        <a:sym typeface="Helvetica Neue"/>
      </a:defRPr>
    </a:lvl1pPr>
    <a:lvl2pPr indent="85725" defTabSz="171450" latinLnBrk="0">
      <a:lnSpc>
        <a:spcPct val="117999"/>
      </a:lnSpc>
      <a:defRPr sz="825">
        <a:latin typeface="+mn-lt"/>
        <a:ea typeface="+mn-ea"/>
        <a:cs typeface="+mn-cs"/>
        <a:sym typeface="Helvetica Neue"/>
      </a:defRPr>
    </a:lvl2pPr>
    <a:lvl3pPr indent="171450" defTabSz="171450" latinLnBrk="0">
      <a:lnSpc>
        <a:spcPct val="117999"/>
      </a:lnSpc>
      <a:defRPr sz="825">
        <a:latin typeface="+mn-lt"/>
        <a:ea typeface="+mn-ea"/>
        <a:cs typeface="+mn-cs"/>
        <a:sym typeface="Helvetica Neue"/>
      </a:defRPr>
    </a:lvl3pPr>
    <a:lvl4pPr indent="257175" defTabSz="171450" latinLnBrk="0">
      <a:lnSpc>
        <a:spcPct val="117999"/>
      </a:lnSpc>
      <a:defRPr sz="825">
        <a:latin typeface="+mn-lt"/>
        <a:ea typeface="+mn-ea"/>
        <a:cs typeface="+mn-cs"/>
        <a:sym typeface="Helvetica Neue"/>
      </a:defRPr>
    </a:lvl4pPr>
    <a:lvl5pPr indent="342900" defTabSz="171450" latinLnBrk="0">
      <a:lnSpc>
        <a:spcPct val="117999"/>
      </a:lnSpc>
      <a:defRPr sz="825">
        <a:latin typeface="+mn-lt"/>
        <a:ea typeface="+mn-ea"/>
        <a:cs typeface="+mn-cs"/>
        <a:sym typeface="Helvetica Neue"/>
      </a:defRPr>
    </a:lvl5pPr>
    <a:lvl6pPr indent="428625" defTabSz="171450" latinLnBrk="0">
      <a:lnSpc>
        <a:spcPct val="117999"/>
      </a:lnSpc>
      <a:defRPr sz="825">
        <a:latin typeface="+mn-lt"/>
        <a:ea typeface="+mn-ea"/>
        <a:cs typeface="+mn-cs"/>
        <a:sym typeface="Helvetica Neue"/>
      </a:defRPr>
    </a:lvl6pPr>
    <a:lvl7pPr indent="514350" defTabSz="171450" latinLnBrk="0">
      <a:lnSpc>
        <a:spcPct val="117999"/>
      </a:lnSpc>
      <a:defRPr sz="825">
        <a:latin typeface="+mn-lt"/>
        <a:ea typeface="+mn-ea"/>
        <a:cs typeface="+mn-cs"/>
        <a:sym typeface="Helvetica Neue"/>
      </a:defRPr>
    </a:lvl7pPr>
    <a:lvl8pPr indent="600075" defTabSz="171450" latinLnBrk="0">
      <a:lnSpc>
        <a:spcPct val="117999"/>
      </a:lnSpc>
      <a:defRPr sz="825">
        <a:latin typeface="+mn-lt"/>
        <a:ea typeface="+mn-ea"/>
        <a:cs typeface="+mn-cs"/>
        <a:sym typeface="Helvetica Neue"/>
      </a:defRPr>
    </a:lvl8pPr>
    <a:lvl9pPr indent="685800" defTabSz="171450" latinLnBrk="0">
      <a:lnSpc>
        <a:spcPct val="117999"/>
      </a:lnSpc>
      <a:defRPr sz="825">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1551270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71191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744538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594591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01501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3373607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7853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900" b="0" i="0" cap="none" dirty="0">
                <a:solidFill>
                  <a:srgbClr val="1E1E1E"/>
                </a:solidFill>
                <a:effectLst/>
                <a:latin typeface="+mj-lt"/>
              </a:rPr>
              <a:t>The logo can be changed in the master slides.  Please use the following instructions</a:t>
            </a:r>
          </a:p>
          <a:p>
            <a:pPr algn="l"/>
            <a:endParaRPr lang="en-US" sz="900" b="0" i="0" cap="none" dirty="0">
              <a:solidFill>
                <a:srgbClr val="1E1E1E"/>
              </a:solidFill>
              <a:effectLst/>
              <a:latin typeface="+mj-lt"/>
            </a:endParaRPr>
          </a:p>
          <a:p>
            <a:pPr algn="l">
              <a:buFont typeface="+mj-lt"/>
              <a:buAutoNum type="arabicPeriod"/>
            </a:pPr>
            <a:r>
              <a:rPr lang="en-US" sz="900" b="0" i="0" cap="none" dirty="0">
                <a:solidFill>
                  <a:srgbClr val="1E1E1E"/>
                </a:solidFill>
                <a:effectLst/>
                <a:latin typeface="+mj-lt"/>
              </a:rPr>
              <a:t>Select </a:t>
            </a:r>
            <a:r>
              <a:rPr lang="en-US" sz="900" b="1" i="0" cap="none" dirty="0">
                <a:solidFill>
                  <a:srgbClr val="1E1E1E"/>
                </a:solidFill>
                <a:effectLst/>
                <a:latin typeface="+mj-lt"/>
              </a:rPr>
              <a:t>view</a:t>
            </a:r>
            <a:r>
              <a:rPr lang="en-US" sz="900" b="0" i="0" cap="none" dirty="0">
                <a:solidFill>
                  <a:srgbClr val="1E1E1E"/>
                </a:solidFill>
                <a:effectLst/>
                <a:latin typeface="+mj-lt"/>
              </a:rPr>
              <a:t> &gt; </a:t>
            </a:r>
            <a:r>
              <a:rPr lang="en-US" sz="900" b="1" i="0" cap="none" dirty="0">
                <a:solidFill>
                  <a:srgbClr val="1E1E1E"/>
                </a:solidFill>
                <a:effectLst/>
                <a:latin typeface="+mj-lt"/>
              </a:rPr>
              <a:t>slide master</a:t>
            </a:r>
            <a:r>
              <a:rPr lang="en-US" sz="900" b="0" i="0" cap="none" dirty="0">
                <a:solidFill>
                  <a:srgbClr val="1E1E1E"/>
                </a:solidFill>
                <a:effectLst/>
                <a:latin typeface="+mj-lt"/>
              </a:rPr>
              <a:t>.</a:t>
            </a:r>
          </a:p>
          <a:p>
            <a:pPr algn="l">
              <a:buFont typeface="+mj-lt"/>
              <a:buAutoNum type="arabicPeriod"/>
            </a:pPr>
            <a:r>
              <a:rPr lang="en-US" sz="900" b="0" i="0" cap="none" dirty="0">
                <a:solidFill>
                  <a:srgbClr val="1E1E1E"/>
                </a:solidFill>
                <a:effectLst/>
                <a:latin typeface="+mj-lt"/>
              </a:rPr>
              <a:t>Right click on the logo and select change picture. </a:t>
            </a:r>
          </a:p>
          <a:p>
            <a:pPr marL="0" marR="0" lvl="0" indent="0" algn="l" defTabSz="309563" rtl="0" eaLnBrk="1" fontAlgn="auto" latinLnBrk="0" hangingPunct="0">
              <a:lnSpc>
                <a:spcPct val="100000"/>
              </a:lnSpc>
              <a:spcBef>
                <a:spcPts val="0"/>
              </a:spcBef>
              <a:spcAft>
                <a:spcPts val="0"/>
              </a:spcAft>
              <a:buClrTx/>
              <a:buSzTx/>
              <a:buFont typeface="+mj-lt"/>
              <a:buAutoNum type="arabicPeriod"/>
              <a:tabLst/>
              <a:defRPr/>
            </a:pPr>
            <a:r>
              <a:rPr lang="en-US" sz="900" b="0" i="0" cap="none" dirty="0">
                <a:solidFill>
                  <a:srgbClr val="1E1E1E"/>
                </a:solidFill>
                <a:effectLst/>
                <a:latin typeface="+mj-lt"/>
              </a:rPr>
              <a:t>Select the image you want to use  you may need to scale the image accordingly</a:t>
            </a:r>
          </a:p>
          <a:p>
            <a:pPr algn="l">
              <a:buFont typeface="+mj-lt"/>
              <a:buAutoNum type="arabicPeriod"/>
            </a:pPr>
            <a:r>
              <a:rPr lang="en-US" sz="900" b="0" i="0" cap="none" dirty="0">
                <a:solidFill>
                  <a:srgbClr val="1E1E1E"/>
                </a:solidFill>
                <a:effectLst/>
                <a:latin typeface="+mj-lt"/>
              </a:rPr>
              <a:t>When you're done, select </a:t>
            </a:r>
            <a:r>
              <a:rPr lang="en-US" sz="900" b="1" i="0" cap="none" dirty="0">
                <a:solidFill>
                  <a:srgbClr val="1E1E1E"/>
                </a:solidFill>
                <a:effectLst/>
                <a:latin typeface="+mj-lt"/>
              </a:rPr>
              <a:t>close master view</a:t>
            </a:r>
            <a:r>
              <a:rPr lang="en-US" sz="900" b="0" i="0" cap="none" dirty="0">
                <a:solidFill>
                  <a:srgbClr val="1E1E1E"/>
                </a:solidFill>
                <a:effectLst/>
                <a:latin typeface="+mj-lt"/>
              </a:rPr>
              <a:t>.</a:t>
            </a:r>
          </a:p>
          <a:p>
            <a:endParaRPr lang="en-CA" dirty="0"/>
          </a:p>
        </p:txBody>
      </p:sp>
    </p:spTree>
    <p:extLst>
      <p:ext uri="{BB962C8B-B14F-4D97-AF65-F5344CB8AC3E}">
        <p14:creationId xmlns:p14="http://schemas.microsoft.com/office/powerpoint/2010/main" val="2728112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41389151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7661857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540067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2064945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Tree>
    <p:extLst>
      <p:ext uri="{BB962C8B-B14F-4D97-AF65-F5344CB8AC3E}">
        <p14:creationId xmlns:p14="http://schemas.microsoft.com/office/powerpoint/2010/main" val="689928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292190"/>
            <a:ext cx="5200650" cy="1165860"/>
          </a:xfrm>
          <a:prstGeom prst="rect">
            <a:avLst/>
          </a:prstGeom>
        </p:spPr>
        <p:txBody>
          <a:bodyPr anchor="b">
            <a:noAutofit/>
          </a:bodyPr>
          <a:lstStyle>
            <a:lvl1pPr marL="0" indent="0">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2907815"/>
            <a:ext cx="520065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458050"/>
            <a:ext cx="520065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3" name="Picture 2" descr="A red logo on a black background&#10;&#10;Description automatically generated with medium confidence">
            <a:extLst>
              <a:ext uri="{FF2B5EF4-FFF2-40B4-BE49-F238E27FC236}">
                <a16:creationId xmlns:a16="http://schemas.microsoft.com/office/drawing/2014/main" id="{5830F321-87BB-1449-98EA-0DDE4B9DB953}"/>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ROPPED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5337242" y="0"/>
            <a:ext cx="3806757" cy="5143500"/>
          </a:xfrm>
        </p:spPr>
        <p:txBody>
          <a:bodyPr/>
          <a:lstStyle>
            <a:lvl1pPr>
              <a:defRPr>
                <a:solidFill>
                  <a:srgbClr val="181F2D"/>
                </a:solidFill>
              </a:defRPr>
            </a:lvl1pPr>
          </a:lstStyle>
          <a:p>
            <a:endParaRPr lang="en-CA"/>
          </a:p>
        </p:txBody>
      </p:sp>
      <p:sp>
        <p:nvSpPr>
          <p:cNvPr id="7" name="Title Text">
            <a:extLst>
              <a:ext uri="{FF2B5EF4-FFF2-40B4-BE49-F238E27FC236}">
                <a16:creationId xmlns:a16="http://schemas.microsoft.com/office/drawing/2014/main" id="{100864CA-6E58-439E-8194-65F1560D42CA}"/>
              </a:ext>
            </a:extLst>
          </p:cNvPr>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8" name="Body Level One…">
            <a:extLst>
              <a:ext uri="{FF2B5EF4-FFF2-40B4-BE49-F238E27FC236}">
                <a16:creationId xmlns:a16="http://schemas.microsoft.com/office/drawing/2014/main" id="{13188AC0-C894-4729-AEF7-89DF69E54A44}"/>
              </a:ext>
            </a:extLst>
          </p:cNvPr>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pic>
        <p:nvPicPr>
          <p:cNvPr id="10" name="Picture 9" descr="A red logo on a black background&#10;&#10;Description automatically generated with medium confidence">
            <a:extLst>
              <a:ext uri="{FF2B5EF4-FFF2-40B4-BE49-F238E27FC236}">
                <a16:creationId xmlns:a16="http://schemas.microsoft.com/office/drawing/2014/main" id="{889726E0-7DC6-1846-AE6D-FAE9C79DDE7F}"/>
              </a:ext>
            </a:extLst>
          </p:cNvPr>
          <p:cNvPicPr>
            <a:picLocks noChangeAspect="1"/>
          </p:cNvPicPr>
          <p:nvPr userDrawn="1"/>
        </p:nvPicPr>
        <p:blipFill rotWithShape="1">
          <a:blip r:embed="rId2"/>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750762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reserve="1">
  <p:cSld name="Thank yo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Title Text"/>
          <p:cNvSpPr txBox="1">
            <a:spLocks noGrp="1"/>
          </p:cNvSpPr>
          <p:nvPr>
            <p:ph type="title"/>
          </p:nvPr>
        </p:nvSpPr>
        <p:spPr>
          <a:xfrm>
            <a:off x="472584" y="1747713"/>
            <a:ext cx="4918566" cy="545423"/>
          </a:xfrm>
          <a:prstGeom prst="rect">
            <a:avLst/>
          </a:prstGeom>
        </p:spPr>
        <p:txBody>
          <a:bodyPr anchor="b">
            <a:noAutofit/>
          </a:bodyPr>
          <a:lstStyle>
            <a:lvl1pPr>
              <a:lnSpc>
                <a:spcPct val="100000"/>
              </a:lnSpc>
              <a:defRPr sz="3600" b="1">
                <a:solidFill>
                  <a:srgbClr val="181F2D"/>
                </a:solidFill>
                <a:latin typeface="+mj-lt"/>
              </a:defRPr>
            </a:lvl1pPr>
          </a:lstStyle>
          <a:p>
            <a:r>
              <a:rPr lang="en-US" dirty="0"/>
              <a:t>Click to edit Master title style</a:t>
            </a:r>
            <a:endParaRPr dirty="0"/>
          </a:p>
        </p:txBody>
      </p:sp>
      <p:sp>
        <p:nvSpPr>
          <p:cNvPr id="23" name="Body Level One…"/>
          <p:cNvSpPr txBox="1">
            <a:spLocks noGrp="1"/>
          </p:cNvSpPr>
          <p:nvPr>
            <p:ph type="body" sz="quarter" idx="1"/>
          </p:nvPr>
        </p:nvSpPr>
        <p:spPr>
          <a:xfrm>
            <a:off x="472584" y="2432443"/>
            <a:ext cx="4918566" cy="1227412"/>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chemeClr val="tx1"/>
                </a:solidFill>
                <a:latin typeface="+mn-lt"/>
                <a:ea typeface="Helvetica Neue Light" panose="02000403000000020004" pitchFamily="2" charset="0"/>
              </a:defRPr>
            </a:lvl2pPr>
            <a:lvl3pPr marL="0" indent="171450">
              <a:lnSpc>
                <a:spcPct val="130000"/>
              </a:lnSpc>
              <a:spcBef>
                <a:spcPts val="0"/>
              </a:spcBef>
              <a:buSzTx/>
              <a:buNone/>
              <a:defRPr sz="1800" b="0" i="0">
                <a:solidFill>
                  <a:schemeClr val="tx1"/>
                </a:solidFill>
                <a:latin typeface="+mn-lt"/>
                <a:ea typeface="Helvetica Neue Light" panose="02000403000000020004" pitchFamily="2" charset="0"/>
              </a:defRPr>
            </a:lvl3pPr>
            <a:lvl4pPr marL="0" indent="257175">
              <a:lnSpc>
                <a:spcPct val="130000"/>
              </a:lnSpc>
              <a:spcBef>
                <a:spcPts val="0"/>
              </a:spcBef>
              <a:buSzTx/>
              <a:buNone/>
              <a:defRPr sz="1800" b="0" i="0">
                <a:solidFill>
                  <a:schemeClr val="tx1"/>
                </a:solidFill>
                <a:latin typeface="+mn-lt"/>
                <a:ea typeface="Helvetica Neue Light" panose="02000403000000020004" pitchFamily="2" charset="0"/>
              </a:defRPr>
            </a:lvl4pPr>
            <a:lvl5pPr marL="0" indent="342900">
              <a:lnSpc>
                <a:spcPct val="130000"/>
              </a:lnSpc>
              <a:spcBef>
                <a:spcPts val="0"/>
              </a:spcBef>
              <a:buSzTx/>
              <a:buNone/>
              <a:defRPr sz="1800" b="0" i="0">
                <a:solidFill>
                  <a:schemeClr val="tx1"/>
                </a:solidFill>
                <a:latin typeface="+mn-lt"/>
                <a:ea typeface="Helvetica Neue Light" panose="02000403000000020004" pitchFamily="2" charset="0"/>
              </a:defRPr>
            </a:lvl5pPr>
          </a:lstStyle>
          <a:p>
            <a:pPr lvl="0"/>
            <a:r>
              <a:rPr lang="en-US" dirty="0"/>
              <a:t>Edit Master text styles</a:t>
            </a:r>
          </a:p>
        </p:txBody>
      </p:sp>
      <p:sp>
        <p:nvSpPr>
          <p:cNvPr id="7" name="Rectangle 6">
            <a:extLst>
              <a:ext uri="{FF2B5EF4-FFF2-40B4-BE49-F238E27FC236}">
                <a16:creationId xmlns:a16="http://schemas.microsoft.com/office/drawing/2014/main" id="{DF171A38-97DD-4F7E-B0FC-095A26BDF8CD}"/>
              </a:ext>
            </a:extLst>
          </p:cNvPr>
          <p:cNvSpPr/>
          <p:nvPr userDrawn="1"/>
        </p:nvSpPr>
        <p:spPr>
          <a:xfrm>
            <a:off x="2754043" y="3897331"/>
            <a:ext cx="2865665" cy="400110"/>
          </a:xfrm>
          <a:prstGeom prst="rect">
            <a:avLst/>
          </a:prstGeom>
        </p:spPr>
        <p:txBody>
          <a:bodyPr wrap="square">
            <a:spAutoFit/>
          </a:bodyPr>
          <a:lstStyle/>
          <a:p>
            <a:pPr algn="l"/>
            <a:r>
              <a:rPr lang="en-CA" sz="1000" b="1" dirty="0">
                <a:solidFill>
                  <a:srgbClr val="181F2D"/>
                </a:solidFill>
              </a:rPr>
              <a:t>Let’s Connect on LinkedIn</a:t>
            </a:r>
          </a:p>
          <a:p>
            <a:pPr algn="l"/>
            <a:r>
              <a:rPr lang="en-CA" sz="1000" b="0" cap="none" dirty="0">
                <a:solidFill>
                  <a:srgbClr val="181F2D"/>
                </a:solidFill>
              </a:rPr>
              <a:t>linkedin.com/company/canada-health-</a:t>
            </a:r>
            <a:r>
              <a:rPr lang="en-CA" sz="1000" b="0" cap="none" dirty="0" err="1">
                <a:solidFill>
                  <a:srgbClr val="181F2D"/>
                </a:solidFill>
              </a:rPr>
              <a:t>infoway</a:t>
            </a:r>
            <a:r>
              <a:rPr lang="en-CA" sz="1000" b="0" cap="none" dirty="0">
                <a:solidFill>
                  <a:srgbClr val="181F2D"/>
                </a:solidFill>
              </a:rPr>
              <a:t>/</a:t>
            </a:r>
          </a:p>
        </p:txBody>
      </p:sp>
      <p:sp>
        <p:nvSpPr>
          <p:cNvPr id="10" name="Rectangle 9">
            <a:extLst>
              <a:ext uri="{FF2B5EF4-FFF2-40B4-BE49-F238E27FC236}">
                <a16:creationId xmlns:a16="http://schemas.microsoft.com/office/drawing/2014/main" id="{D138D203-AF26-46CF-A577-C5AB104B2482}"/>
              </a:ext>
            </a:extLst>
          </p:cNvPr>
          <p:cNvSpPr/>
          <p:nvPr userDrawn="1"/>
        </p:nvSpPr>
        <p:spPr>
          <a:xfrm>
            <a:off x="2754043" y="4498119"/>
            <a:ext cx="2236998" cy="400110"/>
          </a:xfrm>
          <a:prstGeom prst="rect">
            <a:avLst/>
          </a:prstGeom>
        </p:spPr>
        <p:txBody>
          <a:bodyPr wrap="square">
            <a:spAutoFit/>
          </a:bodyPr>
          <a:lstStyle/>
          <a:p>
            <a:pPr algn="l"/>
            <a:r>
              <a:rPr lang="en-CA" sz="1000" b="1" dirty="0">
                <a:solidFill>
                  <a:srgbClr val="181F2D"/>
                </a:solidFill>
              </a:rPr>
              <a:t>Let’s Connect on Twitter</a:t>
            </a:r>
          </a:p>
          <a:p>
            <a:pPr algn="l"/>
            <a:r>
              <a:rPr kumimoji="0" lang="en-CA" sz="1000" b="0" i="0" u="none" strike="noStrike" cap="none" spc="0" normalizeH="0" baseline="0" dirty="0">
                <a:ln>
                  <a:noFill/>
                </a:ln>
                <a:solidFill>
                  <a:srgbClr val="181F2D"/>
                </a:solidFill>
                <a:effectLst/>
                <a:uFillTx/>
                <a:latin typeface="+mn-lt"/>
                <a:ea typeface="+mn-ea"/>
                <a:cs typeface="+mn-cs"/>
                <a:sym typeface="Helvetica Neue"/>
              </a:rPr>
              <a:t>@infoway</a:t>
            </a:r>
            <a:endParaRPr lang="en-CA" sz="1000" b="0" cap="none" dirty="0">
              <a:solidFill>
                <a:srgbClr val="181F2D"/>
              </a:solidFill>
            </a:endParaRPr>
          </a:p>
        </p:txBody>
      </p:sp>
      <p:sp>
        <p:nvSpPr>
          <p:cNvPr id="11" name="Rectangle 10">
            <a:extLst>
              <a:ext uri="{FF2B5EF4-FFF2-40B4-BE49-F238E27FC236}">
                <a16:creationId xmlns:a16="http://schemas.microsoft.com/office/drawing/2014/main" id="{F44F3E43-1555-4380-8581-55C414910EFF}"/>
              </a:ext>
            </a:extLst>
          </p:cNvPr>
          <p:cNvSpPr/>
          <p:nvPr userDrawn="1"/>
        </p:nvSpPr>
        <p:spPr>
          <a:xfrm>
            <a:off x="853900" y="3893391"/>
            <a:ext cx="1544496" cy="400110"/>
          </a:xfrm>
          <a:prstGeom prst="rect">
            <a:avLst/>
          </a:prstGeom>
        </p:spPr>
        <p:txBody>
          <a:bodyPr wrap="square">
            <a:spAutoFit/>
          </a:bodyPr>
          <a:lstStyle/>
          <a:p>
            <a:pPr algn="r"/>
            <a:r>
              <a:rPr lang="en-CA" sz="1000" b="1" dirty="0">
                <a:solidFill>
                  <a:srgbClr val="181F2D"/>
                </a:solidFill>
              </a:rPr>
              <a:t>Visit OUR WEBSITE</a:t>
            </a:r>
          </a:p>
          <a:p>
            <a:pPr algn="r"/>
            <a:r>
              <a:rPr lang="en-CA" sz="1000" b="0" cap="none" dirty="0">
                <a:solidFill>
                  <a:srgbClr val="181F2D"/>
                </a:solidFill>
              </a:rPr>
              <a:t>infoway-inforoute.ca</a:t>
            </a:r>
          </a:p>
        </p:txBody>
      </p:sp>
      <p:sp>
        <p:nvSpPr>
          <p:cNvPr id="13" name="Rectangle 12">
            <a:extLst>
              <a:ext uri="{FF2B5EF4-FFF2-40B4-BE49-F238E27FC236}">
                <a16:creationId xmlns:a16="http://schemas.microsoft.com/office/drawing/2014/main" id="{805D811F-C4B6-4F8C-B415-49F6EDD14031}"/>
              </a:ext>
            </a:extLst>
          </p:cNvPr>
          <p:cNvSpPr/>
          <p:nvPr userDrawn="1"/>
        </p:nvSpPr>
        <p:spPr>
          <a:xfrm>
            <a:off x="472584" y="4506931"/>
            <a:ext cx="1991971" cy="407804"/>
          </a:xfrm>
          <a:prstGeom prst="rect">
            <a:avLst/>
          </a:prstGeom>
        </p:spPr>
        <p:txBody>
          <a:bodyPr wrap="square">
            <a:spAutoFit/>
          </a:bodyPr>
          <a:lstStyle/>
          <a:p>
            <a:pPr algn="r"/>
            <a:r>
              <a:rPr lang="en-CA" sz="1000" b="1" dirty="0">
                <a:solidFill>
                  <a:srgbClr val="181F2D"/>
                </a:solidFill>
              </a:rPr>
              <a:t>VISIT OUR SURVEY WEBSITE</a:t>
            </a:r>
          </a:p>
          <a:p>
            <a:pPr algn="r"/>
            <a:r>
              <a:rPr lang="en-CA" sz="1000" b="0" cap="none" dirty="0">
                <a:solidFill>
                  <a:srgbClr val="181F2D"/>
                </a:solidFill>
              </a:rPr>
              <a:t>insights.infoway-inforoute.ca/</a:t>
            </a:r>
          </a:p>
        </p:txBody>
      </p:sp>
      <p:cxnSp>
        <p:nvCxnSpPr>
          <p:cNvPr id="14" name="Straight Connector 13">
            <a:extLst>
              <a:ext uri="{FF2B5EF4-FFF2-40B4-BE49-F238E27FC236}">
                <a16:creationId xmlns:a16="http://schemas.microsoft.com/office/drawing/2014/main" id="{1CB0A8F1-F1B1-4F13-A717-B7BBB3241E4A}"/>
              </a:ext>
            </a:extLst>
          </p:cNvPr>
          <p:cNvCxnSpPr>
            <a:cxnSpLocks/>
          </p:cNvCxnSpPr>
          <p:nvPr userDrawn="1"/>
        </p:nvCxnSpPr>
        <p:spPr>
          <a:xfrm>
            <a:off x="2576219" y="3831513"/>
            <a:ext cx="0" cy="1168504"/>
          </a:xfrm>
          <a:prstGeom prst="line">
            <a:avLst/>
          </a:prstGeom>
          <a:noFill/>
          <a:ln w="19050" cap="flat">
            <a:solidFill>
              <a:srgbClr val="181F2D"/>
            </a:solidFill>
            <a:prstDash val="solid"/>
            <a:miter lim="400000"/>
          </a:ln>
          <a:effectLst/>
          <a:sp3d/>
        </p:spPr>
        <p:style>
          <a:lnRef idx="0">
            <a:scrgbClr r="0" g="0" b="0"/>
          </a:lnRef>
          <a:fillRef idx="0">
            <a:scrgbClr r="0" g="0" b="0"/>
          </a:fillRef>
          <a:effectRef idx="0">
            <a:scrgbClr r="0" g="0" b="0"/>
          </a:effectRef>
          <a:fontRef idx="none"/>
        </p:style>
      </p:cxnSp>
      <p:pic>
        <p:nvPicPr>
          <p:cNvPr id="12" name="Picture 11" descr="A red logo on a black background&#10;&#10;Description automatically generated with medium confidence">
            <a:extLst>
              <a:ext uri="{FF2B5EF4-FFF2-40B4-BE49-F238E27FC236}">
                <a16:creationId xmlns:a16="http://schemas.microsoft.com/office/drawing/2014/main" id="{7AF5554A-CFEA-9347-870C-38F3A545EB6C}"/>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2045904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rp logo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A red logo on a black background&#10;&#10;Description automatically generated with medium confidence">
            <a:extLst>
              <a:ext uri="{FF2B5EF4-FFF2-40B4-BE49-F238E27FC236}">
                <a16:creationId xmlns:a16="http://schemas.microsoft.com/office/drawing/2014/main" id="{52407C80-0394-1B45-B6CA-84CC785D8224}"/>
              </a:ext>
            </a:extLst>
          </p:cNvPr>
          <p:cNvPicPr>
            <a:picLocks noChangeAspect="1"/>
          </p:cNvPicPr>
          <p:nvPr userDrawn="1"/>
        </p:nvPicPr>
        <p:blipFill rotWithShape="1">
          <a:blip r:embed="rId3"/>
          <a:srcRect t="41830" b="42185"/>
          <a:stretch/>
        </p:blipFill>
        <p:spPr>
          <a:xfrm>
            <a:off x="268943" y="969363"/>
            <a:ext cx="5116999" cy="820521"/>
          </a:xfrm>
          <a:prstGeom prst="rect">
            <a:avLst/>
          </a:prstGeom>
        </p:spPr>
      </p:pic>
    </p:spTree>
    <p:extLst>
      <p:ext uri="{BB962C8B-B14F-4D97-AF65-F5344CB8AC3E}">
        <p14:creationId xmlns:p14="http://schemas.microsoft.com/office/powerpoint/2010/main" val="25753486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95404" y="1934216"/>
            <a:ext cx="4430553" cy="1165860"/>
          </a:xfrm>
          <a:prstGeom prst="rect">
            <a:avLst/>
          </a:prstGeom>
        </p:spPr>
        <p:txBody>
          <a:bodyPr anchor="t">
            <a:noAutofit/>
          </a:bodyPr>
          <a:lstStyle>
            <a:lvl1pPr marL="0" indent="0">
              <a:lnSpc>
                <a:spcPct val="100000"/>
              </a:lnSpc>
              <a:defRPr sz="3600" b="1">
                <a:solidFill>
                  <a:srgbClr val="181F2D"/>
                </a:solidFill>
              </a:defRPr>
            </a:lvl1pPr>
          </a:lstStyle>
          <a:p>
            <a:r>
              <a:rPr lang="en-US" dirty="0"/>
              <a:t>Click to edit Master title style</a:t>
            </a:r>
            <a:endParaRPr dirty="0"/>
          </a:p>
        </p:txBody>
      </p:sp>
    </p:spTree>
    <p:extLst>
      <p:ext uri="{BB962C8B-B14F-4D97-AF65-F5344CB8AC3E}">
        <p14:creationId xmlns:p14="http://schemas.microsoft.com/office/powerpoint/2010/main" val="13292499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571500" y="1517073"/>
            <a:ext cx="3238500" cy="1165860"/>
          </a:xfrm>
          <a:prstGeom prst="rect">
            <a:avLst/>
          </a:prstGeom>
        </p:spPr>
        <p:txBody>
          <a:bodyPr anchor="t">
            <a:noAutofit/>
          </a:bodyPr>
          <a:lstStyle>
            <a:lvl1pPr>
              <a:lnSpc>
                <a:spcPct val="100000"/>
              </a:lnSpc>
              <a:defRPr sz="2800" b="1">
                <a:solidFill>
                  <a:srgbClr val="181F2D"/>
                </a:solidFill>
              </a:defRPr>
            </a:lvl1pPr>
          </a:lstStyle>
          <a:p>
            <a:r>
              <a:rPr lang="en-US" dirty="0"/>
              <a:t>Click to edit Master title style</a:t>
            </a:r>
            <a:endParaRPr dirty="0"/>
          </a:p>
        </p:txBody>
      </p:sp>
      <p:sp>
        <p:nvSpPr>
          <p:cNvPr id="12" name="Body Level One…"/>
          <p:cNvSpPr txBox="1">
            <a:spLocks noGrp="1"/>
          </p:cNvSpPr>
          <p:nvPr>
            <p:ph type="body" sz="quarter" idx="1"/>
          </p:nvPr>
        </p:nvSpPr>
        <p:spPr>
          <a:xfrm>
            <a:off x="571500" y="3185347"/>
            <a:ext cx="3238500" cy="1574876"/>
          </a:xfrm>
          <a:prstGeom prst="rect">
            <a:avLst/>
          </a:prstGeom>
        </p:spPr>
        <p:txBody>
          <a:bodyPr anchor="t">
            <a:noAutofit/>
          </a:bodyPr>
          <a:lstStyle>
            <a:lvl1pPr marL="0" indent="0">
              <a:lnSpc>
                <a:spcPct val="100000"/>
              </a:lnSpc>
              <a:spcBef>
                <a:spcPts val="0"/>
              </a:spcBef>
              <a:spcAft>
                <a:spcPts val="0"/>
              </a:spcAft>
              <a:buSzTx/>
              <a:buNone/>
              <a:defRPr sz="16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sp>
        <p:nvSpPr>
          <p:cNvPr id="8" name="Body Level One…">
            <a:extLst>
              <a:ext uri="{FF2B5EF4-FFF2-40B4-BE49-F238E27FC236}">
                <a16:creationId xmlns:a16="http://schemas.microsoft.com/office/drawing/2014/main" id="{C79EAFE0-671A-4AB5-9421-FBBCE1866F06}"/>
              </a:ext>
            </a:extLst>
          </p:cNvPr>
          <p:cNvSpPr txBox="1">
            <a:spLocks noGrp="1"/>
          </p:cNvSpPr>
          <p:nvPr>
            <p:ph type="body" sz="quarter" idx="10"/>
          </p:nvPr>
        </p:nvSpPr>
        <p:spPr>
          <a:xfrm>
            <a:off x="571500" y="2791523"/>
            <a:ext cx="3238500" cy="449765"/>
          </a:xfrm>
          <a:prstGeom prst="rect">
            <a:avLst/>
          </a:prstGeom>
        </p:spPr>
        <p:txBody>
          <a:bodyPr anchor="t">
            <a:noAutofit/>
          </a:bodyPr>
          <a:lstStyle>
            <a:lvl1pPr marL="0" indent="0">
              <a:lnSpc>
                <a:spcPct val="130000"/>
              </a:lnSpc>
              <a:spcBef>
                <a:spcPts val="0"/>
              </a:spcBef>
              <a:buSzTx/>
              <a:buNone/>
              <a:defRPr sz="1800" b="0" i="0">
                <a:solidFill>
                  <a:srgbClr val="181F2D"/>
                </a:solidFill>
                <a:latin typeface="+mn-lt"/>
                <a:ea typeface="Helvetica Neue Light" panose="02000403000000020004" pitchFamily="2" charset="0"/>
              </a:defRPr>
            </a:lvl1pPr>
            <a:lvl2pPr marL="0" indent="8572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2pPr>
            <a:lvl3pPr marL="0" indent="17145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3pPr>
            <a:lvl4pPr marL="0" indent="257175">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4pPr>
            <a:lvl5pPr marL="0" indent="342900">
              <a:lnSpc>
                <a:spcPct val="130000"/>
              </a:lnSpc>
              <a:spcBef>
                <a:spcPts val="0"/>
              </a:spcBef>
              <a:buSzTx/>
              <a:buNone/>
              <a:defRPr sz="1800" b="0" i="0">
                <a:solidFill>
                  <a:srgbClr val="FFFFFF"/>
                </a:solidFill>
                <a:latin typeface="Helvetica Neue Light" panose="02000403000000020004" pitchFamily="2" charset="0"/>
                <a:ea typeface="Helvetica Neue Light" panose="02000403000000020004" pitchFamily="2" charset="0"/>
              </a:defRPr>
            </a:lvl5pPr>
          </a:lstStyle>
          <a:p>
            <a:pPr lvl="0"/>
            <a:r>
              <a:rPr lang="en-US" dirty="0"/>
              <a:t>Edit Master text styles</a:t>
            </a:r>
          </a:p>
        </p:txBody>
      </p:sp>
      <p:pic>
        <p:nvPicPr>
          <p:cNvPr id="6" name="Picture 5" descr="A red logo on a black background&#10;&#10;Description automatically generated with medium confidence">
            <a:extLst>
              <a:ext uri="{FF2B5EF4-FFF2-40B4-BE49-F238E27FC236}">
                <a16:creationId xmlns:a16="http://schemas.microsoft.com/office/drawing/2014/main" id="{7477F427-F351-1C4E-96C4-5296762E2B3D}"/>
              </a:ext>
            </a:extLst>
          </p:cNvPr>
          <p:cNvPicPr>
            <a:picLocks noChangeAspect="1"/>
          </p:cNvPicPr>
          <p:nvPr userDrawn="1"/>
        </p:nvPicPr>
        <p:blipFill rotWithShape="1">
          <a:blip r:embed="rId3"/>
          <a:srcRect t="41830" b="42185"/>
          <a:stretch/>
        </p:blipFill>
        <p:spPr>
          <a:xfrm>
            <a:off x="368834" y="490486"/>
            <a:ext cx="2964179" cy="475312"/>
          </a:xfrm>
          <a:prstGeom prst="rect">
            <a:avLst/>
          </a:prstGeom>
        </p:spPr>
      </p:pic>
    </p:spTree>
    <p:extLst>
      <p:ext uri="{BB962C8B-B14F-4D97-AF65-F5344CB8AC3E}">
        <p14:creationId xmlns:p14="http://schemas.microsoft.com/office/powerpoint/2010/main" val="27994103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ll Content">
    <p:spTree>
      <p:nvGrpSpPr>
        <p:cNvPr id="1" name=""/>
        <p:cNvGrpSpPr/>
        <p:nvPr/>
      </p:nvGrpSpPr>
      <p:grpSpPr>
        <a:xfrm>
          <a:off x="0" y="0"/>
          <a:ext cx="0" cy="0"/>
          <a:chOff x="0" y="0"/>
          <a:chExt cx="0" cy="0"/>
        </a:xfrm>
      </p:grpSpPr>
      <p:sp>
        <p:nvSpPr>
          <p:cNvPr id="124" name="Title Text"/>
          <p:cNvSpPr txBox="1">
            <a:spLocks noGrp="1"/>
          </p:cNvSpPr>
          <p:nvPr>
            <p:ph type="title"/>
          </p:nvPr>
        </p:nvSpPr>
        <p:spPr>
          <a:xfrm>
            <a:off x="733424" y="384048"/>
            <a:ext cx="7643659" cy="476250"/>
          </a:xfrm>
          <a:prstGeom prst="rect">
            <a:avLst/>
          </a:prstGeom>
        </p:spPr>
        <p:txBody>
          <a:bodyPr>
            <a:normAutofit/>
          </a:bodyPr>
          <a:lstStyle>
            <a:lvl1pPr>
              <a:defRPr sz="2400" b="1" i="0" u="none" strike="noStrike" cap="none" spc="0" baseline="0" dirty="0">
                <a:ln>
                  <a:noFill/>
                </a:ln>
                <a:solidFill>
                  <a:srgbClr val="181F2D"/>
                </a:solidFill>
                <a:uFillTx/>
                <a:latin typeface="+mj-lt"/>
                <a:ea typeface="+mn-ea"/>
                <a:cs typeface="+mn-cs"/>
                <a:sym typeface="Helvetica Neue"/>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1C421B22-0792-4CA5-806B-00E245A923B8}"/>
              </a:ext>
            </a:extLst>
          </p:cNvPr>
          <p:cNvSpPr>
            <a:spLocks noGrp="1"/>
          </p:cNvSpPr>
          <p:nvPr>
            <p:ph sz="quarter" idx="10"/>
          </p:nvPr>
        </p:nvSpPr>
        <p:spPr>
          <a:xfrm>
            <a:off x="733424" y="1335024"/>
            <a:ext cx="764366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2" name="Slide Number Placeholder 1">
            <a:extLst>
              <a:ext uri="{FF2B5EF4-FFF2-40B4-BE49-F238E27FC236}">
                <a16:creationId xmlns:a16="http://schemas.microsoft.com/office/drawing/2014/main" id="{BC172D3A-AAC6-43D9-A879-6CD7A562FAA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3E6D9C31-E9F5-477F-9B2D-9E0D4BDC47F6}"/>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3633159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Bullets">
    <p:spTree>
      <p:nvGrpSpPr>
        <p:cNvPr id="1" name=""/>
        <p:cNvGrpSpPr/>
        <p:nvPr/>
      </p:nvGrpSpPr>
      <p:grpSpPr>
        <a:xfrm>
          <a:off x="0" y="0"/>
          <a:ext cx="0" cy="0"/>
          <a:chOff x="0" y="0"/>
          <a:chExt cx="0" cy="0"/>
        </a:xfrm>
      </p:grpSpPr>
      <p:sp>
        <p:nvSpPr>
          <p:cNvPr id="39" name="Title Text"/>
          <p:cNvSpPr txBox="1">
            <a:spLocks noGrp="1"/>
          </p:cNvSpPr>
          <p:nvPr>
            <p:ph type="title"/>
          </p:nvPr>
        </p:nvSpPr>
        <p:spPr>
          <a:xfrm>
            <a:off x="733424" y="384048"/>
            <a:ext cx="7643659" cy="476250"/>
          </a:xfrm>
          <a:prstGeom prst="rect">
            <a:avLst/>
          </a:prstGeom>
        </p:spPr>
        <p:txBody>
          <a:bodyPr>
            <a:normAutofit/>
          </a:bodyPr>
          <a:lstStyle>
            <a:lvl1pPr>
              <a:defRPr sz="2400" b="1">
                <a:solidFill>
                  <a:srgbClr val="181F2D"/>
                </a:solidFill>
              </a:defRPr>
            </a:lvl1pPr>
          </a:lstStyle>
          <a:p>
            <a:r>
              <a:rPr lang="en-US"/>
              <a:t>Click to edit Master title style</a:t>
            </a:r>
            <a:endParaRPr dirty="0"/>
          </a:p>
        </p:txBody>
      </p:sp>
      <p:sp>
        <p:nvSpPr>
          <p:cNvPr id="3" name="Text Placeholder 2">
            <a:extLst>
              <a:ext uri="{FF2B5EF4-FFF2-40B4-BE49-F238E27FC236}">
                <a16:creationId xmlns:a16="http://schemas.microsoft.com/office/drawing/2014/main" id="{BD05812C-D12C-4B79-B7B0-47A61E42D3D2}"/>
              </a:ext>
            </a:extLst>
          </p:cNvPr>
          <p:cNvSpPr>
            <a:spLocks noGrp="1"/>
          </p:cNvSpPr>
          <p:nvPr>
            <p:ph type="body" sz="quarter" idx="10"/>
          </p:nvPr>
        </p:nvSpPr>
        <p:spPr>
          <a:xfrm>
            <a:off x="733424" y="1335024"/>
            <a:ext cx="7643660" cy="3200400"/>
          </a:xfrm>
          <a:prstGeom prst="rect">
            <a:avLst/>
          </a:prstGeom>
        </p:spPr>
        <p:txBody>
          <a:bodyPr/>
          <a:lstStyle>
            <a:lvl1pPr marL="0" indent="0">
              <a:buNone/>
              <a:defRPr sz="1800">
                <a:solidFill>
                  <a:srgbClr val="181F2D"/>
                </a:solidFill>
              </a:defRPr>
            </a:lvl1pPr>
            <a:lvl2pPr marL="238125" indent="0">
              <a:buNone/>
              <a:defRPr sz="1600">
                <a:solidFill>
                  <a:srgbClr val="181F2D"/>
                </a:solidFill>
              </a:defRPr>
            </a:lvl2pPr>
            <a:lvl3pPr marL="476250" indent="0">
              <a:buNone/>
              <a:defRPr sz="1400">
                <a:solidFill>
                  <a:srgbClr val="181F2D"/>
                </a:solidFill>
              </a:defRPr>
            </a:lvl3pPr>
            <a:lvl4pPr marL="714375" indent="0">
              <a:buNone/>
              <a:defRPr sz="1400">
                <a:solidFill>
                  <a:srgbClr val="181F2D"/>
                </a:solidFill>
              </a:defRPr>
            </a:lvl4pPr>
            <a:lvl5pPr marL="952500" indent="0">
              <a:buNone/>
              <a:defRPr sz="1400">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546F3C5C-961C-4423-B1FF-E32FC83E4AB0}"/>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0E62BB8D-42D4-4B44-9A76-51373BF95A82}"/>
              </a:ext>
            </a:extLst>
          </p:cNvPr>
          <p:cNvSpPr>
            <a:spLocks noGrp="1"/>
          </p:cNvSpPr>
          <p:nvPr>
            <p:ph type="ftr" sz="quarter" idx="12"/>
          </p:nvPr>
        </p:nvSpPr>
        <p:spPr/>
        <p:txBody>
          <a:bodyPr/>
          <a:lstStyle/>
          <a:p>
            <a:r>
              <a:rPr lang="en-CA" dirty="0"/>
              <a:t>©2021 Canada Health Infoway</a:t>
            </a:r>
          </a:p>
        </p:txBody>
      </p:sp>
    </p:spTree>
    <p:extLst>
      <p:ext uri="{BB962C8B-B14F-4D97-AF65-F5344CB8AC3E}">
        <p14:creationId xmlns:p14="http://schemas.microsoft.com/office/powerpoint/2010/main" val="336149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mbers and Bullets">
    <p:spTree>
      <p:nvGrpSpPr>
        <p:cNvPr id="1" name=""/>
        <p:cNvGrpSpPr/>
        <p:nvPr/>
      </p:nvGrpSpPr>
      <p:grpSpPr>
        <a:xfrm>
          <a:off x="0" y="0"/>
          <a:ext cx="0" cy="0"/>
          <a:chOff x="0" y="0"/>
          <a:chExt cx="0" cy="0"/>
        </a:xfrm>
      </p:grpSpPr>
      <p:sp>
        <p:nvSpPr>
          <p:cNvPr id="138" name="Title Text"/>
          <p:cNvSpPr txBox="1">
            <a:spLocks noGrp="1"/>
          </p:cNvSpPr>
          <p:nvPr>
            <p:ph type="title"/>
          </p:nvPr>
        </p:nvSpPr>
        <p:spPr>
          <a:xfrm>
            <a:off x="733424" y="384048"/>
            <a:ext cx="7643658"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139" name="Body Level One…"/>
          <p:cNvSpPr txBox="1">
            <a:spLocks noGrp="1"/>
          </p:cNvSpPr>
          <p:nvPr>
            <p:ph type="body" idx="1"/>
          </p:nvPr>
        </p:nvSpPr>
        <p:spPr>
          <a:xfrm>
            <a:off x="733424" y="1743476"/>
            <a:ext cx="7643659" cy="2847573"/>
          </a:xfrm>
          <a:prstGeom prst="rect">
            <a:avLst/>
          </a:prstGeom>
        </p:spPr>
        <p:txBody>
          <a:bodyPr anchor="t">
            <a:noAutofit/>
          </a:bodyPr>
          <a:lstStyle>
            <a:lvl1pPr marL="460375" indent="-460375">
              <a:lnSpc>
                <a:spcPct val="130000"/>
              </a:lnSpc>
              <a:spcBef>
                <a:spcPts val="0"/>
              </a:spcBef>
              <a:buClr>
                <a:srgbClr val="E02D3A"/>
              </a:buClr>
              <a:buSzTx/>
              <a:buFont typeface="+mj-lt"/>
              <a:buAutoNum type="arabicPeriod"/>
              <a:defRPr sz="1800">
                <a:solidFill>
                  <a:srgbClr val="181F2D"/>
                </a:solidFill>
                <a:latin typeface="+mn-lt"/>
              </a:defRPr>
            </a:lvl1pPr>
            <a:lvl2pPr marL="684213" indent="-223838">
              <a:lnSpc>
                <a:spcPct val="130000"/>
              </a:lnSpc>
              <a:spcBef>
                <a:spcPts val="0"/>
              </a:spcBef>
              <a:buSzTx/>
              <a:buFont typeface="Arial" panose="020B0604020202020204" pitchFamily="34" charset="0"/>
              <a:buChar char="•"/>
              <a:defRPr sz="1600">
                <a:solidFill>
                  <a:srgbClr val="181F2D"/>
                </a:solidFill>
                <a:latin typeface="+mn-lt"/>
              </a:defRPr>
            </a:lvl2pPr>
            <a:lvl3pPr marL="914400" indent="-223838" defTabSz="323850">
              <a:lnSpc>
                <a:spcPct val="130000"/>
              </a:lnSpc>
              <a:spcBef>
                <a:spcPts val="0"/>
              </a:spcBef>
              <a:buSzTx/>
              <a:buFont typeface="Arial" panose="020B0604020202020204" pitchFamily="34" charset="0"/>
              <a:buChar char="•"/>
              <a:defRPr sz="1400">
                <a:solidFill>
                  <a:srgbClr val="181F2D"/>
                </a:solidFill>
                <a:latin typeface="+mn-lt"/>
              </a:defRPr>
            </a:lvl3pPr>
            <a:lvl4pPr marL="457200" indent="257175">
              <a:lnSpc>
                <a:spcPct val="130000"/>
              </a:lnSpc>
              <a:spcBef>
                <a:spcPts val="0"/>
              </a:spcBef>
              <a:buSzTx/>
              <a:buNone/>
              <a:defRPr sz="1400">
                <a:solidFill>
                  <a:srgbClr val="000000"/>
                </a:solidFill>
              </a:defRPr>
            </a:lvl4pPr>
            <a:lvl5pPr marL="0" indent="342900">
              <a:lnSpc>
                <a:spcPct val="130000"/>
              </a:lnSpc>
              <a:spcBef>
                <a:spcPts val="0"/>
              </a:spcBef>
              <a:buSzTx/>
              <a:buNone/>
              <a:defRPr sz="1400">
                <a:solidFill>
                  <a:srgbClr val="000000"/>
                </a:solidFill>
              </a:defRPr>
            </a:lvl5pPr>
          </a:lstStyle>
          <a:p>
            <a:pPr lvl="0"/>
            <a:r>
              <a:rPr lang="en-US" dirty="0"/>
              <a:t>Edit Master text styles</a:t>
            </a:r>
          </a:p>
          <a:p>
            <a:pPr lvl="1"/>
            <a:r>
              <a:rPr lang="en-US" dirty="0"/>
              <a:t>Second level</a:t>
            </a:r>
          </a:p>
          <a:p>
            <a:pPr lvl="2"/>
            <a:r>
              <a:rPr lang="en-US" dirty="0"/>
              <a:t>Third level</a:t>
            </a:r>
          </a:p>
        </p:txBody>
      </p:sp>
      <p:sp>
        <p:nvSpPr>
          <p:cNvPr id="9" name="Text Placeholder 8">
            <a:extLst>
              <a:ext uri="{FF2B5EF4-FFF2-40B4-BE49-F238E27FC236}">
                <a16:creationId xmlns:a16="http://schemas.microsoft.com/office/drawing/2014/main" id="{FBAA267D-646B-42C6-A9CD-6BAFDA8822E0}"/>
              </a:ext>
            </a:extLst>
          </p:cNvPr>
          <p:cNvSpPr>
            <a:spLocks noGrp="1"/>
          </p:cNvSpPr>
          <p:nvPr>
            <p:ph type="body" sz="quarter" idx="10"/>
          </p:nvPr>
        </p:nvSpPr>
        <p:spPr>
          <a:xfrm>
            <a:off x="733423" y="1335024"/>
            <a:ext cx="7643659" cy="408452"/>
          </a:xfrm>
          <a:prstGeom prst="rect">
            <a:avLst/>
          </a:prstGeom>
        </p:spPr>
        <p:txBody>
          <a:bodyPr>
            <a:normAutofit/>
          </a:bodyPr>
          <a:lstStyle>
            <a:lvl1pPr marL="0" indent="0">
              <a:buNone/>
              <a:defRPr sz="1800" b="1">
                <a:solidFill>
                  <a:srgbClr val="181F2D"/>
                </a:solidFill>
              </a:defRPr>
            </a:lvl1pPr>
            <a:lvl2pPr marL="238125" indent="0">
              <a:buNone/>
              <a:defRPr/>
            </a:lvl2pPr>
            <a:lvl3pPr marL="476250" indent="0">
              <a:buNone/>
              <a:defRPr/>
            </a:lvl3pPr>
            <a:lvl4pPr marL="714375" indent="0">
              <a:buNone/>
              <a:defRPr/>
            </a:lvl4pPr>
            <a:lvl5pPr marL="952500" indent="0">
              <a:buNone/>
              <a:defRPr/>
            </a:lvl5pPr>
          </a:lstStyle>
          <a:p>
            <a:pPr lvl="0"/>
            <a:r>
              <a:rPr lang="en-US" dirty="0"/>
              <a:t>Edit Master text styles</a:t>
            </a:r>
          </a:p>
        </p:txBody>
      </p:sp>
      <p:sp>
        <p:nvSpPr>
          <p:cNvPr id="2" name="Slide Number Placeholder 1">
            <a:extLst>
              <a:ext uri="{FF2B5EF4-FFF2-40B4-BE49-F238E27FC236}">
                <a16:creationId xmlns:a16="http://schemas.microsoft.com/office/drawing/2014/main" id="{909C97EF-7BD4-4119-94E4-6C783B4D3EB4}"/>
              </a:ext>
            </a:extLst>
          </p:cNvPr>
          <p:cNvSpPr>
            <a:spLocks noGrp="1"/>
          </p:cNvSpPr>
          <p:nvPr>
            <p:ph type="sldNum" sz="quarter" idx="11"/>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0289C22-0B97-4A69-B42C-3059CFFEF48A}"/>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18641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All Content">
    <p:spTree>
      <p:nvGrpSpPr>
        <p:cNvPr id="1" name=""/>
        <p:cNvGrpSpPr/>
        <p:nvPr/>
      </p:nvGrpSpPr>
      <p:grpSpPr>
        <a:xfrm>
          <a:off x="0" y="0"/>
          <a:ext cx="0" cy="0"/>
          <a:chOff x="0" y="0"/>
          <a:chExt cx="0" cy="0"/>
        </a:xfrm>
      </p:grpSpPr>
      <p:sp>
        <p:nvSpPr>
          <p:cNvPr id="152" name="Title Text"/>
          <p:cNvSpPr txBox="1">
            <a:spLocks noGrp="1"/>
          </p:cNvSpPr>
          <p:nvPr>
            <p:ph type="title"/>
          </p:nvPr>
        </p:nvSpPr>
        <p:spPr>
          <a:xfrm>
            <a:off x="733424" y="384048"/>
            <a:ext cx="7643660"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3" name="Content Placeholder 2">
            <a:extLst>
              <a:ext uri="{FF2B5EF4-FFF2-40B4-BE49-F238E27FC236}">
                <a16:creationId xmlns:a16="http://schemas.microsoft.com/office/drawing/2014/main" id="{A8D43F9C-2B95-4EB4-B43D-897CDCBE0DB3}"/>
              </a:ext>
            </a:extLst>
          </p:cNvPr>
          <p:cNvSpPr>
            <a:spLocks noGrp="1"/>
          </p:cNvSpPr>
          <p:nvPr>
            <p:ph sz="quarter" idx="10"/>
          </p:nvPr>
        </p:nvSpPr>
        <p:spPr>
          <a:xfrm>
            <a:off x="733425" y="1333501"/>
            <a:ext cx="3577419"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Content Placeholder 5">
            <a:extLst>
              <a:ext uri="{FF2B5EF4-FFF2-40B4-BE49-F238E27FC236}">
                <a16:creationId xmlns:a16="http://schemas.microsoft.com/office/drawing/2014/main" id="{E59109F0-8496-4318-80EF-A444125651BC}"/>
              </a:ext>
            </a:extLst>
          </p:cNvPr>
          <p:cNvSpPr>
            <a:spLocks noGrp="1"/>
          </p:cNvSpPr>
          <p:nvPr>
            <p:ph sz="quarter" idx="11"/>
          </p:nvPr>
        </p:nvSpPr>
        <p:spPr>
          <a:xfrm>
            <a:off x="4555254" y="1333500"/>
            <a:ext cx="3683390" cy="3200400"/>
          </a:xfrm>
        </p:spPr>
        <p:txBody>
          <a:bodyPr/>
          <a:lstStyle>
            <a:lvl1pPr>
              <a:defRPr>
                <a:solidFill>
                  <a:srgbClr val="181F2D"/>
                </a:solidFill>
              </a:defRPr>
            </a:lvl1pPr>
            <a:lvl2pPr>
              <a:defRPr>
                <a:solidFill>
                  <a:srgbClr val="181F2D"/>
                </a:solidFill>
              </a:defRPr>
            </a:lvl2pPr>
            <a:lvl3pPr>
              <a:defRPr>
                <a:solidFill>
                  <a:srgbClr val="181F2D"/>
                </a:solidFill>
              </a:defRPr>
            </a:lvl3pPr>
            <a:lvl4pPr>
              <a:defRPr>
                <a:solidFill>
                  <a:srgbClr val="181F2D"/>
                </a:solidFill>
              </a:defRPr>
            </a:lvl4pPr>
            <a:lvl5pPr>
              <a:defRPr>
                <a:solidFill>
                  <a:srgbClr val="181F2D"/>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2" name="Slide Number Placeholder 1">
            <a:extLst>
              <a:ext uri="{FF2B5EF4-FFF2-40B4-BE49-F238E27FC236}">
                <a16:creationId xmlns:a16="http://schemas.microsoft.com/office/drawing/2014/main" id="{2EA4EBAB-DE80-4B25-951E-84CBE8F634D9}"/>
              </a:ext>
            </a:extLst>
          </p:cNvPr>
          <p:cNvSpPr>
            <a:spLocks noGrp="1"/>
          </p:cNvSpPr>
          <p:nvPr>
            <p:ph type="sldNum" sz="quarter" idx="12"/>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8" name="Footer Placeholder 3">
            <a:extLst>
              <a:ext uri="{FF2B5EF4-FFF2-40B4-BE49-F238E27FC236}">
                <a16:creationId xmlns:a16="http://schemas.microsoft.com/office/drawing/2014/main" id="{C67B9066-CAB2-445E-9D55-B312616CD47B}"/>
              </a:ext>
            </a:extLst>
          </p:cNvPr>
          <p:cNvSpPr>
            <a:spLocks noGrp="1"/>
          </p:cNvSpPr>
          <p:nvPr>
            <p:ph type="ftr" sz="quarter" idx="13"/>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23761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5" name="Title Text"/>
          <p:cNvSpPr txBox="1">
            <a:spLocks noGrp="1"/>
          </p:cNvSpPr>
          <p:nvPr>
            <p:ph type="title"/>
          </p:nvPr>
        </p:nvSpPr>
        <p:spPr>
          <a:xfrm>
            <a:off x="731520" y="384048"/>
            <a:ext cx="7645564" cy="476250"/>
          </a:xfrm>
          <a:prstGeom prst="rect">
            <a:avLst/>
          </a:prstGeom>
        </p:spPr>
        <p:txBody>
          <a:bodyPr>
            <a:normAutofit/>
          </a:bodyPr>
          <a:lstStyle>
            <a:lvl1pPr>
              <a:defRPr sz="2400" b="1">
                <a:solidFill>
                  <a:srgbClr val="181F2D"/>
                </a:solidFill>
              </a:defRPr>
            </a:lvl1pPr>
          </a:lstStyle>
          <a:p>
            <a:r>
              <a:rPr lang="en-US" dirty="0"/>
              <a:t>Click to edit Master title style</a:t>
            </a:r>
            <a:endParaRPr dirty="0"/>
          </a:p>
        </p:txBody>
      </p:sp>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Tree>
    <p:extLst>
      <p:ext uri="{BB962C8B-B14F-4D97-AF65-F5344CB8AC3E}">
        <p14:creationId xmlns:p14="http://schemas.microsoft.com/office/powerpoint/2010/main" val="176035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FRAME PHOTO">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1B8C854-3B3D-42AD-9797-2DCFFFD9D6C2}"/>
              </a:ext>
            </a:extLst>
          </p:cNvPr>
          <p:cNvSpPr>
            <a:spLocks noGrp="1"/>
          </p:cNvSpPr>
          <p:nvPr>
            <p:ph type="sldNum" sz="quarter" idx="10"/>
          </p:nvPr>
        </p:nvSpPr>
        <p:spPr/>
        <p:txBody>
          <a:bodyPr/>
          <a:lstStyle>
            <a:lvl1pPr>
              <a:defRPr>
                <a:solidFill>
                  <a:srgbClr val="181F2D"/>
                </a:solidFill>
              </a:defRPr>
            </a:lvl1pPr>
          </a:lstStyle>
          <a:p>
            <a:fld id="{7BCFBF29-39BB-47B7-B83E-9E61FEB2B13F}" type="slidenum">
              <a:rPr lang="en-CA" smtClean="0"/>
              <a:pPr/>
              <a:t>‹#›</a:t>
            </a:fld>
            <a:endParaRPr lang="en-CA"/>
          </a:p>
        </p:txBody>
      </p:sp>
      <p:sp>
        <p:nvSpPr>
          <p:cNvPr id="6" name="Footer Placeholder 3">
            <a:extLst>
              <a:ext uri="{FF2B5EF4-FFF2-40B4-BE49-F238E27FC236}">
                <a16:creationId xmlns:a16="http://schemas.microsoft.com/office/drawing/2014/main" id="{55F11B2D-AA48-490D-A860-BA8D8DD25350}"/>
              </a:ext>
            </a:extLst>
          </p:cNvPr>
          <p:cNvSpPr>
            <a:spLocks noGrp="1"/>
          </p:cNvSpPr>
          <p:nvPr>
            <p:ph type="ftr" sz="quarter" idx="12"/>
          </p:nvPr>
        </p:nvSpPr>
        <p:spPr>
          <a:xfrm>
            <a:off x="246081" y="4810284"/>
            <a:ext cx="1828800" cy="146304"/>
          </a:xfrm>
        </p:spPr>
        <p:txBody>
          <a:bodyPr/>
          <a:lstStyle/>
          <a:p>
            <a:r>
              <a:rPr lang="en-CA" dirty="0"/>
              <a:t>©2021 Canada Health Infoway</a:t>
            </a:r>
          </a:p>
        </p:txBody>
      </p:sp>
      <p:sp>
        <p:nvSpPr>
          <p:cNvPr id="4" name="Picture Placeholder 3">
            <a:extLst>
              <a:ext uri="{FF2B5EF4-FFF2-40B4-BE49-F238E27FC236}">
                <a16:creationId xmlns:a16="http://schemas.microsoft.com/office/drawing/2014/main" id="{3B4A08D6-0C0B-48E2-B98D-F8B8BA612A30}"/>
              </a:ext>
            </a:extLst>
          </p:cNvPr>
          <p:cNvSpPr>
            <a:spLocks noGrp="1"/>
          </p:cNvSpPr>
          <p:nvPr>
            <p:ph type="pic" sz="quarter" idx="13"/>
          </p:nvPr>
        </p:nvSpPr>
        <p:spPr>
          <a:xfrm>
            <a:off x="0" y="0"/>
            <a:ext cx="9144000" cy="5143500"/>
          </a:xfrm>
        </p:spPr>
        <p:txBody>
          <a:bodyPr/>
          <a:lstStyle>
            <a:lvl1pPr>
              <a:defRPr>
                <a:solidFill>
                  <a:srgbClr val="181F2D"/>
                </a:solidFill>
              </a:defRPr>
            </a:lvl1pPr>
          </a:lstStyle>
          <a:p>
            <a:endParaRPr lang="en-CA"/>
          </a:p>
        </p:txBody>
      </p:sp>
    </p:spTree>
    <p:extLst>
      <p:ext uri="{BB962C8B-B14F-4D97-AF65-F5344CB8AC3E}">
        <p14:creationId xmlns:p14="http://schemas.microsoft.com/office/powerpoint/2010/main" val="2705782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731520" y="384048"/>
            <a:ext cx="7645564" cy="47548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rPr lang="en-US" dirty="0"/>
              <a:t>Click to edit Master title style</a:t>
            </a:r>
            <a:endParaRPr dirty="0"/>
          </a:p>
        </p:txBody>
      </p:sp>
      <p:sp>
        <p:nvSpPr>
          <p:cNvPr id="5" name="Text Placeholder 4">
            <a:extLst>
              <a:ext uri="{FF2B5EF4-FFF2-40B4-BE49-F238E27FC236}">
                <a16:creationId xmlns:a16="http://schemas.microsoft.com/office/drawing/2014/main" id="{8AC05E6A-587B-465C-94D9-65A931B8C2DC}"/>
              </a:ext>
            </a:extLst>
          </p:cNvPr>
          <p:cNvSpPr>
            <a:spLocks noGrp="1"/>
          </p:cNvSpPr>
          <p:nvPr>
            <p:ph type="body" idx="1"/>
          </p:nvPr>
        </p:nvSpPr>
        <p:spPr>
          <a:xfrm>
            <a:off x="731520" y="1335024"/>
            <a:ext cx="7645564" cy="32004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2018 Canada Health Infoway">
            <a:extLst>
              <a:ext uri="{FF2B5EF4-FFF2-40B4-BE49-F238E27FC236}">
                <a16:creationId xmlns:a16="http://schemas.microsoft.com/office/drawing/2014/main" id="{DC8229DB-C643-4C6E-A4BB-33D5C2A79B9B}"/>
              </a:ext>
            </a:extLst>
          </p:cNvPr>
          <p:cNvSpPr txBox="1"/>
          <p:nvPr userDrawn="1"/>
        </p:nvSpPr>
        <p:spPr>
          <a:xfrm>
            <a:off x="246081" y="4770665"/>
            <a:ext cx="1459662" cy="146194"/>
          </a:xfrm>
          <a:prstGeom prst="rect">
            <a:avLst/>
          </a:prstGeom>
          <a:ln w="12700">
            <a:miter lim="400000"/>
          </a:ln>
          <a:extLst>
            <a:ext uri="{C572A759-6A51-4108-AA02-DFA0A04FC94B}">
              <ma14:wrappingTextBoxFlag xmlns:ma14="http://schemas.microsoft.com/office/mac/drawingml/2011/main" xmlns="" val="1"/>
            </a:ext>
          </a:extLst>
        </p:spPr>
        <p:txBody>
          <a:bodyPr lIns="19050" tIns="19050" rIns="19050" bIns="19050" anchor="ctr">
            <a:spAutoFit/>
          </a:bodyPr>
          <a:lstStyle>
            <a:lvl1pPr algn="r" defTabSz="457200">
              <a:defRPr sz="2100" b="0" cap="none">
                <a:solidFill>
                  <a:srgbClr val="000000"/>
                </a:solidFill>
              </a:defRPr>
            </a:lvl1pPr>
          </a:lstStyle>
          <a:p>
            <a:endParaRPr sz="700" b="0" i="0" dirty="0">
              <a:latin typeface="Helvetica Neue Light" panose="02000403000000020004" pitchFamily="2" charset="0"/>
              <a:ea typeface="Helvetica Neue Light" panose="02000403000000020004" pitchFamily="2" charset="0"/>
            </a:endParaRPr>
          </a:p>
        </p:txBody>
      </p:sp>
      <p:sp>
        <p:nvSpPr>
          <p:cNvPr id="3" name="Slide Number Placeholder 2">
            <a:extLst>
              <a:ext uri="{FF2B5EF4-FFF2-40B4-BE49-F238E27FC236}">
                <a16:creationId xmlns:a16="http://schemas.microsoft.com/office/drawing/2014/main" id="{A6C3A846-9A3E-4E78-A290-30942D29164E}"/>
              </a:ext>
            </a:extLst>
          </p:cNvPr>
          <p:cNvSpPr>
            <a:spLocks noGrp="1"/>
          </p:cNvSpPr>
          <p:nvPr>
            <p:ph type="sldNum" sz="quarter" idx="4"/>
          </p:nvPr>
        </p:nvSpPr>
        <p:spPr>
          <a:xfrm>
            <a:off x="246081" y="4497556"/>
            <a:ext cx="393255" cy="274637"/>
          </a:xfrm>
          <a:prstGeom prst="rect">
            <a:avLst/>
          </a:prstGeom>
        </p:spPr>
        <p:txBody>
          <a:bodyPr vert="horz" lIns="91440" tIns="45720" rIns="91440" bIns="45720" rtlCol="0" anchor="ctr"/>
          <a:lstStyle>
            <a:lvl1pPr algn="l">
              <a:defRPr sz="1000">
                <a:solidFill>
                  <a:srgbClr val="181F2D"/>
                </a:solidFill>
              </a:defRPr>
            </a:lvl1pPr>
          </a:lstStyle>
          <a:p>
            <a:fld id="{7BCFBF29-39BB-47B7-B83E-9E61FEB2B13F}" type="slidenum">
              <a:rPr lang="en-CA" smtClean="0"/>
              <a:pPr/>
              <a:t>‹#›</a:t>
            </a:fld>
            <a:endParaRPr lang="en-CA"/>
          </a:p>
        </p:txBody>
      </p:sp>
      <p:sp>
        <p:nvSpPr>
          <p:cNvPr id="4" name="Footer Placeholder 3">
            <a:extLst>
              <a:ext uri="{FF2B5EF4-FFF2-40B4-BE49-F238E27FC236}">
                <a16:creationId xmlns:a16="http://schemas.microsoft.com/office/drawing/2014/main" id="{77E08CFF-7BA4-4FF3-A24E-133C63B99493}"/>
              </a:ext>
            </a:extLst>
          </p:cNvPr>
          <p:cNvSpPr>
            <a:spLocks noGrp="1"/>
          </p:cNvSpPr>
          <p:nvPr>
            <p:ph type="ftr" sz="quarter" idx="3"/>
          </p:nvPr>
        </p:nvSpPr>
        <p:spPr>
          <a:xfrm>
            <a:off x="246081" y="4810284"/>
            <a:ext cx="1828800" cy="146304"/>
          </a:xfrm>
          <a:prstGeom prst="rect">
            <a:avLst/>
          </a:prstGeom>
        </p:spPr>
        <p:txBody>
          <a:bodyPr vert="horz" lIns="91440" tIns="45720" rIns="91440" bIns="45720" rtlCol="0" anchor="ctr"/>
          <a:lstStyle>
            <a:lvl1pPr algn="l">
              <a:defRPr sz="700">
                <a:solidFill>
                  <a:schemeClr val="tx1">
                    <a:tint val="75000"/>
                  </a:schemeClr>
                </a:solidFill>
              </a:defRPr>
            </a:lvl1pPr>
          </a:lstStyle>
          <a:p>
            <a:r>
              <a:rPr lang="en-CA" dirty="0"/>
              <a:t>©2021 Canada Health Infoway</a:t>
            </a:r>
          </a:p>
        </p:txBody>
      </p:sp>
      <p:pic>
        <p:nvPicPr>
          <p:cNvPr id="12" name="Picture 11">
            <a:extLst>
              <a:ext uri="{FF2B5EF4-FFF2-40B4-BE49-F238E27FC236}">
                <a16:creationId xmlns:a16="http://schemas.microsoft.com/office/drawing/2014/main" id="{B8135846-E460-4558-B9C1-CB8EEC242490}"/>
              </a:ext>
            </a:extLst>
          </p:cNvPr>
          <p:cNvPicPr>
            <a:picLocks noChangeAspect="1"/>
          </p:cNvPicPr>
          <p:nvPr userDrawn="1"/>
        </p:nvPicPr>
        <p:blipFill>
          <a:blip r:embed="rId14"/>
          <a:srcRect t="41558" b="41558"/>
          <a:stretch/>
        </p:blipFill>
        <p:spPr>
          <a:xfrm>
            <a:off x="6959889" y="4635476"/>
            <a:ext cx="1920160" cy="32520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27" r:id="rId2"/>
    <p:sldLayoutId id="2147483714" r:id="rId3"/>
    <p:sldLayoutId id="2147483717" r:id="rId4"/>
    <p:sldLayoutId id="2147483705" r:id="rId5"/>
    <p:sldLayoutId id="2147483710" r:id="rId6"/>
    <p:sldLayoutId id="2147483704" r:id="rId7"/>
    <p:sldLayoutId id="2147483711" r:id="rId8"/>
    <p:sldLayoutId id="2147483724" r:id="rId9"/>
    <p:sldLayoutId id="2147483729" r:id="rId10"/>
    <p:sldLayoutId id="2147483712" r:id="rId11"/>
    <p:sldLayoutId id="2147483713"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marL="0" marR="0" indent="0" algn="l" defTabSz="309563" eaLnBrk="1" latinLnBrk="0" hangingPunct="1">
        <a:lnSpc>
          <a:spcPct val="100000"/>
        </a:lnSpc>
        <a:spcBef>
          <a:spcPts val="0"/>
        </a:spcBef>
        <a:spcAft>
          <a:spcPts val="0"/>
        </a:spcAft>
        <a:buClrTx/>
        <a:buSzTx/>
        <a:buFontTx/>
        <a:buNone/>
        <a:tabLst/>
        <a:defRPr sz="2400" b="1" i="0" u="none" strike="noStrike" cap="none" spc="0" baseline="0" dirty="0">
          <a:ln>
            <a:noFill/>
          </a:ln>
          <a:solidFill>
            <a:srgbClr val="181F2D"/>
          </a:solidFill>
          <a:uFillTx/>
          <a:latin typeface="+mj-lt"/>
          <a:ea typeface="+mn-ea"/>
          <a:cs typeface="+mn-cs"/>
          <a:sym typeface="Helvetica Neue"/>
        </a:defRPr>
      </a:lvl1pPr>
      <a:lvl2pPr marL="0" marR="0" indent="857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2pPr>
      <a:lvl3pPr marL="0" marR="0" indent="1714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3pPr>
      <a:lvl4pPr marL="0" marR="0" indent="2571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4pPr>
      <a:lvl5pPr marL="0" marR="0" indent="3429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5pPr>
      <a:lvl6pPr marL="0" marR="0" indent="42862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6pPr>
      <a:lvl7pPr marL="0" marR="0" indent="51435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7pPr>
      <a:lvl8pPr marL="0" marR="0" indent="600075"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8pPr>
      <a:lvl9pPr marL="0" marR="0" indent="685800" algn="l" defTabSz="309563" eaLnBrk="1" latinLnBrk="0" hangingPunct="1">
        <a:lnSpc>
          <a:spcPct val="100000"/>
        </a:lnSpc>
        <a:spcBef>
          <a:spcPts val="0"/>
        </a:spcBef>
        <a:spcAft>
          <a:spcPts val="0"/>
        </a:spcAft>
        <a:buClrTx/>
        <a:buSzTx/>
        <a:buFontTx/>
        <a:buNone/>
        <a:tabLst/>
        <a:defRPr sz="3750" b="0" i="0" u="none" strike="noStrike" cap="none" spc="0" baseline="0">
          <a:ln>
            <a:noFill/>
          </a:ln>
          <a:solidFill>
            <a:srgbClr val="515252"/>
          </a:solidFill>
          <a:uFillTx/>
          <a:latin typeface="+mn-lt"/>
          <a:ea typeface="+mn-ea"/>
          <a:cs typeface="+mn-cs"/>
          <a:sym typeface="Helvetica Neue"/>
        </a:defRPr>
      </a:lvl9pPr>
    </p:titleStyle>
    <p:bodyStyle>
      <a:lvl1pPr marL="192024" marR="0" indent="-190500" algn="l" defTabSz="309563" eaLnBrk="1" latinLnBrk="0" hangingPunct="1">
        <a:lnSpc>
          <a:spcPct val="130000"/>
        </a:lnSpc>
        <a:spcBef>
          <a:spcPts val="300"/>
        </a:spcBef>
        <a:spcAft>
          <a:spcPts val="300"/>
        </a:spcAft>
        <a:buClrTx/>
        <a:buSzPct val="100000"/>
        <a:buFontTx/>
        <a:buChar char="•"/>
        <a:tabLst/>
        <a:defRPr lang="en-US" sz="1800" b="0" i="0" u="none" strike="noStrike" cap="none" spc="0" baseline="0" dirty="0">
          <a:ln>
            <a:noFill/>
          </a:ln>
          <a:solidFill>
            <a:srgbClr val="181F2D"/>
          </a:solidFill>
          <a:uFillTx/>
          <a:latin typeface="+mn-lt"/>
          <a:ea typeface="+mn-ea"/>
          <a:cs typeface="+mn-cs"/>
          <a:sym typeface="Helvetica Neue"/>
        </a:defRPr>
      </a:lvl1pPr>
      <a:lvl2pPr marL="429768" marR="0" indent="-190500" algn="l" defTabSz="309563" eaLnBrk="1" latinLnBrk="0" hangingPunct="1">
        <a:lnSpc>
          <a:spcPct val="130000"/>
        </a:lnSpc>
        <a:spcBef>
          <a:spcPts val="300"/>
        </a:spcBef>
        <a:spcAft>
          <a:spcPts val="300"/>
        </a:spcAft>
        <a:buClrTx/>
        <a:buSzPct val="100000"/>
        <a:buFontTx/>
        <a:buChar char="•"/>
        <a:tabLst/>
        <a:defRPr lang="en-US" sz="1600" b="0" i="0" u="none" strike="noStrike" cap="none" spc="0" baseline="0" dirty="0">
          <a:ln>
            <a:noFill/>
          </a:ln>
          <a:solidFill>
            <a:srgbClr val="181F2D"/>
          </a:solidFill>
          <a:uFillTx/>
          <a:latin typeface="+mn-lt"/>
          <a:ea typeface="+mn-ea"/>
          <a:cs typeface="+mn-cs"/>
          <a:sym typeface="Helvetica Neue"/>
        </a:defRPr>
      </a:lvl2pPr>
      <a:lvl3pPr marL="667512"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3pPr>
      <a:lvl4pPr marL="905256" marR="0" indent="-190500" algn="l" defTabSz="309563" eaLnBrk="1" latinLnBrk="0" hangingPunct="1">
        <a:lnSpc>
          <a:spcPct val="130000"/>
        </a:lnSpc>
        <a:spcBef>
          <a:spcPts val="300"/>
        </a:spcBef>
        <a:spcAft>
          <a:spcPts val="300"/>
        </a:spcAft>
        <a:buClrTx/>
        <a:buSzPct val="100000"/>
        <a:buFontTx/>
        <a:buChar char="•"/>
        <a:tabLst/>
        <a:defRPr lang="en-US" sz="1400" b="0" i="0" u="none" strike="noStrike" cap="none" spc="0" baseline="0" dirty="0">
          <a:ln>
            <a:noFill/>
          </a:ln>
          <a:solidFill>
            <a:srgbClr val="181F2D"/>
          </a:solidFill>
          <a:uFillTx/>
          <a:latin typeface="+mn-lt"/>
          <a:ea typeface="+mn-ea"/>
          <a:cs typeface="+mn-cs"/>
          <a:sym typeface="Helvetica Neue"/>
        </a:defRPr>
      </a:lvl4pPr>
      <a:lvl5pPr marL="1143000" marR="0" indent="-190500" algn="l" defTabSz="309563" eaLnBrk="1" latinLnBrk="0" hangingPunct="1">
        <a:lnSpc>
          <a:spcPct val="130000"/>
        </a:lnSpc>
        <a:spcBef>
          <a:spcPts val="300"/>
        </a:spcBef>
        <a:spcAft>
          <a:spcPts val="300"/>
        </a:spcAft>
        <a:buClrTx/>
        <a:buSzPct val="100000"/>
        <a:buFontTx/>
        <a:buChar char="•"/>
        <a:tabLst/>
        <a:defRPr lang="en-CA" sz="1400" b="0" i="0" u="none" strike="noStrike" cap="none" spc="0" baseline="0" dirty="0">
          <a:ln>
            <a:noFill/>
          </a:ln>
          <a:solidFill>
            <a:srgbClr val="181F2D"/>
          </a:solidFill>
          <a:uFillTx/>
          <a:latin typeface="+mn-lt"/>
          <a:ea typeface="+mn-ea"/>
          <a:cs typeface="+mn-cs"/>
          <a:sym typeface="Helvetica Neue"/>
        </a:defRPr>
      </a:lvl5pPr>
      <a:lvl6pPr marL="130968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6pPr>
      <a:lvl7pPr marL="154781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7pPr>
      <a:lvl8pPr marL="1785938"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8pPr>
      <a:lvl9pPr marL="2024063" marR="0" indent="-119063" algn="l" defTabSz="309563" eaLnBrk="1" latinLnBrk="0" hangingPunct="1">
        <a:lnSpc>
          <a:spcPct val="150000"/>
        </a:lnSpc>
        <a:spcBef>
          <a:spcPts val="1950"/>
        </a:spcBef>
        <a:spcAft>
          <a:spcPts val="0"/>
        </a:spcAft>
        <a:buClrTx/>
        <a:buSzPct val="75000"/>
        <a:buFontTx/>
        <a:buChar char="•"/>
        <a:tabLst/>
        <a:defRPr sz="975" b="0" i="0" u="none" strike="noStrike" cap="none" spc="0" baseline="0">
          <a:ln>
            <a:noFill/>
          </a:ln>
          <a:solidFill>
            <a:srgbClr val="717172"/>
          </a:solidFill>
          <a:uFillTx/>
          <a:latin typeface="+mn-lt"/>
          <a:ea typeface="+mn-ea"/>
          <a:cs typeface="+mn-cs"/>
          <a:sym typeface="Helvetica Neue"/>
        </a:defRPr>
      </a:lvl9pPr>
    </p:bodyStyle>
    <p:otherStyle>
      <a:lvl1pPr marL="0" marR="0" indent="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1pPr>
      <a:lvl2pPr marL="0" marR="0" indent="857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2pPr>
      <a:lvl3pPr marL="0" marR="0" indent="1714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3pPr>
      <a:lvl4pPr marL="0" marR="0" indent="2571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4pPr>
      <a:lvl5pPr marL="0" marR="0" indent="3429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5pPr>
      <a:lvl6pPr marL="0" marR="0" indent="42862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6pPr>
      <a:lvl7pPr marL="0" marR="0" indent="51435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7pPr>
      <a:lvl8pPr marL="0" marR="0" indent="600075"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8pPr>
      <a:lvl9pPr marL="0" marR="0" indent="685800" algn="ctr" defTabSz="309563" rtl="0" eaLnBrk="1" latinLnBrk="0" hangingPunct="1">
        <a:lnSpc>
          <a:spcPct val="100000"/>
        </a:lnSpc>
        <a:spcBef>
          <a:spcPts val="0"/>
        </a:spcBef>
        <a:spcAft>
          <a:spcPts val="0"/>
        </a:spcAft>
        <a:buClrTx/>
        <a:buSzTx/>
        <a:buFontTx/>
        <a:buNone/>
        <a:tabLst/>
        <a:defRPr sz="9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1518A-900A-994E-81DC-F4B37F6B77BF}"/>
              </a:ext>
            </a:extLst>
          </p:cNvPr>
          <p:cNvSpPr>
            <a:spLocks noGrp="1"/>
          </p:cNvSpPr>
          <p:nvPr>
            <p:ph type="title"/>
          </p:nvPr>
        </p:nvSpPr>
        <p:spPr>
          <a:xfrm>
            <a:off x="595403" y="1292190"/>
            <a:ext cx="3976597" cy="1165860"/>
          </a:xfrm>
        </p:spPr>
        <p:txBody>
          <a:bodyPr/>
          <a:lstStyle/>
          <a:p>
            <a:r>
              <a:rPr lang="en-US" dirty="0"/>
              <a:t>Sex and Gender Working Group</a:t>
            </a:r>
          </a:p>
        </p:txBody>
      </p:sp>
      <p:sp>
        <p:nvSpPr>
          <p:cNvPr id="31" name="Text Placeholder 30">
            <a:extLst>
              <a:ext uri="{FF2B5EF4-FFF2-40B4-BE49-F238E27FC236}">
                <a16:creationId xmlns:a16="http://schemas.microsoft.com/office/drawing/2014/main" id="{39087986-CE26-4582-8854-99C8F3DC8217}"/>
              </a:ext>
            </a:extLst>
          </p:cNvPr>
          <p:cNvSpPr>
            <a:spLocks noGrp="1"/>
          </p:cNvSpPr>
          <p:nvPr>
            <p:ph type="body" sz="quarter" idx="1"/>
          </p:nvPr>
        </p:nvSpPr>
        <p:spPr/>
        <p:txBody>
          <a:bodyPr/>
          <a:lstStyle/>
          <a:p>
            <a:r>
              <a:rPr lang="en-CA" dirty="0"/>
              <a:t>Monthly Tuesday Zoom Meeting</a:t>
            </a:r>
          </a:p>
          <a:p>
            <a:r>
              <a:rPr lang="en-US" dirty="0"/>
              <a:t>June 22, 2021 at 9am PT / 12pm ET</a:t>
            </a:r>
          </a:p>
          <a:p>
            <a:endParaRPr lang="en-US" dirty="0"/>
          </a:p>
          <a:p>
            <a:r>
              <a:rPr lang="en-CA" dirty="0"/>
              <a:t>Kelly Davison RN, CTSS, Canada Health Infoway</a:t>
            </a:r>
          </a:p>
          <a:p>
            <a:r>
              <a:rPr lang="en-CA" dirty="0"/>
              <a:t>Karen Courtney RN, PhD, University of Victoria</a:t>
            </a:r>
          </a:p>
          <a:p>
            <a:r>
              <a:rPr lang="en-CA" dirty="0"/>
              <a:t>Francis Lau PhD, CTSS University of Victoria</a:t>
            </a:r>
          </a:p>
        </p:txBody>
      </p:sp>
    </p:spTree>
    <p:extLst>
      <p:ext uri="{BB962C8B-B14F-4D97-AF65-F5344CB8AC3E}">
        <p14:creationId xmlns:p14="http://schemas.microsoft.com/office/powerpoint/2010/main" val="41322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Schedule</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graphicFrame>
        <p:nvGraphicFramePr>
          <p:cNvPr id="8" name="Table 8">
            <a:extLst>
              <a:ext uri="{FF2B5EF4-FFF2-40B4-BE49-F238E27FC236}">
                <a16:creationId xmlns:a16="http://schemas.microsoft.com/office/drawing/2014/main" id="{54460681-2412-465C-A8F5-0E5E04D9BB2B}"/>
              </a:ext>
            </a:extLst>
          </p:cNvPr>
          <p:cNvGraphicFramePr>
            <a:graphicFrameLocks noGrp="1"/>
          </p:cNvGraphicFramePr>
          <p:nvPr>
            <p:ph sz="quarter" idx="10"/>
            <p:extLst>
              <p:ext uri="{D42A27DB-BD31-4B8C-83A1-F6EECF244321}">
                <p14:modId xmlns:p14="http://schemas.microsoft.com/office/powerpoint/2010/main" val="2688280495"/>
              </p:ext>
            </p:extLst>
          </p:nvPr>
        </p:nvGraphicFramePr>
        <p:xfrm>
          <a:off x="733271" y="898389"/>
          <a:ext cx="7643812" cy="3677920"/>
        </p:xfrm>
        <a:graphic>
          <a:graphicData uri="http://schemas.openxmlformats.org/drawingml/2006/table">
            <a:tbl>
              <a:tblPr firstRow="1" bandRow="1">
                <a:tableStyleId>{073A0DAA-6AF3-43AB-8588-CEC1D06C72B9}</a:tableStyleId>
              </a:tblPr>
              <a:tblGrid>
                <a:gridCol w="847402">
                  <a:extLst>
                    <a:ext uri="{9D8B030D-6E8A-4147-A177-3AD203B41FA5}">
                      <a16:colId xmlns:a16="http://schemas.microsoft.com/office/drawing/2014/main" val="1705660952"/>
                    </a:ext>
                  </a:extLst>
                </a:gridCol>
                <a:gridCol w="6796410">
                  <a:extLst>
                    <a:ext uri="{9D8B030D-6E8A-4147-A177-3AD203B41FA5}">
                      <a16:colId xmlns:a16="http://schemas.microsoft.com/office/drawing/2014/main" val="1174336960"/>
                    </a:ext>
                  </a:extLst>
                </a:gridCol>
              </a:tblGrid>
              <a:tr h="370840">
                <a:tc>
                  <a:txBody>
                    <a:bodyPr/>
                    <a:lstStyle/>
                    <a:p>
                      <a:r>
                        <a:rPr lang="en-CA" sz="1300" dirty="0">
                          <a:latin typeface="Calibri" panose="020F0502020204030204" pitchFamily="34" charset="0"/>
                          <a:cs typeface="Calibri" panose="020F0502020204030204" pitchFamily="34" charset="0"/>
                        </a:rPr>
                        <a:t>Session</a:t>
                      </a:r>
                    </a:p>
                  </a:txBody>
                  <a:tcPr marL="121920" marR="121920" marT="60960" marB="60960" anchor="ctr"/>
                </a:tc>
                <a:tc>
                  <a:txBody>
                    <a:bodyPr/>
                    <a:lstStyle/>
                    <a:p>
                      <a:r>
                        <a:rPr lang="en-CA" sz="1300">
                          <a:latin typeface="Calibri" panose="020F0502020204030204" pitchFamily="34" charset="0"/>
                          <a:cs typeface="Calibri" panose="020F0502020204030204" pitchFamily="34" charset="0"/>
                        </a:rPr>
                        <a:t>Infoway SGWG Meetings </a:t>
                      </a:r>
                      <a:r>
                        <a:rPr lang="en-CA" sz="1300" baseline="0">
                          <a:latin typeface="Calibri" panose="020F0502020204030204" pitchFamily="34" charset="0"/>
                          <a:cs typeface="Calibri" panose="020F0502020204030204" pitchFamily="34" charset="0"/>
                        </a:rPr>
                        <a:t>4</a:t>
                      </a:r>
                      <a:r>
                        <a:rPr lang="en-CA" sz="1300" baseline="30000">
                          <a:latin typeface="Calibri" panose="020F0502020204030204" pitchFamily="34" charset="0"/>
                          <a:cs typeface="Calibri" panose="020F0502020204030204" pitchFamily="34" charset="0"/>
                        </a:rPr>
                        <a:t>th</a:t>
                      </a:r>
                      <a:r>
                        <a:rPr lang="en-CA" sz="1300" baseline="0">
                          <a:latin typeface="Calibri" panose="020F0502020204030204" pitchFamily="34" charset="0"/>
                          <a:cs typeface="Calibri" panose="020F0502020204030204" pitchFamily="34" charset="0"/>
                        </a:rPr>
                        <a:t> Tuesday Each Month</a:t>
                      </a:r>
                      <a:endParaRPr lang="en-CA" sz="1300" dirty="0">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409898252"/>
                  </a:ext>
                </a:extLst>
              </a:tr>
              <a:tr h="370840">
                <a:tc>
                  <a:txBody>
                    <a:bodyPr/>
                    <a:lstStyle/>
                    <a:p>
                      <a:pPr algn="l"/>
                      <a:r>
                        <a:rPr lang="en-CA" sz="1100" strike="sngStrike" dirty="0">
                          <a:solidFill>
                            <a:schemeClr val="tx1"/>
                          </a:solidFill>
                          <a:latin typeface="Calibri" panose="020F0502020204030204" pitchFamily="34" charset="0"/>
                          <a:cs typeface="Calibri" panose="020F0502020204030204" pitchFamily="34" charset="0"/>
                        </a:rPr>
                        <a:t>Jan</a:t>
                      </a:r>
                      <a:r>
                        <a:rPr lang="en-CA" sz="1100" strike="sngStrike" baseline="0" dirty="0">
                          <a:solidFill>
                            <a:schemeClr val="tx1"/>
                          </a:solidFill>
                          <a:latin typeface="Calibri" panose="020F0502020204030204" pitchFamily="34" charset="0"/>
                          <a:cs typeface="Calibri" panose="020F0502020204030204" pitchFamily="34" charset="0"/>
                        </a:rPr>
                        <a:t> 26</a:t>
                      </a:r>
                      <a:endParaRPr lang="en-CA" sz="1100" strike="sngStrike" dirty="0">
                        <a:solidFill>
                          <a:schemeClr val="tx1"/>
                        </a:solidFill>
                        <a:latin typeface="Calibri" panose="020F0502020204030204" pitchFamily="34" charset="0"/>
                        <a:cs typeface="Calibri" panose="020F0502020204030204" pitchFamily="34" charset="0"/>
                      </a:endParaRPr>
                    </a:p>
                    <a:p>
                      <a:pPr algn="l"/>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Feb 23</a:t>
                      </a:r>
                    </a:p>
                    <a:p>
                      <a:pPr algn="l"/>
                      <a:endParaRPr lang="en-CA" sz="1100" strike="sngStrike" dirty="0">
                        <a:solidFill>
                          <a:schemeClr val="tx1"/>
                        </a:solidFill>
                        <a:latin typeface="Calibri" panose="020F0502020204030204" pitchFamily="34" charset="0"/>
                        <a:cs typeface="Calibri" panose="020F0502020204030204" pitchFamily="34" charset="0"/>
                      </a:endParaRPr>
                    </a:p>
                    <a:p>
                      <a:pPr algn="l"/>
                      <a:r>
                        <a:rPr lang="en-CA" sz="1100" strike="sngStrike" dirty="0">
                          <a:solidFill>
                            <a:schemeClr val="tx1"/>
                          </a:solidFill>
                          <a:latin typeface="Calibri" panose="020F0502020204030204" pitchFamily="34" charset="0"/>
                          <a:cs typeface="Calibri" panose="020F0502020204030204" pitchFamily="34" charset="0"/>
                        </a:rPr>
                        <a:t>Mar</a:t>
                      </a:r>
                      <a:r>
                        <a:rPr lang="en-CA" sz="1100" strike="sngStrike" baseline="0" dirty="0">
                          <a:solidFill>
                            <a:schemeClr val="tx1"/>
                          </a:solidFill>
                          <a:latin typeface="Calibri" panose="020F0502020204030204" pitchFamily="34" charset="0"/>
                          <a:cs typeface="Calibri" panose="020F0502020204030204" pitchFamily="34" charset="0"/>
                        </a:rPr>
                        <a:t> 23</a:t>
                      </a:r>
                      <a:endParaRPr lang="en-CA" sz="1100" strike="sngStrike" dirty="0">
                        <a:solidFill>
                          <a:schemeClr val="tx1"/>
                        </a:solidFill>
                        <a:latin typeface="Calibri" panose="020F0502020204030204" pitchFamily="34" charset="0"/>
                        <a:cs typeface="Calibri" panose="020F0502020204030204" pitchFamily="34" charset="0"/>
                      </a:endParaRPr>
                    </a:p>
                    <a:p>
                      <a:pPr algn="l"/>
                      <a:endParaRPr lang="en-CA" sz="1100" strike="sngStrike" dirty="0">
                        <a:solidFill>
                          <a:schemeClr val="tx1"/>
                        </a:solidFill>
                        <a:latin typeface="Calibri" panose="020F0502020204030204" pitchFamily="34" charset="0"/>
                        <a:cs typeface="Calibri" panose="020F0502020204030204" pitchFamily="34" charset="0"/>
                      </a:endParaRPr>
                    </a:p>
                    <a:p>
                      <a:pPr algn="l"/>
                      <a:endPar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endParaRPr>
                    </a:p>
                    <a:p>
                      <a:pPr algn="l"/>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Apr 27</a:t>
                      </a:r>
                    </a:p>
                    <a:p>
                      <a:pPr algn="l"/>
                      <a:endPar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endParaRPr>
                    </a:p>
                    <a:p>
                      <a:pPr algn="l"/>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May 25</a:t>
                      </a:r>
                    </a:p>
                    <a:p>
                      <a:pPr algn="l"/>
                      <a:endParaRPr lang="en-CA" sz="1100" strike="sngStrike" dirty="0">
                        <a:solidFill>
                          <a:schemeClr val="tx1"/>
                        </a:solidFill>
                        <a:latin typeface="Calibri" panose="020F0502020204030204" pitchFamily="34" charset="0"/>
                        <a:cs typeface="Calibri" panose="020F0502020204030204" pitchFamily="34" charset="0"/>
                      </a:endParaRPr>
                    </a:p>
                    <a:p>
                      <a:pPr algn="l"/>
                      <a:r>
                        <a:rPr lang="en-CA" sz="1100" strike="sngStrike" dirty="0">
                          <a:solidFill>
                            <a:schemeClr val="tx1"/>
                          </a:solidFill>
                          <a:latin typeface="Calibri" panose="020F0502020204030204" pitchFamily="34" charset="0"/>
                          <a:cs typeface="Calibri" panose="020F0502020204030204" pitchFamily="34" charset="0"/>
                        </a:rPr>
                        <a:t>Jun 22</a:t>
                      </a:r>
                    </a:p>
                    <a:p>
                      <a:pPr marL="0" marR="0" lvl="0" indent="0" algn="l" defTabSz="309563" rtl="0" eaLnBrk="1" fontAlgn="auto" latinLnBrk="0" hangingPunct="1">
                        <a:lnSpc>
                          <a:spcPct val="100000"/>
                        </a:lnSpc>
                        <a:spcBef>
                          <a:spcPts val="0"/>
                        </a:spcBef>
                        <a:spcAft>
                          <a:spcPts val="0"/>
                        </a:spcAft>
                        <a:buClrTx/>
                        <a:buSzTx/>
                        <a:buFontTx/>
                        <a:buNone/>
                        <a:tabLst/>
                        <a:defRPr/>
                      </a:pPr>
                      <a:endParaRPr lang="en-CA" sz="1100" dirty="0">
                        <a:solidFill>
                          <a:schemeClr val="tx1"/>
                        </a:solidFill>
                        <a:latin typeface="Calibri" panose="020F0502020204030204" pitchFamily="34" charset="0"/>
                        <a:cs typeface="Calibri" panose="020F0502020204030204" pitchFamily="34" charset="0"/>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Jul 27</a:t>
                      </a:r>
                    </a:p>
                    <a:p>
                      <a:pPr marL="0" marR="0" lvl="0" indent="0" algn="l" defTabSz="309563" rtl="0" eaLnBrk="1" fontAlgn="auto" latinLnBrk="0" hangingPunct="1">
                        <a:lnSpc>
                          <a:spcPct val="100000"/>
                        </a:lnSpc>
                        <a:spcBef>
                          <a:spcPts val="0"/>
                        </a:spcBef>
                        <a:spcAft>
                          <a:spcPts val="0"/>
                        </a:spcAft>
                        <a:buClrTx/>
                        <a:buSzTx/>
                        <a:buFontTx/>
                        <a:buNone/>
                        <a:tabLst/>
                        <a:defRPr/>
                      </a:pPr>
                      <a:endParaRPr lang="en-CA" sz="1100" dirty="0">
                        <a:solidFill>
                          <a:schemeClr val="tx1"/>
                        </a:solidFill>
                        <a:latin typeface="Calibri" panose="020F0502020204030204" pitchFamily="34" charset="0"/>
                        <a:cs typeface="Calibri" panose="020F0502020204030204" pitchFamily="34" charset="0"/>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Aug 24</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Sep 28</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Oct 26</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Nov 23</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dirty="0">
                          <a:solidFill>
                            <a:schemeClr val="tx1"/>
                          </a:solidFill>
                          <a:latin typeface="Calibri" panose="020F0502020204030204" pitchFamily="34" charset="0"/>
                          <a:cs typeface="Calibri" panose="020F0502020204030204" pitchFamily="34" charset="0"/>
                        </a:rPr>
                        <a:t>Dec 14</a:t>
                      </a:r>
                    </a:p>
                  </a:txBody>
                  <a:tcPr marL="121920" marR="121920" marT="60960" marB="60960"/>
                </a:tc>
                <a:tc>
                  <a:txBody>
                    <a:bodyPr/>
                    <a:lstStyle/>
                    <a:p>
                      <a:pPr algn="l"/>
                      <a:r>
                        <a:rPr lang="en-CA" sz="1100" b="0" i="1" u="none" strike="sngStrike" cap="none" spc="0" baseline="0" dirty="0">
                          <a:ln>
                            <a:noFill/>
                          </a:ln>
                          <a:solidFill>
                            <a:srgbClr val="0000FF"/>
                          </a:solidFill>
                          <a:uFillTx/>
                          <a:latin typeface="Calibri" panose="020F0502020204030204" pitchFamily="34" charset="0"/>
                          <a:ea typeface="+mn-ea"/>
                          <a:cs typeface="Calibri" panose="020F0502020204030204" pitchFamily="34" charset="0"/>
                          <a:sym typeface="Helvetica Neue Light"/>
                        </a:rPr>
                        <a:t>Francis Lau, UVic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strike="sngStrike" baseline="0" dirty="0">
                          <a:solidFill>
                            <a:schemeClr val="tx1"/>
                          </a:solidFill>
                          <a:latin typeface="Calibri" panose="020F0502020204030204" pitchFamily="34" charset="0"/>
                          <a:cs typeface="Calibri" panose="020F0502020204030204" pitchFamily="34" charset="0"/>
                        </a:rPr>
                        <a:t> </a:t>
                      </a:r>
                      <a:r>
                        <a:rPr lang="en-CA" sz="1100" strike="sngStrike" dirty="0">
                          <a:solidFill>
                            <a:schemeClr val="tx1"/>
                          </a:solidFill>
                          <a:latin typeface="Calibri" panose="020F0502020204030204" pitchFamily="34" charset="0"/>
                          <a:cs typeface="Calibri" panose="020F0502020204030204" pitchFamily="34" charset="0"/>
                        </a:rPr>
                        <a:t>Recap and Next Steps</a:t>
                      </a:r>
                    </a:p>
                    <a:p>
                      <a:pPr algn="l"/>
                      <a:r>
                        <a:rPr lang="en-CA" sz="1100" i="1" strike="sngStrike" baseline="0" dirty="0">
                          <a:solidFill>
                            <a:srgbClr val="0000FF"/>
                          </a:solidFill>
                          <a:latin typeface="Calibri" panose="020F0502020204030204" pitchFamily="34" charset="0"/>
                          <a:cs typeface="Calibri" panose="020F0502020204030204" pitchFamily="34" charset="0"/>
                        </a:rPr>
                        <a:t>Fernand Comeau, LGBTQ2 Secretariat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i="0" strike="sngStrike" baseline="0" dirty="0">
                          <a:solidFill>
                            <a:schemeClr val="tx1"/>
                          </a:solidFill>
                          <a:latin typeface="Calibri" panose="020F0502020204030204" pitchFamily="34" charset="0"/>
                          <a:cs typeface="Calibri" panose="020F0502020204030204" pitchFamily="34" charset="0"/>
                        </a:rPr>
                        <a:t>LGBT Action Plan</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sngStrike" cap="none" spc="0" baseline="0" dirty="0">
                          <a:ln>
                            <a:noFill/>
                          </a:ln>
                          <a:solidFill>
                            <a:srgbClr val="0000FF"/>
                          </a:solidFill>
                          <a:uFillTx/>
                          <a:latin typeface="Calibri" panose="020F0502020204030204" pitchFamily="34" charset="0"/>
                          <a:ea typeface="+mn-ea"/>
                          <a:cs typeface="Calibri" panose="020F0502020204030204" pitchFamily="34" charset="0"/>
                          <a:sym typeface="Helvetica Neue Light"/>
                        </a:rPr>
                        <a:t>France-Pascale Ménard and Elena Prokopenko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StatCan, Centre for Gender, Diversity and Inclusion Studies</a:t>
                      </a:r>
                    </a:p>
                    <a:p>
                      <a:pPr algn="l"/>
                      <a:r>
                        <a:rPr lang="en-CA" sz="1100" i="1" strike="sngStrike" baseline="0" dirty="0">
                          <a:solidFill>
                            <a:srgbClr val="0000FF"/>
                          </a:solidFill>
                          <a:latin typeface="Calibri" panose="020F0502020204030204" pitchFamily="34" charset="0"/>
                          <a:cs typeface="Calibri" panose="020F0502020204030204" pitchFamily="34" charset="0"/>
                        </a:rPr>
                        <a:t>Sidsel Pedersen, SAIT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i="0" strike="sngStrike" baseline="0" dirty="0">
                          <a:solidFill>
                            <a:schemeClr val="tx1"/>
                          </a:solidFill>
                          <a:latin typeface="Calibri" panose="020F0502020204030204" pitchFamily="34" charset="0"/>
                          <a:cs typeface="Calibri" panose="020F0502020204030204" pitchFamily="34" charset="0"/>
                        </a:rPr>
                        <a:t>Sex, Identity, Gender, Expression Form- Pilot Project</a:t>
                      </a:r>
                    </a:p>
                    <a:p>
                      <a:pPr algn="l"/>
                      <a:r>
                        <a:rPr lang="en-CA" sz="1100" i="1" strike="sngStrike" kern="1200" dirty="0">
                          <a:solidFill>
                            <a:srgbClr val="0000FF"/>
                          </a:solidFill>
                          <a:effectLst/>
                          <a:latin typeface="Calibri" panose="020F0502020204030204" pitchFamily="34" charset="0"/>
                          <a:ea typeface="+mn-ea"/>
                          <a:cs typeface="Calibri" panose="020F0502020204030204" pitchFamily="34" charset="0"/>
                        </a:rPr>
                        <a:t>Amédé Gogovor, </a:t>
                      </a:r>
                      <a:r>
                        <a:rPr lang="en-CA" sz="1100" i="1" strike="sngStrike" kern="1200" dirty="0" err="1">
                          <a:solidFill>
                            <a:srgbClr val="0000FF"/>
                          </a:solidFill>
                          <a:effectLst/>
                          <a:latin typeface="Calibri" panose="020F0502020204030204" pitchFamily="34" charset="0"/>
                          <a:ea typeface="+mn-ea"/>
                          <a:cs typeface="Calibri" panose="020F0502020204030204" pitchFamily="34" charset="0"/>
                        </a:rPr>
                        <a:t>Université</a:t>
                      </a:r>
                      <a:r>
                        <a:rPr lang="en-CA" sz="1100" i="1" strike="sngStrike" kern="1200" baseline="0" dirty="0">
                          <a:solidFill>
                            <a:srgbClr val="0000FF"/>
                          </a:solidFill>
                          <a:effectLst/>
                          <a:latin typeface="Calibri" panose="020F0502020204030204" pitchFamily="34" charset="0"/>
                          <a:ea typeface="+mn-ea"/>
                          <a:cs typeface="Calibri" panose="020F0502020204030204" pitchFamily="34" charset="0"/>
                        </a:rPr>
                        <a:t> Laval (Laval University)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a:t>
                      </a:r>
                      <a:r>
                        <a:rPr lang="en-CA" sz="1100" b="0" i="0" u="none" strike="sng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Sex and </a:t>
                      </a:r>
                      <a:r>
                        <a:rPr lang="en-CA" sz="1100" i="0" strike="sngStrike" kern="1200" baseline="0" dirty="0">
                          <a:solidFill>
                            <a:schemeClr val="tx1"/>
                          </a:solidFill>
                          <a:effectLst/>
                          <a:latin typeface="Calibri" panose="020F0502020204030204" pitchFamily="34" charset="0"/>
                          <a:ea typeface="+mn-ea"/>
                          <a:cs typeface="Calibri" panose="020F0502020204030204" pitchFamily="34" charset="0"/>
                        </a:rPr>
                        <a:t>Gender Considerations in Knowledge Translation Interventions</a:t>
                      </a:r>
                      <a:endParaRPr lang="en-CA" sz="1100" i="0" strike="sngStrike" kern="1200" dirty="0">
                        <a:solidFill>
                          <a:schemeClr val="tx1"/>
                        </a:solidFill>
                        <a:effectLst/>
                        <a:latin typeface="Calibri" panose="020F0502020204030204" pitchFamily="34" charset="0"/>
                        <a:ea typeface="+mn-ea"/>
                        <a:cs typeface="Calibri" panose="020F0502020204030204" pitchFamily="34" charset="0"/>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strike="sngStrike" baseline="0" dirty="0">
                          <a:solidFill>
                            <a:srgbClr val="0000FF"/>
                          </a:solidFill>
                          <a:latin typeface="Calibri" panose="020F0502020204030204" pitchFamily="34" charset="0"/>
                          <a:cs typeface="Calibri" panose="020F0502020204030204" pitchFamily="34" charset="0"/>
                        </a:rPr>
                        <a:t>Alex Abramovich, University of Toronto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Investigating Health Outcomes and Health Service Use Among Transgender Individuals in Ontario</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strike="sngStrike" baseline="0" dirty="0">
                          <a:solidFill>
                            <a:srgbClr val="0000FF"/>
                          </a:solidFill>
                          <a:latin typeface="Calibri" panose="020F0502020204030204" pitchFamily="34" charset="0"/>
                          <a:cs typeface="Calibri" panose="020F0502020204030204" pitchFamily="34" charset="0"/>
                        </a:rPr>
                        <a:t>Erin Ziegler, Ryerson University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b="0" i="0" u="none" strike="sng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Primary</a:t>
                      </a:r>
                      <a:r>
                        <a:rPr lang="en-CA" sz="1100" i="0" strike="sngStrike" baseline="0" dirty="0">
                          <a:solidFill>
                            <a:schemeClr val="tx1"/>
                          </a:solidFill>
                          <a:latin typeface="Calibri" panose="020F0502020204030204" pitchFamily="34" charset="0"/>
                          <a:cs typeface="Calibri" panose="020F0502020204030204" pitchFamily="34" charset="0"/>
                        </a:rPr>
                        <a:t> Care for Transgender Individuals: Literature Review, a Canadian Perspective </a:t>
                      </a:r>
                      <a:endParaRPr lang="en-CA" sz="1100" i="1" strike="sngStrike" baseline="0" dirty="0">
                        <a:solidFill>
                          <a:srgbClr val="0000FF"/>
                        </a:solidFill>
                        <a:latin typeface="Calibri" panose="020F0502020204030204" pitchFamily="34" charset="0"/>
                        <a:cs typeface="Calibri" panose="020F0502020204030204" pitchFamily="34" charset="0"/>
                      </a:endParaRPr>
                    </a:p>
                    <a:p>
                      <a:pPr algn="l"/>
                      <a:r>
                        <a:rPr lang="en-CA" sz="1100" i="1" strike="sngStrike" baseline="0" dirty="0">
                          <a:solidFill>
                            <a:srgbClr val="0000FF"/>
                          </a:solidFill>
                          <a:latin typeface="Calibri" panose="020F0502020204030204" pitchFamily="34" charset="0"/>
                          <a:cs typeface="Calibri" panose="020F0502020204030204" pitchFamily="34" charset="0"/>
                        </a:rPr>
                        <a:t>Clair Kronk, University of Cincinnati School of Medicine </a:t>
                      </a:r>
                      <a:r>
                        <a:rPr lang="en-CA" sz="1100" b="0" i="0" u="none" strike="sng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a:t>
                      </a:r>
                      <a:r>
                        <a:rPr lang="en-CA" sz="1100" i="1" strike="sngStrike" baseline="0" dirty="0">
                          <a:solidFill>
                            <a:srgbClr val="0000FF"/>
                          </a:solidFill>
                          <a:latin typeface="Calibri" panose="020F0502020204030204" pitchFamily="34" charset="0"/>
                          <a:cs typeface="Calibri" panose="020F0502020204030204" pitchFamily="34" charset="0"/>
                        </a:rPr>
                        <a:t> </a:t>
                      </a:r>
                      <a:r>
                        <a:rPr lang="en-CA" sz="1100" b="0" i="0" u="none" strike="sng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rPr>
                        <a:t>Modeling and Operationalizing Gender, Sex, and Sexual Orientation: Recommendations and Future Directions</a:t>
                      </a:r>
                    </a:p>
                    <a:p>
                      <a:pPr algn="l"/>
                      <a:r>
                        <a:rPr lang="en-CA" sz="1100" b="0" i="1" u="none" strike="noStrike" cap="none" spc="0" baseline="0" dirty="0">
                          <a:ln>
                            <a:noFill/>
                          </a:ln>
                          <a:solidFill>
                            <a:srgbClr val="0000FF"/>
                          </a:solidFill>
                          <a:uFillTx/>
                          <a:latin typeface="Calibri" panose="020F0502020204030204" pitchFamily="34" charset="0"/>
                          <a:ea typeface="+mn-ea"/>
                          <a:cs typeface="Calibri" panose="020F0502020204030204" pitchFamily="34" charset="0"/>
                          <a:sym typeface="Helvetica Neue Light"/>
                        </a:rPr>
                        <a:t>Marian Luctkar-Flude, Queen’s University School of Nursing and Erin Ziegler, Ryerson University </a:t>
                      </a:r>
                      <a:r>
                        <a:rPr lang="en-CA" sz="11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Developing a Sexual Orientation and Gender Identity Nursing Education Toolkit</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baseline="0" dirty="0">
                          <a:solidFill>
                            <a:srgbClr val="0000FF"/>
                          </a:solidFill>
                          <a:latin typeface="Calibri" panose="020F0502020204030204" pitchFamily="34" charset="0"/>
                          <a:cs typeface="Calibri" panose="020F0502020204030204" pitchFamily="34" charset="0"/>
                        </a:rPr>
                        <a:t>Tehmina Ahmad, University of Toronto </a:t>
                      </a:r>
                      <a:r>
                        <a:rPr lang="en-CA" sz="11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The case for a Canadian standard for 2SLGBTQIA+ medical education</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no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rPr>
                        <a:t>Margaret Robinson, Dalhousie University </a:t>
                      </a:r>
                      <a:r>
                        <a:rPr lang="en-CA" sz="11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Two-Spirit Identity in a Time of Gender Fluidity</a:t>
                      </a:r>
                      <a:endParaRPr lang="en-CA" sz="1100" b="0" i="1" u="none" strike="no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i="1" baseline="0" dirty="0">
                          <a:solidFill>
                            <a:srgbClr val="0000FF"/>
                          </a:solidFill>
                          <a:latin typeface="Calibri" panose="020F0502020204030204" pitchFamily="34" charset="0"/>
                          <a:cs typeface="Calibri" panose="020F0502020204030204" pitchFamily="34" charset="0"/>
                        </a:rPr>
                        <a:t>Robert McClure and Robert Horn, HL7 International </a:t>
                      </a:r>
                      <a:r>
                        <a:rPr lang="en-CA" sz="1100" b="0" i="0" u="none" strike="noStrike" cap="none" spc="0" baseline="0" dirty="0">
                          <a:ln>
                            <a:noFill/>
                          </a:ln>
                          <a:solidFill>
                            <a:schemeClr val="tx1"/>
                          </a:solidFill>
                          <a:uFillTx/>
                          <a:latin typeface="Calibri" panose="020F0502020204030204" pitchFamily="34" charset="0"/>
                          <a:ea typeface="+mn-ea"/>
                          <a:cs typeface="Calibri" panose="020F0502020204030204" pitchFamily="34" charset="0"/>
                          <a:sym typeface="Helvetica Neue Light"/>
                        </a:rPr>
                        <a:t>– Gender Harmony Project Informative Ballot</a:t>
                      </a:r>
                      <a:endParaRPr lang="en-CA" sz="1100" b="0" i="1" u="none" strike="no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endParaRP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no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rPr>
                        <a:t>See MSFHR Schedule</a:t>
                      </a:r>
                    </a:p>
                    <a:p>
                      <a:pPr marL="0" marR="0" lvl="0" indent="0" algn="l" defTabSz="309563" rtl="0" eaLnBrk="1" fontAlgn="auto" latinLnBrk="0" hangingPunct="1">
                        <a:lnSpc>
                          <a:spcPct val="100000"/>
                        </a:lnSpc>
                        <a:spcBef>
                          <a:spcPts val="0"/>
                        </a:spcBef>
                        <a:spcAft>
                          <a:spcPts val="0"/>
                        </a:spcAft>
                        <a:buClrTx/>
                        <a:buSzTx/>
                        <a:buFontTx/>
                        <a:buNone/>
                        <a:tabLst/>
                        <a:defRPr/>
                      </a:pPr>
                      <a:r>
                        <a:rPr lang="en-CA" sz="1100" b="0" i="1" u="none" strike="noStrike" kern="1200" cap="none" spc="0" baseline="0" dirty="0">
                          <a:ln>
                            <a:noFill/>
                          </a:ln>
                          <a:solidFill>
                            <a:srgbClr val="0000FF"/>
                          </a:solidFill>
                          <a:effectLst/>
                          <a:uFillTx/>
                          <a:latin typeface="Calibri" panose="020F0502020204030204" pitchFamily="34" charset="0"/>
                          <a:ea typeface="+mn-ea"/>
                          <a:cs typeface="Calibri" panose="020F0502020204030204" pitchFamily="34" charset="0"/>
                          <a:sym typeface="Helvetica Neue Light"/>
                        </a:rPr>
                        <a:t>See MSFHR Schedule</a:t>
                      </a:r>
                      <a:endParaRPr lang="en-CA" sz="1100" b="0" i="0" u="none" strike="noStrike" kern="1200" cap="none" spc="0" baseline="0" dirty="0">
                        <a:ln>
                          <a:noFill/>
                        </a:ln>
                        <a:solidFill>
                          <a:schemeClr val="tx1"/>
                        </a:solidFill>
                        <a:effectLst/>
                        <a:uFillTx/>
                        <a:latin typeface="Calibri" panose="020F0502020204030204" pitchFamily="34" charset="0"/>
                        <a:ea typeface="+mn-ea"/>
                        <a:cs typeface="Calibri" panose="020F0502020204030204" pitchFamily="34" charset="0"/>
                        <a:sym typeface="Helvetica Neue Light"/>
                      </a:endParaRPr>
                    </a:p>
                  </a:txBody>
                  <a:tcPr marL="121920" marR="121920" marT="60960" marB="60960"/>
                </a:tc>
                <a:extLst>
                  <a:ext uri="{0D108BD9-81ED-4DB2-BD59-A6C34878D82A}">
                    <a16:rowId xmlns:a16="http://schemas.microsoft.com/office/drawing/2014/main" val="1812840085"/>
                  </a:ext>
                </a:extLst>
              </a:tr>
            </a:tbl>
          </a:graphicData>
        </a:graphic>
      </p:graphicFrame>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10</a:t>
            </a:fld>
            <a:endParaRPr lang="en-CA"/>
          </a:p>
        </p:txBody>
      </p:sp>
    </p:spTree>
    <p:extLst>
      <p:ext uri="{BB962C8B-B14F-4D97-AF65-F5344CB8AC3E}">
        <p14:creationId xmlns:p14="http://schemas.microsoft.com/office/powerpoint/2010/main" val="80830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Schedule …cont’d</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graphicFrame>
        <p:nvGraphicFramePr>
          <p:cNvPr id="8" name="Table 8">
            <a:extLst>
              <a:ext uri="{FF2B5EF4-FFF2-40B4-BE49-F238E27FC236}">
                <a16:creationId xmlns:a16="http://schemas.microsoft.com/office/drawing/2014/main" id="{54460681-2412-465C-A8F5-0E5E04D9BB2B}"/>
              </a:ext>
            </a:extLst>
          </p:cNvPr>
          <p:cNvGraphicFramePr>
            <a:graphicFrameLocks noGrp="1"/>
          </p:cNvGraphicFramePr>
          <p:nvPr>
            <p:ph sz="quarter" idx="10"/>
            <p:extLst>
              <p:ext uri="{D42A27DB-BD31-4B8C-83A1-F6EECF244321}">
                <p14:modId xmlns:p14="http://schemas.microsoft.com/office/powerpoint/2010/main" val="3917106551"/>
              </p:ext>
            </p:extLst>
          </p:nvPr>
        </p:nvGraphicFramePr>
        <p:xfrm>
          <a:off x="733271" y="898389"/>
          <a:ext cx="7643812" cy="2001520"/>
        </p:xfrm>
        <a:graphic>
          <a:graphicData uri="http://schemas.openxmlformats.org/drawingml/2006/table">
            <a:tbl>
              <a:tblPr firstRow="1" bandRow="1">
                <a:tableStyleId>{073A0DAA-6AF3-43AB-8588-CEC1D06C72B9}</a:tableStyleId>
              </a:tblPr>
              <a:tblGrid>
                <a:gridCol w="847402">
                  <a:extLst>
                    <a:ext uri="{9D8B030D-6E8A-4147-A177-3AD203B41FA5}">
                      <a16:colId xmlns:a16="http://schemas.microsoft.com/office/drawing/2014/main" val="1705660952"/>
                    </a:ext>
                  </a:extLst>
                </a:gridCol>
                <a:gridCol w="6796410">
                  <a:extLst>
                    <a:ext uri="{9D8B030D-6E8A-4147-A177-3AD203B41FA5}">
                      <a16:colId xmlns:a16="http://schemas.microsoft.com/office/drawing/2014/main" val="1174336960"/>
                    </a:ext>
                  </a:extLst>
                </a:gridCol>
              </a:tblGrid>
              <a:tr h="370840">
                <a:tc>
                  <a:txBody>
                    <a:bodyPr/>
                    <a:lstStyle/>
                    <a:p>
                      <a:r>
                        <a:rPr lang="en-CA" sz="1300" dirty="0">
                          <a:latin typeface="Calibri" panose="020F0502020204030204" pitchFamily="34" charset="0"/>
                          <a:cs typeface="Calibri" panose="020F0502020204030204" pitchFamily="34" charset="0"/>
                        </a:rPr>
                        <a:t>Session</a:t>
                      </a:r>
                    </a:p>
                  </a:txBody>
                  <a:tcPr marL="121920" marR="121920" marT="60960" marB="60960" anchor="ctr"/>
                </a:tc>
                <a:tc>
                  <a:txBody>
                    <a:bodyPr/>
                    <a:lstStyle/>
                    <a:p>
                      <a:r>
                        <a:rPr lang="en-CA" sz="1300" dirty="0">
                          <a:latin typeface="Calibri" panose="020F0502020204030204" pitchFamily="34" charset="0"/>
                          <a:cs typeface="Calibri" panose="020F0502020204030204" pitchFamily="34" charset="0"/>
                        </a:rPr>
                        <a:t>MSFHR REACH KT Grant Special Topics Meetings 2</a:t>
                      </a:r>
                      <a:r>
                        <a:rPr lang="en-CA" sz="1300" baseline="30000" dirty="0">
                          <a:latin typeface="Calibri" panose="020F0502020204030204" pitchFamily="34" charset="0"/>
                          <a:cs typeface="Calibri" panose="020F0502020204030204" pitchFamily="34" charset="0"/>
                        </a:rPr>
                        <a:t>nd</a:t>
                      </a:r>
                      <a:r>
                        <a:rPr lang="en-CA" sz="1300" baseline="0" dirty="0">
                          <a:latin typeface="Calibri" panose="020F0502020204030204" pitchFamily="34" charset="0"/>
                          <a:cs typeface="Calibri" panose="020F0502020204030204" pitchFamily="34" charset="0"/>
                        </a:rPr>
                        <a:t> Tuesday Each Month</a:t>
                      </a:r>
                      <a:endParaRPr lang="en-CA" sz="1300" dirty="0">
                        <a:latin typeface="Calibri" panose="020F0502020204030204" pitchFamily="34" charset="0"/>
                        <a:cs typeface="Calibri" panose="020F0502020204030204" pitchFamily="34" charset="0"/>
                      </a:endParaRPr>
                    </a:p>
                  </a:txBody>
                  <a:tcPr marL="121920" marR="121920" marT="60960" marB="60960" anchor="ctr"/>
                </a:tc>
                <a:extLst>
                  <a:ext uri="{0D108BD9-81ED-4DB2-BD59-A6C34878D82A}">
                    <a16:rowId xmlns:a16="http://schemas.microsoft.com/office/drawing/2014/main" val="1409898252"/>
                  </a:ext>
                </a:extLst>
              </a:tr>
              <a:tr h="370840">
                <a:tc>
                  <a:txBody>
                    <a:bodyPr/>
                    <a:lstStyle/>
                    <a:p>
                      <a:pPr algn="l"/>
                      <a:r>
                        <a:rPr lang="en-CA" sz="1100" dirty="0">
                          <a:solidFill>
                            <a:schemeClr val="tx1"/>
                          </a:solidFill>
                          <a:latin typeface="Calibri" panose="020F0502020204030204" pitchFamily="34" charset="0"/>
                          <a:cs typeface="Calibri" panose="020F0502020204030204" pitchFamily="34" charset="0"/>
                        </a:rPr>
                        <a:t>May 11</a:t>
                      </a:r>
                    </a:p>
                    <a:p>
                      <a:pPr algn="l"/>
                      <a:r>
                        <a:rPr lang="en-CA" sz="1100" dirty="0">
                          <a:solidFill>
                            <a:schemeClr val="tx1"/>
                          </a:solidFill>
                          <a:latin typeface="Calibri" panose="020F0502020204030204" pitchFamily="34" charset="0"/>
                          <a:cs typeface="Calibri" panose="020F0502020204030204" pitchFamily="34" charset="0"/>
                        </a:rPr>
                        <a:t>Jun</a:t>
                      </a:r>
                      <a:r>
                        <a:rPr lang="en-CA" sz="1100" baseline="0" dirty="0">
                          <a:solidFill>
                            <a:schemeClr val="tx1"/>
                          </a:solidFill>
                          <a:latin typeface="Calibri" panose="020F0502020204030204" pitchFamily="34" charset="0"/>
                          <a:cs typeface="Calibri" panose="020F0502020204030204" pitchFamily="34" charset="0"/>
                        </a:rPr>
                        <a:t> 8</a:t>
                      </a:r>
                      <a:endParaRPr lang="en-CA" sz="1100" dirty="0">
                        <a:solidFill>
                          <a:schemeClr val="tx1"/>
                        </a:solidFill>
                        <a:latin typeface="Calibri" panose="020F0502020204030204" pitchFamily="34" charset="0"/>
                        <a:cs typeface="Calibri" panose="020F0502020204030204" pitchFamily="34" charset="0"/>
                      </a:endParaRPr>
                    </a:p>
                    <a:p>
                      <a:pPr algn="l"/>
                      <a:r>
                        <a:rPr lang="en-CA" sz="1100" i="0" dirty="0">
                          <a:solidFill>
                            <a:schemeClr val="tx1"/>
                          </a:solidFill>
                          <a:latin typeface="Calibri" panose="020F0502020204030204" pitchFamily="34" charset="0"/>
                          <a:cs typeface="Calibri" panose="020F0502020204030204" pitchFamily="34" charset="0"/>
                        </a:rPr>
                        <a:t>Jul  13</a:t>
                      </a:r>
                    </a:p>
                    <a:p>
                      <a:pPr algn="l"/>
                      <a:r>
                        <a:rPr lang="en-CA" sz="1100" i="0" dirty="0">
                          <a:solidFill>
                            <a:schemeClr val="tx1"/>
                          </a:solidFill>
                          <a:latin typeface="Calibri" panose="020F0502020204030204" pitchFamily="34" charset="0"/>
                          <a:cs typeface="Calibri" panose="020F0502020204030204" pitchFamily="34" charset="0"/>
                        </a:rPr>
                        <a:t>Aug 10</a:t>
                      </a:r>
                    </a:p>
                    <a:p>
                      <a:pPr algn="l"/>
                      <a:r>
                        <a:rPr lang="en-CA" sz="1100" i="0" dirty="0">
                          <a:solidFill>
                            <a:schemeClr val="tx1"/>
                          </a:solidFill>
                          <a:latin typeface="Calibri" panose="020F0502020204030204" pitchFamily="34" charset="0"/>
                          <a:cs typeface="Calibri" panose="020F0502020204030204" pitchFamily="34" charset="0"/>
                        </a:rPr>
                        <a:t>Sept 14</a:t>
                      </a:r>
                    </a:p>
                    <a:p>
                      <a:pPr algn="l"/>
                      <a:r>
                        <a:rPr lang="en-CA" sz="1100" i="0" dirty="0">
                          <a:solidFill>
                            <a:schemeClr val="tx1"/>
                          </a:solidFill>
                          <a:latin typeface="Calibri" panose="020F0502020204030204" pitchFamily="34" charset="0"/>
                          <a:cs typeface="Calibri" panose="020F0502020204030204" pitchFamily="34" charset="0"/>
                        </a:rPr>
                        <a:t>Oct 12</a:t>
                      </a:r>
                    </a:p>
                    <a:p>
                      <a:pPr algn="l"/>
                      <a:r>
                        <a:rPr lang="en-CA" sz="1100" i="0" dirty="0">
                          <a:solidFill>
                            <a:schemeClr val="tx1"/>
                          </a:solidFill>
                          <a:latin typeface="Calibri" panose="020F0502020204030204" pitchFamily="34" charset="0"/>
                          <a:cs typeface="Calibri" panose="020F0502020204030204" pitchFamily="34" charset="0"/>
                        </a:rPr>
                        <a:t>Nov 9</a:t>
                      </a:r>
                    </a:p>
                    <a:p>
                      <a:pPr algn="l"/>
                      <a:r>
                        <a:rPr lang="en-CA" sz="1100" i="0" dirty="0">
                          <a:solidFill>
                            <a:schemeClr val="tx1"/>
                          </a:solidFill>
                          <a:latin typeface="Calibri" panose="020F0502020204030204" pitchFamily="34" charset="0"/>
                          <a:cs typeface="Calibri" panose="020F0502020204030204" pitchFamily="34" charset="0"/>
                        </a:rPr>
                        <a:t>Nov 23</a:t>
                      </a:r>
                    </a:p>
                    <a:p>
                      <a:pPr algn="l"/>
                      <a:r>
                        <a:rPr lang="en-CA" sz="1100" i="0" dirty="0">
                          <a:solidFill>
                            <a:schemeClr val="tx1"/>
                          </a:solidFill>
                          <a:latin typeface="Calibri" panose="020F0502020204030204" pitchFamily="34" charset="0"/>
                          <a:cs typeface="Calibri" panose="020F0502020204030204" pitchFamily="34" charset="0"/>
                        </a:rPr>
                        <a:t>Dec 14</a:t>
                      </a:r>
                    </a:p>
                  </a:txBody>
                  <a:tcPr marL="121920" marR="121920" marT="60960" marB="60960"/>
                </a:tc>
                <a:tc>
                  <a:txBody>
                    <a:bodyPr/>
                    <a:lstStyle/>
                    <a:p>
                      <a:pPr marL="0" lvl="0" indent="0" algn="l">
                        <a:buFont typeface="+mj-lt"/>
                        <a:buNone/>
                      </a:pPr>
                      <a:r>
                        <a:rPr lang="en-CA" sz="1100" dirty="0">
                          <a:solidFill>
                            <a:srgbClr val="000000"/>
                          </a:solidFill>
                          <a:latin typeface="Calibri" panose="020F0502020204030204" pitchFamily="34" charset="0"/>
                          <a:cs typeface="Calibri" panose="020F0502020204030204" pitchFamily="34" charset="0"/>
                        </a:rPr>
                        <a:t>Francis Lau – UVIC – </a:t>
                      </a:r>
                      <a:r>
                        <a:rPr lang="en-CA" sz="1100" i="1" dirty="0">
                          <a:solidFill>
                            <a:srgbClr val="00B0F0"/>
                          </a:solidFill>
                          <a:latin typeface="Calibri" panose="020F0502020204030204" pitchFamily="34" charset="0"/>
                          <a:cs typeface="Calibri" panose="020F0502020204030204" pitchFamily="34" charset="0"/>
                        </a:rPr>
                        <a:t>MSFHR REACH Grant, Special Topics Meeting #1 - Terminology</a:t>
                      </a:r>
                      <a:endParaRPr lang="en-CA" sz="1100" dirty="0">
                        <a:solidFill>
                          <a:srgbClr val="00B0F0"/>
                        </a:solidFill>
                        <a:latin typeface="Calibri" panose="020F0502020204030204" pitchFamily="34" charset="0"/>
                        <a:cs typeface="Calibri" panose="020F0502020204030204" pitchFamily="34" charset="0"/>
                      </a:endParaRPr>
                    </a:p>
                    <a:p>
                      <a:pPr marL="0" lvl="0" indent="0" algn="l">
                        <a:buFont typeface="+mj-lt"/>
                        <a:buNone/>
                      </a:pPr>
                      <a:r>
                        <a:rPr lang="en-CA" sz="1100" dirty="0">
                          <a:solidFill>
                            <a:srgbClr val="000000"/>
                          </a:solidFill>
                          <a:latin typeface="Calibri" panose="020F0502020204030204" pitchFamily="34" charset="0"/>
                          <a:cs typeface="Calibri" panose="020F0502020204030204" pitchFamily="34" charset="0"/>
                        </a:rPr>
                        <a:t>Francis Lau – UVIC – </a:t>
                      </a:r>
                      <a:r>
                        <a:rPr lang="en-CA" sz="1100" i="1" dirty="0">
                          <a:solidFill>
                            <a:srgbClr val="00B0F0"/>
                          </a:solidFill>
                          <a:latin typeface="Calibri" panose="020F0502020204030204" pitchFamily="34" charset="0"/>
                          <a:cs typeface="Calibri" panose="020F0502020204030204" pitchFamily="34" charset="0"/>
                        </a:rPr>
                        <a:t>MSFHR REACH Grant, Special Topics Meeting #2 - Terminology</a:t>
                      </a:r>
                      <a:endParaRPr lang="en-CA" sz="1100" dirty="0">
                        <a:solidFill>
                          <a:srgbClr val="00B0F0"/>
                        </a:solidFill>
                        <a:latin typeface="Calibri" panose="020F0502020204030204" pitchFamily="34" charset="0"/>
                        <a:cs typeface="Calibri" panose="020F0502020204030204" pitchFamily="34" charset="0"/>
                      </a:endParaRPr>
                    </a:p>
                    <a:p>
                      <a:pPr algn="l"/>
                      <a:r>
                        <a:rPr lang="en-CA" sz="1100" dirty="0">
                          <a:solidFill>
                            <a:srgbClr val="000000"/>
                          </a:solidFill>
                          <a:latin typeface="Calibri" panose="020F0502020204030204" pitchFamily="34" charset="0"/>
                          <a:cs typeface="Calibri" panose="020F0502020204030204" pitchFamily="34" charset="0"/>
                        </a:rPr>
                        <a:t>Francis Lau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#3 - Digital Health/EHR Functions</a:t>
                      </a:r>
                    </a:p>
                    <a:p>
                      <a:pPr algn="l"/>
                      <a:r>
                        <a:rPr lang="en-CA" sz="1100" dirty="0">
                          <a:solidFill>
                            <a:srgbClr val="000000"/>
                          </a:solidFill>
                          <a:latin typeface="Calibri" panose="020F0502020204030204" pitchFamily="34" charset="0"/>
                          <a:cs typeface="Calibri" panose="020F0502020204030204" pitchFamily="34" charset="0"/>
                        </a:rPr>
                        <a:t>Francis Lau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#4 - Digital Health/EHR Functions</a:t>
                      </a:r>
                    </a:p>
                    <a:p>
                      <a:pPr algn="l"/>
                      <a:r>
                        <a:rPr lang="en-CA" sz="1100" dirty="0">
                          <a:solidFill>
                            <a:srgbClr val="000000"/>
                          </a:solidFill>
                          <a:latin typeface="Calibri" panose="020F0502020204030204" pitchFamily="34" charset="0"/>
                          <a:cs typeface="Calibri" panose="020F0502020204030204" pitchFamily="34" charset="0"/>
                        </a:rPr>
                        <a:t>Marcy Antonio &amp; Kelly Davison – UVIC – </a:t>
                      </a:r>
                      <a:r>
                        <a:rPr lang="en-CA" sz="1100" i="1" dirty="0">
                          <a:solidFill>
                            <a:srgbClr val="00B0F0"/>
                          </a:solidFill>
                          <a:latin typeface="Calibri" panose="020F0502020204030204" pitchFamily="34" charset="0"/>
                          <a:cs typeface="Calibri" panose="020F0502020204030204" pitchFamily="34" charset="0"/>
                        </a:rPr>
                        <a:t>MSFHR REACH Grant,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Special Topics Meeting #5 - Policy &amp; Practice</a:t>
                      </a:r>
                    </a:p>
                    <a:p>
                      <a:pPr algn="l"/>
                      <a:r>
                        <a:rPr lang="en-CA" sz="1100" dirty="0">
                          <a:solidFill>
                            <a:srgbClr val="000000"/>
                          </a:solidFill>
                          <a:latin typeface="Calibri" panose="020F0502020204030204" pitchFamily="34" charset="0"/>
                          <a:cs typeface="Calibri" panose="020F0502020204030204" pitchFamily="34" charset="0"/>
                        </a:rPr>
                        <a:t>Marcy Antonio &amp; Kelly Davison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#6 - Policy &amp; Practice</a:t>
                      </a:r>
                    </a:p>
                    <a:p>
                      <a:pPr algn="l"/>
                      <a:r>
                        <a:rPr lang="en-CA" sz="1100" dirty="0">
                          <a:solidFill>
                            <a:srgbClr val="000000"/>
                          </a:solidFill>
                          <a:latin typeface="Calibri" panose="020F0502020204030204" pitchFamily="34" charset="0"/>
                          <a:cs typeface="Calibri" panose="020F0502020204030204" pitchFamily="34" charset="0"/>
                        </a:rPr>
                        <a:t>Karen Courtney &amp; Kelly Davison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#7 - Settings – Primary Care</a:t>
                      </a:r>
                    </a:p>
                    <a:p>
                      <a:pPr algn="l"/>
                      <a:r>
                        <a:rPr lang="en-CA" sz="1100" dirty="0">
                          <a:solidFill>
                            <a:srgbClr val="000000"/>
                          </a:solidFill>
                          <a:latin typeface="Calibri" panose="020F0502020204030204" pitchFamily="34" charset="0"/>
                          <a:cs typeface="Calibri" panose="020F0502020204030204" pitchFamily="34" charset="0"/>
                        </a:rPr>
                        <a:t>Kelly Davison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 #8 - Settings – Acute &amp; Tertiary Care</a:t>
                      </a:r>
                    </a:p>
                    <a:p>
                      <a:pPr algn="l"/>
                      <a:r>
                        <a:rPr lang="en-CA" sz="1100" dirty="0">
                          <a:solidFill>
                            <a:srgbClr val="000000"/>
                          </a:solidFill>
                          <a:latin typeface="Calibri" panose="020F0502020204030204" pitchFamily="34" charset="0"/>
                          <a:cs typeface="Calibri" panose="020F0502020204030204" pitchFamily="34" charset="0"/>
                        </a:rPr>
                        <a:t>Karen Courtney  – UVIC – </a:t>
                      </a:r>
                      <a:r>
                        <a:rPr lang="en-CA" sz="1100" i="1" dirty="0">
                          <a:solidFill>
                            <a:srgbClr val="00B0F0"/>
                          </a:solidFill>
                          <a:latin typeface="Calibri" panose="020F0502020204030204" pitchFamily="34" charset="0"/>
                          <a:cs typeface="Calibri" panose="020F0502020204030204" pitchFamily="34" charset="0"/>
                        </a:rPr>
                        <a:t>MSFHR REACH Grant, Special Topics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Meeting</a:t>
                      </a:r>
                      <a:r>
                        <a:rPr lang="en-CA" sz="1100" i="1" dirty="0">
                          <a:solidFill>
                            <a:srgbClr val="00B0F0"/>
                          </a:solidFill>
                          <a:latin typeface="Calibri" panose="020F0502020204030204" pitchFamily="34" charset="0"/>
                          <a:cs typeface="Calibri" panose="020F0502020204030204" pitchFamily="34" charset="0"/>
                        </a:rPr>
                        <a:t> </a:t>
                      </a:r>
                      <a:r>
                        <a:rPr lang="en-CA" sz="1100" b="0" i="1" u="none" strike="noStrike" cap="none" spc="0" baseline="0" dirty="0">
                          <a:ln>
                            <a:noFill/>
                          </a:ln>
                          <a:solidFill>
                            <a:srgbClr val="00B0F0"/>
                          </a:solidFill>
                          <a:uFillTx/>
                          <a:latin typeface="Calibri" panose="020F0502020204030204" pitchFamily="34" charset="0"/>
                          <a:ea typeface="+mn-ea"/>
                          <a:cs typeface="Calibri" panose="020F0502020204030204" pitchFamily="34" charset="0"/>
                          <a:sym typeface="Helvetica Neue Light"/>
                        </a:rPr>
                        <a:t>#9 - REACH Project Update</a:t>
                      </a:r>
                    </a:p>
                  </a:txBody>
                  <a:tcPr marL="121920" marR="121920" marT="60960" marB="60960"/>
                </a:tc>
                <a:extLst>
                  <a:ext uri="{0D108BD9-81ED-4DB2-BD59-A6C34878D82A}">
                    <a16:rowId xmlns:a16="http://schemas.microsoft.com/office/drawing/2014/main" val="1812840085"/>
                  </a:ext>
                </a:extLst>
              </a:tr>
            </a:tbl>
          </a:graphicData>
        </a:graphic>
      </p:graphicFrame>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11</a:t>
            </a:fld>
            <a:endParaRPr lang="en-CA"/>
          </a:p>
        </p:txBody>
      </p:sp>
    </p:spTree>
    <p:extLst>
      <p:ext uri="{BB962C8B-B14F-4D97-AF65-F5344CB8AC3E}">
        <p14:creationId xmlns:p14="http://schemas.microsoft.com/office/powerpoint/2010/main" val="1452671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85000"/>
                  </a:schemeClr>
                </a:solidFill>
              </a:rPr>
              <a:t>Welcome and Acknowledgement </a:t>
            </a:r>
          </a:p>
          <a:p>
            <a:pPr marL="457200" lvl="0" indent="-457200">
              <a:buFont typeface="+mj-lt"/>
              <a:buAutoNum type="arabicPeriod"/>
            </a:pPr>
            <a:r>
              <a:rPr lang="en-CA" dirty="0">
                <a:solidFill>
                  <a:schemeClr val="bg1">
                    <a:lumMod val="85000"/>
                  </a:schemeClr>
                </a:solidFill>
              </a:rPr>
              <a:t>Purpose of Infoway Sex and Gender Working Group</a:t>
            </a:r>
          </a:p>
          <a:p>
            <a:pPr marL="457200" lvl="0" indent="-457200">
              <a:buFont typeface="+mj-lt"/>
              <a:buAutoNum type="arabicPeriod"/>
            </a:pPr>
            <a:r>
              <a:rPr lang="en-CA" dirty="0">
                <a:solidFill>
                  <a:schemeClr val="bg1">
                    <a:lumMod val="85000"/>
                  </a:schemeClr>
                </a:solidFill>
              </a:rPr>
              <a:t>Clair Kronk, University of Cincinnati School of Medicine – </a:t>
            </a:r>
            <a:r>
              <a:rPr lang="en-CA" i="1" dirty="0">
                <a:solidFill>
                  <a:schemeClr val="bg1">
                    <a:lumMod val="85000"/>
                  </a:schemeClr>
                </a:solidFill>
              </a:rPr>
              <a:t>Modeling and Operationalizing Gender, Sex, and Sexual Orientation: Recommendations and Future Directions</a:t>
            </a:r>
          </a:p>
          <a:p>
            <a:pPr marL="457200" lvl="0" indent="-457200">
              <a:buFont typeface="+mj-lt"/>
              <a:buAutoNum type="arabicPeriod"/>
            </a:pPr>
            <a:r>
              <a:rPr lang="en-CA" dirty="0">
                <a:solidFill>
                  <a:schemeClr val="bg1">
                    <a:lumMod val="85000"/>
                  </a:schemeClr>
                </a:solidFill>
              </a:rPr>
              <a:t>Group Discussion and/or Questions </a:t>
            </a:r>
          </a:p>
          <a:p>
            <a:pPr marL="457200" lvl="0" indent="-457200">
              <a:buFont typeface="+mj-lt"/>
              <a:buAutoNum type="arabicPeriod"/>
            </a:pPr>
            <a:r>
              <a:rPr lang="en-CA" dirty="0">
                <a:solidFill>
                  <a:schemeClr val="bg1">
                    <a:lumMod val="85000"/>
                  </a:schemeClr>
                </a:solidFill>
              </a:rPr>
              <a:t>Update – Francis Lau – UVIC – </a:t>
            </a:r>
            <a:r>
              <a:rPr lang="en-CA" i="1" dirty="0">
                <a:solidFill>
                  <a:schemeClr val="bg1">
                    <a:lumMod val="85000"/>
                  </a:schemeClr>
                </a:solidFill>
              </a:rPr>
              <a:t>MSFHR REACH Grant, Terminology Topics Meeting</a:t>
            </a:r>
            <a:endParaRPr lang="en-CA" dirty="0">
              <a:solidFill>
                <a:schemeClr val="bg1">
                  <a:lumMod val="85000"/>
                </a:schemeClr>
              </a:solidFill>
            </a:endParaRPr>
          </a:p>
          <a:p>
            <a:pPr marL="457200" indent="-457200">
              <a:buFont typeface="+mj-lt"/>
              <a:buAutoNum type="arabicPeriod"/>
            </a:pPr>
            <a:r>
              <a:rPr lang="en-CA" dirty="0">
                <a:solidFill>
                  <a:schemeClr val="bg1">
                    <a:lumMod val="85000"/>
                  </a:schemeClr>
                </a:solidFill>
              </a:rPr>
              <a:t>Update – Karen Courtney – UVIC – </a:t>
            </a:r>
            <a:r>
              <a:rPr lang="en-CA" i="1" dirty="0">
                <a:solidFill>
                  <a:schemeClr val="bg1">
                    <a:lumMod val="85000"/>
                  </a:schemeClr>
                </a:solidFill>
              </a:rPr>
              <a:t>MSFHR REACH Grant, Meeting Plan</a:t>
            </a:r>
          </a:p>
          <a:p>
            <a:pPr marL="457200" lvl="0" indent="-457200">
              <a:buFont typeface="+mj-lt"/>
              <a:buAutoNum type="arabicPeriod"/>
            </a:pPr>
            <a:r>
              <a:rPr lang="en-CA" dirty="0">
                <a:solidFill>
                  <a:schemeClr val="bg1">
                    <a:lumMod val="85000"/>
                  </a:schemeClr>
                </a:solidFill>
              </a:rPr>
              <a:t>Meeting Schedule</a:t>
            </a:r>
          </a:p>
          <a:p>
            <a:pPr marL="457200" lvl="0" indent="-457200">
              <a:buFont typeface="+mj-lt"/>
              <a:buAutoNum type="arabicPeriod"/>
            </a:pPr>
            <a:r>
              <a:rPr lang="en-CA" dirty="0">
                <a:solidFill>
                  <a:srgbClr val="000000"/>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12</a:t>
            </a:fld>
            <a:endParaRPr lang="en-CA"/>
          </a:p>
        </p:txBody>
      </p:sp>
    </p:spTree>
    <p:extLst>
      <p:ext uri="{BB962C8B-B14F-4D97-AF65-F5344CB8AC3E}">
        <p14:creationId xmlns:p14="http://schemas.microsoft.com/office/powerpoint/2010/main" val="3299998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17FDBD9-10B0-4DA8-ACE3-459921A8CA6A}"/>
              </a:ext>
            </a:extLst>
          </p:cNvPr>
          <p:cNvSpPr>
            <a:spLocks noGrp="1"/>
          </p:cNvSpPr>
          <p:nvPr>
            <p:ph type="title"/>
          </p:nvPr>
        </p:nvSpPr>
        <p:spPr/>
        <p:txBody>
          <a:bodyPr/>
          <a:lstStyle/>
          <a:p>
            <a:r>
              <a:rPr lang="en-CA" dirty="0"/>
              <a:t>Thank you!</a:t>
            </a:r>
          </a:p>
        </p:txBody>
      </p:sp>
      <p:sp>
        <p:nvSpPr>
          <p:cNvPr id="7" name="Text Placeholder 6">
            <a:extLst>
              <a:ext uri="{FF2B5EF4-FFF2-40B4-BE49-F238E27FC236}">
                <a16:creationId xmlns:a16="http://schemas.microsoft.com/office/drawing/2014/main" id="{DC412520-E1A0-4218-B178-9AA1048E2C2F}"/>
              </a:ext>
            </a:extLst>
          </p:cNvPr>
          <p:cNvSpPr>
            <a:spLocks noGrp="1"/>
          </p:cNvSpPr>
          <p:nvPr>
            <p:ph type="body" sz="quarter" idx="1"/>
          </p:nvPr>
        </p:nvSpPr>
        <p:spPr/>
        <p:txBody>
          <a:bodyPr/>
          <a:lstStyle/>
          <a:p>
            <a:r>
              <a:rPr lang="en-CA" dirty="0"/>
              <a:t>kdavison@infoway-inforoute.ca</a:t>
            </a:r>
          </a:p>
        </p:txBody>
      </p:sp>
    </p:spTree>
    <p:extLst>
      <p:ext uri="{BB962C8B-B14F-4D97-AF65-F5344CB8AC3E}">
        <p14:creationId xmlns:p14="http://schemas.microsoft.com/office/powerpoint/2010/main" val="316371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rgbClr val="000000"/>
                </a:solidFill>
              </a:rPr>
              <a:t>Welcome and Acknowledgement </a:t>
            </a:r>
          </a:p>
          <a:p>
            <a:pPr marL="457200" lvl="0" indent="-457200">
              <a:buFont typeface="+mj-lt"/>
              <a:buAutoNum type="arabicPeriod"/>
            </a:pPr>
            <a:r>
              <a:rPr lang="en-CA" dirty="0">
                <a:solidFill>
                  <a:srgbClr val="000000"/>
                </a:solidFill>
              </a:rPr>
              <a:t>Purpose of Infoway Sex and Gender Working Group</a:t>
            </a:r>
          </a:p>
          <a:p>
            <a:pPr marL="457200" lvl="0" indent="-457200">
              <a:buFont typeface="+mj-lt"/>
              <a:buAutoNum type="arabicPeriod"/>
            </a:pPr>
            <a:r>
              <a:rPr lang="en-CA" dirty="0">
                <a:solidFill>
                  <a:srgbClr val="000000"/>
                </a:solidFill>
              </a:rPr>
              <a:t>Clair Kronk, University of Cincinnati School of Medicine – </a:t>
            </a:r>
            <a:r>
              <a:rPr lang="en-CA" i="1" dirty="0">
                <a:solidFill>
                  <a:srgbClr val="0000FF"/>
                </a:solidFill>
              </a:rPr>
              <a:t>Modeling and Operationalizing Gender, Sex, and Sexual Orientation: Recommendations and Future Directions</a:t>
            </a:r>
          </a:p>
          <a:p>
            <a:pPr marL="457200" lvl="0" indent="-457200">
              <a:buFont typeface="+mj-lt"/>
              <a:buAutoNum type="arabicPeriod"/>
            </a:pPr>
            <a:r>
              <a:rPr lang="en-CA" dirty="0">
                <a:solidFill>
                  <a:srgbClr val="000000"/>
                </a:solidFill>
              </a:rPr>
              <a:t>Group Discussion and/or Questions </a:t>
            </a:r>
          </a:p>
          <a:p>
            <a:pPr marL="457200" lvl="0" indent="-457200">
              <a:buFont typeface="+mj-lt"/>
              <a:buAutoNum type="arabicPeriod"/>
            </a:pPr>
            <a:r>
              <a:rPr lang="en-CA" dirty="0">
                <a:solidFill>
                  <a:srgbClr val="000000"/>
                </a:solidFill>
              </a:rPr>
              <a:t>Update – Francis Lau – UVIC – </a:t>
            </a:r>
            <a:r>
              <a:rPr lang="en-CA" i="1" dirty="0">
                <a:solidFill>
                  <a:srgbClr val="0000FF"/>
                </a:solidFill>
              </a:rPr>
              <a:t>MSFHR REACH Grant, Terminology Topics Meeting</a:t>
            </a:r>
            <a:endParaRPr lang="en-CA" dirty="0">
              <a:solidFill>
                <a:srgbClr val="000000"/>
              </a:solidFill>
            </a:endParaRPr>
          </a:p>
          <a:p>
            <a:pPr marL="457200" indent="-457200">
              <a:buFont typeface="+mj-lt"/>
              <a:buAutoNum type="arabicPeriod"/>
            </a:pPr>
            <a:r>
              <a:rPr lang="en-CA" dirty="0">
                <a:solidFill>
                  <a:srgbClr val="000000"/>
                </a:solidFill>
              </a:rPr>
              <a:t>Update – Karen Courtney – UVIC – </a:t>
            </a:r>
            <a:r>
              <a:rPr lang="en-CA" i="1" dirty="0">
                <a:solidFill>
                  <a:srgbClr val="0000FF"/>
                </a:solidFill>
              </a:rPr>
              <a:t>MSFHR REACH Grant, Meeting Plan</a:t>
            </a:r>
          </a:p>
          <a:p>
            <a:pPr marL="457200" lvl="0" indent="-457200">
              <a:buFont typeface="+mj-lt"/>
              <a:buAutoNum type="arabicPeriod"/>
            </a:pPr>
            <a:r>
              <a:rPr lang="en-CA" dirty="0">
                <a:solidFill>
                  <a:srgbClr val="000000"/>
                </a:solidFill>
              </a:rPr>
              <a:t>Meeting Schedule</a:t>
            </a:r>
          </a:p>
          <a:p>
            <a:pPr marL="457200" lvl="0" indent="-457200">
              <a:buFont typeface="+mj-lt"/>
              <a:buAutoNum type="arabicPeriod"/>
            </a:pPr>
            <a:r>
              <a:rPr lang="en-CA" dirty="0">
                <a:solidFill>
                  <a:srgbClr val="000000"/>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2</a:t>
            </a:fld>
            <a:endParaRPr lang="en-CA"/>
          </a:p>
        </p:txBody>
      </p:sp>
    </p:spTree>
    <p:extLst>
      <p:ext uri="{BB962C8B-B14F-4D97-AF65-F5344CB8AC3E}">
        <p14:creationId xmlns:p14="http://schemas.microsoft.com/office/powerpoint/2010/main" val="2905121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Welcome and Acknowledgement</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Autofit/>
          </a:bodyPr>
          <a:lstStyle/>
          <a:p>
            <a:pPr marL="1524" indent="0" rtl="0" fontAlgn="t">
              <a:buNone/>
            </a:pPr>
            <a:r>
              <a:rPr lang="en-CA" sz="1600" dirty="0"/>
              <a:t>We respectfully acknowledge that the land on which we are hosting this meeting – the land that sustains us – includes the ancestral territories of many First Peoples. Canada Health Infoway recognizes the colonial injustices experienced by Indigenous Peoples, many of which continue today and continue to affect their health and well-being. I invite all attendees to reflect on the privilege they have of living, working and playing in the territory from which you are joining this call, and invite you to commit yourself with me to having an open heart and an open mind; to forging culturally safe spaces for and relationships with Indigenous People including Two-Spirit people in Canadian health care; and in making a meaningful contribution to reconciliation through our shared work.</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3</a:t>
            </a:fld>
            <a:endParaRPr lang="en-CA"/>
          </a:p>
        </p:txBody>
      </p:sp>
    </p:spTree>
    <p:extLst>
      <p:ext uri="{BB962C8B-B14F-4D97-AF65-F5344CB8AC3E}">
        <p14:creationId xmlns:p14="http://schemas.microsoft.com/office/powerpoint/2010/main" val="397081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Purpose</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92500" lnSpcReduction="10000"/>
          </a:bodyPr>
          <a:lstStyle/>
          <a:p>
            <a:pPr marL="1524" indent="0">
              <a:buNone/>
            </a:pPr>
            <a:r>
              <a:rPr lang="en-US" b="1" i="1" kern="1200" dirty="0">
                <a:solidFill>
                  <a:srgbClr val="0000FF"/>
                </a:solidFill>
                <a:latin typeface="Calibri" panose="020F0502020204030204" pitchFamily="34" charset="0"/>
                <a:cs typeface="Calibri" panose="020F0502020204030204" pitchFamily="34" charset="0"/>
              </a:rPr>
              <a:t>Sex and Gender Working Group meeting every fourth Tuesday of month. Our next meeting is July 27th, 2021 at 9am PT/12pm ET.</a:t>
            </a:r>
            <a:endParaRPr lang="en-US" i="1" kern="1200" dirty="0">
              <a:solidFill>
                <a:srgbClr val="0000FF"/>
              </a:solidFill>
              <a:latin typeface="Calibri" panose="020F0502020204030204" pitchFamily="34" charset="0"/>
              <a:cs typeface="Calibri" panose="020F0502020204030204" pitchFamily="34" charset="0"/>
            </a:endParaRPr>
          </a:p>
          <a:p>
            <a:pPr marL="1524" indent="0">
              <a:buNone/>
            </a:pPr>
            <a:r>
              <a:rPr lang="en-US" kern="1200" dirty="0">
                <a:solidFill>
                  <a:schemeClr val="tx1"/>
                </a:solidFill>
                <a:latin typeface="Calibri" panose="020F0502020204030204" pitchFamily="34" charset="0"/>
                <a:cs typeface="Calibri" panose="020F0502020204030204" pitchFamily="34" charset="0"/>
              </a:rPr>
              <a:t>Bring your knowledge and experience to this working group to develop an implementation strategy to modernize sex and gender information practices in EHR systems in Canada. In this WG we will:</a:t>
            </a:r>
          </a:p>
          <a:p>
            <a:pPr marL="285750" indent="-285750"/>
            <a:r>
              <a:rPr lang="en-US" kern="1200" dirty="0">
                <a:solidFill>
                  <a:schemeClr val="tx1"/>
                </a:solidFill>
                <a:latin typeface="Calibri" panose="020F0502020204030204" pitchFamily="34" charset="0"/>
                <a:cs typeface="Calibri" panose="020F0502020204030204" pitchFamily="34" charset="0"/>
              </a:rPr>
              <a:t>Examine expanded definition, collection, use and sharing of sex-gender info in EHRs</a:t>
            </a:r>
          </a:p>
          <a:p>
            <a:pPr marL="285750" indent="-285750"/>
            <a:r>
              <a:rPr lang="en-US" kern="1200" dirty="0">
                <a:solidFill>
                  <a:schemeClr val="tx1"/>
                </a:solidFill>
                <a:latin typeface="Calibri" panose="020F0502020204030204" pitchFamily="34" charset="0"/>
                <a:cs typeface="Calibri" panose="020F0502020204030204" pitchFamily="34" charset="0"/>
              </a:rPr>
              <a:t>Discuss current research, practices, gaps and challenges</a:t>
            </a:r>
          </a:p>
          <a:p>
            <a:pPr marL="285750" indent="-285750"/>
            <a:r>
              <a:rPr lang="en-US" kern="1200" dirty="0">
                <a:solidFill>
                  <a:schemeClr val="tx1"/>
                </a:solidFill>
                <a:latin typeface="Calibri" panose="020F0502020204030204" pitchFamily="34" charset="0"/>
                <a:cs typeface="Calibri" panose="020F0502020204030204" pitchFamily="34" charset="0"/>
              </a:rPr>
              <a:t>Work to operationalize the Action Plan</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4</a:t>
            </a:fld>
            <a:endParaRPr lang="en-CA"/>
          </a:p>
        </p:txBody>
      </p:sp>
    </p:spTree>
    <p:extLst>
      <p:ext uri="{BB962C8B-B14F-4D97-AF65-F5344CB8AC3E}">
        <p14:creationId xmlns:p14="http://schemas.microsoft.com/office/powerpoint/2010/main" val="333836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85000"/>
                  </a:schemeClr>
                </a:solidFill>
              </a:rPr>
              <a:t>Welcome and Acknowledgement </a:t>
            </a:r>
          </a:p>
          <a:p>
            <a:pPr marL="457200" lvl="0" indent="-457200">
              <a:buFont typeface="+mj-lt"/>
              <a:buAutoNum type="arabicPeriod"/>
            </a:pPr>
            <a:r>
              <a:rPr lang="en-CA" dirty="0">
                <a:solidFill>
                  <a:schemeClr val="bg1">
                    <a:lumMod val="85000"/>
                  </a:schemeClr>
                </a:solidFill>
              </a:rPr>
              <a:t>Purpose of Infoway Sex and Gender Working Group</a:t>
            </a:r>
          </a:p>
          <a:p>
            <a:pPr marL="457200" lvl="0" indent="-457200">
              <a:buFont typeface="+mj-lt"/>
              <a:buAutoNum type="arabicPeriod"/>
            </a:pPr>
            <a:r>
              <a:rPr lang="en-CA" dirty="0">
                <a:solidFill>
                  <a:srgbClr val="000000"/>
                </a:solidFill>
              </a:rPr>
              <a:t>Clair Kronk, University of Cincinnati School of Medicine – </a:t>
            </a:r>
            <a:r>
              <a:rPr lang="en-CA" i="1" dirty="0">
                <a:solidFill>
                  <a:srgbClr val="0000FF"/>
                </a:solidFill>
              </a:rPr>
              <a:t>Modeling and Operationalizing Gender, Sex, and Sexual Orientation: Recommendations and Future Directions</a:t>
            </a:r>
          </a:p>
          <a:p>
            <a:pPr marL="457200" lvl="0" indent="-457200">
              <a:buFont typeface="+mj-lt"/>
              <a:buAutoNum type="arabicPeriod"/>
            </a:pPr>
            <a:r>
              <a:rPr lang="en-CA" dirty="0">
                <a:solidFill>
                  <a:schemeClr val="bg1">
                    <a:lumMod val="85000"/>
                  </a:schemeClr>
                </a:solidFill>
              </a:rPr>
              <a:t>Group Discussion and/or Questions </a:t>
            </a:r>
          </a:p>
          <a:p>
            <a:pPr marL="457200" lvl="0" indent="-457200">
              <a:buFont typeface="+mj-lt"/>
              <a:buAutoNum type="arabicPeriod"/>
            </a:pPr>
            <a:r>
              <a:rPr lang="en-CA" dirty="0">
                <a:solidFill>
                  <a:schemeClr val="bg1">
                    <a:lumMod val="85000"/>
                  </a:schemeClr>
                </a:solidFill>
              </a:rPr>
              <a:t>Update – Francis Lau – UVIC – </a:t>
            </a:r>
            <a:r>
              <a:rPr lang="en-CA" i="1" dirty="0">
                <a:solidFill>
                  <a:schemeClr val="bg1">
                    <a:lumMod val="85000"/>
                  </a:schemeClr>
                </a:solidFill>
              </a:rPr>
              <a:t>MSFHR REACH Grant, Terminology Topics Meeting</a:t>
            </a:r>
            <a:endParaRPr lang="en-CA" dirty="0">
              <a:solidFill>
                <a:schemeClr val="bg1">
                  <a:lumMod val="85000"/>
                </a:schemeClr>
              </a:solidFill>
            </a:endParaRPr>
          </a:p>
          <a:p>
            <a:pPr marL="457200" indent="-457200">
              <a:buFont typeface="+mj-lt"/>
              <a:buAutoNum type="arabicPeriod"/>
            </a:pPr>
            <a:r>
              <a:rPr lang="en-CA" dirty="0">
                <a:solidFill>
                  <a:schemeClr val="bg1">
                    <a:lumMod val="85000"/>
                  </a:schemeClr>
                </a:solidFill>
              </a:rPr>
              <a:t>Update – Karen Courtney – UVIC – </a:t>
            </a:r>
            <a:r>
              <a:rPr lang="en-CA" i="1" dirty="0">
                <a:solidFill>
                  <a:schemeClr val="bg1">
                    <a:lumMod val="85000"/>
                  </a:schemeClr>
                </a:solidFill>
              </a:rPr>
              <a:t>MSFHR REACH Grant, Meeting Plan</a:t>
            </a:r>
          </a:p>
          <a:p>
            <a:pPr marL="457200" lvl="0" indent="-457200">
              <a:buFont typeface="+mj-lt"/>
              <a:buAutoNum type="arabicPeriod"/>
            </a:pPr>
            <a:r>
              <a:rPr lang="en-CA" dirty="0">
                <a:solidFill>
                  <a:schemeClr val="bg1">
                    <a:lumMod val="85000"/>
                  </a:schemeClr>
                </a:solidFill>
              </a:rPr>
              <a:t>Meeting Schedule</a:t>
            </a:r>
          </a:p>
          <a:p>
            <a:pPr marL="457200" lvl="0" indent="-457200">
              <a:buFont typeface="+mj-lt"/>
              <a:buAutoNum type="arabicPeriod"/>
            </a:pPr>
            <a:r>
              <a:rPr lang="en-CA" dirty="0">
                <a:solidFill>
                  <a:schemeClr val="bg1">
                    <a:lumMod val="8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5</a:t>
            </a:fld>
            <a:endParaRPr lang="en-CA"/>
          </a:p>
        </p:txBody>
      </p:sp>
    </p:spTree>
    <p:extLst>
      <p:ext uri="{BB962C8B-B14F-4D97-AF65-F5344CB8AC3E}">
        <p14:creationId xmlns:p14="http://schemas.microsoft.com/office/powerpoint/2010/main" val="579053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85000"/>
                  </a:schemeClr>
                </a:solidFill>
              </a:rPr>
              <a:t>Welcome and Acknowledgement </a:t>
            </a:r>
          </a:p>
          <a:p>
            <a:pPr marL="457200" lvl="0" indent="-457200">
              <a:buFont typeface="+mj-lt"/>
              <a:buAutoNum type="arabicPeriod"/>
            </a:pPr>
            <a:r>
              <a:rPr lang="en-CA" dirty="0">
                <a:solidFill>
                  <a:schemeClr val="bg1">
                    <a:lumMod val="85000"/>
                  </a:schemeClr>
                </a:solidFill>
              </a:rPr>
              <a:t>Purpose of Infoway Sex and Gender Working Group</a:t>
            </a:r>
          </a:p>
          <a:p>
            <a:pPr marL="457200" lvl="0" indent="-457200">
              <a:buFont typeface="+mj-lt"/>
              <a:buAutoNum type="arabicPeriod"/>
            </a:pPr>
            <a:r>
              <a:rPr lang="en-CA" dirty="0">
                <a:solidFill>
                  <a:schemeClr val="bg1">
                    <a:lumMod val="85000"/>
                  </a:schemeClr>
                </a:solidFill>
              </a:rPr>
              <a:t>Clair Kronk, University of Cincinnati School of Medicine – </a:t>
            </a:r>
            <a:r>
              <a:rPr lang="en-CA" i="1" dirty="0">
                <a:solidFill>
                  <a:schemeClr val="bg1">
                    <a:lumMod val="85000"/>
                  </a:schemeClr>
                </a:solidFill>
              </a:rPr>
              <a:t>Modeling and Operationalizing Gender, Sex, and Sexual Orientation: Recommendations and Future Directions</a:t>
            </a:r>
          </a:p>
          <a:p>
            <a:pPr marL="457200" lvl="0" indent="-457200">
              <a:buFont typeface="+mj-lt"/>
              <a:buAutoNum type="arabicPeriod"/>
            </a:pPr>
            <a:r>
              <a:rPr lang="en-CA" dirty="0">
                <a:solidFill>
                  <a:srgbClr val="000000"/>
                </a:solidFill>
              </a:rPr>
              <a:t>Group Discussion and/or Questions </a:t>
            </a:r>
          </a:p>
          <a:p>
            <a:pPr marL="457200" lvl="0" indent="-457200">
              <a:buFont typeface="+mj-lt"/>
              <a:buAutoNum type="arabicPeriod"/>
            </a:pPr>
            <a:r>
              <a:rPr lang="en-CA" dirty="0">
                <a:solidFill>
                  <a:schemeClr val="bg1">
                    <a:lumMod val="85000"/>
                  </a:schemeClr>
                </a:solidFill>
              </a:rPr>
              <a:t>Update – Francis Lau – UVIC – </a:t>
            </a:r>
            <a:r>
              <a:rPr lang="en-CA" i="1" dirty="0">
                <a:solidFill>
                  <a:schemeClr val="bg1">
                    <a:lumMod val="85000"/>
                  </a:schemeClr>
                </a:solidFill>
              </a:rPr>
              <a:t>MSFHR REACH Grant, Terminology Topics Meeting</a:t>
            </a:r>
            <a:endParaRPr lang="en-CA" dirty="0">
              <a:solidFill>
                <a:schemeClr val="bg1">
                  <a:lumMod val="85000"/>
                </a:schemeClr>
              </a:solidFill>
            </a:endParaRPr>
          </a:p>
          <a:p>
            <a:pPr marL="457200" indent="-457200">
              <a:buFont typeface="+mj-lt"/>
              <a:buAutoNum type="arabicPeriod"/>
            </a:pPr>
            <a:r>
              <a:rPr lang="en-CA" dirty="0">
                <a:solidFill>
                  <a:schemeClr val="bg1">
                    <a:lumMod val="85000"/>
                  </a:schemeClr>
                </a:solidFill>
              </a:rPr>
              <a:t>Update – Karen Courtney – UVIC – </a:t>
            </a:r>
            <a:r>
              <a:rPr lang="en-CA" i="1" dirty="0">
                <a:solidFill>
                  <a:schemeClr val="bg1">
                    <a:lumMod val="85000"/>
                  </a:schemeClr>
                </a:solidFill>
              </a:rPr>
              <a:t>MSFHR REACH Grant, Meeting Plan</a:t>
            </a:r>
          </a:p>
          <a:p>
            <a:pPr marL="457200" lvl="0" indent="-457200">
              <a:buFont typeface="+mj-lt"/>
              <a:buAutoNum type="arabicPeriod"/>
            </a:pPr>
            <a:r>
              <a:rPr lang="en-CA" dirty="0">
                <a:solidFill>
                  <a:schemeClr val="bg1">
                    <a:lumMod val="85000"/>
                  </a:schemeClr>
                </a:solidFill>
              </a:rPr>
              <a:t>Meeting Schedule</a:t>
            </a:r>
          </a:p>
          <a:p>
            <a:pPr marL="457200" lvl="0" indent="-457200">
              <a:buFont typeface="+mj-lt"/>
              <a:buAutoNum type="arabicPeriod"/>
            </a:pPr>
            <a:r>
              <a:rPr lang="en-CA" dirty="0">
                <a:solidFill>
                  <a:schemeClr val="bg1">
                    <a:lumMod val="8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6</a:t>
            </a:fld>
            <a:endParaRPr lang="en-CA"/>
          </a:p>
        </p:txBody>
      </p:sp>
    </p:spTree>
    <p:extLst>
      <p:ext uri="{BB962C8B-B14F-4D97-AF65-F5344CB8AC3E}">
        <p14:creationId xmlns:p14="http://schemas.microsoft.com/office/powerpoint/2010/main" val="2346686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85000"/>
                  </a:schemeClr>
                </a:solidFill>
              </a:rPr>
              <a:t>Welcome and Acknowledgement </a:t>
            </a:r>
          </a:p>
          <a:p>
            <a:pPr marL="457200" lvl="0" indent="-457200">
              <a:buFont typeface="+mj-lt"/>
              <a:buAutoNum type="arabicPeriod"/>
            </a:pPr>
            <a:r>
              <a:rPr lang="en-CA" dirty="0">
                <a:solidFill>
                  <a:schemeClr val="bg1">
                    <a:lumMod val="85000"/>
                  </a:schemeClr>
                </a:solidFill>
              </a:rPr>
              <a:t>Purpose of Infoway Sex and Gender Working Group</a:t>
            </a:r>
          </a:p>
          <a:p>
            <a:pPr marL="457200" lvl="0" indent="-457200">
              <a:buFont typeface="+mj-lt"/>
              <a:buAutoNum type="arabicPeriod"/>
            </a:pPr>
            <a:r>
              <a:rPr lang="en-CA" dirty="0">
                <a:solidFill>
                  <a:schemeClr val="bg1">
                    <a:lumMod val="85000"/>
                  </a:schemeClr>
                </a:solidFill>
              </a:rPr>
              <a:t>Clair Kronk, University of Cincinnati School of Medicine – </a:t>
            </a:r>
            <a:r>
              <a:rPr lang="en-CA" i="1" dirty="0">
                <a:solidFill>
                  <a:schemeClr val="bg1">
                    <a:lumMod val="85000"/>
                  </a:schemeClr>
                </a:solidFill>
              </a:rPr>
              <a:t>Modeling and Operationalizing Gender, Sex, and Sexual Orientation: Recommendations and Future Directions</a:t>
            </a:r>
          </a:p>
          <a:p>
            <a:pPr marL="457200" lvl="0" indent="-457200">
              <a:buFont typeface="+mj-lt"/>
              <a:buAutoNum type="arabicPeriod"/>
            </a:pPr>
            <a:r>
              <a:rPr lang="en-CA" dirty="0">
                <a:solidFill>
                  <a:schemeClr val="bg1">
                    <a:lumMod val="85000"/>
                  </a:schemeClr>
                </a:solidFill>
              </a:rPr>
              <a:t>Group Discussion and/or Questions </a:t>
            </a:r>
          </a:p>
          <a:p>
            <a:pPr marL="457200" lvl="0" indent="-457200">
              <a:buFont typeface="+mj-lt"/>
              <a:buAutoNum type="arabicPeriod"/>
            </a:pPr>
            <a:r>
              <a:rPr lang="en-CA" dirty="0">
                <a:solidFill>
                  <a:srgbClr val="000000"/>
                </a:solidFill>
              </a:rPr>
              <a:t>Update – Francis Lau – UVIC – </a:t>
            </a:r>
            <a:r>
              <a:rPr lang="en-CA" i="1" dirty="0">
                <a:solidFill>
                  <a:srgbClr val="0000FF"/>
                </a:solidFill>
              </a:rPr>
              <a:t>MSFHR REACH Grant, Terminology Topics Meeting</a:t>
            </a:r>
            <a:endParaRPr lang="en-CA" dirty="0">
              <a:solidFill>
                <a:srgbClr val="000000"/>
              </a:solidFill>
            </a:endParaRPr>
          </a:p>
          <a:p>
            <a:pPr marL="457200" indent="-457200">
              <a:buFont typeface="+mj-lt"/>
              <a:buAutoNum type="arabicPeriod"/>
            </a:pPr>
            <a:r>
              <a:rPr lang="en-CA" dirty="0">
                <a:solidFill>
                  <a:schemeClr val="bg1">
                    <a:lumMod val="85000"/>
                  </a:schemeClr>
                </a:solidFill>
              </a:rPr>
              <a:t>Update – Karen Courtney – UVIC – </a:t>
            </a:r>
            <a:r>
              <a:rPr lang="en-CA" i="1" dirty="0">
                <a:solidFill>
                  <a:schemeClr val="bg1">
                    <a:lumMod val="85000"/>
                  </a:schemeClr>
                </a:solidFill>
              </a:rPr>
              <a:t>MSFHR REACH Grant, Meeting Plan</a:t>
            </a:r>
          </a:p>
          <a:p>
            <a:pPr marL="457200" lvl="0" indent="-457200">
              <a:buFont typeface="+mj-lt"/>
              <a:buAutoNum type="arabicPeriod"/>
            </a:pPr>
            <a:r>
              <a:rPr lang="en-CA" dirty="0">
                <a:solidFill>
                  <a:schemeClr val="bg1">
                    <a:lumMod val="85000"/>
                  </a:schemeClr>
                </a:solidFill>
              </a:rPr>
              <a:t>Meeting Schedule</a:t>
            </a:r>
          </a:p>
          <a:p>
            <a:pPr marL="457200" lvl="0" indent="-457200">
              <a:buFont typeface="+mj-lt"/>
              <a:buAutoNum type="arabicPeriod"/>
            </a:pPr>
            <a:r>
              <a:rPr lang="en-CA" dirty="0">
                <a:solidFill>
                  <a:schemeClr val="bg1">
                    <a:lumMod val="8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7</a:t>
            </a:fld>
            <a:endParaRPr lang="en-CA"/>
          </a:p>
        </p:txBody>
      </p:sp>
    </p:spTree>
    <p:extLst>
      <p:ext uri="{BB962C8B-B14F-4D97-AF65-F5344CB8AC3E}">
        <p14:creationId xmlns:p14="http://schemas.microsoft.com/office/powerpoint/2010/main" val="155091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85000"/>
                  </a:schemeClr>
                </a:solidFill>
              </a:rPr>
              <a:t>Welcome and Acknowledgement </a:t>
            </a:r>
          </a:p>
          <a:p>
            <a:pPr marL="457200" lvl="0" indent="-457200">
              <a:buFont typeface="+mj-lt"/>
              <a:buAutoNum type="arabicPeriod"/>
            </a:pPr>
            <a:r>
              <a:rPr lang="en-CA" dirty="0">
                <a:solidFill>
                  <a:schemeClr val="bg1">
                    <a:lumMod val="85000"/>
                  </a:schemeClr>
                </a:solidFill>
              </a:rPr>
              <a:t>Purpose of Infoway Sex and Gender Working Group</a:t>
            </a:r>
          </a:p>
          <a:p>
            <a:pPr marL="457200" lvl="0" indent="-457200">
              <a:buFont typeface="+mj-lt"/>
              <a:buAutoNum type="arabicPeriod"/>
            </a:pPr>
            <a:r>
              <a:rPr lang="en-CA" dirty="0">
                <a:solidFill>
                  <a:schemeClr val="bg1">
                    <a:lumMod val="85000"/>
                  </a:schemeClr>
                </a:solidFill>
              </a:rPr>
              <a:t>Clair Kronk, University of Cincinnati School of Medicine – </a:t>
            </a:r>
            <a:r>
              <a:rPr lang="en-CA" i="1" dirty="0">
                <a:solidFill>
                  <a:schemeClr val="bg1">
                    <a:lumMod val="85000"/>
                  </a:schemeClr>
                </a:solidFill>
              </a:rPr>
              <a:t>Modeling and Operationalizing Gender, Sex, and Sexual Orientation: Recommendations and Future Directions</a:t>
            </a:r>
          </a:p>
          <a:p>
            <a:pPr marL="457200" lvl="0" indent="-457200">
              <a:buFont typeface="+mj-lt"/>
              <a:buAutoNum type="arabicPeriod"/>
            </a:pPr>
            <a:r>
              <a:rPr lang="en-CA" dirty="0">
                <a:solidFill>
                  <a:schemeClr val="bg1">
                    <a:lumMod val="85000"/>
                  </a:schemeClr>
                </a:solidFill>
              </a:rPr>
              <a:t>Group Discussion and/or Questions </a:t>
            </a:r>
          </a:p>
          <a:p>
            <a:pPr marL="457200" lvl="0" indent="-457200">
              <a:buFont typeface="+mj-lt"/>
              <a:buAutoNum type="arabicPeriod"/>
            </a:pPr>
            <a:r>
              <a:rPr lang="en-CA" dirty="0">
                <a:solidFill>
                  <a:schemeClr val="bg1">
                    <a:lumMod val="85000"/>
                  </a:schemeClr>
                </a:solidFill>
              </a:rPr>
              <a:t>Update – Francis Lau – UVIC – </a:t>
            </a:r>
            <a:r>
              <a:rPr lang="en-CA" i="1" dirty="0">
                <a:solidFill>
                  <a:schemeClr val="bg1">
                    <a:lumMod val="85000"/>
                  </a:schemeClr>
                </a:solidFill>
              </a:rPr>
              <a:t>MSFHR REACH Grant, Terminology Topics Meeting</a:t>
            </a:r>
            <a:endParaRPr lang="en-CA" dirty="0">
              <a:solidFill>
                <a:schemeClr val="bg1">
                  <a:lumMod val="85000"/>
                </a:schemeClr>
              </a:solidFill>
            </a:endParaRPr>
          </a:p>
          <a:p>
            <a:pPr marL="457200" indent="-457200">
              <a:buFont typeface="+mj-lt"/>
              <a:buAutoNum type="arabicPeriod"/>
            </a:pPr>
            <a:r>
              <a:rPr lang="en-CA" dirty="0">
                <a:solidFill>
                  <a:srgbClr val="000000"/>
                </a:solidFill>
              </a:rPr>
              <a:t>Update – Karen Courtney – UVIC – </a:t>
            </a:r>
            <a:r>
              <a:rPr lang="en-CA" i="1" dirty="0">
                <a:solidFill>
                  <a:srgbClr val="0000FF"/>
                </a:solidFill>
              </a:rPr>
              <a:t>MSFHR REACH Grant, Meeting Plan</a:t>
            </a:r>
          </a:p>
          <a:p>
            <a:pPr marL="457200" lvl="0" indent="-457200">
              <a:buFont typeface="+mj-lt"/>
              <a:buAutoNum type="arabicPeriod"/>
            </a:pPr>
            <a:r>
              <a:rPr lang="en-CA" dirty="0">
                <a:solidFill>
                  <a:schemeClr val="bg1">
                    <a:lumMod val="85000"/>
                  </a:schemeClr>
                </a:solidFill>
              </a:rPr>
              <a:t>Meeting Schedule</a:t>
            </a:r>
          </a:p>
          <a:p>
            <a:pPr marL="457200" lvl="0" indent="-457200">
              <a:buFont typeface="+mj-lt"/>
              <a:buAutoNum type="arabicPeriod"/>
            </a:pPr>
            <a:r>
              <a:rPr lang="en-CA" dirty="0">
                <a:solidFill>
                  <a:schemeClr val="bg1">
                    <a:lumMod val="8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8</a:t>
            </a:fld>
            <a:endParaRPr lang="en-CA"/>
          </a:p>
        </p:txBody>
      </p:sp>
    </p:spTree>
    <p:extLst>
      <p:ext uri="{BB962C8B-B14F-4D97-AF65-F5344CB8AC3E}">
        <p14:creationId xmlns:p14="http://schemas.microsoft.com/office/powerpoint/2010/main" val="1919616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77C10B9-369D-4747-AE8B-4064028FA928}"/>
              </a:ext>
            </a:extLst>
          </p:cNvPr>
          <p:cNvSpPr>
            <a:spLocks noGrp="1"/>
          </p:cNvSpPr>
          <p:nvPr>
            <p:ph type="title"/>
          </p:nvPr>
        </p:nvSpPr>
        <p:spPr/>
        <p:txBody>
          <a:bodyPr/>
          <a:lstStyle/>
          <a:p>
            <a:r>
              <a:rPr lang="en-CA" dirty="0">
                <a:solidFill>
                  <a:srgbClr val="181F2D"/>
                </a:solidFill>
              </a:rPr>
              <a:t>Agenda</a:t>
            </a:r>
          </a:p>
        </p:txBody>
      </p:sp>
      <p:sp>
        <p:nvSpPr>
          <p:cNvPr id="5" name="Footer Placeholder 4">
            <a:extLst>
              <a:ext uri="{FF2B5EF4-FFF2-40B4-BE49-F238E27FC236}">
                <a16:creationId xmlns:a16="http://schemas.microsoft.com/office/drawing/2014/main" id="{D9451D6E-4CCD-4212-8BDB-5E668BCE7343}"/>
              </a:ext>
              <a:ext uri="{C183D7F6-B498-43B3-948B-1728B52AA6E4}">
                <adec:decorative xmlns:adec="http://schemas.microsoft.com/office/drawing/2017/decorative" val="1"/>
              </a:ext>
            </a:extLst>
          </p:cNvPr>
          <p:cNvSpPr>
            <a:spLocks noGrp="1"/>
          </p:cNvSpPr>
          <p:nvPr>
            <p:ph type="ftr" sz="quarter" idx="12"/>
          </p:nvPr>
        </p:nvSpPr>
        <p:spPr/>
        <p:txBody>
          <a:bodyPr/>
          <a:lstStyle/>
          <a:p>
            <a:r>
              <a:rPr lang="en-CA" dirty="0"/>
              <a:t>©2021 Canada Health Infoway</a:t>
            </a:r>
          </a:p>
        </p:txBody>
      </p:sp>
      <p:sp>
        <p:nvSpPr>
          <p:cNvPr id="4" name="Content Placeholder 3">
            <a:extLst>
              <a:ext uri="{FF2B5EF4-FFF2-40B4-BE49-F238E27FC236}">
                <a16:creationId xmlns:a16="http://schemas.microsoft.com/office/drawing/2014/main" id="{A2D39B84-3032-4552-B184-BD557FF5DEEF}"/>
              </a:ext>
            </a:extLst>
          </p:cNvPr>
          <p:cNvSpPr>
            <a:spLocks noGrp="1"/>
          </p:cNvSpPr>
          <p:nvPr>
            <p:ph sz="quarter" idx="10"/>
          </p:nvPr>
        </p:nvSpPr>
        <p:spPr/>
        <p:txBody>
          <a:bodyPr>
            <a:normAutofit fontScale="77500" lnSpcReduction="20000"/>
          </a:bodyPr>
          <a:lstStyle/>
          <a:p>
            <a:pPr marL="457200" lvl="0" indent="-457200">
              <a:buFont typeface="+mj-lt"/>
              <a:buAutoNum type="arabicPeriod"/>
            </a:pPr>
            <a:r>
              <a:rPr lang="en-CA" dirty="0">
                <a:solidFill>
                  <a:schemeClr val="bg1">
                    <a:lumMod val="85000"/>
                  </a:schemeClr>
                </a:solidFill>
              </a:rPr>
              <a:t>Welcome and Acknowledgement </a:t>
            </a:r>
          </a:p>
          <a:p>
            <a:pPr marL="457200" lvl="0" indent="-457200">
              <a:buFont typeface="+mj-lt"/>
              <a:buAutoNum type="arabicPeriod"/>
            </a:pPr>
            <a:r>
              <a:rPr lang="en-CA" dirty="0">
                <a:solidFill>
                  <a:schemeClr val="bg1">
                    <a:lumMod val="85000"/>
                  </a:schemeClr>
                </a:solidFill>
              </a:rPr>
              <a:t>Purpose of Infoway Sex and Gender Working Group</a:t>
            </a:r>
          </a:p>
          <a:p>
            <a:pPr marL="457200" lvl="0" indent="-457200">
              <a:buFont typeface="+mj-lt"/>
              <a:buAutoNum type="arabicPeriod"/>
            </a:pPr>
            <a:r>
              <a:rPr lang="en-CA" dirty="0">
                <a:solidFill>
                  <a:schemeClr val="bg1">
                    <a:lumMod val="85000"/>
                  </a:schemeClr>
                </a:solidFill>
              </a:rPr>
              <a:t>Clair Kronk, University of Cincinnati School of Medicine – </a:t>
            </a:r>
            <a:r>
              <a:rPr lang="en-CA" i="1" dirty="0">
                <a:solidFill>
                  <a:schemeClr val="bg1">
                    <a:lumMod val="85000"/>
                  </a:schemeClr>
                </a:solidFill>
              </a:rPr>
              <a:t>Modeling and Operationalizing Gender, Sex, and Sexual Orientation: Recommendations and Future Directions</a:t>
            </a:r>
          </a:p>
          <a:p>
            <a:pPr marL="457200" lvl="0" indent="-457200">
              <a:buFont typeface="+mj-lt"/>
              <a:buAutoNum type="arabicPeriod"/>
            </a:pPr>
            <a:r>
              <a:rPr lang="en-CA" dirty="0">
                <a:solidFill>
                  <a:schemeClr val="bg1">
                    <a:lumMod val="85000"/>
                  </a:schemeClr>
                </a:solidFill>
              </a:rPr>
              <a:t>Group Discussion and/or Questions </a:t>
            </a:r>
          </a:p>
          <a:p>
            <a:pPr marL="457200" lvl="0" indent="-457200">
              <a:buFont typeface="+mj-lt"/>
              <a:buAutoNum type="arabicPeriod"/>
            </a:pPr>
            <a:r>
              <a:rPr lang="en-CA" dirty="0">
                <a:solidFill>
                  <a:schemeClr val="bg1">
                    <a:lumMod val="85000"/>
                  </a:schemeClr>
                </a:solidFill>
              </a:rPr>
              <a:t>Update – Francis Lau – UVIC – </a:t>
            </a:r>
            <a:r>
              <a:rPr lang="en-CA" i="1" dirty="0">
                <a:solidFill>
                  <a:schemeClr val="bg1">
                    <a:lumMod val="85000"/>
                  </a:schemeClr>
                </a:solidFill>
              </a:rPr>
              <a:t>MSFHR REACH Grant, Terminology Topics Meeting</a:t>
            </a:r>
            <a:endParaRPr lang="en-CA" dirty="0">
              <a:solidFill>
                <a:schemeClr val="bg1">
                  <a:lumMod val="85000"/>
                </a:schemeClr>
              </a:solidFill>
            </a:endParaRPr>
          </a:p>
          <a:p>
            <a:pPr marL="457200" indent="-457200">
              <a:buFont typeface="+mj-lt"/>
              <a:buAutoNum type="arabicPeriod"/>
            </a:pPr>
            <a:r>
              <a:rPr lang="en-CA" dirty="0">
                <a:solidFill>
                  <a:schemeClr val="bg1">
                    <a:lumMod val="85000"/>
                  </a:schemeClr>
                </a:solidFill>
              </a:rPr>
              <a:t>Update – Karen Courtney – UVIC – </a:t>
            </a:r>
            <a:r>
              <a:rPr lang="en-CA" i="1" dirty="0">
                <a:solidFill>
                  <a:schemeClr val="bg1">
                    <a:lumMod val="85000"/>
                  </a:schemeClr>
                </a:solidFill>
              </a:rPr>
              <a:t>MSFHR REACH Grant, Meeting Plan</a:t>
            </a:r>
          </a:p>
          <a:p>
            <a:pPr marL="457200" lvl="0" indent="-457200">
              <a:buFont typeface="+mj-lt"/>
              <a:buAutoNum type="arabicPeriod"/>
            </a:pPr>
            <a:r>
              <a:rPr lang="en-CA" dirty="0">
                <a:solidFill>
                  <a:srgbClr val="000000"/>
                </a:solidFill>
              </a:rPr>
              <a:t>Meeting Schedule</a:t>
            </a:r>
          </a:p>
          <a:p>
            <a:pPr marL="457200" lvl="0" indent="-457200">
              <a:buFont typeface="+mj-lt"/>
              <a:buAutoNum type="arabicPeriod"/>
            </a:pPr>
            <a:r>
              <a:rPr lang="en-CA" dirty="0">
                <a:solidFill>
                  <a:schemeClr val="bg1">
                    <a:lumMod val="85000"/>
                  </a:schemeClr>
                </a:solidFill>
              </a:rPr>
              <a:t>Adjournment</a:t>
            </a:r>
          </a:p>
        </p:txBody>
      </p:sp>
      <p:sp>
        <p:nvSpPr>
          <p:cNvPr id="2" name="Slide Number Placeholder 1">
            <a:extLst>
              <a:ext uri="{FF2B5EF4-FFF2-40B4-BE49-F238E27FC236}">
                <a16:creationId xmlns:a16="http://schemas.microsoft.com/office/drawing/2014/main" id="{79A5D9DF-2E02-4CF8-B7FF-6F864EBEA473}"/>
              </a:ext>
              <a:ext uri="{C183D7F6-B498-43B3-948B-1728B52AA6E4}">
                <adec:decorative xmlns:adec="http://schemas.microsoft.com/office/drawing/2017/decorative" val="1"/>
              </a:ext>
            </a:extLst>
          </p:cNvPr>
          <p:cNvSpPr>
            <a:spLocks noGrp="1"/>
          </p:cNvSpPr>
          <p:nvPr>
            <p:ph type="sldNum" sz="quarter" idx="11"/>
          </p:nvPr>
        </p:nvSpPr>
        <p:spPr/>
        <p:txBody>
          <a:bodyPr/>
          <a:lstStyle/>
          <a:p>
            <a:fld id="{7BCFBF29-39BB-47B7-B83E-9E61FEB2B13F}" type="slidenum">
              <a:rPr lang="en-CA" smtClean="0"/>
              <a:pPr/>
              <a:t>9</a:t>
            </a:fld>
            <a:endParaRPr lang="en-CA"/>
          </a:p>
        </p:txBody>
      </p:sp>
    </p:spTree>
    <p:extLst>
      <p:ext uri="{BB962C8B-B14F-4D97-AF65-F5344CB8AC3E}">
        <p14:creationId xmlns:p14="http://schemas.microsoft.com/office/powerpoint/2010/main" val="59714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2.xml.rels><?xml version="1.0" encoding="UTF-8" standalone="yes"?>
<Relationships xmlns="http://schemas.openxmlformats.org/package/2006/relationships"><Relationship Id="rId1" Type="http://schemas.openxmlformats.org/officeDocument/2006/relationships/image" Target="../media/image3.png"/></Relationships>
</file>

<file path=ppt/theme/theme1.xml><?xml version="1.0" encoding="utf-8"?>
<a:theme xmlns:a="http://schemas.openxmlformats.org/drawingml/2006/main" name="Canada Health Infoway">
  <a:themeElements>
    <a:clrScheme name="INFOWAY UPDATED 2021">
      <a:dk1>
        <a:srgbClr val="000000"/>
      </a:dk1>
      <a:lt1>
        <a:srgbClr val="FFFFFF"/>
      </a:lt1>
      <a:dk2>
        <a:srgbClr val="E02E3B"/>
      </a:dk2>
      <a:lt2>
        <a:srgbClr val="D8D8D8"/>
      </a:lt2>
      <a:accent1>
        <a:srgbClr val="E02E3B"/>
      </a:accent1>
      <a:accent2>
        <a:srgbClr val="1CA600"/>
      </a:accent2>
      <a:accent3>
        <a:srgbClr val="0094B7"/>
      </a:accent3>
      <a:accent4>
        <a:srgbClr val="4B1D56"/>
      </a:accent4>
      <a:accent5>
        <a:srgbClr val="A4DB99"/>
      </a:accent5>
      <a:accent6>
        <a:srgbClr val="66BFD4"/>
      </a:accent6>
      <a:hlink>
        <a:srgbClr val="E02E3B"/>
      </a:hlink>
      <a:folHlink>
        <a:srgbClr val="E02E3B"/>
      </a:folHlink>
    </a:clrScheme>
    <a:fontScheme name="Canada Health Infoway Arial">
      <a:majorFont>
        <a:latin typeface="Arial"/>
        <a:ea typeface=""/>
        <a:cs typeface=""/>
      </a:majorFont>
      <a:minorFont>
        <a:latin typeface="Arial"/>
        <a:ea typeface=""/>
        <a:cs typefac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a:solidFill>
              <a:srgbClr val="FFFFFF"/>
            </a:solidFill>
            <a:ea typeface="Helvetica Neue Light"/>
            <a:cs typeface="Helvetica Neue Light"/>
            <a:sym typeface="Helvetica Neue Light"/>
          </a:defRPr>
        </a:def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algn="l" defTabSz="825500">
          <a:defRPr sz="1600" b="0" cap="none" dirty="0" smtClean="0"/>
        </a:def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Neue"/>
        <a:ea typeface="Helvetica Neue"/>
        <a:cs typeface="Helvetica Neue"/>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Light"/>
            <a:ea typeface="Helvetica Neue Light"/>
            <a:cs typeface="Helvetica Neue Light"/>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515252"/>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Infoway - PowerPoint Template - V2 - November 7 2018</Template>
  <TotalTime>42251</TotalTime>
  <Words>1358</Words>
  <Application>Microsoft Office PowerPoint</Application>
  <PresentationFormat>On-screen Show (16:9)</PresentationFormat>
  <Paragraphs>165</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Helvetica Neue</vt:lpstr>
      <vt:lpstr>Helvetica Neue Light</vt:lpstr>
      <vt:lpstr>Arial</vt:lpstr>
      <vt:lpstr>Calibri</vt:lpstr>
      <vt:lpstr>Canada Health Infoway</vt:lpstr>
      <vt:lpstr>Sex and Gender Working Group</vt:lpstr>
      <vt:lpstr>Agenda</vt:lpstr>
      <vt:lpstr>Welcome and Acknowledgement</vt:lpstr>
      <vt:lpstr>Purpose</vt:lpstr>
      <vt:lpstr>Agenda</vt:lpstr>
      <vt:lpstr>Agenda</vt:lpstr>
      <vt:lpstr>Agenda</vt:lpstr>
      <vt:lpstr>Agenda</vt:lpstr>
      <vt:lpstr>Agenda</vt:lpstr>
      <vt:lpstr>Schedule</vt:lpstr>
      <vt:lpstr>Schedule …cont’d</vt:lpstr>
      <vt:lpstr>Agenda</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Lucy Langstaff</dc:creator>
  <cp:lastModifiedBy>Davison , Kelly</cp:lastModifiedBy>
  <cp:revision>507</cp:revision>
  <dcterms:created xsi:type="dcterms:W3CDTF">2018-11-29T01:44:37Z</dcterms:created>
  <dcterms:modified xsi:type="dcterms:W3CDTF">2021-06-22T17:06:04Z</dcterms:modified>
</cp:coreProperties>
</file>