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9" r:id="rId2"/>
    <p:sldId id="260" r:id="rId3"/>
    <p:sldId id="261" r:id="rId4"/>
    <p:sldId id="262" r:id="rId5"/>
    <p:sldId id="258" r:id="rId6"/>
    <p:sldId id="269" r:id="rId7"/>
    <p:sldId id="326" r:id="rId8"/>
    <p:sldId id="327" r:id="rId9"/>
    <p:sldId id="328" r:id="rId10"/>
    <p:sldId id="323" r:id="rId11"/>
    <p:sldId id="321" r:id="rId12"/>
    <p:sldId id="303" r:id="rId13"/>
    <p:sldId id="314" r:id="rId1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962" autoAdjust="0"/>
    <p:restoredTop sz="92181" autoAdjust="0"/>
  </p:normalViewPr>
  <p:slideViewPr>
    <p:cSldViewPr snapToGrid="0">
      <p:cViewPr varScale="1">
        <p:scale>
          <a:sx n="66" d="100"/>
          <a:sy n="66" d="100"/>
        </p:scale>
        <p:origin x="612" y="72"/>
      </p:cViewPr>
      <p:guideLst/>
    </p:cSldViewPr>
  </p:slideViewPr>
  <p:notesTextViewPr>
    <p:cViewPr>
      <p:scale>
        <a:sx n="1" d="1"/>
        <a:sy n="1" d="1"/>
      </p:scale>
      <p:origin x="0" y="0"/>
    </p:cViewPr>
  </p:notesTextViewPr>
  <p:sorterViewPr>
    <p:cViewPr>
      <p:scale>
        <a:sx n="120" d="100"/>
        <a:sy n="120" d="100"/>
      </p:scale>
      <p:origin x="0" y="-5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07C95DA2-1216-4D58-B363-90448029A778}" type="datetimeFigureOut">
              <a:rPr lang="en-CA" smtClean="0"/>
              <a:t>2021-08-15</a:t>
            </a:fld>
            <a:endParaRPr lang="en-CA"/>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C0E3446D-EAF2-448C-9C40-226AB8F5CEDC}" type="slidenum">
              <a:rPr lang="en-CA" smtClean="0"/>
              <a:t>‹#›</a:t>
            </a:fld>
            <a:endParaRPr lang="en-CA"/>
          </a:p>
        </p:txBody>
      </p:sp>
    </p:spTree>
    <p:extLst>
      <p:ext uri="{BB962C8B-B14F-4D97-AF65-F5344CB8AC3E}">
        <p14:creationId xmlns:p14="http://schemas.microsoft.com/office/powerpoint/2010/main" val="2749857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1A3E16B-2B08-4749-B15C-32F5C61896C9}" type="datetimeFigureOut">
              <a:rPr lang="en-CA" smtClean="0"/>
              <a:t>2021-08-15</a:t>
            </a:fld>
            <a:endParaRPr lang="en-CA"/>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CA"/>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46AE177F-4E24-4E7F-A6EC-572F98EB9E40}" type="slidenum">
              <a:rPr lang="en-CA" smtClean="0"/>
              <a:t>‹#›</a:t>
            </a:fld>
            <a:endParaRPr lang="en-CA"/>
          </a:p>
        </p:txBody>
      </p:sp>
    </p:spTree>
    <p:extLst>
      <p:ext uri="{BB962C8B-B14F-4D97-AF65-F5344CB8AC3E}">
        <p14:creationId xmlns:p14="http://schemas.microsoft.com/office/powerpoint/2010/main" val="448963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1</a:t>
            </a:fld>
            <a:endParaRPr lang="en-CA"/>
          </a:p>
        </p:txBody>
      </p:sp>
    </p:spTree>
    <p:extLst>
      <p:ext uri="{BB962C8B-B14F-4D97-AF65-F5344CB8AC3E}">
        <p14:creationId xmlns:p14="http://schemas.microsoft.com/office/powerpoint/2010/main" val="598881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4</a:t>
            </a:fld>
            <a:endParaRPr lang="en-CA"/>
          </a:p>
        </p:txBody>
      </p:sp>
    </p:spTree>
    <p:extLst>
      <p:ext uri="{BB962C8B-B14F-4D97-AF65-F5344CB8AC3E}">
        <p14:creationId xmlns:p14="http://schemas.microsoft.com/office/powerpoint/2010/main" val="3364003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7</a:t>
            </a:fld>
            <a:endParaRPr lang="en-CA"/>
          </a:p>
        </p:txBody>
      </p:sp>
    </p:spTree>
    <p:extLst>
      <p:ext uri="{BB962C8B-B14F-4D97-AF65-F5344CB8AC3E}">
        <p14:creationId xmlns:p14="http://schemas.microsoft.com/office/powerpoint/2010/main" val="1595060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8</a:t>
            </a:fld>
            <a:endParaRPr lang="en-CA"/>
          </a:p>
        </p:txBody>
      </p:sp>
    </p:spTree>
    <p:extLst>
      <p:ext uri="{BB962C8B-B14F-4D97-AF65-F5344CB8AC3E}">
        <p14:creationId xmlns:p14="http://schemas.microsoft.com/office/powerpoint/2010/main" val="3636678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6AE177F-4E24-4E7F-A6EC-572F98EB9E40}" type="slidenum">
              <a:rPr lang="en-CA" smtClean="0"/>
              <a:t>9</a:t>
            </a:fld>
            <a:endParaRPr lang="en-CA"/>
          </a:p>
        </p:txBody>
      </p:sp>
    </p:spTree>
    <p:extLst>
      <p:ext uri="{BB962C8B-B14F-4D97-AF65-F5344CB8AC3E}">
        <p14:creationId xmlns:p14="http://schemas.microsoft.com/office/powerpoint/2010/main" val="1291308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6AE177F-4E24-4E7F-A6EC-572F98EB9E40}" type="slidenum">
              <a:rPr lang="en-CA" smtClean="0"/>
              <a:t>12</a:t>
            </a:fld>
            <a:endParaRPr lang="en-CA"/>
          </a:p>
        </p:txBody>
      </p:sp>
    </p:spTree>
    <p:extLst>
      <p:ext uri="{BB962C8B-B14F-4D97-AF65-F5344CB8AC3E}">
        <p14:creationId xmlns:p14="http://schemas.microsoft.com/office/powerpoint/2010/main" val="99561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08294575-F540-4E69-AF1E-DB7E6160C9D5}" type="datetime1">
              <a:rPr lang="en-CA" smtClean="0"/>
              <a:t>2021-08-15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123810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91F4B4D4-4D31-4306-9C2E-87324926D8E1}" type="datetime1">
              <a:rPr lang="en-CA" smtClean="0"/>
              <a:t>2021-08-15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4217173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817B343-6DD6-4050-9818-8A83959005B6}" type="datetime1">
              <a:rPr lang="en-CA" smtClean="0"/>
              <a:t>2021-08-15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538493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Click to edit Master title style</a:t>
            </a:r>
            <a:endParaRPr lang="en-US" dirty="0"/>
          </a:p>
        </p:txBody>
      </p:sp>
    </p:spTree>
    <p:extLst>
      <p:ext uri="{BB962C8B-B14F-4D97-AF65-F5344CB8AC3E}">
        <p14:creationId xmlns:p14="http://schemas.microsoft.com/office/powerpoint/2010/main" val="3250791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C8F173D6-9308-4A5B-860F-20433CB544C7}" type="datetime1">
              <a:rPr lang="en-CA" smtClean="0"/>
              <a:t>2021-08-15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3884872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46B3BB7-DE85-4A1F-BCC0-71BC8CCF58E4}" type="datetime1">
              <a:rPr lang="en-CA" smtClean="0"/>
              <a:t>2021-08-15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40557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CD62F558-B712-4302-8245-D27D94C60CF8}" type="datetime1">
              <a:rPr lang="en-CA" smtClean="0"/>
              <a:t>2021-08-15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14419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0BE84227-C9C6-44BB-819F-445C516242BA}" type="datetime1">
              <a:rPr lang="en-CA" smtClean="0"/>
              <a:t>2021-08-15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137670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38011D98-9729-4B11-9C5A-DD5742D6AF0B}" type="datetime1">
              <a:rPr lang="en-CA" smtClean="0"/>
              <a:t>2021-08-15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545965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697C5A-46FC-461D-BB4C-8632691C8EA5}" type="datetime1">
              <a:rPr lang="en-CA" smtClean="0"/>
              <a:t>2021-08-15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2593195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8389EFB-A63A-42F8-AA82-9C0032ABF396}" type="datetime1">
              <a:rPr lang="en-CA" smtClean="0"/>
              <a:t>2021-08-15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4162311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63BDD9-58B0-4DE9-917F-A5F0275A618A}" type="datetime1">
              <a:rPr lang="en-CA" smtClean="0"/>
              <a:t>2021-08-15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E3B222-6977-4FFF-89C7-24F68FA66FC4}" type="slidenum">
              <a:rPr lang="en-CA" smtClean="0"/>
              <a:t>‹#›</a:t>
            </a:fld>
            <a:endParaRPr lang="en-CA"/>
          </a:p>
        </p:txBody>
      </p:sp>
    </p:spTree>
    <p:extLst>
      <p:ext uri="{BB962C8B-B14F-4D97-AF65-F5344CB8AC3E}">
        <p14:creationId xmlns:p14="http://schemas.microsoft.com/office/powerpoint/2010/main" val="294050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7E979-3420-4D02-8483-B37570F3D952}" type="datetime1">
              <a:rPr lang="en-CA" smtClean="0"/>
              <a:t>2021-08-15</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E3B222-6977-4FFF-89C7-24F68FA66FC4}" type="slidenum">
              <a:rPr lang="en-CA" smtClean="0"/>
              <a:t>‹#›</a:t>
            </a:fld>
            <a:endParaRPr lang="en-CA"/>
          </a:p>
        </p:txBody>
      </p:sp>
    </p:spTree>
    <p:extLst>
      <p:ext uri="{BB962C8B-B14F-4D97-AF65-F5344CB8AC3E}">
        <p14:creationId xmlns:p14="http://schemas.microsoft.com/office/powerpoint/2010/main" val="3225211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0" y="309128"/>
            <a:ext cx="12192000" cy="307429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3200" b="1" dirty="0">
                <a:latin typeface="Arial Rounded MT Bold" panose="020F0704030504030204" pitchFamily="34" charset="0"/>
              </a:rPr>
              <a:t>Michael Smith Foundation for Health Research (MSFHR)</a:t>
            </a:r>
          </a:p>
          <a:p>
            <a:pPr algn="ctr"/>
            <a:r>
              <a:rPr lang="en-CA" sz="3200" b="1" dirty="0">
                <a:latin typeface="Arial Rounded MT Bold" panose="020F0704030504030204" pitchFamily="34" charset="0"/>
              </a:rPr>
              <a:t>REACH Grant Knowledge Translation Topics:</a:t>
            </a:r>
            <a:br>
              <a:rPr lang="en-CA" sz="3600" b="1" dirty="0">
                <a:latin typeface="Arial Rounded MT Bold" panose="020F0704030504030204" pitchFamily="34" charset="0"/>
              </a:rPr>
            </a:br>
            <a:br>
              <a:rPr lang="en-CA" sz="2800" b="1" dirty="0">
                <a:latin typeface="Arial Rounded MT Bold" panose="020F0704030504030204" pitchFamily="34" charset="0"/>
              </a:rPr>
            </a:br>
            <a:r>
              <a:rPr lang="en-CA" sz="2800" b="1" dirty="0">
                <a:solidFill>
                  <a:srgbClr val="0000FF"/>
                </a:solidFill>
                <a:latin typeface="Arial Rounded MT Bold" panose="020F0704030504030204" pitchFamily="34" charset="0"/>
              </a:rPr>
              <a:t>Review of Gender, Sex and Sexual Orientation (GSSO) </a:t>
            </a:r>
          </a:p>
          <a:p>
            <a:pPr algn="ctr"/>
            <a:r>
              <a:rPr lang="en-CA" sz="2800" b="1" dirty="0">
                <a:solidFill>
                  <a:srgbClr val="0000FF"/>
                </a:solidFill>
                <a:latin typeface="Arial Rounded MT Bold" panose="020F0704030504030204" pitchFamily="34" charset="0"/>
              </a:rPr>
              <a:t>In Digital Health Systems – Part 2</a:t>
            </a:r>
          </a:p>
        </p:txBody>
      </p:sp>
      <p:sp>
        <p:nvSpPr>
          <p:cNvPr id="3" name="Rectangle 2"/>
          <p:cNvSpPr/>
          <p:nvPr/>
        </p:nvSpPr>
        <p:spPr>
          <a:xfrm>
            <a:off x="83127" y="3488894"/>
            <a:ext cx="12025745" cy="2031325"/>
          </a:xfrm>
          <a:prstGeom prst="rect">
            <a:avLst/>
          </a:prstGeom>
        </p:spPr>
        <p:txBody>
          <a:bodyPr wrap="square">
            <a:spAutoFit/>
          </a:bodyPr>
          <a:lstStyle/>
          <a:p>
            <a:pPr algn="ctr"/>
            <a:r>
              <a:rPr lang="en-US" sz="1400" dirty="0">
                <a:solidFill>
                  <a:srgbClr val="212529"/>
                </a:solidFill>
                <a:latin typeface="Roboto"/>
              </a:rPr>
              <a:t>Aug 10, 2021</a:t>
            </a:r>
          </a:p>
          <a:p>
            <a:pPr algn="ctr"/>
            <a:endParaRPr lang="en-US" sz="1400" dirty="0">
              <a:solidFill>
                <a:srgbClr val="212529"/>
              </a:solidFill>
              <a:latin typeface="Roboto"/>
            </a:endParaRPr>
          </a:p>
          <a:p>
            <a:pPr algn="ctr"/>
            <a:endParaRPr lang="en-US" sz="1400" dirty="0">
              <a:solidFill>
                <a:srgbClr val="212529"/>
              </a:solidFill>
              <a:latin typeface="Roboto"/>
            </a:endParaRPr>
          </a:p>
          <a:p>
            <a:pPr algn="ctr"/>
            <a:r>
              <a:rPr lang="en-US" sz="1400" b="1" dirty="0">
                <a:solidFill>
                  <a:srgbClr val="212529"/>
                </a:solidFill>
                <a:latin typeface="Roboto"/>
              </a:rPr>
              <a:t>Karen Courtney, Francis Lau, Aaron Devor, Marcy Antonio, Kelly Davison, Roz Queen</a:t>
            </a:r>
          </a:p>
          <a:p>
            <a:pPr algn="ctr"/>
            <a:r>
              <a:rPr lang="en-US" sz="1400" dirty="0">
                <a:solidFill>
                  <a:srgbClr val="212529"/>
                </a:solidFill>
                <a:latin typeface="Roboto"/>
              </a:rPr>
              <a:t>University of Victoria</a:t>
            </a:r>
          </a:p>
          <a:p>
            <a:pPr algn="ctr"/>
            <a:r>
              <a:rPr lang="en-US" sz="1400" b="1" dirty="0">
                <a:solidFill>
                  <a:srgbClr val="212529"/>
                </a:solidFill>
                <a:latin typeface="Roboto"/>
              </a:rPr>
              <a:t>Jody Jollimore, Michael Kwag, </a:t>
            </a:r>
            <a:r>
              <a:rPr lang="en-US" sz="1400" b="1" dirty="0" err="1">
                <a:solidFill>
                  <a:srgbClr val="212529"/>
                </a:solidFill>
                <a:latin typeface="Roboto"/>
              </a:rPr>
              <a:t>Anu</a:t>
            </a:r>
            <a:r>
              <a:rPr lang="en-US" sz="1400" b="1" dirty="0">
                <a:solidFill>
                  <a:srgbClr val="212529"/>
                </a:solidFill>
                <a:latin typeface="Roboto"/>
              </a:rPr>
              <a:t> </a:t>
            </a:r>
            <a:r>
              <a:rPr lang="en-US" sz="1400" b="1" dirty="0" err="1">
                <a:solidFill>
                  <a:srgbClr val="212529"/>
                </a:solidFill>
                <a:latin typeface="Roboto"/>
              </a:rPr>
              <a:t>Radha</a:t>
            </a:r>
            <a:r>
              <a:rPr lang="en-US" sz="1400" b="1" dirty="0">
                <a:solidFill>
                  <a:srgbClr val="212529"/>
                </a:solidFill>
                <a:latin typeface="Roboto"/>
              </a:rPr>
              <a:t> Verma</a:t>
            </a:r>
          </a:p>
          <a:p>
            <a:pPr algn="ctr"/>
            <a:r>
              <a:rPr lang="en-US" sz="1400" dirty="0">
                <a:solidFill>
                  <a:srgbClr val="212529"/>
                </a:solidFill>
                <a:latin typeface="Roboto"/>
              </a:rPr>
              <a:t>Community-Based Research Centre</a:t>
            </a:r>
          </a:p>
          <a:p>
            <a:pPr algn="ctr"/>
            <a:r>
              <a:rPr lang="en-US" sz="1400" dirty="0">
                <a:solidFill>
                  <a:srgbClr val="212529"/>
                </a:solidFill>
                <a:latin typeface="Roboto"/>
              </a:rPr>
              <a:t>Canada Health </a:t>
            </a:r>
            <a:r>
              <a:rPr lang="en-US" sz="1400" dirty="0" err="1">
                <a:solidFill>
                  <a:srgbClr val="212529"/>
                </a:solidFill>
                <a:latin typeface="Roboto"/>
              </a:rPr>
              <a:t>Infoway</a:t>
            </a:r>
            <a:r>
              <a:rPr lang="en-US" sz="1400" dirty="0">
                <a:solidFill>
                  <a:srgbClr val="212529"/>
                </a:solidFill>
                <a:latin typeface="Roboto"/>
              </a:rPr>
              <a:t>, Canadian Institute for Health Information, Canadian Health Information Management Association</a:t>
            </a:r>
          </a:p>
          <a:p>
            <a:pPr algn="ctr"/>
            <a:endParaRPr lang="en-US" sz="1400" dirty="0">
              <a:solidFill>
                <a:srgbClr val="212529"/>
              </a:solidFill>
              <a:latin typeface="Roboto"/>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13446" b="51059"/>
          <a:stretch/>
        </p:blipFill>
        <p:spPr>
          <a:xfrm>
            <a:off x="5574104" y="6015303"/>
            <a:ext cx="2095231" cy="791867"/>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8635" t="50292" r="10945" b="3777"/>
          <a:stretch/>
        </p:blipFill>
        <p:spPr>
          <a:xfrm>
            <a:off x="7669335" y="6004203"/>
            <a:ext cx="2170212" cy="814066"/>
          </a:xfrm>
          <a:prstGeom prst="rect">
            <a:avLst/>
          </a:prstGeom>
        </p:spPr>
      </p:pic>
      <p:pic>
        <p:nvPicPr>
          <p:cNvPr id="7" name="Picture 6" descr="UC+M_04180_UnveilingMat3.jpg"/>
          <p:cNvPicPr>
            <a:picLocks noChangeAspect="1"/>
          </p:cNvPicPr>
          <p:nvPr/>
        </p:nvPicPr>
        <p:blipFill rotWithShape="1">
          <a:blip r:embed="rId4">
            <a:extLst>
              <a:ext uri="{28A0092B-C50C-407E-A947-70E740481C1C}">
                <a14:useLocalDpi xmlns:a14="http://schemas.microsoft.com/office/drawing/2010/main" val="0"/>
              </a:ext>
            </a:extLst>
          </a:blip>
          <a:srcRect l="3972" t="87190" r="78455" b="2484"/>
          <a:stretch/>
        </p:blipFill>
        <p:spPr>
          <a:xfrm>
            <a:off x="0" y="6056649"/>
            <a:ext cx="1601206" cy="750521"/>
          </a:xfrm>
          <a:prstGeom prst="rect">
            <a:avLst/>
          </a:prstGeom>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l="1" r="3626"/>
          <a:stretch/>
        </p:blipFill>
        <p:spPr>
          <a:xfrm>
            <a:off x="3549382" y="5892809"/>
            <a:ext cx="2101142" cy="981197"/>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6049" y="6159924"/>
            <a:ext cx="1833064" cy="571813"/>
          </a:xfrm>
          <a:prstGeom prst="rect">
            <a:avLst/>
          </a:prstGeom>
        </p:spPr>
      </p:pic>
      <p:pic>
        <p:nvPicPr>
          <p:cNvPr id="11" name="Picture 10"/>
          <p:cNvPicPr>
            <a:picLocks noChangeAspect="1"/>
          </p:cNvPicPr>
          <p:nvPr/>
        </p:nvPicPr>
        <p:blipFill rotWithShape="1">
          <a:blip r:embed="rId7">
            <a:extLst>
              <a:ext uri="{28A0092B-C50C-407E-A947-70E740481C1C}">
                <a14:useLocalDpi xmlns:a14="http://schemas.microsoft.com/office/drawing/2010/main" val="0"/>
              </a:ext>
            </a:extLst>
          </a:blip>
          <a:srcRect l="54911" t="21412"/>
          <a:stretch/>
        </p:blipFill>
        <p:spPr>
          <a:xfrm>
            <a:off x="9867253" y="6458328"/>
            <a:ext cx="2102289" cy="337743"/>
          </a:xfrm>
          <a:prstGeom prst="rect">
            <a:avLst/>
          </a:prstGeom>
        </p:spPr>
      </p:pic>
      <p:pic>
        <p:nvPicPr>
          <p:cNvPr id="12" name="Picture 11"/>
          <p:cNvPicPr>
            <a:picLocks noChangeAspect="1"/>
          </p:cNvPicPr>
          <p:nvPr/>
        </p:nvPicPr>
        <p:blipFill rotWithShape="1">
          <a:blip r:embed="rId7">
            <a:extLst>
              <a:ext uri="{28A0092B-C50C-407E-A947-70E740481C1C}">
                <a14:useLocalDpi xmlns:a14="http://schemas.microsoft.com/office/drawing/2010/main" val="0"/>
              </a:ext>
            </a:extLst>
          </a:blip>
          <a:srcRect r="44279" b="-5250"/>
          <a:stretch/>
        </p:blipFill>
        <p:spPr>
          <a:xfrm>
            <a:off x="9867253" y="6067263"/>
            <a:ext cx="2232249" cy="391065"/>
          </a:xfrm>
          <a:prstGeom prst="rect">
            <a:avLst/>
          </a:prstGeom>
        </p:spPr>
      </p:pic>
      <p:sp>
        <p:nvSpPr>
          <p:cNvPr id="4" name="Slide Number Placeholder 3"/>
          <p:cNvSpPr>
            <a:spLocks noGrp="1"/>
          </p:cNvSpPr>
          <p:nvPr>
            <p:ph type="sldNum" sz="quarter" idx="12"/>
          </p:nvPr>
        </p:nvSpPr>
        <p:spPr/>
        <p:txBody>
          <a:bodyPr/>
          <a:lstStyle/>
          <a:p>
            <a:fld id="{3FE3B222-6977-4FFF-89C7-24F68FA66FC4}" type="slidenum">
              <a:rPr lang="en-CA" smtClean="0"/>
              <a:t>1</a:t>
            </a:fld>
            <a:endParaRPr lang="en-CA"/>
          </a:p>
        </p:txBody>
      </p:sp>
    </p:spTree>
    <p:extLst>
      <p:ext uri="{BB962C8B-B14F-4D97-AF65-F5344CB8AC3E}">
        <p14:creationId xmlns:p14="http://schemas.microsoft.com/office/powerpoint/2010/main" val="4225403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10</a:t>
            </a:fld>
            <a:endParaRPr lang="en-CA"/>
          </a:p>
        </p:txBody>
      </p:sp>
      <p:sp>
        <p:nvSpPr>
          <p:cNvPr id="6" name="Title 1"/>
          <p:cNvSpPr>
            <a:spLocks noGrp="1"/>
          </p:cNvSpPr>
          <p:nvPr>
            <p:ph type="title"/>
          </p:nvPr>
        </p:nvSpPr>
        <p:spPr>
          <a:xfrm>
            <a:off x="311285" y="1"/>
            <a:ext cx="11739201" cy="923636"/>
          </a:xfrm>
        </p:spPr>
        <p:txBody>
          <a:bodyPr>
            <a:normAutofit/>
          </a:bodyPr>
          <a:lstStyle/>
          <a:p>
            <a:r>
              <a:rPr lang="en-CA" b="1" dirty="0">
                <a:solidFill>
                  <a:srgbClr val="0000FF"/>
                </a:solidFill>
                <a:latin typeface="+mn-lt"/>
              </a:rPr>
              <a:t>4. Implications</a:t>
            </a:r>
          </a:p>
        </p:txBody>
      </p:sp>
      <p:sp>
        <p:nvSpPr>
          <p:cNvPr id="7" name="Content Placeholder 2"/>
          <p:cNvSpPr>
            <a:spLocks noGrp="1"/>
          </p:cNvSpPr>
          <p:nvPr>
            <p:ph idx="1"/>
          </p:nvPr>
        </p:nvSpPr>
        <p:spPr>
          <a:xfrm>
            <a:off x="311284" y="1040859"/>
            <a:ext cx="11587067" cy="5817141"/>
          </a:xfrm>
          <a:ln>
            <a:noFill/>
          </a:ln>
        </p:spPr>
        <p:txBody>
          <a:bodyPr>
            <a:normAutofit/>
          </a:bodyPr>
          <a:lstStyle/>
          <a:p>
            <a:pPr marL="432000" indent="-351000">
              <a:buFont typeface="+mj-lt"/>
              <a:buAutoNum type="arabicPeriod"/>
            </a:pPr>
            <a:r>
              <a:rPr lang="en-CA" dirty="0">
                <a:solidFill>
                  <a:schemeClr val="bg1">
                    <a:lumMod val="85000"/>
                  </a:schemeClr>
                </a:solidFill>
              </a:rPr>
              <a:t>Databases – dictionary, codes, mapping, quality, access, usage</a:t>
            </a:r>
          </a:p>
          <a:p>
            <a:pPr marL="432000" indent="-351000">
              <a:buFont typeface="+mj-lt"/>
              <a:buAutoNum type="arabicPeriod"/>
            </a:pPr>
            <a:r>
              <a:rPr lang="en-CA" dirty="0">
                <a:solidFill>
                  <a:schemeClr val="bg1">
                    <a:lumMod val="85000"/>
                  </a:schemeClr>
                </a:solidFill>
              </a:rPr>
              <a:t>Interfaces – input forms, searches, displays, help  </a:t>
            </a:r>
          </a:p>
          <a:p>
            <a:pPr marL="432000" indent="-351000">
              <a:buFont typeface="+mj-lt"/>
              <a:buAutoNum type="arabicPeriod"/>
            </a:pPr>
            <a:r>
              <a:rPr lang="en-CA" dirty="0">
                <a:solidFill>
                  <a:schemeClr val="bg1">
                    <a:lumMod val="85000"/>
                  </a:schemeClr>
                </a:solidFill>
              </a:rPr>
              <a:t>Outputs – lists, reports, letters, labels, wrist bands  </a:t>
            </a:r>
          </a:p>
          <a:p>
            <a:pPr marL="432000" indent="-351000">
              <a:buFont typeface="+mj-lt"/>
              <a:buAutoNum type="arabicPeriod"/>
            </a:pPr>
            <a:r>
              <a:rPr lang="en-CA" dirty="0">
                <a:solidFill>
                  <a:schemeClr val="bg1">
                    <a:lumMod val="85000"/>
                  </a:schemeClr>
                </a:solidFill>
              </a:rPr>
              <a:t>Security/Privacy – access, masking, help, audit</a:t>
            </a:r>
            <a:r>
              <a:rPr lang="en-CA" dirty="0"/>
              <a:t>  </a:t>
            </a:r>
          </a:p>
          <a:p>
            <a:pPr marL="432000" indent="-351000">
              <a:buFont typeface="+mj-lt"/>
              <a:buAutoNum type="arabicPeriod"/>
            </a:pPr>
            <a:r>
              <a:rPr lang="en-CA" dirty="0"/>
              <a:t>Decision support - decision rules, data fields, evidence base, best practices</a:t>
            </a:r>
          </a:p>
          <a:p>
            <a:pPr marL="432000" indent="-351000">
              <a:buFont typeface="+mj-lt"/>
              <a:buAutoNum type="arabicPeriod"/>
            </a:pPr>
            <a:r>
              <a:rPr lang="en-CA" dirty="0"/>
              <a:t>Analytics - categories: aggregated &amp; derived, population health, text-mining</a:t>
            </a:r>
          </a:p>
          <a:p>
            <a:pPr marL="432000" indent="-351000">
              <a:buFont typeface="+mj-lt"/>
              <a:buAutoNum type="arabicPeriod"/>
            </a:pPr>
            <a:r>
              <a:rPr lang="en-CA" dirty="0"/>
              <a:t>IT support - system &amp; terminology implementation, best practices</a:t>
            </a:r>
          </a:p>
          <a:p>
            <a:pPr marL="81000" indent="0">
              <a:buNone/>
            </a:pPr>
            <a:endParaRPr lang="en-CA" sz="1200" dirty="0"/>
          </a:p>
          <a:p>
            <a:pPr marL="81000" indent="0">
              <a:buNone/>
            </a:pPr>
            <a:endParaRPr lang="en-CA" sz="1200" dirty="0"/>
          </a:p>
          <a:p>
            <a:pPr marL="81000" indent="0">
              <a:buNone/>
            </a:pPr>
            <a:r>
              <a:rPr lang="en-CA" b="1" i="1" dirty="0">
                <a:solidFill>
                  <a:srgbClr val="0000FF"/>
                </a:solidFill>
              </a:rPr>
              <a:t>What are the implications for </a:t>
            </a:r>
            <a:r>
              <a:rPr lang="en-CA" b="1" i="1" u="sng" dirty="0">
                <a:solidFill>
                  <a:srgbClr val="0000FF"/>
                </a:solidFill>
              </a:rPr>
              <a:t>YOUR</a:t>
            </a:r>
            <a:r>
              <a:rPr lang="en-CA" b="1" i="1" dirty="0">
                <a:solidFill>
                  <a:srgbClr val="0000FF"/>
                </a:solidFill>
              </a:rPr>
              <a:t> organization wishing to implement GSSO in your digital health systems?</a:t>
            </a:r>
          </a:p>
          <a:p>
            <a:pPr marL="432000" indent="-351000">
              <a:buFont typeface="+mj-lt"/>
              <a:buAutoNum type="arabicPeriod"/>
            </a:pPr>
            <a:endParaRPr lang="en-CA" dirty="0"/>
          </a:p>
        </p:txBody>
      </p:sp>
    </p:spTree>
    <p:extLst>
      <p:ext uri="{BB962C8B-B14F-4D97-AF65-F5344CB8AC3E}">
        <p14:creationId xmlns:p14="http://schemas.microsoft.com/office/powerpoint/2010/main" val="26187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solidFill>
                  <a:srgbClr val="0000FF"/>
                </a:solidFill>
                <a:latin typeface="+mn-lt"/>
              </a:rPr>
              <a:t>Agenda</a:t>
            </a:r>
          </a:p>
        </p:txBody>
      </p:sp>
      <p:sp>
        <p:nvSpPr>
          <p:cNvPr id="3" name="Content Placeholder 2"/>
          <p:cNvSpPr>
            <a:spLocks noGrp="1"/>
          </p:cNvSpPr>
          <p:nvPr>
            <p:ph idx="1"/>
          </p:nvPr>
        </p:nvSpPr>
        <p:spPr>
          <a:xfrm>
            <a:off x="838199" y="1825625"/>
            <a:ext cx="11005457" cy="4351338"/>
          </a:xfrm>
        </p:spPr>
        <p:txBody>
          <a:bodyPr>
            <a:normAutofit/>
          </a:bodyPr>
          <a:lstStyle/>
          <a:p>
            <a:pPr marL="514350" indent="-514350">
              <a:buFont typeface="+mj-lt"/>
              <a:buAutoNum type="arabicPeriod"/>
            </a:pPr>
            <a:r>
              <a:rPr lang="en-CA" sz="3600" dirty="0">
                <a:solidFill>
                  <a:schemeClr val="bg1">
                    <a:lumMod val="85000"/>
                  </a:schemeClr>
                </a:solidFill>
              </a:rPr>
              <a:t>Meeting Schedule</a:t>
            </a:r>
          </a:p>
          <a:p>
            <a:pPr marL="514350" indent="-514350">
              <a:buFont typeface="+mj-lt"/>
              <a:buAutoNum type="arabicPeriod"/>
            </a:pPr>
            <a:r>
              <a:rPr lang="en-CA" sz="3600" dirty="0">
                <a:solidFill>
                  <a:schemeClr val="bg1">
                    <a:lumMod val="85000"/>
                  </a:schemeClr>
                </a:solidFill>
              </a:rPr>
              <a:t>GSSO Action Plan</a:t>
            </a:r>
          </a:p>
          <a:p>
            <a:pPr marL="514350" indent="-514350">
              <a:buFont typeface="+mj-lt"/>
              <a:buAutoNum type="arabicPeriod"/>
            </a:pPr>
            <a:r>
              <a:rPr lang="en-CA" sz="3600" dirty="0">
                <a:solidFill>
                  <a:schemeClr val="bg1">
                    <a:lumMod val="85000"/>
                  </a:schemeClr>
                </a:solidFill>
              </a:rPr>
              <a:t>Digital Health Systems</a:t>
            </a:r>
          </a:p>
          <a:p>
            <a:pPr marL="514350" indent="-514350">
              <a:buFont typeface="+mj-lt"/>
              <a:buAutoNum type="arabicPeriod"/>
            </a:pPr>
            <a:r>
              <a:rPr lang="en-CA" sz="3600" dirty="0">
                <a:solidFill>
                  <a:schemeClr val="bg1">
                    <a:lumMod val="85000"/>
                  </a:schemeClr>
                </a:solidFill>
              </a:rPr>
              <a:t>Implications</a:t>
            </a:r>
          </a:p>
          <a:p>
            <a:pPr marL="514350" indent="-514350">
              <a:buFont typeface="+mj-lt"/>
              <a:buAutoNum type="arabicPeriod"/>
            </a:pPr>
            <a:r>
              <a:rPr lang="en-CA" sz="3600" dirty="0"/>
              <a:t>Next Steps</a:t>
            </a:r>
          </a:p>
          <a:p>
            <a:endParaRPr lang="en-CA" sz="3600" dirty="0"/>
          </a:p>
        </p:txBody>
      </p:sp>
      <p:sp>
        <p:nvSpPr>
          <p:cNvPr id="4" name="Slide Number Placeholder 3"/>
          <p:cNvSpPr>
            <a:spLocks noGrp="1"/>
          </p:cNvSpPr>
          <p:nvPr>
            <p:ph type="sldNum" sz="quarter" idx="12"/>
          </p:nvPr>
        </p:nvSpPr>
        <p:spPr/>
        <p:txBody>
          <a:bodyPr/>
          <a:lstStyle/>
          <a:p>
            <a:fld id="{3FE3B222-6977-4FFF-89C7-24F68FA66FC4}" type="slidenum">
              <a:rPr lang="en-CA" smtClean="0"/>
              <a:t>11</a:t>
            </a:fld>
            <a:endParaRPr lang="en-CA"/>
          </a:p>
        </p:txBody>
      </p:sp>
    </p:spTree>
    <p:extLst>
      <p:ext uri="{BB962C8B-B14F-4D97-AF65-F5344CB8AC3E}">
        <p14:creationId xmlns:p14="http://schemas.microsoft.com/office/powerpoint/2010/main" val="3775831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286" y="1"/>
            <a:ext cx="10809514" cy="923636"/>
          </a:xfrm>
        </p:spPr>
        <p:txBody>
          <a:bodyPr/>
          <a:lstStyle/>
          <a:p>
            <a:r>
              <a:rPr lang="en-CA" b="1" dirty="0">
                <a:solidFill>
                  <a:srgbClr val="0000FF"/>
                </a:solidFill>
                <a:latin typeface="+mn-lt"/>
              </a:rPr>
              <a:t>4. Next Steps</a:t>
            </a:r>
          </a:p>
        </p:txBody>
      </p:sp>
      <p:pic>
        <p:nvPicPr>
          <p:cNvPr id="4" name="Picture 3"/>
          <p:cNvPicPr>
            <a:picLocks noChangeAspect="1"/>
          </p:cNvPicPr>
          <p:nvPr/>
        </p:nvPicPr>
        <p:blipFill>
          <a:blip r:embed="rId3"/>
          <a:stretch>
            <a:fillRect/>
          </a:stretch>
        </p:blipFill>
        <p:spPr>
          <a:xfrm>
            <a:off x="544286" y="1144637"/>
            <a:ext cx="10341533" cy="5400000"/>
          </a:xfrm>
          <a:prstGeom prst="rect">
            <a:avLst/>
          </a:prstGeom>
        </p:spPr>
      </p:pic>
      <p:pic>
        <p:nvPicPr>
          <p:cNvPr id="5" name="Picture 4"/>
          <p:cNvPicPr>
            <a:picLocks noChangeAspect="1"/>
          </p:cNvPicPr>
          <p:nvPr/>
        </p:nvPicPr>
        <p:blipFill>
          <a:blip r:embed="rId4"/>
          <a:stretch>
            <a:fillRect/>
          </a:stretch>
        </p:blipFill>
        <p:spPr>
          <a:xfrm>
            <a:off x="5660959" y="2279081"/>
            <a:ext cx="5876190" cy="2447619"/>
          </a:xfrm>
          <a:prstGeom prst="rect">
            <a:avLst/>
          </a:prstGeom>
        </p:spPr>
      </p:pic>
      <p:sp>
        <p:nvSpPr>
          <p:cNvPr id="6" name="TextBox 5"/>
          <p:cNvSpPr txBox="1"/>
          <p:nvPr/>
        </p:nvSpPr>
        <p:spPr>
          <a:xfrm>
            <a:off x="5779394" y="1688749"/>
            <a:ext cx="3500582" cy="369332"/>
          </a:xfrm>
          <a:prstGeom prst="rect">
            <a:avLst/>
          </a:prstGeom>
          <a:noFill/>
        </p:spPr>
        <p:txBody>
          <a:bodyPr wrap="square" rtlCol="0">
            <a:spAutoFit/>
          </a:bodyPr>
          <a:lstStyle/>
          <a:p>
            <a:r>
              <a:rPr lang="en-CA" i="1" dirty="0">
                <a:solidFill>
                  <a:srgbClr val="0000FF"/>
                </a:solidFill>
                <a:latin typeface="Georgia" panose="02040502050405020303" pitchFamily="18" charset="0"/>
                <a:cs typeface="Arial" panose="020B0604020202020204" pitchFamily="34" charset="0"/>
              </a:rPr>
              <a:t>Fourth Tuesdays of the Month</a:t>
            </a:r>
          </a:p>
        </p:txBody>
      </p:sp>
      <p:sp>
        <p:nvSpPr>
          <p:cNvPr id="7" name="TextBox 6"/>
          <p:cNvSpPr txBox="1"/>
          <p:nvPr/>
        </p:nvSpPr>
        <p:spPr>
          <a:xfrm>
            <a:off x="647593" y="1688749"/>
            <a:ext cx="3500582" cy="369332"/>
          </a:xfrm>
          <a:prstGeom prst="rect">
            <a:avLst/>
          </a:prstGeom>
          <a:solidFill>
            <a:schemeClr val="bg1"/>
          </a:solidFill>
        </p:spPr>
        <p:txBody>
          <a:bodyPr wrap="square" rtlCol="0">
            <a:spAutoFit/>
          </a:bodyPr>
          <a:lstStyle/>
          <a:p>
            <a:r>
              <a:rPr lang="en-CA" i="1" dirty="0">
                <a:solidFill>
                  <a:srgbClr val="0000FF"/>
                </a:solidFill>
                <a:latin typeface="Georgia" panose="02040502050405020303" pitchFamily="18" charset="0"/>
                <a:cs typeface="Arial" panose="020B0604020202020204" pitchFamily="34" charset="0"/>
              </a:rPr>
              <a:t>Second Tuesdays of the Month</a:t>
            </a:r>
          </a:p>
        </p:txBody>
      </p:sp>
      <p:sp>
        <p:nvSpPr>
          <p:cNvPr id="3" name="Slide Number Placeholder 2"/>
          <p:cNvSpPr>
            <a:spLocks noGrp="1"/>
          </p:cNvSpPr>
          <p:nvPr>
            <p:ph type="sldNum" sz="quarter" idx="12"/>
          </p:nvPr>
        </p:nvSpPr>
        <p:spPr/>
        <p:txBody>
          <a:bodyPr/>
          <a:lstStyle/>
          <a:p>
            <a:fld id="{3FE3B222-6977-4FFF-89C7-24F68FA66FC4}" type="slidenum">
              <a:rPr lang="en-CA" smtClean="0"/>
              <a:t>12</a:t>
            </a:fld>
            <a:endParaRPr lang="en-CA"/>
          </a:p>
        </p:txBody>
      </p:sp>
      <p:sp>
        <p:nvSpPr>
          <p:cNvPr id="8" name="TextBox 7"/>
          <p:cNvSpPr txBox="1"/>
          <p:nvPr/>
        </p:nvSpPr>
        <p:spPr>
          <a:xfrm>
            <a:off x="5779394" y="4578368"/>
            <a:ext cx="5757755" cy="369332"/>
          </a:xfrm>
          <a:prstGeom prst="rect">
            <a:avLst/>
          </a:prstGeom>
          <a:noFill/>
        </p:spPr>
        <p:txBody>
          <a:bodyPr wrap="square" rtlCol="0">
            <a:spAutoFit/>
          </a:bodyPr>
          <a:lstStyle/>
          <a:p>
            <a:r>
              <a:rPr lang="en-CA" b="1" dirty="0">
                <a:latin typeface="Georgia" panose="02040502050405020303" pitchFamily="18" charset="0"/>
                <a:cs typeface="Arial" panose="020B0604020202020204" pitchFamily="34" charset="0"/>
              </a:rPr>
              <a:t>GSSO Practice/Research Presentations</a:t>
            </a:r>
          </a:p>
        </p:txBody>
      </p:sp>
      <p:sp>
        <p:nvSpPr>
          <p:cNvPr id="11" name="Rectangle 10"/>
          <p:cNvSpPr/>
          <p:nvPr/>
        </p:nvSpPr>
        <p:spPr>
          <a:xfrm>
            <a:off x="964563" y="3982146"/>
            <a:ext cx="1692000" cy="2520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Rectangle 12"/>
          <p:cNvSpPr/>
          <p:nvPr/>
        </p:nvSpPr>
        <p:spPr>
          <a:xfrm>
            <a:off x="2763934" y="3908091"/>
            <a:ext cx="312906" cy="400110"/>
          </a:xfrm>
          <a:prstGeom prst="rect">
            <a:avLst/>
          </a:prstGeom>
        </p:spPr>
        <p:txBody>
          <a:bodyPr wrap="none">
            <a:spAutoFit/>
          </a:bodyPr>
          <a:lstStyle/>
          <a:p>
            <a:r>
              <a:rPr lang="en-CA" sz="2000" b="1" dirty="0">
                <a:solidFill>
                  <a:srgbClr val="FF0000"/>
                </a:solidFill>
                <a:latin typeface="Calibri" panose="020F0502020204030204" pitchFamily="34" charset="0"/>
                <a:ea typeface="Calibri" panose="020F0502020204030204" pitchFamily="34" charset="0"/>
              </a:rPr>
              <a:t>√</a:t>
            </a:r>
            <a:endParaRPr lang="en-CA" sz="2000" b="1" dirty="0">
              <a:solidFill>
                <a:srgbClr val="FF0000"/>
              </a:solidFill>
            </a:endParaRPr>
          </a:p>
        </p:txBody>
      </p:sp>
      <p:sp>
        <p:nvSpPr>
          <p:cNvPr id="14" name="Rectangle 13"/>
          <p:cNvSpPr/>
          <p:nvPr/>
        </p:nvSpPr>
        <p:spPr>
          <a:xfrm>
            <a:off x="6043448" y="3334215"/>
            <a:ext cx="3616118" cy="35867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TextBox 11"/>
          <p:cNvSpPr txBox="1"/>
          <p:nvPr/>
        </p:nvSpPr>
        <p:spPr>
          <a:xfrm>
            <a:off x="6143625" y="4909848"/>
            <a:ext cx="5097532" cy="923330"/>
          </a:xfrm>
          <a:prstGeom prst="rect">
            <a:avLst/>
          </a:prstGeom>
          <a:noFill/>
        </p:spPr>
        <p:txBody>
          <a:bodyPr wrap="square" rtlCol="0">
            <a:spAutoFit/>
          </a:bodyPr>
          <a:lstStyle/>
          <a:p>
            <a:r>
              <a:rPr lang="en-CA" b="1" dirty="0">
                <a:latin typeface="Times New Roman" panose="02020603050405020304" pitchFamily="18" charset="0"/>
                <a:cs typeface="Times New Roman" panose="02020603050405020304" pitchFamily="18" charset="0"/>
                <a:sym typeface="Helvetica Neue Light"/>
              </a:rPr>
              <a:t>Aug 24 </a:t>
            </a:r>
            <a:r>
              <a:rPr lang="en-CA" dirty="0">
                <a:latin typeface="Times New Roman" panose="02020603050405020304" pitchFamily="18" charset="0"/>
                <a:cs typeface="Times New Roman" panose="02020603050405020304" pitchFamily="18" charset="0"/>
                <a:sym typeface="Helvetica Neue Light"/>
              </a:rPr>
              <a:t>– </a:t>
            </a:r>
            <a:r>
              <a:rPr lang="en-CA" dirty="0" err="1">
                <a:solidFill>
                  <a:srgbClr val="0000FF"/>
                </a:solidFill>
                <a:latin typeface="Times New Roman" panose="02020603050405020304" pitchFamily="18" charset="0"/>
                <a:cs typeface="Times New Roman" panose="02020603050405020304" pitchFamily="18" charset="0"/>
                <a:sym typeface="Helvetica Neue Light"/>
              </a:rPr>
              <a:t>Tehmina</a:t>
            </a:r>
            <a:r>
              <a:rPr lang="en-CA" dirty="0">
                <a:solidFill>
                  <a:srgbClr val="0000FF"/>
                </a:solidFill>
                <a:latin typeface="Times New Roman" panose="02020603050405020304" pitchFamily="18" charset="0"/>
                <a:cs typeface="Times New Roman" panose="02020603050405020304" pitchFamily="18" charset="0"/>
                <a:sym typeface="Helvetica Neue Light"/>
              </a:rPr>
              <a:t> Ahmad, University of Toronto: </a:t>
            </a:r>
            <a:r>
              <a:rPr lang="en-CA" dirty="0">
                <a:latin typeface="Times New Roman" panose="02020603050405020304" pitchFamily="18" charset="0"/>
                <a:cs typeface="Times New Roman" panose="02020603050405020304" pitchFamily="18" charset="0"/>
                <a:sym typeface="Helvetica Neue Light"/>
              </a:rPr>
              <a:t>The Case for a Canadian Standard for 2SLGBTQIA+ Medical Education</a:t>
            </a:r>
          </a:p>
        </p:txBody>
      </p:sp>
      <p:sp>
        <p:nvSpPr>
          <p:cNvPr id="15" name="Rectangle 14"/>
          <p:cNvSpPr/>
          <p:nvPr/>
        </p:nvSpPr>
        <p:spPr>
          <a:xfrm>
            <a:off x="6043448" y="4920252"/>
            <a:ext cx="5197709" cy="93389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184082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p:bldP spid="14" grpId="0" animBg="1"/>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5904"/>
          <a:stretch/>
        </p:blipFill>
        <p:spPr>
          <a:xfrm>
            <a:off x="1189895" y="1025809"/>
            <a:ext cx="9690118" cy="4680651"/>
          </a:xfrm>
          <a:prstGeom prst="rect">
            <a:avLst/>
          </a:prstGeom>
        </p:spPr>
      </p:pic>
    </p:spTree>
    <p:extLst>
      <p:ext uri="{BB962C8B-B14F-4D97-AF65-F5344CB8AC3E}">
        <p14:creationId xmlns:p14="http://schemas.microsoft.com/office/powerpoint/2010/main" val="3540565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1" y="838442"/>
            <a:ext cx="10450286" cy="5016758"/>
          </a:xfrm>
          <a:prstGeom prst="rect">
            <a:avLst/>
          </a:prstGeom>
        </p:spPr>
        <p:txBody>
          <a:bodyPr wrap="square">
            <a:spAutoFit/>
          </a:bodyPr>
          <a:lstStyle/>
          <a:p>
            <a:r>
              <a:rPr lang="en-CA" sz="3200" dirty="0"/>
              <a:t>… acknowledge with respect the </a:t>
            </a:r>
            <a:r>
              <a:rPr lang="en-CA" sz="3200" dirty="0" err="1"/>
              <a:t>Lekwungen</a:t>
            </a:r>
            <a:r>
              <a:rPr lang="en-CA" sz="3200" dirty="0"/>
              <a:t>-speaking peoples on whose traditional territories the University of Victoria stands; the </a:t>
            </a:r>
            <a:r>
              <a:rPr lang="en-CA" sz="3200" dirty="0" err="1"/>
              <a:t>Songhees</a:t>
            </a:r>
            <a:r>
              <a:rPr lang="en-CA" sz="3200" dirty="0"/>
              <a:t>, Esquimalt and the W_SÁNEC (“</a:t>
            </a:r>
            <a:r>
              <a:rPr lang="en-CA" sz="3200" dirty="0" err="1"/>
              <a:t>w’Saanich</a:t>
            </a:r>
            <a:r>
              <a:rPr lang="en-CA" sz="3200" dirty="0"/>
              <a:t>”) peoples, whose historical relationship with the land continues to this day </a:t>
            </a:r>
          </a:p>
          <a:p>
            <a:endParaRPr lang="en-CA" sz="3200" dirty="0"/>
          </a:p>
          <a:p>
            <a:r>
              <a:rPr lang="en-CA" sz="3200" dirty="0"/>
              <a:t>… each of you will join me and acknowledge the privilege we have of coming together in the spirit of respectful dialogue from the traditional territories of indigenous peoples from across this land known as Canada</a:t>
            </a:r>
          </a:p>
        </p:txBody>
      </p:sp>
      <p:sp>
        <p:nvSpPr>
          <p:cNvPr id="3" name="Slide Number Placeholder 2"/>
          <p:cNvSpPr>
            <a:spLocks noGrp="1"/>
          </p:cNvSpPr>
          <p:nvPr>
            <p:ph type="sldNum" sz="quarter" idx="12"/>
          </p:nvPr>
        </p:nvSpPr>
        <p:spPr/>
        <p:txBody>
          <a:bodyPr/>
          <a:lstStyle/>
          <a:p>
            <a:fld id="{3FE3B222-6977-4FFF-89C7-24F68FA66FC4}" type="slidenum">
              <a:rPr lang="en-CA" smtClean="0"/>
              <a:t>2</a:t>
            </a:fld>
            <a:endParaRPr lang="en-CA"/>
          </a:p>
        </p:txBody>
      </p:sp>
    </p:spTree>
    <p:extLst>
      <p:ext uri="{BB962C8B-B14F-4D97-AF65-F5344CB8AC3E}">
        <p14:creationId xmlns:p14="http://schemas.microsoft.com/office/powerpoint/2010/main" val="37645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solidFill>
                  <a:srgbClr val="0000FF"/>
                </a:solidFill>
                <a:latin typeface="+mn-lt"/>
              </a:rPr>
              <a:t>Agenda</a:t>
            </a:r>
          </a:p>
        </p:txBody>
      </p:sp>
      <p:sp>
        <p:nvSpPr>
          <p:cNvPr id="3" name="Content Placeholder 2"/>
          <p:cNvSpPr>
            <a:spLocks noGrp="1"/>
          </p:cNvSpPr>
          <p:nvPr>
            <p:ph idx="1"/>
          </p:nvPr>
        </p:nvSpPr>
        <p:spPr>
          <a:xfrm>
            <a:off x="838199" y="1825625"/>
            <a:ext cx="11005457" cy="4351338"/>
          </a:xfrm>
        </p:spPr>
        <p:txBody>
          <a:bodyPr>
            <a:normAutofit/>
          </a:bodyPr>
          <a:lstStyle/>
          <a:p>
            <a:pPr marL="514350" indent="-514350">
              <a:buFont typeface="+mj-lt"/>
              <a:buAutoNum type="arabicPeriod"/>
            </a:pPr>
            <a:r>
              <a:rPr lang="en-CA" sz="3600" dirty="0"/>
              <a:t>Meeting Schedule</a:t>
            </a:r>
          </a:p>
          <a:p>
            <a:pPr marL="514350" indent="-514350">
              <a:buFont typeface="+mj-lt"/>
              <a:buAutoNum type="arabicPeriod"/>
            </a:pPr>
            <a:r>
              <a:rPr lang="en-CA" sz="3600" dirty="0"/>
              <a:t>GSSO Action Plan</a:t>
            </a:r>
          </a:p>
          <a:p>
            <a:pPr marL="514350" indent="-514350">
              <a:buFont typeface="+mj-lt"/>
              <a:buAutoNum type="arabicPeriod"/>
            </a:pPr>
            <a:r>
              <a:rPr lang="en-CA" sz="3600" dirty="0"/>
              <a:t>Digital Health Systems</a:t>
            </a:r>
          </a:p>
          <a:p>
            <a:pPr marL="514350" indent="-514350">
              <a:buFont typeface="+mj-lt"/>
              <a:buAutoNum type="arabicPeriod"/>
            </a:pPr>
            <a:r>
              <a:rPr lang="en-CA" sz="3600" dirty="0"/>
              <a:t>Implications</a:t>
            </a:r>
          </a:p>
          <a:p>
            <a:pPr marL="514350" indent="-514350">
              <a:buFont typeface="+mj-lt"/>
              <a:buAutoNum type="arabicPeriod"/>
            </a:pPr>
            <a:r>
              <a:rPr lang="en-CA" sz="3600" dirty="0"/>
              <a:t>Next Steps</a:t>
            </a:r>
          </a:p>
          <a:p>
            <a:endParaRPr lang="en-CA" sz="3600" dirty="0"/>
          </a:p>
        </p:txBody>
      </p:sp>
      <p:sp>
        <p:nvSpPr>
          <p:cNvPr id="4" name="Slide Number Placeholder 3"/>
          <p:cNvSpPr>
            <a:spLocks noGrp="1"/>
          </p:cNvSpPr>
          <p:nvPr>
            <p:ph type="sldNum" sz="quarter" idx="12"/>
          </p:nvPr>
        </p:nvSpPr>
        <p:spPr/>
        <p:txBody>
          <a:bodyPr/>
          <a:lstStyle/>
          <a:p>
            <a:fld id="{3FE3B222-6977-4FFF-89C7-24F68FA66FC4}" type="slidenum">
              <a:rPr lang="en-CA" smtClean="0"/>
              <a:t>3</a:t>
            </a:fld>
            <a:endParaRPr lang="en-CA"/>
          </a:p>
        </p:txBody>
      </p:sp>
    </p:spTree>
    <p:extLst>
      <p:ext uri="{BB962C8B-B14F-4D97-AF65-F5344CB8AC3E}">
        <p14:creationId xmlns:p14="http://schemas.microsoft.com/office/powerpoint/2010/main" val="3132496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286" y="1"/>
            <a:ext cx="10809514" cy="923636"/>
          </a:xfrm>
        </p:spPr>
        <p:txBody>
          <a:bodyPr/>
          <a:lstStyle/>
          <a:p>
            <a:r>
              <a:rPr lang="en-CA" b="1" dirty="0">
                <a:solidFill>
                  <a:srgbClr val="0000FF"/>
                </a:solidFill>
                <a:latin typeface="+mn-lt"/>
              </a:rPr>
              <a:t>1. Meeting Schedule</a:t>
            </a:r>
          </a:p>
        </p:txBody>
      </p:sp>
      <p:pic>
        <p:nvPicPr>
          <p:cNvPr id="4" name="Picture 3"/>
          <p:cNvPicPr>
            <a:picLocks noChangeAspect="1"/>
          </p:cNvPicPr>
          <p:nvPr/>
        </p:nvPicPr>
        <p:blipFill>
          <a:blip r:embed="rId3"/>
          <a:stretch>
            <a:fillRect/>
          </a:stretch>
        </p:blipFill>
        <p:spPr>
          <a:xfrm>
            <a:off x="544286" y="1144637"/>
            <a:ext cx="10341533" cy="5400000"/>
          </a:xfrm>
          <a:prstGeom prst="rect">
            <a:avLst/>
          </a:prstGeom>
        </p:spPr>
      </p:pic>
      <p:pic>
        <p:nvPicPr>
          <p:cNvPr id="5" name="Picture 4"/>
          <p:cNvPicPr>
            <a:picLocks noChangeAspect="1"/>
          </p:cNvPicPr>
          <p:nvPr/>
        </p:nvPicPr>
        <p:blipFill>
          <a:blip r:embed="rId4"/>
          <a:stretch>
            <a:fillRect/>
          </a:stretch>
        </p:blipFill>
        <p:spPr>
          <a:xfrm>
            <a:off x="5660959" y="2279081"/>
            <a:ext cx="5876190" cy="2447619"/>
          </a:xfrm>
          <a:prstGeom prst="rect">
            <a:avLst/>
          </a:prstGeom>
        </p:spPr>
      </p:pic>
      <p:sp>
        <p:nvSpPr>
          <p:cNvPr id="6" name="TextBox 5"/>
          <p:cNvSpPr txBox="1"/>
          <p:nvPr/>
        </p:nvSpPr>
        <p:spPr>
          <a:xfrm>
            <a:off x="5779394" y="1688749"/>
            <a:ext cx="3500582" cy="369332"/>
          </a:xfrm>
          <a:prstGeom prst="rect">
            <a:avLst/>
          </a:prstGeom>
          <a:noFill/>
        </p:spPr>
        <p:txBody>
          <a:bodyPr wrap="square" rtlCol="0">
            <a:spAutoFit/>
          </a:bodyPr>
          <a:lstStyle/>
          <a:p>
            <a:r>
              <a:rPr lang="en-CA" i="1" dirty="0">
                <a:solidFill>
                  <a:srgbClr val="0000FF"/>
                </a:solidFill>
                <a:latin typeface="Georgia" panose="02040502050405020303" pitchFamily="18" charset="0"/>
                <a:cs typeface="Arial" panose="020B0604020202020204" pitchFamily="34" charset="0"/>
              </a:rPr>
              <a:t>Fourth Tuesdays of the Month</a:t>
            </a:r>
          </a:p>
        </p:txBody>
      </p:sp>
      <p:sp>
        <p:nvSpPr>
          <p:cNvPr id="7" name="TextBox 6"/>
          <p:cNvSpPr txBox="1"/>
          <p:nvPr/>
        </p:nvSpPr>
        <p:spPr>
          <a:xfrm>
            <a:off x="647593" y="1688749"/>
            <a:ext cx="3500582" cy="369332"/>
          </a:xfrm>
          <a:prstGeom prst="rect">
            <a:avLst/>
          </a:prstGeom>
          <a:solidFill>
            <a:schemeClr val="bg1"/>
          </a:solidFill>
        </p:spPr>
        <p:txBody>
          <a:bodyPr wrap="square" rtlCol="0">
            <a:spAutoFit/>
          </a:bodyPr>
          <a:lstStyle/>
          <a:p>
            <a:r>
              <a:rPr lang="en-CA" i="1" dirty="0">
                <a:solidFill>
                  <a:srgbClr val="0000FF"/>
                </a:solidFill>
                <a:latin typeface="Georgia" panose="02040502050405020303" pitchFamily="18" charset="0"/>
                <a:cs typeface="Arial" panose="020B0604020202020204" pitchFamily="34" charset="0"/>
              </a:rPr>
              <a:t>Second Tuesdays of the Month</a:t>
            </a:r>
          </a:p>
        </p:txBody>
      </p:sp>
      <p:sp>
        <p:nvSpPr>
          <p:cNvPr id="3" name="Slide Number Placeholder 2"/>
          <p:cNvSpPr>
            <a:spLocks noGrp="1"/>
          </p:cNvSpPr>
          <p:nvPr>
            <p:ph type="sldNum" sz="quarter" idx="12"/>
          </p:nvPr>
        </p:nvSpPr>
        <p:spPr/>
        <p:txBody>
          <a:bodyPr/>
          <a:lstStyle/>
          <a:p>
            <a:fld id="{3FE3B222-6977-4FFF-89C7-24F68FA66FC4}" type="slidenum">
              <a:rPr lang="en-CA" smtClean="0"/>
              <a:t>4</a:t>
            </a:fld>
            <a:endParaRPr lang="en-CA"/>
          </a:p>
        </p:txBody>
      </p:sp>
      <p:sp>
        <p:nvSpPr>
          <p:cNvPr id="10" name="Rectangle 9"/>
          <p:cNvSpPr/>
          <p:nvPr/>
        </p:nvSpPr>
        <p:spPr>
          <a:xfrm>
            <a:off x="6011694" y="3413524"/>
            <a:ext cx="3579502" cy="2793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10"/>
          <p:cNvSpPr/>
          <p:nvPr/>
        </p:nvSpPr>
        <p:spPr>
          <a:xfrm>
            <a:off x="544286" y="3925229"/>
            <a:ext cx="3930236" cy="37146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83638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5</a:t>
            </a:fld>
            <a:endParaRPr lang="en-CA"/>
          </a:p>
        </p:txBody>
      </p:sp>
      <p:sp>
        <p:nvSpPr>
          <p:cNvPr id="6" name="Title 1"/>
          <p:cNvSpPr>
            <a:spLocks noGrp="1"/>
          </p:cNvSpPr>
          <p:nvPr>
            <p:ph type="title"/>
          </p:nvPr>
        </p:nvSpPr>
        <p:spPr>
          <a:xfrm>
            <a:off x="311285" y="1"/>
            <a:ext cx="11042515" cy="923636"/>
          </a:xfrm>
        </p:spPr>
        <p:txBody>
          <a:bodyPr/>
          <a:lstStyle/>
          <a:p>
            <a:r>
              <a:rPr lang="en-CA" b="1" dirty="0">
                <a:solidFill>
                  <a:srgbClr val="0000FF"/>
                </a:solidFill>
                <a:latin typeface="+mn-lt"/>
              </a:rPr>
              <a:t>2. GSSO Action Plan</a:t>
            </a:r>
          </a:p>
        </p:txBody>
      </p:sp>
      <p:sp>
        <p:nvSpPr>
          <p:cNvPr id="7" name="Content Placeholder 2"/>
          <p:cNvSpPr>
            <a:spLocks noGrp="1"/>
          </p:cNvSpPr>
          <p:nvPr>
            <p:ph idx="1"/>
          </p:nvPr>
        </p:nvSpPr>
        <p:spPr>
          <a:xfrm>
            <a:off x="311284" y="1040860"/>
            <a:ext cx="11767939" cy="5004000"/>
          </a:xfrm>
        </p:spPr>
        <p:txBody>
          <a:bodyPr>
            <a:normAutofit/>
          </a:bodyPr>
          <a:lstStyle/>
          <a:p>
            <a:pPr marL="432000" indent="-351000">
              <a:buFont typeface="+mj-lt"/>
              <a:buAutoNum type="arabicPeriod"/>
            </a:pPr>
            <a:r>
              <a:rPr lang="en-CA" sz="2400" dirty="0"/>
              <a:t>Envisage an equity- and SGM-oriented health system vision and goal </a:t>
            </a:r>
          </a:p>
          <a:p>
            <a:pPr marL="432000" indent="-351000">
              <a:buFont typeface="+mj-lt"/>
              <a:buAutoNum type="arabicPeriod"/>
            </a:pPr>
            <a:r>
              <a:rPr lang="en-CA" sz="2400" dirty="0"/>
              <a:t>Engage and partner with organizations and communities to modernize GSSO information practices to meet SGM needs</a:t>
            </a:r>
          </a:p>
          <a:p>
            <a:pPr marL="432000" indent="-351000">
              <a:buFont typeface="+mj-lt"/>
              <a:buAutoNum type="arabicPeriod"/>
            </a:pPr>
            <a:r>
              <a:rPr lang="en-CA" sz="2400" dirty="0"/>
              <a:t>Establish GSSO terminology for patient care, health system use and research </a:t>
            </a:r>
          </a:p>
          <a:p>
            <a:pPr marL="432000" indent="-351000">
              <a:buFont typeface="+mj-lt"/>
              <a:buAutoNum type="arabicPeriod"/>
            </a:pPr>
            <a:r>
              <a:rPr lang="en-CA" sz="2400" dirty="0"/>
              <a:t>Enable EHRs </a:t>
            </a:r>
            <a:r>
              <a:rPr lang="en-CA" sz="2400" i="1" dirty="0">
                <a:solidFill>
                  <a:srgbClr val="006600"/>
                </a:solidFill>
              </a:rPr>
              <a:t>+digital health </a:t>
            </a:r>
            <a:r>
              <a:rPr lang="en-CA" sz="2400" dirty="0"/>
              <a:t>to collect, use, exchange and reuse standardized GSSO data  </a:t>
            </a:r>
          </a:p>
          <a:p>
            <a:pPr marL="432000" indent="-351000">
              <a:buFont typeface="+mj-lt"/>
              <a:buAutoNum type="arabicPeriod"/>
            </a:pPr>
            <a:r>
              <a:rPr lang="en-CA" sz="2400" dirty="0"/>
              <a:t>Integrate and tailor GSSO data collection with organizational structures, policies, use cases and workflow processes </a:t>
            </a:r>
          </a:p>
          <a:p>
            <a:pPr marL="432000" indent="-351000">
              <a:buFont typeface="+mj-lt"/>
              <a:buAutoNum type="arabicPeriod"/>
            </a:pPr>
            <a:r>
              <a:rPr lang="en-CA" sz="2400" dirty="0"/>
              <a:t>Educate &amp; train staff to provide culturally competent and safe care, and educate patients to understand need</a:t>
            </a:r>
          </a:p>
          <a:p>
            <a:pPr marL="432000" indent="-351000">
              <a:buFont typeface="+mj-lt"/>
              <a:buAutoNum type="arabicPeriod"/>
            </a:pPr>
            <a:r>
              <a:rPr lang="en-CA" sz="2400" dirty="0"/>
              <a:t>Establish a central hub to coordinate this action plan over time and continue national conversation as next step</a:t>
            </a:r>
          </a:p>
        </p:txBody>
      </p:sp>
      <p:sp>
        <p:nvSpPr>
          <p:cNvPr id="8" name="TextBox 7"/>
          <p:cNvSpPr txBox="1"/>
          <p:nvPr/>
        </p:nvSpPr>
        <p:spPr>
          <a:xfrm>
            <a:off x="194553" y="5860194"/>
            <a:ext cx="11441145" cy="369332"/>
          </a:xfrm>
          <a:prstGeom prst="rect">
            <a:avLst/>
          </a:prstGeom>
          <a:noFill/>
        </p:spPr>
        <p:txBody>
          <a:bodyPr wrap="none" rtlCol="0">
            <a:spAutoFit/>
          </a:bodyPr>
          <a:lstStyle/>
          <a:p>
            <a:r>
              <a:rPr lang="en-CA" dirty="0"/>
              <a:t>This plan focuses on </a:t>
            </a:r>
            <a:r>
              <a:rPr lang="en-CA" b="1" i="1" dirty="0"/>
              <a:t>what</a:t>
            </a:r>
            <a:r>
              <a:rPr lang="en-CA" dirty="0"/>
              <a:t> actions are needed, </a:t>
            </a:r>
            <a:r>
              <a:rPr lang="en-CA" b="1" i="1" dirty="0"/>
              <a:t>with details on who, how </a:t>
            </a:r>
            <a:r>
              <a:rPr lang="en-CA" dirty="0"/>
              <a:t>and </a:t>
            </a:r>
            <a:r>
              <a:rPr lang="en-CA" b="1" i="1" dirty="0"/>
              <a:t>when</a:t>
            </a:r>
            <a:r>
              <a:rPr lang="en-CA" dirty="0"/>
              <a:t> to be discussed and established later</a:t>
            </a:r>
          </a:p>
        </p:txBody>
      </p:sp>
    </p:spTree>
    <p:extLst>
      <p:ext uri="{BB962C8B-B14F-4D97-AF65-F5344CB8AC3E}">
        <p14:creationId xmlns:p14="http://schemas.microsoft.com/office/powerpoint/2010/main" val="245503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6</a:t>
            </a:fld>
            <a:endParaRPr lang="en-CA"/>
          </a:p>
        </p:txBody>
      </p:sp>
      <p:sp>
        <p:nvSpPr>
          <p:cNvPr id="6" name="Title 1"/>
          <p:cNvSpPr>
            <a:spLocks noGrp="1"/>
          </p:cNvSpPr>
          <p:nvPr>
            <p:ph type="title"/>
          </p:nvPr>
        </p:nvSpPr>
        <p:spPr>
          <a:xfrm>
            <a:off x="311285" y="1"/>
            <a:ext cx="11739201" cy="923636"/>
          </a:xfrm>
        </p:spPr>
        <p:txBody>
          <a:bodyPr>
            <a:normAutofit/>
          </a:bodyPr>
          <a:lstStyle/>
          <a:p>
            <a:r>
              <a:rPr lang="en-CA" b="1" dirty="0">
                <a:solidFill>
                  <a:srgbClr val="0000FF"/>
                </a:solidFill>
                <a:latin typeface="+mn-lt"/>
              </a:rPr>
              <a:t>3. Digital Health Systems</a:t>
            </a:r>
          </a:p>
        </p:txBody>
      </p:sp>
      <p:sp>
        <p:nvSpPr>
          <p:cNvPr id="7" name="Content Placeholder 2"/>
          <p:cNvSpPr>
            <a:spLocks noGrp="1"/>
          </p:cNvSpPr>
          <p:nvPr>
            <p:ph idx="1"/>
          </p:nvPr>
        </p:nvSpPr>
        <p:spPr>
          <a:xfrm>
            <a:off x="311284" y="1040859"/>
            <a:ext cx="11880715" cy="5817141"/>
          </a:xfrm>
        </p:spPr>
        <p:txBody>
          <a:bodyPr>
            <a:normAutofit/>
          </a:bodyPr>
          <a:lstStyle/>
          <a:p>
            <a:pPr marL="81000" indent="0">
              <a:buNone/>
            </a:pPr>
            <a:r>
              <a:rPr lang="en-CA" sz="3200" b="1" dirty="0"/>
              <a:t>Action-4: Enable EHRs </a:t>
            </a:r>
            <a:r>
              <a:rPr lang="en-CA" sz="3200" b="1" i="1" dirty="0">
                <a:solidFill>
                  <a:srgbClr val="006600"/>
                </a:solidFill>
              </a:rPr>
              <a:t>+digital health </a:t>
            </a:r>
            <a:r>
              <a:rPr lang="en-CA" sz="3200" b="1" dirty="0"/>
              <a:t>to collect, use, exchange and reuse standardized GSSO data   </a:t>
            </a:r>
          </a:p>
          <a:p>
            <a:pPr marL="432000" indent="-351000">
              <a:buFont typeface="+mj-lt"/>
              <a:buAutoNum type="arabicPeriod"/>
            </a:pPr>
            <a:r>
              <a:rPr lang="en-CA" dirty="0"/>
              <a:t>Databases – dictionary, codes, mapping, quality, access, usage</a:t>
            </a:r>
          </a:p>
          <a:p>
            <a:pPr marL="432000" indent="-351000">
              <a:buFont typeface="+mj-lt"/>
              <a:buAutoNum type="arabicPeriod"/>
            </a:pPr>
            <a:r>
              <a:rPr lang="en-CA" dirty="0"/>
              <a:t>Interfaces – input forms, searches, displays, help</a:t>
            </a:r>
          </a:p>
          <a:p>
            <a:pPr marL="432000" indent="-351000">
              <a:buFont typeface="+mj-lt"/>
              <a:buAutoNum type="arabicPeriod"/>
            </a:pPr>
            <a:r>
              <a:rPr lang="en-CA" dirty="0"/>
              <a:t>Outputs – lists, reports, letters, labels, wrist bands  </a:t>
            </a:r>
          </a:p>
          <a:p>
            <a:pPr marL="432000" indent="-351000">
              <a:buFont typeface="+mj-lt"/>
              <a:buAutoNum type="arabicPeriod"/>
            </a:pPr>
            <a:r>
              <a:rPr lang="en-CA" dirty="0"/>
              <a:t>Security/Privacy – access, masking, help, exchange, audit </a:t>
            </a:r>
          </a:p>
          <a:p>
            <a:pPr marL="432000" indent="-351000">
              <a:buFont typeface="+mj-lt"/>
              <a:buAutoNum type="arabicPeriod"/>
            </a:pPr>
            <a:r>
              <a:rPr lang="en-CA" sz="2800" dirty="0"/>
              <a:t>Decision support</a:t>
            </a:r>
          </a:p>
          <a:p>
            <a:pPr marL="432000" indent="-351000">
              <a:buFont typeface="+mj-lt"/>
              <a:buAutoNum type="arabicPeriod"/>
            </a:pPr>
            <a:r>
              <a:rPr lang="en-CA" dirty="0"/>
              <a:t>Analytics</a:t>
            </a:r>
          </a:p>
          <a:p>
            <a:pPr marL="432000" indent="-351000">
              <a:buFont typeface="+mj-lt"/>
              <a:buAutoNum type="arabicPeriod"/>
            </a:pPr>
            <a:r>
              <a:rPr lang="en-CA" sz="2800" dirty="0"/>
              <a:t>IT support</a:t>
            </a:r>
          </a:p>
          <a:p>
            <a:pPr marL="432000" indent="-351000">
              <a:buFont typeface="+mj-lt"/>
              <a:buAutoNum type="arabicPeriod"/>
            </a:pPr>
            <a:endParaRPr lang="en-CA" dirty="0"/>
          </a:p>
        </p:txBody>
      </p:sp>
      <p:sp>
        <p:nvSpPr>
          <p:cNvPr id="2" name="Rectangle 1"/>
          <p:cNvSpPr/>
          <p:nvPr/>
        </p:nvSpPr>
        <p:spPr>
          <a:xfrm>
            <a:off x="311284" y="5584805"/>
            <a:ext cx="11621636" cy="954107"/>
          </a:xfrm>
          <a:prstGeom prst="rect">
            <a:avLst/>
          </a:prstGeom>
        </p:spPr>
        <p:txBody>
          <a:bodyPr wrap="square">
            <a:spAutoFit/>
          </a:bodyPr>
          <a:lstStyle/>
          <a:p>
            <a:pPr marL="81000" indent="0">
              <a:buNone/>
            </a:pPr>
            <a:r>
              <a:rPr lang="en-CA" sz="2800" b="1" i="1" dirty="0">
                <a:solidFill>
                  <a:srgbClr val="0000FF"/>
                </a:solidFill>
              </a:rPr>
              <a:t>What are the specific implementation issues for </a:t>
            </a:r>
            <a:r>
              <a:rPr lang="en-CA" sz="2800" b="1" i="1" u="sng" dirty="0">
                <a:solidFill>
                  <a:srgbClr val="0000FF"/>
                </a:solidFill>
              </a:rPr>
              <a:t>YOUR</a:t>
            </a:r>
            <a:r>
              <a:rPr lang="en-CA" sz="2800" b="1" i="1" dirty="0">
                <a:solidFill>
                  <a:srgbClr val="0000FF"/>
                </a:solidFill>
              </a:rPr>
              <a:t> organization to incorporate GSSO into your digital health systems?</a:t>
            </a:r>
          </a:p>
        </p:txBody>
      </p:sp>
    </p:spTree>
    <p:extLst>
      <p:ext uri="{BB962C8B-B14F-4D97-AF65-F5344CB8AC3E}">
        <p14:creationId xmlns:p14="http://schemas.microsoft.com/office/powerpoint/2010/main" val="2367292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7</a:t>
            </a:fld>
            <a:endParaRPr lang="en-CA"/>
          </a:p>
        </p:txBody>
      </p:sp>
      <p:sp>
        <p:nvSpPr>
          <p:cNvPr id="6" name="Title 1"/>
          <p:cNvSpPr>
            <a:spLocks noGrp="1"/>
          </p:cNvSpPr>
          <p:nvPr>
            <p:ph type="title"/>
          </p:nvPr>
        </p:nvSpPr>
        <p:spPr>
          <a:xfrm>
            <a:off x="311285" y="1"/>
            <a:ext cx="11880715" cy="923636"/>
          </a:xfrm>
        </p:spPr>
        <p:txBody>
          <a:bodyPr>
            <a:normAutofit/>
          </a:bodyPr>
          <a:lstStyle/>
          <a:p>
            <a:r>
              <a:rPr lang="en-CA" b="1" dirty="0">
                <a:solidFill>
                  <a:srgbClr val="0000FF"/>
                </a:solidFill>
                <a:latin typeface="+mn-lt"/>
              </a:rPr>
              <a:t>3. Digital Health Systems</a:t>
            </a:r>
          </a:p>
        </p:txBody>
      </p:sp>
      <p:sp>
        <p:nvSpPr>
          <p:cNvPr id="7" name="Content Placeholder 2"/>
          <p:cNvSpPr>
            <a:spLocks noGrp="1"/>
          </p:cNvSpPr>
          <p:nvPr>
            <p:ph idx="1"/>
          </p:nvPr>
        </p:nvSpPr>
        <p:spPr>
          <a:xfrm>
            <a:off x="311284" y="1040859"/>
            <a:ext cx="11880715" cy="5817141"/>
          </a:xfrm>
        </p:spPr>
        <p:txBody>
          <a:bodyPr>
            <a:normAutofit/>
          </a:bodyPr>
          <a:lstStyle/>
          <a:p>
            <a:pPr marL="432000" indent="-351000">
              <a:buFont typeface="+mj-lt"/>
              <a:buAutoNum type="arabicPeriod"/>
            </a:pPr>
            <a:r>
              <a:rPr lang="en-CA" dirty="0">
                <a:solidFill>
                  <a:schemeClr val="bg1">
                    <a:lumMod val="85000"/>
                  </a:schemeClr>
                </a:solidFill>
              </a:rPr>
              <a:t>Databases – dictionary, codes, mapping, quality, access, usage</a:t>
            </a:r>
          </a:p>
          <a:p>
            <a:pPr marL="432000" indent="-351000">
              <a:buFont typeface="+mj-lt"/>
              <a:buAutoNum type="arabicPeriod"/>
            </a:pPr>
            <a:r>
              <a:rPr lang="en-CA" dirty="0">
                <a:solidFill>
                  <a:schemeClr val="bg1">
                    <a:lumMod val="85000"/>
                  </a:schemeClr>
                </a:solidFill>
              </a:rPr>
              <a:t>Interfaces – input forms, searches, displays, help</a:t>
            </a:r>
          </a:p>
          <a:p>
            <a:pPr marL="432000" indent="-351000">
              <a:buFont typeface="+mj-lt"/>
              <a:buAutoNum type="arabicPeriod"/>
            </a:pPr>
            <a:r>
              <a:rPr lang="en-CA" dirty="0">
                <a:solidFill>
                  <a:schemeClr val="bg1">
                    <a:lumMod val="85000"/>
                  </a:schemeClr>
                </a:solidFill>
              </a:rPr>
              <a:t>Outputs – lists, reports, letters, labels, wrist bands  </a:t>
            </a:r>
          </a:p>
          <a:p>
            <a:pPr marL="432000" indent="-351000">
              <a:buFont typeface="+mj-lt"/>
              <a:buAutoNum type="arabicPeriod"/>
            </a:pPr>
            <a:r>
              <a:rPr lang="en-CA" dirty="0">
                <a:solidFill>
                  <a:schemeClr val="bg1">
                    <a:lumMod val="85000"/>
                  </a:schemeClr>
                </a:solidFill>
              </a:rPr>
              <a:t>Security/Privacy – access, masking, help, exchange, audit </a:t>
            </a:r>
          </a:p>
          <a:p>
            <a:pPr marL="432000" indent="-351000">
              <a:buFont typeface="+mj-lt"/>
              <a:buAutoNum type="arabicPeriod"/>
            </a:pPr>
            <a:r>
              <a:rPr lang="en-CA" dirty="0"/>
              <a:t>Decision support – decision rules, data fields, evidence base, best practices</a:t>
            </a:r>
          </a:p>
          <a:p>
            <a:pPr marL="1008000" lvl="2" indent="-360000">
              <a:buFont typeface="+mj-lt"/>
              <a:buAutoNum type="alphaLcPeriod"/>
            </a:pPr>
            <a:r>
              <a:rPr lang="en-CA" sz="2400" dirty="0"/>
              <a:t>Rules – e.g. ID, labels, bed, flag, ref ranges, alerts, preventive care, documents?</a:t>
            </a:r>
          </a:p>
          <a:p>
            <a:pPr marL="1008000" lvl="2" indent="-360000">
              <a:buFont typeface="+mj-lt"/>
              <a:buAutoNum type="alphaLcPeriod"/>
            </a:pPr>
            <a:r>
              <a:rPr lang="en-CA" sz="2400" dirty="0"/>
              <a:t>Data fields- e.g. sex at birth, gender identity, sexual orientation, organ inventory, recorded sex/gender, name used, legal name, pronouns?</a:t>
            </a:r>
          </a:p>
          <a:p>
            <a:pPr marL="1008000" lvl="2" indent="-360000">
              <a:buFont typeface="+mj-lt"/>
              <a:buAutoNum type="alphaLcPeriod"/>
            </a:pPr>
            <a:r>
              <a:rPr lang="en-CA" sz="2400" dirty="0"/>
              <a:t>Evidence for rules - e.g. reference ranges, preventive care, alerts, blood donation?</a:t>
            </a:r>
          </a:p>
          <a:p>
            <a:pPr marL="1008000" lvl="2" indent="-360000">
              <a:buFont typeface="+mj-lt"/>
              <a:buAutoNum type="alphaLcPeriod"/>
            </a:pPr>
            <a:r>
              <a:rPr lang="en-CA" sz="2400" dirty="0"/>
              <a:t>Best practices – e.g. governance, accuracy, usage, audit logs?</a:t>
            </a:r>
            <a:endParaRPr lang="en-CA" dirty="0">
              <a:solidFill>
                <a:schemeClr val="bg1">
                  <a:lumMod val="85000"/>
                </a:schemeClr>
              </a:solidFill>
            </a:endParaRPr>
          </a:p>
          <a:p>
            <a:pPr marL="81000" indent="0">
              <a:buNone/>
            </a:pPr>
            <a:endParaRPr lang="en-CA" dirty="0"/>
          </a:p>
        </p:txBody>
      </p:sp>
    </p:spTree>
    <p:extLst>
      <p:ext uri="{BB962C8B-B14F-4D97-AF65-F5344CB8AC3E}">
        <p14:creationId xmlns:p14="http://schemas.microsoft.com/office/powerpoint/2010/main" val="133160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8</a:t>
            </a:fld>
            <a:endParaRPr lang="en-CA"/>
          </a:p>
        </p:txBody>
      </p:sp>
      <p:sp>
        <p:nvSpPr>
          <p:cNvPr id="6" name="Title 1"/>
          <p:cNvSpPr>
            <a:spLocks noGrp="1"/>
          </p:cNvSpPr>
          <p:nvPr>
            <p:ph type="title"/>
          </p:nvPr>
        </p:nvSpPr>
        <p:spPr>
          <a:xfrm>
            <a:off x="311285" y="1"/>
            <a:ext cx="11880715" cy="923636"/>
          </a:xfrm>
        </p:spPr>
        <p:txBody>
          <a:bodyPr>
            <a:normAutofit/>
          </a:bodyPr>
          <a:lstStyle/>
          <a:p>
            <a:r>
              <a:rPr lang="en-CA" b="1" dirty="0">
                <a:solidFill>
                  <a:srgbClr val="0000FF"/>
                </a:solidFill>
                <a:latin typeface="+mn-lt"/>
              </a:rPr>
              <a:t>3. Digital Health Systems</a:t>
            </a:r>
          </a:p>
        </p:txBody>
      </p:sp>
      <p:sp>
        <p:nvSpPr>
          <p:cNvPr id="7" name="Content Placeholder 2"/>
          <p:cNvSpPr>
            <a:spLocks noGrp="1"/>
          </p:cNvSpPr>
          <p:nvPr>
            <p:ph idx="1"/>
          </p:nvPr>
        </p:nvSpPr>
        <p:spPr>
          <a:xfrm>
            <a:off x="311284" y="1040859"/>
            <a:ext cx="11880715" cy="5817141"/>
          </a:xfrm>
        </p:spPr>
        <p:txBody>
          <a:bodyPr>
            <a:normAutofit/>
          </a:bodyPr>
          <a:lstStyle/>
          <a:p>
            <a:pPr marL="432000" indent="-351000">
              <a:buFont typeface="+mj-lt"/>
              <a:buAutoNum type="arabicPeriod"/>
            </a:pPr>
            <a:r>
              <a:rPr lang="en-CA" dirty="0">
                <a:solidFill>
                  <a:schemeClr val="bg1">
                    <a:lumMod val="85000"/>
                  </a:schemeClr>
                </a:solidFill>
              </a:rPr>
              <a:t>Databases – dictionary, codes, mapping, quality, access, usage</a:t>
            </a:r>
          </a:p>
          <a:p>
            <a:pPr marL="432000" indent="-351000">
              <a:buFont typeface="+mj-lt"/>
              <a:buAutoNum type="arabicPeriod"/>
            </a:pPr>
            <a:r>
              <a:rPr lang="en-CA" dirty="0">
                <a:solidFill>
                  <a:schemeClr val="bg1">
                    <a:lumMod val="85000"/>
                  </a:schemeClr>
                </a:solidFill>
              </a:rPr>
              <a:t>Interfaces – input forms, searches, displays, help</a:t>
            </a:r>
          </a:p>
          <a:p>
            <a:pPr marL="432000" indent="-351000">
              <a:buFont typeface="+mj-lt"/>
              <a:buAutoNum type="arabicPeriod"/>
            </a:pPr>
            <a:r>
              <a:rPr lang="en-CA" dirty="0">
                <a:solidFill>
                  <a:schemeClr val="bg1">
                    <a:lumMod val="85000"/>
                  </a:schemeClr>
                </a:solidFill>
              </a:rPr>
              <a:t>Outputs – lists, reports, letters, labels, wrist bands  </a:t>
            </a:r>
          </a:p>
          <a:p>
            <a:pPr marL="432000" indent="-351000">
              <a:buFont typeface="+mj-lt"/>
              <a:buAutoNum type="arabicPeriod"/>
            </a:pPr>
            <a:r>
              <a:rPr lang="en-CA" dirty="0">
                <a:solidFill>
                  <a:schemeClr val="bg1">
                    <a:lumMod val="85000"/>
                  </a:schemeClr>
                </a:solidFill>
              </a:rPr>
              <a:t>Security/Privacy – access, masking, help, exchange, audit </a:t>
            </a:r>
          </a:p>
          <a:p>
            <a:pPr marL="432000" indent="-351000">
              <a:buFont typeface="+mj-lt"/>
              <a:buAutoNum type="arabicPeriod"/>
            </a:pPr>
            <a:r>
              <a:rPr lang="en-CA" dirty="0">
                <a:solidFill>
                  <a:schemeClr val="bg1">
                    <a:lumMod val="85000"/>
                  </a:schemeClr>
                </a:solidFill>
              </a:rPr>
              <a:t>Decision support - decision rules, data fields, evidence base, best practices</a:t>
            </a:r>
          </a:p>
          <a:p>
            <a:pPr marL="432000" indent="-351000">
              <a:buFont typeface="+mj-lt"/>
              <a:buAutoNum type="arabicPeriod"/>
            </a:pPr>
            <a:r>
              <a:rPr lang="en-CA" dirty="0"/>
              <a:t>Analytics – coding categories, population health, text-mining</a:t>
            </a:r>
          </a:p>
          <a:p>
            <a:pPr marL="1008000" lvl="2" indent="-360000">
              <a:buFont typeface="+mj-lt"/>
              <a:buAutoNum type="alphaLcPeriod"/>
            </a:pPr>
            <a:r>
              <a:rPr lang="en-CA" sz="2400" dirty="0"/>
              <a:t>Categories- aggregation, e.g. </a:t>
            </a:r>
            <a:r>
              <a:rPr lang="en-CA" sz="2400" dirty="0" err="1"/>
              <a:t>nonbinary</a:t>
            </a:r>
            <a:r>
              <a:rPr lang="en-CA" sz="2400" dirty="0"/>
              <a:t>, man, woman, not disclosed, other gender?</a:t>
            </a:r>
          </a:p>
          <a:p>
            <a:pPr marL="1008000" lvl="2" indent="-360000">
              <a:buFont typeface="+mj-lt"/>
              <a:buAutoNum type="alphaLcPeriod"/>
            </a:pPr>
            <a:r>
              <a:rPr lang="en-CA" sz="2400" dirty="0"/>
              <a:t>Categories - derived, e.g. if sex at birth ≠ gender identity =&gt; transgender person?</a:t>
            </a:r>
          </a:p>
          <a:p>
            <a:pPr marL="1008000" lvl="2" indent="-360000">
              <a:buFont typeface="+mj-lt"/>
              <a:buAutoNum type="alphaLcPeriod"/>
            </a:pPr>
            <a:r>
              <a:rPr lang="en-CA" sz="2400" dirty="0"/>
              <a:t>Population health – indicators, metrics, access, quality, outcomes?</a:t>
            </a:r>
          </a:p>
          <a:p>
            <a:pPr marL="1008000" lvl="2" indent="-360000">
              <a:buFont typeface="+mj-lt"/>
              <a:buAutoNum type="alphaLcPeriod"/>
            </a:pPr>
            <a:r>
              <a:rPr lang="en-CA" sz="2400" dirty="0"/>
              <a:t>Text mining - free-text analysis to identify new terms, trends, misuse?</a:t>
            </a:r>
          </a:p>
          <a:p>
            <a:pPr marL="81000" indent="0">
              <a:buNone/>
            </a:pPr>
            <a:endParaRPr lang="en-CA" dirty="0"/>
          </a:p>
        </p:txBody>
      </p:sp>
    </p:spTree>
    <p:extLst>
      <p:ext uri="{BB962C8B-B14F-4D97-AF65-F5344CB8AC3E}">
        <p14:creationId xmlns:p14="http://schemas.microsoft.com/office/powerpoint/2010/main" val="985461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E3B222-6977-4FFF-89C7-24F68FA66FC4}" type="slidenum">
              <a:rPr lang="en-CA" smtClean="0"/>
              <a:t>9</a:t>
            </a:fld>
            <a:endParaRPr lang="en-CA"/>
          </a:p>
        </p:txBody>
      </p:sp>
      <p:sp>
        <p:nvSpPr>
          <p:cNvPr id="6" name="Title 1"/>
          <p:cNvSpPr>
            <a:spLocks noGrp="1"/>
          </p:cNvSpPr>
          <p:nvPr>
            <p:ph type="title"/>
          </p:nvPr>
        </p:nvSpPr>
        <p:spPr>
          <a:xfrm>
            <a:off x="311285" y="1"/>
            <a:ext cx="11880715" cy="923636"/>
          </a:xfrm>
        </p:spPr>
        <p:txBody>
          <a:bodyPr>
            <a:normAutofit/>
          </a:bodyPr>
          <a:lstStyle/>
          <a:p>
            <a:r>
              <a:rPr lang="en-CA" b="1" dirty="0">
                <a:solidFill>
                  <a:srgbClr val="0000FF"/>
                </a:solidFill>
                <a:latin typeface="+mn-lt"/>
              </a:rPr>
              <a:t>3. Digital Health Systems</a:t>
            </a:r>
          </a:p>
        </p:txBody>
      </p:sp>
      <p:sp>
        <p:nvSpPr>
          <p:cNvPr id="7" name="Content Placeholder 2"/>
          <p:cNvSpPr>
            <a:spLocks noGrp="1"/>
          </p:cNvSpPr>
          <p:nvPr>
            <p:ph idx="1"/>
          </p:nvPr>
        </p:nvSpPr>
        <p:spPr>
          <a:xfrm>
            <a:off x="311284" y="1040859"/>
            <a:ext cx="11880715" cy="5817141"/>
          </a:xfrm>
        </p:spPr>
        <p:txBody>
          <a:bodyPr>
            <a:normAutofit/>
          </a:bodyPr>
          <a:lstStyle/>
          <a:p>
            <a:pPr marL="432000" indent="-351000">
              <a:buFont typeface="+mj-lt"/>
              <a:buAutoNum type="arabicPeriod"/>
            </a:pPr>
            <a:r>
              <a:rPr lang="en-CA" dirty="0">
                <a:solidFill>
                  <a:schemeClr val="bg1">
                    <a:lumMod val="85000"/>
                  </a:schemeClr>
                </a:solidFill>
              </a:rPr>
              <a:t>Databases – dictionary, codes, mapping, quality, access, usage</a:t>
            </a:r>
          </a:p>
          <a:p>
            <a:pPr marL="432000" indent="-351000">
              <a:buFont typeface="+mj-lt"/>
              <a:buAutoNum type="arabicPeriod"/>
            </a:pPr>
            <a:r>
              <a:rPr lang="en-CA" dirty="0">
                <a:solidFill>
                  <a:schemeClr val="bg1">
                    <a:lumMod val="85000"/>
                  </a:schemeClr>
                </a:solidFill>
              </a:rPr>
              <a:t>Interfaces – input forms, searches, displays, help</a:t>
            </a:r>
          </a:p>
          <a:p>
            <a:pPr marL="432000" indent="-351000">
              <a:buFont typeface="+mj-lt"/>
              <a:buAutoNum type="arabicPeriod"/>
            </a:pPr>
            <a:r>
              <a:rPr lang="en-CA" dirty="0">
                <a:solidFill>
                  <a:schemeClr val="bg1">
                    <a:lumMod val="85000"/>
                  </a:schemeClr>
                </a:solidFill>
              </a:rPr>
              <a:t>Outputs – lists, reports, letters, labels, wrist bands  </a:t>
            </a:r>
          </a:p>
          <a:p>
            <a:pPr marL="432000" indent="-351000">
              <a:buFont typeface="+mj-lt"/>
              <a:buAutoNum type="arabicPeriod"/>
            </a:pPr>
            <a:r>
              <a:rPr lang="en-CA" dirty="0">
                <a:solidFill>
                  <a:schemeClr val="bg1">
                    <a:lumMod val="85000"/>
                  </a:schemeClr>
                </a:solidFill>
              </a:rPr>
              <a:t>Security/Privacy – access, masking, help, exchange, audit </a:t>
            </a:r>
          </a:p>
          <a:p>
            <a:pPr marL="432000" indent="-351000">
              <a:buFont typeface="+mj-lt"/>
              <a:buAutoNum type="arabicPeriod"/>
            </a:pPr>
            <a:r>
              <a:rPr lang="en-CA" dirty="0">
                <a:solidFill>
                  <a:schemeClr val="bg1">
                    <a:lumMod val="85000"/>
                  </a:schemeClr>
                </a:solidFill>
              </a:rPr>
              <a:t>Decision support - decision rules, data fields, evidence base, best practices</a:t>
            </a:r>
          </a:p>
          <a:p>
            <a:pPr marL="432000" indent="-351000">
              <a:buFont typeface="+mj-lt"/>
              <a:buAutoNum type="arabicPeriod"/>
            </a:pPr>
            <a:r>
              <a:rPr lang="en-CA" dirty="0">
                <a:solidFill>
                  <a:schemeClr val="bg1">
                    <a:lumMod val="85000"/>
                  </a:schemeClr>
                </a:solidFill>
              </a:rPr>
              <a:t>Analytics -</a:t>
            </a:r>
            <a:r>
              <a:rPr lang="en-CA" dirty="0"/>
              <a:t> </a:t>
            </a:r>
            <a:r>
              <a:rPr lang="en-CA" dirty="0">
                <a:solidFill>
                  <a:schemeClr val="bg1">
                    <a:lumMod val="85000"/>
                  </a:schemeClr>
                </a:solidFill>
              </a:rPr>
              <a:t>categories: aggregated &amp; derived, population health, text-mining</a:t>
            </a:r>
          </a:p>
          <a:p>
            <a:pPr marL="432000" indent="-351000">
              <a:buFont typeface="+mj-lt"/>
              <a:buAutoNum type="arabicPeriod"/>
            </a:pPr>
            <a:r>
              <a:rPr lang="en-CA" dirty="0"/>
              <a:t>IT support – system &amp; terminology implementation, best practices</a:t>
            </a:r>
          </a:p>
          <a:p>
            <a:pPr marL="1008000" lvl="2" indent="-360000">
              <a:buFont typeface="+mj-lt"/>
              <a:buAutoNum type="alphaLcPeriod"/>
            </a:pPr>
            <a:r>
              <a:rPr lang="en-CA" sz="2400" dirty="0"/>
              <a:t>System – e.g. update, deployment &amp; maintenance logistics &amp; issues?</a:t>
            </a:r>
          </a:p>
          <a:p>
            <a:pPr marL="1008000" lvl="2" indent="-360000">
              <a:buFont typeface="+mj-lt"/>
              <a:buAutoNum type="alphaLcPeriod"/>
            </a:pPr>
            <a:r>
              <a:rPr lang="en-CA" sz="2400" dirty="0"/>
              <a:t>Terminology – e.g. update, deployment &amp; maintenance logistics &amp; issues?</a:t>
            </a:r>
          </a:p>
          <a:p>
            <a:pPr marL="1008000" lvl="2" indent="-360000">
              <a:buFont typeface="+mj-lt"/>
              <a:buAutoNum type="alphaLcPeriod"/>
            </a:pPr>
            <a:r>
              <a:rPr lang="en-CA" sz="2400" dirty="0"/>
              <a:t>Best practices - leading organizations, communities, vendors?</a:t>
            </a:r>
          </a:p>
          <a:p>
            <a:pPr marL="1008000" lvl="2" indent="-360000">
              <a:buFont typeface="+mj-lt"/>
              <a:buAutoNum type="alphaLcPeriod"/>
            </a:pPr>
            <a:r>
              <a:rPr lang="en-CA" sz="2400" dirty="0"/>
              <a:t>What other implementation issues should be considered?</a:t>
            </a:r>
            <a:endParaRPr lang="en-CA" dirty="0">
              <a:solidFill>
                <a:schemeClr val="bg1">
                  <a:lumMod val="85000"/>
                </a:schemeClr>
              </a:solidFill>
            </a:endParaRPr>
          </a:p>
          <a:p>
            <a:pPr marL="81000" indent="0">
              <a:buNone/>
            </a:pPr>
            <a:endParaRPr lang="en-CA" dirty="0"/>
          </a:p>
        </p:txBody>
      </p:sp>
    </p:spTree>
    <p:extLst>
      <p:ext uri="{BB962C8B-B14F-4D97-AF65-F5344CB8AC3E}">
        <p14:creationId xmlns:p14="http://schemas.microsoft.com/office/powerpoint/2010/main" val="120314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6095</TotalTime>
  <Words>1027</Words>
  <Application>Microsoft Office PowerPoint</Application>
  <PresentationFormat>Widescreen</PresentationFormat>
  <Paragraphs>116</Paragraphs>
  <Slides>13</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Rounded MT Bold</vt:lpstr>
      <vt:lpstr>Calibri</vt:lpstr>
      <vt:lpstr>Calibri Light</vt:lpstr>
      <vt:lpstr>Georgia</vt:lpstr>
      <vt:lpstr>Roboto</vt:lpstr>
      <vt:lpstr>Times New Roman</vt:lpstr>
      <vt:lpstr>Office Theme</vt:lpstr>
      <vt:lpstr>PowerPoint Presentation</vt:lpstr>
      <vt:lpstr>PowerPoint Presentation</vt:lpstr>
      <vt:lpstr>Agenda</vt:lpstr>
      <vt:lpstr>1. Meeting Schedule</vt:lpstr>
      <vt:lpstr>2. GSSO Action Plan</vt:lpstr>
      <vt:lpstr>3. Digital Health Systems</vt:lpstr>
      <vt:lpstr>3. Digital Health Systems</vt:lpstr>
      <vt:lpstr>3. Digital Health Systems</vt:lpstr>
      <vt:lpstr>3. Digital Health Systems</vt:lpstr>
      <vt:lpstr>4. Implications</vt:lpstr>
      <vt:lpstr>Agenda</vt:lpstr>
      <vt:lpstr>4. Next Steps</vt:lpstr>
      <vt:lpstr>PowerPoint Presentation</vt:lpstr>
    </vt:vector>
  </TitlesOfParts>
  <Company>University Of Victoria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fylau</dc:creator>
  <cp:lastModifiedBy>Kareen Hall</cp:lastModifiedBy>
  <cp:revision>186</cp:revision>
  <cp:lastPrinted>2021-07-13T12:57:20Z</cp:lastPrinted>
  <dcterms:created xsi:type="dcterms:W3CDTF">2021-05-02T15:00:07Z</dcterms:created>
  <dcterms:modified xsi:type="dcterms:W3CDTF">2021-08-15T05:15:00Z</dcterms:modified>
</cp:coreProperties>
</file>