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comments/comment6.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8.xml" ContentType="application/vnd.openxmlformats-officedocument.presentationml.comments+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4"/>
  </p:notesMasterIdLst>
  <p:sldIdLst>
    <p:sldId id="257" r:id="rId3"/>
    <p:sldId id="283" r:id="rId4"/>
    <p:sldId id="287" r:id="rId5"/>
    <p:sldId id="288" r:id="rId6"/>
    <p:sldId id="289" r:id="rId7"/>
    <p:sldId id="291" r:id="rId8"/>
    <p:sldId id="293" r:id="rId9"/>
    <p:sldId id="296" r:id="rId10"/>
    <p:sldId id="297" r:id="rId11"/>
    <p:sldId id="299" r:id="rId12"/>
    <p:sldId id="295" r:id="rId13"/>
    <p:sldId id="300" r:id="rId14"/>
    <p:sldId id="301" r:id="rId15"/>
    <p:sldId id="294" r:id="rId16"/>
    <p:sldId id="290" r:id="rId17"/>
    <p:sldId id="292" r:id="rId18"/>
    <p:sldId id="284" r:id="rId19"/>
    <p:sldId id="285" r:id="rId20"/>
    <p:sldId id="278" r:id="rId21"/>
    <p:sldId id="256" r:id="rId22"/>
    <p:sldId id="267" r:id="rId23"/>
    <p:sldId id="279" r:id="rId24"/>
    <p:sldId id="275" r:id="rId25"/>
    <p:sldId id="272" r:id="rId26"/>
    <p:sldId id="273" r:id="rId27"/>
    <p:sldId id="268" r:id="rId28"/>
    <p:sldId id="276" r:id="rId29"/>
    <p:sldId id="269" r:id="rId30"/>
    <p:sldId id="270" r:id="rId31"/>
    <p:sldId id="271" r:id="rId32"/>
    <p:sldId id="286"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3"/>
            <p14:sldId id="296"/>
            <p14:sldId id="297"/>
            <p14:sldId id="299"/>
            <p14:sldId id="295"/>
            <p14:sldId id="300"/>
            <p14:sldId id="301"/>
            <p14:sldId id="294"/>
            <p14:sldId id="290"/>
            <p14:sldId id="292"/>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6" clrIdx="0">
    <p:extLst>
      <p:ext uri="{19B8F6BF-5375-455C-9EA6-DF929625EA0E}">
        <p15:presenceInfo xmlns:p15="http://schemas.microsoft.com/office/powerpoint/2012/main" userId="S::scook@GEVITYINC.COM::10b3d6d6-0197-48b2-8df1-f8c21ebecc71" providerId="AD"/>
      </p:ext>
    </p:extLst>
  </p:cmAuthor>
  <p:cmAuthor id="2" name="Savage, Michael" initials="SM" lastIdx="7" clrIdx="1">
    <p:extLst>
      <p:ext uri="{19B8F6BF-5375-455C-9EA6-DF929625EA0E}">
        <p15:presenceInfo xmlns:p15="http://schemas.microsoft.com/office/powerpoint/2012/main" userId="S::Michael.Savage@ontariomd.com::a3bb1c66-df38-47ec-981d-e6eb5e896fe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36227D-B659-4068-BB1A-8DA00B45C189}" v="10" dt="2021-10-01T17:29:07.080"/>
  </p1510:revLst>
</p1510:revInfo>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94" autoAdjust="0"/>
    <p:restoredTop sz="95163" autoAdjust="0"/>
  </p:normalViewPr>
  <p:slideViewPr>
    <p:cSldViewPr snapToGrid="0">
      <p:cViewPr varScale="1">
        <p:scale>
          <a:sx n="108" d="100"/>
          <a:sy n="108" d="100"/>
        </p:scale>
        <p:origin x="1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 Id="rId8" Type="http://schemas.openxmlformats.org/officeDocument/2006/relationships/slide" Target="slides/slide6.xml"/><Relationship Id="rId3"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7099" y="923"/>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7150"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7150"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7001" y="1627"/>
    <p:text>ready for XYZ use....Contention around whether to say trial use or experimental use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6-11T15:56:50.410" idx="24">
    <p:pos x="7219" y="1393"/>
    <p:text>Definition may get tweaked for profile artifact vs implementation</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21-09-03T13:53:54.860" idx="1">
    <p:pos x="10" y="10"/>
    <p:text>Sep 3: Steps
1. Ask ppl to submit requests to an Infoway address (or may submit to Informs directly), 
2. goes to the informs system (Infoway's JIRA system) (public project),
(would be great if there could be a web-hook to GitHub so the request gets pushed there as well)
3. gets triaged,
4. then someone from Infoway (eg Joan) can put it onto InfoCentral for Community review / discussion
5. Governance Group decides what to do based on discussion / proposed changes
6. Forum and trackers are updated with decision
7. Update(s) are committted in the back-end</p:text>
    <p:extLst>
      <p:ext uri="{C676402C-5697-4E1C-873F-D02D1690AC5C}">
        <p15:threadingInfo xmlns:p15="http://schemas.microsoft.com/office/powerpoint/2012/main" timeZoneBias="240"/>
      </p:ext>
    </p:extLst>
  </p:cm>
  <p:cm authorId="2" dt="2021-09-03T14:00:27.059" idx="3">
    <p:pos x="146" y="146"/>
    <p:text>Sep 3: Can close out the issue log on simplifier once we've cleared it out - can prevent net-new items from being added, so that we can move forward with the above standardized Process</p:text>
    <p:extLst>
      <p:ext uri="{C676402C-5697-4E1C-873F-D02D1690AC5C}">
        <p15:threadingInfo xmlns:p15="http://schemas.microsoft.com/office/powerpoint/2012/main" timeZoneBias="240"/>
      </p:ext>
    </p:extLst>
  </p:cm>
  <p:cm authorId="2" dt="2021-09-03T14:11:10.972" idx="4">
    <p:pos x="282" y="282"/>
    <p:text>Sep 3: Thinking roughly 2-3 weeks till we can confirm &amp; put in place the above standardized Process / tooling</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2" dt="2021-09-03T13:54:00.329" idx="2">
    <p:pos x="10" y="10"/>
    <p:text>Sep 3: looking to reach out to folks whose value sets are returning errors / not resolving, to hopefully get these value sets more accessible for the CA Baseline</p:text>
    <p:extLst>
      <p:ext uri="{C676402C-5697-4E1C-873F-D02D1690AC5C}">
        <p15:threadingInfo xmlns:p15="http://schemas.microsoft.com/office/powerpoint/2012/main" timeZoneBias="240"/>
      </p:ext>
    </p:extLst>
  </p:cm>
  <p:cm authorId="2" dt="2021-09-03T14:52:31.550" idx="5">
    <p:pos x="146" y="146"/>
    <p:text>Sep 3: if this can't be done, may need to re-create the value sets ourselves so we can point to value sets that resolve properly</p:text>
    <p:extLst>
      <p:ext uri="{C676402C-5697-4E1C-873F-D02D1690AC5C}">
        <p15:threadingInfo xmlns:p15="http://schemas.microsoft.com/office/powerpoint/2012/main" timeZoneBias="240"/>
      </p:ext>
    </p:extLst>
  </p:cm>
  <p:cm authorId="2" dt="2021-09-03T14:54:04.538" idx="6">
    <p:pos x="282" y="282"/>
    <p:text>Sep 3: overall, will be good to work with external groups to ensure that if we're pointing to their value sets, they are publishing them in a way that we can reference them</p:text>
    <p:extLst>
      <p:ext uri="{C676402C-5697-4E1C-873F-D02D1690AC5C}">
        <p15:threadingInfo xmlns:p15="http://schemas.microsoft.com/office/powerpoint/2012/main" timeZoneBias="240"/>
      </p:ext>
    </p:extLst>
  </p:cm>
  <p:cm authorId="2" dt="2021-09-03T14:59:06.415" idx="7">
    <p:pos x="418" y="418"/>
    <p:text>Sep 3: next call, will review the 'scorecard' approach for these unresolvable references, and see what the lift would be to reach out to the relevant 'owners' of those endpoints</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1-09-17T16:05:31.587" idx="25">
    <p:pos x="7152" y="230"/>
    <p:text>Provide guidance to our implementors on best practices when publishing terminology</p:text>
    <p:extLst>
      <p:ext uri="{C676402C-5697-4E1C-873F-D02D1690AC5C}">
        <p15:threadingInfo xmlns:p15="http://schemas.microsoft.com/office/powerpoint/2012/main" timeZoneBias="180"/>
      </p:ext>
    </p:extLst>
  </p:cm>
  <p:cm authorId="1" dt="2021-09-17T16:09:17.576" idx="26">
    <p:pos x="7152" y="366"/>
    <p:text>pressuring publishers to make their content available - localized publisher</p:text>
    <p:extLst>
      <p:ext uri="{C676402C-5697-4E1C-873F-D02D1690AC5C}">
        <p15:threadingInfo xmlns:p15="http://schemas.microsoft.com/office/powerpoint/2012/main" timeZoneBias="180">
          <p15:parentCm authorId="1" idx="25"/>
        </p15:threadingInfo>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2021-10-01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20</a:t>
            </a:fld>
            <a:endParaRPr lang="en-US"/>
          </a:p>
        </p:txBody>
      </p:sp>
    </p:spTree>
    <p:extLst>
      <p:ext uri="{BB962C8B-B14F-4D97-AF65-F5344CB8AC3E}">
        <p14:creationId xmlns:p14="http://schemas.microsoft.com/office/powerpoint/2010/main" val="24097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21</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22</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23</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24</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25</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26</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a:p>
            <a:r>
              <a:rPr lang="en-US" sz="1100" dirty="0"/>
              <a:t>June 25: For Continued Discussion:</a:t>
            </a:r>
          </a:p>
          <a:p>
            <a:r>
              <a:rPr lang="en-US" sz="1100" dirty="0">
                <a:highlight>
                  <a:srgbClr val="FFFF00"/>
                </a:highlight>
              </a:rPr>
              <a:t>-inclusion of some interoperability milestone - e.g., between at least one pairing of implementors</a:t>
            </a:r>
          </a:p>
          <a:p>
            <a:endParaRPr lang="en-US" sz="1100" dirty="0"/>
          </a:p>
          <a:p>
            <a:r>
              <a:rPr lang="en-US" sz="1100" dirty="0">
                <a:highlight>
                  <a:srgbClr val="FFFF00"/>
                </a:highlight>
              </a:rPr>
              <a:t>-do we need to define what combinations and numbers would be necessary for meeting this bar (e.g., implemented in at least 5 independent production instances deployed across at least X jurisdictions representing X implementor types (e.g., EHR vendors, jurisdictional health assets, mobile applications, etc.)?</a:t>
            </a:r>
          </a:p>
          <a:p>
            <a:endParaRPr lang="en-US" sz="1100" dirty="0">
              <a:highlight>
                <a:srgbClr val="FFFF00"/>
              </a:highlight>
            </a:endParaRPr>
          </a:p>
          <a:p>
            <a:r>
              <a:rPr lang="en-US" sz="1100" dirty="0">
                <a:highlight>
                  <a:srgbClr val="FFFF00"/>
                </a:highlight>
              </a:rPr>
              <a:t>July 9 2021 Discussion:</a:t>
            </a:r>
          </a:p>
          <a:p>
            <a:endParaRPr lang="en-US" sz="1100"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dirty="0"/>
              <a:t>Emphasize maturation</a:t>
            </a:r>
          </a:p>
          <a:p>
            <a:pPr marL="171450" indent="-171450">
              <a:buFont typeface="Arial" panose="020B0604020202020204" pitchFamily="34" charset="0"/>
              <a:buChar char="•"/>
            </a:pPr>
            <a:r>
              <a:rPr lang="en-CA" sz="1000" dirty="0"/>
              <a:t>5 production instances seems good to inherit</a:t>
            </a:r>
          </a:p>
          <a:p>
            <a:pPr marL="171450" indent="-171450">
              <a:buFont typeface="Arial" panose="020B0604020202020204" pitchFamily="34" charset="0"/>
              <a:buChar char="•"/>
            </a:pPr>
            <a:r>
              <a:rPr lang="en-CA" sz="1000" dirty="0"/>
              <a:t>Call out the implementor types explicitly; adds to the authority of the maturation process</a:t>
            </a:r>
          </a:p>
          <a:p>
            <a:pPr marL="628650" lvl="1" indent="-171450">
              <a:buFont typeface="Arial" panose="020B0604020202020204" pitchFamily="34" charset="0"/>
              <a:buChar char="•"/>
            </a:pPr>
            <a:r>
              <a:rPr lang="en-CA" sz="1000" dirty="0"/>
              <a:t>EHR Vendors</a:t>
            </a:r>
          </a:p>
          <a:p>
            <a:pPr marL="628650" lvl="1" indent="-171450">
              <a:buFont typeface="Arial" panose="020B0604020202020204" pitchFamily="34" charset="0"/>
              <a:buChar char="•"/>
            </a:pPr>
            <a:r>
              <a:rPr lang="en-CA" sz="1000" dirty="0"/>
              <a:t>Jurisdictional Health Assets</a:t>
            </a:r>
          </a:p>
          <a:p>
            <a:pPr marL="628650" lvl="1" indent="-171450">
              <a:buFont typeface="Arial" panose="020B0604020202020204" pitchFamily="34" charset="0"/>
              <a:buChar char="•"/>
            </a:pPr>
            <a:r>
              <a:rPr lang="en-CA" sz="1000" dirty="0"/>
              <a:t>(to continue to fill this out)</a:t>
            </a:r>
          </a:p>
          <a:p>
            <a:pPr marL="171450" lvl="0" indent="-171450">
              <a:buFont typeface="Arial" panose="020B0604020202020204" pitchFamily="34" charset="0"/>
              <a:buChar char="•"/>
            </a:pPr>
            <a:r>
              <a:rPr lang="en-CA" sz="1000" dirty="0"/>
              <a:t>Given it’s a baseline profile, what does ‘implementation’ look like?</a:t>
            </a:r>
          </a:p>
          <a:p>
            <a:pPr marL="171450" lvl="0" indent="-171450">
              <a:buFont typeface="Arial" panose="020B0604020202020204" pitchFamily="34" charset="0"/>
              <a:buChar char="•"/>
            </a:pPr>
            <a:r>
              <a:rPr lang="en-CA" sz="1000" dirty="0"/>
              <a:t>CA Baseline Profiles are meant to be used as the starting point for Canadian </a:t>
            </a:r>
            <a:r>
              <a:rPr lang="en-CA" sz="1000" dirty="0" err="1"/>
              <a:t>fhir</a:t>
            </a:r>
            <a:r>
              <a:rPr lang="en-CA" sz="1000" dirty="0"/>
              <a:t> profiles &gt; expectation at Level 5 is that these derived profiles have been ‘implemented’ in whichever project they’re of</a:t>
            </a:r>
          </a:p>
          <a:p>
            <a:pPr marL="171450" lvl="0" indent="-171450">
              <a:buFont typeface="Arial" panose="020B0604020202020204" pitchFamily="34" charset="0"/>
              <a:buChar char="•"/>
            </a:pPr>
            <a:r>
              <a:rPr lang="en-CA" sz="1000" dirty="0"/>
              <a:t>Perhaps revise wording of “implementation” and focus more on CA Baseline’s role as a “starting point” for other profiles</a:t>
            </a:r>
          </a:p>
          <a:p>
            <a:pPr marL="628650" lvl="1" indent="-171450">
              <a:buFont typeface="Arial" panose="020B0604020202020204" pitchFamily="34" charset="0"/>
              <a:buChar char="•"/>
            </a:pPr>
            <a:r>
              <a:rPr lang="en-CA" sz="1000" dirty="0"/>
              <a:t>“</a:t>
            </a:r>
            <a:r>
              <a:rPr lang="en-US" sz="1000" dirty="0"/>
              <a:t>at least 5 independent production systems have used (derived from) the CA Baseline Profile as a starting point”</a:t>
            </a:r>
          </a:p>
          <a:p>
            <a:pPr marL="171450" lvl="0" indent="-171450">
              <a:buFont typeface="Arial" panose="020B0604020202020204" pitchFamily="34" charset="0"/>
              <a:buChar char="•"/>
            </a:pPr>
            <a:r>
              <a:rPr lang="en-US" sz="1000" dirty="0"/>
              <a:t>Difficult to require </a:t>
            </a:r>
            <a:r>
              <a:rPr lang="en-US" sz="1000" u="sng" dirty="0"/>
              <a:t>every</a:t>
            </a:r>
            <a:r>
              <a:rPr lang="en-US" sz="1000" dirty="0"/>
              <a:t> jurisdiction to have ‘derived’ a profile off of it</a:t>
            </a:r>
          </a:p>
          <a:p>
            <a:pPr marL="628650" lvl="1" indent="-171450">
              <a:buFont typeface="Arial" panose="020B0604020202020204" pitchFamily="34" charset="0"/>
              <a:buChar char="•"/>
            </a:pPr>
            <a:r>
              <a:rPr lang="en-US" sz="1000" dirty="0"/>
              <a:t>3 has been the # jurisdictions used thus far</a:t>
            </a:r>
          </a:p>
          <a:p>
            <a:pPr marL="628650" lvl="1" indent="-171450">
              <a:buFont typeface="Arial" panose="020B0604020202020204" pitchFamily="34" charset="0"/>
              <a:buChar char="•"/>
            </a:pPr>
            <a:r>
              <a:rPr lang="en-US" sz="1000" dirty="0"/>
              <a:t>Connecting the two metrics: 5 </a:t>
            </a:r>
            <a:r>
              <a:rPr lang="en-US" sz="1000" dirty="0" err="1"/>
              <a:t>ind</a:t>
            </a:r>
            <a:r>
              <a:rPr lang="en-US" sz="1000" dirty="0"/>
              <a:t> prod sys’s, across 3 jurisdictions</a:t>
            </a:r>
          </a:p>
          <a:p>
            <a:pPr marL="628650" lvl="1" indent="-171450">
              <a:buFont typeface="Arial" panose="020B0604020202020204" pitchFamily="34" charset="0"/>
              <a:buChar char="•"/>
            </a:pPr>
            <a:r>
              <a:rPr lang="en-US" sz="1000" dirty="0"/>
              <a:t>(a project which is implemented across jurisdictions [e.g. </a:t>
            </a:r>
            <a:r>
              <a:rPr lang="en-US" sz="1000" dirty="0" err="1"/>
              <a:t>RxIT</a:t>
            </a:r>
            <a:r>
              <a:rPr lang="en-US" sz="1000" dirty="0"/>
              <a:t>] would cover all 3 jurisdictions with 1 project; thus, a CA Profile derived off of by this project would qualify across those jurisdictions)</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0137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The artifact produces no warnings during the build process and has had a formal internal review by the CA Baseline Working Stream. </a:t>
            </a:r>
            <a:r>
              <a:rPr lang="en-US" sz="1200" dirty="0"/>
              <a:t>The artifact is considered substantially complete and ready for trial use.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11</a:t>
            </a:fld>
            <a:endParaRPr lang="en-CA"/>
          </a:p>
        </p:txBody>
      </p:sp>
    </p:spTree>
    <p:extLst>
      <p:ext uri="{BB962C8B-B14F-4D97-AF65-F5344CB8AC3E}">
        <p14:creationId xmlns:p14="http://schemas.microsoft.com/office/powerpoint/2010/main" val="2234378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15</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17</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19</a:t>
            </a:fld>
            <a:endParaRPr lang="en-CA"/>
          </a:p>
        </p:txBody>
      </p:sp>
    </p:spTree>
    <p:extLst>
      <p:ext uri="{BB962C8B-B14F-4D97-AF65-F5344CB8AC3E}">
        <p14:creationId xmlns:p14="http://schemas.microsoft.com/office/powerpoint/2010/main" val="3258318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2021-10-01</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10/1/2021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10/1/2021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2021-10-01</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hl7.nl/component/zoo/item/hl7-nederland-valideert-en-publiceert-nationale-hl7-fhir-nl-profielen.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e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comments" Target="../comments/comment8.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D654F-07C6-440A-B9E8-6487E35425CC}"/>
              </a:ext>
            </a:extLst>
          </p:cNvPr>
          <p:cNvSpPr>
            <a:spLocks noGrp="1"/>
          </p:cNvSpPr>
          <p:nvPr>
            <p:ph type="title"/>
          </p:nvPr>
        </p:nvSpPr>
        <p:spPr/>
        <p:txBody>
          <a:bodyPr/>
          <a:lstStyle/>
          <a:p>
            <a:r>
              <a:rPr lang="en-US" dirty="0"/>
              <a:t>Process</a:t>
            </a:r>
            <a:endParaRPr lang="en-CA" dirty="0"/>
          </a:p>
        </p:txBody>
      </p:sp>
      <p:sp>
        <p:nvSpPr>
          <p:cNvPr id="3" name="Content Placeholder 2">
            <a:extLst>
              <a:ext uri="{FF2B5EF4-FFF2-40B4-BE49-F238E27FC236}">
                <a16:creationId xmlns:a16="http://schemas.microsoft.com/office/drawing/2014/main" id="{E1DEC28A-81FB-49F4-A267-DB87CC80AC79}"/>
              </a:ext>
            </a:extLst>
          </p:cNvPr>
          <p:cNvSpPr>
            <a:spLocks noGrp="1"/>
          </p:cNvSpPr>
          <p:nvPr>
            <p:ph idx="1"/>
          </p:nvPr>
        </p:nvSpPr>
        <p:spPr/>
        <p:txBody>
          <a:bodyPr>
            <a:normAutofit fontScale="55000" lnSpcReduction="20000"/>
          </a:bodyPr>
          <a:lstStyle/>
          <a:p>
            <a:pPr marL="0" indent="0">
              <a:buNone/>
            </a:pPr>
            <a:r>
              <a:rPr lang="en-CA" dirty="0"/>
              <a:t>- The community member submits a request on </a:t>
            </a:r>
            <a:r>
              <a:rPr lang="en-CA" dirty="0" err="1"/>
              <a:t>Infocentral</a:t>
            </a:r>
            <a:r>
              <a:rPr lang="en-CA" dirty="0"/>
              <a:t> Forum thread (x) for a change to the Baseline, requests have a minimum set of information</a:t>
            </a:r>
          </a:p>
          <a:p>
            <a:pPr>
              <a:buFontTx/>
              <a:buChar char="-"/>
            </a:pPr>
            <a:r>
              <a:rPr lang="en-CA" dirty="0"/>
              <a:t>Other community members that subscribe to the thread are notified of the new post</a:t>
            </a:r>
          </a:p>
          <a:p>
            <a:pPr>
              <a:buFontTx/>
              <a:buChar char="-"/>
            </a:pPr>
            <a:r>
              <a:rPr lang="en-CA" dirty="0"/>
              <a:t>Discussion ensues in that thread if appropriate </a:t>
            </a:r>
          </a:p>
          <a:p>
            <a:pPr>
              <a:buFontTx/>
              <a:buChar char="-"/>
            </a:pPr>
            <a:r>
              <a:rPr lang="en-CA" dirty="0"/>
              <a:t>Moderator manages discussion, closes 10 days after discussion ends  and synthesizes results into a issue log ticket</a:t>
            </a:r>
          </a:p>
          <a:p>
            <a:pPr lvl="1">
              <a:buFontTx/>
              <a:buChar char="-"/>
            </a:pPr>
            <a:r>
              <a:rPr lang="en-CA" dirty="0"/>
              <a:t>Moderator(s) in immediate term</a:t>
            </a:r>
          </a:p>
          <a:p>
            <a:pPr lvl="1">
              <a:buFontTx/>
              <a:buChar char="-"/>
            </a:pPr>
            <a:r>
              <a:rPr lang="en-CA" dirty="0"/>
              <a:t>Distributed responsibility tied to participation in governance collab in long term</a:t>
            </a:r>
          </a:p>
          <a:p>
            <a:pPr>
              <a:buFontTx/>
              <a:buChar char="-"/>
            </a:pPr>
            <a:r>
              <a:rPr lang="en-CA" dirty="0"/>
              <a:t>Ticket includes a minimum set of information (requestor, date, profile, type of change, etc.) </a:t>
            </a:r>
          </a:p>
          <a:p>
            <a:pPr>
              <a:buFontTx/>
              <a:buChar char="-"/>
            </a:pPr>
            <a:r>
              <a:rPr lang="en-CA" dirty="0"/>
              <a:t>Baseline editors review issues – claim responsibility, if unclear pause and post back to the forum thread -  and update as the request is being worked on/resolved – eventually closing the issue</a:t>
            </a:r>
          </a:p>
          <a:p>
            <a:pPr>
              <a:buFontTx/>
              <a:buChar char="-"/>
            </a:pPr>
            <a:r>
              <a:rPr lang="en-CA" dirty="0"/>
              <a:t>The original requestor is notified – on Infoway forum </a:t>
            </a:r>
          </a:p>
          <a:p>
            <a:pPr>
              <a:buFontTx/>
              <a:buChar char="-"/>
            </a:pPr>
            <a:endParaRPr lang="en-CA" dirty="0"/>
          </a:p>
          <a:p>
            <a:pPr marL="0" indent="0">
              <a:buNone/>
            </a:pPr>
            <a:r>
              <a:rPr lang="en-CA" b="1" dirty="0"/>
              <a:t>Decision: </a:t>
            </a:r>
            <a:r>
              <a:rPr lang="en-CA" dirty="0"/>
              <a:t>The process will depend on having confirmation of individual(s) that will support moderator role on </a:t>
            </a:r>
            <a:r>
              <a:rPr lang="en-CA" dirty="0" err="1"/>
              <a:t>Infocentral</a:t>
            </a:r>
            <a:r>
              <a:rPr lang="en-CA" dirty="0"/>
              <a:t> forum </a:t>
            </a:r>
          </a:p>
          <a:p>
            <a:pPr marL="0" indent="0">
              <a:buNone/>
            </a:pPr>
            <a:r>
              <a:rPr lang="en-CA" b="1" dirty="0"/>
              <a:t>Additional considerations:</a:t>
            </a:r>
          </a:p>
          <a:p>
            <a:pPr marL="0" indent="0">
              <a:buNone/>
            </a:pPr>
            <a:r>
              <a:rPr lang="en-CA" dirty="0"/>
              <a:t>-whether Infoway Interoperability Standards Governance doesn’t/doesn’t have another recommended process or tools (Randy reaching out to confirm)</a:t>
            </a:r>
          </a:p>
          <a:p>
            <a:pPr marL="0" indent="0">
              <a:buNone/>
            </a:pPr>
            <a:r>
              <a:rPr lang="en-CA" dirty="0"/>
              <a:t>-whether customization could be complete to improve the integration between Simplifier and </a:t>
            </a:r>
            <a:r>
              <a:rPr lang="en-CA" dirty="0" err="1"/>
              <a:t>Github</a:t>
            </a:r>
            <a:r>
              <a:rPr lang="en-CA" dirty="0"/>
              <a:t> for issues</a:t>
            </a:r>
          </a:p>
        </p:txBody>
      </p:sp>
    </p:spTree>
    <p:extLst>
      <p:ext uri="{BB962C8B-B14F-4D97-AF65-F5344CB8AC3E}">
        <p14:creationId xmlns:p14="http://schemas.microsoft.com/office/powerpoint/2010/main" val="2418555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Terminology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a:xfrm>
            <a:off x="838200" y="1622026"/>
            <a:ext cx="10515600" cy="4907433"/>
          </a:xfrm>
        </p:spPr>
        <p:txBody>
          <a:bodyPr>
            <a:normAutofit fontScale="55000" lnSpcReduction="20000"/>
          </a:bodyPr>
          <a:lstStyle/>
          <a:p>
            <a:pPr marL="0" indent="0">
              <a:buNone/>
            </a:pPr>
            <a:r>
              <a:rPr lang="en-CA" sz="2800" b="1" dirty="0"/>
              <a:t>Challenge</a:t>
            </a:r>
          </a:p>
          <a:p>
            <a:r>
              <a:rPr lang="en-CA" sz="2800" dirty="0"/>
              <a:t>Can’t progress to Level 1 maturity until the artifact(s) produce no warnings during build process.</a:t>
            </a:r>
          </a:p>
          <a:p>
            <a:r>
              <a:rPr lang="en-CA" sz="2800" dirty="0"/>
              <a:t>356/411 of our current errors and warnings are due to </a:t>
            </a:r>
            <a:r>
              <a:rPr lang="en-CA" dirty="0"/>
              <a:t>unresolvable </a:t>
            </a:r>
            <a:r>
              <a:rPr lang="en-CA" sz="2800" dirty="0"/>
              <a:t>terminology – this # will expand as we start to include examples </a:t>
            </a:r>
            <a:r>
              <a:rPr lang="en-CA" dirty="0"/>
              <a:t>(</a:t>
            </a:r>
            <a:r>
              <a:rPr lang="en-CA" sz="2800" dirty="0"/>
              <a:t>values that can’t be validated produce additional warnings)</a:t>
            </a:r>
          </a:p>
          <a:p>
            <a:r>
              <a:rPr lang="en-US" dirty="0"/>
              <a:t>Most value sets that the CA Baseline points to are authored by other organizations that may change the value sets over time</a:t>
            </a:r>
            <a:endParaRPr lang="en-US" b="1" dirty="0"/>
          </a:p>
          <a:p>
            <a:pPr marL="0" indent="0">
              <a:buNone/>
            </a:pPr>
            <a:r>
              <a:rPr lang="en-US" b="1" dirty="0"/>
              <a:t>Approaches:</a:t>
            </a:r>
          </a:p>
          <a:p>
            <a:r>
              <a:rPr lang="en-US" dirty="0"/>
              <a:t>Point to URLs socialized in other guides</a:t>
            </a:r>
          </a:p>
          <a:p>
            <a:pPr lvl="1"/>
            <a:r>
              <a:rPr lang="en-US" dirty="0"/>
              <a:t>may/may not resolve – build warnings continue</a:t>
            </a:r>
          </a:p>
          <a:p>
            <a:r>
              <a:rPr lang="en-US" dirty="0"/>
              <a:t>Create value sets in our </a:t>
            </a:r>
            <a:r>
              <a:rPr lang="en-US" dirty="0" err="1"/>
              <a:t>IGuide</a:t>
            </a:r>
            <a:endParaRPr lang="en-US" dirty="0"/>
          </a:p>
          <a:p>
            <a:pPr lvl="1"/>
            <a:r>
              <a:rPr lang="en-US" sz="2000" dirty="0"/>
              <a:t>Shells that Point to URLs socialized in other guides (may/may not resolve)</a:t>
            </a:r>
          </a:p>
          <a:p>
            <a:pPr lvl="1"/>
            <a:r>
              <a:rPr lang="en-US" sz="2000" dirty="0"/>
              <a:t>Inclusion of sample values</a:t>
            </a:r>
          </a:p>
          <a:p>
            <a:pPr lvl="1"/>
            <a:r>
              <a:rPr lang="en-US" sz="2000" dirty="0"/>
              <a:t>Inclusion of all values</a:t>
            </a:r>
          </a:p>
          <a:p>
            <a:r>
              <a:rPr lang="en-US" dirty="0"/>
              <a:t> Terminology Server to </a:t>
            </a:r>
            <a:r>
              <a:rPr lang="en-US" sz="2900" dirty="0"/>
              <a:t>host value sets with validation capabilities </a:t>
            </a:r>
          </a:p>
          <a:p>
            <a:pPr lvl="1"/>
            <a:r>
              <a:rPr lang="en-US" sz="2000" dirty="0"/>
              <a:t>Value sets are published on our own terminology server?</a:t>
            </a:r>
          </a:p>
          <a:p>
            <a:pPr lvl="1"/>
            <a:r>
              <a:rPr lang="en-US" sz="2000" dirty="0"/>
              <a:t>Each value set publishing organization (Infoway, </a:t>
            </a:r>
            <a:r>
              <a:rPr lang="en-US" sz="2000" dirty="0" err="1"/>
              <a:t>CanImmunize</a:t>
            </a:r>
            <a:r>
              <a:rPr lang="en-US" sz="2000" dirty="0"/>
              <a:t>, </a:t>
            </a:r>
            <a:r>
              <a:rPr lang="en-US" sz="2000" dirty="0" err="1"/>
              <a:t>PrescribeIt</a:t>
            </a:r>
            <a:r>
              <a:rPr lang="en-US" sz="2000" dirty="0"/>
              <a:t>, etc.)  publishes their own resolvable value sets?</a:t>
            </a:r>
          </a:p>
          <a:p>
            <a:pPr lvl="1"/>
            <a:r>
              <a:rPr lang="en-US" sz="2000" dirty="0"/>
              <a:t>Canadian realm terminology server ?</a:t>
            </a:r>
          </a:p>
          <a:p>
            <a:pPr lvl="1"/>
            <a:r>
              <a:rPr lang="en-US" sz="2000" dirty="0"/>
              <a:t>Canadian value sets published on the global terminology server (tx.fhir.org)?</a:t>
            </a:r>
          </a:p>
          <a:p>
            <a:pPr lvl="1"/>
            <a:endParaRPr lang="en-US" sz="2000" dirty="0"/>
          </a:p>
          <a:p>
            <a:pPr marL="0" indent="0">
              <a:buNone/>
            </a:pPr>
            <a:r>
              <a:rPr lang="en-US" b="1" dirty="0"/>
              <a:t>Next Steps:</a:t>
            </a:r>
          </a:p>
          <a:p>
            <a:pPr lvl="1"/>
            <a:r>
              <a:rPr lang="en-US" dirty="0"/>
              <a:t>Develop “scorecard” for terminology warnings (which value sets/guides/publishing organizations are driving most of our warnings)</a:t>
            </a:r>
          </a:p>
          <a:p>
            <a:pPr lvl="1"/>
            <a:r>
              <a:rPr lang="en-US" dirty="0"/>
              <a:t>Decide on approach for resolving these warnings with respective publishers</a:t>
            </a:r>
          </a:p>
        </p:txBody>
      </p:sp>
    </p:spTree>
    <p:extLst>
      <p:ext uri="{BB962C8B-B14F-4D97-AF65-F5344CB8AC3E}">
        <p14:creationId xmlns:p14="http://schemas.microsoft.com/office/powerpoint/2010/main" val="176962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2088F-0F31-4625-AE57-0196FC4B0B37}"/>
              </a:ext>
            </a:extLst>
          </p:cNvPr>
          <p:cNvSpPr>
            <a:spLocks noGrp="1"/>
          </p:cNvSpPr>
          <p:nvPr>
            <p:ph type="title"/>
          </p:nvPr>
        </p:nvSpPr>
        <p:spPr/>
        <p:txBody>
          <a:bodyPr/>
          <a:lstStyle/>
          <a:p>
            <a:r>
              <a:rPr lang="en-US" dirty="0"/>
              <a:t>Terminology Resolution Scorecard</a:t>
            </a:r>
            <a:endParaRPr lang="en-CA" dirty="0"/>
          </a:p>
        </p:txBody>
      </p:sp>
      <p:graphicFrame>
        <p:nvGraphicFramePr>
          <p:cNvPr id="4" name="Table 4">
            <a:extLst>
              <a:ext uri="{FF2B5EF4-FFF2-40B4-BE49-F238E27FC236}">
                <a16:creationId xmlns:a16="http://schemas.microsoft.com/office/drawing/2014/main" id="{4E8860F3-F45A-4CEA-8D3D-4C37D2BE245D}"/>
              </a:ext>
            </a:extLst>
          </p:cNvPr>
          <p:cNvGraphicFramePr>
            <a:graphicFrameLocks noGrp="1"/>
          </p:cNvGraphicFramePr>
          <p:nvPr>
            <p:ph idx="1"/>
            <p:extLst>
              <p:ext uri="{D42A27DB-BD31-4B8C-83A1-F6EECF244321}">
                <p14:modId xmlns:p14="http://schemas.microsoft.com/office/powerpoint/2010/main" val="856507715"/>
              </p:ext>
            </p:extLst>
          </p:nvPr>
        </p:nvGraphicFramePr>
        <p:xfrm>
          <a:off x="153356" y="4042474"/>
          <a:ext cx="11885287" cy="2766060"/>
        </p:xfrm>
        <a:graphic>
          <a:graphicData uri="http://schemas.openxmlformats.org/drawingml/2006/table">
            <a:tbl>
              <a:tblPr firstRow="1" bandRow="1">
                <a:tableStyleId>{5C22544A-7EE6-4342-B048-85BDC9FD1C3A}</a:tableStyleId>
              </a:tblPr>
              <a:tblGrid>
                <a:gridCol w="1644497">
                  <a:extLst>
                    <a:ext uri="{9D8B030D-6E8A-4147-A177-3AD203B41FA5}">
                      <a16:colId xmlns:a16="http://schemas.microsoft.com/office/drawing/2014/main" val="3049200251"/>
                    </a:ext>
                  </a:extLst>
                </a:gridCol>
                <a:gridCol w="1069533">
                  <a:extLst>
                    <a:ext uri="{9D8B030D-6E8A-4147-A177-3AD203B41FA5}">
                      <a16:colId xmlns:a16="http://schemas.microsoft.com/office/drawing/2014/main" val="564420914"/>
                    </a:ext>
                  </a:extLst>
                </a:gridCol>
                <a:gridCol w="1729431">
                  <a:extLst>
                    <a:ext uri="{9D8B030D-6E8A-4147-A177-3AD203B41FA5}">
                      <a16:colId xmlns:a16="http://schemas.microsoft.com/office/drawing/2014/main" val="4293738847"/>
                    </a:ext>
                  </a:extLst>
                </a:gridCol>
                <a:gridCol w="2835643">
                  <a:extLst>
                    <a:ext uri="{9D8B030D-6E8A-4147-A177-3AD203B41FA5}">
                      <a16:colId xmlns:a16="http://schemas.microsoft.com/office/drawing/2014/main" val="400395206"/>
                    </a:ext>
                  </a:extLst>
                </a:gridCol>
                <a:gridCol w="4606183">
                  <a:extLst>
                    <a:ext uri="{9D8B030D-6E8A-4147-A177-3AD203B41FA5}">
                      <a16:colId xmlns:a16="http://schemas.microsoft.com/office/drawing/2014/main" val="4039246761"/>
                    </a:ext>
                  </a:extLst>
                </a:gridCol>
              </a:tblGrid>
              <a:tr h="370840">
                <a:tc>
                  <a:txBody>
                    <a:bodyPr/>
                    <a:lstStyle/>
                    <a:p>
                      <a:r>
                        <a:rPr lang="en-US" sz="1600" dirty="0"/>
                        <a:t>Source</a:t>
                      </a:r>
                      <a:endParaRPr lang="en-CA" sz="1600" dirty="0"/>
                    </a:p>
                  </a:txBody>
                  <a:tcPr/>
                </a:tc>
                <a:tc>
                  <a:txBody>
                    <a:bodyPr/>
                    <a:lstStyle/>
                    <a:p>
                      <a:r>
                        <a:rPr lang="en-US" sz="1600" dirty="0"/>
                        <a:t>Error &amp; Warning Count</a:t>
                      </a:r>
                      <a:endParaRPr lang="en-CA" sz="1600" dirty="0"/>
                    </a:p>
                  </a:txBody>
                  <a:tcPr/>
                </a:tc>
                <a:tc>
                  <a:txBody>
                    <a:bodyPr/>
                    <a:lstStyle/>
                    <a:p>
                      <a:r>
                        <a:rPr lang="en-US" sz="1600" dirty="0"/>
                        <a:t>Unique Value Sets Generating Errors / Warnings</a:t>
                      </a:r>
                      <a:endParaRPr lang="en-CA" sz="1600" dirty="0"/>
                    </a:p>
                  </a:txBody>
                  <a:tcPr/>
                </a:tc>
                <a:tc>
                  <a:txBody>
                    <a:bodyPr/>
                    <a:lstStyle/>
                    <a:p>
                      <a:r>
                        <a:rPr lang="en-US" sz="1600" dirty="0"/>
                        <a:t>Example Warnings / Errors</a:t>
                      </a:r>
                      <a:endParaRPr lang="en-CA" sz="1600" dirty="0"/>
                    </a:p>
                  </a:txBody>
                  <a:tcPr/>
                </a:tc>
                <a:tc>
                  <a:txBody>
                    <a:bodyPr/>
                    <a:lstStyle/>
                    <a:p>
                      <a:r>
                        <a:rPr lang="en-US" sz="1600" dirty="0"/>
                        <a:t>How should we approach?</a:t>
                      </a:r>
                      <a:endParaRPr lang="en-CA" sz="1600" dirty="0"/>
                    </a:p>
                  </a:txBody>
                  <a:tcPr/>
                </a:tc>
                <a:extLst>
                  <a:ext uri="{0D108BD9-81ED-4DB2-BD59-A6C34878D82A}">
                    <a16:rowId xmlns:a16="http://schemas.microsoft.com/office/drawing/2014/main" val="1532535323"/>
                  </a:ext>
                </a:extLst>
              </a:tr>
              <a:tr h="370840">
                <a:tc>
                  <a:txBody>
                    <a:bodyPr/>
                    <a:lstStyle/>
                    <a:p>
                      <a:r>
                        <a:rPr lang="en-US" dirty="0" err="1"/>
                        <a:t>Infoway</a:t>
                      </a:r>
                      <a:r>
                        <a:rPr lang="en-US" dirty="0"/>
                        <a:t> Terminology Gateway</a:t>
                      </a:r>
                      <a:endParaRPr lang="en-CA" dirty="0"/>
                    </a:p>
                  </a:txBody>
                  <a:tcPr/>
                </a:tc>
                <a:tc>
                  <a:txBody>
                    <a:bodyPr/>
                    <a:lstStyle/>
                    <a:p>
                      <a:r>
                        <a:rPr lang="en-US" dirty="0"/>
                        <a:t>51</a:t>
                      </a:r>
                      <a:endParaRPr lang="en-CA" dirty="0"/>
                    </a:p>
                  </a:txBody>
                  <a:tcPr/>
                </a:tc>
                <a:tc>
                  <a:txBody>
                    <a:bodyPr/>
                    <a:lstStyle/>
                    <a:p>
                      <a:r>
                        <a:rPr lang="en-US" dirty="0"/>
                        <a:t>15</a:t>
                      </a:r>
                      <a:endParaRPr lang="en-CA" dirty="0"/>
                    </a:p>
                  </a:txBody>
                  <a:tcPr/>
                </a:tc>
                <a:tc>
                  <a:txBody>
                    <a:bodyPr/>
                    <a:lstStyle/>
                    <a:p>
                      <a:r>
                        <a:rPr lang="en-US" sz="1050" dirty="0"/>
                        <a:t>(Warning) The </a:t>
                      </a:r>
                      <a:r>
                        <a:rPr lang="en-US" sz="1050" dirty="0" err="1"/>
                        <a:t>valueSet</a:t>
                      </a:r>
                      <a:r>
                        <a:rPr lang="en-US" sz="1050" dirty="0"/>
                        <a:t> reference https://fhir.infoway-inforoute.ca/ValueSet/allergyintolerancestatuscode on element </a:t>
                      </a:r>
                      <a:r>
                        <a:rPr lang="en-US" sz="1050" dirty="0" err="1"/>
                        <a:t>AllergyIntolerance.verificationStatus.coding</a:t>
                      </a:r>
                      <a:r>
                        <a:rPr lang="en-US" sz="1050" dirty="0"/>
                        <a:t> could not be resolved</a:t>
                      </a:r>
                      <a:endParaRPr lang="en-CA" sz="1050" dirty="0"/>
                    </a:p>
                  </a:txBody>
                  <a:tcPr/>
                </a:tc>
                <a:tc>
                  <a:txBody>
                    <a:bodyPr/>
                    <a:lstStyle/>
                    <a:p>
                      <a:r>
                        <a:rPr lang="en-US" sz="1050" dirty="0"/>
                        <a:t>Value sets aren’t actively hosted today at their canonical </a:t>
                      </a:r>
                      <a:r>
                        <a:rPr lang="en-US" sz="1050" dirty="0" err="1"/>
                        <a:t>urls</a:t>
                      </a:r>
                      <a:r>
                        <a:rPr lang="en-US" sz="1050" dirty="0"/>
                        <a:t> which doesn’t allow for the IGPublisher to resolve the value set – </a:t>
                      </a:r>
                    </a:p>
                    <a:p>
                      <a:endParaRPr lang="en-US" sz="1050" dirty="0"/>
                    </a:p>
                    <a:p>
                      <a:r>
                        <a:rPr lang="en-US" sz="1050" b="1" dirty="0"/>
                        <a:t>Decision: Attempt Suppression – isolating just the value set/domain</a:t>
                      </a:r>
                    </a:p>
                  </a:txBody>
                  <a:tcPr/>
                </a:tc>
                <a:extLst>
                  <a:ext uri="{0D108BD9-81ED-4DB2-BD59-A6C34878D82A}">
                    <a16:rowId xmlns:a16="http://schemas.microsoft.com/office/drawing/2014/main" val="412603873"/>
                  </a:ext>
                </a:extLst>
              </a:tr>
              <a:tr h="370840">
                <a:tc>
                  <a:txBody>
                    <a:bodyPr/>
                    <a:lstStyle/>
                    <a:p>
                      <a:r>
                        <a:rPr lang="en-US" dirty="0" err="1"/>
                        <a:t>CanImmunize</a:t>
                      </a:r>
                      <a:endParaRPr lang="en-CA" dirty="0"/>
                    </a:p>
                  </a:txBody>
                  <a:tcPr/>
                </a:tc>
                <a:tc>
                  <a:txBody>
                    <a:bodyPr/>
                    <a:lstStyle/>
                    <a:p>
                      <a:r>
                        <a:rPr lang="en-US" dirty="0"/>
                        <a:t>18</a:t>
                      </a:r>
                      <a:endParaRPr lang="en-CA" dirty="0"/>
                    </a:p>
                  </a:txBody>
                  <a:tcPr/>
                </a:tc>
                <a:tc>
                  <a:txBody>
                    <a:bodyPr/>
                    <a:lstStyle/>
                    <a:p>
                      <a:r>
                        <a:rPr lang="en-US" dirty="0"/>
                        <a:t>7</a:t>
                      </a:r>
                      <a:endParaRPr lang="en-CA" dirty="0"/>
                    </a:p>
                  </a:txBody>
                  <a:tcPr/>
                </a:tc>
                <a:tc>
                  <a:txBody>
                    <a:bodyPr/>
                    <a:lstStyle/>
                    <a:p>
                      <a:r>
                        <a:rPr lang="en-US" sz="1050" dirty="0"/>
                        <a:t>(Warning) The </a:t>
                      </a:r>
                      <a:r>
                        <a:rPr lang="en-US" sz="1050" dirty="0" err="1"/>
                        <a:t>valueSet</a:t>
                      </a:r>
                      <a:r>
                        <a:rPr lang="en-US" sz="1050" dirty="0"/>
                        <a:t> reference https://cvc.canimmunize.ca/v3/ValueSet/Generic on element </a:t>
                      </a:r>
                      <a:r>
                        <a:rPr lang="en-US" sz="1050" dirty="0" err="1"/>
                        <a:t>Immunization.vaccineCode.coding</a:t>
                      </a:r>
                      <a:r>
                        <a:rPr lang="en-US" sz="1050" dirty="0"/>
                        <a:t> could not be resolved</a:t>
                      </a:r>
                      <a:endParaRPr lang="en-CA" sz="1050" dirty="0"/>
                    </a:p>
                  </a:txBody>
                  <a:tcPr/>
                </a:tc>
                <a:tc>
                  <a:txBody>
                    <a:bodyPr/>
                    <a:lstStyle/>
                    <a:p>
                      <a:r>
                        <a:rPr lang="en-US" sz="1050" b="0" dirty="0" err="1"/>
                        <a:t>CanImmunize</a:t>
                      </a:r>
                      <a:r>
                        <a:rPr lang="en-US" sz="1050" b="0" dirty="0"/>
                        <a:t> publishes guidance and API but not a FHIR implementation guide resource.</a:t>
                      </a:r>
                    </a:p>
                    <a:p>
                      <a:endParaRPr lang="en-US" sz="1050" b="1" dirty="0"/>
                    </a:p>
                    <a:p>
                      <a:r>
                        <a:rPr lang="en-US" sz="1050" b="1" dirty="0"/>
                        <a:t>Which Approach should we recommend to </a:t>
                      </a:r>
                      <a:r>
                        <a:rPr lang="en-US" sz="1050" b="1" dirty="0" err="1"/>
                        <a:t>CanImmunize</a:t>
                      </a:r>
                      <a:r>
                        <a:rPr lang="en-US" sz="1050" b="1" dirty="0"/>
                        <a:t>? </a:t>
                      </a:r>
                      <a:endParaRPr lang="en-US" sz="1050" b="1" dirty="0">
                        <a:solidFill>
                          <a:srgbClr val="FF0000"/>
                        </a:solidFill>
                      </a:endParaRPr>
                    </a:p>
                    <a:p>
                      <a:endParaRPr lang="en-CA" sz="1050" dirty="0"/>
                    </a:p>
                  </a:txBody>
                  <a:tcPr/>
                </a:tc>
                <a:extLst>
                  <a:ext uri="{0D108BD9-81ED-4DB2-BD59-A6C34878D82A}">
                    <a16:rowId xmlns:a16="http://schemas.microsoft.com/office/drawing/2014/main" val="4105149491"/>
                  </a:ext>
                </a:extLst>
              </a:tr>
            </a:tbl>
          </a:graphicData>
        </a:graphic>
      </p:graphicFrame>
      <p:sp>
        <p:nvSpPr>
          <p:cNvPr id="5" name="Content Placeholder 2">
            <a:extLst>
              <a:ext uri="{FF2B5EF4-FFF2-40B4-BE49-F238E27FC236}">
                <a16:creationId xmlns:a16="http://schemas.microsoft.com/office/drawing/2014/main" id="{E88C9938-B05B-4736-8223-6CD4A531CAA5}"/>
              </a:ext>
            </a:extLst>
          </p:cNvPr>
          <p:cNvSpPr txBox="1">
            <a:spLocks/>
          </p:cNvSpPr>
          <p:nvPr/>
        </p:nvSpPr>
        <p:spPr>
          <a:xfrm>
            <a:off x="360322" y="1447417"/>
            <a:ext cx="11310913" cy="49074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t>Technical Challenge: </a:t>
            </a:r>
            <a:r>
              <a:rPr lang="en-US" sz="1200" dirty="0"/>
              <a:t>Value sets aren’t actively hosted today at their canonical </a:t>
            </a:r>
            <a:r>
              <a:rPr lang="en-US" sz="1200" dirty="0" err="1"/>
              <a:t>urls</a:t>
            </a:r>
            <a:r>
              <a:rPr lang="en-US" sz="1200" dirty="0"/>
              <a:t> which doesn’t allow for the IGPublisher to resolve the value set  </a:t>
            </a:r>
          </a:p>
          <a:p>
            <a:r>
              <a:rPr lang="en-US" sz="1200" dirty="0"/>
              <a:t>IGPublisher can’t hit other servers other than tx.fhir.org (currently being worked on in HL7 </a:t>
            </a:r>
            <a:r>
              <a:rPr lang="en-US" sz="1200" dirty="0" err="1"/>
              <a:t>intl</a:t>
            </a:r>
            <a:r>
              <a:rPr lang="en-US" sz="1200" dirty="0"/>
              <a:t>)</a:t>
            </a:r>
          </a:p>
          <a:p>
            <a:r>
              <a:rPr lang="en-US" sz="1200" dirty="0"/>
              <a:t>Can’t submit username/password or API key to allow for access to closed sites (like Terminology Gateway)</a:t>
            </a:r>
          </a:p>
          <a:p>
            <a:endParaRPr lang="en-US" sz="1200" dirty="0"/>
          </a:p>
          <a:p>
            <a:pPr marL="0" indent="0">
              <a:buNone/>
            </a:pPr>
            <a:r>
              <a:rPr lang="en-US" sz="1200" b="1" dirty="0"/>
              <a:t>Identified Approaches:</a:t>
            </a:r>
          </a:p>
          <a:p>
            <a:pPr>
              <a:buFontTx/>
              <a:buChar char="-"/>
            </a:pPr>
            <a:r>
              <a:rPr lang="en-US" sz="1050" dirty="0"/>
              <a:t>Recommend hosting at canonical </a:t>
            </a:r>
            <a:r>
              <a:rPr lang="en-US" sz="1050" dirty="0" err="1"/>
              <a:t>url</a:t>
            </a:r>
            <a:r>
              <a:rPr lang="en-US" sz="1050" dirty="0"/>
              <a:t> or in tx.fhir.org </a:t>
            </a:r>
          </a:p>
          <a:p>
            <a:pPr>
              <a:buFontTx/>
              <a:buChar char="-"/>
            </a:pPr>
            <a:r>
              <a:rPr lang="en-US" sz="1050" dirty="0"/>
              <a:t>Recommend publishing an Implementation Guide FHIR Resource we can point to (alternatively can publish a ‘shell’ </a:t>
            </a:r>
            <a:r>
              <a:rPr lang="en-US" sz="1050" dirty="0" err="1"/>
              <a:t>iGuide</a:t>
            </a:r>
            <a:r>
              <a:rPr lang="en-US" sz="1050" dirty="0"/>
              <a:t> just for the </a:t>
            </a:r>
            <a:r>
              <a:rPr lang="en-US" sz="1050" dirty="0" err="1"/>
              <a:t>valuesets</a:t>
            </a:r>
            <a:r>
              <a:rPr lang="en-US" sz="1050" dirty="0"/>
              <a:t>)</a:t>
            </a:r>
          </a:p>
          <a:p>
            <a:pPr>
              <a:buFontTx/>
              <a:buChar char="-"/>
            </a:pPr>
            <a:r>
              <a:rPr lang="en-US" sz="1050" dirty="0"/>
              <a:t>Include as a suppressed warning (if we can limit warnings to only the </a:t>
            </a:r>
            <a:r>
              <a:rPr lang="en-US" sz="1050" dirty="0" err="1"/>
              <a:t>valuesets</a:t>
            </a:r>
            <a:r>
              <a:rPr lang="en-US" sz="1050" dirty="0"/>
              <a:t> or hosts we know are accepted)</a:t>
            </a:r>
          </a:p>
          <a:p>
            <a:pPr>
              <a:buFontTx/>
              <a:buChar char="-"/>
            </a:pPr>
            <a:r>
              <a:rPr lang="en-US" sz="1050" dirty="0"/>
              <a:t>Allow the non-resolved links to not resolve, but include an explicit note for implementers that this is the intended </a:t>
            </a:r>
            <a:r>
              <a:rPr lang="en-US" sz="1050" dirty="0" err="1"/>
              <a:t>valueset</a:t>
            </a:r>
            <a:r>
              <a:rPr lang="en-US" sz="1050" dirty="0"/>
              <a:t> but </a:t>
            </a:r>
            <a:r>
              <a:rPr lang="en-US" sz="1050" dirty="0" err="1"/>
              <a:t>valueset</a:t>
            </a:r>
            <a:r>
              <a:rPr lang="en-US" sz="1050" dirty="0"/>
              <a:t> owner doesn’t have it set up for us to point to it properly</a:t>
            </a:r>
          </a:p>
          <a:p>
            <a:pPr marL="0" indent="0">
              <a:buNone/>
            </a:pPr>
            <a:endParaRPr lang="en-US" dirty="0"/>
          </a:p>
        </p:txBody>
      </p:sp>
    </p:spTree>
    <p:extLst>
      <p:ext uri="{BB962C8B-B14F-4D97-AF65-F5344CB8AC3E}">
        <p14:creationId xmlns:p14="http://schemas.microsoft.com/office/powerpoint/2010/main" val="1337127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2088F-0F31-4625-AE57-0196FC4B0B37}"/>
              </a:ext>
            </a:extLst>
          </p:cNvPr>
          <p:cNvSpPr>
            <a:spLocks noGrp="1"/>
          </p:cNvSpPr>
          <p:nvPr>
            <p:ph type="title"/>
          </p:nvPr>
        </p:nvSpPr>
        <p:spPr/>
        <p:txBody>
          <a:bodyPr/>
          <a:lstStyle/>
          <a:p>
            <a:r>
              <a:rPr lang="en-US" dirty="0"/>
              <a:t>Terminology Resolution Scorecard</a:t>
            </a:r>
            <a:endParaRPr lang="en-CA" dirty="0"/>
          </a:p>
        </p:txBody>
      </p:sp>
      <p:graphicFrame>
        <p:nvGraphicFramePr>
          <p:cNvPr id="4" name="Table 4">
            <a:extLst>
              <a:ext uri="{FF2B5EF4-FFF2-40B4-BE49-F238E27FC236}">
                <a16:creationId xmlns:a16="http://schemas.microsoft.com/office/drawing/2014/main" id="{4E8860F3-F45A-4CEA-8D3D-4C37D2BE245D}"/>
              </a:ext>
            </a:extLst>
          </p:cNvPr>
          <p:cNvGraphicFramePr>
            <a:graphicFrameLocks noGrp="1"/>
          </p:cNvGraphicFramePr>
          <p:nvPr>
            <p:ph idx="1"/>
            <p:extLst>
              <p:ext uri="{D42A27DB-BD31-4B8C-83A1-F6EECF244321}">
                <p14:modId xmlns:p14="http://schemas.microsoft.com/office/powerpoint/2010/main" val="1789513773"/>
              </p:ext>
            </p:extLst>
          </p:nvPr>
        </p:nvGraphicFramePr>
        <p:xfrm>
          <a:off x="153356" y="3901133"/>
          <a:ext cx="11885287" cy="3017520"/>
        </p:xfrm>
        <a:graphic>
          <a:graphicData uri="http://schemas.openxmlformats.org/drawingml/2006/table">
            <a:tbl>
              <a:tblPr firstRow="1" bandRow="1">
                <a:tableStyleId>{5C22544A-7EE6-4342-B048-85BDC9FD1C3A}</a:tableStyleId>
              </a:tblPr>
              <a:tblGrid>
                <a:gridCol w="1644497">
                  <a:extLst>
                    <a:ext uri="{9D8B030D-6E8A-4147-A177-3AD203B41FA5}">
                      <a16:colId xmlns:a16="http://schemas.microsoft.com/office/drawing/2014/main" val="3049200251"/>
                    </a:ext>
                  </a:extLst>
                </a:gridCol>
                <a:gridCol w="1069533">
                  <a:extLst>
                    <a:ext uri="{9D8B030D-6E8A-4147-A177-3AD203B41FA5}">
                      <a16:colId xmlns:a16="http://schemas.microsoft.com/office/drawing/2014/main" val="564420914"/>
                    </a:ext>
                  </a:extLst>
                </a:gridCol>
                <a:gridCol w="1729431">
                  <a:extLst>
                    <a:ext uri="{9D8B030D-6E8A-4147-A177-3AD203B41FA5}">
                      <a16:colId xmlns:a16="http://schemas.microsoft.com/office/drawing/2014/main" val="4293738847"/>
                    </a:ext>
                  </a:extLst>
                </a:gridCol>
                <a:gridCol w="2835643">
                  <a:extLst>
                    <a:ext uri="{9D8B030D-6E8A-4147-A177-3AD203B41FA5}">
                      <a16:colId xmlns:a16="http://schemas.microsoft.com/office/drawing/2014/main" val="400395206"/>
                    </a:ext>
                  </a:extLst>
                </a:gridCol>
                <a:gridCol w="4606183">
                  <a:extLst>
                    <a:ext uri="{9D8B030D-6E8A-4147-A177-3AD203B41FA5}">
                      <a16:colId xmlns:a16="http://schemas.microsoft.com/office/drawing/2014/main" val="4039246761"/>
                    </a:ext>
                  </a:extLst>
                </a:gridCol>
              </a:tblGrid>
              <a:tr h="370840">
                <a:tc>
                  <a:txBody>
                    <a:bodyPr/>
                    <a:lstStyle/>
                    <a:p>
                      <a:r>
                        <a:rPr lang="en-US" sz="1600" dirty="0"/>
                        <a:t>Source</a:t>
                      </a:r>
                      <a:endParaRPr lang="en-CA" sz="1600" dirty="0"/>
                    </a:p>
                  </a:txBody>
                  <a:tcPr/>
                </a:tc>
                <a:tc>
                  <a:txBody>
                    <a:bodyPr/>
                    <a:lstStyle/>
                    <a:p>
                      <a:r>
                        <a:rPr lang="en-US" sz="1600" dirty="0"/>
                        <a:t>Error &amp; Warning Count</a:t>
                      </a:r>
                      <a:endParaRPr lang="en-CA" sz="1600" dirty="0"/>
                    </a:p>
                  </a:txBody>
                  <a:tcPr/>
                </a:tc>
                <a:tc>
                  <a:txBody>
                    <a:bodyPr/>
                    <a:lstStyle/>
                    <a:p>
                      <a:r>
                        <a:rPr lang="en-US" sz="1600" dirty="0"/>
                        <a:t>Unique Value Sets Generating Errors / Warnings</a:t>
                      </a:r>
                      <a:endParaRPr lang="en-CA" sz="1600" dirty="0"/>
                    </a:p>
                  </a:txBody>
                  <a:tcPr/>
                </a:tc>
                <a:tc>
                  <a:txBody>
                    <a:bodyPr/>
                    <a:lstStyle/>
                    <a:p>
                      <a:r>
                        <a:rPr lang="en-US" sz="1600" dirty="0"/>
                        <a:t>Example Warnings / Errors</a:t>
                      </a:r>
                      <a:endParaRPr lang="en-CA" sz="1600" dirty="0"/>
                    </a:p>
                  </a:txBody>
                  <a:tcPr/>
                </a:tc>
                <a:tc>
                  <a:txBody>
                    <a:bodyPr/>
                    <a:lstStyle/>
                    <a:p>
                      <a:r>
                        <a:rPr lang="en-US" sz="1600" dirty="0"/>
                        <a:t>How should we approach?</a:t>
                      </a:r>
                      <a:endParaRPr lang="en-CA" sz="1600" dirty="0"/>
                    </a:p>
                  </a:txBody>
                  <a:tcPr/>
                </a:tc>
                <a:extLst>
                  <a:ext uri="{0D108BD9-81ED-4DB2-BD59-A6C34878D82A}">
                    <a16:rowId xmlns:a16="http://schemas.microsoft.com/office/drawing/2014/main" val="1532535323"/>
                  </a:ext>
                </a:extLst>
              </a:tr>
              <a:tr h="0">
                <a:tc>
                  <a:txBody>
                    <a:bodyPr/>
                    <a:lstStyle/>
                    <a:p>
                      <a:r>
                        <a:rPr lang="en-US" dirty="0" err="1"/>
                        <a:t>PrescribeIT</a:t>
                      </a:r>
                      <a:endParaRPr lang="en-CA" dirty="0"/>
                    </a:p>
                  </a:txBody>
                  <a:tcPr/>
                </a:tc>
                <a:tc>
                  <a:txBody>
                    <a:bodyPr/>
                    <a:lstStyle/>
                    <a:p>
                      <a:r>
                        <a:rPr lang="en-US" dirty="0"/>
                        <a:t>14</a:t>
                      </a:r>
                      <a:endParaRPr lang="en-CA" dirty="0"/>
                    </a:p>
                  </a:txBody>
                  <a:tcPr/>
                </a:tc>
                <a:tc>
                  <a:txBody>
                    <a:bodyPr/>
                    <a:lstStyle/>
                    <a:p>
                      <a:r>
                        <a:rPr lang="en-US" dirty="0"/>
                        <a:t>2</a:t>
                      </a:r>
                      <a:endParaRPr lang="en-CA" dirty="0"/>
                    </a:p>
                  </a:txBody>
                  <a:tcPr/>
                </a:tc>
                <a:tc>
                  <a:txBody>
                    <a:bodyPr/>
                    <a:lstStyle/>
                    <a:p>
                      <a:r>
                        <a:rPr lang="en-US" sz="1200" dirty="0"/>
                        <a:t>(Warning) The type of profile http://prescribeit.ca/fhir/StructureDefinition/ext-medication-strength-description cannot be checked as the profile is not known</a:t>
                      </a:r>
                    </a:p>
                  </a:txBody>
                  <a:tcPr/>
                </a:tc>
                <a:tc>
                  <a:txBody>
                    <a:bodyPr/>
                    <a:lstStyle/>
                    <a:p>
                      <a:r>
                        <a:rPr lang="en-US" sz="1200" dirty="0"/>
                        <a:t>Extensions are published on web page not FHIR implementation guide, </a:t>
                      </a:r>
                    </a:p>
                    <a:p>
                      <a:endParaRPr lang="en-US" sz="1200" dirty="0"/>
                    </a:p>
                    <a:p>
                      <a:r>
                        <a:rPr lang="en-US" sz="1200" dirty="0"/>
                        <a:t>Some value sets flagged under Terminology Gateway are actually </a:t>
                      </a:r>
                      <a:r>
                        <a:rPr lang="en-US" sz="1200" dirty="0" err="1"/>
                        <a:t>PrescribeIT</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Which Approach should we recommend to </a:t>
                      </a:r>
                      <a:r>
                        <a:rPr lang="en-US" sz="1200" b="1" dirty="0" err="1"/>
                        <a:t>PrescribeIT</a:t>
                      </a:r>
                      <a:r>
                        <a:rPr lang="en-US" sz="1200" b="1" dirty="0"/>
                        <a:t>?</a:t>
                      </a:r>
                      <a:endParaRPr lang="en-US" sz="1200" b="1" dirty="0">
                        <a:solidFill>
                          <a:srgbClr val="FF0000"/>
                        </a:solidFill>
                      </a:endParaRPr>
                    </a:p>
                    <a:p>
                      <a:endParaRPr lang="en-US" sz="1200" dirty="0"/>
                    </a:p>
                  </a:txBody>
                  <a:tcPr/>
                </a:tc>
                <a:extLst>
                  <a:ext uri="{0D108BD9-81ED-4DB2-BD59-A6C34878D82A}">
                    <a16:rowId xmlns:a16="http://schemas.microsoft.com/office/drawing/2014/main" val="3158561970"/>
                  </a:ext>
                </a:extLst>
              </a:tr>
              <a:tr h="370840">
                <a:tc>
                  <a:txBody>
                    <a:bodyPr/>
                    <a:lstStyle/>
                    <a:p>
                      <a:r>
                        <a:rPr lang="en-US" dirty="0"/>
                        <a:t>SNOMED-CT</a:t>
                      </a:r>
                      <a:endParaRPr lang="en-CA" dirty="0"/>
                    </a:p>
                  </a:txBody>
                  <a:tcPr/>
                </a:tc>
                <a:tc>
                  <a:txBody>
                    <a:bodyPr/>
                    <a:lstStyle/>
                    <a:p>
                      <a:r>
                        <a:rPr lang="en-US" dirty="0"/>
                        <a:t>12</a:t>
                      </a:r>
                      <a:endParaRPr lang="en-CA" dirty="0"/>
                    </a:p>
                  </a:txBody>
                  <a:tcPr/>
                </a:tc>
                <a:tc>
                  <a:txBody>
                    <a:bodyPr/>
                    <a:lstStyle/>
                    <a:p>
                      <a:r>
                        <a:rPr lang="en-US" dirty="0"/>
                        <a:t>3</a:t>
                      </a:r>
                      <a:endParaRPr lang="en-CA" dirty="0"/>
                    </a:p>
                  </a:txBody>
                  <a:tcPr/>
                </a:tc>
                <a:tc>
                  <a:txBody>
                    <a:bodyPr/>
                    <a:lstStyle/>
                    <a:p>
                      <a:r>
                        <a:rPr lang="en-US" sz="1200" dirty="0"/>
                        <a:t>(Error) The </a:t>
                      </a:r>
                      <a:r>
                        <a:rPr lang="en-US" sz="1200" dirty="0" err="1"/>
                        <a:t>valueSet</a:t>
                      </a:r>
                      <a:r>
                        <a:rPr lang="en-US" sz="1200" dirty="0"/>
                        <a:t> reference http://snomed.info/sct on element </a:t>
                      </a:r>
                      <a:r>
                        <a:rPr lang="en-US" sz="1200" dirty="0" err="1"/>
                        <a:t>AllergyIntolerance.code.coding</a:t>
                      </a:r>
                      <a:r>
                        <a:rPr lang="en-US" sz="1200" dirty="0"/>
                        <a:t> points to something that is not a value set (</a:t>
                      </a:r>
                      <a:r>
                        <a:rPr lang="en-US" sz="1200" dirty="0" err="1"/>
                        <a:t>CodeSystem</a:t>
                      </a:r>
                      <a:r>
                        <a:rPr lang="en-US" sz="1200" dirty="0"/>
                        <a:t>)</a:t>
                      </a:r>
                      <a:endParaRPr lang="en-CA"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Which Approach should we recommend for SNOMED errors?</a:t>
                      </a:r>
                      <a:endParaRPr lang="en-US" sz="1200" b="1" dirty="0">
                        <a:solidFill>
                          <a:srgbClr val="FF0000"/>
                        </a:solidFill>
                      </a:endParaRPr>
                    </a:p>
                    <a:p>
                      <a:endParaRPr lang="en-CA" dirty="0"/>
                    </a:p>
                  </a:txBody>
                  <a:tcPr/>
                </a:tc>
                <a:extLst>
                  <a:ext uri="{0D108BD9-81ED-4DB2-BD59-A6C34878D82A}">
                    <a16:rowId xmlns:a16="http://schemas.microsoft.com/office/drawing/2014/main" val="3932117635"/>
                  </a:ext>
                </a:extLst>
              </a:tr>
            </a:tbl>
          </a:graphicData>
        </a:graphic>
      </p:graphicFrame>
      <p:sp>
        <p:nvSpPr>
          <p:cNvPr id="6" name="Content Placeholder 2">
            <a:extLst>
              <a:ext uri="{FF2B5EF4-FFF2-40B4-BE49-F238E27FC236}">
                <a16:creationId xmlns:a16="http://schemas.microsoft.com/office/drawing/2014/main" id="{CE0764B8-0628-4DB7-8C99-415DD6C3A9A6}"/>
              </a:ext>
            </a:extLst>
          </p:cNvPr>
          <p:cNvSpPr txBox="1">
            <a:spLocks/>
          </p:cNvSpPr>
          <p:nvPr/>
        </p:nvSpPr>
        <p:spPr>
          <a:xfrm>
            <a:off x="360322" y="1447417"/>
            <a:ext cx="11310913" cy="49074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t>Technical Challenge: </a:t>
            </a:r>
            <a:r>
              <a:rPr lang="en-US" sz="1200" dirty="0"/>
              <a:t>Value sets aren’t actively hosted today at their canonical </a:t>
            </a:r>
            <a:r>
              <a:rPr lang="en-US" sz="1200" dirty="0" err="1"/>
              <a:t>urls</a:t>
            </a:r>
            <a:r>
              <a:rPr lang="en-US" sz="1200" dirty="0"/>
              <a:t> which doesn’t allow for the IGPublisher to resolve the value set  </a:t>
            </a:r>
          </a:p>
          <a:p>
            <a:r>
              <a:rPr lang="en-US" sz="1200" dirty="0"/>
              <a:t>IGPublisher can’t hit other servers other than tx.fhir.org (currently being worked on in HL7 </a:t>
            </a:r>
            <a:r>
              <a:rPr lang="en-US" sz="1200" dirty="0" err="1"/>
              <a:t>intl</a:t>
            </a:r>
            <a:r>
              <a:rPr lang="en-US" sz="1200" dirty="0"/>
              <a:t>)</a:t>
            </a:r>
          </a:p>
          <a:p>
            <a:r>
              <a:rPr lang="en-US" sz="1200" dirty="0"/>
              <a:t>Can’t submit username/password or API key to allow for access to closed sites (like Terminology Gateway)</a:t>
            </a:r>
          </a:p>
          <a:p>
            <a:endParaRPr lang="en-US" sz="1200" dirty="0"/>
          </a:p>
          <a:p>
            <a:pPr marL="0" indent="0">
              <a:buNone/>
            </a:pPr>
            <a:r>
              <a:rPr lang="en-US" sz="1200" b="1" dirty="0"/>
              <a:t>Identified Approaches:</a:t>
            </a:r>
          </a:p>
          <a:p>
            <a:pPr>
              <a:buFontTx/>
              <a:buChar char="-"/>
            </a:pPr>
            <a:r>
              <a:rPr lang="en-US" sz="1200" dirty="0"/>
              <a:t>Recommend hosting at canonical </a:t>
            </a:r>
            <a:r>
              <a:rPr lang="en-US" sz="1200" dirty="0" err="1"/>
              <a:t>url</a:t>
            </a:r>
            <a:r>
              <a:rPr lang="en-US" sz="1200" dirty="0"/>
              <a:t> or in tx.fhir.org </a:t>
            </a:r>
          </a:p>
          <a:p>
            <a:pPr>
              <a:buFontTx/>
              <a:buChar char="-"/>
            </a:pPr>
            <a:r>
              <a:rPr lang="en-US" sz="1200" dirty="0"/>
              <a:t>Recommend publishing an Implementation Guide FHIR Resource we can point to</a:t>
            </a:r>
          </a:p>
          <a:p>
            <a:pPr>
              <a:buFontTx/>
              <a:buChar char="-"/>
            </a:pPr>
            <a:r>
              <a:rPr lang="en-US" sz="1200" dirty="0"/>
              <a:t>Include as a suppressed warning (if we can limit warnings to only the </a:t>
            </a:r>
            <a:r>
              <a:rPr lang="en-US" sz="1200" dirty="0" err="1"/>
              <a:t>valuesets</a:t>
            </a:r>
            <a:r>
              <a:rPr lang="en-US" sz="1200" dirty="0"/>
              <a:t> or hosts we know are accepted)</a:t>
            </a:r>
          </a:p>
          <a:p>
            <a:pPr marL="0" indent="0">
              <a:buNone/>
            </a:pPr>
            <a:endParaRPr lang="en-US" dirty="0"/>
          </a:p>
        </p:txBody>
      </p:sp>
    </p:spTree>
    <p:extLst>
      <p:ext uri="{BB962C8B-B14F-4D97-AF65-F5344CB8AC3E}">
        <p14:creationId xmlns:p14="http://schemas.microsoft.com/office/powerpoint/2010/main" val="351355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Use/Derivation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92500" lnSpcReduction="20000"/>
          </a:bodyPr>
          <a:lstStyle/>
          <a:p>
            <a:pPr marL="0" lvl="0" indent="0">
              <a:buNone/>
            </a:pPr>
            <a:r>
              <a:rPr lang="en-US" dirty="0">
                <a:solidFill>
                  <a:prstClr val="black"/>
                </a:solidFill>
              </a:rPr>
              <a:t>Terms Used So Far:</a:t>
            </a:r>
          </a:p>
          <a:p>
            <a:pPr lvl="0"/>
            <a:r>
              <a:rPr lang="en-US" dirty="0">
                <a:solidFill>
                  <a:prstClr val="black"/>
                </a:solidFill>
              </a:rPr>
              <a:t>used=direct implementation (using CA Baseline for exchanging data) </a:t>
            </a:r>
          </a:p>
          <a:p>
            <a:pPr lvl="0"/>
            <a:r>
              <a:rPr lang="en-US" dirty="0"/>
              <a:t>demonstrated could mean </a:t>
            </a:r>
          </a:p>
          <a:p>
            <a:pPr lvl="1"/>
            <a:r>
              <a:rPr lang="en-US" dirty="0"/>
              <a:t>1) profiles formally derive from the baseline using the </a:t>
            </a:r>
            <a:r>
              <a:rPr lang="en-US" dirty="0" err="1"/>
              <a:t>baseDefinition</a:t>
            </a:r>
            <a:r>
              <a:rPr lang="en-US" dirty="0"/>
              <a:t> and show no conformance errors , OR </a:t>
            </a:r>
          </a:p>
          <a:p>
            <a:pPr lvl="1"/>
            <a:r>
              <a:rPr lang="en-US" dirty="0"/>
              <a:t>2) profiles can be validated against the {</a:t>
            </a:r>
            <a:r>
              <a:rPr lang="en-US" dirty="0" err="1"/>
              <a:t>BaselineProfileURL</a:t>
            </a:r>
            <a:r>
              <a:rPr lang="en-US" dirty="0"/>
              <a:t>] and is conformant (produces no errors)</a:t>
            </a:r>
          </a:p>
          <a:p>
            <a:endParaRPr lang="en-US" dirty="0"/>
          </a:p>
          <a:p>
            <a:r>
              <a:rPr lang="en-US" sz="2000" dirty="0"/>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endParaRPr lang="en-US" sz="2000" dirty="0"/>
          </a:p>
          <a:p>
            <a:r>
              <a:rPr lang="en-US" sz="2000" dirty="0"/>
              <a:t>What our expectations for use or demonstration (beyond indicating you are informed by </a:t>
            </a:r>
            <a:r>
              <a:rPr lang="en-US" sz="2000"/>
              <a:t>CA Baseline) and </a:t>
            </a:r>
            <a:r>
              <a:rPr lang="en-US" sz="2000" dirty="0"/>
              <a:t>why?</a:t>
            </a:r>
          </a:p>
          <a:p>
            <a:pPr lvl="0"/>
            <a:endParaRPr lang="en-US" dirty="0">
              <a:solidFill>
                <a:srgbClr val="C00000"/>
              </a:solidFill>
            </a:endParaRPr>
          </a:p>
          <a:p>
            <a:endParaRPr lang="en-US" dirty="0"/>
          </a:p>
        </p:txBody>
      </p:sp>
    </p:spTree>
    <p:extLst>
      <p:ext uri="{BB962C8B-B14F-4D97-AF65-F5344CB8AC3E}">
        <p14:creationId xmlns:p14="http://schemas.microsoft.com/office/powerpoint/2010/main" val="3606638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Profiling Approach</a:t>
            </a:r>
          </a:p>
        </p:txBody>
      </p:sp>
      <p:sp>
        <p:nvSpPr>
          <p:cNvPr id="9" name="TextBox 8">
            <a:extLst>
              <a:ext uri="{FF2B5EF4-FFF2-40B4-BE49-F238E27FC236}">
                <a16:creationId xmlns:a16="http://schemas.microsoft.com/office/drawing/2014/main" id="{6BD98774-7940-4856-A0A9-922130691F80}"/>
              </a:ext>
            </a:extLst>
          </p:cNvPr>
          <p:cNvSpPr txBox="1"/>
          <p:nvPr/>
        </p:nvSpPr>
        <p:spPr>
          <a:xfrm>
            <a:off x="632177" y="6123543"/>
            <a:ext cx="9103493" cy="369332"/>
          </a:xfrm>
          <a:prstGeom prst="rect">
            <a:avLst/>
          </a:prstGeom>
          <a:noFill/>
        </p:spPr>
        <p:txBody>
          <a:bodyPr wrap="square">
            <a:spAutoFit/>
          </a:bodyPr>
          <a:lstStyle/>
          <a:p>
            <a:r>
              <a:rPr lang="en-CA" dirty="0"/>
              <a:t>https://simplifier.net/guide/UKCoreDevelopmentGuidance/CTAssurance</a:t>
            </a:r>
          </a:p>
        </p:txBody>
      </p:sp>
      <p:pic>
        <p:nvPicPr>
          <p:cNvPr id="4" name="Picture 3">
            <a:extLst>
              <a:ext uri="{FF2B5EF4-FFF2-40B4-BE49-F238E27FC236}">
                <a16:creationId xmlns:a16="http://schemas.microsoft.com/office/drawing/2014/main" id="{7663CF9B-11C1-43C1-974E-F94A5C8B3498}"/>
              </a:ext>
            </a:extLst>
          </p:cNvPr>
          <p:cNvPicPr>
            <a:picLocks noChangeAspect="1"/>
          </p:cNvPicPr>
          <p:nvPr/>
        </p:nvPicPr>
        <p:blipFill>
          <a:blip r:embed="rId3"/>
          <a:stretch>
            <a:fillRect/>
          </a:stretch>
        </p:blipFill>
        <p:spPr>
          <a:xfrm>
            <a:off x="2850776" y="1513600"/>
            <a:ext cx="7336211" cy="4329987"/>
          </a:xfrm>
          <a:prstGeom prst="rect">
            <a:avLst/>
          </a:prstGeom>
        </p:spPr>
      </p:pic>
    </p:spTree>
    <p:extLst>
      <p:ext uri="{BB962C8B-B14F-4D97-AF65-F5344CB8AC3E}">
        <p14:creationId xmlns:p14="http://schemas.microsoft.com/office/powerpoint/2010/main" val="4021914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5E84-F378-48FB-9A99-B0DBF1901012}"/>
              </a:ext>
            </a:extLst>
          </p:cNvPr>
          <p:cNvSpPr>
            <a:spLocks noGrp="1"/>
          </p:cNvSpPr>
          <p:nvPr>
            <p:ph type="title"/>
          </p:nvPr>
        </p:nvSpPr>
        <p:spPr/>
        <p:txBody>
          <a:bodyPr/>
          <a:lstStyle/>
          <a:p>
            <a:r>
              <a:rPr lang="en-CA" dirty="0"/>
              <a:t>Netherlands National Profiles</a:t>
            </a:r>
          </a:p>
        </p:txBody>
      </p:sp>
      <p:sp>
        <p:nvSpPr>
          <p:cNvPr id="3" name="Content Placeholder 2">
            <a:extLst>
              <a:ext uri="{FF2B5EF4-FFF2-40B4-BE49-F238E27FC236}">
                <a16:creationId xmlns:a16="http://schemas.microsoft.com/office/drawing/2014/main" id="{241F0791-7DBF-4BCD-BB29-0DB50C313AD9}"/>
              </a:ext>
            </a:extLst>
          </p:cNvPr>
          <p:cNvSpPr>
            <a:spLocks noGrp="1"/>
          </p:cNvSpPr>
          <p:nvPr>
            <p:ph idx="1"/>
          </p:nvPr>
        </p:nvSpPr>
        <p:spPr/>
        <p:txBody>
          <a:bodyPr>
            <a:normAutofit/>
          </a:bodyPr>
          <a:lstStyle/>
          <a:p>
            <a:r>
              <a:rPr lang="en-CA" dirty="0">
                <a:hlinkClick r:id="rId2"/>
              </a:rPr>
              <a:t>https://www.hl7.nl/component/zoo/item/hl7-nederland-valideert-en-publiceert-nationale-hl7-fhir-nl-profielen.html</a:t>
            </a:r>
            <a:endParaRPr lang="en-CA" dirty="0"/>
          </a:p>
          <a:p>
            <a:r>
              <a:rPr lang="en-CA" sz="1600" dirty="0"/>
              <a:t>They have a formal governance structure and centrally validate all profiles in HL7 Netherlands as a means to avoid duplication and overlap and assure that the Health Information Building Block specifications are being met</a:t>
            </a:r>
          </a:p>
          <a:p>
            <a:r>
              <a:rPr lang="en-CA" sz="1600" dirty="0"/>
              <a:t>Have a full nomination -&gt; validation-&gt; publish process that requires their review and approval of all generic national profiles</a:t>
            </a:r>
          </a:p>
          <a:p>
            <a:r>
              <a:rPr lang="en-US" sz="1600" i="1" dirty="0"/>
              <a:t>This validation is performed by the HL7 FHIR®-NL Validation Team. This team consists of approximately 15 experienced technical and functional HL7 FHIR® experts. They jointly validate the profiles offered. The validation procedure and further preconditions are monitored by the HL7 FHIR®-NL Council, in which various important national organizations, umbrella organizations and supplier organizations are represented.</a:t>
            </a:r>
          </a:p>
          <a:p>
            <a:r>
              <a:rPr lang="en-US" sz="1600" dirty="0"/>
              <a:t>Most profiles in the </a:t>
            </a:r>
            <a:r>
              <a:rPr lang="en-US" sz="1600" dirty="0" err="1"/>
              <a:t>Nictiz</a:t>
            </a:r>
            <a:r>
              <a:rPr lang="en-US" sz="1600" dirty="0"/>
              <a:t> STU3 project point to the base definition (though some like GP Lab Result point to HCIM Lab Test Result Observation)</a:t>
            </a:r>
            <a:endParaRPr lang="en-CA" sz="1600" dirty="0"/>
          </a:p>
        </p:txBody>
      </p:sp>
    </p:spTree>
    <p:extLst>
      <p:ext uri="{BB962C8B-B14F-4D97-AF65-F5344CB8AC3E}">
        <p14:creationId xmlns:p14="http://schemas.microsoft.com/office/powerpoint/2010/main" val="2374510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3178768576"/>
              </p:ext>
            </p:extLst>
          </p:nvPr>
        </p:nvGraphicFramePr>
        <p:xfrm>
          <a:off x="2161068" y="1301842"/>
          <a:ext cx="7215174" cy="5047775"/>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(Tobacco </a:t>
                      </a:r>
                      <a:r>
                        <a:rPr lang="en-CA" sz="1050" b="0" i="0" u="none" strike="noStrike" dirty="0" err="1">
                          <a:solidFill>
                            <a:srgbClr val="000000"/>
                          </a:solidFill>
                          <a:effectLst/>
                          <a:latin typeface="Calibri" panose="020F0502020204030204" pitchFamily="34" charset="0"/>
                        </a:rPr>
                        <a:t>SmokingStatus</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839055471"/>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dirty="0">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345663074"/>
              </p:ext>
            </p:extLst>
          </p:nvPr>
        </p:nvGraphicFramePr>
        <p:xfrm>
          <a:off x="363718" y="1027330"/>
          <a:ext cx="10876434" cy="5285740"/>
        </p:xfrm>
        <a:graphic>
          <a:graphicData uri="http://schemas.openxmlformats.org/drawingml/2006/table">
            <a:tbl>
              <a:tblPr firstRow="1" bandRow="1">
                <a:tableStyleId>{5C22544A-7EE6-4342-B048-85BDC9FD1C3A}</a:tableStyleId>
              </a:tblPr>
              <a:tblGrid>
                <a:gridCol w="677164">
                  <a:extLst>
                    <a:ext uri="{9D8B030D-6E8A-4147-A177-3AD203B41FA5}">
                      <a16:colId xmlns:a16="http://schemas.microsoft.com/office/drawing/2014/main" val="1140487521"/>
                    </a:ext>
                  </a:extLst>
                </a:gridCol>
                <a:gridCol w="6726599">
                  <a:extLst>
                    <a:ext uri="{9D8B030D-6E8A-4147-A177-3AD203B41FA5}">
                      <a16:colId xmlns:a16="http://schemas.microsoft.com/office/drawing/2014/main" val="286067276"/>
                    </a:ext>
                  </a:extLst>
                </a:gridCol>
                <a:gridCol w="3472671">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448235">
                <a:tc>
                  <a:txBody>
                    <a:bodyPr/>
                    <a:lstStyle/>
                    <a:p>
                      <a:r>
                        <a:rPr lang="en-CA" sz="1200" dirty="0"/>
                        <a:t>0 </a:t>
                      </a:r>
                    </a:p>
                    <a:p>
                      <a:r>
                        <a:rPr lang="en-CA" sz="700" dirty="0"/>
                        <a:t>(draft)</a:t>
                      </a:r>
                      <a:endParaRPr lang="en-CA" sz="1200" dirty="0"/>
                    </a:p>
                  </a:txBody>
                  <a:tcPr/>
                </a:tc>
                <a:tc>
                  <a:txBody>
                    <a:bodyPr/>
                    <a:lstStyle/>
                    <a:p>
                      <a:r>
                        <a:rPr lang="en-US" sz="1050" b="1" i="0" kern="1200" dirty="0">
                          <a:solidFill>
                            <a:schemeClr val="dk1"/>
                          </a:solidFill>
                          <a:effectLst/>
                          <a:latin typeface="+mn-lt"/>
                          <a:ea typeface="+mn-ea"/>
                          <a:cs typeface="+mn-cs"/>
                        </a:rPr>
                        <a:t>FHIR Base Definition: </a:t>
                      </a:r>
                      <a:r>
                        <a:rPr lang="en-US" sz="1050" b="0" i="0" kern="1200" dirty="0">
                          <a:solidFill>
                            <a:schemeClr val="dk1"/>
                          </a:solidFill>
                          <a:effectLst/>
                          <a:latin typeface="+mn-lt"/>
                          <a:ea typeface="+mn-ea"/>
                          <a:cs typeface="+mn-cs"/>
                        </a:rPr>
                        <a:t>the artifact has been published on the current build. This level is synonymous with Draft.</a:t>
                      </a:r>
                      <a:endParaRPr lang="en-CA" sz="1050" dirty="0"/>
                    </a:p>
                    <a:p>
                      <a:r>
                        <a:rPr lang="en-CA" sz="1050" b="1" dirty="0"/>
                        <a:t>UK Core: </a:t>
                      </a:r>
                      <a:r>
                        <a:rPr lang="en-US" sz="1050" dirty="0"/>
                        <a:t>The Profile has been published on the current build. This Profile has had no formal review and therefore may have quality issues. It is published only to allow the review process to start</a:t>
                      </a:r>
                    </a:p>
                    <a:p>
                      <a:r>
                        <a:rPr lang="en-US" sz="1050" b="1" dirty="0"/>
                        <a:t>AU Core: </a:t>
                      </a:r>
                      <a:r>
                        <a:rPr lang="en-US" sz="1050" dirty="0"/>
                        <a:t>Same as FHIR Base Definition</a:t>
                      </a:r>
                      <a:endParaRPr lang="en-CA"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The artifact has been published on the current build. This level is synonymous with Draft.</a:t>
                      </a:r>
                    </a:p>
                    <a:p>
                      <a:endParaRPr lang="en-CA"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subject to community review and refinement. </a:t>
                      </a:r>
                      <a:endParaRPr lang="en-CA" sz="1050" dirty="0"/>
                    </a:p>
                  </a:txBody>
                  <a:tcPr/>
                </a:tc>
                <a:extLst>
                  <a:ext uri="{0D108BD9-81ED-4DB2-BD59-A6C34878D82A}">
                    <a16:rowId xmlns:a16="http://schemas.microsoft.com/office/drawing/2014/main" val="358551037"/>
                  </a:ext>
                </a:extLst>
              </a:tr>
              <a:tr h="370840">
                <a:tc>
                  <a:txBody>
                    <a:bodyPr/>
                    <a:lstStyle/>
                    <a:p>
                      <a:r>
                        <a:rPr lang="en-CA" sz="1200" dirty="0"/>
                        <a:t>1</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FMM0 + the artifact produces </a:t>
                      </a:r>
                      <a:r>
                        <a:rPr lang="en-US" sz="1050" u="sng" dirty="0"/>
                        <a:t>no warnings during the build process </a:t>
                      </a:r>
                      <a:r>
                        <a:rPr lang="en-US" sz="1050" dirty="0"/>
                        <a:t>and the </a:t>
                      </a:r>
                      <a:r>
                        <a:rPr lang="en-US" sz="1050" u="sng" dirty="0"/>
                        <a:t>responsible WG </a:t>
                      </a:r>
                      <a:r>
                        <a:rPr lang="en-US" sz="1050" dirty="0"/>
                        <a:t>has indicated that they consider the artifact substantially complete and ready for implementation. </a:t>
                      </a:r>
                      <a:r>
                        <a:rPr lang="en-US" sz="1050" dirty="0">
                          <a:highlight>
                            <a:srgbClr val="FFFF00"/>
                          </a:highlight>
                        </a:rPr>
                        <a:t>For resources, profiles and implementation guides, the FHIR Management Group has approved the underlying resource/profile/IG proposal.</a:t>
                      </a:r>
                    </a:p>
                    <a:p>
                      <a:r>
                        <a:rPr lang="en-US" sz="1050" b="1" dirty="0"/>
                        <a:t>UK Core: </a:t>
                      </a:r>
                      <a:r>
                        <a:rPr lang="en-US" sz="1050" dirty="0"/>
                        <a:t>The Profile produces no warnings during the build process and has had a formal internal review by the UK Core development team</a:t>
                      </a:r>
                    </a:p>
                    <a:p>
                      <a:r>
                        <a:rPr lang="en-US" sz="1050" b="1" dirty="0"/>
                        <a:t>AU Core:  </a:t>
                      </a:r>
                      <a:r>
                        <a:rPr lang="en-US" sz="1050" dirty="0"/>
                        <a:t>Same as FHIR Base Definition</a:t>
                      </a:r>
                      <a:endParaRPr lang="en-US" sz="1050" b="0" dirty="0"/>
                    </a:p>
                  </a:txBody>
                  <a:tcPr/>
                </a:tc>
                <a:tc>
                  <a:txBody>
                    <a:bodyPr/>
                    <a:lstStyle/>
                    <a:p>
                      <a:r>
                        <a:rPr lang="en-CA" sz="1050" dirty="0"/>
                        <a:t>The artifact produces no warnings during the build process and has had a formal internal review by the CA Baseline Working Stream. </a:t>
                      </a:r>
                      <a:r>
                        <a:rPr lang="en-US" sz="1050" dirty="0"/>
                        <a:t>The artifact is considered substantially complete and ready for </a:t>
                      </a:r>
                      <a:r>
                        <a:rPr lang="en-US" sz="1050" dirty="0">
                          <a:highlight>
                            <a:srgbClr val="FFFF00"/>
                          </a:highlight>
                        </a:rPr>
                        <a:t>trial </a:t>
                      </a:r>
                      <a:r>
                        <a:rPr lang="en-US" sz="1050" dirty="0"/>
                        <a:t>use. </a:t>
                      </a:r>
                    </a:p>
                    <a:p>
                      <a:endParaRPr lang="en-US" sz="1050" dirty="0"/>
                    </a:p>
                    <a:p>
                      <a:r>
                        <a:rPr lang="en-US" sz="1050" dirty="0"/>
                        <a:t>Profiles at this level are available for the community to experiment with, in developing their own profiles, in order to solicit implementor feedback.</a:t>
                      </a:r>
                    </a:p>
                    <a:p>
                      <a:endParaRPr lang="en-US" sz="1050" dirty="0"/>
                    </a:p>
                    <a:p>
                      <a:r>
                        <a:rPr lang="en-US" sz="1050" dirty="0"/>
                        <a:t>Implementors should be aware that artifacts at this maturity level are still subject to community review and refinement. </a:t>
                      </a:r>
                      <a:endParaRPr lang="en-CA" sz="1050" dirty="0"/>
                    </a:p>
                  </a:txBody>
                  <a:tcPr/>
                </a:tc>
                <a:extLst>
                  <a:ext uri="{0D108BD9-81ED-4DB2-BD59-A6C34878D82A}">
                    <a16:rowId xmlns:a16="http://schemas.microsoft.com/office/drawing/2014/main" val="2404307051"/>
                  </a:ext>
                </a:extLst>
              </a:tr>
              <a:tr h="370840">
                <a:tc>
                  <a:txBody>
                    <a:bodyPr/>
                    <a:lstStyle/>
                    <a:p>
                      <a:r>
                        <a:rPr lang="en-CA" sz="1200" dirty="0"/>
                        <a:t>2</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FMM1 + the artifact has been tested and successfully </a:t>
                      </a:r>
                      <a:r>
                        <a:rPr lang="en-US" sz="1050" u="sng" dirty="0"/>
                        <a:t>supports interoperability </a:t>
                      </a:r>
                      <a:r>
                        <a:rPr lang="en-US" sz="1050" dirty="0"/>
                        <a:t>among at least three independently developed systems leveraging most of the scope (e.g. at least 80% of the core data elements) using semi-realistic data and scenarios based on at least one of the declared scopes of the artifact </a:t>
                      </a:r>
                      <a:r>
                        <a:rPr lang="en-US" sz="1050" dirty="0">
                          <a:highlight>
                            <a:srgbClr val="FFFF00"/>
                          </a:highlight>
                        </a:rPr>
                        <a:t>(e.g. at a </a:t>
                      </a:r>
                      <a:r>
                        <a:rPr lang="en-US" sz="1050" dirty="0" err="1">
                          <a:highlight>
                            <a:srgbClr val="FFFF00"/>
                          </a:highlight>
                        </a:rPr>
                        <a:t>connectathon</a:t>
                      </a:r>
                      <a:r>
                        <a:rPr lang="en-US" sz="1050" dirty="0">
                          <a:highlight>
                            <a:srgbClr val="FFFF00"/>
                          </a:highlight>
                        </a:rPr>
                        <a:t>)</a:t>
                      </a:r>
                      <a:r>
                        <a:rPr lang="en-US" sz="1050" dirty="0"/>
                        <a:t>. </a:t>
                      </a:r>
                      <a:r>
                        <a:rPr lang="en-US" sz="1050" dirty="0">
                          <a:highlight>
                            <a:srgbClr val="FFFF00"/>
                          </a:highlight>
                        </a:rPr>
                        <a:t>These interoperability results must have been reported to and accepted by the FMG</a:t>
                      </a:r>
                    </a:p>
                    <a:p>
                      <a:r>
                        <a:rPr lang="en-US" sz="1050" b="1" dirty="0"/>
                        <a:t>UK Core: </a:t>
                      </a:r>
                      <a:r>
                        <a:rPr lang="en-US" sz="1050" dirty="0"/>
                        <a:t>The Profile has been released for review to the UK FHIR community, any feedback received has been addressed as far as possible</a:t>
                      </a:r>
                    </a:p>
                    <a:p>
                      <a:r>
                        <a:rPr lang="en-US" sz="1050" b="1" dirty="0"/>
                        <a:t>AU Core: </a:t>
                      </a:r>
                      <a:r>
                        <a:rPr lang="en-US" sz="1050" dirty="0"/>
                        <a:t>Same as FHIR Base Definition</a:t>
                      </a:r>
                    </a:p>
                  </a:txBody>
                  <a:tcPr/>
                </a:tc>
                <a:tc>
                  <a:txBody>
                    <a:bodyPr/>
                    <a:lstStyle/>
                    <a:p>
                      <a:r>
                        <a:rPr lang="en-US" sz="1050" dirty="0"/>
                        <a:t>The artifact has been released for review to the CA FHIR community, and is being </a:t>
                      </a:r>
                      <a:r>
                        <a:rPr lang="en-US" sz="1050" dirty="0">
                          <a:highlight>
                            <a:srgbClr val="FFFF00"/>
                          </a:highlight>
                        </a:rPr>
                        <a:t>used and/or demonstrated</a:t>
                      </a:r>
                      <a:r>
                        <a:rPr lang="en-US" sz="1050" dirty="0"/>
                        <a:t> by at least three implementations (e.g., pan-Canadian, jurisdictional, vendor, etc.) from at least two different jurisdictions.</a:t>
                      </a:r>
                    </a:p>
                    <a:p>
                      <a:endParaRPr lang="en-US" sz="1050" dirty="0"/>
                    </a:p>
                    <a:p>
                      <a:r>
                        <a:rPr lang="en-US" sz="1050" dirty="0"/>
                        <a:t>Implementor feedback has been addressed as far as possible and is socialized through the Canadian Governance Collaborative.</a:t>
                      </a:r>
                    </a:p>
                    <a:p>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still subject to community review and refinement. </a:t>
                      </a:r>
                    </a:p>
                    <a:p>
                      <a:endParaRPr lang="en-US" sz="105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211896" y="6336924"/>
            <a:ext cx="11905860" cy="1169551"/>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pPr lvl="0"/>
            <a:r>
              <a:rPr lang="en-US" sz="1000" dirty="0">
                <a:solidFill>
                  <a:srgbClr val="C00000"/>
                </a:solidFill>
              </a:rPr>
              <a:t>*demonstrated could mean 1) profiles formally derive from the baseline using the </a:t>
            </a:r>
            <a:r>
              <a:rPr lang="en-US" sz="1000" dirty="0" err="1">
                <a:solidFill>
                  <a:srgbClr val="C00000"/>
                </a:solidFill>
              </a:rPr>
              <a:t>baseDefinition</a:t>
            </a:r>
            <a:r>
              <a:rPr lang="en-US" sz="1000" dirty="0">
                <a:solidFill>
                  <a:srgbClr val="C00000"/>
                </a:solidFill>
              </a:rPr>
              <a:t> and show no conformance errors , OR 2) profiles can be validated against the {</a:t>
            </a:r>
            <a:r>
              <a:rPr lang="en-US" sz="1000" dirty="0" err="1">
                <a:solidFill>
                  <a:srgbClr val="C00000"/>
                </a:solidFill>
              </a:rPr>
              <a:t>BaselineProfileURL</a:t>
            </a:r>
            <a:r>
              <a:rPr lang="en-US" sz="1000" dirty="0">
                <a:solidFill>
                  <a:srgbClr val="C00000"/>
                </a:solidFill>
              </a:rPr>
              <a:t>] and is conformant (produces no errors)</a:t>
            </a:r>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226103671"/>
              </p:ext>
            </p:extLst>
          </p:nvPr>
        </p:nvGraphicFramePr>
        <p:xfrm>
          <a:off x="371670" y="1051184"/>
          <a:ext cx="10834594" cy="4912360"/>
        </p:xfrm>
        <a:graphic>
          <a:graphicData uri="http://schemas.openxmlformats.org/drawingml/2006/table">
            <a:tbl>
              <a:tblPr firstRow="1" bandRow="1">
                <a:tableStyleId>{5C22544A-7EE6-4342-B048-85BDC9FD1C3A}</a:tableStyleId>
              </a:tblPr>
              <a:tblGrid>
                <a:gridCol w="674558">
                  <a:extLst>
                    <a:ext uri="{9D8B030D-6E8A-4147-A177-3AD203B41FA5}">
                      <a16:colId xmlns:a16="http://schemas.microsoft.com/office/drawing/2014/main" val="1140487521"/>
                    </a:ext>
                  </a:extLst>
                </a:gridCol>
                <a:gridCol w="6700723">
                  <a:extLst>
                    <a:ext uri="{9D8B030D-6E8A-4147-A177-3AD203B41FA5}">
                      <a16:colId xmlns:a16="http://schemas.microsoft.com/office/drawing/2014/main" val="286067276"/>
                    </a:ext>
                  </a:extLst>
                </a:gridCol>
                <a:gridCol w="3459313">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r>
                        <a:rPr lang="en-US" sz="1100" b="1" dirty="0"/>
                        <a:t>UK Core: </a:t>
                      </a:r>
                      <a:r>
                        <a:rPr lang="en-US" sz="1100" b="0" dirty="0"/>
                        <a:t>The Profile has been </a:t>
                      </a:r>
                      <a:r>
                        <a:rPr lang="en-US" sz="1100" b="0" dirty="0">
                          <a:highlight>
                            <a:srgbClr val="FFFF00"/>
                          </a:highlight>
                        </a:rPr>
                        <a:t>presented for inclusion in the Technical and Clinical Assurance process</a:t>
                      </a:r>
                    </a:p>
                    <a:p>
                      <a:r>
                        <a:rPr lang="en-US" sz="1100" b="1" u="none" dirty="0"/>
                        <a:t>AU Core: </a:t>
                      </a:r>
                      <a:r>
                        <a:rPr lang="en-US" sz="1100" b="0" u="none" dirty="0"/>
                        <a:t>Same as FHIR Base Definition</a:t>
                      </a:r>
                      <a:endParaRPr lang="en-CA" sz="1100" u="non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The artifact has been verified by the work group as meeting the CA Baseline Quality Guidelines; has been subject to a round of formal balloting;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Implementation guides at this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have at least 10 distinct implementer comments submitted to [location </a:t>
                      </a:r>
                      <a:r>
                        <a:rPr lang="en-US" sz="1100" dirty="0" err="1"/>
                        <a:t>tbd</a:t>
                      </a:r>
                      <a:r>
                        <a:rPr lang="en-US" sz="1100" dirty="0"/>
                        <a:t>], provided by at least 3 organizations across three jurisdictions resulting in at least one substantive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Resources at this level of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have at least 3 distinct implementer comments submitted to [location tbd] across at least three jurisdictions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Requests for changes from this level onwards are expected to follow an evaluation &amp; consultation process with the Canadian Governance Collaborative.</a:t>
                      </a:r>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r>
                        <a:rPr lang="en-US" sz="1100" b="1" dirty="0"/>
                        <a:t>UK Core: </a:t>
                      </a:r>
                      <a:r>
                        <a:rPr lang="en-US" sz="1100" b="0" dirty="0"/>
                        <a:t>The Profile has completed the </a:t>
                      </a:r>
                      <a:r>
                        <a:rPr lang="en-US" sz="1100" b="0" dirty="0">
                          <a:highlight>
                            <a:srgbClr val="FFFF00"/>
                          </a:highlight>
                        </a:rPr>
                        <a:t>Technical and Clinical Assurance process </a:t>
                      </a:r>
                      <a:r>
                        <a:rPr lang="en-US" sz="1100" b="0" dirty="0"/>
                        <a:t>and the status has been changed to active</a:t>
                      </a:r>
                    </a:p>
                    <a:p>
                      <a:r>
                        <a:rPr lang="en-US" sz="1100" b="1" dirty="0"/>
                        <a:t>AU Core: </a:t>
                      </a:r>
                      <a:r>
                        <a:rPr lang="en-US" sz="1100" b="0" dirty="0"/>
                        <a:t>Same as FHIR Base Definition</a:t>
                      </a:r>
                    </a:p>
                  </a:txBody>
                  <a:tcPr/>
                </a:tc>
                <a:tc>
                  <a:txBody>
                    <a:bodyPr/>
                    <a:lstStyle/>
                    <a:p>
                      <a:r>
                        <a:rPr lang="en-US" sz="1100" dirty="0"/>
                        <a:t>FMM3 + the artifact has been tested across its scope (see below), published in a formal publication (e.g. STU) that FHIR projects have referenced/utilized across multiple prototype projects across at least three jurisdictions</a:t>
                      </a:r>
                    </a:p>
                    <a:p>
                      <a:endParaRPr lang="en-US" sz="1100" dirty="0"/>
                    </a:p>
                    <a:p>
                      <a:r>
                        <a:rPr lang="en-US" sz="1100" dirty="0"/>
                        <a:t>As well, the FHIR Implementors work group agrees the artifact is sufficiently stable, and that any future non-backward compatible [breaking] changes will go to the Canadian FHIR community for consultation.</a:t>
                      </a:r>
                    </a:p>
                  </a:txBody>
                  <a:tcPr/>
                </a:tc>
                <a:extLst>
                  <a:ext uri="{0D108BD9-81ED-4DB2-BD59-A6C34878D82A}">
                    <a16:rowId xmlns:a16="http://schemas.microsoft.com/office/drawing/2014/main" val="3748725740"/>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905507"/>
              </p:ext>
            </p:extLst>
          </p:nvPr>
        </p:nvGraphicFramePr>
        <p:xfrm>
          <a:off x="371669" y="1051184"/>
          <a:ext cx="11389070" cy="3235960"/>
        </p:xfrm>
        <a:graphic>
          <a:graphicData uri="http://schemas.openxmlformats.org/drawingml/2006/table">
            <a:tbl>
              <a:tblPr firstRow="1" bandRow="1">
                <a:tableStyleId>{5C22544A-7EE6-4342-B048-85BDC9FD1C3A}</a:tableStyleId>
              </a:tblPr>
              <a:tblGrid>
                <a:gridCol w="709080">
                  <a:extLst>
                    <a:ext uri="{9D8B030D-6E8A-4147-A177-3AD203B41FA5}">
                      <a16:colId xmlns:a16="http://schemas.microsoft.com/office/drawing/2014/main" val="1140487521"/>
                    </a:ext>
                  </a:extLst>
                </a:gridCol>
                <a:gridCol w="5873724">
                  <a:extLst>
                    <a:ext uri="{9D8B030D-6E8A-4147-A177-3AD203B41FA5}">
                      <a16:colId xmlns:a16="http://schemas.microsoft.com/office/drawing/2014/main" val="286067276"/>
                    </a:ext>
                  </a:extLst>
                </a:gridCol>
                <a:gridCol w="4806266">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r>
                        <a:rPr lang="en-US" sz="1100" b="1" dirty="0"/>
                        <a:t>UK Core: </a:t>
                      </a:r>
                      <a:r>
                        <a:rPr lang="en-US" sz="1100" b="0" dirty="0"/>
                        <a:t>The Profile has been presented for inclusion in the HL7 UK Ballot Process</a:t>
                      </a:r>
                    </a:p>
                    <a:p>
                      <a:r>
                        <a:rPr lang="en-US" sz="1100" b="1" dirty="0"/>
                        <a:t>AU Core: </a:t>
                      </a:r>
                      <a:r>
                        <a:rPr lang="en-US" sz="1100" b="0" dirty="0"/>
                        <a:t>FMM 5 PLUS the artifact has been published in two formal publication release cycles at FMM1+ (</a:t>
                      </a:r>
                      <a:r>
                        <a:rPr lang="en-US" sz="1100" b="0" dirty="0">
                          <a:highlight>
                            <a:srgbClr val="FFFF00"/>
                          </a:highlight>
                        </a:rPr>
                        <a:t>i.e. Trial Use level</a:t>
                      </a:r>
                      <a:r>
                        <a:rPr lang="en-US" sz="1100" b="0" dirty="0"/>
                        <a:t>) and has been implemented in </a:t>
                      </a:r>
                      <a:r>
                        <a:rPr lang="en-US" sz="1100" b="0" dirty="0">
                          <a:highlight>
                            <a:srgbClr val="FFFF00"/>
                          </a:highlight>
                        </a:rPr>
                        <a:t>at least 5 independent production systems.</a:t>
                      </a:r>
                    </a:p>
                  </a:txBody>
                  <a:tcPr/>
                </a:tc>
                <a:tc>
                  <a:txBody>
                    <a:bodyPr/>
                    <a:lstStyle/>
                    <a:p>
                      <a:r>
                        <a:rPr lang="en-US" sz="1100" dirty="0">
                          <a:highlight>
                            <a:srgbClr val="FFFF00"/>
                          </a:highlight>
                        </a:rPr>
                        <a:t>Draft wording as of July 21</a:t>
                      </a:r>
                      <a:r>
                        <a:rPr lang="en-US" sz="1100" baseline="30000" dirty="0">
                          <a:highlight>
                            <a:srgbClr val="FFFF00"/>
                          </a:highlight>
                        </a:rPr>
                        <a:t>st</a:t>
                      </a:r>
                      <a:r>
                        <a:rPr lang="en-US" sz="1100" dirty="0">
                          <a:highlight>
                            <a:srgbClr val="FFFF00"/>
                          </a:highlight>
                        </a:rPr>
                        <a:t>:</a:t>
                      </a:r>
                    </a:p>
                    <a:p>
                      <a:endParaRPr lang="en-US" sz="1100" dirty="0"/>
                    </a:p>
                    <a:p>
                      <a:r>
                        <a:rPr lang="en-US" sz="1100" dirty="0"/>
                        <a:t>Artifact is ready for inclusion in normative ballot in the HL7 Canada Ballot Process. At least 5 independent production systems, across 3 jurisdictions, have </a:t>
                      </a:r>
                      <a:r>
                        <a:rPr lang="en-US" sz="1100" dirty="0">
                          <a:solidFill>
                            <a:srgbClr val="FF0000"/>
                          </a:solidFill>
                        </a:rPr>
                        <a:t>demonstrated* conformance to </a:t>
                      </a:r>
                      <a:r>
                        <a:rPr lang="en-US" sz="1100" dirty="0"/>
                        <a:t>the CA Baseline Profile as a starting point.</a:t>
                      </a:r>
                    </a:p>
                    <a:p>
                      <a:endParaRPr lang="en-US" sz="1100" dirty="0"/>
                    </a:p>
                    <a:p>
                      <a:r>
                        <a:rPr lang="en-US" sz="1100" dirty="0"/>
                        <a:t>“Independent production systems” should be inclusive of the following implementor types:</a:t>
                      </a:r>
                    </a:p>
                    <a:p>
                      <a:pPr marL="628650" lvl="1" indent="-171450">
                        <a:buFontTx/>
                        <a:buChar char="-"/>
                      </a:pPr>
                      <a:r>
                        <a:rPr lang="en-US" sz="1100" dirty="0"/>
                        <a:t>Health Vendors (e.g., EHR, HIT, Consumer Health)</a:t>
                      </a:r>
                    </a:p>
                    <a:p>
                      <a:pPr marL="628650" lvl="1" indent="-171450">
                        <a:buFontTx/>
                        <a:buChar char="-"/>
                      </a:pPr>
                      <a:r>
                        <a:rPr lang="en-US" sz="1100" dirty="0"/>
                        <a:t>Jurisdictional Health Assets</a:t>
                      </a:r>
                    </a:p>
                    <a:p>
                      <a:pPr marL="628650" lvl="1" indent="-171450">
                        <a:buFontTx/>
                        <a:buChar char="-"/>
                      </a:pPr>
                      <a:r>
                        <a:rPr lang="en-US" sz="1100" dirty="0"/>
                        <a:t>Pan-Canadian/Federal Health Assets </a:t>
                      </a:r>
                      <a:endParaRPr lang="en-CA" sz="1100" dirty="0"/>
                    </a:p>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r>
                        <a:rPr lang="en-US" sz="1100" b="1" dirty="0"/>
                        <a:t>UK Core: </a:t>
                      </a:r>
                      <a:r>
                        <a:rPr lang="en-US" sz="1100" b="0" dirty="0"/>
                        <a:t>The Profile has completed the HL7 UK Ballot process and is now deemed to be Normative</a:t>
                      </a:r>
                    </a:p>
                    <a:p>
                      <a:r>
                        <a:rPr lang="en-US" sz="1100" b="1" dirty="0"/>
                        <a:t>AU Core: </a:t>
                      </a:r>
                      <a:r>
                        <a:rPr lang="en-US" sz="1100" b="0" dirty="0"/>
                        <a:t>The Artifact is now considered stable</a:t>
                      </a:r>
                      <a:endParaRPr lang="en-CA" sz="1100" b="0" dirty="0"/>
                    </a:p>
                  </a:txBody>
                  <a:tcPr/>
                </a:tc>
                <a:tc>
                  <a:txBody>
                    <a:bodyPr/>
                    <a:lstStyle/>
                    <a:p>
                      <a:r>
                        <a:rPr lang="en-US" sz="1100" dirty="0"/>
                        <a:t>The FHIR Implementors Group and the Canadian Governance Collaborative agree the material is ready to lock down and the artifact has passed HL7 Canada normative ballot</a:t>
                      </a:r>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3" name="Rectangle 2">
            <a:extLst>
              <a:ext uri="{FF2B5EF4-FFF2-40B4-BE49-F238E27FC236}">
                <a16:creationId xmlns:a16="http://schemas.microsoft.com/office/drawing/2014/main" id="{F229A17D-AF7F-EB4B-A817-0E543BEBAE8B}"/>
              </a:ext>
            </a:extLst>
          </p:cNvPr>
          <p:cNvSpPr/>
          <p:nvPr/>
        </p:nvSpPr>
        <p:spPr>
          <a:xfrm>
            <a:off x="214013" y="4454784"/>
            <a:ext cx="10982131" cy="2862322"/>
          </a:xfrm>
          <a:prstGeom prst="rect">
            <a:avLst/>
          </a:prstGeom>
        </p:spPr>
        <p:txBody>
          <a:bodyPr wrap="square">
            <a:spAutoFit/>
          </a:bodyPr>
          <a:lstStyle/>
          <a:p>
            <a:pPr lvl="0"/>
            <a:r>
              <a:rPr lang="en-US" sz="2000" dirty="0">
                <a:solidFill>
                  <a:srgbClr val="C00000"/>
                </a:solidFill>
              </a:rPr>
              <a:t>*demonstrated could mean 1) profiles formally derive from the baseline using the </a:t>
            </a:r>
            <a:r>
              <a:rPr lang="en-US" sz="2000" dirty="0" err="1">
                <a:solidFill>
                  <a:srgbClr val="C00000"/>
                </a:solidFill>
              </a:rPr>
              <a:t>baseDefinition</a:t>
            </a:r>
            <a:r>
              <a:rPr lang="en-US" sz="2000" dirty="0">
                <a:solidFill>
                  <a:srgbClr val="C00000"/>
                </a:solidFill>
              </a:rPr>
              <a:t> and show no conformance errors , OR 2) profiles can be validated against the {</a:t>
            </a:r>
            <a:r>
              <a:rPr lang="en-US" sz="2000" dirty="0" err="1">
                <a:solidFill>
                  <a:srgbClr val="C00000"/>
                </a:solidFill>
              </a:rPr>
              <a:t>BaselineProfileURL</a:t>
            </a:r>
            <a:r>
              <a:rPr lang="en-US" sz="2000" dirty="0">
                <a:solidFill>
                  <a:srgbClr val="C00000"/>
                </a:solidFill>
              </a:rPr>
              <a:t>] and is conformant (produces no errors)</a:t>
            </a:r>
          </a:p>
          <a:p>
            <a:endParaRPr lang="en-US" sz="2000" dirty="0">
              <a:solidFill>
                <a:srgbClr val="C00000"/>
              </a:solidFill>
            </a:endParaRPr>
          </a:p>
          <a:p>
            <a:r>
              <a:rPr lang="en-US" sz="2000" dirty="0">
                <a:solidFill>
                  <a:srgbClr val="C00000"/>
                </a:solidFill>
              </a:rPr>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sz="2000" dirty="0">
              <a:solidFill>
                <a:srgbClr val="C00000"/>
              </a:solidFill>
            </a:endParaRPr>
          </a:p>
          <a:p>
            <a:pPr lvl="0"/>
            <a:endParaRPr lang="en-US" sz="2000" dirty="0">
              <a:solidFill>
                <a:srgbClr val="C00000"/>
              </a:solidFill>
            </a:endParaRPr>
          </a:p>
        </p:txBody>
      </p:sp>
    </p:spTree>
    <p:extLst>
      <p:ext uri="{BB962C8B-B14F-4D97-AF65-F5344CB8AC3E}">
        <p14:creationId xmlns:p14="http://schemas.microsoft.com/office/powerpoint/2010/main" val="25199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a:t>
            </a:r>
            <a:r>
              <a:rPr lang="en-US" b="1" dirty="0" err="1"/>
              <a:t>Infocentral</a:t>
            </a:r>
            <a:r>
              <a:rPr lang="en-US" b="1" dirty="0"/>
              <a:t> Forum</a:t>
            </a:r>
          </a:p>
          <a:p>
            <a:pPr>
              <a:buFontTx/>
              <a:buChar char="-"/>
            </a:pPr>
            <a:r>
              <a:rPr lang="en-US" sz="2400" dirty="0"/>
              <a:t>Submission</a:t>
            </a:r>
          </a:p>
          <a:p>
            <a:pPr lvl="1">
              <a:buFontTx/>
              <a:buChar char="-"/>
            </a:pPr>
            <a:r>
              <a:rPr lang="en-US" dirty="0"/>
              <a:t>Example: OID form = attachment to Infoway post, trivial &amp; non-trivial requests, discussion on the post directly</a:t>
            </a:r>
          </a:p>
          <a:p>
            <a:pPr>
              <a:buFontTx/>
              <a:buChar char="-"/>
            </a:pPr>
            <a:r>
              <a:rPr lang="en-US" dirty="0"/>
              <a:t>Community Discussion: </a:t>
            </a:r>
          </a:p>
          <a:p>
            <a:pPr lvl="1">
              <a:buFontTx/>
              <a:buChar char="-"/>
            </a:pPr>
            <a:r>
              <a:rPr lang="en-US" dirty="0"/>
              <a:t>Pro: Tool is built for discussion, community awareness, notifications to email – already engaged community</a:t>
            </a:r>
          </a:p>
          <a:p>
            <a:pPr>
              <a:buFontTx/>
              <a:buChar char="-"/>
            </a:pPr>
            <a:r>
              <a:rPr lang="en-US" dirty="0"/>
              <a:t>Consensus confirmation: </a:t>
            </a:r>
          </a:p>
          <a:p>
            <a:pPr lvl="1">
              <a:buFontTx/>
              <a:buChar char="-"/>
            </a:pPr>
            <a:r>
              <a:rPr lang="en-US" dirty="0"/>
              <a:t>Monitored by responsible individual(s) and open for period (10 business days) w/ extension if discussion ensues</a:t>
            </a:r>
          </a:p>
          <a:p>
            <a:pPr>
              <a:buFontTx/>
              <a:buChar char="-"/>
            </a:pPr>
            <a:r>
              <a:rPr lang="en-US" dirty="0"/>
              <a:t>Triage:</a:t>
            </a:r>
          </a:p>
          <a:p>
            <a:pPr lvl="1">
              <a:buFontTx/>
              <a:buChar char="-"/>
            </a:pPr>
            <a:r>
              <a:rPr lang="en-US" dirty="0"/>
              <a:t>One benefit of not submitting directly to issue log is that it allows for clean up of request for clarity before going into tool for tracking changes</a:t>
            </a:r>
          </a:p>
          <a:p>
            <a:pPr lvl="1">
              <a:buFontTx/>
              <a:buChar char="-"/>
            </a:pPr>
            <a:r>
              <a:rPr lang="en-US" dirty="0"/>
              <a:t>Assigned responsibility to pull confirmed requests from the forum to the whatever tool we use for tracking changes (e.g., issue log, </a:t>
            </a:r>
            <a:r>
              <a:rPr lang="en-US" dirty="0" err="1"/>
              <a:t>jira</a:t>
            </a:r>
            <a:r>
              <a:rPr lang="en-US" dirty="0"/>
              <a:t>)</a:t>
            </a:r>
          </a:p>
          <a:p>
            <a:pPr lvl="2">
              <a:buFontTx/>
              <a:buChar char="-"/>
            </a:pPr>
            <a:endParaRPr lang="en-US" dirty="0"/>
          </a:p>
          <a:p>
            <a:pPr>
              <a:buFontTx/>
              <a:buChar char="-"/>
            </a:pPr>
            <a:r>
              <a:rPr lang="en-US" dirty="0"/>
              <a:t>Change Tracking:</a:t>
            </a:r>
          </a:p>
          <a:p>
            <a:pPr lvl="1">
              <a:buFontTx/>
              <a:buChar char="-"/>
            </a:pPr>
            <a:r>
              <a:rPr lang="en-US" dirty="0"/>
              <a:t>May need more permanent tracking than what we’re seeing in the OID process (most updates happen inside of the thread) – too many updates/information may get </a:t>
            </a:r>
          </a:p>
          <a:p>
            <a:pPr lvl="2">
              <a:buFontTx/>
              <a:buChar char="-"/>
            </a:pPr>
            <a:r>
              <a:rPr lang="en-US" dirty="0"/>
              <a:t>A real tracking system likely needed in this approach for transparency on status </a:t>
            </a:r>
          </a:p>
          <a:p>
            <a:pPr lvl="2">
              <a:buFontTx/>
              <a:buChar char="-"/>
            </a:pPr>
            <a:r>
              <a:rPr lang="en-US" dirty="0"/>
              <a:t>Log if fulsome tracking system not available in the immediate term</a:t>
            </a:r>
          </a:p>
          <a:p>
            <a:pPr marL="0" indent="0">
              <a:buNone/>
            </a:pPr>
            <a:r>
              <a:rPr lang="en-US" dirty="0"/>
              <a:t>*Future levels may include targeted discussion with submitter as part of the evaluation process</a:t>
            </a:r>
          </a:p>
        </p:txBody>
      </p:sp>
    </p:spTree>
    <p:extLst>
      <p:ext uri="{BB962C8B-B14F-4D97-AF65-F5344CB8AC3E}">
        <p14:creationId xmlns:p14="http://schemas.microsoft.com/office/powerpoint/2010/main" val="309929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Issue Log (Simplifier or </a:t>
            </a:r>
            <a:r>
              <a:rPr lang="en-US" b="1" dirty="0" err="1"/>
              <a:t>Github</a:t>
            </a:r>
            <a:r>
              <a:rPr lang="en-US" b="1"/>
              <a:t>)</a:t>
            </a:r>
            <a:endParaRPr lang="en-US" b="1" dirty="0"/>
          </a:p>
          <a:p>
            <a:pPr>
              <a:buFontTx/>
              <a:buChar char="-"/>
            </a:pPr>
            <a:r>
              <a:rPr lang="en-US" sz="2900" dirty="0"/>
              <a:t>Submission</a:t>
            </a:r>
          </a:p>
          <a:p>
            <a:pPr>
              <a:buFontTx/>
              <a:buChar char="-"/>
            </a:pPr>
            <a:endParaRPr lang="en-US" dirty="0"/>
          </a:p>
          <a:p>
            <a:pPr>
              <a:buFontTx/>
              <a:buChar char="-"/>
            </a:pPr>
            <a:r>
              <a:rPr lang="en-US" dirty="0"/>
              <a:t>Community Discussion: </a:t>
            </a:r>
          </a:p>
          <a:p>
            <a:pPr>
              <a:buFontTx/>
              <a:buChar char="-"/>
            </a:pPr>
            <a:endParaRPr lang="en-US" dirty="0"/>
          </a:p>
          <a:p>
            <a:pPr>
              <a:buFontTx/>
              <a:buChar char="-"/>
            </a:pPr>
            <a:r>
              <a:rPr lang="en-US" dirty="0"/>
              <a:t>Consensus confirmation: </a:t>
            </a:r>
          </a:p>
          <a:p>
            <a:pPr>
              <a:buFontTx/>
              <a:buChar char="-"/>
            </a:pPr>
            <a:endParaRPr lang="en-US" dirty="0"/>
          </a:p>
          <a:p>
            <a:pPr>
              <a:buFontTx/>
              <a:buChar char="-"/>
            </a:pPr>
            <a:r>
              <a:rPr lang="en-US" dirty="0"/>
              <a:t>Triage:</a:t>
            </a:r>
          </a:p>
          <a:p>
            <a:pPr lvl="1">
              <a:buFontTx/>
              <a:buChar char="-"/>
            </a:pPr>
            <a:r>
              <a:rPr lang="en-US" dirty="0"/>
              <a:t>Example: HL7 international triage process to review/clean up request prior to the request being fulfilled</a:t>
            </a:r>
          </a:p>
          <a:p>
            <a:pPr lvl="2">
              <a:buFontTx/>
              <a:buChar char="-"/>
            </a:pPr>
            <a:endParaRPr lang="en-US" dirty="0"/>
          </a:p>
          <a:p>
            <a:pPr>
              <a:buFontTx/>
              <a:buChar char="-"/>
            </a:pPr>
            <a:r>
              <a:rPr lang="en-US" dirty="0"/>
              <a:t>Change Tracking:</a:t>
            </a:r>
          </a:p>
          <a:p>
            <a:pPr marL="0" indent="0">
              <a:buNone/>
            </a:pPr>
            <a:endParaRPr lang="en-US" dirty="0"/>
          </a:p>
          <a:p>
            <a:pPr marL="0" indent="0">
              <a:buNone/>
            </a:pPr>
            <a:r>
              <a:rPr lang="en-US" dirty="0"/>
              <a:t>*Future levels may include targeted discussion with submitter as part of the evaluation process</a:t>
            </a:r>
          </a:p>
          <a:p>
            <a:pPr>
              <a:buFontTx/>
              <a:buChar char="-"/>
            </a:pPr>
            <a:endParaRPr lang="en-US" dirty="0"/>
          </a:p>
        </p:txBody>
      </p:sp>
    </p:spTree>
    <p:extLst>
      <p:ext uri="{BB962C8B-B14F-4D97-AF65-F5344CB8AC3E}">
        <p14:creationId xmlns:p14="http://schemas.microsoft.com/office/powerpoint/2010/main" val="394789210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2152</TotalTime>
  <Words>7706</Words>
  <Application>Microsoft Office PowerPoint</Application>
  <PresentationFormat>Widescreen</PresentationFormat>
  <Paragraphs>717</Paragraphs>
  <Slides>31</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Baseline Profile Maturity Level Definitions </vt:lpstr>
      <vt:lpstr>Feedback/Change Management Process </vt:lpstr>
      <vt:lpstr>Feedback/Change Management Process </vt:lpstr>
      <vt:lpstr>Process</vt:lpstr>
      <vt:lpstr>Terminology Expectations</vt:lpstr>
      <vt:lpstr>Terminology Resolution Scorecard</vt:lpstr>
      <vt:lpstr>Terminology Resolution Scorecard</vt:lpstr>
      <vt:lpstr>Use/Derivation Expectations</vt:lpstr>
      <vt:lpstr>UK Core – Profiling Approach</vt:lpstr>
      <vt:lpstr>Netherlands National Profiles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Savage, Michael</cp:lastModifiedBy>
  <cp:revision>96</cp:revision>
  <dcterms:created xsi:type="dcterms:W3CDTF">2021-04-30T16:01:50Z</dcterms:created>
  <dcterms:modified xsi:type="dcterms:W3CDTF">2021-10-01T19:02:04Z</dcterms:modified>
</cp:coreProperties>
</file>