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94" r:id="rId2"/>
    <p:sldId id="295" r:id="rId3"/>
    <p:sldId id="400" r:id="rId4"/>
    <p:sldId id="399" r:id="rId5"/>
    <p:sldId id="401" r:id="rId6"/>
    <p:sldId id="271" r:id="rId7"/>
    <p:sldId id="29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y Kuru" initials="KK" lastIdx="5" clrIdx="0">
    <p:extLst>
      <p:ext uri="{19B8F6BF-5375-455C-9EA6-DF929625EA0E}">
        <p15:presenceInfo xmlns:p15="http://schemas.microsoft.com/office/powerpoint/2012/main" userId="cd57ccd03dfc1e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F28F"/>
    <a:srgbClr val="DCF0F9"/>
    <a:srgbClr val="EAEEF9"/>
    <a:srgbClr val="FFFEB7"/>
    <a:srgbClr val="D1F2C4"/>
    <a:srgbClr val="EDE9A9"/>
    <a:srgbClr val="FFF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54"/>
    <p:restoredTop sz="85576"/>
  </p:normalViewPr>
  <p:slideViewPr>
    <p:cSldViewPr snapToGrid="0" snapToObjects="1" showGuides="1">
      <p:cViewPr varScale="1">
        <p:scale>
          <a:sx n="58" d="100"/>
          <a:sy n="58" d="100"/>
        </p:scale>
        <p:origin x="1212" y="52"/>
      </p:cViewPr>
      <p:guideLst>
        <p:guide orient="horz" pos="2160"/>
        <p:guide pos="3840"/>
      </p:guideLst>
    </p:cSldViewPr>
  </p:slideViewPr>
  <p:notesTextViewPr>
    <p:cViewPr>
      <p:scale>
        <a:sx n="140" d="100"/>
        <a:sy n="14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50456-9AEC-8C42-82F2-939311626013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B18D-C333-9549-B84C-3099D9AA4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15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1f2388f4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91f2388f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9819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0000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82111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04864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78112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41687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7e4ca5b0a6_5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g7e4ca5b0a6_5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6235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64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AE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title"/>
          </p:nvPr>
        </p:nvSpPr>
        <p:spPr>
          <a:xfrm>
            <a:off x="3253644" y="1721347"/>
            <a:ext cx="5684712" cy="199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Trebuchet MS"/>
              <a:buNone/>
              <a:defRPr sz="6000" b="1" i="1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964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ic Text" preserve="1">
  <p:cSld name="1_Generic 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6"/>
          <p:cNvSpPr/>
          <p:nvPr/>
        </p:nvSpPr>
        <p:spPr>
          <a:xfrm>
            <a:off x="135250" y="6332325"/>
            <a:ext cx="318900" cy="350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" name="Google Shape;16;p36"/>
          <p:cNvSpPr txBox="1"/>
          <p:nvPr/>
        </p:nvSpPr>
        <p:spPr>
          <a:xfrm>
            <a:off x="104350" y="6384725"/>
            <a:ext cx="3807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sz="14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E19C4A-AB77-2B4B-AFC7-4C1657C951C8}"/>
              </a:ext>
            </a:extLst>
          </p:cNvPr>
          <p:cNvSpPr/>
          <p:nvPr userDrawn="1"/>
        </p:nvSpPr>
        <p:spPr>
          <a:xfrm>
            <a:off x="11430000" y="1003300"/>
            <a:ext cx="762000" cy="262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1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ic Text">
  <p:cSld name="1_Generic 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7ecf017965_0_138"/>
          <p:cNvSpPr/>
          <p:nvPr/>
        </p:nvSpPr>
        <p:spPr>
          <a:xfrm>
            <a:off x="135250" y="6332325"/>
            <a:ext cx="318900" cy="350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" name="Google Shape;19;g7ecf017965_0_138"/>
          <p:cNvSpPr txBox="1"/>
          <p:nvPr/>
        </p:nvSpPr>
        <p:spPr>
          <a:xfrm>
            <a:off x="104350" y="6384725"/>
            <a:ext cx="3807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400" b="1" i="1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sz="1400" b="1" i="1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" name="Google Shape;20;g7ecf017965_0_138"/>
          <p:cNvPicPr preferRelativeResize="0"/>
          <p:nvPr/>
        </p:nvPicPr>
        <p:blipFill rotWithShape="1">
          <a:blip r:embed="rId2">
            <a:alphaModFix amt="5000"/>
          </a:blip>
          <a:srcRect/>
          <a:stretch/>
        </p:blipFill>
        <p:spPr>
          <a:xfrm>
            <a:off x="104350" y="3558340"/>
            <a:ext cx="11257477" cy="312408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g7ecf017965_0_138"/>
          <p:cNvSpPr>
            <a:spLocks noGrp="1"/>
          </p:cNvSpPr>
          <p:nvPr>
            <p:ph type="pic" idx="2"/>
          </p:nvPr>
        </p:nvSpPr>
        <p:spPr>
          <a:xfrm>
            <a:off x="0" y="0"/>
            <a:ext cx="1108075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○"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■"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○"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■"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○"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Trebuchet MS"/>
              <a:buChar char="■"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1509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7"/>
          <p:cNvSpPr>
            <a:spLocks noGrp="1"/>
          </p:cNvSpPr>
          <p:nvPr>
            <p:ph type="pic" idx="2"/>
          </p:nvPr>
        </p:nvSpPr>
        <p:spPr>
          <a:xfrm>
            <a:off x="7652508" y="0"/>
            <a:ext cx="4072508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3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9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7"/>
          <p:cNvSpPr/>
          <p:nvPr/>
        </p:nvSpPr>
        <p:spPr>
          <a:xfrm>
            <a:off x="135250" y="6332325"/>
            <a:ext cx="318900" cy="350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" name="Google Shape;25;p37"/>
          <p:cNvSpPr txBox="1"/>
          <p:nvPr/>
        </p:nvSpPr>
        <p:spPr>
          <a:xfrm>
            <a:off x="104350" y="6384725"/>
            <a:ext cx="3807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sz="14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1097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Slide">
  <p:cSld name="13_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3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○"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■"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○"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■"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○"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Trebuchet MS"/>
              <a:buChar char="■"/>
              <a:def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pic>
        <p:nvPicPr>
          <p:cNvPr id="58" name="Google Shape;58;p43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0" y="0"/>
            <a:ext cx="8146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43"/>
          <p:cNvSpPr txBox="1"/>
          <p:nvPr/>
        </p:nvSpPr>
        <p:spPr>
          <a:xfrm>
            <a:off x="26612" y="6436200"/>
            <a:ext cx="416448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sz="14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22795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0FF902-DDB7-9D45-99EB-619F5C22C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81A58-5441-2B47-9786-835DDE295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Google Shape;11;p23">
            <a:extLst>
              <a:ext uri="{FF2B5EF4-FFF2-40B4-BE49-F238E27FC236}">
                <a16:creationId xmlns:a16="http://schemas.microsoft.com/office/drawing/2014/main" id="{D189BA68-A33F-5549-A41B-6B8C287667E6}"/>
              </a:ext>
            </a:extLst>
          </p:cNvPr>
          <p:cNvSpPr txBox="1"/>
          <p:nvPr userDrawn="1"/>
        </p:nvSpPr>
        <p:spPr>
          <a:xfrm rot="-5400000">
            <a:off x="10052818" y="4902501"/>
            <a:ext cx="31347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100" b="0" i="0" u="none" strike="noStrike" cap="none">
                <a:solidFill>
                  <a:srgbClr val="434A55"/>
                </a:solidFill>
                <a:latin typeface="Trebuchet MS"/>
                <a:ea typeface="Trebuchet MS"/>
                <a:cs typeface="Trebuchet MS"/>
                <a:sym typeface="Trebuchet MS"/>
              </a:rPr>
              <a:t>SNOMED International: Delivering SNOMED CT</a:t>
            </a:r>
            <a:endParaRPr sz="1100" b="0" i="0" u="none" strike="noStrike" cap="none">
              <a:solidFill>
                <a:srgbClr val="434A5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Google Shape;12;p23">
            <a:extLst>
              <a:ext uri="{FF2B5EF4-FFF2-40B4-BE49-F238E27FC236}">
                <a16:creationId xmlns:a16="http://schemas.microsoft.com/office/drawing/2014/main" id="{9DE9F72E-A675-1945-910D-B3D5BB1CC3FD}"/>
              </a:ext>
            </a:extLst>
          </p:cNvPr>
          <p:cNvSpPr/>
          <p:nvPr userDrawn="1"/>
        </p:nvSpPr>
        <p:spPr>
          <a:xfrm>
            <a:off x="11609968" y="1140325"/>
            <a:ext cx="20400" cy="2455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" name="Google Shape;13;p23">
            <a:extLst>
              <a:ext uri="{FF2B5EF4-FFF2-40B4-BE49-F238E27FC236}">
                <a16:creationId xmlns:a16="http://schemas.microsoft.com/office/drawing/2014/main" id="{201A53F2-7F1C-F94C-A7C4-9FDF9C3A470C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11251374" y="193798"/>
            <a:ext cx="737589" cy="747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974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79" r:id="rId3"/>
    <p:sldLayoutId id="2147483662" r:id="rId4"/>
    <p:sldLayoutId id="2147483663" r:id="rId5"/>
    <p:sldLayoutId id="214748366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snomed.org/map-usecas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nomed.org/map-usecas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7"/>
          <p:cNvSpPr/>
          <p:nvPr/>
        </p:nvSpPr>
        <p:spPr>
          <a:xfrm>
            <a:off x="0" y="0"/>
            <a:ext cx="12201900" cy="6858000"/>
          </a:xfrm>
          <a:prstGeom prst="rect">
            <a:avLst/>
          </a:prstGeom>
          <a:solidFill>
            <a:srgbClr val="1DA8DE">
              <a:alpha val="769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0" name="Google Shape;140;p27"/>
          <p:cNvSpPr txBox="1">
            <a:spLocks noGrp="1"/>
          </p:cNvSpPr>
          <p:nvPr>
            <p:ph type="title"/>
          </p:nvPr>
        </p:nvSpPr>
        <p:spPr>
          <a:xfrm>
            <a:off x="574800" y="1910150"/>
            <a:ext cx="11052300" cy="2095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216000" rIns="2160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Helvetica Neue"/>
              <a:buNone/>
            </a:pPr>
            <a:r>
              <a:rPr lang="en-US" sz="5400" b="0" i="0" dirty="0">
                <a:solidFill>
                  <a:schemeClr val="lt1"/>
                </a:solidFill>
              </a:rPr>
              <a:t>SNOMED CT Mapping Tool </a:t>
            </a:r>
            <a:br>
              <a:rPr lang="en-US" sz="5400" b="0" i="0" dirty="0">
                <a:solidFill>
                  <a:schemeClr val="lt1"/>
                </a:solidFill>
              </a:rPr>
            </a:br>
            <a:r>
              <a:rPr lang="en-US" sz="5400" b="0" i="0" dirty="0">
                <a:solidFill>
                  <a:schemeClr val="lt1"/>
                </a:solidFill>
              </a:rPr>
              <a:t>User Group</a:t>
            </a:r>
            <a:endParaRPr sz="5400" b="0" i="0" dirty="0">
              <a:solidFill>
                <a:schemeClr val="lt1"/>
              </a:solidFill>
            </a:endParaRPr>
          </a:p>
        </p:txBody>
      </p:sp>
      <p:sp>
        <p:nvSpPr>
          <p:cNvPr id="141" name="Google Shape;141;p27"/>
          <p:cNvSpPr txBox="1"/>
          <p:nvPr/>
        </p:nvSpPr>
        <p:spPr>
          <a:xfrm>
            <a:off x="3005700" y="5277436"/>
            <a:ext cx="6190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dirty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Tuesday 9</a:t>
            </a:r>
            <a:r>
              <a:rPr lang="en-US" sz="2000" baseline="30000" dirty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th</a:t>
            </a:r>
            <a:r>
              <a:rPr lang="en-US" sz="2000" dirty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 February 2021</a:t>
            </a:r>
            <a:endParaRPr sz="20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2" name="Google Shape;142;p27"/>
          <p:cNvSpPr txBox="1"/>
          <p:nvPr/>
        </p:nvSpPr>
        <p:spPr>
          <a:xfrm>
            <a:off x="1808850" y="4275371"/>
            <a:ext cx="8584200" cy="8877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marL="101600" lvl="0" indent="0" algn="ctr" rtl="0"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Linda Bird, SNOMED International</a:t>
            </a:r>
          </a:p>
          <a:p>
            <a:pPr marL="101600" lvl="0" indent="0" algn="ctr" rtl="0"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Head of Implementation Support</a:t>
            </a:r>
          </a:p>
        </p:txBody>
      </p:sp>
      <p:pic>
        <p:nvPicPr>
          <p:cNvPr id="144" name="Google Shape;14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7449" y="347351"/>
            <a:ext cx="2567001" cy="114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59;p1">
            <a:extLst>
              <a:ext uri="{FF2B5EF4-FFF2-40B4-BE49-F238E27FC236}">
                <a16:creationId xmlns:a16="http://schemas.microsoft.com/office/drawing/2014/main" id="{FFD5C2C8-68E0-4E47-8909-150690CA1B4D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2659337" y="5957226"/>
            <a:ext cx="7387350" cy="5561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016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8" descr="A picture containing g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47593"/>
          <a:stretch/>
        </p:blipFill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8"/>
          <p:cNvSpPr txBox="1"/>
          <p:nvPr/>
        </p:nvSpPr>
        <p:spPr>
          <a:xfrm>
            <a:off x="2197290" y="2503622"/>
            <a:ext cx="3898710" cy="185075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60000" tIns="360000" rIns="360000" bIns="360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AGENDA</a:t>
            </a:r>
            <a:endParaRPr sz="14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1" name="Google Shape;151;p28"/>
          <p:cNvSpPr txBox="1"/>
          <p:nvPr/>
        </p:nvSpPr>
        <p:spPr>
          <a:xfrm>
            <a:off x="6614614" y="1214439"/>
            <a:ext cx="4743600" cy="4098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58800" marR="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Welcome</a:t>
            </a:r>
          </a:p>
          <a:p>
            <a:pPr marL="558800" lvl="0" indent="-457200">
              <a:lnSpc>
                <a:spcPct val="150000"/>
              </a:lnSpc>
              <a:spcBef>
                <a:spcPts val="400"/>
              </a:spcBef>
              <a:buClr>
                <a:srgbClr val="00B0F0"/>
              </a:buClr>
              <a:buSzPts val="2000"/>
              <a:buFont typeface="Arial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Background</a:t>
            </a:r>
          </a:p>
          <a:p>
            <a:pPr marL="558800" lvl="0" indent="-457200">
              <a:lnSpc>
                <a:spcPct val="150000"/>
              </a:lnSpc>
              <a:spcBef>
                <a:spcPts val="400"/>
              </a:spcBef>
              <a:buClr>
                <a:srgbClr val="00B0F0"/>
              </a:buClr>
              <a:buSzPts val="2000"/>
              <a:buFont typeface="Arial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Use cases</a:t>
            </a:r>
          </a:p>
          <a:p>
            <a:pPr marL="558800" lvl="0" indent="-457200">
              <a:lnSpc>
                <a:spcPct val="150000"/>
              </a:lnSpc>
              <a:spcBef>
                <a:spcPts val="400"/>
              </a:spcBef>
              <a:buClr>
                <a:srgbClr val="00B0F0"/>
              </a:buClr>
              <a:buSzPts val="2000"/>
              <a:buFont typeface="Arial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Next steps</a:t>
            </a:r>
          </a:p>
        </p:txBody>
      </p:sp>
      <p:sp>
        <p:nvSpPr>
          <p:cNvPr id="8" name="Google Shape;160;p4">
            <a:extLst>
              <a:ext uri="{FF2B5EF4-FFF2-40B4-BE49-F238E27FC236}">
                <a16:creationId xmlns:a16="http://schemas.microsoft.com/office/drawing/2014/main" id="{C1257F6A-33B1-EE46-8AA5-247FE891063C}"/>
              </a:ext>
            </a:extLst>
          </p:cNvPr>
          <p:cNvSpPr/>
          <p:nvPr/>
        </p:nvSpPr>
        <p:spPr>
          <a:xfrm>
            <a:off x="6614614" y="5770882"/>
            <a:ext cx="4245823" cy="83579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90000" rIns="180000" bIns="900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http://</a:t>
            </a:r>
            <a:r>
              <a:rPr lang="en-US" sz="2400" b="1" i="0" u="none" strike="noStrike" cap="none" dirty="0" err="1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snomed.org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/</a:t>
            </a:r>
            <a:r>
              <a:rPr lang="en-US" sz="2400" b="1" i="0" u="none" strike="noStrike" cap="none" dirty="0" err="1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mtug</a:t>
            </a:r>
            <a:endParaRPr sz="2800" b="1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79707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 txBox="1"/>
          <p:nvPr/>
        </p:nvSpPr>
        <p:spPr>
          <a:xfrm>
            <a:off x="614523" y="258713"/>
            <a:ext cx="8308760" cy="648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600" b="0" i="0" u="none" strike="noStrike" cap="none" dirty="0">
                <a:solidFill>
                  <a:srgbClr val="00B0F0"/>
                </a:solidFill>
                <a:latin typeface="Trebuchet MS"/>
                <a:ea typeface="Trebuchet MS"/>
                <a:cs typeface="Trebuchet MS"/>
                <a:sym typeface="Trebuchet MS"/>
              </a:rPr>
              <a:t>Mapping Tool User Group</a:t>
            </a:r>
          </a:p>
        </p:txBody>
      </p:sp>
      <p:sp>
        <p:nvSpPr>
          <p:cNvPr id="13" name="Google Shape;245;p7">
            <a:extLst>
              <a:ext uri="{FF2B5EF4-FFF2-40B4-BE49-F238E27FC236}">
                <a16:creationId xmlns:a16="http://schemas.microsoft.com/office/drawing/2014/main" id="{BB4B8B62-6638-F44D-B46C-804430F47921}"/>
              </a:ext>
            </a:extLst>
          </p:cNvPr>
          <p:cNvSpPr/>
          <p:nvPr/>
        </p:nvSpPr>
        <p:spPr>
          <a:xfrm>
            <a:off x="1481549" y="1671145"/>
            <a:ext cx="8082866" cy="3774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269875" lvl="0" indent="-239713">
              <a:spcBef>
                <a:spcPts val="6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F3F3F"/>
              </a:solidFill>
              <a:latin typeface="Trebuchet MS" panose="020B0703020202090204" pitchFamily="34" charset="0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E2AEDE9-3353-5446-A754-2F1284A101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5" r="25731"/>
          <a:stretch/>
        </p:blipFill>
        <p:spPr bwMode="auto">
          <a:xfrm>
            <a:off x="8316686" y="0"/>
            <a:ext cx="387531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51;p28">
            <a:extLst>
              <a:ext uri="{FF2B5EF4-FFF2-40B4-BE49-F238E27FC236}">
                <a16:creationId xmlns:a16="http://schemas.microsoft.com/office/drawing/2014/main" id="{BD2D089F-E2BE-4140-AEEA-9C551FF3D465}"/>
              </a:ext>
            </a:extLst>
          </p:cNvPr>
          <p:cNvSpPr txBox="1"/>
          <p:nvPr/>
        </p:nvSpPr>
        <p:spPr>
          <a:xfrm>
            <a:off x="614523" y="1066800"/>
            <a:ext cx="7125220" cy="5595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525">
              <a:spcBef>
                <a:spcPts val="600"/>
              </a:spcBef>
              <a:buClr>
                <a:srgbClr val="00B0F0"/>
              </a:buClr>
              <a:buSzPts val="2000"/>
            </a:pPr>
            <a:r>
              <a:rPr lang="en-AU" sz="2000" b="1" i="0" u="none" strike="noStrike" cap="none" dirty="0">
                <a:solidFill>
                  <a:schemeClr val="tx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Background</a:t>
            </a:r>
            <a:endParaRPr lang="en-AU" sz="2000" b="1" dirty="0">
              <a:solidFill>
                <a:schemeClr val="tx2">
                  <a:lumMod val="7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52425" indent="-342900">
              <a:spcBef>
                <a:spcPts val="400"/>
              </a:spcBef>
              <a:buClr>
                <a:srgbClr val="00B0F0"/>
              </a:buClr>
              <a:buSzPts val="2000"/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dk1"/>
                </a:solidFill>
                <a:latin typeface="Trebuchet MS"/>
                <a:sym typeface="Trebuchet MS"/>
              </a:rPr>
              <a:t>SNOMED International is committed to supporting the adoption of SNOMED CT in national, regional and local implementations </a:t>
            </a:r>
          </a:p>
          <a:p>
            <a:pPr marL="352425" indent="-342900">
              <a:spcBef>
                <a:spcPts val="400"/>
              </a:spcBef>
              <a:buClr>
                <a:srgbClr val="00B0F0"/>
              </a:buClr>
              <a:buSzPts val="2000"/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dk1"/>
                </a:solidFill>
                <a:latin typeface="Trebuchet MS"/>
                <a:sym typeface="Trebuchet MS"/>
              </a:rPr>
              <a:t>Many implementations require mappings </a:t>
            </a:r>
            <a:r>
              <a:rPr lang="en-AU" b="1" dirty="0">
                <a:solidFill>
                  <a:schemeClr val="dk1"/>
                </a:solidFill>
                <a:latin typeface="Trebuchet MS"/>
                <a:sym typeface="Trebuchet MS"/>
              </a:rPr>
              <a:t>FROM</a:t>
            </a:r>
            <a:r>
              <a:rPr lang="en-AU" dirty="0">
                <a:solidFill>
                  <a:schemeClr val="dk1"/>
                </a:solidFill>
                <a:latin typeface="Trebuchet MS"/>
                <a:sym typeface="Trebuchet MS"/>
              </a:rPr>
              <a:t> other code systems </a:t>
            </a:r>
            <a:r>
              <a:rPr lang="en-AU" b="1" dirty="0">
                <a:solidFill>
                  <a:schemeClr val="dk1"/>
                </a:solidFill>
                <a:latin typeface="Trebuchet MS"/>
                <a:sym typeface="Trebuchet MS"/>
              </a:rPr>
              <a:t>TO</a:t>
            </a:r>
            <a:r>
              <a:rPr lang="en-AU" dirty="0">
                <a:solidFill>
                  <a:schemeClr val="dk1"/>
                </a:solidFill>
                <a:latin typeface="Trebuchet MS"/>
                <a:sym typeface="Trebuchet MS"/>
              </a:rPr>
              <a:t> SNOMED CT</a:t>
            </a:r>
            <a:endParaRPr lang="en-AU" b="1" i="0" u="none" strike="noStrike" cap="none" dirty="0">
              <a:solidFill>
                <a:schemeClr val="tx2">
                  <a:lumMod val="7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525">
              <a:spcBef>
                <a:spcPts val="1000"/>
              </a:spcBef>
              <a:buClr>
                <a:srgbClr val="00B0F0"/>
              </a:buClr>
              <a:buSzPts val="2000"/>
            </a:pPr>
            <a:r>
              <a:rPr lang="en-AU" sz="2000" b="1" i="0" u="none" strike="noStrike" cap="none" dirty="0">
                <a:solidFill>
                  <a:schemeClr val="tx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Purpose of User Group</a:t>
            </a:r>
            <a:endParaRPr lang="en-AU" sz="2000" b="1" dirty="0">
              <a:solidFill>
                <a:schemeClr val="tx2">
                  <a:lumMod val="7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11150" marR="0" lvl="0" indent="-209550" algn="l" rtl="0">
              <a:spcBef>
                <a:spcPts val="40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 contribute to the high level requirements for a (potential) tool that maps </a:t>
            </a:r>
            <a:r>
              <a:rPr lang="en-AU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FROM </a:t>
            </a:r>
            <a:r>
              <a:rPr lang="en-AU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other code systems </a:t>
            </a:r>
            <a:r>
              <a:rPr lang="en-AU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</a:t>
            </a:r>
            <a:r>
              <a:rPr lang="en-AU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SNOMED CT, </a:t>
            </a:r>
            <a:r>
              <a:rPr lang="en-AU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eg</a:t>
            </a:r>
            <a:endParaRPr lang="en-AU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68350" lvl="1" indent="-209550">
              <a:spcBef>
                <a:spcPts val="400"/>
              </a:spcBef>
              <a:buClr>
                <a:srgbClr val="00B0F0"/>
              </a:buClr>
              <a:buSzPts val="2000"/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Use cases, Inputs and outputs, Collaborative work flow, Tooling platform requirements, Usability</a:t>
            </a:r>
            <a:endParaRPr lang="en-AU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525">
              <a:spcBef>
                <a:spcPts val="1000"/>
              </a:spcBef>
              <a:buClr>
                <a:srgbClr val="00B0F0"/>
              </a:buClr>
              <a:buSzPts val="2000"/>
            </a:pPr>
            <a:r>
              <a:rPr lang="en-AU" sz="2000" b="1" dirty="0">
                <a:solidFill>
                  <a:schemeClr val="tx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Outcomes</a:t>
            </a:r>
          </a:p>
          <a:p>
            <a:pPr marL="311150" lvl="0" indent="-209550">
              <a:spcBef>
                <a:spcPts val="400"/>
              </a:spcBef>
              <a:buClr>
                <a:srgbClr val="00B0F0"/>
              </a:buClr>
              <a:buSzPts val="2000"/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Input into a set of tooling requirements for a mapping tool that can be used by members and their stakeholders</a:t>
            </a:r>
          </a:p>
          <a:p>
            <a:pPr marL="9525">
              <a:spcBef>
                <a:spcPts val="1000"/>
              </a:spcBef>
              <a:buClr>
                <a:srgbClr val="00B0F0"/>
              </a:buClr>
              <a:buSzPts val="2000"/>
            </a:pPr>
            <a:r>
              <a:rPr lang="en-AU" sz="2000" b="1" dirty="0">
                <a:solidFill>
                  <a:schemeClr val="tx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Meetings</a:t>
            </a:r>
          </a:p>
          <a:p>
            <a:pPr marL="444500" indent="-342900">
              <a:spcBef>
                <a:spcPts val="400"/>
              </a:spcBef>
              <a:buClr>
                <a:srgbClr val="00B0F0"/>
              </a:buClr>
              <a:buSzPts val="2000"/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Discovery Phase</a:t>
            </a:r>
            <a:r>
              <a:rPr lang="en-AU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Every two weeks until end of April</a:t>
            </a:r>
          </a:p>
          <a:p>
            <a:pPr marL="444500" indent="-342900">
              <a:spcBef>
                <a:spcPts val="400"/>
              </a:spcBef>
              <a:buClr>
                <a:srgbClr val="00B0F0"/>
              </a:buClr>
              <a:buSzPts val="2000"/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Build Phase</a:t>
            </a:r>
            <a:r>
              <a:rPr lang="en-AU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Every 4-6 weeks until end of the year</a:t>
            </a:r>
          </a:p>
        </p:txBody>
      </p:sp>
    </p:spTree>
    <p:extLst>
      <p:ext uri="{BB962C8B-B14F-4D97-AF65-F5344CB8AC3E}">
        <p14:creationId xmlns:p14="http://schemas.microsoft.com/office/powerpoint/2010/main" val="4254152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45;p7">
            <a:extLst>
              <a:ext uri="{FF2B5EF4-FFF2-40B4-BE49-F238E27FC236}">
                <a16:creationId xmlns:a16="http://schemas.microsoft.com/office/drawing/2014/main" id="{BB4B8B62-6638-F44D-B46C-804430F47921}"/>
              </a:ext>
            </a:extLst>
          </p:cNvPr>
          <p:cNvSpPr/>
          <p:nvPr/>
        </p:nvSpPr>
        <p:spPr>
          <a:xfrm>
            <a:off x="1481549" y="1671145"/>
            <a:ext cx="8082866" cy="3774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269875" lvl="0" indent="-239713">
              <a:spcBef>
                <a:spcPts val="6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F3F3F"/>
              </a:solidFill>
              <a:latin typeface="Trebuchet MS" panose="020B0703020202090204" pitchFamily="34" charset="0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606DE71A-1829-184B-B016-DF731F1046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5" r="25731"/>
          <a:stretch/>
        </p:blipFill>
        <p:spPr bwMode="auto">
          <a:xfrm>
            <a:off x="8316686" y="0"/>
            <a:ext cx="387531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56;p4">
            <a:extLst>
              <a:ext uri="{FF2B5EF4-FFF2-40B4-BE49-F238E27FC236}">
                <a16:creationId xmlns:a16="http://schemas.microsoft.com/office/drawing/2014/main" id="{4482E506-D4D8-9649-9DEE-F23F985D480E}"/>
              </a:ext>
            </a:extLst>
          </p:cNvPr>
          <p:cNvSpPr txBox="1"/>
          <p:nvPr/>
        </p:nvSpPr>
        <p:spPr>
          <a:xfrm>
            <a:off x="614523" y="258713"/>
            <a:ext cx="8308760" cy="648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600" b="0" i="0" u="none" strike="noStrike" cap="none" dirty="0">
                <a:solidFill>
                  <a:srgbClr val="00B0F0"/>
                </a:solidFill>
                <a:latin typeface="Trebuchet MS"/>
                <a:ea typeface="Trebuchet MS"/>
                <a:cs typeface="Trebuchet MS"/>
                <a:sym typeface="Trebuchet MS"/>
              </a:rPr>
              <a:t>Mapping Use Cases</a:t>
            </a:r>
          </a:p>
        </p:txBody>
      </p:sp>
      <p:sp>
        <p:nvSpPr>
          <p:cNvPr id="6" name="Google Shape;151;p28">
            <a:extLst>
              <a:ext uri="{FF2B5EF4-FFF2-40B4-BE49-F238E27FC236}">
                <a16:creationId xmlns:a16="http://schemas.microsoft.com/office/drawing/2014/main" id="{F5F7BB22-A6FF-4E46-8146-AE597D80B349}"/>
              </a:ext>
            </a:extLst>
          </p:cNvPr>
          <p:cNvSpPr txBox="1"/>
          <p:nvPr/>
        </p:nvSpPr>
        <p:spPr>
          <a:xfrm>
            <a:off x="614522" y="1066800"/>
            <a:ext cx="7625963" cy="5595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525">
              <a:spcBef>
                <a:spcPts val="600"/>
              </a:spcBef>
              <a:buClr>
                <a:srgbClr val="00B0F0"/>
              </a:buClr>
              <a:buSzPts val="2000"/>
            </a:pPr>
            <a:r>
              <a:rPr lang="en-AU" sz="2000" b="1" i="0" u="none" strike="noStrike" cap="none" dirty="0">
                <a:solidFill>
                  <a:schemeClr val="tx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Examples</a:t>
            </a:r>
            <a:endParaRPr lang="en-AU" sz="2000" b="1" dirty="0">
              <a:solidFill>
                <a:schemeClr val="tx2">
                  <a:lumMod val="7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52425" indent="-342900">
              <a:spcBef>
                <a:spcPts val="400"/>
              </a:spcBef>
              <a:buClr>
                <a:srgbClr val="00B0F0"/>
              </a:buClr>
              <a:buSzPts val="2000"/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dk1"/>
                </a:solidFill>
                <a:latin typeface="Trebuchet MS"/>
                <a:sym typeface="Trebuchet MS"/>
              </a:rPr>
              <a:t>To support migration to SNOMED CT</a:t>
            </a:r>
          </a:p>
          <a:p>
            <a:pPr marL="352425" indent="-342900">
              <a:spcBef>
                <a:spcPts val="400"/>
              </a:spcBef>
              <a:buClr>
                <a:srgbClr val="00B0F0"/>
              </a:buClr>
              <a:buSzPts val="2000"/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dk1"/>
                </a:solidFill>
                <a:latin typeface="Trebuchet MS"/>
                <a:sym typeface="Trebuchet MS"/>
              </a:rPr>
              <a:t>To support interoperability and data integration</a:t>
            </a:r>
          </a:p>
          <a:p>
            <a:pPr marL="352425" indent="-342900">
              <a:spcBef>
                <a:spcPts val="400"/>
              </a:spcBef>
              <a:buClr>
                <a:srgbClr val="00B0F0"/>
              </a:buClr>
              <a:buSzPts val="2000"/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dk1"/>
                </a:solidFill>
                <a:latin typeface="Trebuchet MS"/>
                <a:sym typeface="Trebuchet MS"/>
              </a:rPr>
              <a:t>To enable data analytics over legacy data</a:t>
            </a:r>
          </a:p>
          <a:p>
            <a:pPr marL="352425" indent="-342900">
              <a:spcBef>
                <a:spcPts val="400"/>
              </a:spcBef>
              <a:buClr>
                <a:srgbClr val="00B0F0"/>
              </a:buClr>
              <a:buSzPts val="2000"/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dk1"/>
                </a:solidFill>
                <a:latin typeface="Trebuchet MS"/>
                <a:sym typeface="Trebuchet MS"/>
              </a:rPr>
              <a:t>To map local drug codes to a SNOMED CT drug extension</a:t>
            </a:r>
          </a:p>
          <a:p>
            <a:pPr marL="352425" indent="-342900">
              <a:spcBef>
                <a:spcPts val="400"/>
              </a:spcBef>
              <a:buClr>
                <a:srgbClr val="00B0F0"/>
              </a:buClr>
              <a:buSzPts val="2000"/>
              <a:buFont typeface="Arial" panose="020B0604020202020204" pitchFamily="34" charset="0"/>
              <a:buChar char="•"/>
            </a:pPr>
            <a:r>
              <a:rPr lang="en-AU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Enable vendors using proprietary codes to start adopting SNOMED CT</a:t>
            </a:r>
          </a:p>
          <a:p>
            <a:pPr marL="352425" indent="-342900">
              <a:spcBef>
                <a:spcPts val="400"/>
              </a:spcBef>
              <a:buClr>
                <a:srgbClr val="00B0F0"/>
              </a:buClr>
              <a:buSzPts val="2000"/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 help identify gaps in SNOMED CT content</a:t>
            </a:r>
          </a:p>
          <a:p>
            <a:pPr marL="352425" indent="-342900">
              <a:spcBef>
                <a:spcPts val="400"/>
              </a:spcBef>
              <a:buClr>
                <a:srgbClr val="00B0F0"/>
              </a:buClr>
              <a:buSzPts val="2000"/>
              <a:buFont typeface="Arial" panose="020B0604020202020204" pitchFamily="34" charset="0"/>
              <a:buChar char="•"/>
            </a:pPr>
            <a:r>
              <a:rPr lang="en-AU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 create an extension to an existing </a:t>
            </a:r>
            <a:r>
              <a:rPr lang="en-AU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map </a:t>
            </a:r>
            <a:endParaRPr lang="en-AU" i="0" u="none" strike="noStrike" cap="none" dirty="0">
              <a:solidFill>
                <a:schemeClr val="tx2">
                  <a:lumMod val="7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525">
              <a:spcBef>
                <a:spcPts val="1000"/>
              </a:spcBef>
              <a:buClr>
                <a:srgbClr val="00B0F0"/>
              </a:buClr>
              <a:buSzPts val="2000"/>
            </a:pPr>
            <a:r>
              <a:rPr lang="en-AU" sz="2000" b="1" i="0" u="none" strike="noStrike" cap="none" dirty="0">
                <a:solidFill>
                  <a:schemeClr val="tx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Members</a:t>
            </a:r>
            <a:endParaRPr lang="en-AU" sz="2000" b="1" dirty="0">
              <a:solidFill>
                <a:schemeClr val="tx2">
                  <a:lumMod val="7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11150" marR="0" lvl="0" indent="-209550" algn="l" rtl="0">
              <a:spcBef>
                <a:spcPts val="40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Armenia</a:t>
            </a:r>
          </a:p>
          <a:p>
            <a:pPr marL="311150" marR="0" lvl="0" indent="-209550" algn="l" rtl="0">
              <a:spcBef>
                <a:spcPts val="40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Australia</a:t>
            </a:r>
          </a:p>
          <a:p>
            <a:pPr marL="311150" marR="0" lvl="0" indent="-209550" algn="l" rtl="0">
              <a:spcBef>
                <a:spcPts val="40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Canada</a:t>
            </a:r>
          </a:p>
          <a:p>
            <a:pPr marL="311150" marR="0" lvl="0" indent="-209550" algn="l" rtl="0">
              <a:spcBef>
                <a:spcPts val="40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Estonia</a:t>
            </a:r>
          </a:p>
          <a:p>
            <a:pPr marL="311150" marR="0" lvl="0" indent="-209550" algn="l" rtl="0">
              <a:spcBef>
                <a:spcPts val="40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Finland</a:t>
            </a:r>
          </a:p>
          <a:p>
            <a:pPr marL="9525">
              <a:spcBef>
                <a:spcPts val="1000"/>
              </a:spcBef>
              <a:buClr>
                <a:srgbClr val="00B0F0"/>
              </a:buClr>
              <a:buSzPts val="2000"/>
            </a:pPr>
            <a:r>
              <a:rPr lang="en-AU" sz="2000" b="1" dirty="0">
                <a:solidFill>
                  <a:schemeClr val="tx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Question</a:t>
            </a:r>
          </a:p>
          <a:p>
            <a:pPr marL="311150" lvl="0" indent="-209550">
              <a:spcBef>
                <a:spcPts val="400"/>
              </a:spcBef>
              <a:buClr>
                <a:srgbClr val="00B0F0"/>
              </a:buClr>
              <a:buSzPts val="2000"/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Please give a short summary of your use case (e.g. why, what, how)</a:t>
            </a:r>
          </a:p>
        </p:txBody>
      </p:sp>
      <p:sp>
        <p:nvSpPr>
          <p:cNvPr id="7" name="Google Shape;151;p28">
            <a:extLst>
              <a:ext uri="{FF2B5EF4-FFF2-40B4-BE49-F238E27FC236}">
                <a16:creationId xmlns:a16="http://schemas.microsoft.com/office/drawing/2014/main" id="{A1DA9C7B-8AEC-9245-8881-5D5C0F153D0A}"/>
              </a:ext>
            </a:extLst>
          </p:cNvPr>
          <p:cNvSpPr txBox="1"/>
          <p:nvPr/>
        </p:nvSpPr>
        <p:spPr>
          <a:xfrm>
            <a:off x="3248865" y="4134029"/>
            <a:ext cx="1921849" cy="183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1150" indent="-209550">
              <a:spcBef>
                <a:spcPts val="400"/>
              </a:spcBef>
              <a:buClr>
                <a:srgbClr val="00B0F0"/>
              </a:buClr>
              <a:buSzPts val="2000"/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Hong Kong</a:t>
            </a:r>
          </a:p>
          <a:p>
            <a:pPr marL="311150" marR="0" lvl="0" indent="-209550" algn="l" rtl="0">
              <a:spcBef>
                <a:spcPts val="40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India</a:t>
            </a:r>
          </a:p>
          <a:p>
            <a:pPr marL="311150" marR="0" lvl="0" indent="-209550" algn="l" rtl="0">
              <a:spcBef>
                <a:spcPts val="40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Israel</a:t>
            </a:r>
          </a:p>
          <a:p>
            <a:pPr marL="311150" marR="0" lvl="0" indent="-209550" algn="l" rtl="0">
              <a:spcBef>
                <a:spcPts val="40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Singapore</a:t>
            </a:r>
          </a:p>
          <a:p>
            <a:pPr marL="311150" marR="0" lvl="0" indent="-209550" algn="l" rtl="0">
              <a:spcBef>
                <a:spcPts val="40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South Korea</a:t>
            </a:r>
          </a:p>
          <a:p>
            <a:pPr marL="311150" marR="0" lvl="0" indent="-209550" algn="l" rtl="0">
              <a:spcBef>
                <a:spcPts val="40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2581304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45;p7">
            <a:extLst>
              <a:ext uri="{FF2B5EF4-FFF2-40B4-BE49-F238E27FC236}">
                <a16:creationId xmlns:a16="http://schemas.microsoft.com/office/drawing/2014/main" id="{BB4B8B62-6638-F44D-B46C-804430F47921}"/>
              </a:ext>
            </a:extLst>
          </p:cNvPr>
          <p:cNvSpPr/>
          <p:nvPr/>
        </p:nvSpPr>
        <p:spPr>
          <a:xfrm>
            <a:off x="1481549" y="1671145"/>
            <a:ext cx="8082866" cy="3774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269875" lvl="0" indent="-239713">
              <a:spcBef>
                <a:spcPts val="6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F3F3F"/>
              </a:solidFill>
              <a:latin typeface="Trebuchet MS" panose="020B0703020202090204" pitchFamily="34" charset="0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606DE71A-1829-184B-B016-DF731F1046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5" r="25731"/>
          <a:stretch/>
        </p:blipFill>
        <p:spPr bwMode="auto">
          <a:xfrm>
            <a:off x="8316686" y="0"/>
            <a:ext cx="387531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56;p4">
            <a:extLst>
              <a:ext uri="{FF2B5EF4-FFF2-40B4-BE49-F238E27FC236}">
                <a16:creationId xmlns:a16="http://schemas.microsoft.com/office/drawing/2014/main" id="{4482E506-D4D8-9649-9DEE-F23F985D480E}"/>
              </a:ext>
            </a:extLst>
          </p:cNvPr>
          <p:cNvSpPr txBox="1"/>
          <p:nvPr/>
        </p:nvSpPr>
        <p:spPr>
          <a:xfrm>
            <a:off x="614523" y="258713"/>
            <a:ext cx="8308760" cy="648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600" b="0" i="0" u="none" strike="noStrike" cap="none" dirty="0">
                <a:solidFill>
                  <a:srgbClr val="00B0F0"/>
                </a:solidFill>
                <a:latin typeface="Trebuchet MS"/>
                <a:ea typeface="Trebuchet MS"/>
                <a:cs typeface="Trebuchet MS"/>
                <a:sym typeface="Trebuchet MS"/>
              </a:rPr>
              <a:t>Mapping Use Case – Questionnaire</a:t>
            </a:r>
          </a:p>
        </p:txBody>
      </p:sp>
      <p:sp>
        <p:nvSpPr>
          <p:cNvPr id="6" name="Google Shape;151;p28">
            <a:extLst>
              <a:ext uri="{FF2B5EF4-FFF2-40B4-BE49-F238E27FC236}">
                <a16:creationId xmlns:a16="http://schemas.microsoft.com/office/drawing/2014/main" id="{F5F7BB22-A6FF-4E46-8146-AE597D80B349}"/>
              </a:ext>
            </a:extLst>
          </p:cNvPr>
          <p:cNvSpPr txBox="1"/>
          <p:nvPr/>
        </p:nvSpPr>
        <p:spPr>
          <a:xfrm>
            <a:off x="614523" y="906895"/>
            <a:ext cx="7702164" cy="5595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525" algn="ctr">
              <a:spcBef>
                <a:spcPts val="600"/>
              </a:spcBef>
              <a:buClr>
                <a:srgbClr val="00B0F0"/>
              </a:buClr>
              <a:buSzPts val="2000"/>
            </a:pPr>
            <a:r>
              <a:rPr lang="en-AU" sz="20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http://snomed.org/map-usecase</a:t>
            </a:r>
            <a:endParaRPr lang="en-AU" sz="2000" b="1" i="0" u="none" strike="noStrike" cap="none" dirty="0">
              <a:solidFill>
                <a:schemeClr val="tx2">
                  <a:lumMod val="7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525">
              <a:spcBef>
                <a:spcPts val="600"/>
              </a:spcBef>
              <a:buClr>
                <a:srgbClr val="00B0F0"/>
              </a:buClr>
              <a:buSzPts val="2000"/>
            </a:pPr>
            <a:r>
              <a:rPr lang="en-AU" sz="2000" b="1" i="0" u="none" strike="noStrike" cap="none" dirty="0">
                <a:solidFill>
                  <a:schemeClr val="tx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Questions</a:t>
            </a:r>
            <a:endParaRPr lang="en-AU" sz="2000" b="1" dirty="0">
              <a:solidFill>
                <a:schemeClr val="tx2">
                  <a:lumMod val="7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52425" indent="-342900">
              <a:spcBef>
                <a:spcPts val="400"/>
              </a:spcBef>
              <a:buClr>
                <a:srgbClr val="00B0F0"/>
              </a:buClr>
              <a:buSzPts val="2000"/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dk1"/>
                </a:solidFill>
                <a:latin typeface="Trebuchet MS"/>
                <a:sym typeface="Trebuchet MS"/>
              </a:rPr>
              <a:t>WHY</a:t>
            </a:r>
          </a:p>
          <a:p>
            <a:pPr marL="809625" lvl="1" indent="-342900">
              <a:spcBef>
                <a:spcPts val="400"/>
              </a:spcBef>
              <a:buClr>
                <a:srgbClr val="00B0F0"/>
              </a:buClr>
              <a:buSzPts val="2000"/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dk1"/>
                </a:solidFill>
                <a:latin typeface="Trebuchet MS"/>
                <a:sym typeface="Trebuchet MS"/>
              </a:rPr>
              <a:t>Why do you need to map to SNOMED CT? (What is the purpose?)</a:t>
            </a:r>
          </a:p>
          <a:p>
            <a:pPr marL="352425" indent="-342900">
              <a:spcBef>
                <a:spcPts val="400"/>
              </a:spcBef>
              <a:buClr>
                <a:srgbClr val="00B0F0"/>
              </a:buClr>
              <a:buSzPts val="2000"/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dk1"/>
                </a:solidFill>
                <a:latin typeface="Trebuchet MS"/>
                <a:sym typeface="Trebuchet MS"/>
              </a:rPr>
              <a:t>WHAT</a:t>
            </a:r>
          </a:p>
          <a:p>
            <a:pPr marL="809625" lvl="1" indent="-342900">
              <a:spcBef>
                <a:spcPts val="400"/>
              </a:spcBef>
              <a:buClr>
                <a:srgbClr val="00B0F0"/>
              </a:buClr>
              <a:buSzPts val="2000"/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dk1"/>
                </a:solidFill>
                <a:latin typeface="Trebuchet MS"/>
                <a:sym typeface="Trebuchet MS"/>
              </a:rPr>
              <a:t>What code system(s) are you mapping from?</a:t>
            </a:r>
          </a:p>
          <a:p>
            <a:pPr marL="809625" lvl="1" indent="-342900">
              <a:spcBef>
                <a:spcPts val="400"/>
              </a:spcBef>
              <a:buClr>
                <a:srgbClr val="00B0F0"/>
              </a:buClr>
              <a:buSzPts val="2000"/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dk1"/>
                </a:solidFill>
                <a:latin typeface="Trebuchet MS"/>
                <a:sym typeface="Trebuchet MS"/>
              </a:rPr>
              <a:t>What SNOMED CT edition are you mapping to?</a:t>
            </a:r>
          </a:p>
          <a:p>
            <a:pPr marL="809625" lvl="1" indent="-342900">
              <a:spcBef>
                <a:spcPts val="400"/>
              </a:spcBef>
              <a:buClr>
                <a:srgbClr val="00B0F0"/>
              </a:buClr>
              <a:buSzPts val="2000"/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dk1"/>
                </a:solidFill>
                <a:latin typeface="Trebuchet MS"/>
                <a:sym typeface="Trebuchet MS"/>
              </a:rPr>
              <a:t>What language(s) are your source/target terms?</a:t>
            </a:r>
          </a:p>
          <a:p>
            <a:pPr marL="809625" lvl="1" indent="-342900">
              <a:spcBef>
                <a:spcPts val="400"/>
              </a:spcBef>
              <a:buClr>
                <a:srgbClr val="00B0F0"/>
              </a:buClr>
              <a:buSzPts val="2000"/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dk1"/>
                </a:solidFill>
                <a:latin typeface="Trebuchet MS"/>
                <a:sym typeface="Trebuchet MS"/>
              </a:rPr>
              <a:t>What is the clinical domain(s) of your code system(s)?</a:t>
            </a:r>
          </a:p>
          <a:p>
            <a:pPr marL="809625" lvl="1" indent="-342900">
              <a:spcBef>
                <a:spcPts val="400"/>
              </a:spcBef>
              <a:buClr>
                <a:srgbClr val="00B0F0"/>
              </a:buClr>
              <a:buSzPts val="2000"/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dk1"/>
                </a:solidFill>
                <a:latin typeface="Trebuchet MS"/>
                <a:sym typeface="Trebuchet MS"/>
              </a:rPr>
              <a:t>What is the size of your code sets?</a:t>
            </a:r>
          </a:p>
          <a:p>
            <a:pPr marL="809625" lvl="1" indent="-342900">
              <a:spcBef>
                <a:spcPts val="400"/>
              </a:spcBef>
              <a:buClr>
                <a:srgbClr val="00B0F0"/>
              </a:buClr>
              <a:buSzPts val="2000"/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dk1"/>
                </a:solidFill>
                <a:latin typeface="Trebuchet MS"/>
                <a:sym typeface="Trebuchet MS"/>
              </a:rPr>
              <a:t>What type of map do you need for your use case? (e.g. equivalence map, narrow-to-broad, partial-overlap,…)</a:t>
            </a:r>
          </a:p>
          <a:p>
            <a:pPr marL="352425" indent="-342900">
              <a:spcBef>
                <a:spcPts val="400"/>
              </a:spcBef>
              <a:buClr>
                <a:srgbClr val="00B0F0"/>
              </a:buClr>
              <a:buSzPts val="2000"/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dk1"/>
                </a:solidFill>
                <a:latin typeface="Trebuchet MS"/>
                <a:sym typeface="Trebuchet MS"/>
              </a:rPr>
              <a:t>WHO</a:t>
            </a:r>
          </a:p>
          <a:p>
            <a:pPr marL="809625" lvl="1" indent="-342900">
              <a:spcBef>
                <a:spcPts val="400"/>
              </a:spcBef>
              <a:buClr>
                <a:srgbClr val="00B0F0"/>
              </a:buClr>
              <a:buSzPts val="2000"/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dk1"/>
                </a:solidFill>
                <a:latin typeface="Trebuchet MS"/>
                <a:sym typeface="Trebuchet MS"/>
              </a:rPr>
              <a:t>Who is involved in the mapping process? What roles do they play?</a:t>
            </a:r>
          </a:p>
          <a:p>
            <a:pPr marL="809625" lvl="1" indent="-342900">
              <a:spcBef>
                <a:spcPts val="400"/>
              </a:spcBef>
              <a:buClr>
                <a:srgbClr val="00B0F0"/>
              </a:buClr>
              <a:buSzPts val="2000"/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dk1"/>
                </a:solidFill>
                <a:latin typeface="Trebuchet MS"/>
                <a:sym typeface="Trebuchet MS"/>
              </a:rPr>
              <a:t>Who uses the resulting map?</a:t>
            </a:r>
          </a:p>
          <a:p>
            <a:pPr marL="352425" indent="-342900">
              <a:spcBef>
                <a:spcPts val="400"/>
              </a:spcBef>
              <a:buClr>
                <a:srgbClr val="00B0F0"/>
              </a:buClr>
              <a:buSzPts val="2000"/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dk1"/>
                </a:solidFill>
                <a:latin typeface="Trebuchet MS"/>
                <a:sym typeface="Trebuchet MS"/>
              </a:rPr>
              <a:t>HOW - How are you currently doing the mapping? What tools?</a:t>
            </a:r>
          </a:p>
          <a:p>
            <a:pPr marL="352425" indent="-342900">
              <a:spcBef>
                <a:spcPts val="400"/>
              </a:spcBef>
              <a:buClr>
                <a:srgbClr val="00B0F0"/>
              </a:buClr>
              <a:buSzPts val="2000"/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dk1"/>
                </a:solidFill>
                <a:latin typeface="Trebuchet MS"/>
                <a:sym typeface="Trebuchet MS"/>
              </a:rPr>
              <a:t>WHEN – Are you maps one-off or are they regularly maintained?</a:t>
            </a:r>
          </a:p>
        </p:txBody>
      </p:sp>
    </p:spTree>
    <p:extLst>
      <p:ext uri="{BB962C8B-B14F-4D97-AF65-F5344CB8AC3E}">
        <p14:creationId xmlns:p14="http://schemas.microsoft.com/office/powerpoint/2010/main" val="2129422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3"/>
          <p:cNvSpPr txBox="1"/>
          <p:nvPr/>
        </p:nvSpPr>
        <p:spPr>
          <a:xfrm>
            <a:off x="6581955" y="1632857"/>
            <a:ext cx="5011329" cy="4082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58800" marR="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AutoNum type="arabicPeriod"/>
            </a:pPr>
            <a:r>
              <a:rPr lang="en-AU" sz="20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Please complete the google form</a:t>
            </a:r>
            <a:br>
              <a:rPr lang="en-AU" sz="20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AU" sz="20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http://snomed.org/map-usecase</a:t>
            </a:r>
            <a:r>
              <a:rPr lang="en-AU" sz="20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marL="558800" marR="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AutoNum type="arabicPeriod"/>
            </a:pPr>
            <a:r>
              <a:rPr lang="en-AU" sz="20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Next meeting</a:t>
            </a:r>
            <a:br>
              <a:rPr lang="en-AU" sz="2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AU" sz="2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Tuesday 23</a:t>
            </a:r>
            <a:r>
              <a:rPr lang="en-AU" sz="2000" baseline="30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rd</a:t>
            </a:r>
            <a:r>
              <a:rPr lang="en-AU" sz="2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February 2021 @ 10 UTC</a:t>
            </a:r>
            <a:endParaRPr sz="2000" b="1" i="0" u="none" strike="noStrike" cap="none" dirty="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4" name="Google Shape;324;p13"/>
          <p:cNvSpPr txBox="1"/>
          <p:nvPr/>
        </p:nvSpPr>
        <p:spPr>
          <a:xfrm>
            <a:off x="98725" y="6421674"/>
            <a:ext cx="3807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6</a:t>
            </a:fld>
            <a:endParaRPr sz="14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2" name="Google Shape;322;p13"/>
          <p:cNvSpPr txBox="1"/>
          <p:nvPr/>
        </p:nvSpPr>
        <p:spPr>
          <a:xfrm>
            <a:off x="6941185" y="195851"/>
            <a:ext cx="3898710" cy="12628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60000" tIns="360000" rIns="360000" bIns="360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NEXT STEPS</a:t>
            </a:r>
            <a:endParaRPr sz="14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B938EDB-556C-C741-A3D8-91B680BB4FE1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5DA8A7-D5E4-944F-B050-ED5D7A152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4526"/>
            <a:ext cx="642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15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Google Shape;678;g7e4ca5b0a6_5_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441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g7e4ca5b0a6_5_36"/>
          <p:cNvSpPr/>
          <p:nvPr/>
        </p:nvSpPr>
        <p:spPr>
          <a:xfrm>
            <a:off x="1" y="0"/>
            <a:ext cx="12244175" cy="6858000"/>
          </a:xfrm>
          <a:prstGeom prst="rect">
            <a:avLst/>
          </a:prstGeom>
          <a:solidFill>
            <a:schemeClr val="dk2">
              <a:alpha val="84313"/>
            </a:scheme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680" name="Google Shape;680;g7e4ca5b0a6_5_36"/>
          <p:cNvCxnSpPr/>
          <p:nvPr/>
        </p:nvCxnSpPr>
        <p:spPr>
          <a:xfrm flipH="1">
            <a:off x="3320636" y="1177890"/>
            <a:ext cx="10500" cy="19335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1" name="Google Shape;681;g7e4ca5b0a6_5_36"/>
          <p:cNvSpPr/>
          <p:nvPr/>
        </p:nvSpPr>
        <p:spPr>
          <a:xfrm>
            <a:off x="3562500" y="1104901"/>
            <a:ext cx="5105100" cy="4914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0" sx="102000" sy="102000" algn="ctr" rotWithShape="0">
              <a:srgbClr val="7F7F7F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82" name="Google Shape;682;g7e4ca5b0a6_5_36"/>
          <p:cNvSpPr txBox="1"/>
          <p:nvPr/>
        </p:nvSpPr>
        <p:spPr>
          <a:xfrm>
            <a:off x="3821850" y="1714536"/>
            <a:ext cx="4586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THANK YOU</a:t>
            </a:r>
            <a:endParaRPr sz="4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683" name="Google Shape;683;g7e4ca5b0a6_5_36"/>
          <p:cNvCxnSpPr/>
          <p:nvPr/>
        </p:nvCxnSpPr>
        <p:spPr>
          <a:xfrm>
            <a:off x="5743650" y="2800294"/>
            <a:ext cx="742800" cy="0"/>
          </a:xfrm>
          <a:prstGeom prst="straightConnector1">
            <a:avLst/>
          </a:prstGeom>
          <a:noFill/>
          <a:ln w="50800" cap="flat" cmpd="sng">
            <a:solidFill>
              <a:srgbClr val="D8DAE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84" name="Google Shape;684;g7e4ca5b0a6_5_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61550" y="3209926"/>
            <a:ext cx="1907000" cy="19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g7e4ca5b0a6_5_36"/>
          <p:cNvSpPr/>
          <p:nvPr/>
        </p:nvSpPr>
        <p:spPr>
          <a:xfrm>
            <a:off x="3562500" y="5835551"/>
            <a:ext cx="5105100" cy="232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86" name="Google Shape;686;g7e4ca5b0a6_5_36"/>
          <p:cNvSpPr txBox="1"/>
          <p:nvPr/>
        </p:nvSpPr>
        <p:spPr>
          <a:xfrm rot="-5400000">
            <a:off x="1729172" y="4421026"/>
            <a:ext cx="3134700" cy="1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SNOMED International: Delivering SNOMED CT</a:t>
            </a:r>
            <a:endParaRPr sz="1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87" name="Google Shape;687;g7e4ca5b0a6_5_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05820" y="6185409"/>
            <a:ext cx="5068818" cy="333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5396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rgbClr val="424A55"/>
      </a:dk1>
      <a:lt1>
        <a:srgbClr val="FFFFFF"/>
      </a:lt1>
      <a:dk2>
        <a:srgbClr val="1DA8DE"/>
      </a:dk2>
      <a:lt2>
        <a:srgbClr val="F1F2F1"/>
      </a:lt2>
      <a:accent1>
        <a:srgbClr val="124E6B"/>
      </a:accent1>
      <a:accent2>
        <a:srgbClr val="27ABB8"/>
      </a:accent2>
      <a:accent3>
        <a:srgbClr val="7F71AC"/>
      </a:accent3>
      <a:accent4>
        <a:srgbClr val="F5A53B"/>
      </a:accent4>
      <a:accent5>
        <a:srgbClr val="6EBAA0"/>
      </a:accent5>
      <a:accent6>
        <a:srgbClr val="EC4B57"/>
      </a:accent6>
      <a:hlink>
        <a:srgbClr val="1DA7DD"/>
      </a:hlink>
      <a:folHlink>
        <a:srgbClr val="1DA8D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62969</TotalTime>
  <Words>420</Words>
  <Application>Microsoft Office PowerPoint</Application>
  <PresentationFormat>Widescreen</PresentationFormat>
  <Paragraphs>68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Helvetica Neue</vt:lpstr>
      <vt:lpstr>Roboto</vt:lpstr>
      <vt:lpstr>Trebuchet MS</vt:lpstr>
      <vt:lpstr>Office Theme</vt:lpstr>
      <vt:lpstr>SNOMED CT Mapping Tool  User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SNOMED International Presentation Template</dc:title>
  <dc:creator>Ashley Hickey</dc:creator>
  <cp:lastModifiedBy>MacLean , Andrea</cp:lastModifiedBy>
  <cp:revision>292</cp:revision>
  <dcterms:created xsi:type="dcterms:W3CDTF">2020-08-12T15:12:31Z</dcterms:created>
  <dcterms:modified xsi:type="dcterms:W3CDTF">2021-02-09T13:54:49Z</dcterms:modified>
</cp:coreProperties>
</file>