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sldIdLst>
    <p:sldId id="284" r:id="rId2"/>
    <p:sldId id="402" r:id="rId3"/>
    <p:sldId id="362" r:id="rId4"/>
    <p:sldId id="365" r:id="rId5"/>
    <p:sldId id="366" r:id="rId6"/>
    <p:sldId id="367" r:id="rId7"/>
    <p:sldId id="368" r:id="rId8"/>
    <p:sldId id="369" r:id="rId9"/>
    <p:sldId id="371" r:id="rId10"/>
    <p:sldId id="370" r:id="rId11"/>
    <p:sldId id="364" r:id="rId12"/>
    <p:sldId id="372" r:id="rId13"/>
    <p:sldId id="384" r:id="rId14"/>
    <p:sldId id="386" r:id="rId15"/>
    <p:sldId id="387" r:id="rId16"/>
    <p:sldId id="388" r:id="rId17"/>
    <p:sldId id="389" r:id="rId18"/>
    <p:sldId id="405" r:id="rId19"/>
    <p:sldId id="403" r:id="rId20"/>
    <p:sldId id="379" r:id="rId21"/>
    <p:sldId id="380" r:id="rId22"/>
    <p:sldId id="381" r:id="rId23"/>
    <p:sldId id="382" r:id="rId24"/>
    <p:sldId id="404" r:id="rId25"/>
    <p:sldId id="383" r:id="rId26"/>
    <p:sldId id="373" r:id="rId27"/>
    <p:sldId id="401" r:id="rId28"/>
    <p:sldId id="374" r:id="rId29"/>
    <p:sldId id="391" r:id="rId30"/>
    <p:sldId id="392" r:id="rId31"/>
    <p:sldId id="390" r:id="rId32"/>
    <p:sldId id="393" r:id="rId33"/>
    <p:sldId id="394" r:id="rId34"/>
    <p:sldId id="395" r:id="rId35"/>
    <p:sldId id="396" r:id="rId36"/>
    <p:sldId id="397" r:id="rId37"/>
    <p:sldId id="398" r:id="rId38"/>
    <p:sldId id="377" r:id="rId39"/>
    <p:sldId id="399" r:id="rId40"/>
    <p:sldId id="400" r:id="rId41"/>
  </p:sldIdLst>
  <p:sldSz cx="9144000" cy="5143500" type="screen16x9"/>
  <p:notesSz cx="6858000" cy="9144000"/>
  <p:embeddedFontLst>
    <p:embeddedFont>
      <p:font typeface="Helvetica Neue" panose="020B0604020202020204" charset="0"/>
      <p:regular r:id="rId43"/>
      <p:bold r:id="rId44"/>
      <p:italic r:id="rId45"/>
      <p:boldItalic r:id="rId46"/>
    </p:embeddedFont>
    <p:embeddedFont>
      <p:font typeface="Helvetica Neue Light" panose="020B0604020202020204" charset="0"/>
      <p:regular r:id="rId47"/>
      <p:bold r:id="rId48"/>
      <p:italic r:id="rId49"/>
      <p:boldItalic r:id="rId50"/>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402"/>
            <p14:sldId id="362"/>
            <p14:sldId id="365"/>
            <p14:sldId id="366"/>
            <p14:sldId id="367"/>
            <p14:sldId id="368"/>
            <p14:sldId id="369"/>
            <p14:sldId id="371"/>
            <p14:sldId id="370"/>
            <p14:sldId id="364"/>
            <p14:sldId id="372"/>
            <p14:sldId id="384"/>
            <p14:sldId id="386"/>
            <p14:sldId id="387"/>
            <p14:sldId id="388"/>
            <p14:sldId id="389"/>
            <p14:sldId id="405"/>
            <p14:sldId id="403"/>
            <p14:sldId id="379"/>
            <p14:sldId id="380"/>
            <p14:sldId id="381"/>
            <p14:sldId id="382"/>
            <p14:sldId id="404"/>
            <p14:sldId id="383"/>
            <p14:sldId id="373"/>
            <p14:sldId id="401"/>
            <p14:sldId id="374"/>
            <p14:sldId id="391"/>
            <p14:sldId id="392"/>
            <p14:sldId id="390"/>
            <p14:sldId id="393"/>
            <p14:sldId id="394"/>
            <p14:sldId id="395"/>
            <p14:sldId id="396"/>
            <p14:sldId id="397"/>
            <p14:sldId id="398"/>
            <p14:sldId id="377"/>
            <p14:sldId id="399"/>
            <p14:sldId id="4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741" autoAdjust="0"/>
  </p:normalViewPr>
  <p:slideViewPr>
    <p:cSldViewPr snapToGrid="0" snapToObjects="1">
      <p:cViewPr varScale="1">
        <p:scale>
          <a:sx n="134" d="100"/>
          <a:sy n="134" d="100"/>
        </p:scale>
        <p:origin x="138" y="43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2.xml"/><Relationship Id="rId26"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26.xml"/><Relationship Id="rId7" Type="http://schemas.openxmlformats.org/officeDocument/2006/relationships/slide" Target="slides/slide9.xml"/><Relationship Id="rId12" Type="http://schemas.openxmlformats.org/officeDocument/2006/relationships/slide" Target="slides/slide15.xml"/><Relationship Id="rId17" Type="http://schemas.openxmlformats.org/officeDocument/2006/relationships/slide" Target="slides/slide21.xml"/><Relationship Id="rId25" Type="http://schemas.openxmlformats.org/officeDocument/2006/relationships/slide" Target="slides/slide31.xml"/><Relationship Id="rId33" Type="http://schemas.openxmlformats.org/officeDocument/2006/relationships/slide" Target="slides/slide39.xml"/><Relationship Id="rId2" Type="http://schemas.openxmlformats.org/officeDocument/2006/relationships/slide" Target="slides/slide4.xml"/><Relationship Id="rId16" Type="http://schemas.openxmlformats.org/officeDocument/2006/relationships/slide" Target="slides/slide20.xml"/><Relationship Id="rId20" Type="http://schemas.openxmlformats.org/officeDocument/2006/relationships/slide" Target="slides/slide25.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4.xml"/><Relationship Id="rId24" Type="http://schemas.openxmlformats.org/officeDocument/2006/relationships/slide" Target="slides/slide30.xml"/><Relationship Id="rId32" Type="http://schemas.openxmlformats.org/officeDocument/2006/relationships/slide" Target="slides/slide38.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9.xml"/><Relationship Id="rId28" Type="http://schemas.openxmlformats.org/officeDocument/2006/relationships/slide" Target="slides/slide34.xml"/><Relationship Id="rId10" Type="http://schemas.openxmlformats.org/officeDocument/2006/relationships/slide" Target="slides/slide13.xml"/><Relationship Id="rId19" Type="http://schemas.openxmlformats.org/officeDocument/2006/relationships/slide" Target="slides/slide23.xml"/><Relationship Id="rId31" Type="http://schemas.openxmlformats.org/officeDocument/2006/relationships/slide" Target="slides/slide37.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6.xml"/><Relationship Id="rId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4613" marR="0" lvl="0" indent="182563"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E1E1E"/>
                </a:solidFill>
                <a:effectLst/>
                <a:uLnTx/>
                <a:uFillTx/>
              </a:rPr>
              <a:t>The logo can be changed in the master slides.  Please use the following instructions</a:t>
            </a:r>
          </a:p>
          <a:p>
            <a:pPr marL="1344613" marR="0" lvl="0" indent="182563"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1E1E1E"/>
              </a:solidFill>
              <a:effectLst/>
              <a:uLnTx/>
              <a:uFillTx/>
            </a:endParaRP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view &gt; slide master.</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Right click on the logo and select change picture. </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the image you want to use.  You may need to scale the image accordingly</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When you're done, select close master view.</a:t>
            </a:r>
          </a:p>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2240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70141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56037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20175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76505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82413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79091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428413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40006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18606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427590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418300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98432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9013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197832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489655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188739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65189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80069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47299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76253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562620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233532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735650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676221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81322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09449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61103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425611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70134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411340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36057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dirty="0"/>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linkedin.com/company/canada-health-infoway/</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dirty="0"/>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ncprojectracking.healthit.gov/wiki/pages/viewpage.action?pageId=4361426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confluence.hl7.org/display/RH/Re-Envisioning+HL7+Hom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confluence.hl7.org/display/FHIRI/Publisher-impacting+Change+Proces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confluence.hl7.org/display/VOC/Sept+2021+-+HL7+Virtual+WGM+Meeting+Agenda+for+Vocabulary"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hl7.org/implement/standards/product_brief.cfm?product_id=564"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confluence.hl7.org/display/VOC/Cross+Paradigm+Use+Case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confluence.hl7.org/display/VOC/Terminology+Services+Management+Group"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confluence.hl7.org/display/TSC/Terminology+Services+Management+Group+%28TSMG%29+Mission+and+Charter+-+DRAFT" TargetMode="External"/><Relationship Id="rId5" Type="http://schemas.openxmlformats.org/officeDocument/2006/relationships/hyperlink" Target="https://confluence.hl7.org/download/attachments/79501415/Terminology_in_HL7-Problem_Statement.pptx?version=1&amp;modificationDate=1632242377825&amp;api=v2" TargetMode="External"/><Relationship Id="rId4" Type="http://schemas.openxmlformats.org/officeDocument/2006/relationships/hyperlink" Target="https://chat.fhir.org/#narrow/stream/301245-TSM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l7.org/training/calendar.cfm?ref=na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nfluence.hl7.org/pages/viewpage.action?pageId=120750114" TargetMode="External"/><Relationship Id="rId7" Type="http://schemas.openxmlformats.org/officeDocument/2006/relationships/hyperlink" Target="http://hl7.org/fhir/uv/ip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build.fhir.org/ig/HL7/fhir-ips" TargetMode="External"/><Relationship Id="rId5" Type="http://schemas.openxmlformats.org/officeDocument/2006/relationships/hyperlink" Target="http://build.fhir.org/ig/HL7/fhir-ips/branches/connectathon/index.html" TargetMode="External"/><Relationship Id="rId4" Type="http://schemas.openxmlformats.org/officeDocument/2006/relationships/hyperlink" Target="http://build.fhir.org/ig/HL7/fhir-ips/branches/connectathon-2/index.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psviewer.com/" TargetMode="External"/><Relationship Id="rId7" Type="http://schemas.openxmlformats.org/officeDocument/2006/relationships/hyperlink" Target="https://chat.fhir.org/#narrow/stream/284830-smart.2Fhealth-cards/topic/IPS/near/25316760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orldhealthorganization.github.io/ddcc/" TargetMode="External"/><Relationship Id="rId5" Type="http://schemas.openxmlformats.org/officeDocument/2006/relationships/hyperlink" Target="https://github.com/jddamore/IPSviewer/tree/main/samples" TargetMode="External"/><Relationship Id="rId4" Type="http://schemas.openxmlformats.org/officeDocument/2006/relationships/hyperlink" Target="https://confluence.hl7.org/pages/viewpage.action?pageId=12075011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hl7.org/display/FHIR/2021-09+SMART+Health+Cards+for+Vaccination+and+Test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spec.smarthealth.cards/" TargetMode="External"/><Relationship Id="rId4" Type="http://schemas.openxmlformats.org/officeDocument/2006/relationships/hyperlink" Target="https://confluence.hl7.org/display/PHWG/SMART+Health+Cards+-+Vaccination+and+Testing+IG+Project+Pa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at.fhir.org/#narrow/stream/284830-smart.2Fhealth-cards/topic/IPS/near/25316760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p:txBody>
          <a:bodyPr/>
          <a:lstStyle/>
          <a:p>
            <a:r>
              <a:rPr lang="en-US" dirty="0"/>
              <a:t>September 2021 HL7 Report </a:t>
            </a:r>
            <a:r>
              <a:rPr lang="en-US" sz="2400" dirty="0"/>
              <a:t>Connectathon and WGM</a:t>
            </a:r>
            <a:endParaRPr lang="en-US" dirty="0"/>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endParaRPr lang="en-US" dirty="0"/>
          </a:p>
          <a:p>
            <a:r>
              <a:rPr lang="en-US" dirty="0"/>
              <a:t>Joanie Harper, Specialist, Standards</a:t>
            </a:r>
          </a:p>
          <a:p>
            <a:r>
              <a:rPr lang="en-US" dirty="0"/>
              <a:t>Joel Francis</a:t>
            </a:r>
          </a:p>
          <a:p>
            <a:r>
              <a:rPr lang="en-US" dirty="0"/>
              <a:t>Ron Parker, HL7 Canada Chair </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Smart Health Cards (SHC)</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898389"/>
            <a:ext cx="7944597" cy="3684413"/>
          </a:xfrm>
        </p:spPr>
        <p:txBody>
          <a:bodyPr>
            <a:normAutofit/>
          </a:bodyPr>
          <a:lstStyle/>
          <a:p>
            <a:r>
              <a:rPr lang="en-CA" dirty="0"/>
              <a:t>Breakout with IPS - recap</a:t>
            </a:r>
            <a:endParaRPr lang="en-CA" sz="1600" dirty="0"/>
          </a:p>
          <a:p>
            <a:pPr lvl="0"/>
            <a:r>
              <a:rPr lang="en-US" dirty="0"/>
              <a:t>Creation of SHCs from an IPS</a:t>
            </a:r>
            <a:endParaRPr lang="en-CA" sz="1600" dirty="0"/>
          </a:p>
          <a:p>
            <a:pPr lvl="1"/>
            <a:r>
              <a:rPr lang="en-US" dirty="0"/>
              <a:t>Can an immunization SHC be created from IPS and digitally signed?</a:t>
            </a:r>
            <a:endParaRPr lang="en-CA" sz="1400" dirty="0"/>
          </a:p>
          <a:p>
            <a:pPr lvl="1"/>
            <a:r>
              <a:rPr lang="en-US" dirty="0"/>
              <a:t>Is there a benefit to taking a whole IPS and creating a SHC from that?</a:t>
            </a:r>
            <a:endParaRPr lang="en-CA" sz="1400" dirty="0"/>
          </a:p>
          <a:p>
            <a:pPr lvl="2"/>
            <a:r>
              <a:rPr lang="en-US" dirty="0"/>
              <a:t>IPS bundle would create a huge QR code</a:t>
            </a:r>
            <a:endParaRPr lang="en-CA" sz="1200" dirty="0"/>
          </a:p>
          <a:p>
            <a:pPr lvl="2"/>
            <a:r>
              <a:rPr lang="en-US" dirty="0"/>
              <a:t>Health Cards for public events and pubs etc. is seen as transient but Health Cards for other parts of the healthcare system will likely be ongoing</a:t>
            </a:r>
            <a:endParaRPr lang="en-CA" sz="1200" dirty="0"/>
          </a:p>
          <a:p>
            <a:pPr lvl="3"/>
            <a:r>
              <a:rPr lang="en-US" dirty="0"/>
              <a:t>This is why they transitioned to a 2 specification approach.  One specification for the foundational infrastructure and one specification for the vaccination and testing use case. </a:t>
            </a:r>
            <a:endParaRPr lang="en-CA" sz="1200" dirty="0"/>
          </a:p>
          <a:p>
            <a:endParaRPr lang="en-CA" dirty="0"/>
          </a:p>
          <a:p>
            <a:endParaRPr lang="en-CA" dirty="0"/>
          </a:p>
          <a:p>
            <a:pPr lvl="1"/>
            <a:endParaRPr lang="en-CA" sz="12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10</a:t>
            </a:fld>
            <a:endParaRPr lang="en-CA" dirty="0"/>
          </a:p>
        </p:txBody>
      </p:sp>
    </p:spTree>
    <p:extLst>
      <p:ext uri="{BB962C8B-B14F-4D97-AF65-F5344CB8AC3E}">
        <p14:creationId xmlns:p14="http://schemas.microsoft.com/office/powerpoint/2010/main" val="18957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311198" y="457584"/>
            <a:ext cx="4928067" cy="1080832"/>
          </a:xfrm>
        </p:spPr>
        <p:txBody>
          <a:bodyPr/>
          <a:lstStyle/>
          <a:p>
            <a:pPr algn="ctr"/>
            <a:r>
              <a:rPr lang="en-US" dirty="0"/>
              <a:t>HL7 Plenary and Work Group Meeting</a:t>
            </a:r>
            <a:endParaRPr lang="en-CA" dirty="0"/>
          </a:p>
        </p:txBody>
      </p:sp>
      <p:sp>
        <p:nvSpPr>
          <p:cNvPr id="3" name="Content Placeholder 3">
            <a:extLst>
              <a:ext uri="{FF2B5EF4-FFF2-40B4-BE49-F238E27FC236}">
                <a16:creationId xmlns:a16="http://schemas.microsoft.com/office/drawing/2014/main" id="{6A5BB1FD-2A8A-4A80-8FB9-EC38E284AE54}"/>
              </a:ext>
            </a:extLst>
          </p:cNvPr>
          <p:cNvSpPr txBox="1">
            <a:spLocks/>
          </p:cNvSpPr>
          <p:nvPr/>
        </p:nvSpPr>
        <p:spPr>
          <a:xfrm>
            <a:off x="591322" y="2571750"/>
            <a:ext cx="4928067" cy="3200400"/>
          </a:xfrm>
          <a:prstGeom prst="rect">
            <a:avLst/>
          </a:prstGeom>
        </p:spPr>
        <p:txBody>
          <a:bodyPr/>
          <a:lst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r>
              <a:rPr lang="en-CA" dirty="0"/>
              <a:t>419 Participants</a:t>
            </a:r>
          </a:p>
          <a:p>
            <a:r>
              <a:rPr lang="en-CA" dirty="0"/>
              <a:t>292 Sessions</a:t>
            </a:r>
          </a:p>
          <a:p>
            <a:pPr marL="1524" indent="0">
              <a:buNone/>
            </a:pPr>
            <a:endParaRPr lang="en-CA" dirty="0"/>
          </a:p>
        </p:txBody>
      </p:sp>
    </p:spTree>
    <p:extLst>
      <p:ext uri="{BB962C8B-B14F-4D97-AF65-F5344CB8AC3E}">
        <p14:creationId xmlns:p14="http://schemas.microsoft.com/office/powerpoint/2010/main" val="22938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000" dirty="0"/>
              <a:t>CEO Plenary Presentation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642719"/>
          </a:xfrm>
        </p:spPr>
        <p:txBody>
          <a:bodyPr>
            <a:normAutofit fontScale="77500" lnSpcReduction="20000"/>
          </a:bodyPr>
          <a:lstStyle/>
          <a:p>
            <a:pPr lvl="0"/>
            <a:r>
              <a:rPr lang="en-US" dirty="0"/>
              <a:t>Announcement of the creation of a Public Health FHIR Accelerator program to explore and enable the equitable use of data for public health.</a:t>
            </a:r>
            <a:endParaRPr lang="en-CA" sz="1600" dirty="0"/>
          </a:p>
          <a:p>
            <a:pPr lvl="0"/>
            <a:r>
              <a:rPr lang="en-US" dirty="0"/>
              <a:t>The </a:t>
            </a:r>
            <a:r>
              <a:rPr lang="en-US" u="sng" dirty="0">
                <a:hlinkClick r:id="rId3"/>
              </a:rPr>
              <a:t>FHIR at Scale Taskforce (FAST)</a:t>
            </a:r>
            <a:r>
              <a:rPr lang="en-US" dirty="0"/>
              <a:t> will transition to a FHIR Accelerator in 1Q22.</a:t>
            </a:r>
            <a:endParaRPr lang="en-CA" sz="1600" dirty="0"/>
          </a:p>
          <a:p>
            <a:pPr lvl="1"/>
            <a:r>
              <a:rPr lang="en-US" dirty="0"/>
              <a:t>Works to replace core infrastructure barriers with consensus based scalable solutions.</a:t>
            </a:r>
            <a:endParaRPr lang="en-CA" sz="1400" dirty="0"/>
          </a:p>
          <a:p>
            <a:pPr lvl="0"/>
            <a:r>
              <a:rPr lang="en-US" dirty="0"/>
              <a:t>HL7 and HIMSS Accelerate have entered into a collaborative, non-exclusive partnership to distribute HL7 education resources.</a:t>
            </a:r>
            <a:endParaRPr lang="en-CA" sz="1600" dirty="0"/>
          </a:p>
          <a:p>
            <a:pPr lvl="0"/>
            <a:r>
              <a:rPr lang="en-US" dirty="0"/>
              <a:t>HL7 and Health Data Management have entered into a collaborative, non-exclusive partnership providing HL7 with a dedicated publication channel hosted within HealthDataManagement.com.</a:t>
            </a:r>
            <a:endParaRPr lang="en-CA" sz="1600" dirty="0"/>
          </a:p>
          <a:p>
            <a:r>
              <a:rPr lang="en-CA" dirty="0"/>
              <a:t>HL7 has been approached by RAND with opportunities for collaboration across the realm of standards implementation</a:t>
            </a:r>
          </a:p>
          <a:p>
            <a:r>
              <a:rPr lang="en-US" dirty="0"/>
              <a:t>HL7 has created the HL7 Implementation Division to collaborate with the implementer community to create and manage a standards ecosystem to support testing and to develop program management services to support Accelerators and other global collaborative groups.</a:t>
            </a:r>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12</a:t>
            </a:fld>
            <a:endParaRPr lang="en-CA" dirty="0"/>
          </a:p>
        </p:txBody>
      </p:sp>
    </p:spTree>
    <p:extLst>
      <p:ext uri="{BB962C8B-B14F-4D97-AF65-F5344CB8AC3E}">
        <p14:creationId xmlns:p14="http://schemas.microsoft.com/office/powerpoint/2010/main" val="40101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13</a:t>
            </a:fld>
            <a:endParaRPr lang="en-CA" dirty="0"/>
          </a:p>
        </p:txBody>
      </p:sp>
      <p:pic>
        <p:nvPicPr>
          <p:cNvPr id="9" name="Picture 8" descr="Text&#10;&#10;Description automatically generated">
            <a:extLst>
              <a:ext uri="{FF2B5EF4-FFF2-40B4-BE49-F238E27FC236}">
                <a16:creationId xmlns:a16="http://schemas.microsoft.com/office/drawing/2014/main" id="{8E95195F-D0B8-4E61-B6E2-64BA8DE5B982}"/>
              </a:ext>
            </a:extLst>
          </p:cNvPr>
          <p:cNvPicPr>
            <a:picLocks noChangeAspect="1"/>
          </p:cNvPicPr>
          <p:nvPr/>
        </p:nvPicPr>
        <p:blipFill>
          <a:blip r:embed="rId3"/>
          <a:stretch>
            <a:fillRect/>
          </a:stretch>
        </p:blipFill>
        <p:spPr>
          <a:xfrm>
            <a:off x="1007158" y="860298"/>
            <a:ext cx="6795252" cy="3822330"/>
          </a:xfrm>
          <a:prstGeom prst="rect">
            <a:avLst/>
          </a:prstGeom>
        </p:spPr>
      </p:pic>
    </p:spTree>
    <p:extLst>
      <p:ext uri="{BB962C8B-B14F-4D97-AF65-F5344CB8AC3E}">
        <p14:creationId xmlns:p14="http://schemas.microsoft.com/office/powerpoint/2010/main" val="493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14</a:t>
            </a:fld>
            <a:endParaRPr lang="en-CA" dirty="0"/>
          </a:p>
        </p:txBody>
      </p:sp>
      <p:pic>
        <p:nvPicPr>
          <p:cNvPr id="7" name="Picture 6" descr="Text&#10;&#10;Description automatically generated">
            <a:extLst>
              <a:ext uri="{FF2B5EF4-FFF2-40B4-BE49-F238E27FC236}">
                <a16:creationId xmlns:a16="http://schemas.microsoft.com/office/drawing/2014/main" id="{288F9B7B-D080-4D97-B89C-F214B1D7097D}"/>
              </a:ext>
            </a:extLst>
          </p:cNvPr>
          <p:cNvPicPr>
            <a:picLocks noChangeAspect="1"/>
          </p:cNvPicPr>
          <p:nvPr/>
        </p:nvPicPr>
        <p:blipFill>
          <a:blip r:embed="rId3"/>
          <a:stretch>
            <a:fillRect/>
          </a:stretch>
        </p:blipFill>
        <p:spPr>
          <a:xfrm>
            <a:off x="1021031" y="860298"/>
            <a:ext cx="6767505" cy="3806721"/>
          </a:xfrm>
          <a:prstGeom prst="rect">
            <a:avLst/>
          </a:prstGeom>
        </p:spPr>
      </p:pic>
    </p:spTree>
    <p:extLst>
      <p:ext uri="{BB962C8B-B14F-4D97-AF65-F5344CB8AC3E}">
        <p14:creationId xmlns:p14="http://schemas.microsoft.com/office/powerpoint/2010/main" val="384295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15</a:t>
            </a:fld>
            <a:endParaRPr lang="en-CA" dirty="0"/>
          </a:p>
        </p:txBody>
      </p:sp>
      <p:pic>
        <p:nvPicPr>
          <p:cNvPr id="7" name="Picture 6" descr="Text&#10;&#10;Description automatically generated">
            <a:extLst>
              <a:ext uri="{FF2B5EF4-FFF2-40B4-BE49-F238E27FC236}">
                <a16:creationId xmlns:a16="http://schemas.microsoft.com/office/drawing/2014/main" id="{DE610C56-DFF0-4E9F-8E53-D7C9618AE637}"/>
              </a:ext>
            </a:extLst>
          </p:cNvPr>
          <p:cNvPicPr>
            <a:picLocks noChangeAspect="1"/>
          </p:cNvPicPr>
          <p:nvPr/>
        </p:nvPicPr>
        <p:blipFill>
          <a:blip r:embed="rId3"/>
          <a:stretch>
            <a:fillRect/>
          </a:stretch>
        </p:blipFill>
        <p:spPr>
          <a:xfrm>
            <a:off x="1021031" y="860298"/>
            <a:ext cx="6767505" cy="3806721"/>
          </a:xfrm>
          <a:prstGeom prst="rect">
            <a:avLst/>
          </a:prstGeom>
        </p:spPr>
      </p:pic>
    </p:spTree>
    <p:extLst>
      <p:ext uri="{BB962C8B-B14F-4D97-AF65-F5344CB8AC3E}">
        <p14:creationId xmlns:p14="http://schemas.microsoft.com/office/powerpoint/2010/main" val="20814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16</a:t>
            </a:fld>
            <a:endParaRPr lang="en-CA" dirty="0"/>
          </a:p>
        </p:txBody>
      </p:sp>
      <p:pic>
        <p:nvPicPr>
          <p:cNvPr id="7" name="Picture 6" descr="Text&#10;&#10;Description automatically generated">
            <a:extLst>
              <a:ext uri="{FF2B5EF4-FFF2-40B4-BE49-F238E27FC236}">
                <a16:creationId xmlns:a16="http://schemas.microsoft.com/office/drawing/2014/main" id="{0F79950F-FD16-4478-98E8-AED0E46B098F}"/>
              </a:ext>
            </a:extLst>
          </p:cNvPr>
          <p:cNvPicPr>
            <a:picLocks noChangeAspect="1"/>
          </p:cNvPicPr>
          <p:nvPr/>
        </p:nvPicPr>
        <p:blipFill>
          <a:blip r:embed="rId3"/>
          <a:stretch>
            <a:fillRect/>
          </a:stretch>
        </p:blipFill>
        <p:spPr>
          <a:xfrm>
            <a:off x="1021031" y="860298"/>
            <a:ext cx="6767505" cy="3806721"/>
          </a:xfrm>
          <a:prstGeom prst="rect">
            <a:avLst/>
          </a:prstGeom>
        </p:spPr>
      </p:pic>
    </p:spTree>
    <p:extLst>
      <p:ext uri="{BB962C8B-B14F-4D97-AF65-F5344CB8AC3E}">
        <p14:creationId xmlns:p14="http://schemas.microsoft.com/office/powerpoint/2010/main" val="46102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17</a:t>
            </a:fld>
            <a:endParaRPr lang="en-CA" dirty="0"/>
          </a:p>
        </p:txBody>
      </p:sp>
      <p:pic>
        <p:nvPicPr>
          <p:cNvPr id="8" name="Picture 7" descr="Text&#10;&#10;Description automatically generated">
            <a:extLst>
              <a:ext uri="{FF2B5EF4-FFF2-40B4-BE49-F238E27FC236}">
                <a16:creationId xmlns:a16="http://schemas.microsoft.com/office/drawing/2014/main" id="{7E236AC7-C2F6-4F45-B3FA-AB52186719C0}"/>
              </a:ext>
            </a:extLst>
          </p:cNvPr>
          <p:cNvPicPr>
            <a:picLocks noChangeAspect="1"/>
          </p:cNvPicPr>
          <p:nvPr/>
        </p:nvPicPr>
        <p:blipFill>
          <a:blip r:embed="rId3"/>
          <a:stretch>
            <a:fillRect/>
          </a:stretch>
        </p:blipFill>
        <p:spPr>
          <a:xfrm>
            <a:off x="1021031" y="860298"/>
            <a:ext cx="6767505" cy="3806721"/>
          </a:xfrm>
          <a:prstGeom prst="rect">
            <a:avLst/>
          </a:prstGeom>
        </p:spPr>
      </p:pic>
    </p:spTree>
    <p:extLst>
      <p:ext uri="{BB962C8B-B14F-4D97-AF65-F5344CB8AC3E}">
        <p14:creationId xmlns:p14="http://schemas.microsoft.com/office/powerpoint/2010/main" val="30236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400" dirty="0"/>
              <a:t>CEO Plenary Presentation</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18</a:t>
            </a:fld>
            <a:endParaRPr lang="en-CA" dirty="0"/>
          </a:p>
        </p:txBody>
      </p:sp>
      <p:pic>
        <p:nvPicPr>
          <p:cNvPr id="6" name="Picture 5" descr="Text&#10;&#10;Description automatically generated">
            <a:extLst>
              <a:ext uri="{FF2B5EF4-FFF2-40B4-BE49-F238E27FC236}">
                <a16:creationId xmlns:a16="http://schemas.microsoft.com/office/drawing/2014/main" id="{5B1D77CA-25C9-4CBD-AE2E-0003E8849EE4}"/>
              </a:ext>
            </a:extLst>
          </p:cNvPr>
          <p:cNvPicPr>
            <a:picLocks noChangeAspect="1"/>
          </p:cNvPicPr>
          <p:nvPr/>
        </p:nvPicPr>
        <p:blipFill>
          <a:blip r:embed="rId3"/>
          <a:stretch>
            <a:fillRect/>
          </a:stretch>
        </p:blipFill>
        <p:spPr>
          <a:xfrm>
            <a:off x="1021031" y="860298"/>
            <a:ext cx="6767505" cy="3806721"/>
          </a:xfrm>
          <a:prstGeom prst="rect">
            <a:avLst/>
          </a:prstGeom>
        </p:spPr>
      </p:pic>
    </p:spTree>
    <p:extLst>
      <p:ext uri="{BB962C8B-B14F-4D97-AF65-F5344CB8AC3E}">
        <p14:creationId xmlns:p14="http://schemas.microsoft.com/office/powerpoint/2010/main" val="129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311198" y="789140"/>
            <a:ext cx="4928067" cy="749276"/>
          </a:xfrm>
        </p:spPr>
        <p:txBody>
          <a:bodyPr/>
          <a:lstStyle/>
          <a:p>
            <a:pPr algn="ctr"/>
            <a:r>
              <a:rPr lang="en-US" dirty="0"/>
              <a:t>Plenary Session 1</a:t>
            </a:r>
            <a:endParaRPr lang="en-CA" dirty="0"/>
          </a:p>
        </p:txBody>
      </p:sp>
      <p:sp>
        <p:nvSpPr>
          <p:cNvPr id="3" name="Content Placeholder 3">
            <a:extLst>
              <a:ext uri="{FF2B5EF4-FFF2-40B4-BE49-F238E27FC236}">
                <a16:creationId xmlns:a16="http://schemas.microsoft.com/office/drawing/2014/main" id="{6A5BB1FD-2A8A-4A80-8FB9-EC38E284AE54}"/>
              </a:ext>
            </a:extLst>
          </p:cNvPr>
          <p:cNvSpPr txBox="1">
            <a:spLocks/>
          </p:cNvSpPr>
          <p:nvPr/>
        </p:nvSpPr>
        <p:spPr>
          <a:xfrm>
            <a:off x="591322" y="2571750"/>
            <a:ext cx="4928067" cy="1317582"/>
          </a:xfrm>
          <a:prstGeom prst="rect">
            <a:avLst/>
          </a:prstGeom>
        </p:spPr>
        <p:txBody>
          <a:bodyPr/>
          <a:lst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pPr marL="1524" indent="0">
              <a:buNone/>
            </a:pPr>
            <a:r>
              <a:rPr lang="en-CA" sz="2000" dirty="0"/>
              <a:t>The Future of Digital Health Innovation</a:t>
            </a:r>
          </a:p>
          <a:p>
            <a:pPr marL="1524" indent="0">
              <a:buNone/>
            </a:pPr>
            <a:endParaRPr lang="en-CA" sz="2000" dirty="0"/>
          </a:p>
        </p:txBody>
      </p:sp>
    </p:spTree>
    <p:extLst>
      <p:ext uri="{BB962C8B-B14F-4D97-AF65-F5344CB8AC3E}">
        <p14:creationId xmlns:p14="http://schemas.microsoft.com/office/powerpoint/2010/main" val="364724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D58E0-A9A6-476B-880C-21E80AE20C01}"/>
              </a:ext>
            </a:extLst>
          </p:cNvPr>
          <p:cNvSpPr>
            <a:spLocks noGrp="1"/>
          </p:cNvSpPr>
          <p:nvPr>
            <p:ph type="title"/>
          </p:nvPr>
        </p:nvSpPr>
        <p:spPr/>
        <p:txBody>
          <a:bodyPr/>
          <a:lstStyle/>
          <a:p>
            <a:r>
              <a:rPr lang="en-CA" dirty="0"/>
              <a:t>Table of Contents</a:t>
            </a:r>
          </a:p>
        </p:txBody>
      </p:sp>
      <p:sp>
        <p:nvSpPr>
          <p:cNvPr id="4" name="Content Placeholder 3">
            <a:extLst>
              <a:ext uri="{FF2B5EF4-FFF2-40B4-BE49-F238E27FC236}">
                <a16:creationId xmlns:a16="http://schemas.microsoft.com/office/drawing/2014/main" id="{03BE37CE-2417-47AB-B938-D6FD5A87B0AC}"/>
              </a:ext>
            </a:extLst>
          </p:cNvPr>
          <p:cNvSpPr>
            <a:spLocks noGrp="1"/>
          </p:cNvSpPr>
          <p:nvPr>
            <p:ph sz="quarter" idx="10"/>
          </p:nvPr>
        </p:nvSpPr>
        <p:spPr/>
        <p:txBody>
          <a:bodyPr>
            <a:normAutofit fontScale="85000" lnSpcReduction="20000"/>
          </a:bodyPr>
          <a:lstStyle/>
          <a:p>
            <a:r>
              <a:rPr lang="en-CA" dirty="0"/>
              <a:t>HL7 Sept 2021 Connectathon</a:t>
            </a:r>
          </a:p>
          <a:p>
            <a:pPr lvl="1"/>
            <a:r>
              <a:rPr lang="en-CA" dirty="0"/>
              <a:t>International Patient Summary</a:t>
            </a:r>
          </a:p>
          <a:p>
            <a:pPr lvl="1"/>
            <a:r>
              <a:rPr lang="en-CA" dirty="0"/>
              <a:t>Smart Cards</a:t>
            </a:r>
          </a:p>
          <a:p>
            <a:r>
              <a:rPr lang="en-US" dirty="0"/>
              <a:t>HL7 Plenary and Work Group Meeting</a:t>
            </a:r>
          </a:p>
          <a:p>
            <a:pPr lvl="1"/>
            <a:r>
              <a:rPr lang="en-CA" dirty="0"/>
              <a:t>Plenary Sessions</a:t>
            </a:r>
          </a:p>
          <a:p>
            <a:pPr lvl="1"/>
            <a:r>
              <a:rPr lang="en-CA" dirty="0"/>
              <a:t>Noteworthy Announcements</a:t>
            </a:r>
          </a:p>
          <a:p>
            <a:pPr lvl="1"/>
            <a:r>
              <a:rPr lang="en-CA" dirty="0"/>
              <a:t>FHIR Management Group and Infrastructure</a:t>
            </a:r>
          </a:p>
          <a:p>
            <a:pPr lvl="1"/>
            <a:r>
              <a:rPr lang="en-CA" dirty="0"/>
              <a:t>Vocabulary</a:t>
            </a:r>
          </a:p>
          <a:p>
            <a:pPr lvl="1"/>
            <a:r>
              <a:rPr lang="en-CA" dirty="0"/>
              <a:t>Terminology Services Group</a:t>
            </a:r>
          </a:p>
          <a:p>
            <a:pPr lvl="1"/>
            <a:r>
              <a:rPr lang="en-CA" dirty="0"/>
              <a:t>Upcoming Education Opportunities</a:t>
            </a:r>
          </a:p>
          <a:p>
            <a:pPr lvl="1"/>
            <a:endParaRPr lang="en-CA" dirty="0"/>
          </a:p>
          <a:p>
            <a:pPr lvl="1"/>
            <a:endParaRPr lang="en-CA" dirty="0"/>
          </a:p>
          <a:p>
            <a:pPr lvl="1"/>
            <a:endParaRPr lang="en-CA" dirty="0"/>
          </a:p>
        </p:txBody>
      </p:sp>
    </p:spTree>
    <p:extLst>
      <p:ext uri="{BB962C8B-B14F-4D97-AF65-F5344CB8AC3E}">
        <p14:creationId xmlns:p14="http://schemas.microsoft.com/office/powerpoint/2010/main" val="28585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100" dirty="0">
                <a:solidFill>
                  <a:srgbClr val="181F2D"/>
                </a:solidFill>
              </a:rPr>
              <a:t>Plenary Session 1 – The Future of Digital Health Innovation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642719"/>
          </a:xfrm>
        </p:spPr>
        <p:txBody>
          <a:bodyPr>
            <a:normAutofit/>
          </a:bodyPr>
          <a:lstStyle/>
          <a:p>
            <a:r>
              <a:rPr lang="en-CA" b="1" dirty="0"/>
              <a:t>Panel: The use of Artificial Intelligence in Healthcare</a:t>
            </a:r>
          </a:p>
          <a:p>
            <a:pPr lvl="0"/>
            <a:r>
              <a:rPr lang="en-CA" b="1" dirty="0"/>
              <a:t>Presentation 1 </a:t>
            </a:r>
            <a:r>
              <a:rPr lang="en-US" dirty="0"/>
              <a:t>Xihong Lin – Department of Biostatistics and Department of Statistics, Harvard University and Broad Institute.</a:t>
            </a:r>
            <a:endParaRPr lang="en-CA" sz="1600" dirty="0"/>
          </a:p>
          <a:p>
            <a:pPr lvl="1"/>
            <a:r>
              <a:rPr lang="en-US" dirty="0"/>
              <a:t>Data Science and AI in Genomic Population Science and Medicine</a:t>
            </a:r>
            <a:endParaRPr lang="en-CA" sz="1400" dirty="0"/>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20</a:t>
            </a:fld>
            <a:endParaRPr lang="en-CA" dirty="0"/>
          </a:p>
        </p:txBody>
      </p:sp>
      <p:pic>
        <p:nvPicPr>
          <p:cNvPr id="6" name="Picture 5">
            <a:extLst>
              <a:ext uri="{FF2B5EF4-FFF2-40B4-BE49-F238E27FC236}">
                <a16:creationId xmlns:a16="http://schemas.microsoft.com/office/drawing/2014/main" id="{6B523DE9-5601-41DF-9422-49D9B09C015D}"/>
              </a:ext>
            </a:extLst>
          </p:cNvPr>
          <p:cNvPicPr/>
          <p:nvPr/>
        </p:nvPicPr>
        <p:blipFill>
          <a:blip r:embed="rId3"/>
          <a:stretch>
            <a:fillRect/>
          </a:stretch>
        </p:blipFill>
        <p:spPr>
          <a:xfrm>
            <a:off x="2133600" y="2571750"/>
            <a:ext cx="4427220" cy="2384837"/>
          </a:xfrm>
          <a:prstGeom prst="rect">
            <a:avLst/>
          </a:prstGeom>
        </p:spPr>
      </p:pic>
    </p:spTree>
    <p:extLst>
      <p:ext uri="{BB962C8B-B14F-4D97-AF65-F5344CB8AC3E}">
        <p14:creationId xmlns:p14="http://schemas.microsoft.com/office/powerpoint/2010/main" val="16331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100" dirty="0">
                <a:solidFill>
                  <a:srgbClr val="181F2D"/>
                </a:solidFill>
              </a:rPr>
              <a:t>Plenary Session 1 – The Future of Digital Health Innovation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642719"/>
          </a:xfrm>
        </p:spPr>
        <p:txBody>
          <a:bodyPr>
            <a:normAutofit/>
          </a:bodyPr>
          <a:lstStyle/>
          <a:p>
            <a:pPr lvl="0"/>
            <a:r>
              <a:rPr lang="en-CA" b="1" dirty="0"/>
              <a:t>Presentation 2 </a:t>
            </a:r>
          </a:p>
          <a:p>
            <a:pPr lvl="1"/>
            <a:r>
              <a:rPr lang="en-US" dirty="0"/>
              <a:t>Jennifer Hall – AI Senior Data Scientist, NHSX, London, England</a:t>
            </a:r>
            <a:endParaRPr lang="en-CA" sz="1400" dirty="0"/>
          </a:p>
          <a:p>
            <a:pPr lvl="1"/>
            <a:r>
              <a:rPr lang="en-US" dirty="0"/>
              <a:t>Overview of AI Lab, Ethics, Skunkworks &amp; Developments in Clinical Care</a:t>
            </a:r>
            <a:endParaRPr lang="en-CA" sz="1400" dirty="0"/>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21</a:t>
            </a:fld>
            <a:endParaRPr lang="en-CA" dirty="0"/>
          </a:p>
        </p:txBody>
      </p:sp>
      <p:pic>
        <p:nvPicPr>
          <p:cNvPr id="7" name="Picture 6">
            <a:extLst>
              <a:ext uri="{FF2B5EF4-FFF2-40B4-BE49-F238E27FC236}">
                <a16:creationId xmlns:a16="http://schemas.microsoft.com/office/drawing/2014/main" id="{4B668A30-B04C-4115-B5B4-65F7D648F7F0}"/>
              </a:ext>
            </a:extLst>
          </p:cNvPr>
          <p:cNvPicPr/>
          <p:nvPr/>
        </p:nvPicPr>
        <p:blipFill>
          <a:blip r:embed="rId3"/>
          <a:stretch>
            <a:fillRect/>
          </a:stretch>
        </p:blipFill>
        <p:spPr>
          <a:xfrm>
            <a:off x="2001434" y="2229579"/>
            <a:ext cx="4574626" cy="2580705"/>
          </a:xfrm>
          <a:prstGeom prst="rect">
            <a:avLst/>
          </a:prstGeom>
        </p:spPr>
      </p:pic>
    </p:spTree>
    <p:extLst>
      <p:ext uri="{BB962C8B-B14F-4D97-AF65-F5344CB8AC3E}">
        <p14:creationId xmlns:p14="http://schemas.microsoft.com/office/powerpoint/2010/main" val="12262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100" dirty="0">
                <a:solidFill>
                  <a:srgbClr val="181F2D"/>
                </a:solidFill>
              </a:rPr>
              <a:t>Plenary Session 1 – The Future of Digital Health Innovation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642719"/>
          </a:xfrm>
        </p:spPr>
        <p:txBody>
          <a:bodyPr>
            <a:normAutofit/>
          </a:bodyPr>
          <a:lstStyle/>
          <a:p>
            <a:pPr lvl="0"/>
            <a:r>
              <a:rPr lang="en-CA" b="1" dirty="0"/>
              <a:t>Presentation 3 </a:t>
            </a:r>
            <a:r>
              <a:rPr lang="en-CA" dirty="0"/>
              <a:t>Sonia Benitez MD, MSc – Internal Medicine Specialist, Hospital Italiano, Buenos Aires, Argentina</a:t>
            </a:r>
            <a:endParaRPr lang="en-CA" sz="1600" dirty="0"/>
          </a:p>
          <a:p>
            <a:pPr lvl="1"/>
            <a:r>
              <a:rPr lang="en-CA" dirty="0"/>
              <a:t>AI in Argentina – Lessons Learned at Hospital Italiano de Buenos Aires</a:t>
            </a:r>
            <a:endParaRPr lang="en-CA" sz="1400" dirty="0"/>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22</a:t>
            </a:fld>
            <a:endParaRPr lang="en-CA" dirty="0"/>
          </a:p>
        </p:txBody>
      </p:sp>
      <p:pic>
        <p:nvPicPr>
          <p:cNvPr id="8" name="Picture 7">
            <a:extLst>
              <a:ext uri="{FF2B5EF4-FFF2-40B4-BE49-F238E27FC236}">
                <a16:creationId xmlns:a16="http://schemas.microsoft.com/office/drawing/2014/main" id="{AD8E1524-8D57-4978-BF0E-EE362D202014}"/>
              </a:ext>
            </a:extLst>
          </p:cNvPr>
          <p:cNvPicPr/>
          <p:nvPr/>
        </p:nvPicPr>
        <p:blipFill>
          <a:blip r:embed="rId3"/>
          <a:stretch>
            <a:fillRect/>
          </a:stretch>
        </p:blipFill>
        <p:spPr>
          <a:xfrm>
            <a:off x="1975820" y="2102518"/>
            <a:ext cx="5065060" cy="2854070"/>
          </a:xfrm>
          <a:prstGeom prst="rect">
            <a:avLst/>
          </a:prstGeom>
        </p:spPr>
      </p:pic>
    </p:spTree>
    <p:extLst>
      <p:ext uri="{BB962C8B-B14F-4D97-AF65-F5344CB8AC3E}">
        <p14:creationId xmlns:p14="http://schemas.microsoft.com/office/powerpoint/2010/main" val="32685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normAutofit/>
          </a:bodyPr>
          <a:lstStyle/>
          <a:p>
            <a:r>
              <a:rPr lang="en-CA" sz="2100" dirty="0">
                <a:solidFill>
                  <a:srgbClr val="181F2D"/>
                </a:solidFill>
              </a:rPr>
              <a:t>Plenary Session 1 – The Future of Digital Health Innovation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642719"/>
          </a:xfrm>
        </p:spPr>
        <p:txBody>
          <a:bodyPr>
            <a:normAutofit/>
          </a:bodyPr>
          <a:lstStyle/>
          <a:p>
            <a:pPr lvl="0"/>
            <a:r>
              <a:rPr lang="en-CA" b="1" dirty="0"/>
              <a:t>Presentation 4 </a:t>
            </a:r>
            <a:r>
              <a:rPr lang="en-US" dirty="0"/>
              <a:t>Julian Sham, MD – Healthcare Lead, Asia Pacific &amp; Japan, Amazon Web Services, Singapore</a:t>
            </a:r>
            <a:endParaRPr lang="en-CA" sz="1600" dirty="0"/>
          </a:p>
          <a:p>
            <a:pPr lvl="1"/>
            <a:r>
              <a:rPr lang="en-US" dirty="0"/>
              <a:t>AI: Its Positive Impact on Health Outcomes in Asia Pacific, Japan and Beyond</a:t>
            </a:r>
            <a:endParaRPr lang="en-CA" sz="1400" dirty="0"/>
          </a:p>
          <a:p>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23</a:t>
            </a:fld>
            <a:endParaRPr lang="en-CA" dirty="0"/>
          </a:p>
        </p:txBody>
      </p:sp>
      <p:pic>
        <p:nvPicPr>
          <p:cNvPr id="7" name="Picture 6">
            <a:extLst>
              <a:ext uri="{FF2B5EF4-FFF2-40B4-BE49-F238E27FC236}">
                <a16:creationId xmlns:a16="http://schemas.microsoft.com/office/drawing/2014/main" id="{6ADC13F5-BF76-4607-9A3E-E0F6E9B3A4A4}"/>
              </a:ext>
            </a:extLst>
          </p:cNvPr>
          <p:cNvPicPr/>
          <p:nvPr/>
        </p:nvPicPr>
        <p:blipFill>
          <a:blip r:embed="rId3"/>
          <a:stretch>
            <a:fillRect/>
          </a:stretch>
        </p:blipFill>
        <p:spPr>
          <a:xfrm>
            <a:off x="2074881" y="2275538"/>
            <a:ext cx="4801742" cy="2607898"/>
          </a:xfrm>
          <a:prstGeom prst="rect">
            <a:avLst/>
          </a:prstGeom>
        </p:spPr>
      </p:pic>
    </p:spTree>
    <p:extLst>
      <p:ext uri="{BB962C8B-B14F-4D97-AF65-F5344CB8AC3E}">
        <p14:creationId xmlns:p14="http://schemas.microsoft.com/office/powerpoint/2010/main" val="104109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311198" y="789140"/>
            <a:ext cx="4928067" cy="749276"/>
          </a:xfrm>
        </p:spPr>
        <p:txBody>
          <a:bodyPr/>
          <a:lstStyle/>
          <a:p>
            <a:pPr algn="ctr"/>
            <a:r>
              <a:rPr lang="en-US" dirty="0"/>
              <a:t>Plenary Session 2</a:t>
            </a:r>
            <a:endParaRPr lang="en-CA" dirty="0"/>
          </a:p>
        </p:txBody>
      </p:sp>
      <p:sp>
        <p:nvSpPr>
          <p:cNvPr id="3" name="Content Placeholder 3">
            <a:extLst>
              <a:ext uri="{FF2B5EF4-FFF2-40B4-BE49-F238E27FC236}">
                <a16:creationId xmlns:a16="http://schemas.microsoft.com/office/drawing/2014/main" id="{6A5BB1FD-2A8A-4A80-8FB9-EC38E284AE54}"/>
              </a:ext>
            </a:extLst>
          </p:cNvPr>
          <p:cNvSpPr txBox="1">
            <a:spLocks/>
          </p:cNvSpPr>
          <p:nvPr/>
        </p:nvSpPr>
        <p:spPr>
          <a:xfrm>
            <a:off x="591322" y="2571750"/>
            <a:ext cx="4928067" cy="1317582"/>
          </a:xfrm>
          <a:prstGeom prst="rect">
            <a:avLst/>
          </a:prstGeom>
        </p:spPr>
        <p:txBody>
          <a:bodyPr/>
          <a:lst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pPr marL="1524" indent="0">
              <a:buNone/>
            </a:pPr>
            <a:r>
              <a:rPr lang="en-CA" sz="2000" dirty="0"/>
              <a:t>The Future of Interoperability</a:t>
            </a:r>
          </a:p>
        </p:txBody>
      </p:sp>
    </p:spTree>
    <p:extLst>
      <p:ext uri="{BB962C8B-B14F-4D97-AF65-F5344CB8AC3E}">
        <p14:creationId xmlns:p14="http://schemas.microsoft.com/office/powerpoint/2010/main" val="21975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246081" y="271608"/>
            <a:ext cx="8711514" cy="409276"/>
          </a:xfrm>
        </p:spPr>
        <p:txBody>
          <a:bodyPr>
            <a:normAutofit fontScale="90000"/>
          </a:bodyPr>
          <a:lstStyle/>
          <a:p>
            <a:r>
              <a:rPr lang="en-CA" sz="2100" dirty="0">
                <a:solidFill>
                  <a:srgbClr val="181F2D"/>
                </a:solidFill>
              </a:rPr>
              <a:t>Plenary Session 2 – </a:t>
            </a:r>
            <a:r>
              <a:rPr lang="en-CA" sz="2000" dirty="0"/>
              <a:t>The future of Interoperability from National Coordinators</a:t>
            </a:r>
            <a:endParaRPr lang="en-CA" sz="2100"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718976"/>
            <a:ext cx="7944597" cy="4053217"/>
          </a:xfrm>
        </p:spPr>
        <p:txBody>
          <a:bodyPr>
            <a:normAutofit fontScale="85000" lnSpcReduction="20000"/>
          </a:bodyPr>
          <a:lstStyle/>
          <a:p>
            <a:r>
              <a:rPr lang="en-CA" sz="1600" dirty="0"/>
              <a:t>Micky Tripathi, PhD, MPP National Coordinator for Health Information Technology</a:t>
            </a:r>
          </a:p>
          <a:p>
            <a:r>
              <a:rPr lang="en-CA" sz="1600" dirty="0"/>
              <a:t>Karen DeSalvo, MD, MPH – Chief Health Officer Google, former ONC National Coordinator</a:t>
            </a:r>
          </a:p>
          <a:p>
            <a:r>
              <a:rPr lang="en-CA" sz="1600" dirty="0"/>
              <a:t>Don Rucker, MD, MBA – Former National Coordinator at ONC</a:t>
            </a:r>
          </a:p>
          <a:p>
            <a:pPr marL="1524" indent="0">
              <a:buNone/>
            </a:pPr>
            <a:endParaRPr lang="en-CA" sz="1600" dirty="0"/>
          </a:p>
          <a:p>
            <a:r>
              <a:rPr lang="en-CA" dirty="0"/>
              <a:t>This Panel was very US Centric however, the section on where they hope to be in 5 years had more global relevance:</a:t>
            </a:r>
          </a:p>
          <a:p>
            <a:pPr lvl="1"/>
            <a:r>
              <a:rPr lang="en-US" dirty="0"/>
              <a:t>EMRs will be fully able to emit data</a:t>
            </a:r>
            <a:endParaRPr lang="en-CA" sz="1400" dirty="0"/>
          </a:p>
          <a:p>
            <a:pPr lvl="1"/>
            <a:r>
              <a:rPr lang="en-US" dirty="0"/>
              <a:t>More use of Big Data to help build a “learning health system”</a:t>
            </a:r>
            <a:endParaRPr lang="en-CA" sz="1400" dirty="0"/>
          </a:p>
          <a:p>
            <a:pPr lvl="1"/>
            <a:r>
              <a:rPr lang="en-US" dirty="0"/>
              <a:t>Apps that empower patients with all encompassing integration of medical record, medical data, and other life data</a:t>
            </a:r>
            <a:endParaRPr lang="en-CA" sz="1400" dirty="0"/>
          </a:p>
          <a:p>
            <a:pPr lvl="1"/>
            <a:r>
              <a:rPr lang="en-US" dirty="0"/>
              <a:t>Better digital privacy – authentication, authorization, and consent so patients have seamless control of their information</a:t>
            </a:r>
            <a:endParaRPr lang="en-CA" sz="1400" dirty="0"/>
          </a:p>
          <a:p>
            <a:pPr lvl="1"/>
            <a:r>
              <a:rPr lang="en-US" dirty="0"/>
              <a:t>Better connection between medical, public health, and social care infrastructures</a:t>
            </a:r>
            <a:endParaRPr lang="en-CA" sz="14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25</a:t>
            </a:fld>
            <a:endParaRPr lang="en-CA" dirty="0"/>
          </a:p>
        </p:txBody>
      </p:sp>
    </p:spTree>
    <p:extLst>
      <p:ext uri="{BB962C8B-B14F-4D97-AF65-F5344CB8AC3E}">
        <p14:creationId xmlns:p14="http://schemas.microsoft.com/office/powerpoint/2010/main" val="206142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234303"/>
            <a:ext cx="7944597" cy="476250"/>
          </a:xfrm>
        </p:spPr>
        <p:txBody>
          <a:bodyPr/>
          <a:lstStyle/>
          <a:p>
            <a:r>
              <a:rPr lang="en-CA" dirty="0"/>
              <a:t>HL7 Board </a:t>
            </a:r>
            <a:r>
              <a:rPr lang="en-CA" dirty="0">
                <a:solidFill>
                  <a:srgbClr val="181F2D"/>
                </a:solidFill>
              </a:rPr>
              <a:t>Chair’s Comments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605519"/>
            <a:ext cx="7944597" cy="4099732"/>
          </a:xfrm>
        </p:spPr>
        <p:txBody>
          <a:bodyPr>
            <a:normAutofit fontScale="77500" lnSpcReduction="20000"/>
          </a:bodyPr>
          <a:lstStyle/>
          <a:p>
            <a:pPr marL="1524" indent="0">
              <a:buNone/>
            </a:pPr>
            <a:r>
              <a:rPr lang="en-CA" dirty="0"/>
              <a:t>Walter Suarez MD, MPH, FHIMSS – Chair, HL7 Board of Directors</a:t>
            </a:r>
            <a:endParaRPr lang="en-CA" sz="1600" dirty="0"/>
          </a:p>
          <a:p>
            <a:pPr marL="1524" indent="0">
              <a:buNone/>
            </a:pPr>
            <a:endParaRPr lang="en-CA" sz="1600" dirty="0"/>
          </a:p>
          <a:p>
            <a:pPr lvl="0"/>
            <a:r>
              <a:rPr lang="en-US" dirty="0"/>
              <a:t>Pleased to see that we are moving beyond clinical care, administrative and financial operations, and into public health and integrating the rest of the care continuum including social determinants of health.</a:t>
            </a:r>
            <a:endParaRPr lang="en-CA" sz="1600" dirty="0"/>
          </a:p>
          <a:p>
            <a:pPr lvl="0"/>
            <a:r>
              <a:rPr lang="en-US" dirty="0"/>
              <a:t>The pandemic accelerated the need to reconsider what we do and how we do it.  This sparked the need for the re-envisioning strategy (</a:t>
            </a:r>
            <a:r>
              <a:rPr lang="en-US" u="sng" dirty="0">
                <a:hlinkClick r:id="rId3"/>
              </a:rPr>
              <a:t>https://confluence.hl7.org/display/RH/Re-Envisioning+HL7+Home</a:t>
            </a:r>
            <a:r>
              <a:rPr lang="en-US" dirty="0"/>
              <a:t>).</a:t>
            </a:r>
            <a:endParaRPr lang="en-CA" sz="1600" dirty="0"/>
          </a:p>
          <a:p>
            <a:pPr lvl="1"/>
            <a:r>
              <a:rPr lang="en-US" dirty="0"/>
              <a:t>Five bold principles:  Focus, Agility, Global Relevance, Sustainability, and Community</a:t>
            </a:r>
            <a:endParaRPr lang="en-CA" sz="1400" dirty="0"/>
          </a:p>
          <a:p>
            <a:pPr lvl="1"/>
            <a:r>
              <a:rPr lang="en-US" dirty="0"/>
              <a:t>Changes to the TSC and consolidating leadership groups</a:t>
            </a:r>
            <a:endParaRPr lang="en-CA" sz="1400" dirty="0"/>
          </a:p>
          <a:p>
            <a:pPr lvl="1"/>
            <a:r>
              <a:rPr lang="en-US" dirty="0"/>
              <a:t>Improving the efficiency of internal processes</a:t>
            </a:r>
            <a:endParaRPr lang="en-CA" sz="1400" dirty="0"/>
          </a:p>
          <a:p>
            <a:pPr lvl="1"/>
            <a:r>
              <a:rPr lang="en-US" dirty="0"/>
              <a:t>Formation of the new Implementation Division</a:t>
            </a:r>
            <a:endParaRPr lang="en-CA" sz="1400" dirty="0"/>
          </a:p>
          <a:p>
            <a:pPr lvl="1"/>
            <a:r>
              <a:rPr lang="en-US" dirty="0"/>
              <a:t>Working on a new strategy to strengthen and expand affiliates and HL7 presence around the world</a:t>
            </a:r>
            <a:endParaRPr lang="en-CA" sz="1400" dirty="0"/>
          </a:p>
          <a:p>
            <a:pPr lvl="1"/>
            <a:r>
              <a:rPr lang="en-US" dirty="0"/>
              <a:t>Looking at implementing accrediting and credentialing education program</a:t>
            </a:r>
            <a:endParaRPr lang="en-CA" sz="1400" dirty="0"/>
          </a:p>
          <a:p>
            <a:pPr lvl="1"/>
            <a:r>
              <a:rPr lang="en-US" dirty="0"/>
              <a:t>Building new partnerships and expanding existing partnerships</a:t>
            </a:r>
            <a:endParaRPr lang="en-CA" sz="14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26</a:t>
            </a:fld>
            <a:endParaRPr lang="en-CA" dirty="0"/>
          </a:p>
        </p:txBody>
      </p:sp>
    </p:spTree>
    <p:extLst>
      <p:ext uri="{BB962C8B-B14F-4D97-AF65-F5344CB8AC3E}">
        <p14:creationId xmlns:p14="http://schemas.microsoft.com/office/powerpoint/2010/main" val="72004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D08D-3CC4-4E1E-8118-13C9D2D49F51}"/>
              </a:ext>
            </a:extLst>
          </p:cNvPr>
          <p:cNvSpPr>
            <a:spLocks noGrp="1"/>
          </p:cNvSpPr>
          <p:nvPr>
            <p:ph type="title"/>
          </p:nvPr>
        </p:nvSpPr>
        <p:spPr/>
        <p:txBody>
          <a:bodyPr/>
          <a:lstStyle/>
          <a:p>
            <a:r>
              <a:rPr lang="en-CA" dirty="0"/>
              <a:t>Noteworthy Announcements</a:t>
            </a:r>
          </a:p>
        </p:txBody>
      </p:sp>
      <p:sp>
        <p:nvSpPr>
          <p:cNvPr id="3" name="Content Placeholder 2">
            <a:extLst>
              <a:ext uri="{FF2B5EF4-FFF2-40B4-BE49-F238E27FC236}">
                <a16:creationId xmlns:a16="http://schemas.microsoft.com/office/drawing/2014/main" id="{220142C9-3C21-4456-B163-B91D082A7DC5}"/>
              </a:ext>
            </a:extLst>
          </p:cNvPr>
          <p:cNvSpPr>
            <a:spLocks noGrp="1"/>
          </p:cNvSpPr>
          <p:nvPr>
            <p:ph sz="quarter" idx="10"/>
          </p:nvPr>
        </p:nvSpPr>
        <p:spPr>
          <a:xfrm>
            <a:off x="733424" y="955964"/>
            <a:ext cx="7643660" cy="3579460"/>
          </a:xfrm>
        </p:spPr>
        <p:txBody>
          <a:bodyPr>
            <a:normAutofit fontScale="92500" lnSpcReduction="10000"/>
          </a:bodyPr>
          <a:lstStyle/>
          <a:p>
            <a:r>
              <a:rPr lang="en-CA" dirty="0"/>
              <a:t>Several Canadian accepted as HL7 Fellows:</a:t>
            </a:r>
          </a:p>
          <a:p>
            <a:pPr lvl="1"/>
            <a:r>
              <a:rPr lang="en-CA" dirty="0"/>
              <a:t>Paul Knapp</a:t>
            </a:r>
          </a:p>
          <a:p>
            <a:pPr lvl="1"/>
            <a:r>
              <a:rPr lang="en-CA" dirty="0"/>
              <a:t>Lorraine Constable</a:t>
            </a:r>
          </a:p>
          <a:p>
            <a:pPr lvl="1"/>
            <a:r>
              <a:rPr lang="en-CA" dirty="0"/>
              <a:t>Melva Peters</a:t>
            </a:r>
          </a:p>
          <a:p>
            <a:pPr lvl="1"/>
            <a:r>
              <a:rPr lang="en-CA" dirty="0"/>
              <a:t>Jean </a:t>
            </a:r>
            <a:r>
              <a:rPr lang="en-CA" dirty="0" err="1"/>
              <a:t>Duteau</a:t>
            </a:r>
            <a:endParaRPr lang="en-CA" dirty="0"/>
          </a:p>
          <a:p>
            <a:pPr lvl="1"/>
            <a:r>
              <a:rPr lang="en-CA" dirty="0"/>
              <a:t>Ron Parker</a:t>
            </a:r>
          </a:p>
          <a:p>
            <a:r>
              <a:rPr lang="en-CA" dirty="0"/>
              <a:t>The new TSC Chair-elect is Jean </a:t>
            </a:r>
            <a:r>
              <a:rPr lang="en-CA" dirty="0" err="1"/>
              <a:t>Duteau</a:t>
            </a:r>
            <a:r>
              <a:rPr lang="en-CA" dirty="0"/>
              <a:t>!</a:t>
            </a:r>
          </a:p>
          <a:p>
            <a:pPr lvl="1"/>
            <a:r>
              <a:rPr lang="en-CA" dirty="0"/>
              <a:t>He will work in this capacity alongside the current chair for 2022 and then take on the full role after that.</a:t>
            </a:r>
          </a:p>
          <a:p>
            <a:r>
              <a:rPr lang="en-CA" dirty="0"/>
              <a:t>JIRA Balloting will be available to Intl Affiliates May 2022</a:t>
            </a:r>
          </a:p>
        </p:txBody>
      </p:sp>
      <p:sp>
        <p:nvSpPr>
          <p:cNvPr id="4" name="Slide Number Placeholder 3">
            <a:extLst>
              <a:ext uri="{FF2B5EF4-FFF2-40B4-BE49-F238E27FC236}">
                <a16:creationId xmlns:a16="http://schemas.microsoft.com/office/drawing/2014/main" id="{20C0DC49-3669-4C03-8B44-D4803CB7263F}"/>
              </a:ext>
            </a:extLst>
          </p:cNvPr>
          <p:cNvSpPr>
            <a:spLocks noGrp="1"/>
          </p:cNvSpPr>
          <p:nvPr>
            <p:ph type="sldNum" sz="quarter" idx="11"/>
          </p:nvPr>
        </p:nvSpPr>
        <p:spPr/>
        <p:txBody>
          <a:bodyPr/>
          <a:lstStyle/>
          <a:p>
            <a:fld id="{7BCFBF29-39BB-47B7-B83E-9E61FEB2B13F}" type="slidenum">
              <a:rPr lang="en-CA" smtClean="0"/>
              <a:pPr/>
              <a:t>27</a:t>
            </a:fld>
            <a:endParaRPr lang="en-CA" dirty="0"/>
          </a:p>
        </p:txBody>
      </p:sp>
      <p:sp>
        <p:nvSpPr>
          <p:cNvPr id="5" name="Footer Placeholder 4">
            <a:extLst>
              <a:ext uri="{FF2B5EF4-FFF2-40B4-BE49-F238E27FC236}">
                <a16:creationId xmlns:a16="http://schemas.microsoft.com/office/drawing/2014/main" id="{38B6F07A-2E85-4793-A8B0-960C1F715B3D}"/>
              </a:ext>
            </a:extLst>
          </p:cNvPr>
          <p:cNvSpPr>
            <a:spLocks noGrp="1"/>
          </p:cNvSpPr>
          <p:nvPr>
            <p:ph type="ftr" sz="quarter" idx="12"/>
          </p:nvPr>
        </p:nvSpPr>
        <p:spPr/>
        <p:txBody>
          <a:bodyPr/>
          <a:lstStyle/>
          <a:p>
            <a:r>
              <a:rPr lang="en-CA"/>
              <a:t>©2021 Canada Health Infoway</a:t>
            </a:r>
            <a:endParaRPr lang="en-CA" dirty="0"/>
          </a:p>
        </p:txBody>
      </p:sp>
    </p:spTree>
    <p:extLst>
      <p:ext uri="{BB962C8B-B14F-4D97-AF65-F5344CB8AC3E}">
        <p14:creationId xmlns:p14="http://schemas.microsoft.com/office/powerpoint/2010/main" val="9106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t>FHIR Management Group</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9"/>
            <a:ext cx="7944597" cy="3200400"/>
          </a:xfrm>
        </p:spPr>
        <p:txBody>
          <a:bodyPr>
            <a:normAutofit fontScale="92500" lnSpcReduction="20000"/>
          </a:bodyPr>
          <a:lstStyle/>
          <a:p>
            <a:r>
              <a:rPr lang="en-CA" b="1" dirty="0"/>
              <a:t>Publisher impacting change process </a:t>
            </a:r>
            <a:endParaRPr lang="en-CA" dirty="0"/>
          </a:p>
          <a:p>
            <a:pPr lvl="1"/>
            <a:r>
              <a:rPr lang="en-CA" dirty="0"/>
              <a:t>R4B and R5 not able to work with current build – right now there is a bug that breaks the build. </a:t>
            </a:r>
          </a:p>
          <a:p>
            <a:pPr lvl="1"/>
            <a:r>
              <a:rPr lang="en-CA" dirty="0"/>
              <a:t>There is a new project approved by FHIR-I to manage changes to the IG publisher/process </a:t>
            </a:r>
          </a:p>
          <a:p>
            <a:pPr lvl="1"/>
            <a:r>
              <a:rPr lang="en-CA" dirty="0"/>
              <a:t>More details:  </a:t>
            </a:r>
            <a:r>
              <a:rPr lang="en-CA" dirty="0">
                <a:hlinkClick r:id="rId3"/>
              </a:rPr>
              <a:t>https://confluence.hl7.org/display/FHIRI/Publisher-impacting+Change+Process</a:t>
            </a:r>
            <a:r>
              <a:rPr lang="en-CA" dirty="0"/>
              <a:t> 	</a:t>
            </a:r>
          </a:p>
          <a:p>
            <a:pPr marL="239268" lvl="1" indent="0">
              <a:buNone/>
            </a:pPr>
            <a:endParaRPr lang="en-CA" dirty="0"/>
          </a:p>
          <a:p>
            <a:r>
              <a:rPr lang="en-CA" b="1" dirty="0"/>
              <a:t>R5 planning - </a:t>
            </a:r>
            <a:r>
              <a:rPr lang="en-CA" dirty="0"/>
              <a:t>CapabilityStatement2 is a draft resource – How important is it? How are we going to test it at the Connectathon? 	</a:t>
            </a:r>
          </a:p>
          <a:p>
            <a:pPr lvl="1"/>
            <a:endParaRPr lang="en-CA" dirty="0"/>
          </a:p>
          <a:p>
            <a:pPr lvl="1"/>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28</a:t>
            </a:fld>
            <a:endParaRPr lang="en-CA" dirty="0"/>
          </a:p>
        </p:txBody>
      </p:sp>
    </p:spTree>
    <p:extLst>
      <p:ext uri="{BB962C8B-B14F-4D97-AF65-F5344CB8AC3E}">
        <p14:creationId xmlns:p14="http://schemas.microsoft.com/office/powerpoint/2010/main" val="31463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t>FHIR Infrastructure</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9"/>
            <a:ext cx="7944597" cy="3200400"/>
          </a:xfrm>
        </p:spPr>
        <p:txBody>
          <a:bodyPr>
            <a:normAutofit/>
          </a:bodyPr>
          <a:lstStyle/>
          <a:p>
            <a:r>
              <a:rPr lang="en-CA" dirty="0"/>
              <a:t>https://confluence.hl7.org/display/FHIRI/FHIR+Infrastructure+Agenda+WGM+202109 	</a:t>
            </a:r>
          </a:p>
          <a:p>
            <a:pPr lvl="1"/>
            <a:r>
              <a:rPr lang="en-CA" dirty="0"/>
              <a:t>R5 Redesign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29</a:t>
            </a:fld>
            <a:endParaRPr lang="en-CA" dirty="0"/>
          </a:p>
        </p:txBody>
      </p:sp>
      <p:pic>
        <p:nvPicPr>
          <p:cNvPr id="6" name="Picture 5">
            <a:extLst>
              <a:ext uri="{FF2B5EF4-FFF2-40B4-BE49-F238E27FC236}">
                <a16:creationId xmlns:a16="http://schemas.microsoft.com/office/drawing/2014/main" id="{3B50DC0C-2C78-4BA4-942C-C4E5BD5C5A6B}"/>
              </a:ext>
            </a:extLst>
          </p:cNvPr>
          <p:cNvPicPr>
            <a:picLocks noChangeAspect="1"/>
          </p:cNvPicPr>
          <p:nvPr/>
        </p:nvPicPr>
        <p:blipFill>
          <a:blip r:embed="rId3"/>
          <a:stretch>
            <a:fillRect/>
          </a:stretch>
        </p:blipFill>
        <p:spPr>
          <a:xfrm>
            <a:off x="3138292" y="1527955"/>
            <a:ext cx="3330471" cy="3231497"/>
          </a:xfrm>
          <a:prstGeom prst="rect">
            <a:avLst/>
          </a:prstGeom>
        </p:spPr>
      </p:pic>
    </p:spTree>
    <p:extLst>
      <p:ext uri="{BB962C8B-B14F-4D97-AF65-F5344CB8AC3E}">
        <p14:creationId xmlns:p14="http://schemas.microsoft.com/office/powerpoint/2010/main" val="39672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311198" y="457584"/>
            <a:ext cx="4430553" cy="1080832"/>
          </a:xfrm>
        </p:spPr>
        <p:txBody>
          <a:bodyPr/>
          <a:lstStyle/>
          <a:p>
            <a:pPr algn="ctr"/>
            <a:r>
              <a:rPr lang="en-US" dirty="0"/>
              <a:t>HL7 Connectathon (Virtual)</a:t>
            </a:r>
            <a:endParaRPr lang="en-CA" dirty="0"/>
          </a:p>
        </p:txBody>
      </p:sp>
      <p:sp>
        <p:nvSpPr>
          <p:cNvPr id="3" name="Content Placeholder 3">
            <a:extLst>
              <a:ext uri="{FF2B5EF4-FFF2-40B4-BE49-F238E27FC236}">
                <a16:creationId xmlns:a16="http://schemas.microsoft.com/office/drawing/2014/main" id="{6A5BB1FD-2A8A-4A80-8FB9-EC38E284AE54}"/>
              </a:ext>
            </a:extLst>
          </p:cNvPr>
          <p:cNvSpPr txBox="1">
            <a:spLocks/>
          </p:cNvSpPr>
          <p:nvPr/>
        </p:nvSpPr>
        <p:spPr>
          <a:xfrm>
            <a:off x="529538" y="1891078"/>
            <a:ext cx="7643660" cy="3200400"/>
          </a:xfrm>
          <a:prstGeom prst="rect">
            <a:avLst/>
          </a:prstGeom>
        </p:spPr>
        <p:txBody>
          <a:bodyPr/>
          <a:lst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r>
              <a:rPr lang="en-CA" dirty="0"/>
              <a:t>553 Participants</a:t>
            </a:r>
          </a:p>
          <a:p>
            <a:r>
              <a:rPr lang="en-CA" dirty="0"/>
              <a:t>44 Tracks</a:t>
            </a:r>
          </a:p>
          <a:p>
            <a:r>
              <a:rPr lang="en-CA" dirty="0"/>
              <a:t>49 Implementation guides being tested</a:t>
            </a:r>
          </a:p>
          <a:p>
            <a:r>
              <a:rPr lang="en-CA" dirty="0"/>
              <a:t>140 people registered in ConMan</a:t>
            </a:r>
          </a:p>
          <a:p>
            <a:r>
              <a:rPr lang="en-CA" dirty="0"/>
              <a:t>18 Clients / 77 Servers</a:t>
            </a:r>
          </a:p>
        </p:txBody>
      </p:sp>
    </p:spTree>
    <p:extLst>
      <p:ext uri="{BB962C8B-B14F-4D97-AF65-F5344CB8AC3E}">
        <p14:creationId xmlns:p14="http://schemas.microsoft.com/office/powerpoint/2010/main" val="17303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t>FHIR Infrastructure</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861063"/>
          </a:xfrm>
        </p:spPr>
        <p:txBody>
          <a:bodyPr>
            <a:normAutofit/>
          </a:bodyPr>
          <a:lstStyle/>
          <a:p>
            <a:pPr lvl="1"/>
            <a:r>
              <a:rPr lang="en-CA" dirty="0"/>
              <a:t>R4(B) Backport IG</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r>
              <a:rPr lang="en-CA" dirty="0"/>
              <a:t>https://confluence.hl7.org/pages/viewpage.action?pageId=79499153 	</a:t>
            </a:r>
          </a:p>
          <a:p>
            <a:pPr lvl="1"/>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30</a:t>
            </a:fld>
            <a:endParaRPr lang="en-CA" dirty="0"/>
          </a:p>
        </p:txBody>
      </p:sp>
      <p:pic>
        <p:nvPicPr>
          <p:cNvPr id="7" name="Picture 6">
            <a:extLst>
              <a:ext uri="{FF2B5EF4-FFF2-40B4-BE49-F238E27FC236}">
                <a16:creationId xmlns:a16="http://schemas.microsoft.com/office/drawing/2014/main" id="{8A04856F-74C9-4D55-B5A6-CD4ABFC87B91}"/>
              </a:ext>
            </a:extLst>
          </p:cNvPr>
          <p:cNvPicPr>
            <a:picLocks noChangeAspect="1"/>
          </p:cNvPicPr>
          <p:nvPr/>
        </p:nvPicPr>
        <p:blipFill>
          <a:blip r:embed="rId3"/>
          <a:stretch>
            <a:fillRect/>
          </a:stretch>
        </p:blipFill>
        <p:spPr>
          <a:xfrm>
            <a:off x="3520225" y="898389"/>
            <a:ext cx="3374022" cy="3125628"/>
          </a:xfrm>
          <a:prstGeom prst="rect">
            <a:avLst/>
          </a:prstGeom>
        </p:spPr>
      </p:pic>
    </p:spTree>
    <p:extLst>
      <p:ext uri="{BB962C8B-B14F-4D97-AF65-F5344CB8AC3E}">
        <p14:creationId xmlns:p14="http://schemas.microsoft.com/office/powerpoint/2010/main" val="18484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Vocabulary</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9"/>
            <a:ext cx="7944597" cy="3200400"/>
          </a:xfrm>
        </p:spPr>
        <p:txBody>
          <a:bodyPr>
            <a:normAutofit/>
          </a:bodyPr>
          <a:lstStyle/>
          <a:p>
            <a:r>
              <a:rPr lang="en-CA" dirty="0"/>
              <a:t>Agenda for the week: </a:t>
            </a:r>
            <a:r>
              <a:rPr lang="en-CA" u="sng" dirty="0">
                <a:hlinkClick r:id="rId3"/>
              </a:rPr>
              <a:t>https://confluence.hl7.org/display/VOC/Sept+2021+-+HL7+Virtual+WGM+Meeting+Agenda+for+Vocabulary</a:t>
            </a:r>
            <a:endParaRPr lang="en-CA" dirty="0"/>
          </a:p>
          <a:p>
            <a:r>
              <a:rPr lang="en-CA" dirty="0"/>
              <a:t>The last column on this page has links to the minutes for every Vocabulary session.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31</a:t>
            </a:fld>
            <a:endParaRPr lang="en-CA" dirty="0"/>
          </a:p>
        </p:txBody>
      </p:sp>
    </p:spTree>
    <p:extLst>
      <p:ext uri="{BB962C8B-B14F-4D97-AF65-F5344CB8AC3E}">
        <p14:creationId xmlns:p14="http://schemas.microsoft.com/office/powerpoint/2010/main" val="16705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Vocabulary – Gender Harmony</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982531"/>
          </a:xfrm>
        </p:spPr>
        <p:txBody>
          <a:bodyPr>
            <a:normAutofit fontScale="77500" lnSpcReduction="20000"/>
          </a:bodyPr>
          <a:lstStyle/>
          <a:p>
            <a:pPr lvl="0"/>
            <a:r>
              <a:rPr lang="en-CA" dirty="0"/>
              <a:t>Informative specification published in August 2021 and it is a logical model for sex and gender data representations: </a:t>
            </a:r>
            <a:r>
              <a:rPr lang="en-CA" u="sng" dirty="0">
                <a:hlinkClick r:id="rId3"/>
              </a:rPr>
              <a:t>http://www.hl7.org/implement/standards/product_brief.cfm?product_id=564</a:t>
            </a:r>
            <a:endParaRPr lang="en-CA" dirty="0"/>
          </a:p>
          <a:p>
            <a:pPr lvl="0"/>
            <a:r>
              <a:rPr lang="en-CA" dirty="0"/>
              <a:t>JAMIA publication accepted for November publication.</a:t>
            </a:r>
          </a:p>
          <a:p>
            <a:pPr lvl="0"/>
            <a:r>
              <a:rPr lang="en-CA" dirty="0"/>
              <a:t>The logical model describes Gender Identity, Sex for Clinical Use, Name to Use, Pronouns, and Recorded Sex or Gender (RSG).</a:t>
            </a:r>
          </a:p>
          <a:p>
            <a:pPr lvl="0"/>
            <a:r>
              <a:rPr lang="en-CA" dirty="0"/>
              <a:t>Also proposed several value sets for Gender Identity and Sex for Clinical Use (SFCU). </a:t>
            </a:r>
          </a:p>
          <a:p>
            <a:pPr lvl="0"/>
            <a:r>
              <a:rPr lang="en-CA" dirty="0"/>
              <a:t>Recorded Sex or Gender has a '&lt;' value that aligns with machine readable travel documents that has broad applicability. Another value set for pronouns that is straightforward.</a:t>
            </a:r>
          </a:p>
          <a:p>
            <a:pPr lvl="0"/>
            <a:r>
              <a:rPr lang="en-CA" dirty="0"/>
              <a:t>This goal has been accomplished and now working on enhancing in the HL7 space to align with the outcome of Gender Harmony. </a:t>
            </a:r>
          </a:p>
          <a:p>
            <a:pPr lvl="1"/>
            <a:r>
              <a:rPr lang="en-CA" dirty="0"/>
              <a:t>How should this be accomplished in each product family and across product families so that it is easily translatable?</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32</a:t>
            </a:fld>
            <a:endParaRPr lang="en-CA" dirty="0"/>
          </a:p>
        </p:txBody>
      </p:sp>
    </p:spTree>
    <p:extLst>
      <p:ext uri="{BB962C8B-B14F-4D97-AF65-F5344CB8AC3E}">
        <p14:creationId xmlns:p14="http://schemas.microsoft.com/office/powerpoint/2010/main" val="151452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193695"/>
            <a:ext cx="7944597" cy="476250"/>
          </a:xfrm>
        </p:spPr>
        <p:txBody>
          <a:bodyPr/>
          <a:lstStyle/>
          <a:p>
            <a:r>
              <a:rPr lang="en-CA" dirty="0">
                <a:solidFill>
                  <a:srgbClr val="181F2D"/>
                </a:solidFill>
              </a:rPr>
              <a:t>Vocabulary – Gender Harmony</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727911"/>
            <a:ext cx="8260492" cy="4155525"/>
          </a:xfrm>
        </p:spPr>
        <p:txBody>
          <a:bodyPr>
            <a:normAutofit fontScale="70000" lnSpcReduction="20000"/>
          </a:bodyPr>
          <a:lstStyle/>
          <a:p>
            <a:pPr lvl="0"/>
            <a:r>
              <a:rPr lang="en-CA" dirty="0"/>
              <a:t>Looking at use cases that exercise the elements in Gender Harmony product. Intent is to describe how to communicate a use case. </a:t>
            </a:r>
          </a:p>
          <a:p>
            <a:pPr lvl="1"/>
            <a:r>
              <a:rPr lang="en-CA" dirty="0"/>
              <a:t>Will build a single cross-paradigm IG to describe templates for CDA, describe a profile on patient for FHIR, and describe part of a chapter that could be in the next version of V2 </a:t>
            </a:r>
          </a:p>
          <a:p>
            <a:pPr lvl="0"/>
            <a:r>
              <a:rPr lang="en-CA" dirty="0"/>
              <a:t>These changes are not seen as US Realm specific. </a:t>
            </a:r>
          </a:p>
          <a:p>
            <a:pPr lvl="0"/>
            <a:r>
              <a:rPr lang="en-CA" dirty="0"/>
              <a:t>The Gender Harmony group is looking into getting some dedicated resources to help with the creation of the IGs. Without help, it will be making use cases, but it will be tough to make progress.</a:t>
            </a:r>
          </a:p>
          <a:p>
            <a:pPr lvl="0"/>
            <a:r>
              <a:rPr lang="en-CA" dirty="0"/>
              <a:t>There is a page and process for creating and documenting </a:t>
            </a:r>
            <a:r>
              <a:rPr lang="en-CA" u="sng" dirty="0">
                <a:hlinkClick r:id="rId3"/>
              </a:rPr>
              <a:t>Cross Paradigm Use Cases</a:t>
            </a:r>
            <a:r>
              <a:rPr lang="en-CA" dirty="0"/>
              <a:t>. </a:t>
            </a:r>
          </a:p>
          <a:p>
            <a:pPr lvl="1"/>
            <a:r>
              <a:rPr lang="en-CA" b="1" dirty="0"/>
              <a:t>Please add use cases if you have them</a:t>
            </a:r>
            <a:r>
              <a:rPr lang="en-CA" dirty="0"/>
              <a:t>! They will be used in discussion with the product families and used as a starting point to determine what changes need to be made.</a:t>
            </a:r>
          </a:p>
          <a:p>
            <a:pPr lvl="1"/>
            <a:r>
              <a:rPr lang="en-CA" dirty="0"/>
              <a:t>The intent is to capture information necessary to fill out a record for the product families. We need to profile each of the specifications where this would impact them (V2 and C-CDA) and we need help from those with expertise in these areas.</a:t>
            </a:r>
          </a:p>
          <a:p>
            <a:pPr lvl="0"/>
            <a:r>
              <a:rPr lang="en-CA" dirty="0"/>
              <a:t>Discussion of requested clinical LOINC observations for RSG and SFCU.  See the minutes for more details.</a:t>
            </a:r>
          </a:p>
          <a:p>
            <a:pPr lvl="0"/>
            <a:r>
              <a:rPr lang="en-CA" dirty="0"/>
              <a:t>Discussion of implementation of Gender Harmony (Tuesday minutes)</a:t>
            </a:r>
          </a:p>
          <a:p>
            <a:pPr lvl="1"/>
            <a:r>
              <a:rPr lang="en-CA" dirty="0"/>
              <a:t>Much of the discussion was around HL7v2 implementation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33</a:t>
            </a:fld>
            <a:endParaRPr lang="en-CA" dirty="0"/>
          </a:p>
        </p:txBody>
      </p:sp>
    </p:spTree>
    <p:extLst>
      <p:ext uri="{BB962C8B-B14F-4D97-AF65-F5344CB8AC3E}">
        <p14:creationId xmlns:p14="http://schemas.microsoft.com/office/powerpoint/2010/main" val="135759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193695"/>
            <a:ext cx="7944597" cy="476250"/>
          </a:xfrm>
        </p:spPr>
        <p:txBody>
          <a:bodyPr/>
          <a:lstStyle/>
          <a:p>
            <a:r>
              <a:rPr lang="en-CA" dirty="0">
                <a:solidFill>
                  <a:srgbClr val="181F2D"/>
                </a:solidFill>
              </a:rPr>
              <a:t>Vocabulary – UTG / THO</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641265"/>
            <a:ext cx="8260492" cy="4155525"/>
          </a:xfrm>
        </p:spPr>
        <p:txBody>
          <a:bodyPr>
            <a:normAutofit fontScale="85000" lnSpcReduction="10000"/>
          </a:bodyPr>
          <a:lstStyle/>
          <a:p>
            <a:pPr lvl="0"/>
            <a:r>
              <a:rPr lang="en-US" dirty="0"/>
              <a:t>HL7 is moving towards THO (terminology.hl7.org) being the single source of truth for all terminology artifacts</a:t>
            </a:r>
            <a:endParaRPr lang="en-CA" dirty="0"/>
          </a:p>
          <a:p>
            <a:pPr lvl="0"/>
            <a:r>
              <a:rPr lang="en-US" dirty="0"/>
              <a:t>THO 3.0.0 release upcoming.  THO will soon have a new layout:</a:t>
            </a:r>
          </a:p>
          <a:p>
            <a:pPr lvl="0"/>
            <a:endParaRPr lang="en-CA" dirty="0"/>
          </a:p>
          <a:p>
            <a:pPr lvl="0"/>
            <a:endParaRPr lang="en-CA" dirty="0"/>
          </a:p>
          <a:p>
            <a:pPr lvl="0"/>
            <a:r>
              <a:rPr lang="en-US" dirty="0"/>
              <a:t>The Code Systems tab has been split into separate tabs</a:t>
            </a:r>
            <a:endParaRPr lang="en-CA" sz="1600" dirty="0"/>
          </a:p>
          <a:p>
            <a:pPr lvl="1"/>
            <a:r>
              <a:rPr lang="en-US" dirty="0"/>
              <a:t>HL7 Code Systems which contains:</a:t>
            </a:r>
            <a:endParaRPr lang="en-CA" sz="1400" dirty="0"/>
          </a:p>
          <a:p>
            <a:pPr lvl="2"/>
            <a:r>
              <a:rPr lang="en-CA" dirty="0"/>
              <a:t>CDA, FHIR, V2, V3, Unified, and retired content</a:t>
            </a:r>
            <a:endParaRPr lang="en-CA" sz="1200" dirty="0"/>
          </a:p>
          <a:p>
            <a:pPr lvl="1"/>
            <a:r>
              <a:rPr lang="en-US" dirty="0"/>
              <a:t>External Terminologies which contains</a:t>
            </a:r>
            <a:endParaRPr lang="en-CA" sz="1400" dirty="0"/>
          </a:p>
          <a:p>
            <a:pPr lvl="2"/>
            <a:r>
              <a:rPr lang="en-US" dirty="0"/>
              <a:t>Metadata records, technical identifiers (Naming Systems), code system fragments, complete code systems, retired content</a:t>
            </a:r>
            <a:endParaRPr lang="en-CA" sz="1200" dirty="0"/>
          </a:p>
          <a:p>
            <a:pPr lvl="2"/>
            <a:r>
              <a:rPr lang="en-US" dirty="0"/>
              <a:t>These are further split by those that are curated by HTA</a:t>
            </a:r>
            <a:endParaRPr lang="en-CA" sz="1200" dirty="0"/>
          </a:p>
          <a:p>
            <a:pPr lvl="0"/>
            <a:r>
              <a:rPr lang="en-US" dirty="0"/>
              <a:t>New tab for Identifier Systems, Pending (reserves a URI for the code system)</a:t>
            </a:r>
            <a:endParaRPr lang="en-CA" sz="16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34</a:t>
            </a:fld>
            <a:endParaRPr lang="en-CA" dirty="0"/>
          </a:p>
        </p:txBody>
      </p:sp>
      <p:pic>
        <p:nvPicPr>
          <p:cNvPr id="12" name="Picture 11">
            <a:extLst>
              <a:ext uri="{FF2B5EF4-FFF2-40B4-BE49-F238E27FC236}">
                <a16:creationId xmlns:a16="http://schemas.microsoft.com/office/drawing/2014/main" id="{897B83D6-2ABA-4A72-A4B9-3F0EFCA2AB30}"/>
              </a:ext>
            </a:extLst>
          </p:cNvPr>
          <p:cNvPicPr/>
          <p:nvPr/>
        </p:nvPicPr>
        <p:blipFill>
          <a:blip r:embed="rId3"/>
          <a:stretch>
            <a:fillRect/>
          </a:stretch>
        </p:blipFill>
        <p:spPr>
          <a:xfrm>
            <a:off x="1085875" y="1519778"/>
            <a:ext cx="5555882" cy="878977"/>
          </a:xfrm>
          <a:prstGeom prst="rect">
            <a:avLst/>
          </a:prstGeom>
        </p:spPr>
      </p:pic>
    </p:spTree>
    <p:extLst>
      <p:ext uri="{BB962C8B-B14F-4D97-AF65-F5344CB8AC3E}">
        <p14:creationId xmlns:p14="http://schemas.microsoft.com/office/powerpoint/2010/main" val="286138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79046"/>
            <a:ext cx="7944597" cy="476250"/>
          </a:xfrm>
        </p:spPr>
        <p:txBody>
          <a:bodyPr/>
          <a:lstStyle/>
          <a:p>
            <a:r>
              <a:rPr lang="en-CA" dirty="0">
                <a:solidFill>
                  <a:srgbClr val="181F2D"/>
                </a:solidFill>
              </a:rPr>
              <a:t>Vocabulary – UTG / THO</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376881" y="1104644"/>
            <a:ext cx="8260492" cy="3251114"/>
          </a:xfrm>
        </p:spPr>
        <p:txBody>
          <a:bodyPr>
            <a:normAutofit/>
          </a:bodyPr>
          <a:lstStyle/>
          <a:p>
            <a:pPr lvl="0"/>
            <a:r>
              <a:rPr lang="en-US" dirty="0"/>
              <a:t>There will be a cleanup of External Terminologies, those not curated by HTA</a:t>
            </a:r>
            <a:endParaRPr lang="en-CA" sz="1600" dirty="0"/>
          </a:p>
          <a:p>
            <a:pPr lvl="1"/>
            <a:r>
              <a:rPr lang="en-US" dirty="0"/>
              <a:t>For those Code Systems, there will be a period during which the Code System owners can bring them into HTA.  After that time, those not registered with HTA will be moved to retired content.</a:t>
            </a:r>
            <a:endParaRPr lang="en-CA" sz="1400" dirty="0"/>
          </a:p>
          <a:p>
            <a:pPr lvl="0"/>
            <a:endParaRPr lang="en-CA" sz="16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35</a:t>
            </a:fld>
            <a:endParaRPr lang="en-CA" dirty="0"/>
          </a:p>
        </p:txBody>
      </p:sp>
    </p:spTree>
    <p:extLst>
      <p:ext uri="{BB962C8B-B14F-4D97-AF65-F5344CB8AC3E}">
        <p14:creationId xmlns:p14="http://schemas.microsoft.com/office/powerpoint/2010/main" val="214871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79046"/>
            <a:ext cx="7944597" cy="476250"/>
          </a:xfrm>
        </p:spPr>
        <p:txBody>
          <a:bodyPr/>
          <a:lstStyle/>
          <a:p>
            <a:r>
              <a:rPr lang="en-CA" dirty="0">
                <a:solidFill>
                  <a:srgbClr val="181F2D"/>
                </a:solidFill>
              </a:rPr>
              <a:t>Vocabulary – Artifact Deprecation</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376881" y="893387"/>
            <a:ext cx="8260492" cy="3462371"/>
          </a:xfrm>
        </p:spPr>
        <p:txBody>
          <a:bodyPr>
            <a:normAutofit lnSpcReduction="10000"/>
          </a:bodyPr>
          <a:lstStyle/>
          <a:p>
            <a:pPr lvl="0"/>
            <a:r>
              <a:rPr lang="en-US" dirty="0"/>
              <a:t>Policy Task Force is meeting every Thursday – current focus is deprecation policy</a:t>
            </a:r>
            <a:endParaRPr lang="en-CA" sz="1600" dirty="0"/>
          </a:p>
          <a:p>
            <a:pPr lvl="1"/>
            <a:r>
              <a:rPr lang="en-US" dirty="0"/>
              <a:t>Deprecation still needs to be defined</a:t>
            </a:r>
            <a:endParaRPr lang="en-CA" sz="1400" dirty="0"/>
          </a:p>
          <a:p>
            <a:pPr lvl="2"/>
            <a:r>
              <a:rPr lang="en-US" dirty="0"/>
              <a:t>LOINC definition could be a good starting point</a:t>
            </a:r>
            <a:endParaRPr lang="en-CA" sz="1200" dirty="0"/>
          </a:p>
          <a:p>
            <a:pPr lvl="1"/>
            <a:r>
              <a:rPr lang="en-US" dirty="0"/>
              <a:t>Then the scope of the deprecation policy needs to be defined</a:t>
            </a:r>
            <a:endParaRPr lang="en-CA" sz="1400" dirty="0"/>
          </a:p>
          <a:p>
            <a:pPr lvl="2"/>
            <a:r>
              <a:rPr lang="en-US" dirty="0"/>
              <a:t>Generally, want to stick to code systems, value sets, and their identifiers</a:t>
            </a:r>
            <a:endParaRPr lang="en-CA" sz="1200" dirty="0"/>
          </a:p>
          <a:p>
            <a:pPr lvl="1"/>
            <a:r>
              <a:rPr lang="en-US" dirty="0"/>
              <a:t>Deprecation is not a status – it is a usage note or guidance or a workflow state</a:t>
            </a:r>
            <a:endParaRPr lang="en-CA" sz="1400" dirty="0"/>
          </a:p>
          <a:p>
            <a:pPr lvl="1"/>
            <a:r>
              <a:rPr lang="en-US" dirty="0"/>
              <a:t>Deprecated is still active</a:t>
            </a:r>
            <a:endParaRPr lang="en-CA" sz="1400" dirty="0"/>
          </a:p>
          <a:p>
            <a:pPr lvl="1"/>
            <a:r>
              <a:rPr lang="en-US" dirty="0"/>
              <a:t>Jess Bota to put together a terminology lifecycle document</a:t>
            </a:r>
            <a:endParaRPr lang="en-CA" sz="1400" dirty="0"/>
          </a:p>
          <a:p>
            <a:pPr lvl="0"/>
            <a:endParaRPr lang="en-CA" sz="16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36</a:t>
            </a:fld>
            <a:endParaRPr lang="en-CA" dirty="0"/>
          </a:p>
        </p:txBody>
      </p:sp>
    </p:spTree>
    <p:extLst>
      <p:ext uri="{BB962C8B-B14F-4D97-AF65-F5344CB8AC3E}">
        <p14:creationId xmlns:p14="http://schemas.microsoft.com/office/powerpoint/2010/main" val="22093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376881" y="275339"/>
            <a:ext cx="7944597" cy="476250"/>
          </a:xfrm>
        </p:spPr>
        <p:txBody>
          <a:bodyPr/>
          <a:lstStyle/>
          <a:p>
            <a:r>
              <a:rPr lang="en-CA" dirty="0">
                <a:solidFill>
                  <a:srgbClr val="181F2D"/>
                </a:solidFill>
              </a:rPr>
              <a:t>Terminology Services Management Group (TSMG)</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376881" y="734545"/>
            <a:ext cx="8260492" cy="4133616"/>
          </a:xfrm>
        </p:spPr>
        <p:txBody>
          <a:bodyPr>
            <a:normAutofit fontScale="70000" lnSpcReduction="20000"/>
          </a:bodyPr>
          <a:lstStyle/>
          <a:p>
            <a:r>
              <a:rPr lang="fr-FR" dirty="0"/>
              <a:t>Confluence page: </a:t>
            </a:r>
            <a:r>
              <a:rPr lang="fr-FR" u="sng" dirty="0">
                <a:hlinkClick r:id="rId3"/>
              </a:rPr>
              <a:t>https://confluence.hl7.org/display/VOC/Terminology+Services+Management+Group</a:t>
            </a:r>
            <a:endParaRPr lang="en-CA" sz="1600" dirty="0"/>
          </a:p>
          <a:p>
            <a:r>
              <a:rPr lang="en-CA" dirty="0"/>
              <a:t>Zulip channel:  </a:t>
            </a:r>
            <a:r>
              <a:rPr lang="en-CA" u="sng" dirty="0">
                <a:hlinkClick r:id="rId4"/>
              </a:rPr>
              <a:t>https://chat.fhir.org/#narrow/stream/301245-TSMG</a:t>
            </a:r>
            <a:endParaRPr lang="en-CA" sz="1600" dirty="0"/>
          </a:p>
          <a:p>
            <a:r>
              <a:rPr lang="en-CA" dirty="0"/>
              <a:t>Weekly calls:  Tuesdays 5-6:30pm Eastern time.  This meeting is an open meeting with only members having votes.</a:t>
            </a:r>
          </a:p>
          <a:p>
            <a:pPr marL="1524" indent="0">
              <a:buNone/>
            </a:pPr>
            <a:endParaRPr lang="en-CA" sz="1600" dirty="0"/>
          </a:p>
          <a:p>
            <a:r>
              <a:rPr lang="en-CA" dirty="0"/>
              <a:t>The newly formed TSMG had their first meeting in Tuesday Sept 21st at the WG meeting with the following topics:</a:t>
            </a:r>
            <a:endParaRPr lang="en-CA" sz="1600" dirty="0"/>
          </a:p>
          <a:p>
            <a:pPr lvl="0"/>
            <a:r>
              <a:rPr lang="en-US" dirty="0"/>
              <a:t>Administrative topics around election of co-chairs, TSC representative, and term duration </a:t>
            </a:r>
            <a:endParaRPr lang="en-CA" sz="1600" dirty="0"/>
          </a:p>
          <a:p>
            <a:pPr lvl="0"/>
            <a:r>
              <a:rPr lang="en-US" dirty="0"/>
              <a:t>A review of the </a:t>
            </a:r>
            <a:r>
              <a:rPr lang="en-US" u="sng" dirty="0">
                <a:hlinkClick r:id="rId5"/>
              </a:rPr>
              <a:t>Problem statement</a:t>
            </a:r>
            <a:endParaRPr lang="en-CA" sz="1600" dirty="0"/>
          </a:p>
          <a:p>
            <a:pPr lvl="0"/>
            <a:r>
              <a:rPr lang="en-US" dirty="0"/>
              <a:t>Initial review of the </a:t>
            </a:r>
            <a:r>
              <a:rPr lang="en-US" u="sng" dirty="0">
                <a:hlinkClick r:id="rId6"/>
              </a:rPr>
              <a:t>Mission and Charter</a:t>
            </a:r>
            <a:r>
              <a:rPr lang="en-US" dirty="0"/>
              <a:t>.  Discussion to continue in Zulip.</a:t>
            </a:r>
            <a:endParaRPr lang="en-CA" sz="1600" dirty="0"/>
          </a:p>
          <a:p>
            <a:pPr lvl="0"/>
            <a:r>
              <a:rPr lang="en-US" dirty="0"/>
              <a:t>Overview of items in scope</a:t>
            </a:r>
            <a:endParaRPr lang="en-CA" sz="1600" dirty="0"/>
          </a:p>
          <a:p>
            <a:pPr lvl="1"/>
            <a:r>
              <a:rPr lang="en-US" dirty="0"/>
              <a:t>Terminology Services functions</a:t>
            </a:r>
            <a:endParaRPr lang="en-CA" sz="1400" dirty="0"/>
          </a:p>
          <a:p>
            <a:pPr lvl="1"/>
            <a:r>
              <a:rPr lang="en-US" dirty="0"/>
              <a:t>Process improvements around terminology improvements and use</a:t>
            </a:r>
            <a:endParaRPr lang="en-CA" sz="1400" dirty="0"/>
          </a:p>
          <a:p>
            <a:pPr lvl="1"/>
            <a:r>
              <a:rPr lang="en-US" dirty="0"/>
              <a:t>Education, Implementation, and Outreach (Connectathons)</a:t>
            </a:r>
            <a:endParaRPr lang="en-CA" sz="1400" dirty="0"/>
          </a:p>
          <a:p>
            <a:pPr lvl="0"/>
            <a:endParaRPr lang="en-CA" sz="16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37</a:t>
            </a:fld>
            <a:endParaRPr lang="en-CA" dirty="0"/>
          </a:p>
        </p:txBody>
      </p:sp>
    </p:spTree>
    <p:extLst>
      <p:ext uri="{BB962C8B-B14F-4D97-AF65-F5344CB8AC3E}">
        <p14:creationId xmlns:p14="http://schemas.microsoft.com/office/powerpoint/2010/main" val="316887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t>General Session – Education &amp; Meetings</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204055"/>
          </a:xfrm>
        </p:spPr>
        <p:txBody>
          <a:bodyPr>
            <a:normAutofit/>
          </a:bodyPr>
          <a:lstStyle/>
          <a:p>
            <a:pPr lvl="0"/>
            <a:r>
              <a:rPr lang="en-US" dirty="0"/>
              <a:t>HL7 Certified Educator Program to begin in January 2022</a:t>
            </a:r>
            <a:endParaRPr lang="en-CA" dirty="0"/>
          </a:p>
          <a:p>
            <a:pPr lvl="0"/>
            <a:r>
              <a:rPr lang="en-US" dirty="0"/>
              <a:t>Train the Trainer course to be offered starting in November 30</a:t>
            </a:r>
            <a:endParaRPr lang="en-CA" dirty="0"/>
          </a:p>
          <a:p>
            <a:pPr lvl="0"/>
            <a:r>
              <a:rPr lang="en-US" dirty="0"/>
              <a:t>HL7 Educational offerings can be found at </a:t>
            </a:r>
            <a:r>
              <a:rPr lang="en-US" u="sng" dirty="0">
                <a:hlinkClick r:id="rId3"/>
              </a:rPr>
              <a:t>https://www.hl7.org/training/calendar.cfm?ref=nav</a:t>
            </a:r>
            <a:endParaRPr lang="en-CA" dirty="0"/>
          </a:p>
          <a:p>
            <a:pPr lvl="0"/>
            <a:r>
              <a:rPr lang="en-US" dirty="0"/>
              <a:t>First course to be offered by HIMSS Accelerate will be “Understanding the HL7 Organization – From Process to Governance”</a:t>
            </a:r>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38</a:t>
            </a:fld>
            <a:endParaRPr lang="en-CA" dirty="0"/>
          </a:p>
        </p:txBody>
      </p:sp>
    </p:spTree>
    <p:extLst>
      <p:ext uri="{BB962C8B-B14F-4D97-AF65-F5344CB8AC3E}">
        <p14:creationId xmlns:p14="http://schemas.microsoft.com/office/powerpoint/2010/main" val="94960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t>General Session – Education &amp; Meetings</a:t>
            </a:r>
            <a:endParaRPr lang="en-CA" dirty="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9"/>
            <a:ext cx="7944597" cy="3216412"/>
          </a:xfrm>
        </p:spPr>
        <p:txBody>
          <a:bodyPr>
            <a:normAutofit/>
          </a:bodyPr>
          <a:lstStyle/>
          <a:p>
            <a:pPr lvl="0"/>
            <a:r>
              <a:rPr lang="en-US" dirty="0"/>
              <a:t>Jan 2022 Connectathon (Jan 10-12) and WGM (Jan 18-21) – Virtual</a:t>
            </a:r>
            <a:endParaRPr lang="en-CA" dirty="0"/>
          </a:p>
          <a:p>
            <a:pPr lvl="0"/>
            <a:r>
              <a:rPr lang="en-US" dirty="0"/>
              <a:t>May 2022 Connectathon (May 7-8) and WGM (May 9-13) – In-person Dallas </a:t>
            </a:r>
            <a:endParaRPr lang="en-CA" dirty="0"/>
          </a:p>
          <a:p>
            <a:pPr lvl="0"/>
            <a:r>
              <a:rPr lang="en-US" dirty="0"/>
              <a:t>Sep 2022 Connectathon (Sep 17-18) and WGM (Sep 19-23) – </a:t>
            </a:r>
            <a:endParaRPr lang="en-CA" dirty="0"/>
          </a:p>
          <a:p>
            <a:r>
              <a:rPr lang="en-US" dirty="0"/>
              <a:t>in-person Baltimore</a:t>
            </a:r>
            <a:endParaRPr lang="en-CA" dirty="0"/>
          </a:p>
          <a:p>
            <a:r>
              <a:rPr lang="en-CA" dirty="0"/>
              <a:t>HL7 FHIR DevDays – June 6-9, 2022 – Hybrid event – Cleveland and virtual</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39</a:t>
            </a:fld>
            <a:endParaRPr lang="en-CA" dirty="0"/>
          </a:p>
        </p:txBody>
      </p:sp>
    </p:spTree>
    <p:extLst>
      <p:ext uri="{BB962C8B-B14F-4D97-AF65-F5344CB8AC3E}">
        <p14:creationId xmlns:p14="http://schemas.microsoft.com/office/powerpoint/2010/main" val="26283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International Patient Summary (IPS)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9"/>
            <a:ext cx="7944597" cy="3200400"/>
          </a:xfrm>
        </p:spPr>
        <p:txBody>
          <a:bodyPr>
            <a:normAutofit fontScale="77500" lnSpcReduction="20000"/>
          </a:bodyPr>
          <a:lstStyle/>
          <a:p>
            <a:r>
              <a:rPr lang="en-CA" dirty="0"/>
              <a:t>Overview:  Test the creation and exchange of patient summary data across jurisdictions and usage contexts using the FHIR International Patient Summary (IPS) Implementation Guide specification.  The track will focus on the primary theme of cross-border IPS document bundle data exchange, with additional sub-themes.  See the Confluence page for more details.</a:t>
            </a:r>
            <a:endParaRPr lang="fr-FR" dirty="0"/>
          </a:p>
          <a:p>
            <a:r>
              <a:rPr lang="fr-FR" dirty="0"/>
              <a:t>Confluence Page:  </a:t>
            </a:r>
            <a:r>
              <a:rPr lang="fr-FR" u="sng" dirty="0">
                <a:hlinkClick r:id="rId3"/>
              </a:rPr>
              <a:t>https://confluence.hl7.org/pages/viewpage.action?pageId=120750114</a:t>
            </a:r>
            <a:endParaRPr lang="en-CA" dirty="0"/>
          </a:p>
          <a:p>
            <a:r>
              <a:rPr lang="en-CA" dirty="0"/>
              <a:t>Specifications tested</a:t>
            </a:r>
          </a:p>
          <a:p>
            <a:pPr lvl="1"/>
            <a:r>
              <a:rPr lang="en-US" dirty="0"/>
              <a:t>connectathon-2 branch build:  </a:t>
            </a:r>
            <a:r>
              <a:rPr lang="en-CA" u="sng" dirty="0">
                <a:hlinkClick r:id="rId4"/>
              </a:rPr>
              <a:t>http://build.fhir.org/ig/HL7/fhir-ips/branches/connectathon-2/index.html</a:t>
            </a:r>
            <a:endParaRPr lang="en-CA" dirty="0"/>
          </a:p>
          <a:p>
            <a:pPr lvl="1"/>
            <a:r>
              <a:rPr lang="en-US" dirty="0"/>
              <a:t>connectathon branch build: </a:t>
            </a:r>
            <a:r>
              <a:rPr lang="en-CA" u="sng" dirty="0">
                <a:hlinkClick r:id="rId5"/>
              </a:rPr>
              <a:t>http://build.fhir.org/ig/HL7/fhir-ips/branches/connectathon/index.html</a:t>
            </a:r>
            <a:endParaRPr lang="en-CA" dirty="0"/>
          </a:p>
          <a:p>
            <a:pPr lvl="1"/>
            <a:r>
              <a:rPr lang="en-US" dirty="0"/>
              <a:t>CI build: </a:t>
            </a:r>
            <a:r>
              <a:rPr lang="en-CA" u="sng" dirty="0">
                <a:hlinkClick r:id="rId6"/>
              </a:rPr>
              <a:t>http://build.fhir.org/ig/HL7/fhir-ips</a:t>
            </a:r>
            <a:endParaRPr lang="en-CA" dirty="0"/>
          </a:p>
          <a:p>
            <a:pPr lvl="1"/>
            <a:r>
              <a:rPr lang="en-US" dirty="0"/>
              <a:t>1.0.0 STU1 build: </a:t>
            </a:r>
            <a:r>
              <a:rPr lang="en-CA" u="sng" dirty="0">
                <a:hlinkClick r:id="rId7"/>
              </a:rPr>
              <a:t>http://hl7.org/fhir/uv/ips/</a:t>
            </a:r>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dirty="0"/>
          </a:p>
        </p:txBody>
      </p:sp>
    </p:spTree>
    <p:extLst>
      <p:ext uri="{BB962C8B-B14F-4D97-AF65-F5344CB8AC3E}">
        <p14:creationId xmlns:p14="http://schemas.microsoft.com/office/powerpoint/2010/main" val="214953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311198" y="457584"/>
            <a:ext cx="4928067" cy="1080832"/>
          </a:xfrm>
        </p:spPr>
        <p:txBody>
          <a:bodyPr/>
          <a:lstStyle/>
          <a:p>
            <a:pPr algn="ctr"/>
            <a:r>
              <a:rPr lang="en-US" dirty="0"/>
              <a:t>Thank You</a:t>
            </a:r>
            <a:endParaRPr lang="en-CA" dirty="0"/>
          </a:p>
        </p:txBody>
      </p:sp>
      <p:sp>
        <p:nvSpPr>
          <p:cNvPr id="3" name="Content Placeholder 3">
            <a:extLst>
              <a:ext uri="{FF2B5EF4-FFF2-40B4-BE49-F238E27FC236}">
                <a16:creationId xmlns:a16="http://schemas.microsoft.com/office/drawing/2014/main" id="{6A5BB1FD-2A8A-4A80-8FB9-EC38E284AE54}"/>
              </a:ext>
            </a:extLst>
          </p:cNvPr>
          <p:cNvSpPr txBox="1">
            <a:spLocks/>
          </p:cNvSpPr>
          <p:nvPr/>
        </p:nvSpPr>
        <p:spPr>
          <a:xfrm>
            <a:off x="366804" y="1950823"/>
            <a:ext cx="4928067" cy="3200400"/>
          </a:xfrm>
          <a:prstGeom prst="rect">
            <a:avLst/>
          </a:prstGeom>
        </p:spPr>
        <p:txBody>
          <a:bodyPr/>
          <a:lst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pPr marL="1524" indent="0">
              <a:buNone/>
            </a:pPr>
            <a:endParaRPr lang="en-CA" dirty="0"/>
          </a:p>
          <a:p>
            <a:r>
              <a:rPr lang="en-CA" dirty="0"/>
              <a:t>Fun fact:  419 attendees spent 211 days and 4 hours in Zoom, and between them, attended 6803 meetings</a:t>
            </a:r>
          </a:p>
          <a:p>
            <a:endParaRPr lang="en-CA" dirty="0"/>
          </a:p>
          <a:p>
            <a:endParaRPr lang="en-CA" dirty="0"/>
          </a:p>
        </p:txBody>
      </p:sp>
    </p:spTree>
    <p:extLst>
      <p:ext uri="{BB962C8B-B14F-4D97-AF65-F5344CB8AC3E}">
        <p14:creationId xmlns:p14="http://schemas.microsoft.com/office/powerpoint/2010/main" val="15875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International Patient Summary (IPS)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6" y="898388"/>
            <a:ext cx="7944597" cy="3861063"/>
          </a:xfrm>
        </p:spPr>
        <p:txBody>
          <a:bodyPr>
            <a:normAutofit fontScale="77500" lnSpcReduction="20000"/>
          </a:bodyPr>
          <a:lstStyle/>
          <a:p>
            <a:r>
              <a:rPr lang="en-CA" dirty="0"/>
              <a:t>The $summary operation was tested on two servers resulting in an IPS bundle.  Resulting bundle was loaded into </a:t>
            </a:r>
            <a:r>
              <a:rPr lang="en-CA" u="sng" dirty="0">
                <a:hlinkClick r:id="rId3"/>
              </a:rPr>
              <a:t>www.ipsviewer.com</a:t>
            </a:r>
            <a:r>
              <a:rPr lang="en-CA" dirty="0"/>
              <a:t> for viewing </a:t>
            </a:r>
          </a:p>
          <a:p>
            <a:pPr lvl="1"/>
            <a:r>
              <a:rPr lang="fr-FR" dirty="0"/>
              <a:t>Confluence Page:  </a:t>
            </a:r>
            <a:r>
              <a:rPr lang="fr-FR" u="sng" dirty="0">
                <a:hlinkClick r:id="rId4"/>
              </a:rPr>
              <a:t>https://confluence.hl7.org/pages/viewpage.action?pageId=120750114</a:t>
            </a:r>
            <a:endParaRPr lang="en-CA" dirty="0"/>
          </a:p>
          <a:p>
            <a:r>
              <a:rPr lang="en-US" dirty="0"/>
              <a:t>The IPS viewer (</a:t>
            </a:r>
            <a:r>
              <a:rPr lang="en-US" u="sng" dirty="0">
                <a:hlinkClick r:id="rId3"/>
              </a:rPr>
              <a:t>www.ipsviewer.com</a:t>
            </a:r>
            <a:r>
              <a:rPr lang="en-US" dirty="0"/>
              <a:t>) was demonstrated and tested. You can paste an IPS bundle into the box and view the IPS that it represents.  (This was originally built by Diego Kaminker and Fernando Campos.  It was modified in 2021 by John D’Amore)</a:t>
            </a:r>
            <a:endParaRPr lang="en-CA" dirty="0"/>
          </a:p>
          <a:p>
            <a:pPr lvl="0"/>
            <a:r>
              <a:rPr lang="en-US" dirty="0"/>
              <a:t>IPS samples are being collected into a github repository - </a:t>
            </a:r>
            <a:r>
              <a:rPr lang="en-US" u="sng" dirty="0">
                <a:hlinkClick r:id="rId5"/>
              </a:rPr>
              <a:t>https://github.com/jddamore/IPSviewer/tree/main/samples</a:t>
            </a:r>
            <a:endParaRPr lang="en-CA" sz="1600" dirty="0"/>
          </a:p>
          <a:p>
            <a:pPr lvl="0"/>
            <a:r>
              <a:rPr lang="en-US" dirty="0"/>
              <a:t>Two sessions were held looking at the WHO’s Digital Documentation of COVID Certificates (DDCC).  </a:t>
            </a:r>
            <a:r>
              <a:rPr lang="en-US" u="sng" dirty="0">
                <a:hlinkClick r:id="rId6"/>
              </a:rPr>
              <a:t>https://worldhealthorganization.github.io/ddcc/</a:t>
            </a:r>
            <a:r>
              <a:rPr lang="en-US" dirty="0"/>
              <a:t> </a:t>
            </a:r>
            <a:endParaRPr lang="en-CA" sz="1600" dirty="0"/>
          </a:p>
          <a:p>
            <a:pPr lvl="1"/>
            <a:r>
              <a:rPr lang="en-US" dirty="0"/>
              <a:t>One educational session and one technical session.</a:t>
            </a:r>
            <a:endParaRPr lang="en-CA" sz="1600" dirty="0"/>
          </a:p>
          <a:p>
            <a:pPr lvl="0"/>
            <a:r>
              <a:rPr lang="en-US" dirty="0"/>
              <a:t>There were sessions with the SMART Health Cards (SHC) track</a:t>
            </a:r>
            <a:endParaRPr lang="en-CA" sz="1600" dirty="0"/>
          </a:p>
          <a:p>
            <a:pPr lvl="1"/>
            <a:r>
              <a:rPr lang="en-US" dirty="0"/>
              <a:t>Grahame Grieve did a test implementation on the translation of IPS to SHC  </a:t>
            </a:r>
            <a:r>
              <a:rPr lang="en-US" u="sng" dirty="0">
                <a:hlinkClick r:id="rId7"/>
              </a:rPr>
              <a:t>https://chat.fhir.org/#narrow/stream/284830-smart.2Fhealth-cards/topic/IPS/near/253167603</a:t>
            </a:r>
            <a:endParaRPr lang="en-CA" sz="1400" dirty="0"/>
          </a:p>
          <a:p>
            <a:pPr lvl="1"/>
            <a:endParaRPr lang="en-CA"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dirty="0"/>
          </a:p>
        </p:txBody>
      </p:sp>
    </p:spTree>
    <p:extLst>
      <p:ext uri="{BB962C8B-B14F-4D97-AF65-F5344CB8AC3E}">
        <p14:creationId xmlns:p14="http://schemas.microsoft.com/office/powerpoint/2010/main" val="25404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International Patient Summary (IPS)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898389"/>
            <a:ext cx="7944597" cy="3684413"/>
          </a:xfrm>
        </p:spPr>
        <p:txBody>
          <a:bodyPr>
            <a:normAutofit lnSpcReduction="10000"/>
          </a:bodyPr>
          <a:lstStyle/>
          <a:p>
            <a:pPr lvl="0"/>
            <a:r>
              <a:rPr lang="en-US" dirty="0"/>
              <a:t>Feedback and planned next steps</a:t>
            </a:r>
            <a:endParaRPr lang="en-CA" sz="1600" dirty="0"/>
          </a:p>
          <a:p>
            <a:pPr lvl="1"/>
            <a:r>
              <a:rPr lang="en-US" dirty="0"/>
              <a:t>Get Bundle from branch into continuous integration build of IPS standard planned for implementation the week of Sept 20-25.</a:t>
            </a:r>
            <a:endParaRPr lang="en-CA" sz="1400" dirty="0"/>
          </a:p>
          <a:p>
            <a:pPr lvl="1"/>
            <a:r>
              <a:rPr lang="en-US" dirty="0"/>
              <a:t>Include additional guidance (not conformance) around language/translations.  Planned for implementation the week of Sept 20-25.</a:t>
            </a:r>
            <a:endParaRPr lang="en-CA" sz="1400" dirty="0"/>
          </a:p>
          <a:p>
            <a:pPr lvl="2"/>
            <a:r>
              <a:rPr lang="en-US" dirty="0"/>
              <a:t>Edit section 3.5 (Design Considerations) with this preliminary text:  While the IPS standard allows for language translations to be included, both in coded display and narrative, there should be no expectation by downstream consumers (e.g. another nation in cross-border sharing) that local language translations will be present.</a:t>
            </a:r>
            <a:endParaRPr lang="en-CA" sz="1200" dirty="0"/>
          </a:p>
          <a:p>
            <a:pPr lvl="1"/>
            <a:r>
              <a:rPr lang="en-US" dirty="0"/>
              <a:t>Resolve validation errors related to terminology</a:t>
            </a:r>
            <a:endParaRPr lang="en-CA" sz="1400" dirty="0"/>
          </a:p>
          <a:p>
            <a:pPr lvl="2"/>
            <a:r>
              <a:rPr lang="en-US" dirty="0"/>
              <a:t>Three participants confirmed ATC/FDA terminology errors</a:t>
            </a:r>
            <a:endParaRPr lang="en-CA" sz="12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6</a:t>
            </a:fld>
            <a:endParaRPr lang="en-CA" dirty="0"/>
          </a:p>
        </p:txBody>
      </p:sp>
    </p:spTree>
    <p:extLst>
      <p:ext uri="{BB962C8B-B14F-4D97-AF65-F5344CB8AC3E}">
        <p14:creationId xmlns:p14="http://schemas.microsoft.com/office/powerpoint/2010/main" val="27059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International Patient Summary (IPS)</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898389"/>
            <a:ext cx="7944597" cy="3684413"/>
          </a:xfrm>
        </p:spPr>
        <p:txBody>
          <a:bodyPr>
            <a:normAutofit lnSpcReduction="10000"/>
          </a:bodyPr>
          <a:lstStyle/>
          <a:p>
            <a:pPr lvl="0"/>
            <a:r>
              <a:rPr lang="en-US" dirty="0"/>
              <a:t>Feedback for Consideration</a:t>
            </a:r>
            <a:endParaRPr lang="en-CA" sz="1600" dirty="0"/>
          </a:p>
          <a:p>
            <a:pPr lvl="1"/>
            <a:r>
              <a:rPr lang="en-US" dirty="0"/>
              <a:t>Discussion of “Must Support” among slices of “base” vs. “cross-border” profiles</a:t>
            </a:r>
            <a:endParaRPr lang="en-CA" sz="1400" dirty="0"/>
          </a:p>
          <a:p>
            <a:pPr lvl="1"/>
            <a:r>
              <a:rPr lang="en-US" dirty="0"/>
              <a:t>Terminology around vaccine specificity</a:t>
            </a:r>
            <a:endParaRPr lang="en-CA" sz="1400" dirty="0"/>
          </a:p>
          <a:p>
            <a:pPr lvl="2"/>
            <a:r>
              <a:rPr lang="en-US" dirty="0"/>
              <a:t>Request addition of CVX option (current immunization terminologies are SNOMED BPS and WHO ATC) to provide greater level of vaccine specificity</a:t>
            </a:r>
            <a:endParaRPr lang="en-CA" sz="1200" dirty="0"/>
          </a:p>
          <a:p>
            <a:pPr lvl="1"/>
            <a:r>
              <a:rPr lang="en-US" dirty="0"/>
              <a:t>Discussion about relaxation of mandatory sections and text narrative</a:t>
            </a:r>
            <a:endParaRPr lang="en-CA" sz="1400" dirty="0"/>
          </a:p>
          <a:p>
            <a:pPr lvl="2"/>
            <a:r>
              <a:rPr lang="en-US" dirty="0"/>
              <a:t>No plans to relax mandatory sections however, all mandatory sections can be empty using </a:t>
            </a:r>
            <a:endParaRPr lang="en-CA" sz="1200" dirty="0"/>
          </a:p>
          <a:p>
            <a:pPr lvl="1"/>
            <a:r>
              <a:rPr lang="en-US" dirty="0"/>
              <a:t>Discussion on credentials for IPS vs. SMART Health Cards (SHC)</a:t>
            </a:r>
            <a:endParaRPr lang="en-CA" sz="1400" dirty="0"/>
          </a:p>
          <a:p>
            <a:pPr lvl="2"/>
            <a:r>
              <a:rPr lang="en-US" dirty="0"/>
              <a:t>Link to verifiable credential types</a:t>
            </a:r>
            <a:endParaRPr lang="en-CA" sz="1200" dirty="0"/>
          </a:p>
          <a:p>
            <a:pPr lvl="1"/>
            <a:r>
              <a:rPr lang="en-US" dirty="0"/>
              <a:t>Discussion around elements that have variation between IPS and SHC</a:t>
            </a:r>
            <a:endParaRPr lang="en-CA" sz="14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dirty="0"/>
          </a:p>
        </p:txBody>
      </p:sp>
    </p:spTree>
    <p:extLst>
      <p:ext uri="{BB962C8B-B14F-4D97-AF65-F5344CB8AC3E}">
        <p14:creationId xmlns:p14="http://schemas.microsoft.com/office/powerpoint/2010/main" val="15556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Smart Health Cards (SHC)</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898389"/>
            <a:ext cx="7944597" cy="3684413"/>
          </a:xfrm>
        </p:spPr>
        <p:txBody>
          <a:bodyPr>
            <a:normAutofit fontScale="85000" lnSpcReduction="10000"/>
          </a:bodyPr>
          <a:lstStyle/>
          <a:p>
            <a:r>
              <a:rPr lang="en-CA" dirty="0"/>
              <a:t>Overview: The SMART Health Cards framework and associated Vaccination and Testing IG are in the process of being submitted for ballot and this Connectathon provides an opportunity for participants to test development against the spec and become familiar with tooling that has been built to support the standard.</a:t>
            </a:r>
          </a:p>
          <a:p>
            <a:pPr lvl="1"/>
            <a:r>
              <a:rPr lang="en-CA" dirty="0"/>
              <a:t>Smart Heath Cards Vaccination and Testing</a:t>
            </a:r>
          </a:p>
          <a:p>
            <a:pPr lvl="1"/>
            <a:r>
              <a:rPr lang="en-CA" dirty="0"/>
              <a:t>Smart Health Cards Framework</a:t>
            </a:r>
          </a:p>
          <a:p>
            <a:r>
              <a:rPr lang="en-CA" dirty="0"/>
              <a:t>Confluence Page: </a:t>
            </a:r>
            <a:r>
              <a:rPr lang="en-CA" u="sng" dirty="0">
                <a:hlinkClick r:id="rId3"/>
              </a:rPr>
              <a:t>https://confluence.hl7.org/display/FHIR/2021-09+SMART+Health+Cards+for+Vaccination+and+Testing</a:t>
            </a:r>
            <a:endParaRPr lang="en-CA" u="sng" dirty="0"/>
          </a:p>
          <a:p>
            <a:r>
              <a:rPr lang="en-CA" dirty="0"/>
              <a:t>Specifications tested:  </a:t>
            </a:r>
          </a:p>
          <a:p>
            <a:pPr lvl="1"/>
            <a:r>
              <a:rPr lang="en-US" u="sng" dirty="0">
                <a:hlinkClick r:id="rId4"/>
              </a:rPr>
              <a:t>SMART Health Cards - Vaccination and Testing IG</a:t>
            </a:r>
            <a:r>
              <a:rPr lang="en-US" dirty="0"/>
              <a:t> </a:t>
            </a:r>
            <a:endParaRPr lang="en-CA" dirty="0"/>
          </a:p>
          <a:p>
            <a:pPr lvl="1"/>
            <a:r>
              <a:rPr lang="en-US" u="sng" dirty="0">
                <a:hlinkClick r:id="rId5"/>
              </a:rPr>
              <a:t>SMART Health Cards Framework</a:t>
            </a:r>
            <a:endParaRPr lang="en-CA" dirty="0"/>
          </a:p>
          <a:p>
            <a:endParaRPr lang="en-CA" dirty="0"/>
          </a:p>
          <a:p>
            <a:endParaRPr lang="en-CA" dirty="0"/>
          </a:p>
          <a:p>
            <a:pPr lvl="1"/>
            <a:endParaRPr lang="en-CA" sz="12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8</a:t>
            </a:fld>
            <a:endParaRPr lang="en-CA" dirty="0"/>
          </a:p>
        </p:txBody>
      </p:sp>
    </p:spTree>
    <p:extLst>
      <p:ext uri="{BB962C8B-B14F-4D97-AF65-F5344CB8AC3E}">
        <p14:creationId xmlns:p14="http://schemas.microsoft.com/office/powerpoint/2010/main" val="10018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a:xfrm>
            <a:off x="432486" y="384048"/>
            <a:ext cx="7944597" cy="476250"/>
          </a:xfrm>
        </p:spPr>
        <p:txBody>
          <a:bodyPr/>
          <a:lstStyle/>
          <a:p>
            <a:r>
              <a:rPr lang="en-CA" dirty="0">
                <a:solidFill>
                  <a:srgbClr val="181F2D"/>
                </a:solidFill>
              </a:rPr>
              <a:t>Smart Health Cards (SHC)</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432485" y="898389"/>
            <a:ext cx="7944597" cy="3684413"/>
          </a:xfrm>
        </p:spPr>
        <p:txBody>
          <a:bodyPr>
            <a:normAutofit fontScale="92500" lnSpcReduction="20000"/>
          </a:bodyPr>
          <a:lstStyle/>
          <a:p>
            <a:r>
              <a:rPr lang="en-CA" dirty="0"/>
              <a:t>Grahame Grieve is working on a general purpose client that can connect to any server.  You can download Health Cards, extract the bundle, and see the contents.  It supports validating and re-signing Health Cards. Does not yet accept images but planning on adding a QR code recognition library. It will be released to community when it is stable.</a:t>
            </a:r>
          </a:p>
          <a:p>
            <a:pPr lvl="1"/>
            <a:r>
              <a:rPr lang="en-CA" dirty="0"/>
              <a:t>Discussion around translation of IPS to SHC.  </a:t>
            </a:r>
            <a:r>
              <a:rPr lang="en-US" u="sng" dirty="0">
                <a:hlinkClick r:id="rId3"/>
              </a:rPr>
              <a:t>https://chat.fhir.org/#narrow/stream/284830-smart.2Fhealth-cards/topic/IPS/near/253167603</a:t>
            </a:r>
            <a:endParaRPr lang="en-CA" dirty="0"/>
          </a:p>
          <a:p>
            <a:pPr lvl="1"/>
            <a:r>
              <a:rPr lang="en-CA" dirty="0"/>
              <a:t>There were issues around QR code generation as part of the $issue operation</a:t>
            </a:r>
          </a:p>
          <a:p>
            <a:r>
              <a:rPr lang="en-CA" dirty="0"/>
              <a:t>Connectathon.vci.org – supports issuing or scanning QR codes.  Currently not supporting outgoing requests which is causing issues with resolving public keys. </a:t>
            </a:r>
          </a:p>
          <a:p>
            <a:endParaRPr lang="en-CA" dirty="0"/>
          </a:p>
          <a:p>
            <a:endParaRPr lang="en-CA" dirty="0"/>
          </a:p>
          <a:p>
            <a:pPr lvl="1"/>
            <a:endParaRPr lang="en-CA" sz="1200" dirty="0"/>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9</a:t>
            </a:fld>
            <a:endParaRPr lang="en-CA" dirty="0"/>
          </a:p>
        </p:txBody>
      </p:sp>
    </p:spTree>
    <p:extLst>
      <p:ext uri="{BB962C8B-B14F-4D97-AF65-F5344CB8AC3E}">
        <p14:creationId xmlns:p14="http://schemas.microsoft.com/office/powerpoint/2010/main" val="157248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31223</TotalTime>
  <Words>4976</Words>
  <Application>Microsoft Office PowerPoint</Application>
  <PresentationFormat>On-screen Show (16:9)</PresentationFormat>
  <Paragraphs>506</Paragraphs>
  <Slides>40</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Helvetica Neue</vt:lpstr>
      <vt:lpstr>Helvetica Neue Light</vt:lpstr>
      <vt:lpstr>Arial</vt:lpstr>
      <vt:lpstr>Canada Health Infoway</vt:lpstr>
      <vt:lpstr>September 2021 HL7 Report Connectathon and WGM</vt:lpstr>
      <vt:lpstr>Table of Contents</vt:lpstr>
      <vt:lpstr>HL7 Connectathon (Virtual)</vt:lpstr>
      <vt:lpstr>International Patient Summary (IPS)</vt:lpstr>
      <vt:lpstr>International Patient Summary (IPS)</vt:lpstr>
      <vt:lpstr>International Patient Summary (IPS)</vt:lpstr>
      <vt:lpstr>International Patient Summary (IPS)</vt:lpstr>
      <vt:lpstr>Smart Health Cards (SHC)</vt:lpstr>
      <vt:lpstr>Smart Health Cards (SHC)</vt:lpstr>
      <vt:lpstr>Smart Health Cards (SHC)</vt:lpstr>
      <vt:lpstr>HL7 Plenary and Work Group Meeting</vt:lpstr>
      <vt:lpstr>CEO Plenary Presentation</vt:lpstr>
      <vt:lpstr>CEO Plenary Presentation</vt:lpstr>
      <vt:lpstr>CEO Plenary Presentation</vt:lpstr>
      <vt:lpstr>CEO Plenary Presentation</vt:lpstr>
      <vt:lpstr>CEO Plenary Presentation</vt:lpstr>
      <vt:lpstr>CEO Plenary Presentation</vt:lpstr>
      <vt:lpstr>CEO Plenary Presentation</vt:lpstr>
      <vt:lpstr>Plenary Session 1</vt:lpstr>
      <vt:lpstr>Plenary Session 1 – The Future of Digital Health Innovation</vt:lpstr>
      <vt:lpstr>Plenary Session 1 – The Future of Digital Health Innovation</vt:lpstr>
      <vt:lpstr>Plenary Session 1 – The Future of Digital Health Innovation</vt:lpstr>
      <vt:lpstr>Plenary Session 1 – The Future of Digital Health Innovation</vt:lpstr>
      <vt:lpstr>Plenary Session 2</vt:lpstr>
      <vt:lpstr>Plenary Session 2 – The future of Interoperability from National Coordinators</vt:lpstr>
      <vt:lpstr>HL7 Board Chair’s Comments</vt:lpstr>
      <vt:lpstr>Noteworthy Announcements</vt:lpstr>
      <vt:lpstr>FHIR Management Group</vt:lpstr>
      <vt:lpstr>FHIR Infrastructure</vt:lpstr>
      <vt:lpstr>FHIR Infrastructure</vt:lpstr>
      <vt:lpstr>Vocabulary</vt:lpstr>
      <vt:lpstr>Vocabulary – Gender Harmony</vt:lpstr>
      <vt:lpstr>Vocabulary – Gender Harmony</vt:lpstr>
      <vt:lpstr>Vocabulary – UTG / THO</vt:lpstr>
      <vt:lpstr>Vocabulary – UTG / THO</vt:lpstr>
      <vt:lpstr>Vocabulary – Artifact Deprecation</vt:lpstr>
      <vt:lpstr>Terminology Services Management Group (TSMG)</vt:lpstr>
      <vt:lpstr>General Session – Education &amp; Meetings</vt:lpstr>
      <vt:lpstr>General Session – Education &amp; Meetings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Ron Parker</cp:lastModifiedBy>
  <cp:revision>514</cp:revision>
  <dcterms:created xsi:type="dcterms:W3CDTF">2018-11-29T01:44:37Z</dcterms:created>
  <dcterms:modified xsi:type="dcterms:W3CDTF">2021-10-06T13:07:14Z</dcterms:modified>
</cp:coreProperties>
</file>