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1"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5143500" cx="9144000"/>
  <p:notesSz cx="6858000" cy="9144000"/>
  <p:embeddedFontLst>
    <p:embeddedFont>
      <p:font typeface="Google Sans SemiBold"/>
      <p:regular r:id="rId14"/>
      <p:bold r:id="rId15"/>
      <p:italic r:id="rId16"/>
      <p:boldItalic r:id="rId17"/>
    </p:embeddedFont>
    <p:embeddedFont>
      <p:font typeface="Google Sans"/>
      <p:regular r:id="rId18"/>
      <p:bold r:id="rId19"/>
      <p:italic r:id="rId20"/>
      <p:boldItalic r:id="rId21"/>
    </p:embeddedFont>
    <p:embeddedFont>
      <p:font typeface="Google Sans Medium"/>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GoogleSans-italic.fntdata"/><Relationship Id="rId22" Type="http://schemas.openxmlformats.org/officeDocument/2006/relationships/font" Target="fonts/GoogleSansMedium-regular.fntdata"/><Relationship Id="rId21" Type="http://schemas.openxmlformats.org/officeDocument/2006/relationships/font" Target="fonts/GoogleSans-boldItalic.fntdata"/><Relationship Id="rId24" Type="http://schemas.openxmlformats.org/officeDocument/2006/relationships/font" Target="fonts/GoogleSansMedium-italic.fntdata"/><Relationship Id="rId23" Type="http://schemas.openxmlformats.org/officeDocument/2006/relationships/font" Target="fonts/GoogleSansMedium-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5" Type="http://schemas.openxmlformats.org/officeDocument/2006/relationships/font" Target="fonts/GoogleSansMedium-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font" Target="fonts/GoogleSansSemiBold-bold.fntdata"/><Relationship Id="rId14" Type="http://schemas.openxmlformats.org/officeDocument/2006/relationships/font" Target="fonts/GoogleSansSemiBold-regular.fntdata"/><Relationship Id="rId17" Type="http://schemas.openxmlformats.org/officeDocument/2006/relationships/font" Target="fonts/GoogleSansSemiBold-boldItalic.fntdata"/><Relationship Id="rId16" Type="http://schemas.openxmlformats.org/officeDocument/2006/relationships/font" Target="fonts/GoogleSansSemiBold-italic.fntdata"/><Relationship Id="rId19" Type="http://schemas.openxmlformats.org/officeDocument/2006/relationships/font" Target="fonts/GoogleSans-bold.fntdata"/><Relationship Id="rId18" Type="http://schemas.openxmlformats.org/officeDocument/2006/relationships/font" Target="fonts/GoogleSans-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2096dedbce3_0_37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2096dedbce3_0_37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2096dedbce3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2096dedbce3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2096dedbce3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2096dedbce3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800100" rtl="0" algn="l">
              <a:lnSpc>
                <a:spcPct val="115000"/>
              </a:lnSpc>
              <a:spcBef>
                <a:spcPts val="0"/>
              </a:spcBef>
              <a:spcAft>
                <a:spcPts val="0"/>
              </a:spcAft>
              <a:buClr>
                <a:schemeClr val="dk1"/>
              </a:buClr>
              <a:buSzPts val="1100"/>
              <a:buFont typeface="Arial"/>
              <a:buNone/>
            </a:pPr>
            <a:r>
              <a:rPr lang="en" sz="1000">
                <a:solidFill>
                  <a:schemeClr val="dk1"/>
                </a:solidFill>
                <a:latin typeface="Courier New"/>
                <a:ea typeface="Courier New"/>
                <a:cs typeface="Courier New"/>
                <a:sym typeface="Courier New"/>
              </a:rPr>
              <a:t>o</a:t>
            </a:r>
            <a:r>
              <a:rPr lang="en" sz="700">
                <a:solidFill>
                  <a:schemeClr val="dk1"/>
                </a:solidFill>
                <a:latin typeface="Times New Roman"/>
                <a:ea typeface="Times New Roman"/>
                <a:cs typeface="Times New Roman"/>
                <a:sym typeface="Times New Roman"/>
              </a:rPr>
              <a:t>    </a:t>
            </a:r>
            <a:r>
              <a:rPr lang="en">
                <a:solidFill>
                  <a:schemeClr val="dk1"/>
                </a:solidFill>
              </a:rPr>
              <a:t>How can people get data to the cloud? </a:t>
            </a:r>
            <a:r>
              <a:rPr lang="en">
                <a:solidFill>
                  <a:schemeClr val="dk1"/>
                </a:solidFill>
                <a:highlight>
                  <a:schemeClr val="accent4"/>
                </a:highlight>
              </a:rPr>
              <a:t>JASON</a:t>
            </a:r>
            <a:endParaRPr>
              <a:solidFill>
                <a:schemeClr val="dk1"/>
              </a:solidFill>
              <a:highlight>
                <a:schemeClr val="accent4"/>
              </a:highlight>
            </a:endParaRPr>
          </a:p>
          <a:p>
            <a:pPr indent="0" lvl="0" marL="1600200" rtl="0" algn="l">
              <a:lnSpc>
                <a:spcPct val="115000"/>
              </a:lnSpc>
              <a:spcBef>
                <a:spcPts val="0"/>
              </a:spcBef>
              <a:spcAft>
                <a:spcPts val="0"/>
              </a:spcAft>
              <a:buClr>
                <a:schemeClr val="dk1"/>
              </a:buClr>
              <a:buSzPts val="1100"/>
              <a:buFont typeface="Arial"/>
              <a:buNone/>
            </a:pPr>
            <a:r>
              <a:rPr lang="en" sz="1000">
                <a:solidFill>
                  <a:schemeClr val="dk1"/>
                </a:solidFill>
              </a:rPr>
              <a:t>·</a:t>
            </a:r>
            <a:r>
              <a:rPr lang="en" sz="700">
                <a:solidFill>
                  <a:schemeClr val="dk1"/>
                </a:solidFill>
                <a:latin typeface="Times New Roman"/>
                <a:ea typeface="Times New Roman"/>
                <a:cs typeface="Times New Roman"/>
                <a:sym typeface="Times New Roman"/>
              </a:rPr>
              <a:t>         </a:t>
            </a:r>
            <a:r>
              <a:rPr lang="en">
                <a:solidFill>
                  <a:schemeClr val="dk1"/>
                </a:solidFill>
              </a:rPr>
              <a:t>Typically the connections are:</a:t>
            </a:r>
            <a:endParaRPr>
              <a:solidFill>
                <a:schemeClr val="dk1"/>
              </a:solidFill>
            </a:endParaRPr>
          </a:p>
          <a:p>
            <a:pPr indent="0" lvl="0" marL="2400300" rtl="0" algn="l">
              <a:lnSpc>
                <a:spcPct val="115000"/>
              </a:lnSpc>
              <a:spcBef>
                <a:spcPts val="0"/>
              </a:spcBef>
              <a:spcAft>
                <a:spcPts val="0"/>
              </a:spcAft>
              <a:buClr>
                <a:schemeClr val="dk1"/>
              </a:buClr>
              <a:buSzPts val="1100"/>
              <a:buFont typeface="Arial"/>
              <a:buNone/>
            </a:pPr>
            <a:r>
              <a:rPr lang="en" sz="1000">
                <a:solidFill>
                  <a:schemeClr val="dk1"/>
                </a:solidFill>
                <a:latin typeface="Courier New"/>
                <a:ea typeface="Courier New"/>
                <a:cs typeface="Courier New"/>
                <a:sym typeface="Courier New"/>
              </a:rPr>
              <a:t>o</a:t>
            </a:r>
            <a:r>
              <a:rPr lang="en" sz="700">
                <a:solidFill>
                  <a:schemeClr val="dk1"/>
                </a:solidFill>
                <a:latin typeface="Times New Roman"/>
                <a:ea typeface="Times New Roman"/>
                <a:cs typeface="Times New Roman"/>
                <a:sym typeface="Times New Roman"/>
              </a:rPr>
              <a:t>    </a:t>
            </a:r>
            <a:r>
              <a:rPr lang="en">
                <a:solidFill>
                  <a:schemeClr val="dk1"/>
                </a:solidFill>
              </a:rPr>
              <a:t>PACS or DIMSE Cloud (less efficient) - usually needs high bandwidth/low latency expensive connections</a:t>
            </a:r>
            <a:endParaRPr>
              <a:solidFill>
                <a:schemeClr val="dk1"/>
              </a:solidFill>
            </a:endParaRPr>
          </a:p>
          <a:p>
            <a:pPr indent="0" lvl="0" marL="2400300" rtl="0" algn="l">
              <a:lnSpc>
                <a:spcPct val="115000"/>
              </a:lnSpc>
              <a:spcBef>
                <a:spcPts val="0"/>
              </a:spcBef>
              <a:spcAft>
                <a:spcPts val="0"/>
              </a:spcAft>
              <a:buClr>
                <a:schemeClr val="dk1"/>
              </a:buClr>
              <a:buSzPts val="1100"/>
              <a:buFont typeface="Arial"/>
              <a:buNone/>
            </a:pPr>
            <a:r>
              <a:rPr lang="en" sz="1000">
                <a:solidFill>
                  <a:schemeClr val="dk1"/>
                </a:solidFill>
                <a:latin typeface="Courier New"/>
                <a:ea typeface="Courier New"/>
                <a:cs typeface="Courier New"/>
                <a:sym typeface="Courier New"/>
              </a:rPr>
              <a:t>o</a:t>
            </a:r>
            <a:r>
              <a:rPr lang="en" sz="700">
                <a:solidFill>
                  <a:schemeClr val="dk1"/>
                </a:solidFill>
                <a:latin typeface="Times New Roman"/>
                <a:ea typeface="Times New Roman"/>
                <a:cs typeface="Times New Roman"/>
                <a:sym typeface="Times New Roman"/>
              </a:rPr>
              <a:t>    </a:t>
            </a:r>
            <a:r>
              <a:rPr lang="en">
                <a:solidFill>
                  <a:schemeClr val="dk1"/>
                </a:solidFill>
              </a:rPr>
              <a:t>DICOMWeb to Cloud - more efficient than DIMSE for single study transfers as data is transferred in </a:t>
            </a:r>
            <a:r>
              <a:rPr lang="en">
                <a:solidFill>
                  <a:schemeClr val="dk1"/>
                </a:solidFill>
              </a:rPr>
              <a:t>parallel</a:t>
            </a:r>
            <a:r>
              <a:rPr lang="en">
                <a:solidFill>
                  <a:schemeClr val="dk1"/>
                </a:solidFill>
              </a:rPr>
              <a:t> chunks via HTTPS with efficient compression algorithms </a:t>
            </a:r>
            <a:endParaRPr>
              <a:solidFill>
                <a:schemeClr val="dk1"/>
              </a:solidFill>
            </a:endParaRPr>
          </a:p>
          <a:p>
            <a:pPr indent="0" lvl="0" marL="2400300" rtl="0" algn="l">
              <a:lnSpc>
                <a:spcPct val="115000"/>
              </a:lnSpc>
              <a:spcBef>
                <a:spcPts val="0"/>
              </a:spcBef>
              <a:spcAft>
                <a:spcPts val="0"/>
              </a:spcAft>
              <a:buNone/>
            </a:pPr>
            <a:r>
              <a:rPr lang="en" sz="1000">
                <a:solidFill>
                  <a:schemeClr val="dk1"/>
                </a:solidFill>
                <a:latin typeface="Courier New"/>
                <a:ea typeface="Courier New"/>
                <a:cs typeface="Courier New"/>
                <a:sym typeface="Courier New"/>
              </a:rPr>
              <a:t>o</a:t>
            </a:r>
            <a:r>
              <a:rPr lang="en" sz="700">
                <a:solidFill>
                  <a:schemeClr val="dk1"/>
                </a:solidFill>
                <a:latin typeface="Times New Roman"/>
                <a:ea typeface="Times New Roman"/>
                <a:cs typeface="Times New Roman"/>
                <a:sym typeface="Times New Roman"/>
              </a:rPr>
              <a:t>    </a:t>
            </a:r>
            <a:r>
              <a:rPr lang="en">
                <a:solidFill>
                  <a:schemeClr val="dk1"/>
                </a:solidFill>
              </a:rPr>
              <a:t>DIMSE to 3rd Party to DICOMweb to Cloud, many "broker gateways" available</a:t>
            </a:r>
            <a:endParaRPr>
              <a:solidFill>
                <a:schemeClr val="dk1"/>
              </a:solidFill>
            </a:endParaRPr>
          </a:p>
          <a:p>
            <a:pPr indent="0" lvl="0" marL="2400300" rtl="0" algn="l">
              <a:lnSpc>
                <a:spcPct val="115000"/>
              </a:lnSpc>
              <a:spcBef>
                <a:spcPts val="0"/>
              </a:spcBef>
              <a:spcAft>
                <a:spcPts val="0"/>
              </a:spcAft>
              <a:buNone/>
            </a:pPr>
            <a:r>
              <a:rPr lang="en" sz="1000">
                <a:solidFill>
                  <a:schemeClr val="dk1"/>
                </a:solidFill>
                <a:latin typeface="Courier New"/>
                <a:ea typeface="Courier New"/>
                <a:cs typeface="Courier New"/>
                <a:sym typeface="Courier New"/>
              </a:rPr>
              <a:t>o</a:t>
            </a:r>
            <a:r>
              <a:rPr lang="en" sz="700">
                <a:solidFill>
                  <a:schemeClr val="dk1"/>
                </a:solidFill>
                <a:latin typeface="Times New Roman"/>
                <a:ea typeface="Times New Roman"/>
                <a:cs typeface="Times New Roman"/>
                <a:sym typeface="Times New Roman"/>
              </a:rPr>
              <a:t>    </a:t>
            </a:r>
            <a:r>
              <a:rPr lang="en">
                <a:solidFill>
                  <a:schemeClr val="dk1"/>
                </a:solidFill>
              </a:rPr>
              <a:t>Combination of hardware based storage migration with software “catch-up”</a:t>
            </a:r>
            <a:endParaRPr>
              <a:solidFill>
                <a:schemeClr val="dk1"/>
              </a:solidFill>
              <a:highlight>
                <a:schemeClr val="accent4"/>
              </a:highlight>
            </a:endParaRPr>
          </a:p>
          <a:p>
            <a:pPr indent="0" lvl="0" marL="1600200" rtl="0" algn="l">
              <a:lnSpc>
                <a:spcPct val="115000"/>
              </a:lnSpc>
              <a:spcBef>
                <a:spcPts val="0"/>
              </a:spcBef>
              <a:spcAft>
                <a:spcPts val="0"/>
              </a:spcAft>
              <a:buNone/>
            </a:pPr>
            <a:r>
              <a:rPr lang="en" sz="1000">
                <a:solidFill>
                  <a:schemeClr val="dk1"/>
                </a:solidFill>
              </a:rPr>
              <a:t>·</a:t>
            </a:r>
            <a:r>
              <a:rPr lang="en" sz="700">
                <a:solidFill>
                  <a:schemeClr val="dk1"/>
                </a:solidFill>
                <a:latin typeface="Times New Roman"/>
                <a:ea typeface="Times New Roman"/>
                <a:cs typeface="Times New Roman"/>
                <a:sym typeface="Times New Roman"/>
              </a:rPr>
              <a:t>         </a:t>
            </a:r>
            <a:r>
              <a:rPr lang="en">
                <a:solidFill>
                  <a:schemeClr val="dk1"/>
                </a:solidFill>
              </a:rPr>
              <a:t>And of course a lot of this will need to be aligned with the particular vendor you choose. </a:t>
            </a:r>
            <a:endParaRPr>
              <a:solidFill>
                <a:schemeClr val="dk1"/>
              </a:solidFill>
            </a:endParaRPr>
          </a:p>
          <a:p>
            <a:pPr indent="0" lvl="0" marL="160020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800100" rtl="0" algn="l">
              <a:lnSpc>
                <a:spcPct val="115000"/>
              </a:lnSpc>
              <a:spcBef>
                <a:spcPts val="0"/>
              </a:spcBef>
              <a:spcAft>
                <a:spcPts val="0"/>
              </a:spcAft>
              <a:buClr>
                <a:schemeClr val="dk1"/>
              </a:buClr>
              <a:buSzPts val="1100"/>
              <a:buFont typeface="Arial"/>
              <a:buNone/>
            </a:pPr>
            <a:r>
              <a:rPr lang="en" sz="1000">
                <a:solidFill>
                  <a:schemeClr val="dk1"/>
                </a:solidFill>
                <a:latin typeface="Courier New"/>
                <a:ea typeface="Courier New"/>
                <a:cs typeface="Courier New"/>
                <a:sym typeface="Courier New"/>
              </a:rPr>
              <a:t>o</a:t>
            </a:r>
            <a:r>
              <a:rPr lang="en" sz="700">
                <a:solidFill>
                  <a:schemeClr val="dk1"/>
                </a:solidFill>
                <a:latin typeface="Times New Roman"/>
                <a:ea typeface="Times New Roman"/>
                <a:cs typeface="Times New Roman"/>
                <a:sym typeface="Times New Roman"/>
              </a:rPr>
              <a:t>    </a:t>
            </a:r>
            <a:r>
              <a:rPr lang="en">
                <a:solidFill>
                  <a:schemeClr val="dk1"/>
                </a:solidFill>
              </a:rPr>
              <a:t>Why are they considering it?  What would be the Non-functional requirements?  </a:t>
            </a:r>
            <a:r>
              <a:rPr lang="en">
                <a:solidFill>
                  <a:schemeClr val="dk1"/>
                </a:solidFill>
                <a:highlight>
                  <a:schemeClr val="accent4"/>
                </a:highlight>
              </a:rPr>
              <a:t>JASON</a:t>
            </a:r>
            <a:endParaRPr>
              <a:solidFill>
                <a:schemeClr val="dk1"/>
              </a:solidFill>
            </a:endParaRPr>
          </a:p>
          <a:p>
            <a:pPr indent="0" lvl="0" marL="342900" rtl="0" algn="l">
              <a:lnSpc>
                <a:spcPct val="115000"/>
              </a:lnSpc>
              <a:spcBef>
                <a:spcPts val="0"/>
              </a:spcBef>
              <a:spcAft>
                <a:spcPts val="0"/>
              </a:spcAft>
              <a:buClr>
                <a:schemeClr val="dk1"/>
              </a:buClr>
              <a:buSzPts val="1100"/>
              <a:buFont typeface="Arial"/>
              <a:buNone/>
            </a:pPr>
            <a:r>
              <a:rPr lang="en">
                <a:solidFill>
                  <a:schemeClr val="dk1"/>
                </a:solidFill>
              </a:rPr>
              <a:t>Healthcare providers are considering cloud-based medical imaging services for several reasons, including cost-effectiveness, scalability, accessibility, and security. Some of the non-functional requirements for cloud-based medical imaging services include:</a:t>
            </a:r>
            <a:endParaRPr>
              <a:solidFill>
                <a:schemeClr val="dk1"/>
              </a:solidFill>
            </a:endParaRPr>
          </a:p>
          <a:p>
            <a:pPr indent="0" lvl="0" marL="1143000" rtl="0" algn="l">
              <a:lnSpc>
                <a:spcPct val="115000"/>
              </a:lnSpc>
              <a:spcBef>
                <a:spcPts val="0"/>
              </a:spcBef>
              <a:spcAft>
                <a:spcPts val="0"/>
              </a:spcAft>
              <a:buClr>
                <a:schemeClr val="dk1"/>
              </a:buClr>
              <a:buSzPts val="1100"/>
              <a:buFont typeface="Arial"/>
              <a:buNone/>
            </a:pPr>
            <a:r>
              <a:rPr lang="en" sz="1000">
                <a:solidFill>
                  <a:schemeClr val="dk1"/>
                </a:solidFill>
              </a:rPr>
              <a:t>·</a:t>
            </a:r>
            <a:r>
              <a:rPr lang="en" sz="700">
                <a:solidFill>
                  <a:schemeClr val="dk1"/>
                </a:solidFill>
                <a:latin typeface="Times New Roman"/>
                <a:ea typeface="Times New Roman"/>
                <a:cs typeface="Times New Roman"/>
                <a:sym typeface="Times New Roman"/>
              </a:rPr>
              <a:t>         </a:t>
            </a:r>
            <a:r>
              <a:rPr lang="en">
                <a:solidFill>
                  <a:schemeClr val="dk1"/>
                </a:solidFill>
              </a:rPr>
              <a:t>Availability: The system should be available 24/7 and provide uninterrupted access to medical images and related data.</a:t>
            </a:r>
            <a:endParaRPr>
              <a:solidFill>
                <a:schemeClr val="dk1"/>
              </a:solidFill>
            </a:endParaRPr>
          </a:p>
          <a:p>
            <a:pPr indent="0" lvl="0" marL="1143000" rtl="0" algn="l">
              <a:lnSpc>
                <a:spcPct val="115000"/>
              </a:lnSpc>
              <a:spcBef>
                <a:spcPts val="0"/>
              </a:spcBef>
              <a:spcAft>
                <a:spcPts val="0"/>
              </a:spcAft>
              <a:buClr>
                <a:schemeClr val="dk1"/>
              </a:buClr>
              <a:buSzPts val="1100"/>
              <a:buFont typeface="Arial"/>
              <a:buNone/>
            </a:pPr>
            <a:r>
              <a:rPr lang="en" sz="1000">
                <a:solidFill>
                  <a:schemeClr val="dk1"/>
                </a:solidFill>
              </a:rPr>
              <a:t>·</a:t>
            </a:r>
            <a:r>
              <a:rPr lang="en" sz="700">
                <a:solidFill>
                  <a:schemeClr val="dk1"/>
                </a:solidFill>
                <a:latin typeface="Times New Roman"/>
                <a:ea typeface="Times New Roman"/>
                <a:cs typeface="Times New Roman"/>
                <a:sym typeface="Times New Roman"/>
              </a:rPr>
              <a:t>         </a:t>
            </a:r>
            <a:r>
              <a:rPr lang="en">
                <a:solidFill>
                  <a:schemeClr val="dk1"/>
                </a:solidFill>
              </a:rPr>
              <a:t>Performance: The system should provide fast and reliable access to medical images and related data, even during peak usage.</a:t>
            </a:r>
            <a:endParaRPr>
              <a:solidFill>
                <a:schemeClr val="dk1"/>
              </a:solidFill>
            </a:endParaRPr>
          </a:p>
          <a:p>
            <a:pPr indent="0" lvl="0" marL="1143000" rtl="0" algn="l">
              <a:lnSpc>
                <a:spcPct val="115000"/>
              </a:lnSpc>
              <a:spcBef>
                <a:spcPts val="0"/>
              </a:spcBef>
              <a:spcAft>
                <a:spcPts val="0"/>
              </a:spcAft>
              <a:buClr>
                <a:schemeClr val="dk1"/>
              </a:buClr>
              <a:buSzPts val="1100"/>
              <a:buFont typeface="Arial"/>
              <a:buNone/>
            </a:pPr>
            <a:r>
              <a:rPr lang="en" sz="1000">
                <a:solidFill>
                  <a:schemeClr val="dk1"/>
                </a:solidFill>
              </a:rPr>
              <a:t>·</a:t>
            </a:r>
            <a:r>
              <a:rPr lang="en" sz="700">
                <a:solidFill>
                  <a:schemeClr val="dk1"/>
                </a:solidFill>
                <a:latin typeface="Times New Roman"/>
                <a:ea typeface="Times New Roman"/>
                <a:cs typeface="Times New Roman"/>
                <a:sym typeface="Times New Roman"/>
              </a:rPr>
              <a:t>         </a:t>
            </a:r>
            <a:r>
              <a:rPr lang="en">
                <a:solidFill>
                  <a:schemeClr val="dk1"/>
                </a:solidFill>
              </a:rPr>
              <a:t>Security: The system should ensure the confidentiality, integrity, and availability of medical images and related data, following regulatory standards such as HIPAA.</a:t>
            </a:r>
            <a:endParaRPr>
              <a:solidFill>
                <a:schemeClr val="dk1"/>
              </a:solidFill>
            </a:endParaRPr>
          </a:p>
          <a:p>
            <a:pPr indent="0" lvl="0" marL="1143000" rtl="0" algn="l">
              <a:lnSpc>
                <a:spcPct val="115000"/>
              </a:lnSpc>
              <a:spcBef>
                <a:spcPts val="0"/>
              </a:spcBef>
              <a:spcAft>
                <a:spcPts val="0"/>
              </a:spcAft>
              <a:buClr>
                <a:schemeClr val="dk1"/>
              </a:buClr>
              <a:buSzPts val="1100"/>
              <a:buFont typeface="Arial"/>
              <a:buNone/>
            </a:pPr>
            <a:r>
              <a:rPr lang="en" sz="1000">
                <a:solidFill>
                  <a:schemeClr val="dk1"/>
                </a:solidFill>
              </a:rPr>
              <a:t>·</a:t>
            </a:r>
            <a:r>
              <a:rPr lang="en" sz="700">
                <a:solidFill>
                  <a:schemeClr val="dk1"/>
                </a:solidFill>
                <a:latin typeface="Times New Roman"/>
                <a:ea typeface="Times New Roman"/>
                <a:cs typeface="Times New Roman"/>
                <a:sym typeface="Times New Roman"/>
              </a:rPr>
              <a:t>         </a:t>
            </a:r>
            <a:r>
              <a:rPr lang="en">
                <a:solidFill>
                  <a:schemeClr val="dk1"/>
                </a:solidFill>
              </a:rPr>
              <a:t>Scalability: The system should be able to handle increasing volumes of medical images and related data as the organization grows.</a:t>
            </a:r>
            <a:endParaRPr>
              <a:solidFill>
                <a:schemeClr val="dk1"/>
              </a:solidFill>
            </a:endParaRPr>
          </a:p>
          <a:p>
            <a:pPr indent="0" lvl="0" marL="1143000" rtl="0" algn="l">
              <a:lnSpc>
                <a:spcPct val="115000"/>
              </a:lnSpc>
              <a:spcBef>
                <a:spcPts val="0"/>
              </a:spcBef>
              <a:spcAft>
                <a:spcPts val="0"/>
              </a:spcAft>
              <a:buClr>
                <a:schemeClr val="dk1"/>
              </a:buClr>
              <a:buSzPts val="1100"/>
              <a:buFont typeface="Arial"/>
              <a:buNone/>
            </a:pPr>
            <a:r>
              <a:rPr lang="en" sz="1000">
                <a:solidFill>
                  <a:schemeClr val="dk1"/>
                </a:solidFill>
              </a:rPr>
              <a:t>·</a:t>
            </a:r>
            <a:r>
              <a:rPr lang="en" sz="700">
                <a:solidFill>
                  <a:schemeClr val="dk1"/>
                </a:solidFill>
                <a:latin typeface="Times New Roman"/>
                <a:ea typeface="Times New Roman"/>
                <a:cs typeface="Times New Roman"/>
                <a:sym typeface="Times New Roman"/>
              </a:rPr>
              <a:t>         </a:t>
            </a:r>
            <a:r>
              <a:rPr lang="en">
                <a:solidFill>
                  <a:schemeClr val="dk1"/>
                </a:solidFill>
              </a:rPr>
              <a:t>Interoperability: The system should be able to integrate with existing healthcare systems and applications.</a:t>
            </a:r>
            <a:endParaRPr>
              <a:solidFill>
                <a:schemeClr val="dk1"/>
              </a:solidFill>
            </a:endParaRPr>
          </a:p>
          <a:p>
            <a:pPr indent="0" lvl="0" marL="342900" rtl="0" algn="l">
              <a:lnSpc>
                <a:spcPct val="115000"/>
              </a:lnSpc>
              <a:spcBef>
                <a:spcPts val="0"/>
              </a:spcBef>
              <a:spcAft>
                <a:spcPts val="0"/>
              </a:spcAft>
              <a:buClr>
                <a:schemeClr val="dk1"/>
              </a:buClr>
              <a:buSzPts val="1100"/>
              <a:buFont typeface="Arial"/>
              <a:buNone/>
            </a:pPr>
            <a:r>
              <a:rPr lang="en">
                <a:solidFill>
                  <a:schemeClr val="dk1"/>
                </a:solidFill>
              </a:rPr>
              <a:t> </a:t>
            </a:r>
            <a:endParaRPr>
              <a:solidFill>
                <a:schemeClr val="dk1"/>
              </a:solidFill>
            </a:endParaRPr>
          </a:p>
          <a:p>
            <a:pPr indent="0" lvl="0" marL="800100" rtl="0" algn="l">
              <a:lnSpc>
                <a:spcPct val="115000"/>
              </a:lnSpc>
              <a:spcBef>
                <a:spcPts val="0"/>
              </a:spcBef>
              <a:spcAft>
                <a:spcPts val="0"/>
              </a:spcAft>
              <a:buClr>
                <a:schemeClr val="dk1"/>
              </a:buClr>
              <a:buSzPts val="1100"/>
              <a:buFont typeface="Arial"/>
              <a:buNone/>
            </a:pPr>
            <a:r>
              <a:rPr lang="en" sz="1000">
                <a:solidFill>
                  <a:schemeClr val="dk1"/>
                </a:solidFill>
                <a:latin typeface="Courier New"/>
                <a:ea typeface="Courier New"/>
                <a:cs typeface="Courier New"/>
                <a:sym typeface="Courier New"/>
              </a:rPr>
              <a:t>o</a:t>
            </a:r>
            <a:r>
              <a:rPr lang="en" sz="700">
                <a:solidFill>
                  <a:schemeClr val="dk1"/>
                </a:solidFill>
                <a:latin typeface="Times New Roman"/>
                <a:ea typeface="Times New Roman"/>
                <a:cs typeface="Times New Roman"/>
                <a:sym typeface="Times New Roman"/>
              </a:rPr>
              <a:t>    </a:t>
            </a:r>
            <a:r>
              <a:rPr lang="en">
                <a:solidFill>
                  <a:schemeClr val="dk1"/>
                </a:solidFill>
              </a:rPr>
              <a:t>What are the business motivations? Why are they considering this?  </a:t>
            </a:r>
            <a:r>
              <a:rPr lang="en">
                <a:solidFill>
                  <a:schemeClr val="dk1"/>
                </a:solidFill>
                <a:highlight>
                  <a:schemeClr val="accent4"/>
                </a:highlight>
              </a:rPr>
              <a:t>CHUCK</a:t>
            </a:r>
            <a:endParaRPr>
              <a:solidFill>
                <a:schemeClr val="dk1"/>
              </a:solidFill>
              <a:highlight>
                <a:schemeClr val="accent4"/>
              </a:highlight>
            </a:endParaRPr>
          </a:p>
          <a:p>
            <a:pPr indent="0" lvl="0" marL="1600200" rtl="0" algn="l">
              <a:lnSpc>
                <a:spcPct val="115000"/>
              </a:lnSpc>
              <a:spcBef>
                <a:spcPts val="0"/>
              </a:spcBef>
              <a:spcAft>
                <a:spcPts val="0"/>
              </a:spcAft>
              <a:buClr>
                <a:schemeClr val="dk1"/>
              </a:buClr>
              <a:buSzPts val="1100"/>
              <a:buFont typeface="Arial"/>
              <a:buNone/>
            </a:pPr>
            <a:r>
              <a:rPr lang="en" sz="1000">
                <a:solidFill>
                  <a:schemeClr val="dk1"/>
                </a:solidFill>
              </a:rPr>
              <a:t>·</a:t>
            </a:r>
            <a:r>
              <a:rPr lang="en" sz="700">
                <a:solidFill>
                  <a:schemeClr val="dk1"/>
                </a:solidFill>
                <a:latin typeface="Times New Roman"/>
                <a:ea typeface="Times New Roman"/>
                <a:cs typeface="Times New Roman"/>
                <a:sym typeface="Times New Roman"/>
              </a:rPr>
              <a:t>         </a:t>
            </a:r>
            <a:r>
              <a:rPr lang="en">
                <a:solidFill>
                  <a:schemeClr val="dk1"/>
                </a:solidFill>
              </a:rPr>
              <a:t>Cost savings: Cloud-based services eliminate the need for costly on-premises hardware, software, and maintenance, reducing the overall cost of medical imaging services.</a:t>
            </a:r>
            <a:endParaRPr>
              <a:solidFill>
                <a:schemeClr val="dk1"/>
              </a:solidFill>
            </a:endParaRPr>
          </a:p>
          <a:p>
            <a:pPr indent="0" lvl="0" marL="1600200" rtl="0" algn="l">
              <a:lnSpc>
                <a:spcPct val="115000"/>
              </a:lnSpc>
              <a:spcBef>
                <a:spcPts val="0"/>
              </a:spcBef>
              <a:spcAft>
                <a:spcPts val="0"/>
              </a:spcAft>
              <a:buClr>
                <a:schemeClr val="dk1"/>
              </a:buClr>
              <a:buSzPts val="1100"/>
              <a:buFont typeface="Arial"/>
              <a:buNone/>
            </a:pPr>
            <a:r>
              <a:rPr lang="en" sz="1000">
                <a:solidFill>
                  <a:schemeClr val="dk1"/>
                </a:solidFill>
              </a:rPr>
              <a:t>·</a:t>
            </a:r>
            <a:r>
              <a:rPr lang="en" sz="700">
                <a:solidFill>
                  <a:schemeClr val="dk1"/>
                </a:solidFill>
                <a:latin typeface="Times New Roman"/>
                <a:ea typeface="Times New Roman"/>
                <a:cs typeface="Times New Roman"/>
                <a:sym typeface="Times New Roman"/>
              </a:rPr>
              <a:t>         </a:t>
            </a:r>
            <a:r>
              <a:rPr lang="en">
                <a:solidFill>
                  <a:schemeClr val="dk1"/>
                </a:solidFill>
              </a:rPr>
              <a:t>Accessibility: Cloud-based services enable healthcare providers to access medical images and related data from any location using any device with an internet connection, improving collaboration and patient care.</a:t>
            </a:r>
            <a:endParaRPr>
              <a:solidFill>
                <a:schemeClr val="dk1"/>
              </a:solidFill>
            </a:endParaRPr>
          </a:p>
          <a:p>
            <a:pPr indent="0" lvl="0" marL="1600200" rtl="0" algn="l">
              <a:lnSpc>
                <a:spcPct val="115000"/>
              </a:lnSpc>
              <a:spcBef>
                <a:spcPts val="0"/>
              </a:spcBef>
              <a:spcAft>
                <a:spcPts val="0"/>
              </a:spcAft>
              <a:buClr>
                <a:schemeClr val="dk1"/>
              </a:buClr>
              <a:buSzPts val="1100"/>
              <a:buFont typeface="Arial"/>
              <a:buNone/>
            </a:pPr>
            <a:r>
              <a:rPr lang="en" sz="1000">
                <a:solidFill>
                  <a:schemeClr val="dk1"/>
                </a:solidFill>
              </a:rPr>
              <a:t>·</a:t>
            </a:r>
            <a:r>
              <a:rPr lang="en" sz="700">
                <a:solidFill>
                  <a:schemeClr val="dk1"/>
                </a:solidFill>
                <a:latin typeface="Times New Roman"/>
                <a:ea typeface="Times New Roman"/>
                <a:cs typeface="Times New Roman"/>
                <a:sym typeface="Times New Roman"/>
              </a:rPr>
              <a:t>         </a:t>
            </a:r>
            <a:r>
              <a:rPr lang="en">
                <a:solidFill>
                  <a:schemeClr val="dk1"/>
                </a:solidFill>
              </a:rPr>
              <a:t>Scalability: Cloud-based services allow healthcare providers to scale up or down their medical imaging services based on their needs, without the need for additional hardware or software investment.</a:t>
            </a:r>
            <a:endParaRPr>
              <a:solidFill>
                <a:schemeClr val="dk1"/>
              </a:solidFill>
            </a:endParaRPr>
          </a:p>
          <a:p>
            <a:pPr indent="0" lvl="0" marL="1600200" rtl="0" algn="l">
              <a:lnSpc>
                <a:spcPct val="115000"/>
              </a:lnSpc>
              <a:spcBef>
                <a:spcPts val="0"/>
              </a:spcBef>
              <a:spcAft>
                <a:spcPts val="0"/>
              </a:spcAft>
              <a:buClr>
                <a:schemeClr val="dk1"/>
              </a:buClr>
              <a:buSzPts val="1100"/>
              <a:buFont typeface="Arial"/>
              <a:buNone/>
            </a:pPr>
            <a:r>
              <a:rPr lang="en" sz="1000">
                <a:solidFill>
                  <a:schemeClr val="dk1"/>
                </a:solidFill>
              </a:rPr>
              <a:t>·</a:t>
            </a:r>
            <a:r>
              <a:rPr lang="en" sz="700">
                <a:solidFill>
                  <a:schemeClr val="dk1"/>
                </a:solidFill>
                <a:latin typeface="Times New Roman"/>
                <a:ea typeface="Times New Roman"/>
                <a:cs typeface="Times New Roman"/>
                <a:sym typeface="Times New Roman"/>
              </a:rPr>
              <a:t>         </a:t>
            </a:r>
            <a:r>
              <a:rPr lang="en">
                <a:solidFill>
                  <a:schemeClr val="dk1"/>
                </a:solidFill>
              </a:rPr>
              <a:t>Security: Cloud-based services provide advanced security features, such as data encryption, access controls, and auditing, ensuring the confidentiality, integrity, and availability of medical images and related data.</a:t>
            </a:r>
            <a:endParaRPr>
              <a:solidFill>
                <a:schemeClr val="dk1"/>
              </a:solidFill>
            </a:endParaRPr>
          </a:p>
          <a:p>
            <a:pPr indent="0" lvl="0" marL="1600200" rtl="0" algn="l">
              <a:lnSpc>
                <a:spcPct val="115000"/>
              </a:lnSpc>
              <a:spcBef>
                <a:spcPts val="0"/>
              </a:spcBef>
              <a:spcAft>
                <a:spcPts val="0"/>
              </a:spcAft>
              <a:buClr>
                <a:schemeClr val="dk1"/>
              </a:buClr>
              <a:buSzPts val="1100"/>
              <a:buFont typeface="Arial"/>
              <a:buNone/>
            </a:pPr>
            <a:r>
              <a:rPr lang="en">
                <a:solidFill>
                  <a:schemeClr val="dk1"/>
                </a:solidFill>
              </a:rPr>
              <a:t> </a:t>
            </a:r>
            <a:endParaRPr>
              <a:solidFill>
                <a:schemeClr val="dk1"/>
              </a:solidFill>
            </a:endParaRPr>
          </a:p>
          <a:p>
            <a:pPr indent="-298450" lvl="0" marL="596900" rtl="0" algn="l">
              <a:lnSpc>
                <a:spcPct val="115000"/>
              </a:lnSpc>
              <a:spcBef>
                <a:spcPts val="0"/>
              </a:spcBef>
              <a:spcAft>
                <a:spcPts val="0"/>
              </a:spcAft>
              <a:buClr>
                <a:schemeClr val="dk1"/>
              </a:buClr>
              <a:buSzPts val="1100"/>
              <a:buChar char="●"/>
            </a:pPr>
            <a:r>
              <a:rPr lang="en">
                <a:solidFill>
                  <a:schemeClr val="dk1"/>
                </a:solidFill>
              </a:rPr>
              <a:t>NEW? – How is AI driving cloud adoption for medical imaging?  Obviously it is best if the data set is in the same proximity to the AI models being used to keep latency down/increase usability. </a:t>
            </a:r>
            <a:r>
              <a:rPr lang="en">
                <a:solidFill>
                  <a:schemeClr val="dk1"/>
                </a:solidFill>
                <a:highlight>
                  <a:schemeClr val="accent4"/>
                </a:highlight>
              </a:rPr>
              <a:t>JASON</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2096dedbce3_0_854: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2096dedbce3_0_8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800100" rtl="0" algn="l">
              <a:lnSpc>
                <a:spcPct val="115000"/>
              </a:lnSpc>
              <a:spcBef>
                <a:spcPts val="0"/>
              </a:spcBef>
              <a:spcAft>
                <a:spcPts val="0"/>
              </a:spcAft>
              <a:buClr>
                <a:schemeClr val="dk1"/>
              </a:buClr>
              <a:buSzPts val="1100"/>
              <a:buFont typeface="Arial"/>
              <a:buNone/>
            </a:pPr>
            <a:r>
              <a:rPr lang="en" sz="1000">
                <a:solidFill>
                  <a:schemeClr val="dk1"/>
                </a:solidFill>
                <a:latin typeface="Courier New"/>
                <a:ea typeface="Courier New"/>
                <a:cs typeface="Courier New"/>
                <a:sym typeface="Courier New"/>
              </a:rPr>
              <a:t>o</a:t>
            </a:r>
            <a:r>
              <a:rPr lang="en" sz="700">
                <a:solidFill>
                  <a:schemeClr val="dk1"/>
                </a:solidFill>
                <a:latin typeface="Times New Roman"/>
                <a:ea typeface="Times New Roman"/>
                <a:cs typeface="Times New Roman"/>
                <a:sym typeface="Times New Roman"/>
              </a:rPr>
              <a:t>    </a:t>
            </a:r>
            <a:r>
              <a:rPr lang="en">
                <a:solidFill>
                  <a:schemeClr val="dk1"/>
                </a:solidFill>
              </a:rPr>
              <a:t>What is involved with a readiness assessment using a Cloud adoption framework? </a:t>
            </a:r>
            <a:r>
              <a:rPr lang="en">
                <a:solidFill>
                  <a:schemeClr val="dk1"/>
                </a:solidFill>
                <a:highlight>
                  <a:schemeClr val="accent4"/>
                </a:highlight>
              </a:rPr>
              <a:t>CHUCK</a:t>
            </a:r>
            <a:endParaRPr>
              <a:solidFill>
                <a:schemeClr val="dk1"/>
              </a:solidFill>
            </a:endParaRPr>
          </a:p>
          <a:p>
            <a:pPr indent="0" lvl="0" marL="1600200" rtl="0" algn="l">
              <a:lnSpc>
                <a:spcPct val="115000"/>
              </a:lnSpc>
              <a:spcBef>
                <a:spcPts val="0"/>
              </a:spcBef>
              <a:spcAft>
                <a:spcPts val="0"/>
              </a:spcAft>
              <a:buClr>
                <a:schemeClr val="dk1"/>
              </a:buClr>
              <a:buSzPts val="1100"/>
              <a:buFont typeface="Arial"/>
              <a:buNone/>
            </a:pPr>
            <a:r>
              <a:rPr lang="en" sz="1000">
                <a:solidFill>
                  <a:schemeClr val="dk1"/>
                </a:solidFill>
              </a:rPr>
              <a:t>·</a:t>
            </a:r>
            <a:r>
              <a:rPr lang="en" sz="700">
                <a:solidFill>
                  <a:schemeClr val="dk1"/>
                </a:solidFill>
                <a:latin typeface="Times New Roman"/>
                <a:ea typeface="Times New Roman"/>
                <a:cs typeface="Times New Roman"/>
                <a:sym typeface="Times New Roman"/>
              </a:rPr>
              <a:t>         </a:t>
            </a:r>
            <a:r>
              <a:rPr lang="en">
                <a:solidFill>
                  <a:schemeClr val="dk1"/>
                </a:solidFill>
              </a:rPr>
              <a:t>Identifying the organization's business requirements and objectives for cloud adoption.</a:t>
            </a:r>
            <a:endParaRPr>
              <a:solidFill>
                <a:schemeClr val="dk1"/>
              </a:solidFill>
            </a:endParaRPr>
          </a:p>
          <a:p>
            <a:pPr indent="0" lvl="0" marL="1600200" rtl="0" algn="l">
              <a:lnSpc>
                <a:spcPct val="115000"/>
              </a:lnSpc>
              <a:spcBef>
                <a:spcPts val="0"/>
              </a:spcBef>
              <a:spcAft>
                <a:spcPts val="0"/>
              </a:spcAft>
              <a:buClr>
                <a:schemeClr val="dk1"/>
              </a:buClr>
              <a:buSzPts val="1100"/>
              <a:buFont typeface="Arial"/>
              <a:buNone/>
            </a:pPr>
            <a:r>
              <a:rPr lang="en" sz="1000">
                <a:solidFill>
                  <a:schemeClr val="dk1"/>
                </a:solidFill>
              </a:rPr>
              <a:t>·</a:t>
            </a:r>
            <a:r>
              <a:rPr lang="en" sz="700">
                <a:solidFill>
                  <a:schemeClr val="dk1"/>
                </a:solidFill>
                <a:latin typeface="Times New Roman"/>
                <a:ea typeface="Times New Roman"/>
                <a:cs typeface="Times New Roman"/>
                <a:sym typeface="Times New Roman"/>
              </a:rPr>
              <a:t>         </a:t>
            </a:r>
            <a:r>
              <a:rPr lang="en">
                <a:solidFill>
                  <a:schemeClr val="dk1"/>
                </a:solidFill>
              </a:rPr>
              <a:t>Assessing the organization's current IT infrastructure, including hardware, software, and network, to determine its compatibility with cloud-based services.</a:t>
            </a:r>
            <a:endParaRPr>
              <a:solidFill>
                <a:schemeClr val="dk1"/>
              </a:solidFill>
            </a:endParaRPr>
          </a:p>
          <a:p>
            <a:pPr indent="0" lvl="0" marL="1600200" rtl="0" algn="l">
              <a:lnSpc>
                <a:spcPct val="115000"/>
              </a:lnSpc>
              <a:spcBef>
                <a:spcPts val="0"/>
              </a:spcBef>
              <a:spcAft>
                <a:spcPts val="0"/>
              </a:spcAft>
              <a:buClr>
                <a:schemeClr val="dk1"/>
              </a:buClr>
              <a:buSzPts val="1100"/>
              <a:buFont typeface="Arial"/>
              <a:buNone/>
            </a:pPr>
            <a:r>
              <a:rPr lang="en" sz="1000">
                <a:solidFill>
                  <a:schemeClr val="dk1"/>
                </a:solidFill>
              </a:rPr>
              <a:t>·</a:t>
            </a:r>
            <a:r>
              <a:rPr lang="en" sz="700">
                <a:solidFill>
                  <a:schemeClr val="dk1"/>
                </a:solidFill>
                <a:latin typeface="Times New Roman"/>
                <a:ea typeface="Times New Roman"/>
                <a:cs typeface="Times New Roman"/>
                <a:sym typeface="Times New Roman"/>
              </a:rPr>
              <a:t>         </a:t>
            </a:r>
            <a:r>
              <a:rPr lang="en">
                <a:solidFill>
                  <a:schemeClr val="dk1"/>
                </a:solidFill>
              </a:rPr>
              <a:t>Identifying the organization's data and security requirements and ensuring compliance with regulatory standards such as HIPAA.</a:t>
            </a:r>
            <a:endParaRPr>
              <a:solidFill>
                <a:schemeClr val="dk1"/>
              </a:solidFill>
            </a:endParaRPr>
          </a:p>
          <a:p>
            <a:pPr indent="0" lvl="0" marL="1600200" rtl="0" algn="l">
              <a:lnSpc>
                <a:spcPct val="115000"/>
              </a:lnSpc>
              <a:spcBef>
                <a:spcPts val="0"/>
              </a:spcBef>
              <a:spcAft>
                <a:spcPts val="0"/>
              </a:spcAft>
              <a:buClr>
                <a:schemeClr val="dk1"/>
              </a:buClr>
              <a:buSzPts val="1100"/>
              <a:buFont typeface="Arial"/>
              <a:buNone/>
            </a:pPr>
            <a:r>
              <a:rPr lang="en" sz="1000">
                <a:solidFill>
                  <a:schemeClr val="dk1"/>
                </a:solidFill>
              </a:rPr>
              <a:t>·</a:t>
            </a:r>
            <a:r>
              <a:rPr lang="en" sz="700">
                <a:solidFill>
                  <a:schemeClr val="dk1"/>
                </a:solidFill>
                <a:latin typeface="Times New Roman"/>
                <a:ea typeface="Times New Roman"/>
                <a:cs typeface="Times New Roman"/>
                <a:sym typeface="Times New Roman"/>
              </a:rPr>
              <a:t>         </a:t>
            </a:r>
            <a:r>
              <a:rPr lang="en">
                <a:solidFill>
                  <a:schemeClr val="dk1"/>
                </a:solidFill>
              </a:rPr>
              <a:t>Evaluating the organization's staff skills and resources to determine their readiness to adopt and manage cloud-based services.</a:t>
            </a:r>
            <a:endParaRPr>
              <a:solidFill>
                <a:schemeClr val="dk1"/>
              </a:solidFill>
            </a:endParaRPr>
          </a:p>
          <a:p>
            <a:pPr indent="0" lvl="0" marL="1600200" rtl="0" algn="l">
              <a:lnSpc>
                <a:spcPct val="115000"/>
              </a:lnSpc>
              <a:spcBef>
                <a:spcPts val="0"/>
              </a:spcBef>
              <a:spcAft>
                <a:spcPts val="0"/>
              </a:spcAft>
              <a:buClr>
                <a:schemeClr val="dk1"/>
              </a:buClr>
              <a:buSzPts val="1100"/>
              <a:buFont typeface="Arial"/>
              <a:buNone/>
            </a:pPr>
            <a:r>
              <a:rPr lang="en" sz="1000">
                <a:solidFill>
                  <a:schemeClr val="dk1"/>
                </a:solidFill>
              </a:rPr>
              <a:t>·</a:t>
            </a:r>
            <a:r>
              <a:rPr lang="en" sz="700">
                <a:solidFill>
                  <a:schemeClr val="dk1"/>
                </a:solidFill>
                <a:latin typeface="Times New Roman"/>
                <a:ea typeface="Times New Roman"/>
                <a:cs typeface="Times New Roman"/>
                <a:sym typeface="Times New Roman"/>
              </a:rPr>
              <a:t>         </a:t>
            </a:r>
            <a:r>
              <a:rPr lang="en">
                <a:solidFill>
                  <a:schemeClr val="dk1"/>
                </a:solidFill>
              </a:rPr>
              <a:t>Developing a cloud adoption strategy and roadmap that aligns with the organization's business objectives and requirements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2096dedbce3_0_24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2096dedbce3_0_24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highlight>
                  <a:schemeClr val="accent4"/>
                </a:highlight>
              </a:rPr>
              <a:t>JASON</a:t>
            </a:r>
            <a:endParaRPr>
              <a:highlight>
                <a:schemeClr val="accent4"/>
              </a:highlight>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2096dedbce3_0_37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2096dedbce3_0_37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800100" rtl="0" algn="l">
              <a:lnSpc>
                <a:spcPct val="115000"/>
              </a:lnSpc>
              <a:spcBef>
                <a:spcPts val="0"/>
              </a:spcBef>
              <a:spcAft>
                <a:spcPts val="0"/>
              </a:spcAft>
              <a:buClr>
                <a:schemeClr val="dk1"/>
              </a:buClr>
              <a:buSzPts val="1100"/>
              <a:buFont typeface="Arial"/>
              <a:buNone/>
            </a:pPr>
            <a:r>
              <a:rPr lang="en" sz="1000">
                <a:solidFill>
                  <a:schemeClr val="dk1"/>
                </a:solidFill>
                <a:latin typeface="Courier New"/>
                <a:ea typeface="Courier New"/>
                <a:cs typeface="Courier New"/>
                <a:sym typeface="Courier New"/>
              </a:rPr>
              <a:t>o</a:t>
            </a:r>
            <a:r>
              <a:rPr lang="en" sz="700">
                <a:solidFill>
                  <a:schemeClr val="dk1"/>
                </a:solidFill>
                <a:latin typeface="Times New Roman"/>
                <a:ea typeface="Times New Roman"/>
                <a:cs typeface="Times New Roman"/>
                <a:sym typeface="Times New Roman"/>
              </a:rPr>
              <a:t>    </a:t>
            </a:r>
            <a:r>
              <a:rPr lang="en">
                <a:solidFill>
                  <a:schemeClr val="dk1"/>
                </a:solidFill>
              </a:rPr>
              <a:t>Need to engage experts: </a:t>
            </a:r>
            <a:r>
              <a:rPr lang="en">
                <a:solidFill>
                  <a:schemeClr val="dk1"/>
                </a:solidFill>
                <a:highlight>
                  <a:schemeClr val="accent4"/>
                </a:highlight>
              </a:rPr>
              <a:t>CHUCK</a:t>
            </a:r>
            <a:endParaRPr>
              <a:solidFill>
                <a:schemeClr val="dk1"/>
              </a:solidFill>
              <a:highlight>
                <a:schemeClr val="accent4"/>
              </a:highlight>
            </a:endParaRPr>
          </a:p>
          <a:p>
            <a:pPr indent="0" lvl="0" marL="1600200" rtl="0" algn="l">
              <a:lnSpc>
                <a:spcPct val="115000"/>
              </a:lnSpc>
              <a:spcBef>
                <a:spcPts val="0"/>
              </a:spcBef>
              <a:spcAft>
                <a:spcPts val="0"/>
              </a:spcAft>
              <a:buClr>
                <a:schemeClr val="dk1"/>
              </a:buClr>
              <a:buSzPts val="1100"/>
              <a:buFont typeface="Arial"/>
              <a:buNone/>
            </a:pPr>
            <a:r>
              <a:rPr lang="en" sz="1000">
                <a:solidFill>
                  <a:schemeClr val="dk1"/>
                </a:solidFill>
              </a:rPr>
              <a:t>·</a:t>
            </a:r>
            <a:r>
              <a:rPr lang="en" sz="700">
                <a:solidFill>
                  <a:schemeClr val="dk1"/>
                </a:solidFill>
                <a:latin typeface="Times New Roman"/>
                <a:ea typeface="Times New Roman"/>
                <a:cs typeface="Times New Roman"/>
                <a:sym typeface="Times New Roman"/>
              </a:rPr>
              <a:t>         </a:t>
            </a:r>
            <a:r>
              <a:rPr lang="en">
                <a:solidFill>
                  <a:schemeClr val="dk1"/>
                </a:solidFill>
              </a:rPr>
              <a:t> Where do they want to go?  Advisory is key.  EHR to the cloud too? PACS Consolidation?  Long term ROI for different options? </a:t>
            </a:r>
            <a:endParaRPr>
              <a:solidFill>
                <a:schemeClr val="dk1"/>
              </a:solidFill>
            </a:endParaRPr>
          </a:p>
          <a:p>
            <a:pPr indent="0" lvl="0" marL="800100" rtl="0" algn="l">
              <a:lnSpc>
                <a:spcPct val="115000"/>
              </a:lnSpc>
              <a:spcBef>
                <a:spcPts val="0"/>
              </a:spcBef>
              <a:spcAft>
                <a:spcPts val="0"/>
              </a:spcAft>
              <a:buClr>
                <a:schemeClr val="dk1"/>
              </a:buClr>
              <a:buSzPts val="1100"/>
              <a:buFont typeface="Arial"/>
              <a:buNone/>
            </a:pPr>
            <a:r>
              <a:rPr lang="en" sz="1000">
                <a:solidFill>
                  <a:schemeClr val="dk1"/>
                </a:solidFill>
                <a:latin typeface="Courier New"/>
                <a:ea typeface="Courier New"/>
                <a:cs typeface="Courier New"/>
                <a:sym typeface="Courier New"/>
              </a:rPr>
              <a:t>o</a:t>
            </a:r>
            <a:r>
              <a:rPr lang="en" sz="700">
                <a:solidFill>
                  <a:schemeClr val="dk1"/>
                </a:solidFill>
                <a:latin typeface="Times New Roman"/>
                <a:ea typeface="Times New Roman"/>
                <a:cs typeface="Times New Roman"/>
                <a:sym typeface="Times New Roman"/>
              </a:rPr>
              <a:t>    </a:t>
            </a:r>
            <a:r>
              <a:rPr lang="en">
                <a:solidFill>
                  <a:schemeClr val="dk1"/>
                </a:solidFill>
              </a:rPr>
              <a:t>Long Term Software Lifecycle Management: </a:t>
            </a:r>
            <a:r>
              <a:rPr lang="en">
                <a:solidFill>
                  <a:schemeClr val="dk1"/>
                </a:solidFill>
                <a:highlight>
                  <a:schemeClr val="accent4"/>
                </a:highlight>
              </a:rPr>
              <a:t>JASON</a:t>
            </a:r>
            <a:endParaRPr>
              <a:solidFill>
                <a:schemeClr val="dk1"/>
              </a:solidFill>
              <a:highlight>
                <a:schemeClr val="accent4"/>
              </a:highlight>
            </a:endParaRPr>
          </a:p>
          <a:p>
            <a:pPr indent="0" lvl="0" marL="1600200" rtl="0" algn="l">
              <a:lnSpc>
                <a:spcPct val="115000"/>
              </a:lnSpc>
              <a:spcBef>
                <a:spcPts val="0"/>
              </a:spcBef>
              <a:spcAft>
                <a:spcPts val="0"/>
              </a:spcAft>
              <a:buClr>
                <a:schemeClr val="dk1"/>
              </a:buClr>
              <a:buSzPts val="1100"/>
              <a:buFont typeface="Arial"/>
              <a:buNone/>
            </a:pPr>
            <a:r>
              <a:rPr lang="en" sz="1000">
                <a:solidFill>
                  <a:schemeClr val="dk1"/>
                </a:solidFill>
              </a:rPr>
              <a:t>·</a:t>
            </a:r>
            <a:r>
              <a:rPr lang="en" sz="700">
                <a:solidFill>
                  <a:schemeClr val="dk1"/>
                </a:solidFill>
                <a:latin typeface="Times New Roman"/>
                <a:ea typeface="Times New Roman"/>
                <a:cs typeface="Times New Roman"/>
                <a:sym typeface="Times New Roman"/>
              </a:rPr>
              <a:t>         </a:t>
            </a:r>
            <a:r>
              <a:rPr lang="en">
                <a:solidFill>
                  <a:schemeClr val="dk1"/>
                </a:solidFill>
              </a:rPr>
              <a:t>Cloud systems and services use standards.  Not to say other vendors are not, but the consistency is certainly there in the cloud</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2096dedbce3_0_37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2096dedbce3_0_37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_9">
    <p:spTree>
      <p:nvGrpSpPr>
        <p:cNvPr id="50" name="Shape 50"/>
        <p:cNvGrpSpPr/>
        <p:nvPr/>
      </p:nvGrpSpPr>
      <p:grpSpPr>
        <a:xfrm>
          <a:off x="0" y="0"/>
          <a:ext cx="0" cy="0"/>
          <a:chOff x="0" y="0"/>
          <a:chExt cx="0" cy="0"/>
        </a:xfrm>
      </p:grpSpPr>
      <p:sp>
        <p:nvSpPr>
          <p:cNvPr id="51" name="Google Shape;51;p13"/>
          <p:cNvSpPr txBox="1"/>
          <p:nvPr>
            <p:ph type="title"/>
          </p:nvPr>
        </p:nvSpPr>
        <p:spPr>
          <a:xfrm>
            <a:off x="5742025" y="460250"/>
            <a:ext cx="2945100" cy="1268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Font typeface="Google Sans Medium"/>
              <a:buNone/>
              <a:defRPr/>
            </a:lvl1pPr>
            <a:lvl2pPr lvl="1" rtl="0">
              <a:spcBef>
                <a:spcPts val="0"/>
              </a:spcBef>
              <a:spcAft>
                <a:spcPts val="0"/>
              </a:spcAft>
              <a:buSzPts val="2800"/>
              <a:buNone/>
              <a:defRPr>
                <a:latin typeface="Google Sans"/>
                <a:ea typeface="Google Sans"/>
                <a:cs typeface="Google Sans"/>
                <a:sym typeface="Google Sans"/>
              </a:defRPr>
            </a:lvl2pPr>
            <a:lvl3pPr lvl="2" rtl="0">
              <a:spcBef>
                <a:spcPts val="0"/>
              </a:spcBef>
              <a:spcAft>
                <a:spcPts val="0"/>
              </a:spcAft>
              <a:buSzPts val="2800"/>
              <a:buNone/>
              <a:defRPr>
                <a:latin typeface="Google Sans"/>
                <a:ea typeface="Google Sans"/>
                <a:cs typeface="Google Sans"/>
                <a:sym typeface="Google Sans"/>
              </a:defRPr>
            </a:lvl3pPr>
            <a:lvl4pPr lvl="3" rtl="0">
              <a:spcBef>
                <a:spcPts val="0"/>
              </a:spcBef>
              <a:spcAft>
                <a:spcPts val="0"/>
              </a:spcAft>
              <a:buSzPts val="2800"/>
              <a:buNone/>
              <a:defRPr>
                <a:latin typeface="Google Sans"/>
                <a:ea typeface="Google Sans"/>
                <a:cs typeface="Google Sans"/>
                <a:sym typeface="Google Sans"/>
              </a:defRPr>
            </a:lvl4pPr>
            <a:lvl5pPr lvl="4" rtl="0">
              <a:spcBef>
                <a:spcPts val="0"/>
              </a:spcBef>
              <a:spcAft>
                <a:spcPts val="0"/>
              </a:spcAft>
              <a:buSzPts val="2800"/>
              <a:buNone/>
              <a:defRPr>
                <a:latin typeface="Google Sans"/>
                <a:ea typeface="Google Sans"/>
                <a:cs typeface="Google Sans"/>
                <a:sym typeface="Google Sans"/>
              </a:defRPr>
            </a:lvl5pPr>
            <a:lvl6pPr lvl="5" rtl="0">
              <a:spcBef>
                <a:spcPts val="0"/>
              </a:spcBef>
              <a:spcAft>
                <a:spcPts val="0"/>
              </a:spcAft>
              <a:buSzPts val="2800"/>
              <a:buNone/>
              <a:defRPr>
                <a:latin typeface="Google Sans"/>
                <a:ea typeface="Google Sans"/>
                <a:cs typeface="Google Sans"/>
                <a:sym typeface="Google Sans"/>
              </a:defRPr>
            </a:lvl6pPr>
            <a:lvl7pPr lvl="6" rtl="0">
              <a:spcBef>
                <a:spcPts val="0"/>
              </a:spcBef>
              <a:spcAft>
                <a:spcPts val="0"/>
              </a:spcAft>
              <a:buSzPts val="2800"/>
              <a:buNone/>
              <a:defRPr>
                <a:latin typeface="Google Sans"/>
                <a:ea typeface="Google Sans"/>
                <a:cs typeface="Google Sans"/>
                <a:sym typeface="Google Sans"/>
              </a:defRPr>
            </a:lvl7pPr>
            <a:lvl8pPr lvl="7" rtl="0">
              <a:spcBef>
                <a:spcPts val="0"/>
              </a:spcBef>
              <a:spcAft>
                <a:spcPts val="0"/>
              </a:spcAft>
              <a:buSzPts val="2800"/>
              <a:buNone/>
              <a:defRPr>
                <a:latin typeface="Google Sans"/>
                <a:ea typeface="Google Sans"/>
                <a:cs typeface="Google Sans"/>
                <a:sym typeface="Google Sans"/>
              </a:defRPr>
            </a:lvl8pPr>
            <a:lvl9pPr lvl="8" rtl="0">
              <a:spcBef>
                <a:spcPts val="0"/>
              </a:spcBef>
              <a:spcAft>
                <a:spcPts val="0"/>
              </a:spcAft>
              <a:buSzPts val="2800"/>
              <a:buNone/>
              <a:defRPr>
                <a:latin typeface="Google Sans"/>
                <a:ea typeface="Google Sans"/>
                <a:cs typeface="Google Sans"/>
                <a:sym typeface="Google Sans"/>
              </a:defRPr>
            </a:lvl9pPr>
          </a:lstStyle>
          <a:p/>
        </p:txBody>
      </p:sp>
      <p:sp>
        <p:nvSpPr>
          <p:cNvPr id="52" name="Google Shape;52;p13"/>
          <p:cNvSpPr txBox="1"/>
          <p:nvPr>
            <p:ph idx="1" type="body"/>
          </p:nvPr>
        </p:nvSpPr>
        <p:spPr>
          <a:xfrm>
            <a:off x="5742025" y="1536250"/>
            <a:ext cx="2811000" cy="3151800"/>
          </a:xfrm>
          <a:prstGeom prst="rect">
            <a:avLst/>
          </a:prstGeom>
        </p:spPr>
        <p:txBody>
          <a:bodyPr anchorCtr="0" anchor="t" bIns="0" lIns="0" spcFirstLastPara="1" rIns="91425" wrap="square" tIns="0">
            <a:normAutofit/>
          </a:bodyPr>
          <a:lstStyle>
            <a:lvl1pPr indent="-292100" lvl="0" marL="457200" rtl="0">
              <a:lnSpc>
                <a:spcPct val="150000"/>
              </a:lnSpc>
              <a:spcBef>
                <a:spcPts val="0"/>
              </a:spcBef>
              <a:spcAft>
                <a:spcPts val="0"/>
              </a:spcAft>
              <a:buClr>
                <a:srgbClr val="202124"/>
              </a:buClr>
              <a:buSzPts val="1000"/>
              <a:buFont typeface="Google Sans"/>
              <a:buChar char="●"/>
              <a:defRPr sz="1000">
                <a:solidFill>
                  <a:srgbClr val="202124"/>
                </a:solidFill>
                <a:latin typeface="Google Sans"/>
                <a:ea typeface="Google Sans"/>
                <a:cs typeface="Google Sans"/>
                <a:sym typeface="Google Sans"/>
              </a:defRPr>
            </a:lvl1pPr>
            <a:lvl2pPr indent="-292100" lvl="1" marL="914400" rtl="0">
              <a:lnSpc>
                <a:spcPct val="150000"/>
              </a:lnSpc>
              <a:spcBef>
                <a:spcPts val="0"/>
              </a:spcBef>
              <a:spcAft>
                <a:spcPts val="0"/>
              </a:spcAft>
              <a:buClr>
                <a:srgbClr val="202124"/>
              </a:buClr>
              <a:buSzPts val="1000"/>
              <a:buFont typeface="Google Sans"/>
              <a:buChar char="○"/>
              <a:defRPr sz="1000">
                <a:solidFill>
                  <a:srgbClr val="202124"/>
                </a:solidFill>
                <a:latin typeface="Google Sans"/>
                <a:ea typeface="Google Sans"/>
                <a:cs typeface="Google Sans"/>
                <a:sym typeface="Google Sans"/>
              </a:defRPr>
            </a:lvl2pPr>
            <a:lvl3pPr indent="-292100" lvl="2" marL="1371600" rtl="0">
              <a:lnSpc>
                <a:spcPct val="150000"/>
              </a:lnSpc>
              <a:spcBef>
                <a:spcPts val="0"/>
              </a:spcBef>
              <a:spcAft>
                <a:spcPts val="0"/>
              </a:spcAft>
              <a:buClr>
                <a:srgbClr val="202124"/>
              </a:buClr>
              <a:buSzPts val="1000"/>
              <a:buFont typeface="Google Sans"/>
              <a:buChar char="■"/>
              <a:defRPr sz="1000">
                <a:solidFill>
                  <a:srgbClr val="202124"/>
                </a:solidFill>
                <a:latin typeface="Google Sans"/>
                <a:ea typeface="Google Sans"/>
                <a:cs typeface="Google Sans"/>
                <a:sym typeface="Google Sans"/>
              </a:defRPr>
            </a:lvl3pPr>
            <a:lvl4pPr indent="-292100" lvl="3" marL="1828800" rtl="0">
              <a:lnSpc>
                <a:spcPct val="150000"/>
              </a:lnSpc>
              <a:spcBef>
                <a:spcPts val="0"/>
              </a:spcBef>
              <a:spcAft>
                <a:spcPts val="0"/>
              </a:spcAft>
              <a:buClr>
                <a:srgbClr val="202124"/>
              </a:buClr>
              <a:buSzPts val="1000"/>
              <a:buFont typeface="Google Sans"/>
              <a:buChar char="●"/>
              <a:defRPr sz="1000">
                <a:solidFill>
                  <a:srgbClr val="202124"/>
                </a:solidFill>
                <a:latin typeface="Google Sans"/>
                <a:ea typeface="Google Sans"/>
                <a:cs typeface="Google Sans"/>
                <a:sym typeface="Google Sans"/>
              </a:defRPr>
            </a:lvl4pPr>
            <a:lvl5pPr indent="-292100" lvl="4" marL="2286000" rtl="0">
              <a:lnSpc>
                <a:spcPct val="150000"/>
              </a:lnSpc>
              <a:spcBef>
                <a:spcPts val="0"/>
              </a:spcBef>
              <a:spcAft>
                <a:spcPts val="0"/>
              </a:spcAft>
              <a:buClr>
                <a:srgbClr val="202124"/>
              </a:buClr>
              <a:buSzPts val="1000"/>
              <a:buFont typeface="Google Sans"/>
              <a:buChar char="○"/>
              <a:defRPr sz="1000">
                <a:solidFill>
                  <a:srgbClr val="202124"/>
                </a:solidFill>
                <a:latin typeface="Google Sans"/>
                <a:ea typeface="Google Sans"/>
                <a:cs typeface="Google Sans"/>
                <a:sym typeface="Google Sans"/>
              </a:defRPr>
            </a:lvl5pPr>
            <a:lvl6pPr indent="-292100" lvl="5" marL="2743200" rtl="0">
              <a:lnSpc>
                <a:spcPct val="150000"/>
              </a:lnSpc>
              <a:spcBef>
                <a:spcPts val="0"/>
              </a:spcBef>
              <a:spcAft>
                <a:spcPts val="0"/>
              </a:spcAft>
              <a:buClr>
                <a:srgbClr val="202124"/>
              </a:buClr>
              <a:buSzPts val="1000"/>
              <a:buFont typeface="Google Sans"/>
              <a:buChar char="■"/>
              <a:defRPr sz="1000">
                <a:solidFill>
                  <a:srgbClr val="202124"/>
                </a:solidFill>
                <a:latin typeface="Google Sans"/>
                <a:ea typeface="Google Sans"/>
                <a:cs typeface="Google Sans"/>
                <a:sym typeface="Google Sans"/>
              </a:defRPr>
            </a:lvl6pPr>
            <a:lvl7pPr indent="-292100" lvl="6" marL="3200400" rtl="0">
              <a:lnSpc>
                <a:spcPct val="150000"/>
              </a:lnSpc>
              <a:spcBef>
                <a:spcPts val="0"/>
              </a:spcBef>
              <a:spcAft>
                <a:spcPts val="0"/>
              </a:spcAft>
              <a:buClr>
                <a:srgbClr val="202124"/>
              </a:buClr>
              <a:buSzPts val="1000"/>
              <a:buFont typeface="Google Sans"/>
              <a:buChar char="●"/>
              <a:defRPr sz="1000">
                <a:solidFill>
                  <a:srgbClr val="202124"/>
                </a:solidFill>
                <a:latin typeface="Google Sans"/>
                <a:ea typeface="Google Sans"/>
                <a:cs typeface="Google Sans"/>
                <a:sym typeface="Google Sans"/>
              </a:defRPr>
            </a:lvl7pPr>
            <a:lvl8pPr indent="-292100" lvl="7" marL="3657600" rtl="0">
              <a:lnSpc>
                <a:spcPct val="150000"/>
              </a:lnSpc>
              <a:spcBef>
                <a:spcPts val="0"/>
              </a:spcBef>
              <a:spcAft>
                <a:spcPts val="0"/>
              </a:spcAft>
              <a:buClr>
                <a:srgbClr val="202124"/>
              </a:buClr>
              <a:buSzPts val="1000"/>
              <a:buFont typeface="Google Sans"/>
              <a:buChar char="○"/>
              <a:defRPr sz="1000">
                <a:solidFill>
                  <a:srgbClr val="202124"/>
                </a:solidFill>
                <a:latin typeface="Google Sans"/>
                <a:ea typeface="Google Sans"/>
                <a:cs typeface="Google Sans"/>
                <a:sym typeface="Google Sans"/>
              </a:defRPr>
            </a:lvl8pPr>
            <a:lvl9pPr indent="-292100" lvl="8" marL="4114800" rtl="0">
              <a:lnSpc>
                <a:spcPct val="150000"/>
              </a:lnSpc>
              <a:spcBef>
                <a:spcPts val="0"/>
              </a:spcBef>
              <a:spcAft>
                <a:spcPts val="0"/>
              </a:spcAft>
              <a:buClr>
                <a:srgbClr val="202124"/>
              </a:buClr>
              <a:buSzPts val="1000"/>
              <a:buFont typeface="Google Sans"/>
              <a:buChar char="■"/>
              <a:defRPr sz="1000">
                <a:solidFill>
                  <a:srgbClr val="202124"/>
                </a:solidFill>
                <a:latin typeface="Google Sans"/>
                <a:ea typeface="Google Sans"/>
                <a:cs typeface="Google Sans"/>
                <a:sym typeface="Google Sans"/>
              </a:defRPr>
            </a:lvl9pPr>
          </a:lstStyle>
          <a:p/>
        </p:txBody>
      </p:sp>
      <p:sp>
        <p:nvSpPr>
          <p:cNvPr id="53" name="Google Shape;53;p13"/>
          <p:cNvSpPr/>
          <p:nvPr/>
        </p:nvSpPr>
        <p:spPr>
          <a:xfrm>
            <a:off x="0" y="-600"/>
            <a:ext cx="5143500" cy="51447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Google Sans"/>
                <a:ea typeface="Google Sans"/>
                <a:cs typeface="Google Sans"/>
                <a:sym typeface="Google Sans"/>
              </a:rPr>
              <a:t>Place Image Here</a:t>
            </a:r>
            <a:endParaRPr>
              <a:solidFill>
                <a:srgbClr val="FFFFFF"/>
              </a:solidFill>
              <a:latin typeface="Google Sans"/>
              <a:ea typeface="Google Sans"/>
              <a:cs typeface="Google Sans"/>
              <a:sym typeface="Google San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Items">
  <p:cSld name="CUSTOM_8_2">
    <p:spTree>
      <p:nvGrpSpPr>
        <p:cNvPr id="54" name="Shape 54"/>
        <p:cNvGrpSpPr/>
        <p:nvPr/>
      </p:nvGrpSpPr>
      <p:grpSpPr>
        <a:xfrm>
          <a:off x="0" y="0"/>
          <a:ext cx="0" cy="0"/>
          <a:chOff x="0" y="0"/>
          <a:chExt cx="0" cy="0"/>
        </a:xfrm>
      </p:grpSpPr>
      <p:sp>
        <p:nvSpPr>
          <p:cNvPr id="55" name="Google Shape;55;p14"/>
          <p:cNvSpPr txBox="1"/>
          <p:nvPr>
            <p:ph idx="1" type="body"/>
          </p:nvPr>
        </p:nvSpPr>
        <p:spPr>
          <a:xfrm>
            <a:off x="461050" y="2281697"/>
            <a:ext cx="3584400" cy="1330500"/>
          </a:xfrm>
          <a:prstGeom prst="rect">
            <a:avLst/>
          </a:prstGeom>
        </p:spPr>
        <p:txBody>
          <a:bodyPr anchorCtr="0" anchor="t" bIns="0" lIns="0" spcFirstLastPara="1" rIns="91425" wrap="square" tIns="0">
            <a:normAutofit/>
          </a:bodyPr>
          <a:lstStyle>
            <a:lvl1pPr indent="-342900" lvl="0" marL="457200" rtl="0">
              <a:lnSpc>
                <a:spcPct val="150000"/>
              </a:lnSpc>
              <a:spcBef>
                <a:spcPts val="0"/>
              </a:spcBef>
              <a:spcAft>
                <a:spcPts val="0"/>
              </a:spcAft>
              <a:buSzPts val="1800"/>
              <a:buChar char="●"/>
              <a:defRPr/>
            </a:lvl1pPr>
            <a:lvl2pPr indent="-317500" lvl="1" marL="914400" rtl="0">
              <a:lnSpc>
                <a:spcPct val="150000"/>
              </a:lnSpc>
              <a:spcBef>
                <a:spcPts val="1000"/>
              </a:spcBef>
              <a:spcAft>
                <a:spcPts val="0"/>
              </a:spcAft>
              <a:buSzPts val="1400"/>
              <a:buChar char="○"/>
              <a:defRPr/>
            </a:lvl2pPr>
            <a:lvl3pPr indent="-317500" lvl="2" marL="1371600" rtl="0">
              <a:lnSpc>
                <a:spcPct val="150000"/>
              </a:lnSpc>
              <a:spcBef>
                <a:spcPts val="1000"/>
              </a:spcBef>
              <a:spcAft>
                <a:spcPts val="0"/>
              </a:spcAft>
              <a:buSzPts val="1400"/>
              <a:buChar char="■"/>
              <a:defRPr/>
            </a:lvl3pPr>
            <a:lvl4pPr indent="-317500" lvl="3" marL="1828800" rtl="0">
              <a:lnSpc>
                <a:spcPct val="150000"/>
              </a:lnSpc>
              <a:spcBef>
                <a:spcPts val="1000"/>
              </a:spcBef>
              <a:spcAft>
                <a:spcPts val="0"/>
              </a:spcAft>
              <a:buSzPts val="1400"/>
              <a:buChar char="●"/>
              <a:defRPr/>
            </a:lvl4pPr>
            <a:lvl5pPr indent="-317500" lvl="4" marL="2286000" rtl="0">
              <a:lnSpc>
                <a:spcPct val="150000"/>
              </a:lnSpc>
              <a:spcBef>
                <a:spcPts val="1000"/>
              </a:spcBef>
              <a:spcAft>
                <a:spcPts val="0"/>
              </a:spcAft>
              <a:buSzPts val="1400"/>
              <a:buChar char="○"/>
              <a:defRPr/>
            </a:lvl5pPr>
            <a:lvl6pPr indent="-317500" lvl="5" marL="2743200" rtl="0">
              <a:lnSpc>
                <a:spcPct val="150000"/>
              </a:lnSpc>
              <a:spcBef>
                <a:spcPts val="1000"/>
              </a:spcBef>
              <a:spcAft>
                <a:spcPts val="0"/>
              </a:spcAft>
              <a:buSzPts val="1400"/>
              <a:buChar char="■"/>
              <a:defRPr/>
            </a:lvl6pPr>
            <a:lvl7pPr indent="-317500" lvl="6" marL="3200400" rtl="0">
              <a:lnSpc>
                <a:spcPct val="150000"/>
              </a:lnSpc>
              <a:spcBef>
                <a:spcPts val="1000"/>
              </a:spcBef>
              <a:spcAft>
                <a:spcPts val="0"/>
              </a:spcAft>
              <a:buSzPts val="1400"/>
              <a:buChar char="●"/>
              <a:defRPr/>
            </a:lvl7pPr>
            <a:lvl8pPr indent="-317500" lvl="7" marL="3657600" rtl="0">
              <a:lnSpc>
                <a:spcPct val="150000"/>
              </a:lnSpc>
              <a:spcBef>
                <a:spcPts val="1000"/>
              </a:spcBef>
              <a:spcAft>
                <a:spcPts val="0"/>
              </a:spcAft>
              <a:buSzPts val="1400"/>
              <a:buChar char="○"/>
              <a:defRPr/>
            </a:lvl8pPr>
            <a:lvl9pPr indent="-317500" lvl="8" marL="4114800" rtl="0">
              <a:lnSpc>
                <a:spcPct val="150000"/>
              </a:lnSpc>
              <a:spcBef>
                <a:spcPts val="1000"/>
              </a:spcBef>
              <a:spcAft>
                <a:spcPts val="1000"/>
              </a:spcAft>
              <a:buSzPts val="1400"/>
              <a:buChar char="■"/>
              <a:defRPr/>
            </a:lvl9pPr>
          </a:lstStyle>
          <a:p/>
        </p:txBody>
      </p:sp>
      <p:sp>
        <p:nvSpPr>
          <p:cNvPr id="56" name="Google Shape;56;p14"/>
          <p:cNvSpPr txBox="1"/>
          <p:nvPr>
            <p:ph type="title"/>
          </p:nvPr>
        </p:nvSpPr>
        <p:spPr>
          <a:xfrm>
            <a:off x="457200" y="457200"/>
            <a:ext cx="5459100" cy="594300"/>
          </a:xfrm>
          <a:prstGeom prst="rect">
            <a:avLst/>
          </a:prstGeom>
        </p:spPr>
        <p:txBody>
          <a:bodyPr anchorCtr="0" anchor="t" bIns="91425" lIns="91425" spcFirstLastPara="1" rIns="91425" wrap="square" tIns="91425">
            <a:normAutofit/>
          </a:bodyPr>
          <a:lstStyle>
            <a:lvl1pPr lvl="0" rtl="0">
              <a:lnSpc>
                <a:spcPct val="90000"/>
              </a:lnSpc>
              <a:spcBef>
                <a:spcPts val="0"/>
              </a:spcBef>
              <a:spcAft>
                <a:spcPts val="0"/>
              </a:spcAft>
              <a:buSzPts val="2000"/>
              <a:buNone/>
              <a:defRPr sz="2000"/>
            </a:lvl1pPr>
            <a:lvl2pPr lvl="1" rtl="0">
              <a:lnSpc>
                <a:spcPct val="90000"/>
              </a:lnSpc>
              <a:spcBef>
                <a:spcPts val="0"/>
              </a:spcBef>
              <a:spcAft>
                <a:spcPts val="0"/>
              </a:spcAft>
              <a:buSzPts val="2000"/>
              <a:buNone/>
              <a:defRPr sz="2000">
                <a:latin typeface="Google Sans"/>
                <a:ea typeface="Google Sans"/>
                <a:cs typeface="Google Sans"/>
                <a:sym typeface="Google Sans"/>
              </a:defRPr>
            </a:lvl2pPr>
            <a:lvl3pPr lvl="2" rtl="0">
              <a:lnSpc>
                <a:spcPct val="90000"/>
              </a:lnSpc>
              <a:spcBef>
                <a:spcPts val="0"/>
              </a:spcBef>
              <a:spcAft>
                <a:spcPts val="0"/>
              </a:spcAft>
              <a:buSzPts val="2000"/>
              <a:buNone/>
              <a:defRPr sz="2000">
                <a:latin typeface="Google Sans"/>
                <a:ea typeface="Google Sans"/>
                <a:cs typeface="Google Sans"/>
                <a:sym typeface="Google Sans"/>
              </a:defRPr>
            </a:lvl3pPr>
            <a:lvl4pPr lvl="3" rtl="0">
              <a:lnSpc>
                <a:spcPct val="90000"/>
              </a:lnSpc>
              <a:spcBef>
                <a:spcPts val="0"/>
              </a:spcBef>
              <a:spcAft>
                <a:spcPts val="0"/>
              </a:spcAft>
              <a:buSzPts val="2000"/>
              <a:buNone/>
              <a:defRPr sz="2000">
                <a:latin typeface="Google Sans"/>
                <a:ea typeface="Google Sans"/>
                <a:cs typeface="Google Sans"/>
                <a:sym typeface="Google Sans"/>
              </a:defRPr>
            </a:lvl4pPr>
            <a:lvl5pPr lvl="4" rtl="0">
              <a:lnSpc>
                <a:spcPct val="90000"/>
              </a:lnSpc>
              <a:spcBef>
                <a:spcPts val="0"/>
              </a:spcBef>
              <a:spcAft>
                <a:spcPts val="0"/>
              </a:spcAft>
              <a:buSzPts val="2000"/>
              <a:buNone/>
              <a:defRPr sz="2000">
                <a:latin typeface="Google Sans"/>
                <a:ea typeface="Google Sans"/>
                <a:cs typeface="Google Sans"/>
                <a:sym typeface="Google Sans"/>
              </a:defRPr>
            </a:lvl5pPr>
            <a:lvl6pPr lvl="5" rtl="0">
              <a:lnSpc>
                <a:spcPct val="90000"/>
              </a:lnSpc>
              <a:spcBef>
                <a:spcPts val="0"/>
              </a:spcBef>
              <a:spcAft>
                <a:spcPts val="0"/>
              </a:spcAft>
              <a:buSzPts val="2000"/>
              <a:buNone/>
              <a:defRPr sz="2000">
                <a:latin typeface="Google Sans"/>
                <a:ea typeface="Google Sans"/>
                <a:cs typeface="Google Sans"/>
                <a:sym typeface="Google Sans"/>
              </a:defRPr>
            </a:lvl6pPr>
            <a:lvl7pPr lvl="6" rtl="0">
              <a:lnSpc>
                <a:spcPct val="90000"/>
              </a:lnSpc>
              <a:spcBef>
                <a:spcPts val="0"/>
              </a:spcBef>
              <a:spcAft>
                <a:spcPts val="0"/>
              </a:spcAft>
              <a:buSzPts val="2000"/>
              <a:buNone/>
              <a:defRPr sz="2000">
                <a:latin typeface="Google Sans"/>
                <a:ea typeface="Google Sans"/>
                <a:cs typeface="Google Sans"/>
                <a:sym typeface="Google Sans"/>
              </a:defRPr>
            </a:lvl7pPr>
            <a:lvl8pPr lvl="7" rtl="0">
              <a:lnSpc>
                <a:spcPct val="90000"/>
              </a:lnSpc>
              <a:spcBef>
                <a:spcPts val="0"/>
              </a:spcBef>
              <a:spcAft>
                <a:spcPts val="0"/>
              </a:spcAft>
              <a:buSzPts val="2000"/>
              <a:buNone/>
              <a:defRPr sz="2000">
                <a:latin typeface="Google Sans"/>
                <a:ea typeface="Google Sans"/>
                <a:cs typeface="Google Sans"/>
                <a:sym typeface="Google Sans"/>
              </a:defRPr>
            </a:lvl8pPr>
            <a:lvl9pPr lvl="8" rtl="0">
              <a:lnSpc>
                <a:spcPct val="90000"/>
              </a:lnSpc>
              <a:spcBef>
                <a:spcPts val="0"/>
              </a:spcBef>
              <a:spcAft>
                <a:spcPts val="0"/>
              </a:spcAft>
              <a:buSzPts val="2000"/>
              <a:buNone/>
              <a:defRPr sz="2000">
                <a:latin typeface="Google Sans"/>
                <a:ea typeface="Google Sans"/>
                <a:cs typeface="Google Sans"/>
                <a:sym typeface="Google Sans"/>
              </a:defRPr>
            </a:lvl9pPr>
          </a:lstStyle>
          <a:p/>
        </p:txBody>
      </p:sp>
      <p:sp>
        <p:nvSpPr>
          <p:cNvPr id="57" name="Google Shape;57;p14"/>
          <p:cNvSpPr txBox="1"/>
          <p:nvPr>
            <p:ph idx="2" type="body"/>
          </p:nvPr>
        </p:nvSpPr>
        <p:spPr>
          <a:xfrm>
            <a:off x="4610125" y="2281697"/>
            <a:ext cx="3584400" cy="1330500"/>
          </a:xfrm>
          <a:prstGeom prst="rect">
            <a:avLst/>
          </a:prstGeom>
        </p:spPr>
        <p:txBody>
          <a:bodyPr anchorCtr="0" anchor="t" bIns="0" lIns="0" spcFirstLastPara="1" rIns="91425" wrap="square" tIns="0">
            <a:normAutofit/>
          </a:bodyPr>
          <a:lstStyle>
            <a:lvl1pPr indent="-342900" lvl="0" marL="457200" rtl="0">
              <a:lnSpc>
                <a:spcPct val="150000"/>
              </a:lnSpc>
              <a:spcBef>
                <a:spcPts val="0"/>
              </a:spcBef>
              <a:spcAft>
                <a:spcPts val="0"/>
              </a:spcAft>
              <a:buSzPts val="1800"/>
              <a:buChar char="●"/>
              <a:defRPr/>
            </a:lvl1pPr>
            <a:lvl2pPr indent="-317500" lvl="1" marL="914400" rtl="0">
              <a:lnSpc>
                <a:spcPct val="150000"/>
              </a:lnSpc>
              <a:spcBef>
                <a:spcPts val="1000"/>
              </a:spcBef>
              <a:spcAft>
                <a:spcPts val="0"/>
              </a:spcAft>
              <a:buSzPts val="1400"/>
              <a:buChar char="○"/>
              <a:defRPr/>
            </a:lvl2pPr>
            <a:lvl3pPr indent="-317500" lvl="2" marL="1371600" rtl="0">
              <a:lnSpc>
                <a:spcPct val="150000"/>
              </a:lnSpc>
              <a:spcBef>
                <a:spcPts val="1000"/>
              </a:spcBef>
              <a:spcAft>
                <a:spcPts val="0"/>
              </a:spcAft>
              <a:buSzPts val="1400"/>
              <a:buChar char="■"/>
              <a:defRPr/>
            </a:lvl3pPr>
            <a:lvl4pPr indent="-317500" lvl="3" marL="1828800" rtl="0">
              <a:lnSpc>
                <a:spcPct val="150000"/>
              </a:lnSpc>
              <a:spcBef>
                <a:spcPts val="1000"/>
              </a:spcBef>
              <a:spcAft>
                <a:spcPts val="0"/>
              </a:spcAft>
              <a:buSzPts val="1400"/>
              <a:buChar char="●"/>
              <a:defRPr/>
            </a:lvl4pPr>
            <a:lvl5pPr indent="-317500" lvl="4" marL="2286000" rtl="0">
              <a:lnSpc>
                <a:spcPct val="150000"/>
              </a:lnSpc>
              <a:spcBef>
                <a:spcPts val="1000"/>
              </a:spcBef>
              <a:spcAft>
                <a:spcPts val="0"/>
              </a:spcAft>
              <a:buSzPts val="1400"/>
              <a:buChar char="○"/>
              <a:defRPr/>
            </a:lvl5pPr>
            <a:lvl6pPr indent="-317500" lvl="5" marL="2743200" rtl="0">
              <a:lnSpc>
                <a:spcPct val="150000"/>
              </a:lnSpc>
              <a:spcBef>
                <a:spcPts val="1000"/>
              </a:spcBef>
              <a:spcAft>
                <a:spcPts val="0"/>
              </a:spcAft>
              <a:buSzPts val="1400"/>
              <a:buChar char="■"/>
              <a:defRPr/>
            </a:lvl6pPr>
            <a:lvl7pPr indent="-317500" lvl="6" marL="3200400" rtl="0">
              <a:lnSpc>
                <a:spcPct val="150000"/>
              </a:lnSpc>
              <a:spcBef>
                <a:spcPts val="1000"/>
              </a:spcBef>
              <a:spcAft>
                <a:spcPts val="0"/>
              </a:spcAft>
              <a:buSzPts val="1400"/>
              <a:buChar char="●"/>
              <a:defRPr/>
            </a:lvl7pPr>
            <a:lvl8pPr indent="-317500" lvl="7" marL="3657600" rtl="0">
              <a:lnSpc>
                <a:spcPct val="150000"/>
              </a:lnSpc>
              <a:spcBef>
                <a:spcPts val="1000"/>
              </a:spcBef>
              <a:spcAft>
                <a:spcPts val="0"/>
              </a:spcAft>
              <a:buSzPts val="1400"/>
              <a:buChar char="○"/>
              <a:defRPr/>
            </a:lvl8pPr>
            <a:lvl9pPr indent="-317500" lvl="8" marL="4114800" rtl="0">
              <a:lnSpc>
                <a:spcPct val="150000"/>
              </a:lnSpc>
              <a:spcBef>
                <a:spcPts val="1000"/>
              </a:spcBef>
              <a:spcAft>
                <a:spcPts val="1000"/>
              </a:spcAft>
              <a:buSzPts val="1400"/>
              <a:buChar char="■"/>
              <a:defRPr/>
            </a:lvl9pPr>
          </a:lstStyle>
          <a:p/>
        </p:txBody>
      </p:sp>
      <p:sp>
        <p:nvSpPr>
          <p:cNvPr id="58" name="Google Shape;58;p14"/>
          <p:cNvSpPr txBox="1"/>
          <p:nvPr>
            <p:ph idx="3" type="subTitle"/>
          </p:nvPr>
        </p:nvSpPr>
        <p:spPr>
          <a:xfrm>
            <a:off x="457175" y="1535351"/>
            <a:ext cx="3531000" cy="2451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Clr>
                <a:schemeClr val="lt1"/>
              </a:buClr>
              <a:buSzPts val="1600"/>
              <a:buNone/>
              <a:defRPr b="1" sz="1400">
                <a:solidFill>
                  <a:srgbClr val="4285F4"/>
                </a:solidFill>
              </a:defRPr>
            </a:lvl1pPr>
            <a:lvl2pPr lvl="1" rtl="0">
              <a:lnSpc>
                <a:spcPct val="100000"/>
              </a:lnSpc>
              <a:spcBef>
                <a:spcPts val="1800"/>
              </a:spcBef>
              <a:spcAft>
                <a:spcPts val="0"/>
              </a:spcAft>
              <a:buClr>
                <a:schemeClr val="lt1"/>
              </a:buClr>
              <a:buSzPts val="1600"/>
              <a:buNone/>
              <a:defRPr sz="1600">
                <a:solidFill>
                  <a:schemeClr val="lt1"/>
                </a:solidFill>
              </a:defRPr>
            </a:lvl2pPr>
            <a:lvl3pPr lvl="2" rtl="0">
              <a:lnSpc>
                <a:spcPct val="100000"/>
              </a:lnSpc>
              <a:spcBef>
                <a:spcPts val="1800"/>
              </a:spcBef>
              <a:spcAft>
                <a:spcPts val="0"/>
              </a:spcAft>
              <a:buClr>
                <a:schemeClr val="lt1"/>
              </a:buClr>
              <a:buSzPts val="1600"/>
              <a:buNone/>
              <a:defRPr sz="1600">
                <a:solidFill>
                  <a:schemeClr val="lt1"/>
                </a:solidFill>
              </a:defRPr>
            </a:lvl3pPr>
            <a:lvl4pPr lvl="3" rtl="0">
              <a:lnSpc>
                <a:spcPct val="100000"/>
              </a:lnSpc>
              <a:spcBef>
                <a:spcPts val="1800"/>
              </a:spcBef>
              <a:spcAft>
                <a:spcPts val="0"/>
              </a:spcAft>
              <a:buClr>
                <a:schemeClr val="lt1"/>
              </a:buClr>
              <a:buSzPts val="1600"/>
              <a:buNone/>
              <a:defRPr sz="1600">
                <a:solidFill>
                  <a:schemeClr val="lt1"/>
                </a:solidFill>
              </a:defRPr>
            </a:lvl4pPr>
            <a:lvl5pPr lvl="4" rtl="0">
              <a:lnSpc>
                <a:spcPct val="100000"/>
              </a:lnSpc>
              <a:spcBef>
                <a:spcPts val="1800"/>
              </a:spcBef>
              <a:spcAft>
                <a:spcPts val="0"/>
              </a:spcAft>
              <a:buClr>
                <a:schemeClr val="lt1"/>
              </a:buClr>
              <a:buSzPts val="1600"/>
              <a:buNone/>
              <a:defRPr sz="1600">
                <a:solidFill>
                  <a:schemeClr val="lt1"/>
                </a:solidFill>
              </a:defRPr>
            </a:lvl5pPr>
            <a:lvl6pPr lvl="5" rtl="0">
              <a:lnSpc>
                <a:spcPct val="100000"/>
              </a:lnSpc>
              <a:spcBef>
                <a:spcPts val="1800"/>
              </a:spcBef>
              <a:spcAft>
                <a:spcPts val="0"/>
              </a:spcAft>
              <a:buClr>
                <a:schemeClr val="lt1"/>
              </a:buClr>
              <a:buSzPts val="1600"/>
              <a:buNone/>
              <a:defRPr sz="1600">
                <a:solidFill>
                  <a:schemeClr val="lt1"/>
                </a:solidFill>
              </a:defRPr>
            </a:lvl6pPr>
            <a:lvl7pPr lvl="6" rtl="0">
              <a:lnSpc>
                <a:spcPct val="100000"/>
              </a:lnSpc>
              <a:spcBef>
                <a:spcPts val="1800"/>
              </a:spcBef>
              <a:spcAft>
                <a:spcPts val="0"/>
              </a:spcAft>
              <a:buClr>
                <a:schemeClr val="lt1"/>
              </a:buClr>
              <a:buSzPts val="1600"/>
              <a:buNone/>
              <a:defRPr sz="1600">
                <a:solidFill>
                  <a:schemeClr val="lt1"/>
                </a:solidFill>
              </a:defRPr>
            </a:lvl7pPr>
            <a:lvl8pPr lvl="7" rtl="0">
              <a:lnSpc>
                <a:spcPct val="100000"/>
              </a:lnSpc>
              <a:spcBef>
                <a:spcPts val="1800"/>
              </a:spcBef>
              <a:spcAft>
                <a:spcPts val="0"/>
              </a:spcAft>
              <a:buClr>
                <a:schemeClr val="lt1"/>
              </a:buClr>
              <a:buSzPts val="1600"/>
              <a:buNone/>
              <a:defRPr sz="1600">
                <a:solidFill>
                  <a:schemeClr val="lt1"/>
                </a:solidFill>
              </a:defRPr>
            </a:lvl8pPr>
            <a:lvl9pPr lvl="8" rtl="0">
              <a:lnSpc>
                <a:spcPct val="100000"/>
              </a:lnSpc>
              <a:spcBef>
                <a:spcPts val="1800"/>
              </a:spcBef>
              <a:spcAft>
                <a:spcPts val="1800"/>
              </a:spcAft>
              <a:buClr>
                <a:schemeClr val="lt1"/>
              </a:buClr>
              <a:buSzPts val="1600"/>
              <a:buNone/>
              <a:defRPr sz="1600">
                <a:solidFill>
                  <a:schemeClr val="lt1"/>
                </a:solidFill>
              </a:defRPr>
            </a:lvl9pPr>
          </a:lstStyle>
          <a:p/>
        </p:txBody>
      </p:sp>
      <p:sp>
        <p:nvSpPr>
          <p:cNvPr id="59" name="Google Shape;59;p14"/>
          <p:cNvSpPr txBox="1"/>
          <p:nvPr>
            <p:ph idx="4" type="subTitle"/>
          </p:nvPr>
        </p:nvSpPr>
        <p:spPr>
          <a:xfrm>
            <a:off x="4610125" y="1535351"/>
            <a:ext cx="3531000" cy="2451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Clr>
                <a:schemeClr val="lt1"/>
              </a:buClr>
              <a:buSzPts val="1600"/>
              <a:buNone/>
              <a:defRPr b="1" sz="1400">
                <a:solidFill>
                  <a:srgbClr val="4285F4"/>
                </a:solidFill>
              </a:defRPr>
            </a:lvl1pPr>
            <a:lvl2pPr lvl="1" rtl="0">
              <a:lnSpc>
                <a:spcPct val="100000"/>
              </a:lnSpc>
              <a:spcBef>
                <a:spcPts val="1800"/>
              </a:spcBef>
              <a:spcAft>
                <a:spcPts val="0"/>
              </a:spcAft>
              <a:buClr>
                <a:schemeClr val="lt1"/>
              </a:buClr>
              <a:buSzPts val="1600"/>
              <a:buNone/>
              <a:defRPr sz="1600">
                <a:solidFill>
                  <a:schemeClr val="lt1"/>
                </a:solidFill>
              </a:defRPr>
            </a:lvl2pPr>
            <a:lvl3pPr lvl="2" rtl="0">
              <a:lnSpc>
                <a:spcPct val="100000"/>
              </a:lnSpc>
              <a:spcBef>
                <a:spcPts val="1800"/>
              </a:spcBef>
              <a:spcAft>
                <a:spcPts val="0"/>
              </a:spcAft>
              <a:buClr>
                <a:schemeClr val="lt1"/>
              </a:buClr>
              <a:buSzPts val="1600"/>
              <a:buNone/>
              <a:defRPr sz="1600">
                <a:solidFill>
                  <a:schemeClr val="lt1"/>
                </a:solidFill>
              </a:defRPr>
            </a:lvl3pPr>
            <a:lvl4pPr lvl="3" rtl="0">
              <a:lnSpc>
                <a:spcPct val="100000"/>
              </a:lnSpc>
              <a:spcBef>
                <a:spcPts val="1800"/>
              </a:spcBef>
              <a:spcAft>
                <a:spcPts val="0"/>
              </a:spcAft>
              <a:buClr>
                <a:schemeClr val="lt1"/>
              </a:buClr>
              <a:buSzPts val="1600"/>
              <a:buNone/>
              <a:defRPr sz="1600">
                <a:solidFill>
                  <a:schemeClr val="lt1"/>
                </a:solidFill>
              </a:defRPr>
            </a:lvl4pPr>
            <a:lvl5pPr lvl="4" rtl="0">
              <a:lnSpc>
                <a:spcPct val="100000"/>
              </a:lnSpc>
              <a:spcBef>
                <a:spcPts val="1800"/>
              </a:spcBef>
              <a:spcAft>
                <a:spcPts val="0"/>
              </a:spcAft>
              <a:buClr>
                <a:schemeClr val="lt1"/>
              </a:buClr>
              <a:buSzPts val="1600"/>
              <a:buNone/>
              <a:defRPr sz="1600">
                <a:solidFill>
                  <a:schemeClr val="lt1"/>
                </a:solidFill>
              </a:defRPr>
            </a:lvl5pPr>
            <a:lvl6pPr lvl="5" rtl="0">
              <a:lnSpc>
                <a:spcPct val="100000"/>
              </a:lnSpc>
              <a:spcBef>
                <a:spcPts val="1800"/>
              </a:spcBef>
              <a:spcAft>
                <a:spcPts val="0"/>
              </a:spcAft>
              <a:buClr>
                <a:schemeClr val="lt1"/>
              </a:buClr>
              <a:buSzPts val="1600"/>
              <a:buNone/>
              <a:defRPr sz="1600">
                <a:solidFill>
                  <a:schemeClr val="lt1"/>
                </a:solidFill>
              </a:defRPr>
            </a:lvl6pPr>
            <a:lvl7pPr lvl="6" rtl="0">
              <a:lnSpc>
                <a:spcPct val="100000"/>
              </a:lnSpc>
              <a:spcBef>
                <a:spcPts val="1800"/>
              </a:spcBef>
              <a:spcAft>
                <a:spcPts val="0"/>
              </a:spcAft>
              <a:buClr>
                <a:schemeClr val="lt1"/>
              </a:buClr>
              <a:buSzPts val="1600"/>
              <a:buNone/>
              <a:defRPr sz="1600">
                <a:solidFill>
                  <a:schemeClr val="lt1"/>
                </a:solidFill>
              </a:defRPr>
            </a:lvl7pPr>
            <a:lvl8pPr lvl="7" rtl="0">
              <a:lnSpc>
                <a:spcPct val="100000"/>
              </a:lnSpc>
              <a:spcBef>
                <a:spcPts val="1800"/>
              </a:spcBef>
              <a:spcAft>
                <a:spcPts val="0"/>
              </a:spcAft>
              <a:buClr>
                <a:schemeClr val="lt1"/>
              </a:buClr>
              <a:buSzPts val="1600"/>
              <a:buNone/>
              <a:defRPr sz="1600">
                <a:solidFill>
                  <a:schemeClr val="lt1"/>
                </a:solidFill>
              </a:defRPr>
            </a:lvl8pPr>
            <a:lvl9pPr lvl="8" rtl="0">
              <a:lnSpc>
                <a:spcPct val="100000"/>
              </a:lnSpc>
              <a:spcBef>
                <a:spcPts val="1800"/>
              </a:spcBef>
              <a:spcAft>
                <a:spcPts val="1800"/>
              </a:spcAft>
              <a:buClr>
                <a:schemeClr val="lt1"/>
              </a:buClr>
              <a:buSzPts val="1600"/>
              <a:buNone/>
              <a:defRPr sz="1600">
                <a:solidFill>
                  <a:schemeClr val="lt1"/>
                </a:solidFill>
              </a:defRPr>
            </a:lvl9pPr>
          </a:lstStyle>
          <a:p/>
        </p:txBody>
      </p:sp>
      <p:pic>
        <p:nvPicPr>
          <p:cNvPr id="60" name="Google Shape;60;p14"/>
          <p:cNvPicPr preferRelativeResize="0"/>
          <p:nvPr/>
        </p:nvPicPr>
        <p:blipFill>
          <a:blip r:embed="rId2">
            <a:alphaModFix/>
          </a:blip>
          <a:stretch>
            <a:fillRect/>
          </a:stretch>
        </p:blipFill>
        <p:spPr>
          <a:xfrm>
            <a:off x="8027650" y="4862779"/>
            <a:ext cx="659356" cy="115363"/>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 Id="rId4" Type="http://schemas.openxmlformats.org/officeDocument/2006/relationships/image" Target="../media/image1.png"/><Relationship Id="rId5"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5.jp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5"/>
          <p:cNvSpPr txBox="1"/>
          <p:nvPr/>
        </p:nvSpPr>
        <p:spPr>
          <a:xfrm>
            <a:off x="762000" y="2097025"/>
            <a:ext cx="7791600" cy="73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4000">
                <a:solidFill>
                  <a:srgbClr val="4285F4"/>
                </a:solidFill>
                <a:latin typeface="Google Sans"/>
                <a:ea typeface="Google Sans"/>
                <a:cs typeface="Google Sans"/>
                <a:sym typeface="Google Sans"/>
              </a:rPr>
              <a:t>Cloud Based Medical Imaging</a:t>
            </a:r>
            <a:endParaRPr b="1" sz="4000">
              <a:solidFill>
                <a:srgbClr val="4285F4"/>
              </a:solidFill>
              <a:latin typeface="Google Sans"/>
              <a:ea typeface="Google Sans"/>
              <a:cs typeface="Google Sans"/>
              <a:sym typeface="Google Sans"/>
            </a:endParaRPr>
          </a:p>
          <a:p>
            <a:pPr indent="0" lvl="0" marL="0" rtl="0" algn="l">
              <a:spcBef>
                <a:spcPts val="0"/>
              </a:spcBef>
              <a:spcAft>
                <a:spcPts val="0"/>
              </a:spcAft>
              <a:buNone/>
            </a:pPr>
            <a:r>
              <a:rPr b="1" lang="en" sz="2400">
                <a:solidFill>
                  <a:srgbClr val="3C4043"/>
                </a:solidFill>
                <a:latin typeface="Google Sans"/>
                <a:ea typeface="Google Sans"/>
                <a:cs typeface="Google Sans"/>
                <a:sym typeface="Google Sans"/>
              </a:rPr>
              <a:t>Moving your Images/PACS to the Cloud</a:t>
            </a:r>
            <a:endParaRPr b="1" sz="2400">
              <a:solidFill>
                <a:srgbClr val="3C4043"/>
              </a:solidFill>
              <a:latin typeface="Google Sans"/>
              <a:ea typeface="Google Sans"/>
              <a:cs typeface="Google Sans"/>
              <a:sym typeface="Google Sans"/>
            </a:endParaRPr>
          </a:p>
        </p:txBody>
      </p:sp>
      <p:sp>
        <p:nvSpPr>
          <p:cNvPr id="66" name="Google Shape;66;p15"/>
          <p:cNvSpPr txBox="1"/>
          <p:nvPr/>
        </p:nvSpPr>
        <p:spPr>
          <a:xfrm>
            <a:off x="762000" y="3989832"/>
            <a:ext cx="4894200" cy="483000"/>
          </a:xfrm>
          <a:prstGeom prst="rect">
            <a:avLst/>
          </a:prstGeom>
          <a:noFill/>
          <a:ln>
            <a:noFill/>
          </a:ln>
        </p:spPr>
        <p:txBody>
          <a:bodyPr anchorCtr="0" anchor="t" bIns="91425" lIns="91425" spcFirstLastPara="1" rIns="91425" wrap="square" tIns="91425">
            <a:noAutofit/>
          </a:bodyPr>
          <a:lstStyle/>
          <a:p>
            <a:pPr indent="0" lvl="0" marL="0" rtl="0" algn="l">
              <a:spcBef>
                <a:spcPts val="2200"/>
              </a:spcBef>
              <a:spcAft>
                <a:spcPts val="0"/>
              </a:spcAft>
              <a:buNone/>
            </a:pPr>
            <a:r>
              <a:rPr lang="en" sz="900">
                <a:solidFill>
                  <a:srgbClr val="3C4043"/>
                </a:solidFill>
                <a:latin typeface="Google Sans"/>
                <a:ea typeface="Google Sans"/>
                <a:cs typeface="Google Sans"/>
                <a:sym typeface="Google Sans"/>
              </a:rPr>
              <a:t>03/24/2023</a:t>
            </a:r>
            <a:endParaRPr sz="900">
              <a:solidFill>
                <a:srgbClr val="3C4043"/>
              </a:solidFill>
              <a:latin typeface="Google Sans"/>
              <a:ea typeface="Google Sans"/>
              <a:cs typeface="Google Sans"/>
              <a:sym typeface="Google Sans"/>
            </a:endParaRPr>
          </a:p>
        </p:txBody>
      </p:sp>
      <p:sp>
        <p:nvSpPr>
          <p:cNvPr id="67" name="Google Shape;67;p15"/>
          <p:cNvSpPr txBox="1"/>
          <p:nvPr/>
        </p:nvSpPr>
        <p:spPr>
          <a:xfrm>
            <a:off x="762000" y="3837432"/>
            <a:ext cx="4894200" cy="483000"/>
          </a:xfrm>
          <a:prstGeom prst="rect">
            <a:avLst/>
          </a:prstGeom>
          <a:noFill/>
          <a:ln>
            <a:noFill/>
          </a:ln>
        </p:spPr>
        <p:txBody>
          <a:bodyPr anchorCtr="0" anchor="t" bIns="91425" lIns="91425" spcFirstLastPara="1" rIns="91425" wrap="square" tIns="91425">
            <a:noAutofit/>
          </a:bodyPr>
          <a:lstStyle/>
          <a:p>
            <a:pPr indent="0" lvl="0" marL="0" rtl="0" algn="l">
              <a:spcBef>
                <a:spcPts val="2200"/>
              </a:spcBef>
              <a:spcAft>
                <a:spcPts val="0"/>
              </a:spcAft>
              <a:buNone/>
            </a:pPr>
            <a:r>
              <a:rPr lang="en" sz="900">
                <a:solidFill>
                  <a:srgbClr val="3C4043"/>
                </a:solidFill>
                <a:latin typeface="Google Sans"/>
                <a:ea typeface="Google Sans"/>
                <a:cs typeface="Google Sans"/>
                <a:sym typeface="Google Sans"/>
              </a:rPr>
              <a:t>Chuck Martin, </a:t>
            </a:r>
            <a:r>
              <a:rPr lang="en" sz="900">
                <a:solidFill>
                  <a:srgbClr val="3C4043"/>
                </a:solidFill>
                <a:latin typeface="Google Sans"/>
                <a:ea typeface="Google Sans"/>
                <a:cs typeface="Google Sans"/>
                <a:sym typeface="Google Sans"/>
              </a:rPr>
              <a:t>Jason Klotzer</a:t>
            </a:r>
            <a:endParaRPr sz="900">
              <a:solidFill>
                <a:srgbClr val="3C4043"/>
              </a:solidFill>
              <a:latin typeface="Google Sans"/>
              <a:ea typeface="Google Sans"/>
              <a:cs typeface="Google Sans"/>
              <a:sym typeface="Google Sans"/>
            </a:endParaRPr>
          </a:p>
        </p:txBody>
      </p:sp>
      <p:pic>
        <p:nvPicPr>
          <p:cNvPr id="68" name="Google Shape;68;p15"/>
          <p:cNvPicPr preferRelativeResize="0"/>
          <p:nvPr/>
        </p:nvPicPr>
        <p:blipFill>
          <a:blip r:embed="rId3">
            <a:alphaModFix/>
          </a:blip>
          <a:stretch>
            <a:fillRect/>
          </a:stretch>
        </p:blipFill>
        <p:spPr>
          <a:xfrm>
            <a:off x="152400" y="152400"/>
            <a:ext cx="5114925" cy="819150"/>
          </a:xfrm>
          <a:prstGeom prst="rect">
            <a:avLst/>
          </a:prstGeom>
          <a:noFill/>
          <a:ln>
            <a:noFill/>
          </a:ln>
        </p:spPr>
      </p:pic>
      <p:pic>
        <p:nvPicPr>
          <p:cNvPr id="69" name="Google Shape;69;p15"/>
          <p:cNvPicPr preferRelativeResize="0"/>
          <p:nvPr/>
        </p:nvPicPr>
        <p:blipFill>
          <a:blip r:embed="rId4">
            <a:alphaModFix/>
          </a:blip>
          <a:stretch>
            <a:fillRect/>
          </a:stretch>
        </p:blipFill>
        <p:spPr>
          <a:xfrm>
            <a:off x="6644824" y="4320425"/>
            <a:ext cx="2151475" cy="435875"/>
          </a:xfrm>
          <a:prstGeom prst="rect">
            <a:avLst/>
          </a:prstGeom>
          <a:noFill/>
          <a:ln>
            <a:noFill/>
          </a:ln>
        </p:spPr>
      </p:pic>
      <p:pic>
        <p:nvPicPr>
          <p:cNvPr id="70" name="Google Shape;70;p15"/>
          <p:cNvPicPr preferRelativeResize="0"/>
          <p:nvPr/>
        </p:nvPicPr>
        <p:blipFill>
          <a:blip r:embed="rId5">
            <a:alphaModFix/>
          </a:blip>
          <a:stretch>
            <a:fillRect/>
          </a:stretch>
        </p:blipFill>
        <p:spPr>
          <a:xfrm>
            <a:off x="5107174" y="4320425"/>
            <a:ext cx="1139051" cy="43587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pic>
        <p:nvPicPr>
          <p:cNvPr id="75" name="Google Shape;75;p16"/>
          <p:cNvPicPr preferRelativeResize="0"/>
          <p:nvPr/>
        </p:nvPicPr>
        <p:blipFill rotWithShape="1">
          <a:blip r:embed="rId3">
            <a:alphaModFix/>
          </a:blip>
          <a:srcRect b="0" l="0" r="0" t="0"/>
          <a:stretch/>
        </p:blipFill>
        <p:spPr>
          <a:xfrm>
            <a:off x="1666850" y="762000"/>
            <a:ext cx="1463100" cy="1463100"/>
          </a:xfrm>
          <a:prstGeom prst="ellipse">
            <a:avLst/>
          </a:prstGeom>
          <a:noFill/>
          <a:ln>
            <a:noFill/>
          </a:ln>
        </p:spPr>
      </p:pic>
      <p:pic>
        <p:nvPicPr>
          <p:cNvPr id="76" name="Google Shape;76;p16"/>
          <p:cNvPicPr preferRelativeResize="0"/>
          <p:nvPr/>
        </p:nvPicPr>
        <p:blipFill rotWithShape="1">
          <a:blip r:embed="rId4">
            <a:alphaModFix/>
          </a:blip>
          <a:srcRect b="0" l="0" r="0" t="0"/>
          <a:stretch/>
        </p:blipFill>
        <p:spPr>
          <a:xfrm>
            <a:off x="6166450" y="762000"/>
            <a:ext cx="1463100" cy="1463100"/>
          </a:xfrm>
          <a:prstGeom prst="ellipse">
            <a:avLst/>
          </a:prstGeom>
          <a:noFill/>
          <a:ln>
            <a:noFill/>
          </a:ln>
        </p:spPr>
      </p:pic>
      <p:sp>
        <p:nvSpPr>
          <p:cNvPr id="77" name="Google Shape;77;p16"/>
          <p:cNvSpPr txBox="1"/>
          <p:nvPr/>
        </p:nvSpPr>
        <p:spPr>
          <a:xfrm>
            <a:off x="457200" y="293500"/>
            <a:ext cx="5459100" cy="416700"/>
          </a:xfrm>
          <a:prstGeom prst="rect">
            <a:avLst/>
          </a:prstGeom>
          <a:noFill/>
          <a:ln>
            <a:noFill/>
          </a:ln>
        </p:spPr>
        <p:txBody>
          <a:bodyPr anchorCtr="0" anchor="t" bIns="0" lIns="0" spcFirstLastPara="1" rIns="91425" wrap="square" tIns="0">
            <a:noAutofit/>
          </a:bodyPr>
          <a:lstStyle/>
          <a:p>
            <a:pPr indent="0" lvl="0" marL="0" rtl="0" algn="l">
              <a:lnSpc>
                <a:spcPct val="90000"/>
              </a:lnSpc>
              <a:spcBef>
                <a:spcPts val="0"/>
              </a:spcBef>
              <a:spcAft>
                <a:spcPts val="0"/>
              </a:spcAft>
              <a:buNone/>
            </a:pPr>
            <a:r>
              <a:rPr b="1" lang="en" sz="2000">
                <a:solidFill>
                  <a:srgbClr val="202124"/>
                </a:solidFill>
                <a:latin typeface="Google Sans"/>
                <a:ea typeface="Google Sans"/>
                <a:cs typeface="Google Sans"/>
                <a:sym typeface="Google Sans"/>
              </a:rPr>
              <a:t>Speakers</a:t>
            </a:r>
            <a:endParaRPr b="1" sz="2000">
              <a:solidFill>
                <a:srgbClr val="202124"/>
              </a:solidFill>
              <a:latin typeface="Google Sans"/>
              <a:ea typeface="Google Sans"/>
              <a:cs typeface="Google Sans"/>
              <a:sym typeface="Google Sans"/>
            </a:endParaRPr>
          </a:p>
        </p:txBody>
      </p:sp>
      <p:sp>
        <p:nvSpPr>
          <p:cNvPr id="78" name="Google Shape;78;p16"/>
          <p:cNvSpPr txBox="1"/>
          <p:nvPr/>
        </p:nvSpPr>
        <p:spPr>
          <a:xfrm>
            <a:off x="1524800" y="2329750"/>
            <a:ext cx="1747200" cy="2451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lang="en" sz="1000">
                <a:solidFill>
                  <a:srgbClr val="4285F4"/>
                </a:solidFill>
                <a:latin typeface="Google Sans"/>
                <a:ea typeface="Google Sans"/>
                <a:cs typeface="Google Sans"/>
                <a:sym typeface="Google Sans"/>
              </a:rPr>
              <a:t>Chuck Martin</a:t>
            </a:r>
            <a:endParaRPr sz="1000">
              <a:solidFill>
                <a:srgbClr val="4285F4"/>
              </a:solidFill>
              <a:latin typeface="Google Sans"/>
              <a:ea typeface="Google Sans"/>
              <a:cs typeface="Google Sans"/>
              <a:sym typeface="Google Sans"/>
            </a:endParaRPr>
          </a:p>
        </p:txBody>
      </p:sp>
      <p:sp>
        <p:nvSpPr>
          <p:cNvPr id="79" name="Google Shape;79;p16"/>
          <p:cNvSpPr txBox="1"/>
          <p:nvPr/>
        </p:nvSpPr>
        <p:spPr>
          <a:xfrm>
            <a:off x="1524800" y="2497300"/>
            <a:ext cx="1747200" cy="1380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lang="en" sz="800">
                <a:solidFill>
                  <a:srgbClr val="666666"/>
                </a:solidFill>
                <a:latin typeface="Google Sans"/>
                <a:ea typeface="Google Sans"/>
                <a:cs typeface="Google Sans"/>
                <a:sym typeface="Google Sans"/>
              </a:rPr>
              <a:t>chuck.martin@eastwall.com </a:t>
            </a:r>
            <a:endParaRPr sz="800">
              <a:solidFill>
                <a:srgbClr val="666666"/>
              </a:solidFill>
              <a:latin typeface="Google Sans"/>
              <a:ea typeface="Google Sans"/>
              <a:cs typeface="Google Sans"/>
              <a:sym typeface="Google Sans"/>
            </a:endParaRPr>
          </a:p>
          <a:p>
            <a:pPr indent="0" lvl="0" marL="0" rtl="0" algn="ctr">
              <a:spcBef>
                <a:spcPts val="0"/>
              </a:spcBef>
              <a:spcAft>
                <a:spcPts val="0"/>
              </a:spcAft>
              <a:buNone/>
            </a:pPr>
            <a:r>
              <a:rPr lang="en" sz="800">
                <a:solidFill>
                  <a:srgbClr val="666666"/>
                </a:solidFill>
                <a:latin typeface="Google Sans"/>
                <a:ea typeface="Google Sans"/>
                <a:cs typeface="Google Sans"/>
                <a:sym typeface="Google Sans"/>
              </a:rPr>
              <a:t>Founder, Principal, Eastwall</a:t>
            </a:r>
            <a:endParaRPr sz="800">
              <a:solidFill>
                <a:srgbClr val="666666"/>
              </a:solidFill>
              <a:latin typeface="Google Sans"/>
              <a:ea typeface="Google Sans"/>
              <a:cs typeface="Google Sans"/>
              <a:sym typeface="Google Sans"/>
            </a:endParaRPr>
          </a:p>
        </p:txBody>
      </p:sp>
      <p:sp>
        <p:nvSpPr>
          <p:cNvPr id="80" name="Google Shape;80;p16"/>
          <p:cNvSpPr txBox="1"/>
          <p:nvPr/>
        </p:nvSpPr>
        <p:spPr>
          <a:xfrm>
            <a:off x="6024400" y="2329750"/>
            <a:ext cx="1747200" cy="2451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lang="en" sz="1000">
                <a:solidFill>
                  <a:srgbClr val="4285F4"/>
                </a:solidFill>
                <a:latin typeface="Google Sans"/>
                <a:ea typeface="Google Sans"/>
                <a:cs typeface="Google Sans"/>
                <a:sym typeface="Google Sans"/>
              </a:rPr>
              <a:t>Jason Klotzer</a:t>
            </a:r>
            <a:endParaRPr sz="1000">
              <a:solidFill>
                <a:srgbClr val="4285F4"/>
              </a:solidFill>
              <a:latin typeface="Google Sans"/>
              <a:ea typeface="Google Sans"/>
              <a:cs typeface="Google Sans"/>
              <a:sym typeface="Google Sans"/>
            </a:endParaRPr>
          </a:p>
        </p:txBody>
      </p:sp>
      <p:sp>
        <p:nvSpPr>
          <p:cNvPr id="81" name="Google Shape;81;p16"/>
          <p:cNvSpPr txBox="1"/>
          <p:nvPr/>
        </p:nvSpPr>
        <p:spPr>
          <a:xfrm>
            <a:off x="6024400" y="2497300"/>
            <a:ext cx="1747200" cy="1380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lang="en" sz="800">
                <a:solidFill>
                  <a:srgbClr val="666666"/>
                </a:solidFill>
                <a:latin typeface="Google Sans"/>
                <a:ea typeface="Google Sans"/>
                <a:cs typeface="Google Sans"/>
                <a:sym typeface="Google Sans"/>
              </a:rPr>
              <a:t>jklotzer@google.com</a:t>
            </a:r>
            <a:endParaRPr sz="800">
              <a:solidFill>
                <a:srgbClr val="666666"/>
              </a:solidFill>
              <a:latin typeface="Google Sans"/>
              <a:ea typeface="Google Sans"/>
              <a:cs typeface="Google Sans"/>
              <a:sym typeface="Google Sans"/>
            </a:endParaRPr>
          </a:p>
          <a:p>
            <a:pPr indent="0" lvl="0" marL="0" rtl="0" algn="ctr">
              <a:spcBef>
                <a:spcPts val="0"/>
              </a:spcBef>
              <a:spcAft>
                <a:spcPts val="0"/>
              </a:spcAft>
              <a:buNone/>
            </a:pPr>
            <a:r>
              <a:rPr lang="en" sz="800">
                <a:solidFill>
                  <a:srgbClr val="666666"/>
                </a:solidFill>
                <a:latin typeface="Google Sans"/>
                <a:ea typeface="Google Sans"/>
                <a:cs typeface="Google Sans"/>
                <a:sym typeface="Google Sans"/>
              </a:rPr>
              <a:t>Medical Imaging Lead, Google Cloud</a:t>
            </a:r>
            <a:endParaRPr sz="800">
              <a:solidFill>
                <a:srgbClr val="666666"/>
              </a:solidFill>
              <a:latin typeface="Google Sans"/>
              <a:ea typeface="Google Sans"/>
              <a:cs typeface="Google Sans"/>
              <a:sym typeface="Google Sans"/>
            </a:endParaRPr>
          </a:p>
        </p:txBody>
      </p:sp>
      <p:sp>
        <p:nvSpPr>
          <p:cNvPr id="82" name="Google Shape;82;p16"/>
          <p:cNvSpPr txBox="1"/>
          <p:nvPr/>
        </p:nvSpPr>
        <p:spPr>
          <a:xfrm>
            <a:off x="678050" y="2858150"/>
            <a:ext cx="3440700" cy="1569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solidFill>
                  <a:schemeClr val="accent2"/>
                </a:solidFill>
                <a:latin typeface="Google Sans"/>
                <a:ea typeface="Google Sans"/>
                <a:cs typeface="Google Sans"/>
                <a:sym typeface="Google Sans"/>
              </a:rPr>
              <a:t>Chuck is a cloud technologist based out of St. Louis, MO with over 20 years experience in developing and managing </a:t>
            </a:r>
            <a:r>
              <a:rPr lang="en" sz="900">
                <a:solidFill>
                  <a:schemeClr val="accent2"/>
                </a:solidFill>
                <a:latin typeface="Google Sans"/>
                <a:ea typeface="Google Sans"/>
                <a:cs typeface="Google Sans"/>
                <a:sym typeface="Google Sans"/>
              </a:rPr>
              <a:t>enterprise</a:t>
            </a:r>
            <a:r>
              <a:rPr lang="en" sz="900">
                <a:solidFill>
                  <a:schemeClr val="accent2"/>
                </a:solidFill>
                <a:latin typeface="Google Sans"/>
                <a:ea typeface="Google Sans"/>
                <a:cs typeface="Google Sans"/>
                <a:sym typeface="Google Sans"/>
              </a:rPr>
              <a:t> systems and cloud solutions for the highly regulated medical industry.  He has led global teams across various disciplines, including technical sales, product management, cyber security, DevOps, CI/CD, managed services, and business development in the Oncology industry.  Chuck co-founded Eastwall, a Cloud Consulting &amp; </a:t>
            </a:r>
            <a:r>
              <a:rPr lang="en" sz="900">
                <a:solidFill>
                  <a:schemeClr val="accent2"/>
                </a:solidFill>
                <a:latin typeface="Google Sans"/>
                <a:ea typeface="Google Sans"/>
                <a:cs typeface="Google Sans"/>
                <a:sym typeface="Google Sans"/>
              </a:rPr>
              <a:t>Engineering</a:t>
            </a:r>
            <a:r>
              <a:rPr lang="en" sz="900">
                <a:solidFill>
                  <a:schemeClr val="accent2"/>
                </a:solidFill>
                <a:latin typeface="Google Sans"/>
                <a:ea typeface="Google Sans"/>
                <a:cs typeface="Google Sans"/>
                <a:sym typeface="Google Sans"/>
              </a:rPr>
              <a:t> company, in 2022 to help healthcare organizations better leverage cloud technologies.</a:t>
            </a:r>
            <a:endParaRPr sz="900">
              <a:solidFill>
                <a:schemeClr val="accent2"/>
              </a:solidFill>
              <a:latin typeface="Google Sans"/>
              <a:ea typeface="Google Sans"/>
              <a:cs typeface="Google Sans"/>
              <a:sym typeface="Google Sans"/>
            </a:endParaRPr>
          </a:p>
        </p:txBody>
      </p:sp>
      <p:sp>
        <p:nvSpPr>
          <p:cNvPr id="83" name="Google Shape;83;p16"/>
          <p:cNvSpPr txBox="1"/>
          <p:nvPr/>
        </p:nvSpPr>
        <p:spPr>
          <a:xfrm>
            <a:off x="5506600" y="2831900"/>
            <a:ext cx="2782800" cy="1431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solidFill>
                  <a:schemeClr val="accent2"/>
                </a:solidFill>
                <a:highlight>
                  <a:srgbClr val="FFFFFF"/>
                </a:highlight>
                <a:latin typeface="Google Sans"/>
                <a:ea typeface="Google Sans"/>
                <a:cs typeface="Google Sans"/>
                <a:sym typeface="Google Sans"/>
              </a:rPr>
              <a:t>Jason is a customer engineer </a:t>
            </a:r>
            <a:r>
              <a:rPr lang="en" sz="900">
                <a:solidFill>
                  <a:schemeClr val="accent2"/>
                </a:solidFill>
                <a:highlight>
                  <a:srgbClr val="FFFFFF"/>
                </a:highlight>
                <a:latin typeface="Google Sans"/>
                <a:ea typeface="Google Sans"/>
                <a:cs typeface="Google Sans"/>
                <a:sym typeface="Google Sans"/>
              </a:rPr>
              <a:t>based out of Austin, TX</a:t>
            </a:r>
            <a:r>
              <a:rPr lang="en" sz="900">
                <a:solidFill>
                  <a:schemeClr val="accent2"/>
                </a:solidFill>
                <a:highlight>
                  <a:srgbClr val="FFFFFF"/>
                </a:highlight>
                <a:latin typeface="Google Sans"/>
                <a:ea typeface="Google Sans"/>
                <a:cs typeface="Google Sans"/>
                <a:sym typeface="Google Sans"/>
              </a:rPr>
              <a:t> who works in the HCLS vertical of Google Cloud, and has been in the medical imaging space for more than 15 years. He has architected several PACS and VNA systems and specializes in the visualization of medical images for diagnostic reading. He has spent the last few years focused on the applicability of AI and analytics in medical imaging.</a:t>
            </a:r>
            <a:endParaRPr sz="900">
              <a:solidFill>
                <a:schemeClr val="accent2"/>
              </a:solidFill>
              <a:latin typeface="Google Sans"/>
              <a:ea typeface="Google Sans"/>
              <a:cs typeface="Google Sans"/>
              <a:sym typeface="Google Sa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7"/>
          <p:cNvSpPr txBox="1"/>
          <p:nvPr/>
        </p:nvSpPr>
        <p:spPr>
          <a:xfrm>
            <a:off x="457200" y="330475"/>
            <a:ext cx="2913600" cy="245100"/>
          </a:xfrm>
          <a:prstGeom prst="rect">
            <a:avLst/>
          </a:prstGeom>
          <a:noFill/>
          <a:ln>
            <a:noFill/>
          </a:ln>
        </p:spPr>
        <p:txBody>
          <a:bodyPr anchorCtr="0" anchor="t" bIns="0" lIns="0" spcFirstLastPara="1" rIns="91425" wrap="square" tIns="0">
            <a:noAutofit/>
          </a:bodyPr>
          <a:lstStyle/>
          <a:p>
            <a:pPr indent="0" lvl="0" marL="0" rtl="0" algn="l">
              <a:lnSpc>
                <a:spcPct val="150000"/>
              </a:lnSpc>
              <a:spcBef>
                <a:spcPts val="0"/>
              </a:spcBef>
              <a:spcAft>
                <a:spcPts val="1000"/>
              </a:spcAft>
              <a:buNone/>
            </a:pPr>
            <a:r>
              <a:rPr lang="en" sz="2000">
                <a:solidFill>
                  <a:srgbClr val="202124"/>
                </a:solidFill>
                <a:latin typeface="Google Sans SemiBold"/>
                <a:ea typeface="Google Sans SemiBold"/>
                <a:cs typeface="Google Sans SemiBold"/>
                <a:sym typeface="Google Sans SemiBold"/>
              </a:rPr>
              <a:t>Table of Contents</a:t>
            </a:r>
            <a:endParaRPr sz="2000">
              <a:solidFill>
                <a:srgbClr val="202124"/>
              </a:solidFill>
              <a:latin typeface="Google Sans SemiBold"/>
              <a:ea typeface="Google Sans SemiBold"/>
              <a:cs typeface="Google Sans SemiBold"/>
              <a:sym typeface="Google Sans SemiBold"/>
            </a:endParaRPr>
          </a:p>
        </p:txBody>
      </p:sp>
      <p:sp>
        <p:nvSpPr>
          <p:cNvPr id="89" name="Google Shape;89;p17"/>
          <p:cNvSpPr txBox="1"/>
          <p:nvPr/>
        </p:nvSpPr>
        <p:spPr>
          <a:xfrm>
            <a:off x="2542025" y="1709925"/>
            <a:ext cx="4995300" cy="3892500"/>
          </a:xfrm>
          <a:prstGeom prst="rect">
            <a:avLst/>
          </a:prstGeom>
          <a:noFill/>
          <a:ln>
            <a:noFill/>
          </a:ln>
        </p:spPr>
        <p:txBody>
          <a:bodyPr anchorCtr="0" anchor="t" bIns="0" lIns="0" spcFirstLastPara="1" rIns="91425" wrap="square" tIns="0">
            <a:noAutofit/>
          </a:bodyPr>
          <a:lstStyle/>
          <a:p>
            <a:pPr indent="0" lvl="0" marL="0" rtl="0" algn="l">
              <a:spcBef>
                <a:spcPts val="0"/>
              </a:spcBef>
              <a:spcAft>
                <a:spcPts val="0"/>
              </a:spcAft>
              <a:buNone/>
            </a:pPr>
            <a:r>
              <a:rPr b="1" lang="en" sz="1900">
                <a:solidFill>
                  <a:srgbClr val="545454"/>
                </a:solidFill>
                <a:latin typeface="Google Sans"/>
                <a:ea typeface="Google Sans"/>
                <a:cs typeface="Google Sans"/>
                <a:sym typeface="Google Sans"/>
              </a:rPr>
              <a:t>Initial considerations</a:t>
            </a:r>
            <a:endParaRPr b="1" sz="1900">
              <a:solidFill>
                <a:srgbClr val="545454"/>
              </a:solidFill>
              <a:latin typeface="Google Sans"/>
              <a:ea typeface="Google Sans"/>
              <a:cs typeface="Google Sans"/>
              <a:sym typeface="Google Sans"/>
            </a:endParaRPr>
          </a:p>
          <a:p>
            <a:pPr indent="0" lvl="0" marL="0" rtl="0" algn="l">
              <a:spcBef>
                <a:spcPts val="1500"/>
              </a:spcBef>
              <a:spcAft>
                <a:spcPts val="0"/>
              </a:spcAft>
              <a:buNone/>
            </a:pPr>
            <a:r>
              <a:rPr b="1" lang="en" sz="1900">
                <a:solidFill>
                  <a:srgbClr val="545454"/>
                </a:solidFill>
                <a:latin typeface="Google Sans"/>
                <a:ea typeface="Google Sans"/>
                <a:cs typeface="Google Sans"/>
                <a:sym typeface="Google Sans"/>
              </a:rPr>
              <a:t>Readiness</a:t>
            </a:r>
            <a:endParaRPr b="1" sz="1900">
              <a:solidFill>
                <a:srgbClr val="545454"/>
              </a:solidFill>
              <a:latin typeface="Google Sans"/>
              <a:ea typeface="Google Sans"/>
              <a:cs typeface="Google Sans"/>
              <a:sym typeface="Google Sans"/>
            </a:endParaRPr>
          </a:p>
          <a:p>
            <a:pPr indent="0" lvl="0" marL="0" rtl="0" algn="l">
              <a:spcBef>
                <a:spcPts val="1500"/>
              </a:spcBef>
              <a:spcAft>
                <a:spcPts val="0"/>
              </a:spcAft>
              <a:buNone/>
            </a:pPr>
            <a:r>
              <a:rPr b="1" lang="en" sz="1900">
                <a:solidFill>
                  <a:srgbClr val="545454"/>
                </a:solidFill>
                <a:latin typeface="Google Sans"/>
                <a:ea typeface="Google Sans"/>
                <a:cs typeface="Google Sans"/>
                <a:sym typeface="Google Sans"/>
              </a:rPr>
              <a:t>Secondary use</a:t>
            </a:r>
            <a:endParaRPr b="1" sz="1900">
              <a:solidFill>
                <a:srgbClr val="545454"/>
              </a:solidFill>
              <a:latin typeface="Google Sans"/>
              <a:ea typeface="Google Sans"/>
              <a:cs typeface="Google Sans"/>
              <a:sym typeface="Google Sans"/>
            </a:endParaRPr>
          </a:p>
          <a:p>
            <a:pPr indent="0" lvl="0" marL="0" rtl="0" algn="l">
              <a:spcBef>
                <a:spcPts val="1500"/>
              </a:spcBef>
              <a:spcAft>
                <a:spcPts val="0"/>
              </a:spcAft>
              <a:buNone/>
            </a:pPr>
            <a:r>
              <a:rPr b="1" lang="en" sz="1900">
                <a:solidFill>
                  <a:srgbClr val="545454"/>
                </a:solidFill>
                <a:latin typeface="Google Sans"/>
                <a:ea typeface="Google Sans"/>
                <a:cs typeface="Google Sans"/>
                <a:sym typeface="Google Sans"/>
              </a:rPr>
              <a:t>Gotchas / Other considerations</a:t>
            </a:r>
            <a:endParaRPr b="1" sz="1900">
              <a:solidFill>
                <a:srgbClr val="545454"/>
              </a:solidFill>
              <a:latin typeface="Google Sans"/>
              <a:ea typeface="Google Sans"/>
              <a:cs typeface="Google Sans"/>
              <a:sym typeface="Google Sans"/>
            </a:endParaRPr>
          </a:p>
          <a:p>
            <a:pPr indent="0" lvl="0" marL="0" rtl="0" algn="l">
              <a:spcBef>
                <a:spcPts val="1500"/>
              </a:spcBef>
              <a:spcAft>
                <a:spcPts val="1500"/>
              </a:spcAft>
              <a:buNone/>
            </a:pPr>
            <a:r>
              <a:t/>
            </a:r>
            <a:endParaRPr b="1" sz="1900">
              <a:solidFill>
                <a:srgbClr val="545454"/>
              </a:solidFill>
              <a:latin typeface="Google Sans"/>
              <a:ea typeface="Google Sans"/>
              <a:cs typeface="Google Sans"/>
              <a:sym typeface="Google Sans"/>
            </a:endParaRPr>
          </a:p>
        </p:txBody>
      </p:sp>
      <p:sp>
        <p:nvSpPr>
          <p:cNvPr id="90" name="Google Shape;90;p17"/>
          <p:cNvSpPr txBox="1"/>
          <p:nvPr/>
        </p:nvSpPr>
        <p:spPr>
          <a:xfrm>
            <a:off x="8202169" y="1709925"/>
            <a:ext cx="484800" cy="3892500"/>
          </a:xfrm>
          <a:prstGeom prst="rect">
            <a:avLst/>
          </a:prstGeom>
          <a:noFill/>
          <a:ln>
            <a:noFill/>
          </a:ln>
        </p:spPr>
        <p:txBody>
          <a:bodyPr anchorCtr="0" anchor="t" bIns="0" lIns="0" spcFirstLastPara="1" rIns="91425" wrap="square" tIns="0">
            <a:noAutofit/>
          </a:bodyPr>
          <a:lstStyle/>
          <a:p>
            <a:pPr indent="0" lvl="0" marL="0" rtl="0" algn="l">
              <a:spcBef>
                <a:spcPts val="0"/>
              </a:spcBef>
              <a:spcAft>
                <a:spcPts val="0"/>
              </a:spcAft>
              <a:buNone/>
            </a:pPr>
            <a:r>
              <a:rPr lang="en" sz="1900">
                <a:solidFill>
                  <a:srgbClr val="545454"/>
                </a:solidFill>
                <a:latin typeface="Google Sans"/>
                <a:ea typeface="Google Sans"/>
                <a:cs typeface="Google Sans"/>
                <a:sym typeface="Google Sans"/>
              </a:rPr>
              <a:t>01</a:t>
            </a:r>
            <a:endParaRPr sz="1900">
              <a:solidFill>
                <a:srgbClr val="545454"/>
              </a:solidFill>
              <a:latin typeface="Google Sans"/>
              <a:ea typeface="Google Sans"/>
              <a:cs typeface="Google Sans"/>
              <a:sym typeface="Google Sans"/>
            </a:endParaRPr>
          </a:p>
          <a:p>
            <a:pPr indent="0" lvl="0" marL="0" rtl="0" algn="l">
              <a:spcBef>
                <a:spcPts val="1500"/>
              </a:spcBef>
              <a:spcAft>
                <a:spcPts val="0"/>
              </a:spcAft>
              <a:buNone/>
            </a:pPr>
            <a:r>
              <a:rPr lang="en" sz="1900">
                <a:solidFill>
                  <a:srgbClr val="545454"/>
                </a:solidFill>
                <a:latin typeface="Google Sans"/>
                <a:ea typeface="Google Sans"/>
                <a:cs typeface="Google Sans"/>
                <a:sym typeface="Google Sans"/>
              </a:rPr>
              <a:t>02</a:t>
            </a:r>
            <a:endParaRPr sz="1900">
              <a:solidFill>
                <a:srgbClr val="545454"/>
              </a:solidFill>
              <a:latin typeface="Google Sans"/>
              <a:ea typeface="Google Sans"/>
              <a:cs typeface="Google Sans"/>
              <a:sym typeface="Google Sans"/>
            </a:endParaRPr>
          </a:p>
          <a:p>
            <a:pPr indent="0" lvl="0" marL="0" rtl="0" algn="l">
              <a:spcBef>
                <a:spcPts val="1500"/>
              </a:spcBef>
              <a:spcAft>
                <a:spcPts val="0"/>
              </a:spcAft>
              <a:buNone/>
            </a:pPr>
            <a:r>
              <a:rPr lang="en" sz="1900">
                <a:solidFill>
                  <a:srgbClr val="545454"/>
                </a:solidFill>
                <a:latin typeface="Google Sans"/>
                <a:ea typeface="Google Sans"/>
                <a:cs typeface="Google Sans"/>
                <a:sym typeface="Google Sans"/>
              </a:rPr>
              <a:t>03</a:t>
            </a:r>
            <a:endParaRPr sz="1900">
              <a:solidFill>
                <a:srgbClr val="545454"/>
              </a:solidFill>
              <a:latin typeface="Google Sans"/>
              <a:ea typeface="Google Sans"/>
              <a:cs typeface="Google Sans"/>
              <a:sym typeface="Google Sans"/>
            </a:endParaRPr>
          </a:p>
          <a:p>
            <a:pPr indent="0" lvl="0" marL="0" rtl="0" algn="l">
              <a:spcBef>
                <a:spcPts val="1500"/>
              </a:spcBef>
              <a:spcAft>
                <a:spcPts val="0"/>
              </a:spcAft>
              <a:buNone/>
            </a:pPr>
            <a:r>
              <a:rPr lang="en" sz="1900">
                <a:solidFill>
                  <a:srgbClr val="545454"/>
                </a:solidFill>
                <a:latin typeface="Google Sans"/>
                <a:ea typeface="Google Sans"/>
                <a:cs typeface="Google Sans"/>
                <a:sym typeface="Google Sans"/>
              </a:rPr>
              <a:t>04</a:t>
            </a:r>
            <a:endParaRPr sz="1900">
              <a:solidFill>
                <a:srgbClr val="545454"/>
              </a:solidFill>
              <a:latin typeface="Google Sans"/>
              <a:ea typeface="Google Sans"/>
              <a:cs typeface="Google Sans"/>
              <a:sym typeface="Google Sans"/>
            </a:endParaRPr>
          </a:p>
          <a:p>
            <a:pPr indent="0" lvl="0" marL="0" rtl="0" algn="l">
              <a:spcBef>
                <a:spcPts val="1500"/>
              </a:spcBef>
              <a:spcAft>
                <a:spcPts val="1500"/>
              </a:spcAft>
              <a:buNone/>
            </a:pPr>
            <a:r>
              <a:t/>
            </a:r>
            <a:endParaRPr sz="1900">
              <a:solidFill>
                <a:srgbClr val="545454"/>
              </a:solidFill>
              <a:latin typeface="Google Sans"/>
              <a:ea typeface="Google Sans"/>
              <a:cs typeface="Google Sans"/>
              <a:sym typeface="Google Sans"/>
            </a:endParaRPr>
          </a:p>
        </p:txBody>
      </p:sp>
      <p:cxnSp>
        <p:nvCxnSpPr>
          <p:cNvPr id="91" name="Google Shape;91;p17"/>
          <p:cNvCxnSpPr/>
          <p:nvPr/>
        </p:nvCxnSpPr>
        <p:spPr>
          <a:xfrm>
            <a:off x="2531150" y="3012557"/>
            <a:ext cx="6152400" cy="0"/>
          </a:xfrm>
          <a:prstGeom prst="straightConnector1">
            <a:avLst/>
          </a:prstGeom>
          <a:noFill/>
          <a:ln cap="flat" cmpd="sng" w="19050">
            <a:solidFill>
              <a:srgbClr val="CCCCCC"/>
            </a:solidFill>
            <a:prstDash val="solid"/>
            <a:round/>
            <a:headEnd len="med" w="med" type="none"/>
            <a:tailEnd len="med" w="med" type="none"/>
          </a:ln>
        </p:spPr>
      </p:cxnSp>
      <p:cxnSp>
        <p:nvCxnSpPr>
          <p:cNvPr id="92" name="Google Shape;92;p17"/>
          <p:cNvCxnSpPr/>
          <p:nvPr/>
        </p:nvCxnSpPr>
        <p:spPr>
          <a:xfrm>
            <a:off x="2531150" y="3485211"/>
            <a:ext cx="6152400" cy="0"/>
          </a:xfrm>
          <a:prstGeom prst="straightConnector1">
            <a:avLst/>
          </a:prstGeom>
          <a:noFill/>
          <a:ln cap="flat" cmpd="sng" w="19050">
            <a:solidFill>
              <a:srgbClr val="CCCCCC"/>
            </a:solidFill>
            <a:prstDash val="solid"/>
            <a:round/>
            <a:headEnd len="med" w="med" type="none"/>
            <a:tailEnd len="med" w="med" type="none"/>
          </a:ln>
        </p:spPr>
      </p:cxnSp>
      <p:cxnSp>
        <p:nvCxnSpPr>
          <p:cNvPr id="93" name="Google Shape;93;p17"/>
          <p:cNvCxnSpPr/>
          <p:nvPr/>
        </p:nvCxnSpPr>
        <p:spPr>
          <a:xfrm>
            <a:off x="2531150" y="2067250"/>
            <a:ext cx="6152400" cy="0"/>
          </a:xfrm>
          <a:prstGeom prst="straightConnector1">
            <a:avLst/>
          </a:prstGeom>
          <a:noFill/>
          <a:ln cap="flat" cmpd="sng" w="19050">
            <a:solidFill>
              <a:srgbClr val="CCCCCC"/>
            </a:solidFill>
            <a:prstDash val="solid"/>
            <a:round/>
            <a:headEnd len="med" w="med" type="none"/>
            <a:tailEnd len="med" w="med" type="none"/>
          </a:ln>
        </p:spPr>
      </p:cxnSp>
      <p:cxnSp>
        <p:nvCxnSpPr>
          <p:cNvPr id="94" name="Google Shape;94;p17"/>
          <p:cNvCxnSpPr/>
          <p:nvPr/>
        </p:nvCxnSpPr>
        <p:spPr>
          <a:xfrm>
            <a:off x="2531150" y="2539904"/>
            <a:ext cx="6152400" cy="0"/>
          </a:xfrm>
          <a:prstGeom prst="straightConnector1">
            <a:avLst/>
          </a:prstGeom>
          <a:noFill/>
          <a:ln cap="flat" cmpd="sng" w="19050">
            <a:solidFill>
              <a:srgbClr val="CCCCCC"/>
            </a:solidFill>
            <a:prstDash val="solid"/>
            <a:round/>
            <a:headEnd len="med" w="med" type="none"/>
            <a:tailEnd len="med" w="med" type="none"/>
          </a:ln>
        </p:spPr>
      </p:cxn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8"/>
          <p:cNvSpPr/>
          <p:nvPr/>
        </p:nvSpPr>
        <p:spPr>
          <a:xfrm>
            <a:off x="5285300" y="1291588"/>
            <a:ext cx="3401700" cy="2739600"/>
          </a:xfrm>
          <a:prstGeom prst="rect">
            <a:avLst/>
          </a:prstGeom>
          <a:gradFill>
            <a:gsLst>
              <a:gs pos="0">
                <a:srgbClr val="E8F0FE"/>
              </a:gs>
              <a:gs pos="100000">
                <a:srgbClr val="4285F4"/>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18"/>
          <p:cNvSpPr txBox="1"/>
          <p:nvPr/>
        </p:nvSpPr>
        <p:spPr>
          <a:xfrm>
            <a:off x="457200" y="457200"/>
            <a:ext cx="5459100" cy="996600"/>
          </a:xfrm>
          <a:prstGeom prst="rect">
            <a:avLst/>
          </a:prstGeom>
          <a:noFill/>
          <a:ln>
            <a:noFill/>
          </a:ln>
        </p:spPr>
        <p:txBody>
          <a:bodyPr anchorCtr="0" anchor="t" bIns="0" lIns="0" spcFirstLastPara="1" rIns="91425" wrap="square" tIns="0">
            <a:noAutofit/>
          </a:bodyPr>
          <a:lstStyle/>
          <a:p>
            <a:pPr indent="0" lvl="0" marL="0" rtl="0" algn="l">
              <a:lnSpc>
                <a:spcPct val="90000"/>
              </a:lnSpc>
              <a:spcBef>
                <a:spcPts val="0"/>
              </a:spcBef>
              <a:spcAft>
                <a:spcPts val="0"/>
              </a:spcAft>
              <a:buNone/>
            </a:pPr>
            <a:r>
              <a:rPr b="1" lang="en" sz="2000">
                <a:solidFill>
                  <a:srgbClr val="202124"/>
                </a:solidFill>
                <a:latin typeface="Google Sans"/>
                <a:ea typeface="Google Sans"/>
                <a:cs typeface="Google Sans"/>
                <a:sym typeface="Google Sans"/>
              </a:rPr>
              <a:t>Initial considerations</a:t>
            </a:r>
            <a:endParaRPr b="1" sz="2000">
              <a:solidFill>
                <a:srgbClr val="202124"/>
              </a:solidFill>
              <a:latin typeface="Google Sans"/>
              <a:ea typeface="Google Sans"/>
              <a:cs typeface="Google Sans"/>
              <a:sym typeface="Google Sans"/>
            </a:endParaRPr>
          </a:p>
        </p:txBody>
      </p:sp>
      <p:sp>
        <p:nvSpPr>
          <p:cNvPr id="101" name="Google Shape;101;p18"/>
          <p:cNvSpPr txBox="1"/>
          <p:nvPr/>
        </p:nvSpPr>
        <p:spPr>
          <a:xfrm>
            <a:off x="457200" y="1536192"/>
            <a:ext cx="4078200" cy="3154800"/>
          </a:xfrm>
          <a:prstGeom prst="rect">
            <a:avLst/>
          </a:prstGeom>
          <a:noFill/>
          <a:ln>
            <a:noFill/>
          </a:ln>
        </p:spPr>
        <p:txBody>
          <a:bodyPr anchorCtr="0" anchor="t" bIns="0" lIns="0" spcFirstLastPara="1" rIns="91425" wrap="square" tIns="0">
            <a:noAutofit/>
          </a:bodyPr>
          <a:lstStyle/>
          <a:p>
            <a:pPr indent="-317500" lvl="0" marL="457200" rtl="0" algn="l">
              <a:lnSpc>
                <a:spcPct val="115000"/>
              </a:lnSpc>
              <a:spcBef>
                <a:spcPts val="0"/>
              </a:spcBef>
              <a:spcAft>
                <a:spcPts val="0"/>
              </a:spcAft>
              <a:buClr>
                <a:srgbClr val="202124"/>
              </a:buClr>
              <a:buSzPts val="1400"/>
              <a:buFont typeface="Google Sans"/>
              <a:buChar char="●"/>
            </a:pPr>
            <a:r>
              <a:rPr lang="en">
                <a:solidFill>
                  <a:srgbClr val="202124"/>
                </a:solidFill>
                <a:latin typeface="Google Sans"/>
                <a:ea typeface="Google Sans"/>
                <a:cs typeface="Google Sans"/>
                <a:sym typeface="Google Sans"/>
              </a:rPr>
              <a:t>Integration patterns</a:t>
            </a:r>
            <a:endParaRPr>
              <a:solidFill>
                <a:srgbClr val="202124"/>
              </a:solidFill>
              <a:latin typeface="Google Sans"/>
              <a:ea typeface="Google Sans"/>
              <a:cs typeface="Google Sans"/>
              <a:sym typeface="Google Sans"/>
            </a:endParaRPr>
          </a:p>
          <a:p>
            <a:pPr indent="-317500" lvl="0" marL="457200" rtl="0" algn="l">
              <a:lnSpc>
                <a:spcPct val="115000"/>
              </a:lnSpc>
              <a:spcBef>
                <a:spcPts val="1000"/>
              </a:spcBef>
              <a:spcAft>
                <a:spcPts val="0"/>
              </a:spcAft>
              <a:buClr>
                <a:srgbClr val="202124"/>
              </a:buClr>
              <a:buSzPts val="1400"/>
              <a:buFont typeface="Google Sans"/>
              <a:buChar char="●"/>
            </a:pPr>
            <a:r>
              <a:rPr lang="en">
                <a:solidFill>
                  <a:srgbClr val="202124"/>
                </a:solidFill>
                <a:latin typeface="Google Sans"/>
                <a:ea typeface="Google Sans"/>
                <a:cs typeface="Google Sans"/>
                <a:sym typeface="Google Sans"/>
              </a:rPr>
              <a:t>Why consider it?</a:t>
            </a:r>
            <a:endParaRPr>
              <a:solidFill>
                <a:srgbClr val="202124"/>
              </a:solidFill>
              <a:latin typeface="Google Sans"/>
              <a:ea typeface="Google Sans"/>
              <a:cs typeface="Google Sans"/>
              <a:sym typeface="Google Sans"/>
            </a:endParaRPr>
          </a:p>
          <a:p>
            <a:pPr indent="-317500" lvl="0" marL="457200" rtl="0" algn="l">
              <a:lnSpc>
                <a:spcPct val="115000"/>
              </a:lnSpc>
              <a:spcBef>
                <a:spcPts val="1000"/>
              </a:spcBef>
              <a:spcAft>
                <a:spcPts val="0"/>
              </a:spcAft>
              <a:buClr>
                <a:srgbClr val="202124"/>
              </a:buClr>
              <a:buSzPts val="1400"/>
              <a:buFont typeface="Google Sans"/>
              <a:buChar char="●"/>
            </a:pPr>
            <a:r>
              <a:rPr lang="en">
                <a:solidFill>
                  <a:srgbClr val="202124"/>
                </a:solidFill>
                <a:latin typeface="Google Sans"/>
                <a:ea typeface="Google Sans"/>
                <a:cs typeface="Google Sans"/>
                <a:sym typeface="Google Sans"/>
              </a:rPr>
              <a:t>Non-functional requirements</a:t>
            </a:r>
            <a:endParaRPr>
              <a:solidFill>
                <a:srgbClr val="202124"/>
              </a:solidFill>
              <a:latin typeface="Google Sans"/>
              <a:ea typeface="Google Sans"/>
              <a:cs typeface="Google Sans"/>
              <a:sym typeface="Google Sans"/>
            </a:endParaRPr>
          </a:p>
          <a:p>
            <a:pPr indent="-317500" lvl="0" marL="457200" rtl="0" algn="l">
              <a:lnSpc>
                <a:spcPct val="115000"/>
              </a:lnSpc>
              <a:spcBef>
                <a:spcPts val="1000"/>
              </a:spcBef>
              <a:spcAft>
                <a:spcPts val="0"/>
              </a:spcAft>
              <a:buClr>
                <a:srgbClr val="202124"/>
              </a:buClr>
              <a:buSzPts val="1400"/>
              <a:buFont typeface="Google Sans"/>
              <a:buChar char="●"/>
            </a:pPr>
            <a:r>
              <a:rPr lang="en">
                <a:solidFill>
                  <a:srgbClr val="202124"/>
                </a:solidFill>
                <a:latin typeface="Google Sans"/>
                <a:ea typeface="Google Sans"/>
                <a:cs typeface="Google Sans"/>
                <a:sym typeface="Google Sans"/>
              </a:rPr>
              <a:t>Business motivations</a:t>
            </a:r>
            <a:endParaRPr>
              <a:solidFill>
                <a:srgbClr val="202124"/>
              </a:solidFill>
              <a:latin typeface="Google Sans"/>
              <a:ea typeface="Google Sans"/>
              <a:cs typeface="Google Sans"/>
              <a:sym typeface="Google Sans"/>
            </a:endParaRPr>
          </a:p>
          <a:p>
            <a:pPr indent="-317500" lvl="0" marL="457200" rtl="0" algn="l">
              <a:lnSpc>
                <a:spcPct val="115000"/>
              </a:lnSpc>
              <a:spcBef>
                <a:spcPts val="1000"/>
              </a:spcBef>
              <a:spcAft>
                <a:spcPts val="0"/>
              </a:spcAft>
              <a:buClr>
                <a:srgbClr val="202124"/>
              </a:buClr>
              <a:buSzPts val="1400"/>
              <a:buFont typeface="Google Sans"/>
              <a:buChar char="●"/>
            </a:pPr>
            <a:r>
              <a:rPr lang="en">
                <a:solidFill>
                  <a:srgbClr val="202124"/>
                </a:solidFill>
                <a:latin typeface="Google Sans"/>
                <a:ea typeface="Google Sans"/>
                <a:cs typeface="Google Sans"/>
                <a:sym typeface="Google Sans"/>
              </a:rPr>
              <a:t>AI driving adoption?</a:t>
            </a:r>
            <a:endParaRPr>
              <a:solidFill>
                <a:srgbClr val="202124"/>
              </a:solidFill>
              <a:latin typeface="Google Sans"/>
              <a:ea typeface="Google Sans"/>
              <a:cs typeface="Google Sans"/>
              <a:sym typeface="Google Sans"/>
            </a:endParaRPr>
          </a:p>
          <a:p>
            <a:pPr indent="0" lvl="0" marL="0" rtl="0" algn="l">
              <a:lnSpc>
                <a:spcPct val="150000"/>
              </a:lnSpc>
              <a:spcBef>
                <a:spcPts val="1000"/>
              </a:spcBef>
              <a:spcAft>
                <a:spcPts val="1000"/>
              </a:spcAft>
              <a:buNone/>
            </a:pPr>
            <a:r>
              <a:t/>
            </a:r>
            <a:endParaRPr sz="1000">
              <a:solidFill>
                <a:srgbClr val="202124"/>
              </a:solidFill>
              <a:latin typeface="Google Sans"/>
              <a:ea typeface="Google Sans"/>
              <a:cs typeface="Google Sans"/>
              <a:sym typeface="Google Sans"/>
            </a:endParaRPr>
          </a:p>
        </p:txBody>
      </p:sp>
      <p:pic>
        <p:nvPicPr>
          <p:cNvPr id="102" name="Google Shape;102;p18"/>
          <p:cNvPicPr preferRelativeResize="0"/>
          <p:nvPr/>
        </p:nvPicPr>
        <p:blipFill rotWithShape="1">
          <a:blip r:embed="rId3">
            <a:alphaModFix/>
          </a:blip>
          <a:srcRect b="0" l="8236" r="8228" t="0"/>
          <a:stretch/>
        </p:blipFill>
        <p:spPr>
          <a:xfrm>
            <a:off x="5368950" y="1291588"/>
            <a:ext cx="3317702" cy="264780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19"/>
          <p:cNvSpPr/>
          <p:nvPr/>
        </p:nvSpPr>
        <p:spPr>
          <a:xfrm>
            <a:off x="114300" y="-600"/>
            <a:ext cx="5143500" cy="5144700"/>
          </a:xfrm>
          <a:prstGeom prst="rect">
            <a:avLst/>
          </a:prstGeom>
          <a:gradFill>
            <a:gsLst>
              <a:gs pos="0">
                <a:schemeClr val="accent1"/>
              </a:gs>
              <a:gs pos="100000">
                <a:srgbClr val="E8F0FE"/>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9"/>
          <p:cNvSpPr txBox="1"/>
          <p:nvPr>
            <p:ph type="title"/>
          </p:nvPr>
        </p:nvSpPr>
        <p:spPr>
          <a:xfrm>
            <a:off x="5742025" y="460250"/>
            <a:ext cx="2945100" cy="1268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2000">
                <a:latin typeface="Google Sans"/>
                <a:ea typeface="Google Sans"/>
                <a:cs typeface="Google Sans"/>
                <a:sym typeface="Google Sans"/>
              </a:rPr>
              <a:t>Readiness</a:t>
            </a:r>
            <a:endParaRPr b="1" sz="2000">
              <a:latin typeface="Google Sans"/>
              <a:ea typeface="Google Sans"/>
              <a:cs typeface="Google Sans"/>
              <a:sym typeface="Google Sans"/>
            </a:endParaRPr>
          </a:p>
        </p:txBody>
      </p:sp>
      <p:sp>
        <p:nvSpPr>
          <p:cNvPr id="109" name="Google Shape;109;p19"/>
          <p:cNvSpPr txBox="1"/>
          <p:nvPr>
            <p:ph idx="1" type="body"/>
          </p:nvPr>
        </p:nvSpPr>
        <p:spPr>
          <a:xfrm>
            <a:off x="5742025" y="1110600"/>
            <a:ext cx="2913900" cy="3845400"/>
          </a:xfrm>
          <a:prstGeom prst="rect">
            <a:avLst/>
          </a:prstGeom>
        </p:spPr>
        <p:txBody>
          <a:bodyPr anchorCtr="0" anchor="t" bIns="0" lIns="0" spcFirstLastPara="1" rIns="91425" wrap="square" tIns="0">
            <a:normAutofit fontScale="92500" lnSpcReduction="20000"/>
          </a:bodyPr>
          <a:lstStyle/>
          <a:p>
            <a:pPr indent="0" lvl="0" marL="0" rtl="0" algn="l">
              <a:spcBef>
                <a:spcPts val="0"/>
              </a:spcBef>
              <a:spcAft>
                <a:spcPts val="0"/>
              </a:spcAft>
              <a:buNone/>
            </a:pPr>
            <a:r>
              <a:rPr lang="en" sz="1108">
                <a:latin typeface="Google Sans Medium"/>
                <a:ea typeface="Google Sans Medium"/>
                <a:cs typeface="Google Sans Medium"/>
                <a:sym typeface="Google Sans Medium"/>
              </a:rPr>
              <a:t>Readiness assessment using a Cloud adoption framework</a:t>
            </a:r>
            <a:endParaRPr sz="1108">
              <a:latin typeface="Google Sans Medium"/>
              <a:ea typeface="Google Sans Medium"/>
              <a:cs typeface="Google Sans Medium"/>
              <a:sym typeface="Google Sans Medium"/>
            </a:endParaRPr>
          </a:p>
          <a:p>
            <a:pPr indent="-287337" lvl="0" marL="457200" rtl="0" algn="l">
              <a:spcBef>
                <a:spcPts val="1000"/>
              </a:spcBef>
              <a:spcAft>
                <a:spcPts val="0"/>
              </a:spcAft>
              <a:buSzPct val="100000"/>
              <a:buAutoNum type="arabicPeriod"/>
            </a:pPr>
            <a:r>
              <a:rPr lang="en"/>
              <a:t>Identifying the organization's business requirements and objectives for cloud adoption.</a:t>
            </a:r>
            <a:endParaRPr/>
          </a:p>
          <a:p>
            <a:pPr indent="-287337" lvl="0" marL="457200" rtl="0" algn="l">
              <a:spcBef>
                <a:spcPts val="0"/>
              </a:spcBef>
              <a:spcAft>
                <a:spcPts val="0"/>
              </a:spcAft>
              <a:buSzPct val="100000"/>
              <a:buAutoNum type="arabicPeriod"/>
            </a:pPr>
            <a:r>
              <a:rPr lang="en"/>
              <a:t>Assessing the organization's current IT infrastructure, including hardware, software, and network, to determine its compatibility with cloud-based services.</a:t>
            </a:r>
            <a:endParaRPr/>
          </a:p>
          <a:p>
            <a:pPr indent="-287337" lvl="0" marL="457200" rtl="0" algn="l">
              <a:spcBef>
                <a:spcPts val="0"/>
              </a:spcBef>
              <a:spcAft>
                <a:spcPts val="0"/>
              </a:spcAft>
              <a:buSzPct val="100000"/>
              <a:buAutoNum type="arabicPeriod"/>
            </a:pPr>
            <a:r>
              <a:rPr lang="en"/>
              <a:t>Identifying the organization's data and security requirements and ensuring compliance with regulatory standards such as HIPAA.</a:t>
            </a:r>
            <a:endParaRPr/>
          </a:p>
          <a:p>
            <a:pPr indent="-287337" lvl="0" marL="457200" rtl="0" algn="l">
              <a:spcBef>
                <a:spcPts val="0"/>
              </a:spcBef>
              <a:spcAft>
                <a:spcPts val="0"/>
              </a:spcAft>
              <a:buSzPct val="100000"/>
              <a:buAutoNum type="arabicPeriod"/>
            </a:pPr>
            <a:r>
              <a:rPr lang="en"/>
              <a:t>Evaluating the organization's staff skills and resources to determine their readiness to adopt and manage cloud-based services.</a:t>
            </a:r>
            <a:endParaRPr/>
          </a:p>
          <a:p>
            <a:pPr indent="-287337" lvl="0" marL="457200" rtl="0" algn="l">
              <a:spcBef>
                <a:spcPts val="0"/>
              </a:spcBef>
              <a:spcAft>
                <a:spcPts val="0"/>
              </a:spcAft>
              <a:buSzPct val="71428"/>
              <a:buAutoNum type="arabicPeriod"/>
            </a:pPr>
            <a:r>
              <a:rPr lang="en"/>
              <a:t>Developing a cloud adoption strategy and roadmap that aligns with the organization's business objectives and requirements</a:t>
            </a:r>
            <a:endParaRPr sz="1400"/>
          </a:p>
        </p:txBody>
      </p:sp>
      <p:pic>
        <p:nvPicPr>
          <p:cNvPr id="110" name="Google Shape;110;p19"/>
          <p:cNvPicPr preferRelativeResize="0"/>
          <p:nvPr/>
        </p:nvPicPr>
        <p:blipFill rotWithShape="1">
          <a:blip r:embed="rId3">
            <a:alphaModFix/>
          </a:blip>
          <a:srcRect b="6121" l="12907" r="25307" t="1268"/>
          <a:stretch/>
        </p:blipFill>
        <p:spPr>
          <a:xfrm>
            <a:off x="0" y="0"/>
            <a:ext cx="5143500" cy="51447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20"/>
          <p:cNvSpPr txBox="1"/>
          <p:nvPr/>
        </p:nvSpPr>
        <p:spPr>
          <a:xfrm>
            <a:off x="461050" y="2281697"/>
            <a:ext cx="3584400" cy="1330500"/>
          </a:xfrm>
          <a:prstGeom prst="rect">
            <a:avLst/>
          </a:prstGeom>
          <a:noFill/>
          <a:ln>
            <a:noFill/>
          </a:ln>
        </p:spPr>
        <p:txBody>
          <a:bodyPr anchorCtr="0" anchor="t" bIns="0" lIns="0" spcFirstLastPara="1" rIns="91425" wrap="square" tIns="0">
            <a:noAutofit/>
          </a:bodyPr>
          <a:lstStyle/>
          <a:p>
            <a:pPr indent="0" lvl="0" marL="0" rtl="0" algn="l">
              <a:lnSpc>
                <a:spcPct val="150000"/>
              </a:lnSpc>
              <a:spcBef>
                <a:spcPts val="0"/>
              </a:spcBef>
              <a:spcAft>
                <a:spcPts val="1000"/>
              </a:spcAft>
              <a:buNone/>
            </a:pPr>
            <a:r>
              <a:rPr lang="en" sz="1000">
                <a:solidFill>
                  <a:srgbClr val="202124"/>
                </a:solidFill>
                <a:latin typeface="Google Sans"/>
                <a:ea typeface="Google Sans"/>
                <a:cs typeface="Google Sans"/>
                <a:sym typeface="Google Sans"/>
              </a:rPr>
              <a:t>Data availability for internal research, with separation from clinical care. Availability of </a:t>
            </a:r>
            <a:r>
              <a:rPr lang="en" sz="1000">
                <a:solidFill>
                  <a:srgbClr val="202124"/>
                </a:solidFill>
                <a:latin typeface="Google Sans"/>
                <a:ea typeface="Google Sans"/>
                <a:cs typeface="Google Sans"/>
                <a:sym typeface="Google Sans"/>
              </a:rPr>
              <a:t>resources, such as ML, analysis, and other tools, for researchers to leverage data at scale.</a:t>
            </a:r>
            <a:endParaRPr sz="1000">
              <a:solidFill>
                <a:srgbClr val="202124"/>
              </a:solidFill>
              <a:latin typeface="Google Sans"/>
              <a:ea typeface="Google Sans"/>
              <a:cs typeface="Google Sans"/>
              <a:sym typeface="Google Sans"/>
            </a:endParaRPr>
          </a:p>
        </p:txBody>
      </p:sp>
      <p:sp>
        <p:nvSpPr>
          <p:cNvPr id="116" name="Google Shape;116;p20"/>
          <p:cNvSpPr txBox="1"/>
          <p:nvPr/>
        </p:nvSpPr>
        <p:spPr>
          <a:xfrm>
            <a:off x="4610125" y="2281697"/>
            <a:ext cx="3584400" cy="1330500"/>
          </a:xfrm>
          <a:prstGeom prst="rect">
            <a:avLst/>
          </a:prstGeom>
          <a:noFill/>
          <a:ln>
            <a:noFill/>
          </a:ln>
        </p:spPr>
        <p:txBody>
          <a:bodyPr anchorCtr="0" anchor="t" bIns="0" lIns="0" spcFirstLastPara="1" rIns="91425" wrap="square" tIns="0">
            <a:noAutofit/>
          </a:bodyPr>
          <a:lstStyle/>
          <a:p>
            <a:pPr indent="0" lvl="0" marL="0" rtl="0" algn="l">
              <a:lnSpc>
                <a:spcPct val="150000"/>
              </a:lnSpc>
              <a:spcBef>
                <a:spcPts val="0"/>
              </a:spcBef>
              <a:spcAft>
                <a:spcPts val="1000"/>
              </a:spcAft>
              <a:buNone/>
            </a:pPr>
            <a:r>
              <a:rPr lang="en" sz="1000">
                <a:solidFill>
                  <a:srgbClr val="202124"/>
                </a:solidFill>
                <a:latin typeface="Google Sans"/>
                <a:ea typeface="Google Sans"/>
                <a:cs typeface="Google Sans"/>
                <a:sym typeface="Google Sans"/>
              </a:rPr>
              <a:t>Initial requirements are similar to internal, but also likely includes de-identification, multi-tenant data segmentation, and API management.</a:t>
            </a:r>
            <a:endParaRPr sz="1000">
              <a:solidFill>
                <a:srgbClr val="202124"/>
              </a:solidFill>
              <a:latin typeface="Google Sans"/>
              <a:ea typeface="Google Sans"/>
              <a:cs typeface="Google Sans"/>
              <a:sym typeface="Google Sans"/>
            </a:endParaRPr>
          </a:p>
        </p:txBody>
      </p:sp>
      <p:sp>
        <p:nvSpPr>
          <p:cNvPr id="117" name="Google Shape;117;p20"/>
          <p:cNvSpPr txBox="1"/>
          <p:nvPr/>
        </p:nvSpPr>
        <p:spPr>
          <a:xfrm>
            <a:off x="457200" y="457200"/>
            <a:ext cx="5459100" cy="594300"/>
          </a:xfrm>
          <a:prstGeom prst="rect">
            <a:avLst/>
          </a:prstGeom>
          <a:noFill/>
          <a:ln>
            <a:noFill/>
          </a:ln>
        </p:spPr>
        <p:txBody>
          <a:bodyPr anchorCtr="0" anchor="t" bIns="0" lIns="0" spcFirstLastPara="1" rIns="91425" wrap="square" tIns="0">
            <a:noAutofit/>
          </a:bodyPr>
          <a:lstStyle/>
          <a:p>
            <a:pPr indent="0" lvl="0" marL="0" rtl="0" algn="l">
              <a:lnSpc>
                <a:spcPct val="90000"/>
              </a:lnSpc>
              <a:spcBef>
                <a:spcPts val="0"/>
              </a:spcBef>
              <a:spcAft>
                <a:spcPts val="0"/>
              </a:spcAft>
              <a:buNone/>
            </a:pPr>
            <a:r>
              <a:rPr b="1" lang="en" sz="2000">
                <a:solidFill>
                  <a:srgbClr val="202124"/>
                </a:solidFill>
                <a:latin typeface="Google Sans"/>
                <a:ea typeface="Google Sans"/>
                <a:cs typeface="Google Sans"/>
                <a:sym typeface="Google Sans"/>
              </a:rPr>
              <a:t>Secondary use</a:t>
            </a:r>
            <a:endParaRPr b="1" sz="2000">
              <a:solidFill>
                <a:srgbClr val="202124"/>
              </a:solidFill>
              <a:latin typeface="Google Sans"/>
              <a:ea typeface="Google Sans"/>
              <a:cs typeface="Google Sans"/>
              <a:sym typeface="Google Sans"/>
            </a:endParaRPr>
          </a:p>
        </p:txBody>
      </p:sp>
      <p:sp>
        <p:nvSpPr>
          <p:cNvPr id="118" name="Google Shape;118;p20"/>
          <p:cNvSpPr txBox="1"/>
          <p:nvPr/>
        </p:nvSpPr>
        <p:spPr>
          <a:xfrm>
            <a:off x="457175" y="1535351"/>
            <a:ext cx="3531000" cy="245100"/>
          </a:xfrm>
          <a:prstGeom prst="rect">
            <a:avLst/>
          </a:prstGeom>
          <a:noFill/>
          <a:ln>
            <a:noFill/>
          </a:ln>
        </p:spPr>
        <p:txBody>
          <a:bodyPr anchorCtr="0" anchor="t" bIns="0" lIns="0" spcFirstLastPara="1" rIns="91425" wrap="square" tIns="0">
            <a:noAutofit/>
          </a:bodyPr>
          <a:lstStyle/>
          <a:p>
            <a:pPr indent="0" lvl="0" marL="0" rtl="0" algn="l">
              <a:spcBef>
                <a:spcPts val="0"/>
              </a:spcBef>
              <a:spcAft>
                <a:spcPts val="1800"/>
              </a:spcAft>
              <a:buNone/>
            </a:pPr>
            <a:r>
              <a:rPr b="1" lang="en">
                <a:solidFill>
                  <a:srgbClr val="4285F4"/>
                </a:solidFill>
                <a:latin typeface="Google Sans"/>
                <a:ea typeface="Google Sans"/>
                <a:cs typeface="Google Sans"/>
                <a:sym typeface="Google Sans"/>
              </a:rPr>
              <a:t>Internal Research</a:t>
            </a:r>
            <a:endParaRPr b="1">
              <a:solidFill>
                <a:srgbClr val="4285F4"/>
              </a:solidFill>
              <a:latin typeface="Google Sans"/>
              <a:ea typeface="Google Sans"/>
              <a:cs typeface="Google Sans"/>
              <a:sym typeface="Google Sans"/>
            </a:endParaRPr>
          </a:p>
        </p:txBody>
      </p:sp>
      <p:sp>
        <p:nvSpPr>
          <p:cNvPr id="119" name="Google Shape;119;p20"/>
          <p:cNvSpPr txBox="1"/>
          <p:nvPr/>
        </p:nvSpPr>
        <p:spPr>
          <a:xfrm>
            <a:off x="4610125" y="1535351"/>
            <a:ext cx="3531000" cy="245100"/>
          </a:xfrm>
          <a:prstGeom prst="rect">
            <a:avLst/>
          </a:prstGeom>
          <a:noFill/>
          <a:ln>
            <a:noFill/>
          </a:ln>
        </p:spPr>
        <p:txBody>
          <a:bodyPr anchorCtr="0" anchor="t" bIns="0" lIns="0" spcFirstLastPara="1" rIns="91425" wrap="square" tIns="0">
            <a:noAutofit/>
          </a:bodyPr>
          <a:lstStyle/>
          <a:p>
            <a:pPr indent="0" lvl="0" marL="0" rtl="0" algn="l">
              <a:spcBef>
                <a:spcPts val="0"/>
              </a:spcBef>
              <a:spcAft>
                <a:spcPts val="1800"/>
              </a:spcAft>
              <a:buNone/>
            </a:pPr>
            <a:r>
              <a:rPr b="1" lang="en">
                <a:solidFill>
                  <a:srgbClr val="4285F4"/>
                </a:solidFill>
                <a:latin typeface="Google Sans"/>
                <a:ea typeface="Google Sans"/>
                <a:cs typeface="Google Sans"/>
                <a:sym typeface="Google Sans"/>
              </a:rPr>
              <a:t>External Research</a:t>
            </a:r>
            <a:endParaRPr b="1">
              <a:solidFill>
                <a:srgbClr val="4285F4"/>
              </a:solidFill>
              <a:latin typeface="Google Sans"/>
              <a:ea typeface="Google Sans"/>
              <a:cs typeface="Google Sans"/>
              <a:sym typeface="Google Sa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21"/>
          <p:cNvSpPr txBox="1"/>
          <p:nvPr/>
        </p:nvSpPr>
        <p:spPr>
          <a:xfrm>
            <a:off x="457200" y="457200"/>
            <a:ext cx="5459100" cy="996600"/>
          </a:xfrm>
          <a:prstGeom prst="rect">
            <a:avLst/>
          </a:prstGeom>
          <a:noFill/>
          <a:ln>
            <a:noFill/>
          </a:ln>
        </p:spPr>
        <p:txBody>
          <a:bodyPr anchorCtr="0" anchor="t" bIns="0" lIns="0" spcFirstLastPara="1" rIns="91425" wrap="square" tIns="0">
            <a:noAutofit/>
          </a:bodyPr>
          <a:lstStyle/>
          <a:p>
            <a:pPr indent="0" lvl="0" marL="0" rtl="0" algn="l">
              <a:lnSpc>
                <a:spcPct val="90000"/>
              </a:lnSpc>
              <a:spcBef>
                <a:spcPts val="0"/>
              </a:spcBef>
              <a:spcAft>
                <a:spcPts val="0"/>
              </a:spcAft>
              <a:buNone/>
            </a:pPr>
            <a:r>
              <a:rPr b="1" lang="en" sz="2000">
                <a:solidFill>
                  <a:srgbClr val="202124"/>
                </a:solidFill>
                <a:latin typeface="Google Sans"/>
                <a:ea typeface="Google Sans"/>
                <a:cs typeface="Google Sans"/>
                <a:sym typeface="Google Sans"/>
              </a:rPr>
              <a:t>Gotchas / Other Considerations</a:t>
            </a:r>
            <a:endParaRPr b="1" sz="2000">
              <a:solidFill>
                <a:srgbClr val="202124"/>
              </a:solidFill>
              <a:latin typeface="Google Sans"/>
              <a:ea typeface="Google Sans"/>
              <a:cs typeface="Google Sans"/>
              <a:sym typeface="Google Sans"/>
            </a:endParaRPr>
          </a:p>
        </p:txBody>
      </p:sp>
      <p:sp>
        <p:nvSpPr>
          <p:cNvPr id="125" name="Google Shape;125;p21"/>
          <p:cNvSpPr txBox="1"/>
          <p:nvPr/>
        </p:nvSpPr>
        <p:spPr>
          <a:xfrm>
            <a:off x="457200" y="1536192"/>
            <a:ext cx="4078200" cy="3154800"/>
          </a:xfrm>
          <a:prstGeom prst="rect">
            <a:avLst/>
          </a:prstGeom>
          <a:noFill/>
          <a:ln>
            <a:noFill/>
          </a:ln>
        </p:spPr>
        <p:txBody>
          <a:bodyPr anchorCtr="0" anchor="t" bIns="0" lIns="0" spcFirstLastPara="1" rIns="91425" wrap="square" tIns="0">
            <a:noAutofit/>
          </a:bodyPr>
          <a:lstStyle/>
          <a:p>
            <a:pPr indent="0" lvl="0" marL="0" rtl="0" algn="l">
              <a:lnSpc>
                <a:spcPct val="150000"/>
              </a:lnSpc>
              <a:spcBef>
                <a:spcPts val="0"/>
              </a:spcBef>
              <a:spcAft>
                <a:spcPts val="0"/>
              </a:spcAft>
              <a:buNone/>
            </a:pPr>
            <a:r>
              <a:rPr lang="en" sz="1000">
                <a:solidFill>
                  <a:srgbClr val="202124"/>
                </a:solidFill>
                <a:latin typeface="Google Sans"/>
                <a:ea typeface="Google Sans"/>
                <a:cs typeface="Google Sans"/>
                <a:sym typeface="Google Sans"/>
              </a:rPr>
              <a:t>Advisory is key. Make sure to </a:t>
            </a:r>
            <a:r>
              <a:rPr b="1" lang="en" sz="1000">
                <a:solidFill>
                  <a:srgbClr val="202124"/>
                </a:solidFill>
                <a:latin typeface="Google Sans"/>
                <a:ea typeface="Google Sans"/>
                <a:cs typeface="Google Sans"/>
                <a:sym typeface="Google Sans"/>
              </a:rPr>
              <a:t>engage experts</a:t>
            </a:r>
            <a:r>
              <a:rPr lang="en" sz="1000">
                <a:solidFill>
                  <a:srgbClr val="202124"/>
                </a:solidFill>
                <a:latin typeface="Google Sans"/>
                <a:ea typeface="Google Sans"/>
                <a:cs typeface="Google Sans"/>
                <a:sym typeface="Google Sans"/>
              </a:rPr>
              <a:t> as you embark on this journey.</a:t>
            </a:r>
            <a:r>
              <a:rPr lang="en" sz="1000">
                <a:solidFill>
                  <a:srgbClr val="202124"/>
                </a:solidFill>
                <a:latin typeface="Google Sans"/>
                <a:ea typeface="Google Sans"/>
                <a:cs typeface="Google Sans"/>
                <a:sym typeface="Google Sans"/>
              </a:rPr>
              <a:t> </a:t>
            </a:r>
            <a:endParaRPr sz="1000">
              <a:solidFill>
                <a:srgbClr val="202124"/>
              </a:solidFill>
              <a:latin typeface="Google Sans"/>
              <a:ea typeface="Google Sans"/>
              <a:cs typeface="Google Sans"/>
              <a:sym typeface="Google Sans"/>
            </a:endParaRPr>
          </a:p>
          <a:p>
            <a:pPr indent="-292100" lvl="0" marL="457200" rtl="0" algn="l">
              <a:lnSpc>
                <a:spcPct val="150000"/>
              </a:lnSpc>
              <a:spcBef>
                <a:spcPts val="1000"/>
              </a:spcBef>
              <a:spcAft>
                <a:spcPts val="0"/>
              </a:spcAft>
              <a:buClr>
                <a:srgbClr val="202124"/>
              </a:buClr>
              <a:buSzPts val="1000"/>
              <a:buFont typeface="Google Sans"/>
              <a:buChar char="●"/>
            </a:pPr>
            <a:r>
              <a:rPr lang="en" sz="1000">
                <a:solidFill>
                  <a:srgbClr val="202124"/>
                </a:solidFill>
                <a:latin typeface="Google Sans"/>
                <a:ea typeface="Google Sans"/>
                <a:cs typeface="Google Sans"/>
                <a:sym typeface="Google Sans"/>
              </a:rPr>
              <a:t>EHR to the cloud</a:t>
            </a:r>
            <a:endParaRPr sz="1000">
              <a:solidFill>
                <a:srgbClr val="202124"/>
              </a:solidFill>
              <a:latin typeface="Google Sans"/>
              <a:ea typeface="Google Sans"/>
              <a:cs typeface="Google Sans"/>
              <a:sym typeface="Google Sans"/>
            </a:endParaRPr>
          </a:p>
          <a:p>
            <a:pPr indent="-292100" lvl="0" marL="457200" rtl="0" algn="l">
              <a:lnSpc>
                <a:spcPct val="150000"/>
              </a:lnSpc>
              <a:spcBef>
                <a:spcPts val="0"/>
              </a:spcBef>
              <a:spcAft>
                <a:spcPts val="0"/>
              </a:spcAft>
              <a:buClr>
                <a:srgbClr val="202124"/>
              </a:buClr>
              <a:buSzPts val="1000"/>
              <a:buFont typeface="Google Sans"/>
              <a:buChar char="●"/>
            </a:pPr>
            <a:r>
              <a:rPr lang="en" sz="1000">
                <a:solidFill>
                  <a:srgbClr val="202124"/>
                </a:solidFill>
                <a:latin typeface="Google Sans"/>
                <a:ea typeface="Google Sans"/>
                <a:cs typeface="Google Sans"/>
                <a:sym typeface="Google Sans"/>
              </a:rPr>
              <a:t>PACS consolidation</a:t>
            </a:r>
            <a:endParaRPr sz="1000">
              <a:solidFill>
                <a:srgbClr val="202124"/>
              </a:solidFill>
              <a:latin typeface="Google Sans"/>
              <a:ea typeface="Google Sans"/>
              <a:cs typeface="Google Sans"/>
              <a:sym typeface="Google Sans"/>
            </a:endParaRPr>
          </a:p>
          <a:p>
            <a:pPr indent="-292100" lvl="0" marL="457200" rtl="0" algn="l">
              <a:lnSpc>
                <a:spcPct val="150000"/>
              </a:lnSpc>
              <a:spcBef>
                <a:spcPts val="0"/>
              </a:spcBef>
              <a:spcAft>
                <a:spcPts val="0"/>
              </a:spcAft>
              <a:buClr>
                <a:srgbClr val="202124"/>
              </a:buClr>
              <a:buSzPts val="1000"/>
              <a:buFont typeface="Google Sans"/>
              <a:buChar char="●"/>
            </a:pPr>
            <a:r>
              <a:rPr lang="en" sz="1000">
                <a:solidFill>
                  <a:srgbClr val="202124"/>
                </a:solidFill>
                <a:latin typeface="Google Sans"/>
                <a:ea typeface="Google Sans"/>
                <a:cs typeface="Google Sans"/>
                <a:sym typeface="Google Sans"/>
              </a:rPr>
              <a:t>Image lifecycle management</a:t>
            </a:r>
            <a:endParaRPr sz="1000">
              <a:solidFill>
                <a:srgbClr val="202124"/>
              </a:solidFill>
              <a:latin typeface="Google Sans"/>
              <a:ea typeface="Google Sans"/>
              <a:cs typeface="Google Sans"/>
              <a:sym typeface="Google Sans"/>
            </a:endParaRPr>
          </a:p>
          <a:p>
            <a:pPr indent="-292100" lvl="0" marL="457200" rtl="0" algn="l">
              <a:lnSpc>
                <a:spcPct val="150000"/>
              </a:lnSpc>
              <a:spcBef>
                <a:spcPts val="0"/>
              </a:spcBef>
              <a:spcAft>
                <a:spcPts val="0"/>
              </a:spcAft>
              <a:buClr>
                <a:srgbClr val="202124"/>
              </a:buClr>
              <a:buSzPts val="1000"/>
              <a:buFont typeface="Google Sans"/>
              <a:buChar char="●"/>
            </a:pPr>
            <a:r>
              <a:rPr lang="en" sz="1000">
                <a:solidFill>
                  <a:srgbClr val="202124"/>
                </a:solidFill>
                <a:latin typeface="Google Sans"/>
                <a:ea typeface="Google Sans"/>
                <a:cs typeface="Google Sans"/>
                <a:sym typeface="Google Sans"/>
              </a:rPr>
              <a:t>Rendering performance </a:t>
            </a:r>
            <a:endParaRPr sz="1000">
              <a:solidFill>
                <a:srgbClr val="202124"/>
              </a:solidFill>
              <a:latin typeface="Google Sans"/>
              <a:ea typeface="Google Sans"/>
              <a:cs typeface="Google Sans"/>
              <a:sym typeface="Google Sans"/>
            </a:endParaRPr>
          </a:p>
          <a:p>
            <a:pPr indent="-292100" lvl="0" marL="457200" rtl="0" algn="l">
              <a:lnSpc>
                <a:spcPct val="150000"/>
              </a:lnSpc>
              <a:spcBef>
                <a:spcPts val="0"/>
              </a:spcBef>
              <a:spcAft>
                <a:spcPts val="0"/>
              </a:spcAft>
              <a:buClr>
                <a:srgbClr val="202124"/>
              </a:buClr>
              <a:buSzPts val="1000"/>
              <a:buFont typeface="Google Sans"/>
              <a:buChar char="●"/>
            </a:pPr>
            <a:r>
              <a:rPr lang="en" sz="1000">
                <a:solidFill>
                  <a:srgbClr val="202124"/>
                </a:solidFill>
                <a:latin typeface="Google Sans"/>
                <a:ea typeface="Google Sans"/>
                <a:cs typeface="Google Sans"/>
                <a:sym typeface="Google Sans"/>
              </a:rPr>
              <a:t>Long term ROI for different options?</a:t>
            </a:r>
            <a:endParaRPr sz="1000">
              <a:solidFill>
                <a:srgbClr val="202124"/>
              </a:solidFill>
              <a:latin typeface="Google Sans"/>
              <a:ea typeface="Google Sans"/>
              <a:cs typeface="Google Sans"/>
              <a:sym typeface="Google Sans"/>
            </a:endParaRPr>
          </a:p>
          <a:p>
            <a:pPr indent="0" lvl="0" marL="0" rtl="0" algn="l">
              <a:lnSpc>
                <a:spcPct val="150000"/>
              </a:lnSpc>
              <a:spcBef>
                <a:spcPts val="1000"/>
              </a:spcBef>
              <a:spcAft>
                <a:spcPts val="0"/>
              </a:spcAft>
              <a:buNone/>
            </a:pPr>
            <a:r>
              <a:rPr lang="en" sz="1000">
                <a:solidFill>
                  <a:srgbClr val="202124"/>
                </a:solidFill>
                <a:latin typeface="Google Sans"/>
                <a:ea typeface="Google Sans"/>
                <a:cs typeface="Google Sans"/>
                <a:sym typeface="Google Sans"/>
              </a:rPr>
              <a:t>Seek out cloud systems and services who </a:t>
            </a:r>
            <a:r>
              <a:rPr b="1" lang="en" sz="1000">
                <a:solidFill>
                  <a:srgbClr val="202124"/>
                </a:solidFill>
                <a:latin typeface="Google Sans"/>
                <a:ea typeface="Google Sans"/>
                <a:cs typeface="Google Sans"/>
                <a:sym typeface="Google Sans"/>
              </a:rPr>
              <a:t>prioritize standards</a:t>
            </a:r>
            <a:endParaRPr b="1" sz="1000">
              <a:solidFill>
                <a:srgbClr val="202124"/>
              </a:solidFill>
              <a:latin typeface="Google Sans"/>
              <a:ea typeface="Google Sans"/>
              <a:cs typeface="Google Sans"/>
              <a:sym typeface="Google Sans"/>
            </a:endParaRPr>
          </a:p>
          <a:p>
            <a:pPr indent="0" lvl="0" marL="0" rtl="0" algn="l">
              <a:lnSpc>
                <a:spcPct val="150000"/>
              </a:lnSpc>
              <a:spcBef>
                <a:spcPts val="1000"/>
              </a:spcBef>
              <a:spcAft>
                <a:spcPts val="0"/>
              </a:spcAft>
              <a:buNone/>
            </a:pPr>
            <a:r>
              <a:t/>
            </a:r>
            <a:endParaRPr sz="1000">
              <a:solidFill>
                <a:srgbClr val="202124"/>
              </a:solidFill>
              <a:latin typeface="Google Sans"/>
              <a:ea typeface="Google Sans"/>
              <a:cs typeface="Google Sans"/>
              <a:sym typeface="Google Sans"/>
            </a:endParaRPr>
          </a:p>
          <a:p>
            <a:pPr indent="0" lvl="0" marL="0" rtl="0" algn="l">
              <a:lnSpc>
                <a:spcPct val="150000"/>
              </a:lnSpc>
              <a:spcBef>
                <a:spcPts val="1000"/>
              </a:spcBef>
              <a:spcAft>
                <a:spcPts val="1000"/>
              </a:spcAft>
              <a:buNone/>
            </a:pPr>
            <a:r>
              <a:t/>
            </a:r>
            <a:endParaRPr sz="1000">
              <a:solidFill>
                <a:srgbClr val="202124"/>
              </a:solidFill>
              <a:latin typeface="Google Sans"/>
              <a:ea typeface="Google Sans"/>
              <a:cs typeface="Google Sans"/>
              <a:sym typeface="Google Sa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2"/>
          <p:cNvSpPr txBox="1"/>
          <p:nvPr/>
        </p:nvSpPr>
        <p:spPr>
          <a:xfrm>
            <a:off x="609600" y="2385227"/>
            <a:ext cx="5351100" cy="2114400"/>
          </a:xfrm>
          <a:prstGeom prst="rect">
            <a:avLst/>
          </a:prstGeom>
          <a:noFill/>
          <a:ln>
            <a:noFill/>
          </a:ln>
        </p:spPr>
        <p:txBody>
          <a:bodyPr anchorCtr="0" anchor="t" bIns="91425" lIns="91425" spcFirstLastPara="1" rIns="0" wrap="square" tIns="91425">
            <a:noAutofit/>
          </a:bodyPr>
          <a:lstStyle/>
          <a:p>
            <a:pPr indent="0" lvl="0" marL="0" rtl="0" algn="l">
              <a:lnSpc>
                <a:spcPct val="115000"/>
              </a:lnSpc>
              <a:spcBef>
                <a:spcPts val="0"/>
              </a:spcBef>
              <a:spcAft>
                <a:spcPts val="0"/>
              </a:spcAft>
              <a:buNone/>
            </a:pPr>
            <a:r>
              <a:rPr b="1" lang="en" sz="4800">
                <a:solidFill>
                  <a:srgbClr val="202124"/>
                </a:solidFill>
                <a:latin typeface="Google Sans"/>
                <a:ea typeface="Google Sans"/>
                <a:cs typeface="Google Sans"/>
                <a:sym typeface="Google Sans"/>
              </a:rPr>
              <a:t>Thank you.</a:t>
            </a:r>
            <a:endParaRPr b="1" sz="4800">
              <a:solidFill>
                <a:srgbClr val="202124"/>
              </a:solidFill>
              <a:latin typeface="Google Sans"/>
              <a:ea typeface="Google Sans"/>
              <a:cs typeface="Google Sans"/>
              <a:sym typeface="Google Sans"/>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