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69" r:id="rId3"/>
    <p:sldId id="316" r:id="rId4"/>
    <p:sldId id="317" r:id="rId5"/>
    <p:sldId id="318" r:id="rId6"/>
    <p:sldId id="319" r:id="rId7"/>
    <p:sldId id="328" r:id="rId8"/>
    <p:sldId id="329" r:id="rId9"/>
    <p:sldId id="330" r:id="rId10"/>
    <p:sldId id="331" r:id="rId11"/>
    <p:sldId id="325" r:id="rId12"/>
    <p:sldId id="332" r:id="rId13"/>
    <p:sldId id="320" r:id="rId14"/>
    <p:sldId id="31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62" autoAdjust="0"/>
    <p:restoredTop sz="94643" autoAdjust="0"/>
  </p:normalViewPr>
  <p:slideViewPr>
    <p:cSldViewPr snapToGrid="0">
      <p:cViewPr varScale="1">
        <p:scale>
          <a:sx n="84" d="100"/>
          <a:sy n="84" d="100"/>
        </p:scale>
        <p:origin x="11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3E16B-2B08-4749-B15C-32F5C61896C9}" type="datetimeFigureOut">
              <a:rPr lang="en-CA" smtClean="0"/>
              <a:t>2021-05-25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E177F-4E24-4E7F-A6EC-572F98EB9E4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8963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AE177F-4E24-4E7F-A6EC-572F98EB9E4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881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94575-F540-4E69-AF1E-DB7E6160C9D5}" type="datetime1">
              <a:rPr lang="en-CA" smtClean="0"/>
              <a:t>2021-05-25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81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4B4D4-4D31-4306-9C2E-87324926D8E1}" type="datetime1">
              <a:rPr lang="en-CA" smtClean="0"/>
              <a:t>2021-05-25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717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7B343-6DD6-4050-9818-8A83959005B6}" type="datetime1">
              <a:rPr lang="en-CA" smtClean="0"/>
              <a:t>2021-05-25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8493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173D6-9308-4A5B-860F-20433CB544C7}" type="datetime1">
              <a:rPr lang="en-CA" smtClean="0"/>
              <a:t>2021-05-25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487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3BB7-DE85-4A1F-BCC0-71BC8CCF58E4}" type="datetime1">
              <a:rPr lang="en-CA" smtClean="0"/>
              <a:t>2021-05-25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579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F558-B712-4302-8245-D27D94C60CF8}" type="datetime1">
              <a:rPr lang="en-CA" smtClean="0"/>
              <a:t>2021-05-25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19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4227-C9C6-44BB-819F-445C516242BA}" type="datetime1">
              <a:rPr lang="en-CA" smtClean="0"/>
              <a:t>2021-05-25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67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11D98-9729-4B11-9C5A-DD5742D6AF0B}" type="datetime1">
              <a:rPr lang="en-CA" smtClean="0"/>
              <a:t>2021-05-25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96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7C5A-46FC-461D-BB4C-8632691C8EA5}" type="datetime1">
              <a:rPr lang="en-CA" smtClean="0"/>
              <a:t>2021-05-25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319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9EFB-A63A-42F8-AA82-9C0032ABF396}" type="datetime1">
              <a:rPr lang="en-CA" smtClean="0"/>
              <a:t>2021-05-25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2311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3BDD9-58B0-4DE9-917F-A5F0275A618A}" type="datetime1">
              <a:rPr lang="en-CA" smtClean="0"/>
              <a:t>2021-05-25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5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7E979-3420-4D02-8483-B37570F3D952}" type="datetime1">
              <a:rPr lang="en-CA" smtClean="0"/>
              <a:t>2021-05-25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3B222-6977-4FFF-89C7-24F68FA66F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521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infocentral.infoway-inforoute.ca/en/resources/docs/sex-gender/2020-sessions-sex-gender/sex-gender-presentations-2020/3466-sex-and-gender-nov-10-presentation-devan-nambiar-rainbow-health-ontario" TargetMode="External"/><Relationship Id="rId13" Type="http://schemas.openxmlformats.org/officeDocument/2006/relationships/hyperlink" Target="https://www23.statcan.gc.ca/imdb/p3VD.pl?Function=getVD&amp;TVD=469267" TargetMode="External"/><Relationship Id="rId3" Type="http://schemas.openxmlformats.org/officeDocument/2006/relationships/hyperlink" Target="https://infocentral.infoway-inforoute.ca/en/resources/docs/sex-gender/sex-gender-action-plan" TargetMode="External"/><Relationship Id="rId7" Type="http://schemas.openxmlformats.org/officeDocument/2006/relationships/hyperlink" Target="https://www.jmir.org/2020/11/e20050" TargetMode="External"/><Relationship Id="rId12" Type="http://schemas.openxmlformats.org/officeDocument/2006/relationships/hyperlink" Target="https://www23.statcan.gc.ca/imdb/p3VD.pl?Function=getVD&amp;TVD=467245" TargetMode="External"/><Relationship Id="rId2" Type="http://schemas.openxmlformats.org/officeDocument/2006/relationships/hyperlink" Target="https://infocentral.infoway-inforoute.ca/en/collaboration/wg/sex-gend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T7MHpQWGKBpQ1RXcPBP45GHm8nXwR7Yx/view?usp=sharing" TargetMode="External"/><Relationship Id="rId11" Type="http://schemas.openxmlformats.org/officeDocument/2006/relationships/hyperlink" Target="https://www.statcan.gc.ca/eng/consultation/2021/gender" TargetMode="External"/><Relationship Id="rId5" Type="http://schemas.openxmlformats.org/officeDocument/2006/relationships/hyperlink" Target="https://infocentral.infoway-inforoute.ca/en/resources/docs/sex-gender/2020-sessions-sex-gender/sex-gender-presentations-2020/3489-sex-and-gender-december-8-presentation-trans-care-bc-update-lorraine-grieves-and-lindsay-macneil" TargetMode="External"/><Relationship Id="rId15" Type="http://schemas.openxmlformats.org/officeDocument/2006/relationships/hyperlink" Target="http://torontohealthequity.ca/wp-content/uploads/dlm_uploads/2014/12/TC-LHIN-Hospitals-Demographic-Questions-English-visible-v2.pdf" TargetMode="External"/><Relationship Id="rId10" Type="http://schemas.openxmlformats.org/officeDocument/2006/relationships/hyperlink" Target="https://www.ontariohealthstudy.ca/wp-content/uploads/2020/08/OHS-Baseline-1-Qx-final-version-withToC-clean.pdf" TargetMode="External"/><Relationship Id="rId4" Type="http://schemas.openxmlformats.org/officeDocument/2006/relationships/hyperlink" Target="https://www.cihi.ca/sites/default/files/document/cihi-reference-data-model-toolkit-en.pdf" TargetMode="External"/><Relationship Id="rId9" Type="http://schemas.openxmlformats.org/officeDocument/2006/relationships/hyperlink" Target="https://www.healthit.gov/isa/sites/isa/files/inline-files/2021-ISA-Reference-Edition.pdf" TargetMode="External"/><Relationship Id="rId14" Type="http://schemas.openxmlformats.org/officeDocument/2006/relationships/hyperlink" Target="https://www23.statcan.gc.ca/imdb/p3VD.pl?Function=getVD&amp;TVD=469276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0" y="309128"/>
            <a:ext cx="12192000" cy="30742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CA" sz="3200" b="1" dirty="0" smtClean="0">
                <a:latin typeface="Arial Rounded MT Bold" panose="020F0704030504030204" pitchFamily="34" charset="0"/>
              </a:rPr>
              <a:t>Michael Smith Foundation for Health Research (MSFHR)</a:t>
            </a:r>
          </a:p>
          <a:p>
            <a:pPr algn="ctr"/>
            <a:r>
              <a:rPr lang="en-CA" sz="3200" b="1" dirty="0" smtClean="0">
                <a:latin typeface="Arial Rounded MT Bold" panose="020F0704030504030204" pitchFamily="34" charset="0"/>
              </a:rPr>
              <a:t>REACH Grant Knowledge Translation Topics:</a:t>
            </a:r>
            <a:r>
              <a:rPr lang="en-CA" sz="3600" b="1" dirty="0" smtClean="0">
                <a:latin typeface="Arial Rounded MT Bold" panose="020F0704030504030204" pitchFamily="34" charset="0"/>
              </a:rPr>
              <a:t/>
            </a:r>
            <a:br>
              <a:rPr lang="en-CA" sz="3600" b="1" dirty="0" smtClean="0">
                <a:latin typeface="Arial Rounded MT Bold" panose="020F0704030504030204" pitchFamily="34" charset="0"/>
              </a:rPr>
            </a:br>
            <a:r>
              <a:rPr lang="en-CA" sz="2800" b="1" dirty="0" smtClean="0">
                <a:latin typeface="Arial Rounded MT Bold" panose="020F0704030504030204" pitchFamily="34" charset="0"/>
              </a:rPr>
              <a:t/>
            </a:r>
            <a:br>
              <a:rPr lang="en-CA" sz="2800" b="1" dirty="0" smtClean="0">
                <a:latin typeface="Arial Rounded MT Bold" panose="020F0704030504030204" pitchFamily="34" charset="0"/>
              </a:rPr>
            </a:br>
            <a:r>
              <a:rPr lang="en-CA" sz="2800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Gender, Sex and Sexual </a:t>
            </a:r>
            <a:r>
              <a:rPr lang="en-CA" sz="2800" b="1" dirty="0">
                <a:solidFill>
                  <a:srgbClr val="0000FF"/>
                </a:solidFill>
                <a:latin typeface="Arial Rounded MT Bold" panose="020F0704030504030204" pitchFamily="34" charset="0"/>
              </a:rPr>
              <a:t>O</a:t>
            </a:r>
            <a:r>
              <a:rPr lang="en-CA" sz="2800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rientation (GSSO) Terminology Discussion Part 1 Summary</a:t>
            </a:r>
            <a:endParaRPr lang="en-CA" sz="2800" b="1" dirty="0">
              <a:solidFill>
                <a:srgbClr val="0000FF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127" y="3488894"/>
            <a:ext cx="120257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May 25, 2021</a:t>
            </a:r>
          </a:p>
          <a:p>
            <a:pPr algn="ctr"/>
            <a:endParaRPr lang="en-US" sz="1400" dirty="0">
              <a:solidFill>
                <a:srgbClr val="212529"/>
              </a:solidFill>
              <a:latin typeface="Roboto"/>
            </a:endParaRPr>
          </a:p>
          <a:p>
            <a:pPr algn="ctr"/>
            <a:endParaRPr lang="en-US" sz="1400" dirty="0">
              <a:solidFill>
                <a:srgbClr val="212529"/>
              </a:solidFill>
              <a:latin typeface="Roboto"/>
            </a:endParaRPr>
          </a:p>
          <a:p>
            <a:pPr algn="ctr"/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Karen Courtney</a:t>
            </a:r>
            <a:r>
              <a:rPr lang="en-US" sz="1400" b="1" dirty="0">
                <a:solidFill>
                  <a:srgbClr val="212529"/>
                </a:solidFill>
                <a:latin typeface="Roboto"/>
              </a:rPr>
              <a:t>, Francis Lau, </a:t>
            </a:r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Aaron Devor, Marcy Antonio, Kelly Davison, Roz Queen</a:t>
            </a:r>
          </a:p>
          <a:p>
            <a:pPr algn="ctr"/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University of Victoria</a:t>
            </a:r>
          </a:p>
          <a:p>
            <a:pPr algn="ctr"/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Jody Jollimore, Michael Kwag, </a:t>
            </a:r>
            <a:r>
              <a:rPr lang="en-US" sz="1400" b="1" dirty="0" err="1" smtClean="0">
                <a:solidFill>
                  <a:srgbClr val="212529"/>
                </a:solidFill>
                <a:latin typeface="Roboto"/>
              </a:rPr>
              <a:t>Anu</a:t>
            </a:r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 </a:t>
            </a:r>
            <a:r>
              <a:rPr lang="en-US" sz="1400" b="1" dirty="0" err="1" smtClean="0">
                <a:solidFill>
                  <a:srgbClr val="212529"/>
                </a:solidFill>
                <a:latin typeface="Roboto"/>
              </a:rPr>
              <a:t>Radha</a:t>
            </a:r>
            <a:r>
              <a:rPr lang="en-US" sz="1400" b="1" dirty="0" smtClean="0">
                <a:solidFill>
                  <a:srgbClr val="212529"/>
                </a:solidFill>
                <a:latin typeface="Roboto"/>
              </a:rPr>
              <a:t> Verma</a:t>
            </a:r>
          </a:p>
          <a:p>
            <a:pPr algn="ctr"/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Community-Based Research Centre</a:t>
            </a:r>
          </a:p>
          <a:p>
            <a:pPr algn="ctr"/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Canada Health </a:t>
            </a:r>
            <a:r>
              <a:rPr lang="en-US" sz="1400" dirty="0" err="1" smtClean="0">
                <a:solidFill>
                  <a:srgbClr val="212529"/>
                </a:solidFill>
                <a:latin typeface="Roboto"/>
              </a:rPr>
              <a:t>Infoway</a:t>
            </a:r>
            <a:r>
              <a:rPr lang="en-US" sz="1400" dirty="0" smtClean="0">
                <a:solidFill>
                  <a:srgbClr val="212529"/>
                </a:solidFill>
                <a:latin typeface="Roboto"/>
              </a:rPr>
              <a:t>, Canadian Institute for Health Information, Canadian Health Information Management Association</a:t>
            </a:r>
          </a:p>
          <a:p>
            <a:pPr algn="ctr"/>
            <a:endParaRPr lang="en-US" sz="1400" dirty="0" smtClean="0">
              <a:solidFill>
                <a:srgbClr val="212529"/>
              </a:solidFill>
              <a:latin typeface="Roboto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46" b="51059"/>
          <a:stretch/>
        </p:blipFill>
        <p:spPr>
          <a:xfrm>
            <a:off x="5574104" y="6015303"/>
            <a:ext cx="2095231" cy="7918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5" t="50292" r="10945" b="3777"/>
          <a:stretch/>
        </p:blipFill>
        <p:spPr>
          <a:xfrm>
            <a:off x="7669335" y="6004203"/>
            <a:ext cx="2170212" cy="814066"/>
          </a:xfrm>
          <a:prstGeom prst="rect">
            <a:avLst/>
          </a:prstGeom>
        </p:spPr>
      </p:pic>
      <p:pic>
        <p:nvPicPr>
          <p:cNvPr id="7" name="Picture 6" descr="UC+M_04180_UnveilingMat3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" t="87190" r="78455" b="2484"/>
          <a:stretch/>
        </p:blipFill>
        <p:spPr>
          <a:xfrm>
            <a:off x="0" y="6056649"/>
            <a:ext cx="1601206" cy="7505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626"/>
          <a:stretch/>
        </p:blipFill>
        <p:spPr>
          <a:xfrm>
            <a:off x="3549382" y="5892809"/>
            <a:ext cx="2101142" cy="9811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049" y="6159924"/>
            <a:ext cx="1833064" cy="5718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11" t="21412"/>
          <a:stretch/>
        </p:blipFill>
        <p:spPr>
          <a:xfrm>
            <a:off x="9867253" y="6458328"/>
            <a:ext cx="2102289" cy="3377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79" b="-5250"/>
          <a:stretch/>
        </p:blipFill>
        <p:spPr>
          <a:xfrm>
            <a:off x="9867253" y="6067263"/>
            <a:ext cx="2232249" cy="39106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54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47088" y="-29916"/>
            <a:ext cx="8595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200" lvl="1"/>
            <a:r>
              <a:rPr lang="en-CA" sz="1600" dirty="0" smtClean="0"/>
              <a:t>a. Harmonized </a:t>
            </a:r>
            <a:r>
              <a:rPr lang="en-CA" sz="1600" dirty="0"/>
              <a:t>terminology for patient care, health system use, research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070848" y="6300851"/>
            <a:ext cx="2743200" cy="365125"/>
          </a:xfrm>
        </p:spPr>
        <p:txBody>
          <a:bodyPr/>
          <a:lstStyle/>
          <a:p>
            <a:fld id="{3FE3B222-6977-4FFF-89C7-24F68FA66FC4}" type="slidenum">
              <a:rPr lang="en-CA" smtClean="0"/>
              <a:t>10</a:t>
            </a:fld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59" y="245318"/>
          <a:ext cx="12041883" cy="6593624"/>
        </p:xfrm>
        <a:graphic>
          <a:graphicData uri="http://schemas.openxmlformats.org/drawingml/2006/table">
            <a:tbl>
              <a:tblPr/>
              <a:tblGrid>
                <a:gridCol w="3247102">
                  <a:extLst>
                    <a:ext uri="{9D8B030D-6E8A-4147-A177-3AD203B41FA5}">
                      <a16:colId xmlns:a16="http://schemas.microsoft.com/office/drawing/2014/main" val="4236758896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787937715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796480484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505841776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1535701892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1569505403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4017863873"/>
                    </a:ext>
                  </a:extLst>
                </a:gridCol>
                <a:gridCol w="3168223">
                  <a:extLst>
                    <a:ext uri="{9D8B030D-6E8A-4147-A177-3AD203B41FA5}">
                      <a16:colId xmlns:a16="http://schemas.microsoft.com/office/drawing/2014/main" val="1085427551"/>
                    </a:ext>
                  </a:extLst>
                </a:gridCol>
                <a:gridCol w="1840462">
                  <a:extLst>
                    <a:ext uri="{9D8B030D-6E8A-4147-A177-3AD203B41FA5}">
                      <a16:colId xmlns:a16="http://schemas.microsoft.com/office/drawing/2014/main" val="936892664"/>
                    </a:ext>
                  </a:extLst>
                </a:gridCol>
              </a:tblGrid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 assigned at birth / 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91099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12208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53429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1543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28122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recorded on birth certificate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recorded on birth certificate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87903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Choose not to disclose / Prefer not to answer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Choose not to disclose / Prefer not to answer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76291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Write-in option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Write-in option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41057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Indeterminate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Indeterminate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86706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Administrative gender / 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82967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53236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4242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0249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not asked or unable to collect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not asked or unable to collect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8148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91029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Anatomical / Organ inventory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847928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Breast(s)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Breast(s)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95801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Cervix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Cervix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17730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Fallopian tube(s)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Fallopian tube(s)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80124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Hypospadias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Hypospadias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72443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Ovary(ies)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Ovary(ies)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19294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Penis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Penis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2755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Prostate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Prostate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25205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Testis(es)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Testis(es)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27931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Uterus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Uterus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36754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Vagina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Vagina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31394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Clitoris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Clitoris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74908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Labia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Labia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68063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96241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842903"/>
                  </a:ext>
                </a:extLst>
              </a:tr>
              <a:tr h="1571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 at birth, surgically modified, surgically created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 at birth, surgically modified, surgically created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69724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inventory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0657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Anti-androgen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Anti-androgen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57987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Estrogen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Estrogen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08858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Follicle stimulating hormone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Follicle stimulating hormone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87614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replacement therapy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replacement therapy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4812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Progestin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Progestin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70932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Prolactin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Prolactin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34923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Puberty blocker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Puberty blocker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65677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Testosterone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Testosterone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064062"/>
                  </a:ext>
                </a:extLst>
              </a:tr>
              <a:tr h="17468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 currently used, in past, age first use, duration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 currently used, in past, age first use, duration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1646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Reference ranges, Female-typical, Male-typical, Both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Reference ranges, Female-typical, Male-typical, Both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08215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9621217">
            <a:off x="1429968" y="5678599"/>
            <a:ext cx="1960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Surgical inventory?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90698" y="1895942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Same?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66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47088" y="-29916"/>
            <a:ext cx="8595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200" lvl="1"/>
            <a:r>
              <a:rPr lang="en-CA" sz="1600" dirty="0" smtClean="0"/>
              <a:t>a. Harmonized </a:t>
            </a:r>
            <a:r>
              <a:rPr lang="en-CA" sz="1600" dirty="0"/>
              <a:t>terminology for patient care, health system use, research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991165"/>
              </p:ext>
            </p:extLst>
          </p:nvPr>
        </p:nvGraphicFramePr>
        <p:xfrm>
          <a:off x="78656" y="308621"/>
          <a:ext cx="12044517" cy="6564529"/>
        </p:xfrm>
        <a:graphic>
          <a:graphicData uri="http://schemas.openxmlformats.org/drawingml/2006/table">
            <a:tbl>
              <a:tblPr/>
              <a:tblGrid>
                <a:gridCol w="2195613">
                  <a:extLst>
                    <a:ext uri="{9D8B030D-6E8A-4147-A177-3AD203B41FA5}">
                      <a16:colId xmlns:a16="http://schemas.microsoft.com/office/drawing/2014/main" val="3228659238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3954321835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3960915473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852429569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3387152682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2451310637"/>
                    </a:ext>
                  </a:extLst>
                </a:gridCol>
                <a:gridCol w="2289713">
                  <a:extLst>
                    <a:ext uri="{9D8B030D-6E8A-4147-A177-3AD203B41FA5}">
                      <a16:colId xmlns:a16="http://schemas.microsoft.com/office/drawing/2014/main" val="1485779995"/>
                    </a:ext>
                  </a:extLst>
                </a:gridCol>
                <a:gridCol w="3795276">
                  <a:extLst>
                    <a:ext uri="{9D8B030D-6E8A-4147-A177-3AD203B41FA5}">
                      <a16:colId xmlns:a16="http://schemas.microsoft.com/office/drawing/2014/main" val="3186277297"/>
                    </a:ext>
                  </a:extLst>
                </a:gridCol>
              </a:tblGrid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TCLHIN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076387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orientation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orientation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orientation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492822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identity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identity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identity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5197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Minority sexual identity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Minority sexual identity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396966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Asexual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Asexual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98383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Bisexual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Bisexual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Bisexual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002202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Gay or lesbian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19688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Heterosexual (straight)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Heterosexual (straight)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Heterosexual (straight)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285848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Kink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Kink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78727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Lesbian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Lesbian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921176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Pansexual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Pansexual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Pansexual; asexual; queer; Two-Spirit; Sexual identity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035560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Polyamorous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Polyamorous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6616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Queer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Queer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251542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997341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Questioning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Questioning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13630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disclosed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disclosed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96386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386576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844835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not know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not know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81398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practice / behavior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practice / behavior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practice / behavior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965391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behavior variant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behavior variant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69586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 have sex with men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 have sex with men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368219"/>
                  </a:ext>
                </a:extLst>
              </a:tr>
              <a:tr h="19290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 have sex with women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 have sex with women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2270298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Serial monogamy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Serial monogamy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3250522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Polyagmory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Polyagmory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253488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Celibacy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Celibacy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626371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Kink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Kink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0384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different sex partners only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958567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Blood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same-sex partners only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844762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Bondage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both male and female partners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0547830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Discipline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partners who are neither male </a:t>
                      </a:r>
                      <a:r>
                        <a:rPr lang="en-US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  <a:r>
                        <a:rPr lang="en-US" sz="11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792994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Fisting</a:t>
                      </a:r>
                    </a:p>
                  </a:txBody>
                  <a:tcPr marL="4566" marR="4566" marT="45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male partners only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33535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t"/>
                      <a:r>
                        <a:rPr lang="en-CA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Inanimate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6" marR="4566" marT="45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femal partners only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724979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4566" marR="4566" marT="45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more detailed level not shown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271306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250257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 variant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 variant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478361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Animal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only or mostly attracted to persons of a different, same, multiple, non-binary genders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23498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Children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Peron </a:t>
                      </a:r>
                      <a:r>
                        <a:rPr lang="en-US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unsure </a:t>
                      </a: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of their sexual attraction, Person who does not experience sexual attraction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008365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8656" y="3590884"/>
            <a:ext cx="12033508" cy="32822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11</a:t>
            </a:fld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 rot="19350092">
            <a:off x="7502770" y="1816177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mapping</a:t>
            </a:r>
            <a:endParaRPr lang="en-CA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79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47088" y="-29916"/>
            <a:ext cx="8595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200" lvl="1"/>
            <a:r>
              <a:rPr lang="en-CA" sz="1600" dirty="0" smtClean="0"/>
              <a:t>a. Harmonized </a:t>
            </a:r>
            <a:r>
              <a:rPr lang="en-CA" sz="1600" dirty="0"/>
              <a:t>terminology for patient care, health system use, research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629284"/>
              </p:ext>
            </p:extLst>
          </p:nvPr>
        </p:nvGraphicFramePr>
        <p:xfrm>
          <a:off x="78656" y="308621"/>
          <a:ext cx="12044517" cy="6564529"/>
        </p:xfrm>
        <a:graphic>
          <a:graphicData uri="http://schemas.openxmlformats.org/drawingml/2006/table">
            <a:tbl>
              <a:tblPr/>
              <a:tblGrid>
                <a:gridCol w="2195613">
                  <a:extLst>
                    <a:ext uri="{9D8B030D-6E8A-4147-A177-3AD203B41FA5}">
                      <a16:colId xmlns:a16="http://schemas.microsoft.com/office/drawing/2014/main" val="3228659238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3954321835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3960915473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852429569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3387152682"/>
                    </a:ext>
                  </a:extLst>
                </a:gridCol>
                <a:gridCol w="752783">
                  <a:extLst>
                    <a:ext uri="{9D8B030D-6E8A-4147-A177-3AD203B41FA5}">
                      <a16:colId xmlns:a16="http://schemas.microsoft.com/office/drawing/2014/main" val="2451310637"/>
                    </a:ext>
                  </a:extLst>
                </a:gridCol>
                <a:gridCol w="2289713">
                  <a:extLst>
                    <a:ext uri="{9D8B030D-6E8A-4147-A177-3AD203B41FA5}">
                      <a16:colId xmlns:a16="http://schemas.microsoft.com/office/drawing/2014/main" val="1485779995"/>
                    </a:ext>
                  </a:extLst>
                </a:gridCol>
                <a:gridCol w="3795276">
                  <a:extLst>
                    <a:ext uri="{9D8B030D-6E8A-4147-A177-3AD203B41FA5}">
                      <a16:colId xmlns:a16="http://schemas.microsoft.com/office/drawing/2014/main" val="3186277297"/>
                    </a:ext>
                  </a:extLst>
                </a:gridCol>
              </a:tblGrid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TCLHIN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076387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orientation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orientation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orientation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492822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identity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identity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identity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5197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Minority sexual identity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Minority sexual identity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396966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Asexual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Asexual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98383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Bisexual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Bisexual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Bisexual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002202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Gay or lesbian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19688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Heterosexual (straight)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Heterosexual (straight)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Heterosexual (straight)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285848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Kink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Kink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78727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Lesbian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Lesbian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921176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Pansexual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Pansexual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Pansexual; asexual; queer; Two-Spirit; Sexual identity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035560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Polyamorous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Polyamorous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6616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Queer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Queer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251542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997341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Questioning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Questioning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13630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disclosed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disclosed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96386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386576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844835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not know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 not know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81398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practice / behavior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practice / behavior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practice / behavior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965391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Sexual behavior variant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Sexual behavior variant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69586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 have sex with men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 have sex with men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368219"/>
                  </a:ext>
                </a:extLst>
              </a:tr>
              <a:tr h="19290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 have sex with women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 have sex with women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2270298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Serial monogamy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Serial monogamy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3250522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Polyagmory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Polyagmory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253488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Celibacy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Celibacy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626371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Kink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Kink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0384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different sex partners only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958567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Blood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same-sex partners only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844762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Bondage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both male and female partners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0547830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Discipline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partners who are neither male </a:t>
                      </a:r>
                      <a:r>
                        <a:rPr lang="en-US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  <a:r>
                        <a:rPr lang="en-US" sz="11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7929944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Fisting</a:t>
                      </a:r>
                    </a:p>
                  </a:txBody>
                  <a:tcPr marL="4566" marR="4566" marT="45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male partners only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33535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t"/>
                      <a:r>
                        <a:rPr lang="en-CA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Inanimate</a:t>
                      </a:r>
                      <a:endParaRPr lang="en-C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6" marR="4566" marT="45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with femal partners only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724979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4566" marR="4566" marT="45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more detailed level not shown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271306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250257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 variant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1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Sexual attraction variant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478361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Animal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only or mostly attracted to persons of a different, same, multiple, non-binary genders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234989"/>
                  </a:ext>
                </a:extLst>
              </a:tr>
              <a:tr h="170067"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Children</a:t>
                      </a:r>
                    </a:p>
                  </a:txBody>
                  <a:tcPr marL="4566" marR="4566" marT="45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Peron </a:t>
                      </a:r>
                      <a:r>
                        <a:rPr lang="en-US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unsure </a:t>
                      </a:r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of their sexual attraction, Person who does not experience sexual attraction</a:t>
                      </a:r>
                    </a:p>
                  </a:txBody>
                  <a:tcPr marL="4566" marR="4566" marT="456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00836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12</a:t>
            </a:fld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 rot="19350092">
            <a:off x="7558807" y="4520467"/>
            <a:ext cx="1438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Mapping?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9350092">
            <a:off x="7659837" y="5735985"/>
            <a:ext cx="1438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Mapping?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9350092">
            <a:off x="7422620" y="1816177"/>
            <a:ext cx="1438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Mapping?</a:t>
            </a:r>
            <a:endParaRPr lang="en-CA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14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13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285" y="1"/>
            <a:ext cx="11880715" cy="923636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00FF"/>
                </a:solidFill>
                <a:latin typeface="+mn-lt"/>
              </a:rPr>
              <a:t>3. Terminology Discussion</a:t>
            </a:r>
            <a:endParaRPr lang="en-CA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1284" y="1040859"/>
            <a:ext cx="11880715" cy="5817141"/>
          </a:xfrm>
        </p:spPr>
        <p:txBody>
          <a:bodyPr>
            <a:normAutofit/>
          </a:bodyPr>
          <a:lstStyle/>
          <a:p>
            <a:pPr marL="432000" indent="-351000">
              <a:buFont typeface="+mj-lt"/>
              <a:buAutoNum type="arabicPeriod"/>
            </a:pP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Terminology </a:t>
            </a:r>
            <a:r>
              <a:rPr lang="en-CA" dirty="0">
                <a:solidFill>
                  <a:schemeClr val="bg1">
                    <a:lumMod val="85000"/>
                  </a:schemeClr>
                </a:solidFill>
              </a:rPr>
              <a:t>O</a:t>
            </a:r>
            <a:r>
              <a:rPr lang="en-CA" dirty="0" smtClean="0">
                <a:solidFill>
                  <a:schemeClr val="bg1">
                    <a:lumMod val="85000"/>
                  </a:schemeClr>
                </a:solidFill>
              </a:rPr>
              <a:t>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b="1" dirty="0" smtClean="0"/>
              <a:t>Implementation Options</a:t>
            </a:r>
            <a:endParaRPr lang="en-CA" b="1" dirty="0"/>
          </a:p>
          <a:p>
            <a:pPr marL="1452600" lvl="2" indent="-457200">
              <a:buFont typeface="+mj-lt"/>
              <a:buAutoNum type="alphaLcPeriod"/>
            </a:pPr>
            <a:r>
              <a:rPr lang="en-CA" sz="2800" dirty="0" smtClean="0"/>
              <a:t>Existing single sex/gender field with added value options only</a:t>
            </a:r>
            <a:endParaRPr lang="en-CA" sz="2800" dirty="0"/>
          </a:p>
          <a:p>
            <a:pPr marL="1452600" lvl="2" indent="-457200">
              <a:buFont typeface="+mj-lt"/>
              <a:buAutoNum type="alphaLcPeriod"/>
            </a:pPr>
            <a:r>
              <a:rPr lang="en-CA" sz="2800" dirty="0" smtClean="0"/>
              <a:t>New Gender identity field with </a:t>
            </a:r>
            <a:r>
              <a:rPr lang="en-CA" sz="2800" dirty="0" err="1" smtClean="0"/>
              <a:t>mappable</a:t>
            </a:r>
            <a:r>
              <a:rPr lang="en-CA" sz="2800" dirty="0" smtClean="0"/>
              <a:t> value options</a:t>
            </a:r>
            <a:endParaRPr lang="en-CA" sz="2800" dirty="0"/>
          </a:p>
          <a:p>
            <a:pPr marL="1452600" lvl="2" indent="-457200">
              <a:buFont typeface="+mj-lt"/>
              <a:buAutoNum type="alphaLcPeriod"/>
            </a:pPr>
            <a:r>
              <a:rPr lang="en-CA" sz="2800" dirty="0" smtClean="0"/>
              <a:t>New Gender identity + Anatomical and Hormone inventories</a:t>
            </a:r>
            <a:endParaRPr lang="en-CA" sz="2800" dirty="0"/>
          </a:p>
          <a:p>
            <a:pPr marL="1452600" lvl="2" indent="-457200">
              <a:buFont typeface="+mj-lt"/>
              <a:buAutoNum type="alphaLcPeriod"/>
            </a:pPr>
            <a:r>
              <a:rPr lang="en-CA" sz="2800" dirty="0" smtClean="0"/>
              <a:t>New Gender identity + inventories + Sexual orientation </a:t>
            </a:r>
            <a:endParaRPr lang="en-CA" sz="2800" dirty="0"/>
          </a:p>
          <a:p>
            <a:pPr marL="1452600" lvl="2" indent="-457200">
              <a:buFont typeface="+mj-lt"/>
              <a:buAutoNum type="alphaLcPeriod"/>
            </a:pPr>
            <a:r>
              <a:rPr lang="en-CA" sz="2800" dirty="0" smtClean="0"/>
              <a:t>New Gender identity + Sex for clinical use</a:t>
            </a:r>
          </a:p>
          <a:p>
            <a:pPr marL="1452600" lvl="2" indent="-457200">
              <a:buFont typeface="+mj-lt"/>
              <a:buAutoNum type="alphaLcPeriod"/>
            </a:pPr>
            <a:r>
              <a:rPr lang="en-CA" sz="2800" dirty="0" smtClean="0"/>
              <a:t>New Gender identity + Sex for clinical use</a:t>
            </a:r>
            <a:r>
              <a:rPr lang="en-CA" sz="2800" dirty="0"/>
              <a:t> + Sexual orientation </a:t>
            </a:r>
            <a:endParaRPr lang="en-CA" sz="2800" dirty="0" smtClean="0"/>
          </a:p>
          <a:p>
            <a:pPr marL="1452600" lvl="2" indent="-457200">
              <a:buFont typeface="+mj-lt"/>
              <a:buAutoNum type="alphaLcPeriod"/>
            </a:pPr>
            <a:r>
              <a:rPr lang="en-CA" sz="2800" dirty="0" smtClean="0"/>
              <a:t>Other options?</a:t>
            </a:r>
            <a:endParaRPr lang="en-CA" sz="2800" dirty="0"/>
          </a:p>
          <a:p>
            <a:pPr marL="81000" indent="0">
              <a:buNone/>
            </a:pPr>
            <a:r>
              <a:rPr lang="en-CA" dirty="0" smtClean="0"/>
              <a:t>3. Implications</a:t>
            </a:r>
            <a:endParaRPr lang="en-CA" dirty="0"/>
          </a:p>
          <a:p>
            <a:pPr marL="81000" indent="0">
              <a:buNone/>
            </a:pPr>
            <a:r>
              <a:rPr lang="en-CA" dirty="0"/>
              <a:t>4. Expected Outputs</a:t>
            </a:r>
          </a:p>
          <a:p>
            <a:pPr marL="81000" indent="0">
              <a:buNone/>
            </a:pPr>
            <a:endParaRPr lang="en-CA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9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8900" y="14460"/>
            <a:ext cx="6604000" cy="800788"/>
          </a:xfrm>
        </p:spPr>
        <p:txBody>
          <a:bodyPr>
            <a:normAutofit/>
          </a:bodyPr>
          <a:lstStyle/>
          <a:p>
            <a:pPr algn="ctr"/>
            <a:r>
              <a:rPr lang="en-CA" sz="4000" b="1" dirty="0" smtClean="0">
                <a:latin typeface="+mn-lt"/>
              </a:rPr>
              <a:t>Selected References</a:t>
            </a:r>
            <a:endParaRPr lang="en-CA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102" y="815247"/>
            <a:ext cx="11546732" cy="5555019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Canada </a:t>
            </a:r>
            <a:r>
              <a:rPr lang="en-CA" sz="1800" dirty="0"/>
              <a:t>Health </a:t>
            </a:r>
            <a:r>
              <a:rPr lang="en-CA" sz="1800" dirty="0" err="1"/>
              <a:t>Infoway</a:t>
            </a:r>
            <a:r>
              <a:rPr lang="en-CA" sz="1800" dirty="0"/>
              <a:t>. Sex and Gender Working </a:t>
            </a:r>
            <a:r>
              <a:rPr lang="en-CA" sz="1800" dirty="0" smtClean="0"/>
              <a:t>Group - </a:t>
            </a:r>
            <a:r>
              <a:rPr lang="en-CA" sz="1800" dirty="0" smtClean="0">
                <a:hlinkClick r:id="rId2"/>
              </a:rPr>
              <a:t>link</a:t>
            </a:r>
            <a:r>
              <a:rPr lang="en-CA" sz="1800" dirty="0" smtClean="0"/>
              <a:t>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Canada Health </a:t>
            </a:r>
            <a:r>
              <a:rPr lang="en-CA" sz="1800" dirty="0" err="1" smtClean="0"/>
              <a:t>Infoway</a:t>
            </a:r>
            <a:r>
              <a:rPr lang="en-CA" sz="1800" dirty="0" smtClean="0"/>
              <a:t>. </a:t>
            </a:r>
            <a:r>
              <a:rPr lang="en-CA" sz="1800" i="1" dirty="0" smtClean="0"/>
              <a:t>GSSO Action Plan Infographic, Summary and Full Reports </a:t>
            </a:r>
            <a:r>
              <a:rPr lang="en-CA" sz="1800" dirty="0" smtClean="0"/>
              <a:t>– </a:t>
            </a:r>
            <a:r>
              <a:rPr lang="en-CA" sz="1800" dirty="0" smtClean="0">
                <a:hlinkClick r:id="rId3"/>
              </a:rPr>
              <a:t>link</a:t>
            </a:r>
            <a:endParaRPr lang="en-CA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/>
              <a:t>Canadian Institute for Health Information. </a:t>
            </a:r>
            <a:r>
              <a:rPr lang="en-CA" sz="1800" i="1" dirty="0"/>
              <a:t>CIHI Reference Data Model Toolkit</a:t>
            </a:r>
            <a:r>
              <a:rPr lang="en-CA" sz="1800" dirty="0"/>
              <a:t>, 2019 -</a:t>
            </a:r>
            <a:r>
              <a:rPr lang="en-CA" sz="1800" dirty="0">
                <a:hlinkClick r:id="rId4"/>
              </a:rPr>
              <a:t>link </a:t>
            </a:r>
            <a:endParaRPr lang="en-CA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Grieves L, </a:t>
            </a:r>
            <a:r>
              <a:rPr lang="en-CA" sz="1800" dirty="0" err="1" smtClean="0"/>
              <a:t>MacNeil</a:t>
            </a:r>
            <a:r>
              <a:rPr lang="en-CA" sz="1800" dirty="0" smtClean="0"/>
              <a:t> L. Sex and Gender: Trans Care BC Update – Dec 8 presentation -</a:t>
            </a:r>
            <a:r>
              <a:rPr lang="en-CA" sz="1800" dirty="0" smtClean="0">
                <a:hlinkClick r:id="rId5"/>
              </a:rPr>
              <a:t>link</a:t>
            </a:r>
            <a:endParaRPr lang="en-CA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HL7 </a:t>
            </a:r>
            <a:r>
              <a:rPr lang="en-CA" sz="1800" dirty="0"/>
              <a:t>International. </a:t>
            </a:r>
            <a:r>
              <a:rPr lang="en-CA" sz="1800" i="1" dirty="0"/>
              <a:t>HL7 Informative Document: Gender Harmony – Modeling Sex and Gender Representation, Release 1. Sponsored by HL7 Vocabulary Work Group. </a:t>
            </a:r>
            <a:r>
              <a:rPr lang="en-CA" sz="1800" dirty="0"/>
              <a:t>-</a:t>
            </a:r>
            <a:r>
              <a:rPr lang="en-CA" sz="1800" dirty="0">
                <a:hlinkClick r:id="rId6"/>
              </a:rPr>
              <a:t>link</a:t>
            </a:r>
            <a:endParaRPr lang="en-CA" sz="1800" u="sng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Lau </a:t>
            </a:r>
            <a:r>
              <a:rPr lang="en-CA" sz="1800" dirty="0"/>
              <a:t>F, Antonio M, Davison K, Queen R, Bryski K. An </a:t>
            </a:r>
            <a:r>
              <a:rPr lang="en-CA" sz="1800" dirty="0" smtClean="0"/>
              <a:t>environmental </a:t>
            </a:r>
            <a:r>
              <a:rPr lang="en-CA" sz="1800" dirty="0"/>
              <a:t>s</a:t>
            </a:r>
            <a:r>
              <a:rPr lang="en-CA" sz="1800" dirty="0" smtClean="0"/>
              <a:t>can </a:t>
            </a:r>
            <a:r>
              <a:rPr lang="en-CA" sz="1800" dirty="0"/>
              <a:t>of </a:t>
            </a:r>
            <a:r>
              <a:rPr lang="en-CA" sz="1800" dirty="0" smtClean="0"/>
              <a:t>sex </a:t>
            </a:r>
            <a:r>
              <a:rPr lang="en-CA" sz="1800" dirty="0"/>
              <a:t>and </a:t>
            </a:r>
            <a:r>
              <a:rPr lang="en-CA" sz="1800" dirty="0" smtClean="0"/>
              <a:t>gender </a:t>
            </a:r>
            <a:r>
              <a:rPr lang="en-CA" sz="1800" dirty="0"/>
              <a:t>in </a:t>
            </a:r>
            <a:r>
              <a:rPr lang="en-CA" sz="1800" dirty="0" smtClean="0"/>
              <a:t>electronic </a:t>
            </a:r>
            <a:r>
              <a:rPr lang="en-CA" sz="1800" dirty="0"/>
              <a:t>h</a:t>
            </a:r>
            <a:r>
              <a:rPr lang="en-CA" sz="1800" dirty="0" smtClean="0"/>
              <a:t>ealth records</a:t>
            </a:r>
            <a:r>
              <a:rPr lang="en-CA" sz="1800" dirty="0"/>
              <a:t>:</a:t>
            </a:r>
            <a:r>
              <a:rPr lang="en-CA" sz="1800" dirty="0" smtClean="0"/>
              <a:t> Analysis of public information sources. </a:t>
            </a:r>
            <a:r>
              <a:rPr lang="en-CA" sz="1800" i="1" dirty="0" smtClean="0"/>
              <a:t>JMIR</a:t>
            </a:r>
            <a:r>
              <a:rPr lang="en-CA" sz="1800" dirty="0" smtClean="0"/>
              <a:t> 2020; 22(11). -</a:t>
            </a:r>
            <a:r>
              <a:rPr lang="en-CA" sz="1800" dirty="0" smtClean="0">
                <a:hlinkClick r:id="rId7"/>
              </a:rPr>
              <a:t>link</a:t>
            </a:r>
            <a:endParaRPr lang="en-CA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err="1" smtClean="0"/>
              <a:t>Nambiar</a:t>
            </a:r>
            <a:r>
              <a:rPr lang="en-CA" sz="1800" dirty="0" smtClean="0"/>
              <a:t> </a:t>
            </a:r>
            <a:r>
              <a:rPr lang="en-CA" sz="1800" dirty="0"/>
              <a:t>D. </a:t>
            </a:r>
            <a:r>
              <a:rPr lang="en-CA" sz="1800" i="1" dirty="0"/>
              <a:t>EHR inclusive intake and language Nov 10, 2020 presentation.</a:t>
            </a:r>
            <a:r>
              <a:rPr lang="en-CA" sz="1800" dirty="0"/>
              <a:t> Rainbow Health Ontario / </a:t>
            </a:r>
            <a:r>
              <a:rPr lang="en-CA" sz="1800" dirty="0" err="1"/>
              <a:t>Sherbourne</a:t>
            </a:r>
            <a:r>
              <a:rPr lang="en-CA" sz="1800" dirty="0"/>
              <a:t> Health. </a:t>
            </a:r>
            <a:r>
              <a:rPr lang="en-CA" sz="1800" dirty="0">
                <a:hlinkClick r:id="rId8"/>
              </a:rPr>
              <a:t>l</a:t>
            </a:r>
            <a:r>
              <a:rPr lang="en-CA" sz="1800" dirty="0" smtClean="0">
                <a:hlinkClick r:id="rId8"/>
              </a:rPr>
              <a:t>ink</a:t>
            </a:r>
            <a:endParaRPr lang="en-CA" sz="1800" u="sng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ONC Health IT. </a:t>
            </a:r>
            <a:r>
              <a:rPr lang="en-CA" sz="1800" i="1" dirty="0" smtClean="0"/>
              <a:t>2021 Interoperability Standards Advisory Reference Edition</a:t>
            </a:r>
            <a:r>
              <a:rPr lang="en-CA" sz="1800" dirty="0" smtClean="0"/>
              <a:t>. SOGI, p43-45. </a:t>
            </a:r>
            <a:r>
              <a:rPr lang="en-CA" sz="1800" dirty="0">
                <a:hlinkClick r:id="rId9"/>
              </a:rPr>
              <a:t>link</a:t>
            </a:r>
            <a:endParaRPr lang="en-CA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err="1"/>
              <a:t>OntarioHealthStudy</a:t>
            </a:r>
            <a:r>
              <a:rPr lang="en-CA" sz="1800" dirty="0"/>
              <a:t>. </a:t>
            </a:r>
            <a:r>
              <a:rPr lang="en-CA" sz="1800" i="1" dirty="0"/>
              <a:t>Baseline 1 Questionnaire</a:t>
            </a:r>
            <a:r>
              <a:rPr lang="en-CA" sz="1800" dirty="0"/>
              <a:t>, 2011. </a:t>
            </a:r>
            <a:r>
              <a:rPr lang="en-CA" sz="1800" dirty="0" smtClean="0">
                <a:hlinkClick r:id="rId10"/>
              </a:rPr>
              <a:t>Link</a:t>
            </a:r>
            <a:endParaRPr lang="en-CA" sz="1800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Panas </a:t>
            </a:r>
            <a:r>
              <a:rPr lang="en-CA" sz="1800" dirty="0"/>
              <a:t>M. Personal email </a:t>
            </a:r>
            <a:r>
              <a:rPr lang="en-CA" sz="1800" dirty="0" smtClean="0"/>
              <a:t>communication re Alberta Health Services GSSO value options, </a:t>
            </a:r>
            <a:r>
              <a:rPr lang="en-CA" sz="1800" dirty="0"/>
              <a:t>Oct 13, </a:t>
            </a:r>
            <a:r>
              <a:rPr lang="en-CA" sz="1800" dirty="0" smtClean="0"/>
              <a:t>2020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Statistics Canada. </a:t>
            </a:r>
            <a:r>
              <a:rPr lang="en-CA" sz="1800" i="1" dirty="0" smtClean="0"/>
              <a:t>Gender and sexual diversity statistical metadata standards</a:t>
            </a:r>
            <a:r>
              <a:rPr lang="en-CA" sz="1800" dirty="0" smtClean="0"/>
              <a:t>. Updated 2021-05-07. –</a:t>
            </a:r>
            <a:r>
              <a:rPr lang="en-CA" sz="1800" dirty="0" smtClean="0">
                <a:hlinkClick r:id="rId11"/>
              </a:rPr>
              <a:t>link</a:t>
            </a:r>
            <a:endParaRPr lang="en-CA" sz="1800" dirty="0" smtClean="0"/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Statistics </a:t>
            </a:r>
            <a:r>
              <a:rPr lang="en-CA" sz="1800" dirty="0"/>
              <a:t>Canada. </a:t>
            </a:r>
            <a:r>
              <a:rPr lang="en-CA" sz="1800" i="1" dirty="0"/>
              <a:t>Classification of gender</a:t>
            </a:r>
            <a:r>
              <a:rPr lang="en-CA" sz="1800" dirty="0"/>
              <a:t>, Jan 25, 2018. </a:t>
            </a:r>
            <a:r>
              <a:rPr lang="en-CA" sz="1800" dirty="0" smtClean="0">
                <a:hlinkClick r:id="rId12"/>
              </a:rPr>
              <a:t>link</a:t>
            </a:r>
            <a:endParaRPr lang="en-CA" sz="1800" dirty="0"/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/>
              <a:t>Statistics Canada. </a:t>
            </a:r>
            <a:r>
              <a:rPr lang="en-CA" sz="1800" i="1" dirty="0"/>
              <a:t>Classification of cisgender and transgender, </a:t>
            </a:r>
            <a:r>
              <a:rPr lang="en-CA" sz="1800" dirty="0"/>
              <a:t>Apr 12, 2018. </a:t>
            </a:r>
            <a:r>
              <a:rPr lang="en-CA" sz="1800" dirty="0" smtClean="0">
                <a:hlinkClick r:id="rId13"/>
              </a:rPr>
              <a:t>link</a:t>
            </a:r>
            <a:endParaRPr lang="en-CA" sz="1800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/>
              <a:t>Statistics Canada. </a:t>
            </a:r>
            <a:r>
              <a:rPr lang="en-CA" sz="1800" i="1" dirty="0"/>
              <a:t>Variant of classification of sex</a:t>
            </a:r>
            <a:r>
              <a:rPr lang="en-CA" sz="1800" dirty="0"/>
              <a:t>, Jan 25, 2018. </a:t>
            </a:r>
            <a:r>
              <a:rPr lang="en-CA" sz="1800" dirty="0" smtClean="0">
                <a:hlinkClick r:id="rId14"/>
              </a:rPr>
              <a:t>link</a:t>
            </a:r>
            <a:endParaRPr lang="en-CA" sz="1800" dirty="0"/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1800" dirty="0" smtClean="0"/>
              <a:t>Toronto </a:t>
            </a:r>
            <a:r>
              <a:rPr lang="en-CA" sz="1800" dirty="0"/>
              <a:t>Health Equity. </a:t>
            </a:r>
            <a:r>
              <a:rPr lang="en-CA" sz="1800" i="1" dirty="0"/>
              <a:t>We Ask Because We Care. </a:t>
            </a:r>
            <a:r>
              <a:rPr lang="en-CA" sz="1800" dirty="0"/>
              <a:t>Dec 2014. </a:t>
            </a:r>
            <a:r>
              <a:rPr lang="en-CA" sz="1800" dirty="0" smtClean="0"/>
              <a:t>-</a:t>
            </a:r>
            <a:r>
              <a:rPr lang="en-CA" sz="1800" dirty="0" smtClean="0">
                <a:hlinkClick r:id="rId15"/>
              </a:rPr>
              <a:t>link</a:t>
            </a:r>
            <a:endParaRPr lang="en-CA" sz="1200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9242898" y="637026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039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078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118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156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195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234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272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312" algn="l" defTabSz="45703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9C89D64-4236-4854-9823-61E334C11CD7}" type="slidenum">
              <a:rPr lang="en-CA" sz="1200" smtClean="0"/>
              <a:pPr algn="r"/>
              <a:t>14</a:t>
            </a:fld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421279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2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285" y="1"/>
            <a:ext cx="11739201" cy="923636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00FF"/>
                </a:solidFill>
                <a:latin typeface="+mn-lt"/>
              </a:rPr>
              <a:t>3. Terminology Discussion</a:t>
            </a:r>
            <a:endParaRPr lang="en-CA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1285" y="1040859"/>
            <a:ext cx="11239584" cy="5817141"/>
          </a:xfrm>
        </p:spPr>
        <p:txBody>
          <a:bodyPr>
            <a:normAutofit/>
          </a:bodyPr>
          <a:lstStyle/>
          <a:p>
            <a:pPr marL="81000" indent="0">
              <a:buNone/>
            </a:pPr>
            <a:r>
              <a:rPr lang="en-CA" sz="3200" b="1" dirty="0" smtClean="0"/>
              <a:t>Action-3: Establish GSSO Terminology</a:t>
            </a:r>
            <a:r>
              <a:rPr lang="en-CA" sz="3200" dirty="0"/>
              <a:t> </a:t>
            </a:r>
            <a:r>
              <a:rPr lang="en-CA" sz="3200" b="1" dirty="0"/>
              <a:t>for patient care, health system use and research </a:t>
            </a:r>
            <a:endParaRPr lang="en-CA" sz="3200" b="1" dirty="0" smtClean="0"/>
          </a:p>
          <a:p>
            <a:pPr marL="81000" indent="0">
              <a:buNone/>
            </a:pPr>
            <a:endParaRPr lang="en-CA" sz="2400" dirty="0" smtClean="0"/>
          </a:p>
          <a:p>
            <a:pPr marL="432000" indent="-351000">
              <a:buFont typeface="+mj-lt"/>
              <a:buAutoNum type="arabicPeriod"/>
            </a:pPr>
            <a:r>
              <a:rPr lang="en-CA" dirty="0" smtClean="0"/>
              <a:t>Terminology </a:t>
            </a:r>
            <a:r>
              <a:rPr lang="en-CA" dirty="0"/>
              <a:t>O</a:t>
            </a:r>
            <a:r>
              <a:rPr lang="en-CA" dirty="0" smtClean="0"/>
              <a:t>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dirty="0" smtClean="0"/>
              <a:t>Implementation Options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dirty="0" smtClean="0"/>
              <a:t>Implications</a:t>
            </a:r>
          </a:p>
          <a:p>
            <a:pPr marL="432000" indent="-351000">
              <a:buFont typeface="+mj-lt"/>
              <a:buAutoNum type="arabicPeriod"/>
            </a:pPr>
            <a:r>
              <a:rPr lang="en-CA" dirty="0" smtClean="0"/>
              <a:t>Expected Outputs</a:t>
            </a:r>
          </a:p>
        </p:txBody>
      </p:sp>
    </p:spTree>
    <p:extLst>
      <p:ext uri="{BB962C8B-B14F-4D97-AF65-F5344CB8AC3E}">
        <p14:creationId xmlns:p14="http://schemas.microsoft.com/office/powerpoint/2010/main" val="236729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3B222-6977-4FFF-89C7-24F68FA66FC4}" type="slidenum">
              <a:rPr lang="en-CA" smtClean="0"/>
              <a:t>3</a:t>
            </a:fld>
            <a:endParaRPr lang="en-CA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1285" y="1"/>
            <a:ext cx="11880715" cy="923636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00FF"/>
                </a:solidFill>
                <a:latin typeface="+mn-lt"/>
              </a:rPr>
              <a:t>3. Terminology Discussion</a:t>
            </a:r>
            <a:endParaRPr lang="en-CA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1284" y="1040859"/>
            <a:ext cx="11880715" cy="5817141"/>
          </a:xfrm>
        </p:spPr>
        <p:txBody>
          <a:bodyPr>
            <a:normAutofit/>
          </a:bodyPr>
          <a:lstStyle/>
          <a:p>
            <a:pPr marL="432000" indent="-351000">
              <a:buFont typeface="+mj-lt"/>
              <a:buAutoNum type="arabicPeriod"/>
            </a:pPr>
            <a:r>
              <a:rPr lang="en-CA" dirty="0" smtClean="0"/>
              <a:t>Terminology </a:t>
            </a:r>
            <a:r>
              <a:rPr lang="en-CA" dirty="0"/>
              <a:t>O</a:t>
            </a:r>
            <a:r>
              <a:rPr lang="en-CA" dirty="0" smtClean="0"/>
              <a:t>ptions</a:t>
            </a:r>
          </a:p>
          <a:p>
            <a:pPr marL="1452600" lvl="2" indent="-457200">
              <a:buFont typeface="+mj-lt"/>
              <a:buAutoNum type="alphaLcPeriod"/>
            </a:pPr>
            <a:r>
              <a:rPr lang="en-CA" sz="2800" dirty="0" smtClean="0"/>
              <a:t>Harmonized terminology for patient care, health system use, research</a:t>
            </a:r>
            <a:endParaRPr lang="en-CA" sz="2800" dirty="0"/>
          </a:p>
          <a:p>
            <a:pPr marL="81000" indent="0">
              <a:buNone/>
            </a:pPr>
            <a:endParaRPr lang="en-CA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43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47088" y="-29916"/>
            <a:ext cx="8595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200" lvl="1"/>
            <a:r>
              <a:rPr lang="en-CA" sz="1600" dirty="0" smtClean="0"/>
              <a:t>a. Harmonized </a:t>
            </a:r>
            <a:r>
              <a:rPr lang="en-CA" sz="1600" dirty="0"/>
              <a:t>terminology for patient care, health system use, research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476783"/>
              </p:ext>
            </p:extLst>
          </p:nvPr>
        </p:nvGraphicFramePr>
        <p:xfrm>
          <a:off x="82837" y="234557"/>
          <a:ext cx="12023818" cy="6582114"/>
        </p:xfrm>
        <a:graphic>
          <a:graphicData uri="http://schemas.openxmlformats.org/drawingml/2006/table">
            <a:tbl>
              <a:tblPr/>
              <a:tblGrid>
                <a:gridCol w="2764239">
                  <a:extLst>
                    <a:ext uri="{9D8B030D-6E8A-4147-A177-3AD203B41FA5}">
                      <a16:colId xmlns:a16="http://schemas.microsoft.com/office/drawing/2014/main" val="4081497993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2045538293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3374184938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1584566928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4142075275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1092912300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3701839264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363876237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284495346"/>
                    </a:ext>
                  </a:extLst>
                </a:gridCol>
                <a:gridCol w="2206433">
                  <a:extLst>
                    <a:ext uri="{9D8B030D-6E8A-4147-A177-3AD203B41FA5}">
                      <a16:colId xmlns:a16="http://schemas.microsoft.com/office/drawing/2014/main" val="2375431489"/>
                    </a:ext>
                  </a:extLst>
                </a:gridCol>
                <a:gridCol w="2293202">
                  <a:extLst>
                    <a:ext uri="{9D8B030D-6E8A-4147-A177-3AD203B41FA5}">
                      <a16:colId xmlns:a16="http://schemas.microsoft.com/office/drawing/2014/main" val="3215100083"/>
                    </a:ext>
                  </a:extLst>
                </a:gridCol>
              </a:tblGrid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identity /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TCLHIN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</a:t>
                      </a:r>
                      <a:r>
                        <a:rPr lang="en-CA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use, Research</a:t>
                      </a:r>
                      <a:endParaRPr lang="en-CA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473901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35537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Female/Woman/Girl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Female/Woman/Girl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Woman/Girl by</a:t>
                      </a:r>
                      <a:r>
                        <a:rPr lang="en-CA" sz="1000" b="0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 Tanner Stages?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75246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sng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Female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09152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Woman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477321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64694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Male/Man/Boy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Male/Man/Boy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Man/Boy by Tanner Stages?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61970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sng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Male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47469"/>
                  </a:ext>
                </a:extLst>
              </a:tr>
              <a:tr h="486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68253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55130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Cisgender 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 woman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9985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Cisgender 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 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35222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CIssgender person, n.e.c.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 person, n.e.c.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848449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diverse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diverse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87401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03368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Non-binary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Non-binary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406123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078889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3035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Nonbinary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Nonbinary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Nonbinary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04807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Agender/Genderless/Neutrois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Agender/Genderless/Neutrois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14914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Alternating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Alternating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99044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Bigender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20104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Demiboy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Demiboy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49507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Demigirl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Demigirl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715304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Genderfluid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Genderfluid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77851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Genderqueer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Genderqueer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4273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 creative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creative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25965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Gender-nonconfirming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Gender-nonconfirming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0502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Pangender/Polygender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Pangender/Polygender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824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Questioning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89968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Third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Third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96218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 feminine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feminine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9507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 masculine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masculine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38040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-Female to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-Female to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297404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-Male to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-Male to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155791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81042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85591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woman / Trans 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woman / Trans 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woman / Trans woman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31798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Transgender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857353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man / Trans 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man / Trans 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man / Trans 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5240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person, n.e.c.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person, n.e.c.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person, n.e.c.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75984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non-binary person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non-binary person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non-binary person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71728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250680" y="6492875"/>
            <a:ext cx="2743200" cy="365125"/>
          </a:xfrm>
        </p:spPr>
        <p:txBody>
          <a:bodyPr/>
          <a:lstStyle/>
          <a:p>
            <a:fld id="{3FE3B222-6977-4FFF-89C7-24F68FA66FC4}" type="slidenum">
              <a:rPr lang="en-CA" smtClean="0"/>
              <a:t>4</a:t>
            </a:fld>
            <a:endParaRPr lang="en-CA" dirty="0"/>
          </a:p>
        </p:txBody>
      </p:sp>
      <p:sp>
        <p:nvSpPr>
          <p:cNvPr id="10" name="Rectangle 9"/>
          <p:cNvSpPr/>
          <p:nvPr/>
        </p:nvSpPr>
        <p:spPr>
          <a:xfrm>
            <a:off x="82837" y="2276272"/>
            <a:ext cx="12023818" cy="45403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812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47088" y="-29916"/>
            <a:ext cx="8595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200" lvl="1"/>
            <a:r>
              <a:rPr lang="en-CA" sz="1600" dirty="0" smtClean="0"/>
              <a:t>a. Harmonized </a:t>
            </a:r>
            <a:r>
              <a:rPr lang="en-CA" sz="1600" dirty="0"/>
              <a:t>terminology for patient care, health system use, research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606355"/>
              </p:ext>
            </p:extLst>
          </p:nvPr>
        </p:nvGraphicFramePr>
        <p:xfrm>
          <a:off x="82837" y="234557"/>
          <a:ext cx="12023818" cy="6582114"/>
        </p:xfrm>
        <a:graphic>
          <a:graphicData uri="http://schemas.openxmlformats.org/drawingml/2006/table">
            <a:tbl>
              <a:tblPr/>
              <a:tblGrid>
                <a:gridCol w="2764239">
                  <a:extLst>
                    <a:ext uri="{9D8B030D-6E8A-4147-A177-3AD203B41FA5}">
                      <a16:colId xmlns:a16="http://schemas.microsoft.com/office/drawing/2014/main" val="4081497993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2045538293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3374184938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1584566928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4142075275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1092912300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3701839264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363876237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284495346"/>
                    </a:ext>
                  </a:extLst>
                </a:gridCol>
                <a:gridCol w="2206433">
                  <a:extLst>
                    <a:ext uri="{9D8B030D-6E8A-4147-A177-3AD203B41FA5}">
                      <a16:colId xmlns:a16="http://schemas.microsoft.com/office/drawing/2014/main" val="2375431489"/>
                    </a:ext>
                  </a:extLst>
                </a:gridCol>
                <a:gridCol w="2293202">
                  <a:extLst>
                    <a:ext uri="{9D8B030D-6E8A-4147-A177-3AD203B41FA5}">
                      <a16:colId xmlns:a16="http://schemas.microsoft.com/office/drawing/2014/main" val="3215100083"/>
                    </a:ext>
                  </a:extLst>
                </a:gridCol>
              </a:tblGrid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identity /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TCLHIN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</a:t>
                      </a:r>
                      <a:r>
                        <a:rPr lang="en-CA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use, Research</a:t>
                      </a:r>
                      <a:endParaRPr lang="en-CA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473901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35537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Female/Woman/Girl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Female/Woman/Girl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Woman/Girl by</a:t>
                      </a:r>
                      <a:r>
                        <a:rPr lang="en-CA" sz="1000" b="0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 Tanner Stages?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75246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sng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Female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09152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Woman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477321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64694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Male/Man/Boy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Male/Man/Boy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Man/Boy by Tanner Stages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61970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sng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Male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47469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68253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55130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Cisgender 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 woman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9985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Cisgender 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 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35222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CIssgender person, n.e.c.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 person, n.e.c.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848449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diverse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diverse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87401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 –another</a:t>
                      </a:r>
                      <a:r>
                        <a:rPr lang="en-CA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gender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03368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Non-binary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Non-binary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406123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078889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3035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Nonbinary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Nonbinary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Nonbinary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04807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Agender/Genderless/Neutrois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Agender/Genderless/Neutrois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14914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Alternating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Alternating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99044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Bigender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20104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Demiboy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Demiboy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49507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Demigirl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Demigirl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715304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Genderfluid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Genderfluid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77851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Genderqueer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Genderqueer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4273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 creative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creative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25965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Gender-nonconfirming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Gender-nonconfirming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0502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Pangender/Polygender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Pangender/Polygender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824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Questioning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89968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Third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Third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96218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 feminine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feminine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9507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 masculine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masculine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38040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-Female to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-Female to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297404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-Male to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-Male to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155791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81042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85591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woman / Trans 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woman / Trans 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woman / Trans woman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31798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Transgender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857353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man / Trans 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man / Trans 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man / Trans 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5240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person, n.e.c.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person, n.e.c.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person, n.e.c.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75984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non-binary person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non-binary person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non-binary person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71728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250680" y="6492875"/>
            <a:ext cx="2743200" cy="365125"/>
          </a:xfrm>
        </p:spPr>
        <p:txBody>
          <a:bodyPr/>
          <a:lstStyle/>
          <a:p>
            <a:fld id="{3FE3B222-6977-4FFF-89C7-24F68FA66FC4}" type="slidenum">
              <a:rPr lang="en-CA" smtClean="0"/>
              <a:t>5</a:t>
            </a:fld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82837" y="5097294"/>
            <a:ext cx="12023818" cy="17193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/>
          <p:cNvSpPr txBox="1"/>
          <p:nvPr/>
        </p:nvSpPr>
        <p:spPr>
          <a:xfrm rot="19350092">
            <a:off x="8611723" y="3294781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mapping</a:t>
            </a:r>
            <a:endParaRPr lang="en-CA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98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47088" y="-29916"/>
            <a:ext cx="8595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200" lvl="1"/>
            <a:r>
              <a:rPr lang="en-CA" sz="1600" dirty="0" smtClean="0"/>
              <a:t>a. Harmonized </a:t>
            </a:r>
            <a:r>
              <a:rPr lang="en-CA" sz="1600" dirty="0"/>
              <a:t>terminology for patient care, health system use, research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574847"/>
              </p:ext>
            </p:extLst>
          </p:nvPr>
        </p:nvGraphicFramePr>
        <p:xfrm>
          <a:off x="82837" y="234557"/>
          <a:ext cx="12023818" cy="6582114"/>
        </p:xfrm>
        <a:graphic>
          <a:graphicData uri="http://schemas.openxmlformats.org/drawingml/2006/table">
            <a:tbl>
              <a:tblPr/>
              <a:tblGrid>
                <a:gridCol w="2764239">
                  <a:extLst>
                    <a:ext uri="{9D8B030D-6E8A-4147-A177-3AD203B41FA5}">
                      <a16:colId xmlns:a16="http://schemas.microsoft.com/office/drawing/2014/main" val="4081497993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2045538293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3374184938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1584566928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4142075275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1092912300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3701839264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363876237"/>
                    </a:ext>
                  </a:extLst>
                </a:gridCol>
                <a:gridCol w="594993">
                  <a:extLst>
                    <a:ext uri="{9D8B030D-6E8A-4147-A177-3AD203B41FA5}">
                      <a16:colId xmlns:a16="http://schemas.microsoft.com/office/drawing/2014/main" val="284495346"/>
                    </a:ext>
                  </a:extLst>
                </a:gridCol>
                <a:gridCol w="2206433">
                  <a:extLst>
                    <a:ext uri="{9D8B030D-6E8A-4147-A177-3AD203B41FA5}">
                      <a16:colId xmlns:a16="http://schemas.microsoft.com/office/drawing/2014/main" val="2375431489"/>
                    </a:ext>
                  </a:extLst>
                </a:gridCol>
                <a:gridCol w="2293202">
                  <a:extLst>
                    <a:ext uri="{9D8B030D-6E8A-4147-A177-3AD203B41FA5}">
                      <a16:colId xmlns:a16="http://schemas.microsoft.com/office/drawing/2014/main" val="3215100083"/>
                    </a:ext>
                  </a:extLst>
                </a:gridCol>
              </a:tblGrid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identity /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TCLHIN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</a:t>
                      </a:r>
                      <a:r>
                        <a:rPr lang="en-CA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use, Research</a:t>
                      </a:r>
                      <a:endParaRPr lang="en-CA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473901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35537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Female/Woman/Girl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Female/Woman/Girl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Woman/Girl by</a:t>
                      </a:r>
                      <a:r>
                        <a:rPr lang="en-CA" sz="1000" b="0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 Tanner Stages?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75246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sng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Female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09152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Woman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477321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64694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Male/Man/Boy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Male/Man/Boy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Man/Boy by Tanner Stages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61970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sng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Male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47469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Man</a:t>
                      </a:r>
                      <a:endParaRPr lang="en-CA" sz="1000" b="0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68253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55130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Cisgender 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 woman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9985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Cisgender 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 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35222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CIssgender person, n.e.c.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Cisgender person, n.e.c.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848449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diverse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diverse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87401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  <a:endParaRPr lang="en-CA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03368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Non-binary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Non-binary 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406123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078889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Two-Spirit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3035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Nonbinary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Nonbinary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Nonbinary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04807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Agender/Genderless/Neutrois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Agender/Genderless/Neutrois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214914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Alternating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Alternating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99044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Bigender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20104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Demiboy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Demiboy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49507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Demigirl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Demigirl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715304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Genderfluid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Genderfluid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77851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Genderqueer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Genderqueer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42736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 creative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creative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25965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Gender-nonconfirming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Gender-nonconfirming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0502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Pangender/Polygender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Pangender/Polygender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945824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Questioning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Questioning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899685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Third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Third 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96218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 feminine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feminine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9507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 masculine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masculine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380402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-Female to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-Female to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297404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-Male to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 -Male to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155791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81042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female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855910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woman / Trans 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woman / Trans woman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woman / Trans woman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31798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Transgender male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857353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man / Trans 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man / Trans man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man / Trans man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52407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person, n.e.c.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person, n.e.c.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person, n.e.c.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759848"/>
                  </a:ext>
                </a:extLst>
              </a:tr>
              <a:tr h="156177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Transgender non-binary person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non-binary person</a:t>
                      </a:r>
                    </a:p>
                  </a:txBody>
                  <a:tcPr marL="4317" marR="4317" marT="4317" marB="0" anchor="b">
                    <a:lnL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Transgender non-binary person</a:t>
                      </a:r>
                    </a:p>
                  </a:txBody>
                  <a:tcPr marL="4317" marR="4317" marT="4317" marB="0" anchor="b">
                    <a:lnL>
                      <a:noFill/>
                    </a:lnL>
                    <a:lnR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37562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71728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250680" y="6492875"/>
            <a:ext cx="2743200" cy="365125"/>
          </a:xfrm>
        </p:spPr>
        <p:txBody>
          <a:bodyPr/>
          <a:lstStyle/>
          <a:p>
            <a:fld id="{3FE3B222-6977-4FFF-89C7-24F68FA66FC4}" type="slidenum">
              <a:rPr lang="en-CA" smtClean="0"/>
              <a:t>6</a:t>
            </a:fld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 rot="19350092">
            <a:off x="8611723" y="3294781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mapping</a:t>
            </a:r>
            <a:endParaRPr lang="en-CA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65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47088" y="-29916"/>
            <a:ext cx="8595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200" lvl="1"/>
            <a:r>
              <a:rPr lang="en-CA" sz="1600" dirty="0" smtClean="0"/>
              <a:t>a. Harmonized </a:t>
            </a:r>
            <a:r>
              <a:rPr lang="en-CA" sz="1600" dirty="0"/>
              <a:t>terminology for patient care, health system use, research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070848" y="6300851"/>
            <a:ext cx="2743200" cy="365125"/>
          </a:xfrm>
        </p:spPr>
        <p:txBody>
          <a:bodyPr/>
          <a:lstStyle/>
          <a:p>
            <a:fld id="{3FE3B222-6977-4FFF-89C7-24F68FA66FC4}" type="slidenum">
              <a:rPr lang="en-CA" smtClean="0"/>
              <a:t>7</a:t>
            </a:fld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709120"/>
              </p:ext>
            </p:extLst>
          </p:nvPr>
        </p:nvGraphicFramePr>
        <p:xfrm>
          <a:off x="71459" y="245318"/>
          <a:ext cx="12041883" cy="6593624"/>
        </p:xfrm>
        <a:graphic>
          <a:graphicData uri="http://schemas.openxmlformats.org/drawingml/2006/table">
            <a:tbl>
              <a:tblPr/>
              <a:tblGrid>
                <a:gridCol w="3247102">
                  <a:extLst>
                    <a:ext uri="{9D8B030D-6E8A-4147-A177-3AD203B41FA5}">
                      <a16:colId xmlns:a16="http://schemas.microsoft.com/office/drawing/2014/main" val="4236758896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787937715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796480484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505841776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1535701892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1569505403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4017863873"/>
                    </a:ext>
                  </a:extLst>
                </a:gridCol>
                <a:gridCol w="3168223">
                  <a:extLst>
                    <a:ext uri="{9D8B030D-6E8A-4147-A177-3AD203B41FA5}">
                      <a16:colId xmlns:a16="http://schemas.microsoft.com/office/drawing/2014/main" val="1085427551"/>
                    </a:ext>
                  </a:extLst>
                </a:gridCol>
                <a:gridCol w="1840462">
                  <a:extLst>
                    <a:ext uri="{9D8B030D-6E8A-4147-A177-3AD203B41FA5}">
                      <a16:colId xmlns:a16="http://schemas.microsoft.com/office/drawing/2014/main" val="936892664"/>
                    </a:ext>
                  </a:extLst>
                </a:gridCol>
              </a:tblGrid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 assigned at birth / 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91099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12208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53429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1543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28122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recorded on birth certificate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recorded on birth certificate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87903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Choose not to disclose / Prefer not to answer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Choose not to disclose / Prefer not to answer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76291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Write-in option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Write-in option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41057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Indeterminate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Indeterminate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86706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Administrative gender / 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82967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53236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4242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0249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not asked or unable to collect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not asked or unable to collect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8148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91029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Anatomical / Organ inventory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847928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Breast(s)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Breast(s)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95801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Cervix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Cervix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17730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Fallopian tube(s)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Fallopian tube(s)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80124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Hypospadias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Hypospadias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72443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Ovary(ies)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Ovary(ies)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19294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Penis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Penis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2755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Prostate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Prostate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25205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Testis(es)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Testis(es)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27931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Uterus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Uterus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36754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Vagina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Vagina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31394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Clitoris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Clitoris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74908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Labia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Labia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68063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96241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842903"/>
                  </a:ext>
                </a:extLst>
              </a:tr>
              <a:tr h="1571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 at birth, surgically modified, surgically created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 at birth, surgically modified, surgically created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69724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inventory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0657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Anti-androgen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Anti-androgen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57987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Estrogen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Estrogen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08858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Follicle stimulating hormone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Follicle stimulating hormone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87614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replacement therapy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replacement therapy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4812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Progestin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Progestin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70932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Prolactin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Prolactin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34923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Puberty blocker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Puberty blocker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65677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Testosterone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Testosterone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064062"/>
                  </a:ext>
                </a:extLst>
              </a:tr>
              <a:tr h="17468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 currently used, in past, age first use, duration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 currently used, in past, age first use, duration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1646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Reference ranges, Female-typical, Male-typical, Both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Reference ranges, Female-typical, Male-typical, Both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08215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71459" y="1647492"/>
            <a:ext cx="12023818" cy="51914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612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47088" y="-29916"/>
            <a:ext cx="8595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200" lvl="1"/>
            <a:r>
              <a:rPr lang="en-CA" sz="1600" dirty="0" smtClean="0"/>
              <a:t>a. Harmonized </a:t>
            </a:r>
            <a:r>
              <a:rPr lang="en-CA" sz="1600" dirty="0"/>
              <a:t>terminology for patient care, health system use, research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070848" y="6300851"/>
            <a:ext cx="2743200" cy="365125"/>
          </a:xfrm>
        </p:spPr>
        <p:txBody>
          <a:bodyPr/>
          <a:lstStyle/>
          <a:p>
            <a:fld id="{3FE3B222-6977-4FFF-89C7-24F68FA66FC4}" type="slidenum">
              <a:rPr lang="en-CA" smtClean="0"/>
              <a:t>8</a:t>
            </a:fld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59" y="245318"/>
          <a:ext cx="12041883" cy="6593624"/>
        </p:xfrm>
        <a:graphic>
          <a:graphicData uri="http://schemas.openxmlformats.org/drawingml/2006/table">
            <a:tbl>
              <a:tblPr/>
              <a:tblGrid>
                <a:gridCol w="3247102">
                  <a:extLst>
                    <a:ext uri="{9D8B030D-6E8A-4147-A177-3AD203B41FA5}">
                      <a16:colId xmlns:a16="http://schemas.microsoft.com/office/drawing/2014/main" val="4236758896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787937715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796480484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505841776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1535701892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1569505403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4017863873"/>
                    </a:ext>
                  </a:extLst>
                </a:gridCol>
                <a:gridCol w="3168223">
                  <a:extLst>
                    <a:ext uri="{9D8B030D-6E8A-4147-A177-3AD203B41FA5}">
                      <a16:colId xmlns:a16="http://schemas.microsoft.com/office/drawing/2014/main" val="1085427551"/>
                    </a:ext>
                  </a:extLst>
                </a:gridCol>
                <a:gridCol w="1840462">
                  <a:extLst>
                    <a:ext uri="{9D8B030D-6E8A-4147-A177-3AD203B41FA5}">
                      <a16:colId xmlns:a16="http://schemas.microsoft.com/office/drawing/2014/main" val="936892664"/>
                    </a:ext>
                  </a:extLst>
                </a:gridCol>
              </a:tblGrid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 assigned at birth / 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91099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12208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53429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1543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28122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recorded on birth certificate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recorded on birth certificate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87903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Choose not to disclose / Prefer not to answer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Choose not to disclose / Prefer not to answer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76291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Write-in option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Write-in option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41057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Indeterminate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Indeterminate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86706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Administrative gender / 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82967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53236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4242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0249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not asked or unable to collect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not asked or unable to collect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8148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91029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Anatomical / Organ inventory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847928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Breast(s)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Breast(s)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95801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Cervix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Cervix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17730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Fallopian tube(s)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Fallopian tube(s)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80124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Hypospadias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Hypospadias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72443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Ovary(ies)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Ovary(ies)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19294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Penis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Penis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2755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Prostate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Prostate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25205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Testis(es)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Testis(es)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27931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Uterus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Uterus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36754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Vagina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Vagina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31394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Clitoris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Clitoris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74908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Labia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Labia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68063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96241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842903"/>
                  </a:ext>
                </a:extLst>
              </a:tr>
              <a:tr h="1571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 at birth, surgically modified, surgically created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 at birth, surgically modified, surgically created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69724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inventory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0657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Anti-androgen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Anti-androgen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57987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Estrogen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Estrogen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08858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Follicle stimulating hormone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Follicle stimulating hormone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87614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replacement therapy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replacement therapy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4812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Progestin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Progestin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70932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Prolactin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Prolactin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34923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Puberty blocker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Puberty blocker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65677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Testosterone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Testosterone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064062"/>
                  </a:ext>
                </a:extLst>
              </a:tr>
              <a:tr h="17468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 currently used, in past, age first use, duration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 currently used, in past, age first use, duration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1646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Reference ranges, Female-typical, Male-typical, Both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Reference ranges, Female-typical, Male-typical, Both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08215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71459" y="2587557"/>
            <a:ext cx="12023818" cy="42513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10690698" y="1895942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Same?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70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47088" y="-29916"/>
            <a:ext cx="8595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200" lvl="1"/>
            <a:r>
              <a:rPr lang="en-CA" sz="1600" dirty="0" smtClean="0"/>
              <a:t>a. Harmonized </a:t>
            </a:r>
            <a:r>
              <a:rPr lang="en-CA" sz="1600" dirty="0"/>
              <a:t>terminology for patient care, health system use, research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070848" y="6300851"/>
            <a:ext cx="2743200" cy="365125"/>
          </a:xfrm>
        </p:spPr>
        <p:txBody>
          <a:bodyPr/>
          <a:lstStyle/>
          <a:p>
            <a:fld id="{3FE3B222-6977-4FFF-89C7-24F68FA66FC4}" type="slidenum">
              <a:rPr lang="en-CA" smtClean="0"/>
              <a:t>9</a:t>
            </a:fld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59" y="245318"/>
          <a:ext cx="12041883" cy="6593624"/>
        </p:xfrm>
        <a:graphic>
          <a:graphicData uri="http://schemas.openxmlformats.org/drawingml/2006/table">
            <a:tbl>
              <a:tblPr/>
              <a:tblGrid>
                <a:gridCol w="3247102">
                  <a:extLst>
                    <a:ext uri="{9D8B030D-6E8A-4147-A177-3AD203B41FA5}">
                      <a16:colId xmlns:a16="http://schemas.microsoft.com/office/drawing/2014/main" val="4236758896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787937715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796480484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505841776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1535701892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1569505403"/>
                    </a:ext>
                  </a:extLst>
                </a:gridCol>
                <a:gridCol w="631016">
                  <a:extLst>
                    <a:ext uri="{9D8B030D-6E8A-4147-A177-3AD203B41FA5}">
                      <a16:colId xmlns:a16="http://schemas.microsoft.com/office/drawing/2014/main" val="4017863873"/>
                    </a:ext>
                  </a:extLst>
                </a:gridCol>
                <a:gridCol w="3168223">
                  <a:extLst>
                    <a:ext uri="{9D8B030D-6E8A-4147-A177-3AD203B41FA5}">
                      <a16:colId xmlns:a16="http://schemas.microsoft.com/office/drawing/2014/main" val="1085427551"/>
                    </a:ext>
                  </a:extLst>
                </a:gridCol>
                <a:gridCol w="1840462">
                  <a:extLst>
                    <a:ext uri="{9D8B030D-6E8A-4147-A177-3AD203B41FA5}">
                      <a16:colId xmlns:a16="http://schemas.microsoft.com/office/drawing/2014/main" val="936892664"/>
                    </a:ext>
                  </a:extLst>
                </a:gridCol>
              </a:tblGrid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 assigned at birth / 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91099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12208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Intersex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53429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1543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28122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recorded on birth certificate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recorded on birth certificate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87903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Choose not to disclose / Prefer not to answer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Choose not to disclose / Prefer not to answer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76291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Write-in option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Write-in option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41057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Indeterminate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Indeterminate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86706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Administrative gender / sex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82967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53236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4242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90249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not asked or unable to collect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 not asked or unable to collect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78148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X-another gender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91029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Anatomical / Organ inventory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847928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Breast(s)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Breast(s)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95801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Cervix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Cervix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17730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Fallopian tube(s)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Fallopian tube(s)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80124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Hypospadias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Hypospadias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72443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Ovary(ies)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Ovary(ies)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19294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Penis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Penis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2755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Prostate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Prostate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825205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Testis(es)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Testis(es)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27931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Uterus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Uterus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367543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Vagina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Vagina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31394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Clitoris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Clitoris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74908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Labia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Labia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680630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listed-Free text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96241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Chest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Chest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842903"/>
                  </a:ext>
                </a:extLst>
              </a:tr>
              <a:tr h="1571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 at birth, surgically modified, surgically created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 at birth, surgically modified, surgically created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697244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inventory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GSSO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AHS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TCBC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CIHI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StatCan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Patient care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system use, Research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0657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Anti-androgen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Anti-androgen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57987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Estrogen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Estrogen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08858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Follicle stimulating hormone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Follicle stimulating hormone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876141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replacement therapy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Hormone replacement therapy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4812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Progestin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Progestin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709327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Prolactin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Prolactin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349236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Puberty blocker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Puberty blocker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65677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Testosterone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Testosterone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064062"/>
                  </a:ext>
                </a:extLst>
              </a:tr>
              <a:tr h="17468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 currently used, in past, age first use, duration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Indicate currently used, in past, age first use, duration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16462"/>
                  </a:ext>
                </a:extLst>
              </a:tr>
              <a:tr h="15111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Reference ranges, Female-typical, Male-typical, Both</a:t>
                      </a:r>
                    </a:p>
                  </a:txBody>
                  <a:tcPr marL="4144" marR="4144" marT="4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Reference ranges, Female-typical, Male-typical, Both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44" marR="4144" marT="41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08215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71459" y="5107021"/>
            <a:ext cx="12023818" cy="17319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10690698" y="1895942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00FF"/>
                </a:solidFill>
              </a:rPr>
              <a:t>Same?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6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4304</TotalTime>
  <Words>5390</Words>
  <Application>Microsoft Office PowerPoint</Application>
  <PresentationFormat>Widescreen</PresentationFormat>
  <Paragraphs>3566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Rounded MT Bold</vt:lpstr>
      <vt:lpstr>Calibri</vt:lpstr>
      <vt:lpstr>Calibri Light</vt:lpstr>
      <vt:lpstr>Roboto</vt:lpstr>
      <vt:lpstr>Office Theme</vt:lpstr>
      <vt:lpstr>PowerPoint Presentation</vt:lpstr>
      <vt:lpstr>3. Terminology Discussion</vt:lpstr>
      <vt:lpstr>3. Terminology Discussion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Terminology Discussion</vt:lpstr>
      <vt:lpstr>Selected References</vt:lpstr>
    </vt:vector>
  </TitlesOfParts>
  <Company>University Of Victoria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fylau</dc:creator>
  <cp:lastModifiedBy>fylau</cp:lastModifiedBy>
  <cp:revision>136</cp:revision>
  <dcterms:created xsi:type="dcterms:W3CDTF">2021-05-02T15:00:07Z</dcterms:created>
  <dcterms:modified xsi:type="dcterms:W3CDTF">2021-05-25T14:50:19Z</dcterms:modified>
</cp:coreProperties>
</file>