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85" r:id="rId3"/>
    <p:sldId id="286" r:id="rId4"/>
    <p:sldId id="289" r:id="rId5"/>
    <p:sldId id="287" r:id="rId6"/>
    <p:sldId id="28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78D42D1-C572-4D41-BF3B-CFEF6148539D}">
          <p14:sldIdLst>
            <p14:sldId id="257"/>
            <p14:sldId id="285"/>
            <p14:sldId id="286"/>
            <p14:sldId id="289"/>
            <p14:sldId id="287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ridan Cook" initials="SC" lastIdx="1" clrIdx="0">
    <p:extLst>
      <p:ext uri="{19B8F6BF-5375-455C-9EA6-DF929625EA0E}">
        <p15:presenceInfo xmlns:p15="http://schemas.microsoft.com/office/powerpoint/2012/main" userId="S::scook@GEVITYINC.COM::10b3d6d6-0197-48b2-8df1-f8c21ebecc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23C0A3-4DE9-478B-B96F-3F9C183D3A49}" v="4" dt="2023-05-26T17:45:53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>
        <p:scale>
          <a:sx n="100" d="100"/>
          <a:sy n="100" d="100"/>
        </p:scale>
        <p:origin x="-29" y="-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Sheridan" userId="281e4631-2ba3-493a-978c-63fee9769b29" providerId="ADAL" clId="{6723C0A3-4DE9-478B-B96F-3F9C183D3A49}"/>
    <pc:docChg chg="undo custSel addSld modSld modSection">
      <pc:chgData name="Cook, Sheridan" userId="281e4631-2ba3-493a-978c-63fee9769b29" providerId="ADAL" clId="{6723C0A3-4DE9-478B-B96F-3F9C183D3A49}" dt="2023-05-26T19:01:06.545" v="2467" actId="20577"/>
      <pc:docMkLst>
        <pc:docMk/>
      </pc:docMkLst>
      <pc:sldChg chg="modSp mod">
        <pc:chgData name="Cook, Sheridan" userId="281e4631-2ba3-493a-978c-63fee9769b29" providerId="ADAL" clId="{6723C0A3-4DE9-478B-B96F-3F9C183D3A49}" dt="2023-05-26T17:59:24.976" v="374" actId="20577"/>
        <pc:sldMkLst>
          <pc:docMk/>
          <pc:sldMk cId="1518255639" sldId="257"/>
        </pc:sldMkLst>
        <pc:spChg chg="mod">
          <ac:chgData name="Cook, Sheridan" userId="281e4631-2ba3-493a-978c-63fee9769b29" providerId="ADAL" clId="{6723C0A3-4DE9-478B-B96F-3F9C183D3A49}" dt="2023-05-26T17:59:24.976" v="374" actId="20577"/>
          <ac:spMkLst>
            <pc:docMk/>
            <pc:sldMk cId="1518255639" sldId="257"/>
            <ac:spMk id="2" creationId="{DF16B341-BB90-854F-9621-9514F2422D22}"/>
          </ac:spMkLst>
        </pc:spChg>
      </pc:sldChg>
      <pc:sldChg chg="modSp mod">
        <pc:chgData name="Cook, Sheridan" userId="281e4631-2ba3-493a-978c-63fee9769b29" providerId="ADAL" clId="{6723C0A3-4DE9-478B-B96F-3F9C183D3A49}" dt="2023-05-26T19:01:06.545" v="2467" actId="20577"/>
        <pc:sldMkLst>
          <pc:docMk/>
          <pc:sldMk cId="2619770611" sldId="285"/>
        </pc:sldMkLst>
        <pc:spChg chg="mod">
          <ac:chgData name="Cook, Sheridan" userId="281e4631-2ba3-493a-978c-63fee9769b29" providerId="ADAL" clId="{6723C0A3-4DE9-478B-B96F-3F9C183D3A49}" dt="2023-05-26T19:01:06.545" v="2467" actId="20577"/>
          <ac:spMkLst>
            <pc:docMk/>
            <pc:sldMk cId="2619770611" sldId="285"/>
            <ac:spMk id="3" creationId="{3E4FBE9C-3113-48B8-AD7B-C730FC4A799F}"/>
          </ac:spMkLst>
        </pc:spChg>
      </pc:sldChg>
      <pc:sldChg chg="modSp mod">
        <pc:chgData name="Cook, Sheridan" userId="281e4631-2ba3-493a-978c-63fee9769b29" providerId="ADAL" clId="{6723C0A3-4DE9-478B-B96F-3F9C183D3A49}" dt="2023-05-26T18:53:45.485" v="2175" actId="20577"/>
        <pc:sldMkLst>
          <pc:docMk/>
          <pc:sldMk cId="3684124794" sldId="287"/>
        </pc:sldMkLst>
        <pc:spChg chg="mod">
          <ac:chgData name="Cook, Sheridan" userId="281e4631-2ba3-493a-978c-63fee9769b29" providerId="ADAL" clId="{6723C0A3-4DE9-478B-B96F-3F9C183D3A49}" dt="2023-05-26T18:53:45.485" v="2175" actId="20577"/>
          <ac:spMkLst>
            <pc:docMk/>
            <pc:sldMk cId="3684124794" sldId="287"/>
            <ac:spMk id="3" creationId="{2F1E66BB-7F91-425C-D135-503C40DB6BB6}"/>
          </ac:spMkLst>
        </pc:spChg>
      </pc:sldChg>
      <pc:sldChg chg="modSp add mod">
        <pc:chgData name="Cook, Sheridan" userId="281e4631-2ba3-493a-978c-63fee9769b29" providerId="ADAL" clId="{6723C0A3-4DE9-478B-B96F-3F9C183D3A49}" dt="2023-05-26T17:41:30.954" v="137" actId="14"/>
        <pc:sldMkLst>
          <pc:docMk/>
          <pc:sldMk cId="799372610" sldId="288"/>
        </pc:sldMkLst>
        <pc:spChg chg="mod">
          <ac:chgData name="Cook, Sheridan" userId="281e4631-2ba3-493a-978c-63fee9769b29" providerId="ADAL" clId="{6723C0A3-4DE9-478B-B96F-3F9C183D3A49}" dt="2023-05-26T17:41:30.954" v="137" actId="14"/>
          <ac:spMkLst>
            <pc:docMk/>
            <pc:sldMk cId="799372610" sldId="288"/>
            <ac:spMk id="3" creationId="{2F1E66BB-7F91-425C-D135-503C40DB6BB6}"/>
          </ac:spMkLst>
        </pc:spChg>
      </pc:sldChg>
      <pc:sldChg chg="addSp delSp modSp new mod">
        <pc:chgData name="Cook, Sheridan" userId="281e4631-2ba3-493a-978c-63fee9769b29" providerId="ADAL" clId="{6723C0A3-4DE9-478B-B96F-3F9C183D3A49}" dt="2023-05-26T17:46:11.248" v="342" actId="20577"/>
        <pc:sldMkLst>
          <pc:docMk/>
          <pc:sldMk cId="4285052093" sldId="289"/>
        </pc:sldMkLst>
        <pc:spChg chg="mod">
          <ac:chgData name="Cook, Sheridan" userId="281e4631-2ba3-493a-978c-63fee9769b29" providerId="ADAL" clId="{6723C0A3-4DE9-478B-B96F-3F9C183D3A49}" dt="2023-05-26T17:45:33.625" v="280" actId="20577"/>
          <ac:spMkLst>
            <pc:docMk/>
            <pc:sldMk cId="4285052093" sldId="289"/>
            <ac:spMk id="2" creationId="{14244920-CC67-E3F6-8C3C-13EBB212C99A}"/>
          </ac:spMkLst>
        </pc:spChg>
        <pc:spChg chg="del mod">
          <ac:chgData name="Cook, Sheridan" userId="281e4631-2ba3-493a-978c-63fee9769b29" providerId="ADAL" clId="{6723C0A3-4DE9-478B-B96F-3F9C183D3A49}" dt="2023-05-26T17:43:13.567" v="193" actId="478"/>
          <ac:spMkLst>
            <pc:docMk/>
            <pc:sldMk cId="4285052093" sldId="289"/>
            <ac:spMk id="3" creationId="{A36794D5-9511-5CA0-B154-83E5FC69754D}"/>
          </ac:spMkLst>
        </pc:spChg>
        <pc:spChg chg="add del mod">
          <ac:chgData name="Cook, Sheridan" userId="281e4631-2ba3-493a-978c-63fee9769b29" providerId="ADAL" clId="{6723C0A3-4DE9-478B-B96F-3F9C183D3A49}" dt="2023-05-26T17:43:15.750" v="194" actId="478"/>
          <ac:spMkLst>
            <pc:docMk/>
            <pc:sldMk cId="4285052093" sldId="289"/>
            <ac:spMk id="7" creationId="{45B7163E-7D24-FEF4-CE93-F48C80346620}"/>
          </ac:spMkLst>
        </pc:spChg>
        <pc:spChg chg="add mod">
          <ac:chgData name="Cook, Sheridan" userId="281e4631-2ba3-493a-978c-63fee9769b29" providerId="ADAL" clId="{6723C0A3-4DE9-478B-B96F-3F9C183D3A49}" dt="2023-05-26T17:45:15.278" v="229" actId="20577"/>
          <ac:spMkLst>
            <pc:docMk/>
            <pc:sldMk cId="4285052093" sldId="289"/>
            <ac:spMk id="12" creationId="{7A518E12-063F-C821-24A5-6D6ED53609EE}"/>
          </ac:spMkLst>
        </pc:spChg>
        <pc:spChg chg="add mod">
          <ac:chgData name="Cook, Sheridan" userId="281e4631-2ba3-493a-978c-63fee9769b29" providerId="ADAL" clId="{6723C0A3-4DE9-478B-B96F-3F9C183D3A49}" dt="2023-05-26T17:46:11.248" v="342" actId="20577"/>
          <ac:spMkLst>
            <pc:docMk/>
            <pc:sldMk cId="4285052093" sldId="289"/>
            <ac:spMk id="13" creationId="{CB79FD97-7954-B566-B135-A8E3A99D3585}"/>
          </ac:spMkLst>
        </pc:spChg>
        <pc:spChg chg="add mod">
          <ac:chgData name="Cook, Sheridan" userId="281e4631-2ba3-493a-978c-63fee9769b29" providerId="ADAL" clId="{6723C0A3-4DE9-478B-B96F-3F9C183D3A49}" dt="2023-05-26T17:46:08.128" v="333" actId="20577"/>
          <ac:spMkLst>
            <pc:docMk/>
            <pc:sldMk cId="4285052093" sldId="289"/>
            <ac:spMk id="14" creationId="{243415EF-F9AD-D722-F79A-71694184EF31}"/>
          </ac:spMkLst>
        </pc:spChg>
        <pc:picChg chg="add mod">
          <ac:chgData name="Cook, Sheridan" userId="281e4631-2ba3-493a-978c-63fee9769b29" providerId="ADAL" clId="{6723C0A3-4DE9-478B-B96F-3F9C183D3A49}" dt="2023-05-26T17:43:40.633" v="197" actId="1076"/>
          <ac:picMkLst>
            <pc:docMk/>
            <pc:sldMk cId="4285052093" sldId="289"/>
            <ac:picMk id="5" creationId="{151B825B-C912-2570-3F34-41CC17C95162}"/>
          </ac:picMkLst>
        </pc:picChg>
        <pc:picChg chg="add mod modCrop">
          <ac:chgData name="Cook, Sheridan" userId="281e4631-2ba3-493a-978c-63fee9769b29" providerId="ADAL" clId="{6723C0A3-4DE9-478B-B96F-3F9C183D3A49}" dt="2023-05-26T17:45:50.636" v="308" actId="1036"/>
          <ac:picMkLst>
            <pc:docMk/>
            <pc:sldMk cId="4285052093" sldId="289"/>
            <ac:picMk id="9" creationId="{C02C6A15-7BE3-B8E9-B88A-FCAD31FE9DE2}"/>
          </ac:picMkLst>
        </pc:picChg>
        <pc:picChg chg="add mod">
          <ac:chgData name="Cook, Sheridan" userId="281e4631-2ba3-493a-978c-63fee9769b29" providerId="ADAL" clId="{6723C0A3-4DE9-478B-B96F-3F9C183D3A49}" dt="2023-05-26T17:45:02.527" v="201" actId="1076"/>
          <ac:picMkLst>
            <pc:docMk/>
            <pc:sldMk cId="4285052093" sldId="289"/>
            <ac:picMk id="11" creationId="{6162B0BB-1AB4-1B18-5C1C-1EDDFE4FB13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1007B-F5C1-40AA-85F2-878900842952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A5BA6-148E-492B-9145-4CF77C16B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72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7ABD91-65D0-427B-BEB5-6C7A332A5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9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CEA85-91F9-46D1-B9C4-6FD420F07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D0E1E8-1E46-4455-9DDD-19318F18F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AE2B4-A91A-4F46-92A3-3CA051DBA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80C37-ECA1-45DD-8D98-BBDA89EF3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E6A04-0245-400B-8647-B2CDA30B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6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7AE13-20A9-4BF2-B002-1572CC05B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23F2BA-B043-43BD-A2B5-A98B76269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3A1E6-E9D2-4419-8ECC-16DCB3788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91DB6-A4DB-4627-A7F0-1076CCAE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07FD7-C704-4979-B0BD-507840185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3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EFBE18-D1EA-4385-BD42-230455960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4A8AF1-8C82-4CC0-9046-7648DEFCE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48D46-A8B1-4301-8342-B2A41EAD5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47DD8-D694-4307-B5EB-989735101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E7F01-A420-4CA9-B776-EAFBE6808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6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6C454-DB7E-4367-A708-27C33F07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7359D-CA23-4D32-8E30-CD3F9109A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332B5-CF86-4F6A-919A-3D336FA1E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F9017-E10E-4A8D-952E-33146E47C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9007E-C480-4B68-9CAC-1D7C6D3C9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39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4DEED-74F4-44A0-A2F3-DB85474DA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451A2-82FC-4218-BB2C-959A19F01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3CB5F-5AD9-4DDA-95D7-64DBE2B97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786D1-4325-442E-B309-042425E7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945B5-02C8-4D66-A256-732C3EB91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0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CFC44-A090-4320-B1B8-722FD915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9ED1-91D2-4DCB-9FBE-A19DBB9C3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667AC-A441-44F3-BD21-4B9DB857A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5CB0F-4C68-4E62-8963-50A838DF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98729F-ADD1-4661-BBE8-D5C6EF78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11C04-F4C6-4A60-8B02-CEF2EEB8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0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4AF12-CF55-4BA5-9A59-1E12F4849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1A4FD-64F6-4DA3-8B62-E83F1088F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1FBBF7-86A6-4AFD-BB70-FFDA3B6E4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9E2CA0-3F89-47E9-96FC-F9AB3C335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F61731-D8AF-40B2-919A-6078FE96B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952018-2D4B-4F2D-8EC6-7671865E5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469BBC-9365-4F1F-815E-CEC6D5F2C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C6BFA1-C89F-4F0C-90B9-AC5D2BCA8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95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94EB3-170C-4039-B98E-D43BE2E70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AB40EE-9820-4CEC-B15F-B45E632F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DDF080-2622-42E3-A1F9-5D5FE74FA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B1680-8FAB-4B0F-AFF9-79C53CC8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8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07847-9319-41A7-A767-F2353470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1EA662-D275-48BC-A09A-0164BA234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FC23BA-1946-4B17-AFD6-AACCD4281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1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BC704-4409-4D03-BAB0-F7E3D9471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E5003-528D-42F7-958F-C81D23BAF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14CAE8-F706-4AF6-987A-EEB2BE62E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6B4BC-2BD1-4DA6-9F23-388C37FD4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84BB6-9013-4028-851A-5F70988FE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72A7B-A445-4A01-89CA-80BABE6A8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2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E905-F783-4C9F-8CCD-9677B94E0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040196-01B3-4099-843B-7EACCEE52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5E8D7-4703-4FF5-98D7-03FF8C1E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B6F97-4634-471A-A510-E1F2256F7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1F472-60F6-4CE6-8D8E-F9FF0F778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2324D-AD08-4FA2-B4FF-64CEBE0A8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3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9D07B-85CA-4AF7-9D73-9BF0938AA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B9A84-E2C9-4075-8BB3-F9EDC3AEA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AF8BE-B01B-46CE-A0DE-5522375CF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4F68F-86FA-4928-8744-5762558F6365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111BD-5B84-48C3-975F-9A4BFB3A0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8E3D4-6CA6-44BB-8403-73F4056B51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1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orage.infoway-inforoute.ca/index.php/s/r2fgjIKoaNMXpV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uild.fhir.org/ig/HL7NZ/nzbase/StructureDefinition-NzCondition.html" TargetMode="External"/><Relationship Id="rId2" Type="http://schemas.openxmlformats.org/officeDocument/2006/relationships/hyperlink" Target="http://build.fhir.org/ig/hl7au/au-fhir-base/StructureDefinition-au-condition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uild.fhir.org/ig/HL7-Canada/ca-baseline/branches/master/StructureDefinition-profile-condition.html" TargetMode="External"/><Relationship Id="rId5" Type="http://schemas.openxmlformats.org/officeDocument/2006/relationships/hyperlink" Target="https://hl7.dk/fhir/core/StructureDefinition-dk-core-condition.html" TargetMode="External"/><Relationship Id="rId4" Type="http://schemas.openxmlformats.org/officeDocument/2006/relationships/hyperlink" Target="https://simplifier.net/guide/uk-core-implementation-guide-stu3-sequence/Home/ProfilesandExtensions/Profile-UKCore-Condition?version=1.6.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S Core">
            <a:extLst>
              <a:ext uri="{FF2B5EF4-FFF2-40B4-BE49-F238E27FC236}">
                <a16:creationId xmlns:a16="http://schemas.microsoft.com/office/drawing/2014/main" id="{0F69D6BC-ABB5-8040-BC09-273AF29960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804"/>
          <a:stretch/>
        </p:blipFill>
        <p:spPr bwMode="auto">
          <a:xfrm>
            <a:off x="9539656" y="2057057"/>
            <a:ext cx="1844546" cy="274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16B341-BB90-854F-9621-9514F2422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474" y="443847"/>
            <a:ext cx="6534912" cy="2532465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CA-Baseline</a:t>
            </a:r>
            <a:br>
              <a:rPr lang="en-US" sz="5400" dirty="0"/>
            </a:br>
            <a:r>
              <a:rPr lang="en-US" sz="3600" dirty="0"/>
              <a:t>May 2023 Governance Call</a:t>
            </a:r>
            <a:endParaRPr lang="en-US" sz="5400" dirty="0"/>
          </a:p>
        </p:txBody>
      </p:sp>
      <p:pic>
        <p:nvPicPr>
          <p:cNvPr id="16" name="Picture 2" descr="US Core">
            <a:extLst>
              <a:ext uri="{FF2B5EF4-FFF2-40B4-BE49-F238E27FC236}">
                <a16:creationId xmlns:a16="http://schemas.microsoft.com/office/drawing/2014/main" id="{3E62D9BF-7D67-364B-B9B0-45C0A83597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83"/>
          <a:stretch/>
        </p:blipFill>
        <p:spPr bwMode="auto">
          <a:xfrm>
            <a:off x="7333515" y="5153905"/>
            <a:ext cx="4582761" cy="1317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255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136C0-1971-4392-ADFD-7F65C22DC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FBE9C-3113-48B8-AD7B-C730FC4A7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Housekeeping: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OwnCloud: </a:t>
            </a:r>
            <a:r>
              <a:rPr lang="en-US" sz="2000" dirty="0">
                <a:latin typeface="Calibri" panose="020F0502020204030204" pitchFamily="34" charset="0"/>
                <a:hlinkClick r:id="rId2"/>
              </a:rPr>
              <a:t>https://storage.infoway-inforoute.ca/index.php/s/r2fgjIKoaNMXpVT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Re-assess interest in secretariat role – ask for volunteers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en-US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Recap from last Governance call to anchor our work moving forward</a:t>
            </a:r>
          </a:p>
          <a:p>
            <a:pPr lvl="1">
              <a:spcBef>
                <a:spcPts val="0"/>
              </a:spcBef>
            </a:pPr>
            <a:r>
              <a:rPr lang="en-US" sz="2100" dirty="0">
                <a:latin typeface="Calibri" panose="020F0502020204030204" pitchFamily="34" charset="0"/>
              </a:rPr>
              <a:t>Discuss what processes we can incorporate to bring about more use case agnosticism</a:t>
            </a:r>
          </a:p>
          <a:p>
            <a:pPr lvl="2">
              <a:spcBef>
                <a:spcPts val="0"/>
              </a:spcBef>
            </a:pPr>
            <a:r>
              <a:rPr lang="en-US" sz="1600" dirty="0">
                <a:latin typeface="Calibri" panose="020F0502020204030204" pitchFamily="34" charset="0"/>
              </a:rPr>
              <a:t>Review what other more agnostic approaches look like in other bases</a:t>
            </a:r>
          </a:p>
          <a:p>
            <a:pPr lvl="2">
              <a:spcBef>
                <a:spcPts val="0"/>
              </a:spcBef>
            </a:pPr>
            <a:endParaRPr lang="en-US" sz="160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Discuss what processes we can incorporate to bring about more use case agnosticism</a:t>
            </a:r>
          </a:p>
          <a:p>
            <a:pPr lvl="1">
              <a:spcBef>
                <a:spcPts val="0"/>
              </a:spcBef>
            </a:pPr>
            <a:r>
              <a:rPr lang="en-US" sz="2100" dirty="0">
                <a:latin typeface="Calibri" panose="020F0502020204030204" pitchFamily="34" charset="0"/>
              </a:rPr>
              <a:t>Discuss where we may be missing the mark for use case agnosticism</a:t>
            </a:r>
          </a:p>
          <a:p>
            <a:pPr lvl="1">
              <a:spcBef>
                <a:spcPts val="0"/>
              </a:spcBef>
            </a:pPr>
            <a:r>
              <a:rPr lang="en-US" sz="2100" dirty="0">
                <a:latin typeface="Calibri" panose="020F0502020204030204" pitchFamily="34" charset="0"/>
              </a:rPr>
              <a:t>Discuss what is and isn’t working about our current DDR and community issue process to determine if anything needs to change with those to drive the work</a:t>
            </a:r>
          </a:p>
          <a:p>
            <a:pPr lvl="1">
              <a:spcBef>
                <a:spcPts val="0"/>
              </a:spcBef>
            </a:pPr>
            <a:endParaRPr lang="en-US" sz="200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Future agenda item: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Profiling – </a:t>
            </a:r>
            <a:r>
              <a:rPr lang="en-US" sz="2000" dirty="0" err="1">
                <a:latin typeface="Calibri" panose="020F0502020204030204" pitchFamily="34" charset="0"/>
              </a:rPr>
              <a:t>MustSupport</a:t>
            </a:r>
            <a:r>
              <a:rPr lang="en-US" sz="2000" dirty="0">
                <a:latin typeface="Calibri" panose="020F0502020204030204" pitchFamily="34" charset="0"/>
              </a:rPr>
              <a:t> Removal / Modeling Change – June 2</a:t>
            </a:r>
            <a:r>
              <a:rPr lang="en-US" sz="2000" baseline="30000" dirty="0">
                <a:latin typeface="Calibri" panose="020F0502020204030204" pitchFamily="34" charset="0"/>
              </a:rPr>
              <a:t>nd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Review of feedback from </a:t>
            </a:r>
            <a:r>
              <a:rPr lang="en-US" sz="2000" dirty="0" err="1">
                <a:latin typeface="Calibri" panose="020F0502020204030204" pitchFamily="34" charset="0"/>
              </a:rPr>
              <a:t>MustSupport</a:t>
            </a:r>
            <a:r>
              <a:rPr lang="en-US" sz="2000" dirty="0">
                <a:latin typeface="Calibri" panose="020F0502020204030204" pitchFamily="34" charset="0"/>
              </a:rPr>
              <a:t> modeling change – June 9</a:t>
            </a:r>
            <a:r>
              <a:rPr lang="en-US" sz="2000" baseline="30000" dirty="0">
                <a:latin typeface="Calibri" panose="020F0502020204030204" pitchFamily="34" charset="0"/>
              </a:rPr>
              <a:t>th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Org Chart – Roadmap Activities at Large – Where do we fit in? How do we see ourselves? So we can provide feedback or commentary – initial reaction w/ collected feedback at governance call  - June 9th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Principles behind participation in SDO (e.g., ANSI due diligence requirements and essentials for building and localizing) – Informative presentation by Ron - June 23</a:t>
            </a:r>
            <a:r>
              <a:rPr lang="en-US" sz="2000" baseline="30000" dirty="0">
                <a:latin typeface="Calibri" panose="020F0502020204030204" pitchFamily="34" charset="0"/>
              </a:rPr>
              <a:t>rd</a:t>
            </a:r>
            <a:r>
              <a:rPr lang="en-US" sz="2000" dirty="0">
                <a:latin typeface="Calibri" panose="020F0502020204030204" pitchFamily="34" charset="0"/>
              </a:rPr>
              <a:t> potentially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Discussion on Shift to using private </a:t>
            </a:r>
            <a:r>
              <a:rPr lang="en-US" sz="2000" dirty="0" err="1">
                <a:latin typeface="Calibri" panose="020F0502020204030204" pitchFamily="34" charset="0"/>
              </a:rPr>
              <a:t>youtube</a:t>
            </a:r>
            <a:r>
              <a:rPr lang="en-US" sz="2000" dirty="0">
                <a:latin typeface="Calibri" panose="020F0502020204030204" pitchFamily="34" charset="0"/>
              </a:rPr>
              <a:t> channel/shifting approach for recordings in the future</a:t>
            </a:r>
          </a:p>
        </p:txBody>
      </p:sp>
    </p:spTree>
    <p:extLst>
      <p:ext uri="{BB962C8B-B14F-4D97-AF65-F5344CB8AC3E}">
        <p14:creationId xmlns:p14="http://schemas.microsoft.com/office/powerpoint/2010/main" val="26197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68079-1A16-6DD9-CF76-EC2A6C49E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Refining for more Use Case Agnosticism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B4810-B230-B98D-F460-013F7536D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From a past governance call:</a:t>
            </a:r>
          </a:p>
          <a:p>
            <a:r>
              <a:rPr lang="en-US" sz="1800" b="1" dirty="0">
                <a:latin typeface="Calibri" panose="020F0502020204030204" pitchFamily="34" charset="0"/>
              </a:rPr>
              <a:t>True use case agnosticism</a:t>
            </a:r>
            <a:r>
              <a:rPr lang="en-US" sz="1800" dirty="0">
                <a:latin typeface="Calibri" panose="020F0502020204030204" pitchFamily="34" charset="0"/>
              </a:rPr>
              <a:t> might not be where we are at with the baseline if we have constraints  - </a:t>
            </a:r>
            <a:r>
              <a:rPr lang="en-US" sz="1800" u="sng" dirty="0">
                <a:latin typeface="Calibri" panose="020F0502020204030204" pitchFamily="34" charset="0"/>
              </a:rPr>
              <a:t>Other National Bases have much less constraints”</a:t>
            </a:r>
            <a:endParaRPr lang="en-US" sz="1800" dirty="0">
              <a:latin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</a:rPr>
              <a:t>If we continue as a set of artifacts that is useful to Core/Mores we need to continue actively vetting whether we’re maintaining use case agnosticism </a:t>
            </a:r>
            <a:r>
              <a:rPr lang="en-US" sz="1600" dirty="0">
                <a:latin typeface="Calibri" panose="020F0502020204030204" pitchFamily="34" charset="0"/>
              </a:rPr>
              <a:t>– needs to be a foundational process to ensure that requests for changes are handled in a transparent manner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Review what other more agnostic approaches look like in other bases</a:t>
            </a:r>
          </a:p>
          <a:p>
            <a:r>
              <a:rPr lang="en-US" sz="1100" dirty="0">
                <a:hlinkClick r:id="rId2"/>
              </a:rPr>
              <a:t>http://build.fhir.org/ig/hl7au/au-fhir-base/StructureDefinition-au-condition.html</a:t>
            </a:r>
            <a:endParaRPr lang="en-US" sz="1100" dirty="0"/>
          </a:p>
          <a:p>
            <a:r>
              <a:rPr lang="en-US" sz="1100" dirty="0">
                <a:hlinkClick r:id="rId3"/>
              </a:rPr>
              <a:t>https://build.fhir.org/ig/HL7NZ/nzbase/StructureDefinition-NzCondition.html</a:t>
            </a:r>
            <a:r>
              <a:rPr lang="en-US" sz="1100" dirty="0"/>
              <a:t> </a:t>
            </a:r>
          </a:p>
          <a:p>
            <a:r>
              <a:rPr lang="en-US" sz="1100" dirty="0">
                <a:hlinkClick r:id="rId4"/>
              </a:rPr>
              <a:t>https://simplifier.net/guide/uk-core-implementation-guide-stu3-sequence/Home/ProfilesandExtensions/Profile-UKCore-Condition?version=1.6.0</a:t>
            </a:r>
            <a:endParaRPr lang="en-US" sz="1100" dirty="0"/>
          </a:p>
          <a:p>
            <a:r>
              <a:rPr lang="en-US" sz="1100" dirty="0">
                <a:hlinkClick r:id="rId5"/>
              </a:rPr>
              <a:t>https://hl7.dk/fhir/core/StructureDefinition-dk-core-condition.html</a:t>
            </a:r>
            <a:endParaRPr lang="en-US" sz="1100" dirty="0"/>
          </a:p>
          <a:p>
            <a:r>
              <a:rPr lang="en-US" sz="1100" dirty="0">
                <a:hlinkClick r:id="rId6"/>
              </a:rPr>
              <a:t>http://build.fhir.org/ig/HL7-Canada/ca-baseline/branches/master/StructureDefinition-profile-condition.html</a:t>
            </a:r>
            <a:r>
              <a:rPr lang="en-US" sz="1100" dirty="0"/>
              <a:t> </a:t>
            </a:r>
          </a:p>
          <a:p>
            <a:pPr marL="0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195955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44920-CC67-E3F6-8C3C-13EBB212C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with other Base Practices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1B825B-C912-2570-3F34-41CC17C95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412" y="2047842"/>
            <a:ext cx="4851472" cy="38186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02C6A15-7BE3-B8E9-B88A-FCAD31FE9DE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445"/>
          <a:stretch/>
        </p:blipFill>
        <p:spPr>
          <a:xfrm>
            <a:off x="5072724" y="1591230"/>
            <a:ext cx="6281076" cy="199661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162B0BB-1AB4-1B18-5C1C-1EDDFE4FB1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861925"/>
            <a:ext cx="4503810" cy="293395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A518E12-063F-C821-24A5-6D6ED53609EE}"/>
              </a:ext>
            </a:extLst>
          </p:cNvPr>
          <p:cNvSpPr txBox="1"/>
          <p:nvPr/>
        </p:nvSpPr>
        <p:spPr>
          <a:xfrm>
            <a:off x="742950" y="5866508"/>
            <a:ext cx="3514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 Baseline Patient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79FD97-7954-B566-B135-A8E3A99D3585}"/>
              </a:ext>
            </a:extLst>
          </p:cNvPr>
          <p:cNvSpPr txBox="1"/>
          <p:nvPr/>
        </p:nvSpPr>
        <p:spPr>
          <a:xfrm>
            <a:off x="5072724" y="1259998"/>
            <a:ext cx="3514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 Base Condition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3415EF-F9AD-D722-F79A-71694184EF31}"/>
              </a:ext>
            </a:extLst>
          </p:cNvPr>
          <p:cNvSpPr txBox="1"/>
          <p:nvPr/>
        </p:nvSpPr>
        <p:spPr>
          <a:xfrm>
            <a:off x="6215724" y="3570903"/>
            <a:ext cx="3514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UK Core Condition</a:t>
            </a:r>
          </a:p>
        </p:txBody>
      </p:sp>
    </p:spTree>
    <p:extLst>
      <p:ext uri="{BB962C8B-B14F-4D97-AF65-F5344CB8AC3E}">
        <p14:creationId xmlns:p14="http://schemas.microsoft.com/office/powerpoint/2010/main" val="428505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B81C0-43C1-3CD1-AB1B-049B8F52F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Refining for more Use Case Agnosticism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E66BB-7F91-425C-D135-503C40DB6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>
                <a:latin typeface="Calibri" panose="020F0502020204030204" pitchFamily="34" charset="0"/>
              </a:rPr>
              <a:t>W</a:t>
            </a:r>
            <a:r>
              <a:rPr lang="en-US" sz="2800" dirty="0">
                <a:latin typeface="Calibri" panose="020F0502020204030204" pitchFamily="34" charset="0"/>
              </a:rPr>
              <a:t>here we may be missing the mark for use case agnosticism?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Prior to use cases the IGuide provides consistent representation of concepts 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Are there things that we can comfortably apply </a:t>
            </a:r>
            <a:r>
              <a:rPr lang="en-US" u="sng" dirty="0">
                <a:latin typeface="Calibri" panose="020F0502020204030204" pitchFamily="34" charset="0"/>
              </a:rPr>
              <a:t>cardinality</a:t>
            </a:r>
            <a:r>
              <a:rPr lang="en-US" dirty="0">
                <a:latin typeface="Calibri" panose="020F0502020204030204" pitchFamily="34" charset="0"/>
              </a:rPr>
              <a:t> or </a:t>
            </a:r>
            <a:r>
              <a:rPr lang="en-US" u="sng" dirty="0" err="1">
                <a:latin typeface="Calibri" panose="020F0502020204030204" pitchFamily="34" charset="0"/>
              </a:rPr>
              <a:t>MustSupport</a:t>
            </a:r>
            <a:r>
              <a:rPr lang="en-US" dirty="0">
                <a:latin typeface="Calibri" panose="020F0502020204030204" pitchFamily="34" charset="0"/>
              </a:rPr>
              <a:t> rules that will never be challenged by use cases (paramedical services, consumer apps, emergency treatment) (what about CDS hooks?)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Are CA Baseline requirements different from the FHIR Base? When do we need to be different due to our locale…and whether it is necessary to represent in the StructureDefinition?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If we really mean for something to be applied consistently– computable constraints are necessary</a:t>
            </a:r>
          </a:p>
          <a:p>
            <a:pPr lvl="2"/>
            <a:r>
              <a:rPr lang="en-US" dirty="0" err="1">
                <a:latin typeface="Calibri" panose="020F0502020204030204" pitchFamily="34" charset="0"/>
              </a:rPr>
              <a:t>MustSupport</a:t>
            </a:r>
            <a:r>
              <a:rPr lang="en-US" dirty="0">
                <a:latin typeface="Calibri" panose="020F0502020204030204" pitchFamily="34" charset="0"/>
              </a:rPr>
              <a:t>? </a:t>
            </a:r>
          </a:p>
          <a:p>
            <a:pPr lvl="3"/>
            <a:r>
              <a:rPr lang="en-US" dirty="0">
                <a:latin typeface="Calibri" panose="020F0502020204030204" pitchFamily="34" charset="0"/>
              </a:rPr>
              <a:t>Practitioner and </a:t>
            </a:r>
            <a:r>
              <a:rPr lang="en-US" dirty="0" err="1">
                <a:latin typeface="Calibri" panose="020F0502020204030204" pitchFamily="34" charset="0"/>
              </a:rPr>
              <a:t>PractitionerRole</a:t>
            </a:r>
            <a:r>
              <a:rPr lang="en-US" dirty="0">
                <a:latin typeface="Calibri" panose="020F0502020204030204" pitchFamily="34" charset="0"/>
              </a:rPr>
              <a:t> examples where MS was too strong raised by BC </a:t>
            </a:r>
          </a:p>
          <a:p>
            <a:pPr lvl="3"/>
            <a:r>
              <a:rPr lang="en-US" dirty="0">
                <a:latin typeface="Calibri" panose="020F0502020204030204" pitchFamily="34" charset="0"/>
              </a:rPr>
              <a:t>Considerations for </a:t>
            </a:r>
            <a:r>
              <a:rPr lang="en-US" dirty="0" err="1">
                <a:latin typeface="Calibri" panose="020F0502020204030204" pitchFamily="34" charset="0"/>
              </a:rPr>
              <a:t>mustSupport</a:t>
            </a:r>
            <a:r>
              <a:rPr lang="en-US" dirty="0">
                <a:latin typeface="Calibri" panose="020F0502020204030204" pitchFamily="34" charset="0"/>
              </a:rPr>
              <a:t> as a section in guide (without applying the MS flags themselves?)</a:t>
            </a:r>
          </a:p>
          <a:p>
            <a:pPr lvl="3"/>
            <a:r>
              <a:rPr lang="en-US" dirty="0">
                <a:latin typeface="Calibri" panose="020F0502020204030204" pitchFamily="34" charset="0"/>
              </a:rPr>
              <a:t>Do we want to change or delay change because of what is coming forward in the replacement of </a:t>
            </a:r>
            <a:r>
              <a:rPr lang="en-US" dirty="0" err="1">
                <a:latin typeface="Calibri" panose="020F0502020204030204" pitchFamily="34" charset="0"/>
              </a:rPr>
              <a:t>MustSupport</a:t>
            </a:r>
            <a:r>
              <a:rPr lang="en-US" dirty="0">
                <a:latin typeface="Calibri" panose="020F0502020204030204" pitchFamily="34" charset="0"/>
              </a:rPr>
              <a:t> and the work occurring with pan-Canadian data models?</a:t>
            </a:r>
          </a:p>
          <a:p>
            <a:pPr lvl="4"/>
            <a:r>
              <a:rPr lang="en-US" dirty="0">
                <a:latin typeface="Calibri" panose="020F0502020204030204" pitchFamily="34" charset="0"/>
              </a:rPr>
              <a:t>Process for how we make this decision: Send note to the forums on the decision (remove or not remove </a:t>
            </a:r>
            <a:r>
              <a:rPr lang="en-US" dirty="0" err="1">
                <a:latin typeface="Calibri" panose="020F0502020204030204" pitchFamily="34" charset="0"/>
              </a:rPr>
              <a:t>MustSupport</a:t>
            </a:r>
            <a:r>
              <a:rPr lang="en-US" dirty="0">
                <a:latin typeface="Calibri" panose="020F0502020204030204" pitchFamily="34" charset="0"/>
              </a:rPr>
              <a:t> flags w/ addition of noting any in a section), decision will be made by community by date X, will be discussed on X call, feedback provided before date X via forums and/or calls, posting the decision that was made on forum and reiterated on call </a:t>
            </a:r>
          </a:p>
          <a:p>
            <a:pPr lvl="5"/>
            <a:r>
              <a:rPr lang="en-US" dirty="0">
                <a:latin typeface="Calibri" panose="020F0502020204030204" pitchFamily="34" charset="0"/>
              </a:rPr>
              <a:t>Two weeks notice ahead of last feedback call  - Feedback before the 9</a:t>
            </a:r>
            <a:r>
              <a:rPr lang="en-US" baseline="30000" dirty="0">
                <a:latin typeface="Calibri" panose="020F0502020204030204" pitchFamily="34" charset="0"/>
              </a:rPr>
              <a:t>th</a:t>
            </a:r>
            <a:r>
              <a:rPr lang="en-US" dirty="0">
                <a:latin typeface="Calibri" panose="020F0502020204030204" pitchFamily="34" charset="0"/>
              </a:rPr>
              <a:t>, discussion on the 2</a:t>
            </a:r>
            <a:r>
              <a:rPr lang="en-US" baseline="30000" dirty="0">
                <a:latin typeface="Calibri" panose="020F0502020204030204" pitchFamily="34" charset="0"/>
              </a:rPr>
              <a:t>nd</a:t>
            </a:r>
            <a:r>
              <a:rPr lang="en-US" dirty="0">
                <a:latin typeface="Calibri" panose="020F0502020204030204" pitchFamily="34" charset="0"/>
              </a:rPr>
              <a:t>, discussion on how to handle on the 9</a:t>
            </a:r>
            <a:r>
              <a:rPr lang="en-US" baseline="30000" dirty="0">
                <a:latin typeface="Calibri" panose="020F0502020204030204" pitchFamily="34" charset="0"/>
              </a:rPr>
              <a:t>th</a:t>
            </a:r>
            <a:r>
              <a:rPr lang="en-US" dirty="0">
                <a:latin typeface="Calibri" panose="020F0502020204030204" pitchFamily="34" charset="0"/>
              </a:rPr>
              <a:t>, decision after the 9</a:t>
            </a:r>
            <a:r>
              <a:rPr lang="en-US" baseline="30000" dirty="0">
                <a:latin typeface="Calibri" panose="020F0502020204030204" pitchFamily="34" charset="0"/>
              </a:rPr>
              <a:t>th</a:t>
            </a:r>
            <a:r>
              <a:rPr lang="en-US" dirty="0">
                <a:latin typeface="Calibri" panose="020F0502020204030204" pitchFamily="34" charset="0"/>
              </a:rPr>
              <a:t> communicated as above </a:t>
            </a:r>
          </a:p>
          <a:p>
            <a:pPr lvl="5"/>
            <a:r>
              <a:rPr lang="en-US" dirty="0">
                <a:latin typeface="Calibri" panose="020F0502020204030204" pitchFamily="34" charset="0"/>
              </a:rPr>
              <a:t>Right level for a major change like position on </a:t>
            </a:r>
            <a:r>
              <a:rPr lang="en-US" dirty="0" err="1">
                <a:latin typeface="Calibri" panose="020F0502020204030204" pitchFamily="34" charset="0"/>
              </a:rPr>
              <a:t>mustSupport</a:t>
            </a:r>
            <a:endParaRPr lang="en-US" dirty="0">
              <a:latin typeface="Calibri" panose="020F0502020204030204" pitchFamily="34" charset="0"/>
            </a:endParaRPr>
          </a:p>
          <a:p>
            <a:pPr lvl="4"/>
            <a:r>
              <a:rPr lang="en-US" dirty="0">
                <a:latin typeface="Calibri" panose="020F0502020204030204" pitchFamily="34" charset="0"/>
              </a:rPr>
              <a:t>Following similar process for other types of decisions (with potential for grouping)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Cardinality?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Terminology?</a:t>
            </a:r>
          </a:p>
          <a:p>
            <a:pPr lvl="3"/>
            <a:r>
              <a:rPr lang="en-US" dirty="0">
                <a:latin typeface="Calibri" panose="020F0502020204030204" pitchFamily="34" charset="0"/>
              </a:rPr>
              <a:t>Clinical terminology: can cause creep of use cases (e.g., different billing codes vs clinical codes)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Data Types?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Reference Targets?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Extensions?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Do we set a target? And if so how do we get there? Is it different from our current DDR process?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24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B81C0-43C1-3CD1-AB1B-049B8F52F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Refining for more Use Case Agnosticism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E66BB-7F91-425C-D135-503C40DB6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Will there be impact to users that is different if we preempt these revisions vs wait for them to come up organically in the community?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Does it erode some of the value for our users to remove some of these items? How do we prioritize our users?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Does this concern only exist for some types of revisions (e.g., Must Support) what about data type rules)?</a:t>
            </a:r>
          </a:p>
          <a:p>
            <a:pPr marL="457200" lvl="1" indent="0">
              <a:buNone/>
            </a:pPr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W</a:t>
            </a:r>
            <a:r>
              <a:rPr lang="en-US" sz="2800" dirty="0">
                <a:latin typeface="Calibri" panose="020F0502020204030204" pitchFamily="34" charset="0"/>
              </a:rPr>
              <a:t>hat is and isn’t working about our current DDR and community issue process to determine if anything needs to change with those to drive the work?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372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2897</TotalTime>
  <Words>898</Words>
  <Application>Microsoft Office PowerPoint</Application>
  <PresentationFormat>Widescreen</PresentationFormat>
  <Paragraphs>65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CA-Baseline May 2023 Governance Call</vt:lpstr>
      <vt:lpstr>Agenda</vt:lpstr>
      <vt:lpstr>Refining for more Use Case Agnosticism</vt:lpstr>
      <vt:lpstr>Comparison with other Base Practices</vt:lpstr>
      <vt:lpstr>Refining for more Use Case Agnosticism</vt:lpstr>
      <vt:lpstr>Refining for more Use Case Agnosticism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CA-Baseline October Governance Call</dc:title>
  <dc:creator>Cook, Sheridan</dc:creator>
  <cp:lastModifiedBy>Cook, Sheridan</cp:lastModifiedBy>
  <cp:revision>14</cp:revision>
  <dcterms:created xsi:type="dcterms:W3CDTF">2022-10-14T17:58:45Z</dcterms:created>
  <dcterms:modified xsi:type="dcterms:W3CDTF">2023-05-26T19:01:12Z</dcterms:modified>
</cp:coreProperties>
</file>