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7"/>
  </p:notesMasterIdLst>
  <p:sldIdLst>
    <p:sldId id="256" r:id="rId2"/>
    <p:sldId id="259" r:id="rId3"/>
    <p:sldId id="582" r:id="rId4"/>
    <p:sldId id="261" r:id="rId5"/>
    <p:sldId id="263" r:id="rId6"/>
    <p:sldId id="260" r:id="rId7"/>
    <p:sldId id="558" r:id="rId8"/>
    <p:sldId id="559" r:id="rId9"/>
    <p:sldId id="560" r:id="rId10"/>
    <p:sldId id="561" r:id="rId11"/>
    <p:sldId id="562" r:id="rId12"/>
    <p:sldId id="563" r:id="rId13"/>
    <p:sldId id="579" r:id="rId14"/>
    <p:sldId id="447" r:id="rId15"/>
    <p:sldId id="448" r:id="rId16"/>
    <p:sldId id="461" r:id="rId17"/>
    <p:sldId id="565" r:id="rId18"/>
    <p:sldId id="580" r:id="rId19"/>
    <p:sldId id="586" r:id="rId20"/>
    <p:sldId id="581" r:id="rId21"/>
    <p:sldId id="462" r:id="rId22"/>
    <p:sldId id="453" r:id="rId23"/>
    <p:sldId id="583" r:id="rId24"/>
    <p:sldId id="585" r:id="rId25"/>
    <p:sldId id="4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hmad%20Faruqui\OneDrive\Documents\Fixed%20charges\EQ_Research_Residential%20Fixed%20Charges%20(05-09-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 CPUC flat fee in perspective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'Sub-Analysis '!$A$58:$A$62</c:f>
              <c:strCache>
                <c:ptCount val="5"/>
                <c:pt idx="0">
                  <c:v>CA IOU median</c:v>
                </c:pt>
                <c:pt idx="1">
                  <c:v>US IOU median</c:v>
                </c:pt>
                <c:pt idx="2">
                  <c:v>2nd highest IOU (Wyoming)</c:v>
                </c:pt>
                <c:pt idx="3">
                  <c:v>CPUC flat fee</c:v>
                </c:pt>
                <c:pt idx="4">
                  <c:v>Highest IOU (Mississipi)</c:v>
                </c:pt>
              </c:strCache>
            </c:strRef>
          </c:cat>
          <c:val>
            <c:numRef>
              <c:f>'Sub-Analysis '!$B$58:$B$62</c:f>
              <c:numCache>
                <c:formatCode>_("$"* #,##0.00_);_("$"* \(#,##0.00\);_("$"* "-"??_);_(@_)</c:formatCode>
                <c:ptCount val="5"/>
                <c:pt idx="0">
                  <c:v>0</c:v>
                </c:pt>
                <c:pt idx="1">
                  <c:v>12</c:v>
                </c:pt>
                <c:pt idx="2">
                  <c:v>23.39</c:v>
                </c:pt>
                <c:pt idx="3">
                  <c:v>24.15</c:v>
                </c:pt>
                <c:pt idx="4">
                  <c:v>37.409999999999997</c:v>
                </c:pt>
              </c:numCache>
            </c:numRef>
          </c:val>
          <c:extLst>
            <c:ext xmlns:c16="http://schemas.microsoft.com/office/drawing/2014/chart" uri="{C3380CC4-5D6E-409C-BE32-E72D297353CC}">
              <c16:uniqueId val="{00000000-FF76-4DBB-A5BE-F4EE60DC43E3}"/>
            </c:ext>
          </c:extLst>
        </c:ser>
        <c:dLbls>
          <c:dLblPos val="outEnd"/>
          <c:showLegendKey val="0"/>
          <c:showVal val="1"/>
          <c:showCatName val="0"/>
          <c:showSerName val="0"/>
          <c:showPercent val="0"/>
          <c:showBubbleSize val="0"/>
        </c:dLbls>
        <c:gapWidth val="219"/>
        <c:overlap val="-27"/>
        <c:axId val="1188042480"/>
        <c:axId val="1188030960"/>
      </c:barChart>
      <c:catAx>
        <c:axId val="118804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Jurisdiction</a:t>
                </a:r>
                <a:r>
                  <a:rPr lang="en-US"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030960"/>
        <c:crosses val="autoZero"/>
        <c:auto val="1"/>
        <c:lblAlgn val="ctr"/>
        <c:lblOffset val="100"/>
        <c:noMultiLvlLbl val="0"/>
      </c:catAx>
      <c:valAx>
        <c:axId val="118803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04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668AD-8956-48B8-B1B4-845981ACEBD6}" type="datetimeFigureOut">
              <a:rPr lang="en-US" smtClean="0"/>
              <a:t>5/14/2024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45F3F-BE6D-45C4-88AD-65EE37B4D10E}" type="slidenum">
              <a:rPr lang="en-US" smtClean="0"/>
              <a:t>‹#›</a:t>
            </a:fld>
            <a:endParaRPr lang="en-US" dirty="0"/>
          </a:p>
        </p:txBody>
      </p:sp>
    </p:spTree>
    <p:extLst>
      <p:ext uri="{BB962C8B-B14F-4D97-AF65-F5344CB8AC3E}">
        <p14:creationId xmlns:p14="http://schemas.microsoft.com/office/powerpoint/2010/main" val="256468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79C1CF2F-B2AC-4A1F-8DA0-E6ED440A36D1}" type="datetime2">
              <a:rPr lang="en-US" smtClean="0"/>
              <a:t>Tuesday, May 14,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415017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D4491853-B45C-4C42-B032-41D1C9D588F4}" type="datetime2">
              <a:rPr lang="en-US" smtClean="0"/>
              <a:t>Tuesday, May 14,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3605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1F6CE771-5B06-4994-A308-A44C4388DF7E}" type="datetime2">
              <a:rPr lang="en-US" smtClean="0"/>
              <a:t>Tuesday, May 14,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567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C529030-1E13-47A0-88F4-60B982753E25}" type="datetime2">
              <a:rPr lang="en-US" smtClean="0"/>
              <a:t>Tuesday, May 14,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46240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1777E5E2-B850-49F6-BFA9-2EBB36DEF8E0}" type="datetime2">
              <a:rPr lang="en-US" smtClean="0"/>
              <a:t>Tuesday, May 14,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27599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70AA5BFD-63E8-47C1-A47D-7F5A78A04598}" type="datetime2">
              <a:rPr lang="en-US" smtClean="0"/>
              <a:t>Tuesday, May 14, 2024</a:t>
            </a:fld>
            <a:endParaRPr lang="en-US" dirty="0"/>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73585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1C0239D9-CBF2-462D-B092-FAFDA1B8E6EC}" type="datetime2">
              <a:rPr lang="en-US" smtClean="0"/>
              <a:t>Tuesday, May 14, 2024</a:t>
            </a:fld>
            <a:endParaRPr lang="en-US" dirty="0"/>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418466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3EFF55FF-26CB-46AF-9499-F717E23AF646}" type="datetime2">
              <a:rPr lang="en-US" smtClean="0"/>
              <a:t>Tuesday, May 14, 2024</a:t>
            </a:fld>
            <a:endParaRPr lang="en-US" dirty="0"/>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98175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0DAAC1A8-0585-407B-8E73-D0F4A9747CA3}" type="datetime2">
              <a:rPr lang="en-US" smtClean="0"/>
              <a:t>Tuesday, May 14, 2024</a:t>
            </a:fld>
            <a:endParaRPr lang="en-US" dirty="0"/>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2916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CD025D55-F068-481F-9883-E0D71E8C1BB0}" type="datetime2">
              <a:rPr lang="en-US" smtClean="0"/>
              <a:t>Tuesday, May 14, 2024</a:t>
            </a:fld>
            <a:endParaRPr lang="en-US" dirty="0"/>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45867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CCD1A207-2167-4DA2-B409-80E97F93CC29}" type="datetime2">
              <a:rPr lang="en-US" smtClean="0"/>
              <a:t>Tuesday, May 14, 2024</a:t>
            </a:fld>
            <a:endParaRPr lang="en-US" dirty="0"/>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dirty="0"/>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55505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75A363C5-6F68-4BF4-9E4E-CA91C055D082}" type="datetime2">
              <a:rPr lang="en-US" smtClean="0"/>
              <a:t>Tuesday, May 14,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dirty="0"/>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34690640"/>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8" r:id="rId7"/>
    <p:sldLayoutId id="2147483729" r:id="rId8"/>
    <p:sldLayoutId id="2147483730" r:id="rId9"/>
    <p:sldLayoutId id="2147483731" r:id="rId10"/>
    <p:sldLayoutId id="2147483733" r:id="rId11"/>
  </p:sldLayoutIdLst>
  <p:hf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latimes.com/opinion/letters-to-the-editor/story/2024-04-21/adding-flat-fee-added-to-electric-bills-wont-help-californians" TargetMode="External"/><Relationship Id="rId3" Type="http://schemas.openxmlformats.org/officeDocument/2006/relationships/hyperlink" Target="https://www.latimes.com/environment/story/2024-05-07/california-utilities-seek-higher-fixed-monthly-fees" TargetMode="External"/><Relationship Id="rId7" Type="http://schemas.openxmlformats.org/officeDocument/2006/relationships/hyperlink" Target="https://www.sfchronicle.com/opinion/letterstotheeditor/article/pge-rates-climate-change-gaza-protests-19416842.php" TargetMode="External"/><Relationship Id="rId2" Type="http://schemas.openxmlformats.org/officeDocument/2006/relationships/hyperlink" Target="https://www.sfchronicle.com/opinion/editorials/article/pge-fixed-bill-california-19436421.php" TargetMode="External"/><Relationship Id="rId1" Type="http://schemas.openxmlformats.org/officeDocument/2006/relationships/slideLayout" Target="../slideLayouts/slideLayout2.xml"/><Relationship Id="rId6" Type="http://schemas.openxmlformats.org/officeDocument/2006/relationships/hyperlink" Target="https://www.sfchronicle.com/opinion/openforum/article/california-electric-bills-news-puc-19410274.php" TargetMode="External"/><Relationship Id="rId5" Type="http://schemas.openxmlformats.org/officeDocument/2006/relationships/hyperlink" Target="https://www.canarymedia.com/articles/utilities/can-californias-new-cpuc-fixed-rates-really-help-the-energy-transition" TargetMode="External"/><Relationship Id="rId4" Type="http://schemas.openxmlformats.org/officeDocument/2006/relationships/hyperlink" Target="https://www.sacbee.com/opinion/op-ed/article287331975.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8758C-5BE0-0312-0295-073B1BE0BAE6}"/>
              </a:ext>
            </a:extLst>
          </p:cNvPr>
          <p:cNvSpPr>
            <a:spLocks noGrp="1"/>
          </p:cNvSpPr>
          <p:nvPr>
            <p:ph type="ctrTitle"/>
          </p:nvPr>
        </p:nvSpPr>
        <p:spPr>
          <a:xfrm>
            <a:off x="720000" y="1554630"/>
            <a:ext cx="5015638" cy="1969770"/>
          </a:xfrm>
        </p:spPr>
        <p:txBody>
          <a:bodyPr>
            <a:normAutofit/>
          </a:bodyPr>
          <a:lstStyle/>
          <a:p>
            <a:pPr>
              <a:lnSpc>
                <a:spcPct val="90000"/>
              </a:lnSpc>
            </a:pPr>
            <a:r>
              <a:rPr lang="en-US" sz="4000" dirty="0"/>
              <a:t>The CPUC’s $24.15 flat fee</a:t>
            </a:r>
            <a:br>
              <a:rPr lang="en-US" sz="2200" dirty="0"/>
            </a:br>
            <a:br>
              <a:rPr lang="en-US" sz="2200" dirty="0"/>
            </a:br>
            <a:r>
              <a:rPr lang="en-US" sz="2200" dirty="0"/>
              <a:t>The Good, The Bad and The Ugly</a:t>
            </a:r>
          </a:p>
        </p:txBody>
      </p:sp>
      <p:sp>
        <p:nvSpPr>
          <p:cNvPr id="3" name="Subtitle 2">
            <a:extLst>
              <a:ext uri="{FF2B5EF4-FFF2-40B4-BE49-F238E27FC236}">
                <a16:creationId xmlns:a16="http://schemas.microsoft.com/office/drawing/2014/main" id="{D639BCDC-22C6-00E8-2DEE-72DB24675657}"/>
              </a:ext>
            </a:extLst>
          </p:cNvPr>
          <p:cNvSpPr>
            <a:spLocks noGrp="1"/>
          </p:cNvSpPr>
          <p:nvPr>
            <p:ph type="subTitle" idx="1"/>
          </p:nvPr>
        </p:nvSpPr>
        <p:spPr>
          <a:xfrm>
            <a:off x="720000" y="3830399"/>
            <a:ext cx="5015638" cy="993670"/>
          </a:xfrm>
        </p:spPr>
        <p:txBody>
          <a:bodyPr>
            <a:normAutofit/>
          </a:bodyPr>
          <a:lstStyle/>
          <a:p>
            <a:r>
              <a:rPr lang="en-US">
                <a:solidFill>
                  <a:schemeClr val="tx2">
                    <a:lumMod val="90000"/>
                  </a:schemeClr>
                </a:solidFill>
              </a:rPr>
              <a:t>Ahmad Faruqui, Ph. D.</a:t>
            </a:r>
          </a:p>
          <a:p>
            <a:endParaRPr lang="en-US">
              <a:solidFill>
                <a:schemeClr val="tx2">
                  <a:lumMod val="90000"/>
                </a:schemeClr>
              </a:solidFill>
            </a:endParaRPr>
          </a:p>
        </p:txBody>
      </p:sp>
      <p:grpSp>
        <p:nvGrpSpPr>
          <p:cNvPr id="49" name="Group 4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5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54" name="Group 5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5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6" name="Picture 5" descr="A poster of a movie&#10;&#10;Description automatically generated">
            <a:extLst>
              <a:ext uri="{FF2B5EF4-FFF2-40B4-BE49-F238E27FC236}">
                <a16:creationId xmlns:a16="http://schemas.microsoft.com/office/drawing/2014/main" id="{3C780192-EE64-90D0-AD68-23CC43C4A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807" y="720000"/>
            <a:ext cx="4192236" cy="5409338"/>
          </a:xfrm>
          <a:custGeom>
            <a:avLst/>
            <a:gdLst/>
            <a:ahLst/>
            <a:cxnLst/>
            <a:rect l="l" t="t" r="r" b="b"/>
            <a:pathLst>
              <a:path w="5014800" h="5409338">
                <a:moveTo>
                  <a:pt x="0" y="0"/>
                </a:moveTo>
                <a:lnTo>
                  <a:pt x="5014800" y="0"/>
                </a:lnTo>
                <a:lnTo>
                  <a:pt x="5014800" y="5409338"/>
                </a:lnTo>
                <a:lnTo>
                  <a:pt x="0" y="5409338"/>
                </a:lnTo>
                <a:close/>
              </a:path>
            </a:pathLst>
          </a:custGeom>
        </p:spPr>
      </p:pic>
      <p:sp>
        <p:nvSpPr>
          <p:cNvPr id="5" name="Slide Number Placeholder 4">
            <a:extLst>
              <a:ext uri="{FF2B5EF4-FFF2-40B4-BE49-F238E27FC236}">
                <a16:creationId xmlns:a16="http://schemas.microsoft.com/office/drawing/2014/main" id="{B4A052F2-BD02-98E6-F2C2-D5FE16314B9E}"/>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a:t>
            </a:fld>
            <a:endParaRPr lang="en-US" dirty="0"/>
          </a:p>
        </p:txBody>
      </p:sp>
    </p:spTree>
    <p:extLst>
      <p:ext uri="{BB962C8B-B14F-4D97-AF65-F5344CB8AC3E}">
        <p14:creationId xmlns:p14="http://schemas.microsoft.com/office/powerpoint/2010/main" val="407030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260681-E888-2645-CE8B-ED676D9424AB}"/>
              </a:ext>
            </a:extLst>
          </p:cNvPr>
          <p:cNvSpPr>
            <a:spLocks noGrp="1"/>
          </p:cNvSpPr>
          <p:nvPr>
            <p:ph type="title"/>
          </p:nvPr>
        </p:nvSpPr>
        <p:spPr>
          <a:xfrm>
            <a:off x="720000" y="619200"/>
            <a:ext cx="4991961" cy="1477328"/>
          </a:xfrm>
        </p:spPr>
        <p:txBody>
          <a:bodyPr wrap="square" anchor="ctr">
            <a:normAutofit/>
          </a:bodyPr>
          <a:lstStyle/>
          <a:p>
            <a:pPr>
              <a:lnSpc>
                <a:spcPct val="90000"/>
              </a:lnSpc>
            </a:pPr>
            <a:r>
              <a:rPr lang="en-US" sz="2500" dirty="0"/>
              <a:t>In 2021, a group called Next10 published a paper by  Borenstein et al. which introduced income graduation in the fixed charge </a:t>
            </a:r>
          </a:p>
        </p:txBody>
      </p:sp>
      <p:sp>
        <p:nvSpPr>
          <p:cNvPr id="3" name="Content Placeholder 2">
            <a:extLst>
              <a:ext uri="{FF2B5EF4-FFF2-40B4-BE49-F238E27FC236}">
                <a16:creationId xmlns:a16="http://schemas.microsoft.com/office/drawing/2014/main" id="{BEC03C50-CA8E-2734-C0F6-FE29CE3C70A3}"/>
              </a:ext>
            </a:extLst>
          </p:cNvPr>
          <p:cNvSpPr>
            <a:spLocks noGrp="1"/>
          </p:cNvSpPr>
          <p:nvPr>
            <p:ph idx="1"/>
          </p:nvPr>
        </p:nvSpPr>
        <p:spPr>
          <a:xfrm>
            <a:off x="720000" y="2096528"/>
            <a:ext cx="5544166" cy="4430396"/>
          </a:xfrm>
        </p:spPr>
        <p:txBody>
          <a:bodyPr>
            <a:noAutofit/>
          </a:bodyPr>
          <a:lstStyle/>
          <a:p>
            <a:pPr>
              <a:lnSpc>
                <a:spcPct val="110000"/>
              </a:lnSpc>
            </a:pPr>
            <a:r>
              <a:rPr lang="en-US" sz="1900" dirty="0"/>
              <a:t>It said the best way to promote “affordable electrification” was to set energy prices equal to marginal costs and to recover the lost revenue through a fixed charge</a:t>
            </a:r>
          </a:p>
          <a:p>
            <a:pPr>
              <a:lnSpc>
                <a:spcPct val="110000"/>
              </a:lnSpc>
            </a:pPr>
            <a:r>
              <a:rPr lang="en-US" sz="1900" dirty="0"/>
              <a:t>However, the fixed charge would vary by income</a:t>
            </a:r>
          </a:p>
          <a:p>
            <a:pPr>
              <a:lnSpc>
                <a:spcPct val="110000"/>
              </a:lnSpc>
            </a:pPr>
            <a:r>
              <a:rPr lang="en-US" sz="1900" dirty="0"/>
              <a:t>The paper created 5 income tiers across which the fixed charge rose   </a:t>
            </a:r>
          </a:p>
          <a:p>
            <a:pPr>
              <a:lnSpc>
                <a:spcPct val="110000"/>
              </a:lnSpc>
            </a:pPr>
            <a:r>
              <a:rPr lang="en-US" sz="1900" dirty="0"/>
              <a:t>For PG&amp;E customers, the paper proposed a top tier charge of ~$185 (average of ~$75)</a:t>
            </a:r>
          </a:p>
        </p:txBody>
      </p:sp>
      <p:sp useBgFill="1">
        <p:nvSpPr>
          <p:cNvPr id="15" name="Freeform: Shape 14">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6" name="Picture 5" descr="A graph showing a schedule&#10;&#10;Description automatically generated with medium confidence">
            <a:extLst>
              <a:ext uri="{FF2B5EF4-FFF2-40B4-BE49-F238E27FC236}">
                <a16:creationId xmlns:a16="http://schemas.microsoft.com/office/drawing/2014/main" id="{AE340B2B-3730-2A0E-366F-5A1B258E2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185" y="1903615"/>
            <a:ext cx="4676977" cy="3632661"/>
          </a:xfrm>
          <a:custGeom>
            <a:avLst/>
            <a:gdLst/>
            <a:ahLst/>
            <a:cxnLst/>
            <a:rect l="l" t="t" r="r" b="b"/>
            <a:pathLst>
              <a:path w="4284000" h="5409338">
                <a:moveTo>
                  <a:pt x="0" y="0"/>
                </a:moveTo>
                <a:lnTo>
                  <a:pt x="4284000" y="0"/>
                </a:lnTo>
                <a:lnTo>
                  <a:pt x="4284000" y="5409338"/>
                </a:lnTo>
                <a:lnTo>
                  <a:pt x="0" y="5409338"/>
                </a:lnTo>
                <a:close/>
              </a:path>
            </a:pathLst>
          </a:custGeom>
        </p:spPr>
      </p:pic>
      <p:sp>
        <p:nvSpPr>
          <p:cNvPr id="4" name="Slide Number Placeholder 3">
            <a:extLst>
              <a:ext uri="{FF2B5EF4-FFF2-40B4-BE49-F238E27FC236}">
                <a16:creationId xmlns:a16="http://schemas.microsoft.com/office/drawing/2014/main" id="{1D5244C0-0403-B437-AB05-F29B4437400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10</a:t>
            </a:fld>
            <a:endParaRPr lang="en-US" dirty="0"/>
          </a:p>
        </p:txBody>
      </p:sp>
    </p:spTree>
    <p:extLst>
      <p:ext uri="{BB962C8B-B14F-4D97-AF65-F5344CB8AC3E}">
        <p14:creationId xmlns:p14="http://schemas.microsoft.com/office/powerpoint/2010/main" val="253853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4A6B-8F2B-2DAC-E6CE-25A40B79566A}"/>
              </a:ext>
            </a:extLst>
          </p:cNvPr>
          <p:cNvSpPr>
            <a:spLocks noGrp="1"/>
          </p:cNvSpPr>
          <p:nvPr>
            <p:ph type="title"/>
          </p:nvPr>
        </p:nvSpPr>
        <p:spPr/>
        <p:txBody>
          <a:bodyPr/>
          <a:lstStyle/>
          <a:p>
            <a:r>
              <a:rPr lang="en-US" dirty="0"/>
              <a:t>In June 2022, Governor Newsom signed AB 205 – a trailer bill which had passed with no discussion or debate. It included a short clause about IGFC. </a:t>
            </a:r>
          </a:p>
        </p:txBody>
      </p:sp>
      <p:sp>
        <p:nvSpPr>
          <p:cNvPr id="3" name="Content Placeholder 2">
            <a:extLst>
              <a:ext uri="{FF2B5EF4-FFF2-40B4-BE49-F238E27FC236}">
                <a16:creationId xmlns:a16="http://schemas.microsoft.com/office/drawing/2014/main" id="{AC979E09-D2C2-F62F-6A33-B2DCE011A01D}"/>
              </a:ext>
            </a:extLst>
          </p:cNvPr>
          <p:cNvSpPr>
            <a:spLocks noGrp="1"/>
          </p:cNvSpPr>
          <p:nvPr>
            <p:ph idx="1"/>
          </p:nvPr>
        </p:nvSpPr>
        <p:spPr>
          <a:xfrm>
            <a:off x="720000" y="2541600"/>
            <a:ext cx="10728325" cy="3697200"/>
          </a:xfrm>
        </p:spPr>
        <p:txBody>
          <a:bodyPr/>
          <a:lstStyle/>
          <a:p>
            <a:r>
              <a:rPr lang="en-US" b="0" i="0" dirty="0">
                <a:solidFill>
                  <a:srgbClr val="222222"/>
                </a:solidFill>
                <a:effectLst/>
                <a:highlight>
                  <a:srgbClr val="FFFFFF"/>
                </a:highlight>
                <a:latin typeface="Courier New" panose="02070309020205020404" pitchFamily="49" charset="0"/>
              </a:rPr>
              <a:t>"T</a:t>
            </a:r>
            <a:r>
              <a:rPr lang="en-US" b="0" i="0" dirty="0">
                <a:solidFill>
                  <a:srgbClr val="808080"/>
                </a:solidFill>
                <a:effectLst/>
                <a:highlight>
                  <a:srgbClr val="FFFFFF"/>
                </a:highlight>
                <a:latin typeface="Courier New" panose="02070309020205020404" pitchFamily="49" charset="0"/>
              </a:rPr>
              <a:t>he commission may authorize fixed charges for any rate schedule applicable to a residential customer account. The fixed charge shall be established on an income-graduated basis with no fewer than three income thresholds so that a low-income ratepayer in each baseline territory would realize a lower average monthly bill without making any changes in usage. The commission shall, no later than July 1, 2024, authorize a fixed charge for default residential rates."</a:t>
            </a:r>
            <a:endParaRPr lang="en-US" dirty="0"/>
          </a:p>
        </p:txBody>
      </p:sp>
      <p:sp>
        <p:nvSpPr>
          <p:cNvPr id="4" name="Slide Number Placeholder 3">
            <a:extLst>
              <a:ext uri="{FF2B5EF4-FFF2-40B4-BE49-F238E27FC236}">
                <a16:creationId xmlns:a16="http://schemas.microsoft.com/office/drawing/2014/main" id="{FF94FAB1-C09F-0BEA-016F-F52493E68FD7}"/>
              </a:ext>
            </a:extLst>
          </p:cNvPr>
          <p:cNvSpPr>
            <a:spLocks noGrp="1"/>
          </p:cNvSpPr>
          <p:nvPr>
            <p:ph type="sldNum" sz="quarter" idx="12"/>
          </p:nvPr>
        </p:nvSpPr>
        <p:spPr/>
        <p:txBody>
          <a:bodyPr/>
          <a:lstStyle/>
          <a:p>
            <a:fld id="{1621B6DD-29C1-4FEA-923F-71EA1347694C}" type="slidenum">
              <a:rPr lang="en-US" smtClean="0"/>
              <a:t>11</a:t>
            </a:fld>
            <a:endParaRPr lang="en-US" dirty="0"/>
          </a:p>
        </p:txBody>
      </p:sp>
    </p:spTree>
    <p:extLst>
      <p:ext uri="{BB962C8B-B14F-4D97-AF65-F5344CB8AC3E}">
        <p14:creationId xmlns:p14="http://schemas.microsoft.com/office/powerpoint/2010/main" val="280964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059F-3EC3-C710-051A-087624227D34}"/>
              </a:ext>
            </a:extLst>
          </p:cNvPr>
          <p:cNvSpPr>
            <a:spLocks noGrp="1"/>
          </p:cNvSpPr>
          <p:nvPr>
            <p:ph type="title"/>
          </p:nvPr>
        </p:nvSpPr>
        <p:spPr/>
        <p:txBody>
          <a:bodyPr>
            <a:normAutofit/>
          </a:bodyPr>
          <a:lstStyle/>
          <a:p>
            <a:r>
              <a:rPr lang="en-US" dirty="0"/>
              <a:t>The CPUC forced the IGFC into an ongoing proceeding on demand flexibility – its antithesis  </a:t>
            </a:r>
          </a:p>
        </p:txBody>
      </p:sp>
      <p:sp>
        <p:nvSpPr>
          <p:cNvPr id="3" name="Content Placeholder 2">
            <a:extLst>
              <a:ext uri="{FF2B5EF4-FFF2-40B4-BE49-F238E27FC236}">
                <a16:creationId xmlns:a16="http://schemas.microsoft.com/office/drawing/2014/main" id="{00480CD1-2871-0A2E-FD38-1068EDF71A98}"/>
              </a:ext>
            </a:extLst>
          </p:cNvPr>
          <p:cNvSpPr>
            <a:spLocks noGrp="1"/>
          </p:cNvSpPr>
          <p:nvPr>
            <p:ph idx="1"/>
          </p:nvPr>
        </p:nvSpPr>
        <p:spPr>
          <a:xfrm>
            <a:off x="720000" y="1995055"/>
            <a:ext cx="10728325" cy="4142945"/>
          </a:xfrm>
        </p:spPr>
        <p:txBody>
          <a:bodyPr>
            <a:noAutofit/>
          </a:bodyPr>
          <a:lstStyle/>
          <a:p>
            <a:r>
              <a:rPr lang="en-US" sz="2800" dirty="0">
                <a:latin typeface="Aptos" panose="020B0004020202020204" pitchFamily="34" charset="0"/>
              </a:rPr>
              <a:t>Several parties submitted their IGFC proposals on April 7, 2023</a:t>
            </a:r>
          </a:p>
          <a:p>
            <a:r>
              <a:rPr lang="en-US" sz="2800" dirty="0">
                <a:latin typeface="Aptos" panose="020B0004020202020204" pitchFamily="34" charset="0"/>
              </a:rPr>
              <a:t>TURN, which had always opposed a fixed charge, came out in support of IGFC</a:t>
            </a:r>
          </a:p>
          <a:p>
            <a:r>
              <a:rPr lang="en-US" sz="2800" dirty="0">
                <a:latin typeface="Aptos" panose="020B0004020202020204" pitchFamily="34" charset="0"/>
              </a:rPr>
              <a:t>It teamed up with NRDC, which had also opposed fixed charges </a:t>
            </a:r>
          </a:p>
          <a:p>
            <a:r>
              <a:rPr lang="en-US" sz="2800" dirty="0">
                <a:latin typeface="Aptos" panose="020B0004020202020204" pitchFamily="34" charset="0"/>
              </a:rPr>
              <a:t>The IOUs submitted a joint testimony showing fixed charges by four income tiers and discussing how they would get income data </a:t>
            </a:r>
          </a:p>
          <a:p>
            <a:pPr lvl="1"/>
            <a:r>
              <a:rPr lang="en-US" sz="2800" dirty="0">
                <a:latin typeface="Aptos" panose="020B0004020202020204" pitchFamily="34" charset="0"/>
              </a:rPr>
              <a:t>The appendix showed that customers were opposed to the very idea! </a:t>
            </a:r>
          </a:p>
        </p:txBody>
      </p:sp>
      <p:sp>
        <p:nvSpPr>
          <p:cNvPr id="4" name="Slide Number Placeholder 3">
            <a:extLst>
              <a:ext uri="{FF2B5EF4-FFF2-40B4-BE49-F238E27FC236}">
                <a16:creationId xmlns:a16="http://schemas.microsoft.com/office/drawing/2014/main" id="{225F6AFD-659E-39D2-A7AA-2ED498C82176}"/>
              </a:ext>
            </a:extLst>
          </p:cNvPr>
          <p:cNvSpPr>
            <a:spLocks noGrp="1"/>
          </p:cNvSpPr>
          <p:nvPr>
            <p:ph type="sldNum" sz="quarter" idx="12"/>
          </p:nvPr>
        </p:nvSpPr>
        <p:spPr/>
        <p:txBody>
          <a:bodyPr/>
          <a:lstStyle/>
          <a:p>
            <a:fld id="{1621B6DD-29C1-4FEA-923F-71EA1347694C}" type="slidenum">
              <a:rPr lang="en-US" smtClean="0"/>
              <a:t>12</a:t>
            </a:fld>
            <a:endParaRPr lang="en-US" dirty="0"/>
          </a:p>
        </p:txBody>
      </p:sp>
    </p:spTree>
    <p:extLst>
      <p:ext uri="{BB962C8B-B14F-4D97-AF65-F5344CB8AC3E}">
        <p14:creationId xmlns:p14="http://schemas.microsoft.com/office/powerpoint/2010/main" val="201255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9C6-A8B7-FE49-F576-595D690E0CCA}"/>
              </a:ext>
            </a:extLst>
          </p:cNvPr>
          <p:cNvSpPr>
            <a:spLocks noGrp="1"/>
          </p:cNvSpPr>
          <p:nvPr>
            <p:ph type="title"/>
          </p:nvPr>
        </p:nvSpPr>
        <p:spPr/>
        <p:txBody>
          <a:bodyPr/>
          <a:lstStyle/>
          <a:p>
            <a:r>
              <a:rPr lang="en-US" dirty="0"/>
              <a:t>The three IOUs proposed sky high values for fixed charges in the fourth tier – values that did not exist anywhere in the US </a:t>
            </a:r>
          </a:p>
        </p:txBody>
      </p:sp>
      <p:sp>
        <p:nvSpPr>
          <p:cNvPr id="4" name="Slide Number Placeholder 3">
            <a:extLst>
              <a:ext uri="{FF2B5EF4-FFF2-40B4-BE49-F238E27FC236}">
                <a16:creationId xmlns:a16="http://schemas.microsoft.com/office/drawing/2014/main" id="{DD31B4FC-E8CA-9CC3-9E58-ACC4B1A57844}"/>
              </a:ext>
            </a:extLst>
          </p:cNvPr>
          <p:cNvSpPr>
            <a:spLocks noGrp="1"/>
          </p:cNvSpPr>
          <p:nvPr>
            <p:ph type="sldNum" sz="quarter" idx="12"/>
          </p:nvPr>
        </p:nvSpPr>
        <p:spPr/>
        <p:txBody>
          <a:bodyPr/>
          <a:lstStyle/>
          <a:p>
            <a:fld id="{1621B6DD-29C1-4FEA-923F-71EA1347694C}" type="slidenum">
              <a:rPr lang="en-US" smtClean="0"/>
              <a:t>13</a:t>
            </a:fld>
            <a:endParaRPr lang="en-US" dirty="0"/>
          </a:p>
        </p:txBody>
      </p:sp>
      <p:pic>
        <p:nvPicPr>
          <p:cNvPr id="5" name="Content Placeholder 3">
            <a:extLst>
              <a:ext uri="{FF2B5EF4-FFF2-40B4-BE49-F238E27FC236}">
                <a16:creationId xmlns:a16="http://schemas.microsoft.com/office/drawing/2014/main" id="{FF513100-756E-9F40-5915-7085023905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2725" y="2673937"/>
            <a:ext cx="5544324" cy="2962688"/>
          </a:xfrm>
          <a:prstGeom prst="rect">
            <a:avLst/>
          </a:prstGeom>
        </p:spPr>
      </p:pic>
    </p:spTree>
    <p:extLst>
      <p:ext uri="{BB962C8B-B14F-4D97-AF65-F5344CB8AC3E}">
        <p14:creationId xmlns:p14="http://schemas.microsoft.com/office/powerpoint/2010/main" val="324422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14B9-D73A-26DB-C52C-5F63A574CB89}"/>
              </a:ext>
            </a:extLst>
          </p:cNvPr>
          <p:cNvSpPr>
            <a:spLocks noGrp="1"/>
          </p:cNvSpPr>
          <p:nvPr>
            <p:ph type="title"/>
          </p:nvPr>
        </p:nvSpPr>
        <p:spPr>
          <a:xfrm>
            <a:off x="1162878" y="149087"/>
            <a:ext cx="10220709" cy="1818511"/>
          </a:xfrm>
        </p:spPr>
        <p:txBody>
          <a:bodyPr>
            <a:normAutofit/>
          </a:bodyPr>
          <a:lstStyle/>
          <a:p>
            <a:r>
              <a:rPr lang="en-US" sz="3000" dirty="0"/>
              <a:t>The IGFC is a case of designing rates without data --- it will promote “affordable electrification,” as stated </a:t>
            </a:r>
          </a:p>
        </p:txBody>
      </p:sp>
      <p:sp>
        <p:nvSpPr>
          <p:cNvPr id="3" name="Content Placeholder 2">
            <a:extLst>
              <a:ext uri="{FF2B5EF4-FFF2-40B4-BE49-F238E27FC236}">
                <a16:creationId xmlns:a16="http://schemas.microsoft.com/office/drawing/2014/main" id="{19011241-396A-6E17-245D-E65B3B21A2CC}"/>
              </a:ext>
            </a:extLst>
          </p:cNvPr>
          <p:cNvSpPr>
            <a:spLocks noGrp="1"/>
          </p:cNvSpPr>
          <p:nvPr>
            <p:ph idx="1"/>
          </p:nvPr>
        </p:nvSpPr>
        <p:spPr>
          <a:xfrm>
            <a:off x="1254596" y="1587732"/>
            <a:ext cx="10058400" cy="4896196"/>
          </a:xfrm>
        </p:spPr>
        <p:txBody>
          <a:bodyPr>
            <a:normAutofit/>
          </a:bodyPr>
          <a:lstStyle/>
          <a:p>
            <a:r>
              <a:rPr lang="en-US" sz="2800" dirty="0">
                <a:latin typeface="Aptos" panose="020B0004020202020204" pitchFamily="34" charset="0"/>
              </a:rPr>
              <a:t>Discounting energy charges and moving the “lost revenue” into fixed charges is just a shell game</a:t>
            </a:r>
          </a:p>
          <a:p>
            <a:r>
              <a:rPr lang="en-US" sz="2800" dirty="0">
                <a:latin typeface="Aptos" panose="020B0004020202020204" pitchFamily="34" charset="0"/>
              </a:rPr>
              <a:t>Low-income customers who save money under IGFC  will prioritize food, clothing and shelter over buying heat pumps or electric vehicles</a:t>
            </a:r>
          </a:p>
          <a:p>
            <a:pPr lvl="1"/>
            <a:r>
              <a:rPr lang="en-US" sz="2800" dirty="0">
                <a:latin typeface="Aptos" panose="020B0004020202020204" pitchFamily="34" charset="0"/>
              </a:rPr>
              <a:t>Their bill savings won’t make for affordable electrification</a:t>
            </a:r>
          </a:p>
          <a:p>
            <a:pPr lvl="1"/>
            <a:r>
              <a:rPr lang="en-US" sz="2800" dirty="0">
                <a:latin typeface="Aptos" panose="020B0004020202020204" pitchFamily="34" charset="0"/>
              </a:rPr>
              <a:t>Many of them are renters</a:t>
            </a:r>
          </a:p>
          <a:p>
            <a:pPr lvl="1"/>
            <a:r>
              <a:rPr lang="en-US" sz="2800" dirty="0">
                <a:latin typeface="Aptos" panose="020B0004020202020204" pitchFamily="34" charset="0"/>
              </a:rPr>
              <a:t>Many don’t own cars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1F0E0A3-D023-FFF5-9689-735FB4708733}"/>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13572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16D4-B524-EC68-9506-356977A1E3B4}"/>
              </a:ext>
            </a:extLst>
          </p:cNvPr>
          <p:cNvSpPr>
            <a:spLocks noGrp="1"/>
          </p:cNvSpPr>
          <p:nvPr>
            <p:ph type="title"/>
          </p:nvPr>
        </p:nvSpPr>
        <p:spPr>
          <a:xfrm>
            <a:off x="731837" y="286603"/>
            <a:ext cx="11200592" cy="1450757"/>
          </a:xfrm>
        </p:spPr>
        <p:txBody>
          <a:bodyPr>
            <a:normAutofit fontScale="90000"/>
          </a:bodyPr>
          <a:lstStyle/>
          <a:p>
            <a:r>
              <a:rPr lang="en-US" sz="3900" dirty="0"/>
              <a:t>IGFC will penalize efficiency and reward gluttony, in a deviation from common rate design practice  </a:t>
            </a:r>
            <a:br>
              <a:rPr lang="en-US" dirty="0"/>
            </a:br>
            <a:br>
              <a:rPr lang="en-US" dirty="0"/>
            </a:br>
            <a:br>
              <a:rPr lang="en-US" dirty="0"/>
            </a:br>
            <a:br>
              <a:rPr lang="en-US" dirty="0"/>
            </a:br>
            <a:r>
              <a:rPr lang="en-US" sz="3300" dirty="0"/>
              <a:t> </a:t>
            </a:r>
          </a:p>
        </p:txBody>
      </p:sp>
      <p:sp>
        <p:nvSpPr>
          <p:cNvPr id="3" name="Content Placeholder 2">
            <a:extLst>
              <a:ext uri="{FF2B5EF4-FFF2-40B4-BE49-F238E27FC236}">
                <a16:creationId xmlns:a16="http://schemas.microsoft.com/office/drawing/2014/main" id="{5C3FDFCA-F1C4-3381-8117-6046FDF065A7}"/>
              </a:ext>
            </a:extLst>
          </p:cNvPr>
          <p:cNvSpPr>
            <a:spLocks noGrp="1"/>
          </p:cNvSpPr>
          <p:nvPr>
            <p:ph idx="1"/>
          </p:nvPr>
        </p:nvSpPr>
        <p:spPr>
          <a:xfrm>
            <a:off x="731837" y="1737360"/>
            <a:ext cx="10728325" cy="4511040"/>
          </a:xfrm>
        </p:spPr>
        <p:txBody>
          <a:bodyPr>
            <a:normAutofit lnSpcReduction="10000"/>
          </a:bodyPr>
          <a:lstStyle/>
          <a:p>
            <a:r>
              <a:rPr lang="en-US" sz="2400" dirty="0">
                <a:latin typeface="Aptos" panose="020B0004020202020204" pitchFamily="34" charset="0"/>
              </a:rPr>
              <a:t>Middle income customers with low bills will see them go up  </a:t>
            </a:r>
          </a:p>
          <a:p>
            <a:pPr lvl="1"/>
            <a:r>
              <a:rPr lang="en-US" sz="2400" dirty="0">
                <a:latin typeface="Aptos" panose="020B0004020202020204" pitchFamily="34" charset="0"/>
              </a:rPr>
              <a:t>Single individuals</a:t>
            </a:r>
          </a:p>
          <a:p>
            <a:pPr lvl="1"/>
            <a:r>
              <a:rPr lang="en-US" sz="2400" dirty="0">
                <a:latin typeface="Aptos" panose="020B0004020202020204" pitchFamily="34" charset="0"/>
              </a:rPr>
              <a:t>Couples living in apartments</a:t>
            </a:r>
          </a:p>
          <a:p>
            <a:pPr lvl="1"/>
            <a:r>
              <a:rPr lang="en-US" sz="2400" dirty="0">
                <a:latin typeface="Aptos" panose="020B0004020202020204" pitchFamily="34" charset="0"/>
              </a:rPr>
              <a:t>Families living in energy efficient homes</a:t>
            </a:r>
          </a:p>
          <a:p>
            <a:pPr lvl="1"/>
            <a:r>
              <a:rPr lang="en-US" sz="2400" dirty="0">
                <a:latin typeface="Aptos" panose="020B0004020202020204" pitchFamily="34" charset="0"/>
              </a:rPr>
              <a:t>Homes with solar panels</a:t>
            </a:r>
          </a:p>
          <a:p>
            <a:r>
              <a:rPr lang="en-US" sz="2400" dirty="0">
                <a:latin typeface="Aptos" panose="020B0004020202020204" pitchFamily="34" charset="0"/>
              </a:rPr>
              <a:t>Those who use a lot of energy will see their bills go down</a:t>
            </a:r>
          </a:p>
          <a:p>
            <a:pPr lvl="1"/>
            <a:r>
              <a:rPr lang="en-US" sz="2400" dirty="0">
                <a:latin typeface="Aptos" panose="020B0004020202020204" pitchFamily="34" charset="0"/>
              </a:rPr>
              <a:t>The proposal will encourage the wasting of energy </a:t>
            </a:r>
          </a:p>
          <a:p>
            <a:r>
              <a:rPr lang="en-US" sz="2400" dirty="0">
                <a:latin typeface="Aptos" panose="020B0004020202020204" pitchFamily="34" charset="0"/>
              </a:rPr>
              <a:t>This proposal is contrary to the state’s long-standing tradition of promoting energy efficiency </a:t>
            </a:r>
          </a:p>
          <a:p>
            <a:pPr marL="0" indent="0">
              <a:buNone/>
            </a:pPr>
            <a:endParaRPr lang="en-US" dirty="0"/>
          </a:p>
        </p:txBody>
      </p:sp>
      <p:sp>
        <p:nvSpPr>
          <p:cNvPr id="4" name="Slide Number Placeholder 3">
            <a:extLst>
              <a:ext uri="{FF2B5EF4-FFF2-40B4-BE49-F238E27FC236}">
                <a16:creationId xmlns:a16="http://schemas.microsoft.com/office/drawing/2014/main" id="{45CB088B-AA63-91AA-9D54-97E809A5D321}"/>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2770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1286-0DFE-B361-0119-4C67C9F12A25}"/>
              </a:ext>
            </a:extLst>
          </p:cNvPr>
          <p:cNvSpPr>
            <a:spLocks noGrp="1"/>
          </p:cNvSpPr>
          <p:nvPr>
            <p:ph type="title"/>
          </p:nvPr>
        </p:nvSpPr>
        <p:spPr/>
        <p:txBody>
          <a:bodyPr>
            <a:normAutofit/>
          </a:bodyPr>
          <a:lstStyle/>
          <a:p>
            <a:r>
              <a:rPr lang="en-US" sz="3000" dirty="0"/>
              <a:t>Faced with unprecedented public opposition, the CPUC asked utilities to submit a “first version” of IGFC</a:t>
            </a:r>
          </a:p>
        </p:txBody>
      </p:sp>
      <p:sp>
        <p:nvSpPr>
          <p:cNvPr id="3" name="Content Placeholder 2">
            <a:extLst>
              <a:ext uri="{FF2B5EF4-FFF2-40B4-BE49-F238E27FC236}">
                <a16:creationId xmlns:a16="http://schemas.microsoft.com/office/drawing/2014/main" id="{208B2868-4A3E-D286-DBAC-29255DA020C4}"/>
              </a:ext>
            </a:extLst>
          </p:cNvPr>
          <p:cNvSpPr>
            <a:spLocks noGrp="1"/>
          </p:cNvSpPr>
          <p:nvPr>
            <p:ph idx="1"/>
          </p:nvPr>
        </p:nvSpPr>
        <p:spPr>
          <a:xfrm>
            <a:off x="720000" y="1757679"/>
            <a:ext cx="10728325" cy="4568305"/>
          </a:xfrm>
        </p:spPr>
        <p:txBody>
          <a:bodyPr>
            <a:normAutofit/>
          </a:bodyPr>
          <a:lstStyle/>
          <a:p>
            <a:r>
              <a:rPr lang="en-US" sz="2600" dirty="0"/>
              <a:t>PG&amp;E dropped the average fixed charge from $53 to $42, still 3.5X the US average</a:t>
            </a:r>
          </a:p>
          <a:p>
            <a:r>
              <a:rPr lang="en-US" sz="2600" dirty="0"/>
              <a:t>It dropped the upper tier fixed charge from $92 to $51, which is 4.3X the US average</a:t>
            </a:r>
          </a:p>
          <a:p>
            <a:r>
              <a:rPr lang="en-US" sz="2600" dirty="0"/>
              <a:t>The fixed charges in the “final version” were unchanged </a:t>
            </a:r>
          </a:p>
          <a:p>
            <a:r>
              <a:rPr lang="en-US" sz="2600" dirty="0"/>
              <a:t>The “first version” was meant to get the IGFC legitimized, and to open the door for implementing the original numbers in the “final version”</a:t>
            </a:r>
          </a:p>
          <a:p>
            <a:endParaRPr lang="en-US" dirty="0"/>
          </a:p>
        </p:txBody>
      </p:sp>
      <p:sp>
        <p:nvSpPr>
          <p:cNvPr id="4" name="Slide Number Placeholder 3">
            <a:extLst>
              <a:ext uri="{FF2B5EF4-FFF2-40B4-BE49-F238E27FC236}">
                <a16:creationId xmlns:a16="http://schemas.microsoft.com/office/drawing/2014/main" id="{A01C9E89-AA4A-70DD-A3FB-539B0ED53D04}"/>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103869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1DE2-66DA-5C53-AF76-8F0065050FDF}"/>
              </a:ext>
            </a:extLst>
          </p:cNvPr>
          <p:cNvSpPr>
            <a:spLocks noGrp="1"/>
          </p:cNvSpPr>
          <p:nvPr>
            <p:ph type="title"/>
          </p:nvPr>
        </p:nvSpPr>
        <p:spPr/>
        <p:txBody>
          <a:bodyPr/>
          <a:lstStyle/>
          <a:p>
            <a:r>
              <a:rPr lang="en-US" dirty="0"/>
              <a:t>A Proposed Decision was released on March 24 and slightly revised on May 7, but the values for the fixed charges remained unchanged  </a:t>
            </a:r>
          </a:p>
        </p:txBody>
      </p:sp>
      <p:sp>
        <p:nvSpPr>
          <p:cNvPr id="3" name="Content Placeholder 2">
            <a:extLst>
              <a:ext uri="{FF2B5EF4-FFF2-40B4-BE49-F238E27FC236}">
                <a16:creationId xmlns:a16="http://schemas.microsoft.com/office/drawing/2014/main" id="{5A42144B-511B-46CE-CF41-67CD9051BD3D}"/>
              </a:ext>
            </a:extLst>
          </p:cNvPr>
          <p:cNvSpPr>
            <a:spLocks noGrp="1"/>
          </p:cNvSpPr>
          <p:nvPr>
            <p:ph idx="1"/>
          </p:nvPr>
        </p:nvSpPr>
        <p:spPr>
          <a:xfrm>
            <a:off x="720000" y="2541600"/>
            <a:ext cx="10728325" cy="3526691"/>
          </a:xfrm>
        </p:spPr>
        <p:txBody>
          <a:bodyPr>
            <a:noAutofit/>
          </a:bodyPr>
          <a:lstStyle/>
          <a:p>
            <a:r>
              <a:rPr lang="en-US" sz="2200" dirty="0"/>
              <a:t>The Tier 1 fixed charge was set at $6.00</a:t>
            </a:r>
          </a:p>
          <a:p>
            <a:r>
              <a:rPr lang="en-US" sz="2200" dirty="0"/>
              <a:t>The Tier 2 fixed charge was set at $12.08, which is the US median across 173 IOUs</a:t>
            </a:r>
          </a:p>
          <a:p>
            <a:r>
              <a:rPr lang="en-US" sz="2200" dirty="0"/>
              <a:t>The Tier 3 fixed charge was set at $24.15, and simply based on SMUD’s fixed charge, despite the many differences in SMUD’s cost structure and rate level </a:t>
            </a:r>
          </a:p>
          <a:p>
            <a:r>
              <a:rPr lang="en-US" sz="2200" dirty="0"/>
              <a:t>The CPUC has left the door open to raising the fixed charge in subsequent rate cases and to introducing more income tiers, requiring income verification</a:t>
            </a:r>
          </a:p>
        </p:txBody>
      </p:sp>
      <p:sp>
        <p:nvSpPr>
          <p:cNvPr id="4" name="Slide Number Placeholder 3">
            <a:extLst>
              <a:ext uri="{FF2B5EF4-FFF2-40B4-BE49-F238E27FC236}">
                <a16:creationId xmlns:a16="http://schemas.microsoft.com/office/drawing/2014/main" id="{B30275A4-C1BC-3643-8868-85571AD30854}"/>
              </a:ext>
            </a:extLst>
          </p:cNvPr>
          <p:cNvSpPr>
            <a:spLocks noGrp="1"/>
          </p:cNvSpPr>
          <p:nvPr>
            <p:ph type="sldNum" sz="quarter" idx="12"/>
          </p:nvPr>
        </p:nvSpPr>
        <p:spPr/>
        <p:txBody>
          <a:bodyPr/>
          <a:lstStyle/>
          <a:p>
            <a:fld id="{1621B6DD-29C1-4FEA-923F-71EA1347694C}" type="slidenum">
              <a:rPr lang="en-US" smtClean="0"/>
              <a:t>17</a:t>
            </a:fld>
            <a:endParaRPr lang="en-US" dirty="0"/>
          </a:p>
        </p:txBody>
      </p:sp>
    </p:spTree>
    <p:extLst>
      <p:ext uri="{BB962C8B-B14F-4D97-AF65-F5344CB8AC3E}">
        <p14:creationId xmlns:p14="http://schemas.microsoft.com/office/powerpoint/2010/main" val="58050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7568-FCBD-0017-FC19-E42FAE979B4F}"/>
              </a:ext>
            </a:extLst>
          </p:cNvPr>
          <p:cNvSpPr>
            <a:spLocks noGrp="1"/>
          </p:cNvSpPr>
          <p:nvPr>
            <p:ph type="title"/>
          </p:nvPr>
        </p:nvSpPr>
        <p:spPr/>
        <p:txBody>
          <a:bodyPr/>
          <a:lstStyle/>
          <a:p>
            <a:r>
              <a:rPr lang="en-US" dirty="0"/>
              <a:t>On May 9, the CPUC approved the IGFC values in the Proposed Decision without any discussion or debate</a:t>
            </a:r>
          </a:p>
        </p:txBody>
      </p:sp>
      <p:sp>
        <p:nvSpPr>
          <p:cNvPr id="3" name="Content Placeholder 2">
            <a:extLst>
              <a:ext uri="{FF2B5EF4-FFF2-40B4-BE49-F238E27FC236}">
                <a16:creationId xmlns:a16="http://schemas.microsoft.com/office/drawing/2014/main" id="{3B338CA1-B7C4-DF7B-5189-A5B9E6B02E24}"/>
              </a:ext>
            </a:extLst>
          </p:cNvPr>
          <p:cNvSpPr>
            <a:spLocks noGrp="1"/>
          </p:cNvSpPr>
          <p:nvPr>
            <p:ph idx="1"/>
          </p:nvPr>
        </p:nvSpPr>
        <p:spPr>
          <a:xfrm>
            <a:off x="720000" y="2541600"/>
            <a:ext cx="10728325" cy="3697200"/>
          </a:xfrm>
        </p:spPr>
        <p:txBody>
          <a:bodyPr>
            <a:noAutofit/>
          </a:bodyPr>
          <a:lstStyle/>
          <a:p>
            <a:r>
              <a:rPr lang="en-US" sz="2800" dirty="0">
                <a:latin typeface="Aptos" panose="020B0004020202020204" pitchFamily="34" charset="0"/>
              </a:rPr>
              <a:t>The vote was 4-0, with one commissioner recusing himself </a:t>
            </a:r>
          </a:p>
          <a:p>
            <a:r>
              <a:rPr lang="en-US" sz="2800" dirty="0">
                <a:latin typeface="Aptos" panose="020B0004020202020204" pitchFamily="34" charset="0"/>
              </a:rPr>
              <a:t>The unanimous vote came despite several cautionary editorials and opinion pieces in the Los Angeles Times, San Francisco Chronicle and the Sacramento Bee </a:t>
            </a:r>
          </a:p>
          <a:p>
            <a:r>
              <a:rPr lang="en-US" sz="2800" dirty="0">
                <a:latin typeface="Aptos" panose="020B0004020202020204" pitchFamily="34" charset="0"/>
              </a:rPr>
              <a:t>It came despite cautionary letters from several state assembly members and senators to the CPUC president </a:t>
            </a:r>
          </a:p>
        </p:txBody>
      </p:sp>
      <p:sp>
        <p:nvSpPr>
          <p:cNvPr id="4" name="Slide Number Placeholder 3">
            <a:extLst>
              <a:ext uri="{FF2B5EF4-FFF2-40B4-BE49-F238E27FC236}">
                <a16:creationId xmlns:a16="http://schemas.microsoft.com/office/drawing/2014/main" id="{0490369F-858B-3C00-0F62-5C13F5A93419}"/>
              </a:ext>
            </a:extLst>
          </p:cNvPr>
          <p:cNvSpPr>
            <a:spLocks noGrp="1"/>
          </p:cNvSpPr>
          <p:nvPr>
            <p:ph type="sldNum" sz="quarter" idx="12"/>
          </p:nvPr>
        </p:nvSpPr>
        <p:spPr/>
        <p:txBody>
          <a:bodyPr/>
          <a:lstStyle/>
          <a:p>
            <a:fld id="{1621B6DD-29C1-4FEA-923F-71EA1347694C}" type="slidenum">
              <a:rPr lang="en-US" smtClean="0"/>
              <a:t>18</a:t>
            </a:fld>
            <a:endParaRPr lang="en-US" dirty="0"/>
          </a:p>
        </p:txBody>
      </p:sp>
    </p:spTree>
    <p:extLst>
      <p:ext uri="{BB962C8B-B14F-4D97-AF65-F5344CB8AC3E}">
        <p14:creationId xmlns:p14="http://schemas.microsoft.com/office/powerpoint/2010/main" val="1782740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7850-E915-C56D-0EDC-73807C92D648}"/>
              </a:ext>
            </a:extLst>
          </p:cNvPr>
          <p:cNvSpPr>
            <a:spLocks noGrp="1"/>
          </p:cNvSpPr>
          <p:nvPr>
            <p:ph type="title"/>
          </p:nvPr>
        </p:nvSpPr>
        <p:spPr>
          <a:xfrm>
            <a:off x="720000" y="619200"/>
            <a:ext cx="3107463" cy="5510138"/>
          </a:xfrm>
        </p:spPr>
        <p:txBody>
          <a:bodyPr>
            <a:normAutofit/>
          </a:bodyPr>
          <a:lstStyle/>
          <a:p>
            <a:r>
              <a:rPr lang="en-US" dirty="0"/>
              <a:t>The CPUC’s flat fee of $24.15 will be the second highest in the country and is a huge jump from today’s flat fee</a:t>
            </a:r>
          </a:p>
        </p:txBody>
      </p:sp>
      <p:sp>
        <p:nvSpPr>
          <p:cNvPr id="4" name="Slide Number Placeholder 3">
            <a:extLst>
              <a:ext uri="{FF2B5EF4-FFF2-40B4-BE49-F238E27FC236}">
                <a16:creationId xmlns:a16="http://schemas.microsoft.com/office/drawing/2014/main" id="{4377B9DF-8002-25AD-D796-D94777D631C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19</a:t>
            </a:fld>
            <a:endParaRPr lang="en-US"/>
          </a:p>
        </p:txBody>
      </p:sp>
      <p:graphicFrame>
        <p:nvGraphicFramePr>
          <p:cNvPr id="11" name="Content Placeholder 7">
            <a:extLst>
              <a:ext uri="{FF2B5EF4-FFF2-40B4-BE49-F238E27FC236}">
                <a16:creationId xmlns:a16="http://schemas.microsoft.com/office/drawing/2014/main" id="{D7D4EDD4-37F2-7ABF-C002-1DDF87E848C0}"/>
              </a:ext>
            </a:extLst>
          </p:cNvPr>
          <p:cNvGraphicFramePr>
            <a:graphicFrameLocks noGrp="1"/>
          </p:cNvGraphicFramePr>
          <p:nvPr>
            <p:ph idx="1"/>
          </p:nvPr>
        </p:nvGraphicFramePr>
        <p:xfrm>
          <a:off x="5260361" y="728664"/>
          <a:ext cx="6188689" cy="5409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718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D439-9DEB-BAFF-BC99-23DCA05C0FD2}"/>
              </a:ext>
            </a:extLst>
          </p:cNvPr>
          <p:cNvSpPr>
            <a:spLocks noGrp="1"/>
          </p:cNvSpPr>
          <p:nvPr>
            <p:ph type="title"/>
          </p:nvPr>
        </p:nvSpPr>
        <p:spPr/>
        <p:txBody>
          <a:bodyPr>
            <a:normAutofit/>
          </a:bodyPr>
          <a:lstStyle/>
          <a:p>
            <a:r>
              <a:rPr lang="en-US" sz="3000" dirty="0"/>
              <a:t>Electrification is a high priority for California</a:t>
            </a:r>
          </a:p>
        </p:txBody>
      </p:sp>
      <p:sp>
        <p:nvSpPr>
          <p:cNvPr id="3" name="Content Placeholder 2">
            <a:extLst>
              <a:ext uri="{FF2B5EF4-FFF2-40B4-BE49-F238E27FC236}">
                <a16:creationId xmlns:a16="http://schemas.microsoft.com/office/drawing/2014/main" id="{984D7B86-C77E-CFC9-5AE8-9DB1C17D7997}"/>
              </a:ext>
            </a:extLst>
          </p:cNvPr>
          <p:cNvSpPr>
            <a:spLocks noGrp="1"/>
          </p:cNvSpPr>
          <p:nvPr>
            <p:ph idx="1"/>
          </p:nvPr>
        </p:nvSpPr>
        <p:spPr>
          <a:xfrm>
            <a:off x="720000" y="1504604"/>
            <a:ext cx="10728325" cy="4633396"/>
          </a:xfrm>
        </p:spPr>
        <p:txBody>
          <a:bodyPr>
            <a:normAutofit fontScale="92500"/>
          </a:bodyPr>
          <a:lstStyle/>
          <a:p>
            <a:pPr marL="0" marR="0">
              <a:lnSpc>
                <a:spcPct val="107000"/>
              </a:lnSpc>
              <a:spcBef>
                <a:spcPts val="0"/>
              </a:spcBef>
              <a:spcAft>
                <a:spcPts val="800"/>
              </a:spcAf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California, home to nearly 40 million people, is the largest state in the US.  </a:t>
            </a:r>
          </a:p>
          <a:p>
            <a:pPr marL="0" marR="0">
              <a:lnSpc>
                <a:spcPct val="107000"/>
              </a:lnSpc>
              <a:spcBef>
                <a:spcPts val="0"/>
              </a:spcBef>
              <a:spcAft>
                <a:spcPts val="800"/>
              </a:spcAf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Electrification is a top priority. Two technologies figure prominently: heat pumps and electric vehicles. </a:t>
            </a:r>
          </a:p>
          <a:p>
            <a:pPr marL="0" marR="0">
              <a:lnSpc>
                <a:spcPct val="107000"/>
              </a:lnSpc>
              <a:spcBef>
                <a:spcPts val="0"/>
              </a:spcBef>
              <a:spcAft>
                <a:spcPts val="800"/>
              </a:spcAf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To accelerate electrification, the state needs to make electricity competitive with natural gas for domestic use and with gasoline for transportation. That means lowering the capital cost of electric equipment and lowering the cost of electricity to the consumer. </a:t>
            </a:r>
          </a:p>
          <a:p>
            <a:pPr marL="0" marR="0">
              <a:lnSpc>
                <a:spcPct val="107000"/>
              </a:lnSpc>
              <a:spcBef>
                <a:spcPts val="0"/>
              </a:spcBef>
              <a:spcAft>
                <a:spcPts val="800"/>
              </a:spcAf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The state, along with the federal government, is providing various financial incentives that would lower the purchase and installation cost of heat pumps and EVs. </a:t>
            </a:r>
          </a:p>
          <a:p>
            <a:pPr marL="0" marR="0">
              <a:lnSpc>
                <a:spcPct val="107000"/>
              </a:lnSpc>
              <a:spcBef>
                <a:spcPts val="0"/>
              </a:spcBef>
              <a:spcAft>
                <a:spcPts val="800"/>
              </a:spcAft>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But it is also doing something that makes electrification unaffordable: repeatedly raising electric rates and pushing up electric bills to the breaking point. </a:t>
            </a:r>
          </a:p>
          <a:p>
            <a:endParaRPr lang="en-US" dirty="0"/>
          </a:p>
        </p:txBody>
      </p:sp>
      <p:sp>
        <p:nvSpPr>
          <p:cNvPr id="4" name="Slide Number Placeholder 3">
            <a:extLst>
              <a:ext uri="{FF2B5EF4-FFF2-40B4-BE49-F238E27FC236}">
                <a16:creationId xmlns:a16="http://schemas.microsoft.com/office/drawing/2014/main" id="{2FA17394-AC7B-C9B3-E535-BB2FEB1B3D38}"/>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56561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3D0E-1853-B7C7-1A8F-96FB005BD035}"/>
              </a:ext>
            </a:extLst>
          </p:cNvPr>
          <p:cNvSpPr>
            <a:spLocks noGrp="1"/>
          </p:cNvSpPr>
          <p:nvPr>
            <p:ph type="title"/>
          </p:nvPr>
        </p:nvSpPr>
        <p:spPr/>
        <p:txBody>
          <a:bodyPr/>
          <a:lstStyle/>
          <a:p>
            <a:r>
              <a:rPr lang="en-US" dirty="0"/>
              <a:t>What will happen next is anyone’s guess</a:t>
            </a:r>
          </a:p>
        </p:txBody>
      </p:sp>
      <p:sp>
        <p:nvSpPr>
          <p:cNvPr id="3" name="Content Placeholder 2">
            <a:extLst>
              <a:ext uri="{FF2B5EF4-FFF2-40B4-BE49-F238E27FC236}">
                <a16:creationId xmlns:a16="http://schemas.microsoft.com/office/drawing/2014/main" id="{AC2893CE-870C-25E9-150D-9475A85AFE5B}"/>
              </a:ext>
            </a:extLst>
          </p:cNvPr>
          <p:cNvSpPr>
            <a:spLocks noGrp="1"/>
          </p:cNvSpPr>
          <p:nvPr>
            <p:ph idx="1"/>
          </p:nvPr>
        </p:nvSpPr>
        <p:spPr>
          <a:xfrm>
            <a:off x="720000" y="1471354"/>
            <a:ext cx="10728325" cy="4297622"/>
          </a:xfrm>
        </p:spPr>
        <p:txBody>
          <a:bodyPr>
            <a:noAutofit/>
          </a:bodyPr>
          <a:lstStyle/>
          <a:p>
            <a:r>
              <a:rPr lang="en-US" sz="2400" dirty="0">
                <a:latin typeface="Aptos" panose="020B0004020202020204" pitchFamily="34" charset="0"/>
              </a:rPr>
              <a:t>AB 1999 is being revised and will be voted upon by the utilities and energy committee of the assembly on May 15</a:t>
            </a:r>
          </a:p>
          <a:p>
            <a:r>
              <a:rPr lang="en-US" sz="2400" dirty="0">
                <a:latin typeface="Aptos" panose="020B0004020202020204" pitchFamily="34" charset="0"/>
              </a:rPr>
              <a:t>If it passes, it will be voted upon in the assembly, and, if it passes, in the senate</a:t>
            </a:r>
          </a:p>
          <a:p>
            <a:r>
              <a:rPr lang="en-US" sz="2400" dirty="0">
                <a:latin typeface="Aptos" panose="020B0004020202020204" pitchFamily="34" charset="0"/>
              </a:rPr>
              <a:t>Many Democratic legislators and most Republican legislators are opposed to IGFC</a:t>
            </a:r>
          </a:p>
          <a:p>
            <a:r>
              <a:rPr lang="en-US" sz="2400" dirty="0">
                <a:latin typeface="Aptos" panose="020B0004020202020204" pitchFamily="34" charset="0"/>
              </a:rPr>
              <a:t>If AB 1999 passes and makes it to the governor’s desk, Gavin Newsom, who has his eyes on the White House, will have a tough decision to make</a:t>
            </a:r>
          </a:p>
          <a:p>
            <a:r>
              <a:rPr lang="en-US" sz="2400" dirty="0">
                <a:latin typeface="Aptos" panose="020B0004020202020204" pitchFamily="34" charset="0"/>
              </a:rPr>
              <a:t>A class action lawsuit cannot be ruled out, nor a proposition on the ballot</a:t>
            </a:r>
          </a:p>
        </p:txBody>
      </p:sp>
      <p:sp>
        <p:nvSpPr>
          <p:cNvPr id="4" name="Slide Number Placeholder 3">
            <a:extLst>
              <a:ext uri="{FF2B5EF4-FFF2-40B4-BE49-F238E27FC236}">
                <a16:creationId xmlns:a16="http://schemas.microsoft.com/office/drawing/2014/main" id="{D6584267-3920-CEF8-C5F0-B3666F437E18}"/>
              </a:ext>
            </a:extLst>
          </p:cNvPr>
          <p:cNvSpPr>
            <a:spLocks noGrp="1"/>
          </p:cNvSpPr>
          <p:nvPr>
            <p:ph type="sldNum" sz="quarter" idx="12"/>
          </p:nvPr>
        </p:nvSpPr>
        <p:spPr/>
        <p:txBody>
          <a:bodyPr/>
          <a:lstStyle/>
          <a:p>
            <a:fld id="{1621B6DD-29C1-4FEA-923F-71EA1347694C}" type="slidenum">
              <a:rPr lang="en-US" smtClean="0"/>
              <a:t>20</a:t>
            </a:fld>
            <a:endParaRPr lang="en-US" dirty="0"/>
          </a:p>
        </p:txBody>
      </p:sp>
    </p:spTree>
    <p:extLst>
      <p:ext uri="{BB962C8B-B14F-4D97-AF65-F5344CB8AC3E}">
        <p14:creationId xmlns:p14="http://schemas.microsoft.com/office/powerpoint/2010/main" val="53538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B70E-BDD9-C8A7-2522-820236147721}"/>
              </a:ext>
            </a:extLst>
          </p:cNvPr>
          <p:cNvSpPr>
            <a:spLocks noGrp="1"/>
          </p:cNvSpPr>
          <p:nvPr>
            <p:ph type="title"/>
          </p:nvPr>
        </p:nvSpPr>
        <p:spPr/>
        <p:txBody>
          <a:bodyPr/>
          <a:lstStyle/>
          <a:p>
            <a:r>
              <a:rPr lang="en-US" dirty="0"/>
              <a:t>There is a better way to make electrification affordable </a:t>
            </a:r>
          </a:p>
        </p:txBody>
      </p:sp>
      <p:sp>
        <p:nvSpPr>
          <p:cNvPr id="3" name="Content Placeholder 2">
            <a:extLst>
              <a:ext uri="{FF2B5EF4-FFF2-40B4-BE49-F238E27FC236}">
                <a16:creationId xmlns:a16="http://schemas.microsoft.com/office/drawing/2014/main" id="{A3EDC34D-63A2-B982-93CD-D651BC71C34E}"/>
              </a:ext>
            </a:extLst>
          </p:cNvPr>
          <p:cNvSpPr>
            <a:spLocks noGrp="1"/>
          </p:cNvSpPr>
          <p:nvPr>
            <p:ph idx="1"/>
          </p:nvPr>
        </p:nvSpPr>
        <p:spPr>
          <a:xfrm>
            <a:off x="720000" y="1473200"/>
            <a:ext cx="10728325" cy="4460240"/>
          </a:xfrm>
        </p:spPr>
        <p:txBody>
          <a:bodyPr>
            <a:noAutofit/>
          </a:bodyPr>
          <a:lstStyle/>
          <a:p>
            <a:r>
              <a:rPr lang="en-US" sz="3000" dirty="0">
                <a:latin typeface="Aptos" panose="020B0004020202020204" pitchFamily="34" charset="0"/>
              </a:rPr>
              <a:t>Cap the growth in electric rates by the rate of inflation (~3%)</a:t>
            </a:r>
          </a:p>
          <a:p>
            <a:r>
              <a:rPr lang="en-US" sz="3000" dirty="0">
                <a:latin typeface="Aptos" panose="020B0004020202020204" pitchFamily="34" charset="0"/>
              </a:rPr>
              <a:t>Find ways to lower cost and thus the rate level – PG&amp;E’s rates are 3X the US average and 2.6X  SMUD’s rates</a:t>
            </a:r>
          </a:p>
          <a:p>
            <a:r>
              <a:rPr lang="en-US" sz="3000" dirty="0">
                <a:latin typeface="Aptos" panose="020B0004020202020204" pitchFamily="34" charset="0"/>
              </a:rPr>
              <a:t>Offer low-income customers additional rebates to offset the capital and installation costs of electrification technologies</a:t>
            </a:r>
          </a:p>
          <a:p>
            <a:r>
              <a:rPr lang="en-US" sz="3000" dirty="0">
                <a:latin typeface="Aptos" panose="020B0004020202020204" pitchFamily="34" charset="0"/>
              </a:rPr>
              <a:t>Replace the IGFC with a better rate design, such as that outlined in the next slide </a:t>
            </a:r>
          </a:p>
        </p:txBody>
      </p:sp>
      <p:sp>
        <p:nvSpPr>
          <p:cNvPr id="4" name="Slide Number Placeholder 3">
            <a:extLst>
              <a:ext uri="{FF2B5EF4-FFF2-40B4-BE49-F238E27FC236}">
                <a16:creationId xmlns:a16="http://schemas.microsoft.com/office/drawing/2014/main" id="{E5DAC874-A731-9427-08A7-2B546960EF80}"/>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223372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8BD3-9DD8-6E8D-4C1E-877C43BAE4C4}"/>
              </a:ext>
            </a:extLst>
          </p:cNvPr>
          <p:cNvSpPr>
            <a:spLocks noGrp="1"/>
          </p:cNvSpPr>
          <p:nvPr>
            <p:ph type="title"/>
          </p:nvPr>
        </p:nvSpPr>
        <p:spPr/>
        <p:txBody>
          <a:bodyPr>
            <a:normAutofit/>
          </a:bodyPr>
          <a:lstStyle/>
          <a:p>
            <a:r>
              <a:rPr lang="en-US" sz="3000" dirty="0"/>
              <a:t>Here is a more efficient and equitable rate design for promoting electrification </a:t>
            </a:r>
          </a:p>
        </p:txBody>
      </p:sp>
      <p:sp>
        <p:nvSpPr>
          <p:cNvPr id="3" name="Content Placeholder 2">
            <a:extLst>
              <a:ext uri="{FF2B5EF4-FFF2-40B4-BE49-F238E27FC236}">
                <a16:creationId xmlns:a16="http://schemas.microsoft.com/office/drawing/2014/main" id="{6F29477D-33B4-56D7-0BE5-C053D361C915}"/>
              </a:ext>
            </a:extLst>
          </p:cNvPr>
          <p:cNvSpPr>
            <a:spLocks noGrp="1"/>
          </p:cNvSpPr>
          <p:nvPr>
            <p:ph idx="1"/>
          </p:nvPr>
        </p:nvSpPr>
        <p:spPr>
          <a:xfrm>
            <a:off x="720000" y="1812176"/>
            <a:ext cx="10728325" cy="4222864"/>
          </a:xfrm>
        </p:spPr>
        <p:txBody>
          <a:bodyPr>
            <a:normAutofit/>
          </a:bodyPr>
          <a:lstStyle/>
          <a:p>
            <a:r>
              <a:rPr lang="en-US" b="0" i="0" dirty="0">
                <a:solidFill>
                  <a:schemeClr val="accent5"/>
                </a:solidFill>
                <a:effectLst/>
                <a:latin typeface="Oxygen" panose="02000503000000000000" pitchFamily="2" charset="0"/>
              </a:rPr>
              <a:t>First, include a modest fixed charge (~$10-15) and set the energy price equal to marginal cost. Let it vary by time of use. This rate design will help promote demand flexibility, which is the title of the proceedings in which the CPUC is discussing IGFC.</a:t>
            </a:r>
          </a:p>
          <a:p>
            <a:pPr algn="l"/>
            <a:r>
              <a:rPr lang="en-US" b="0" i="0" dirty="0">
                <a:solidFill>
                  <a:schemeClr val="accent5"/>
                </a:solidFill>
                <a:effectLst/>
                <a:latin typeface="Oxygen" panose="02000503000000000000" pitchFamily="2" charset="0"/>
              </a:rPr>
              <a:t>Second, only apply the new rate design to customers who are (a) in the market for replacing their HVAC system, water heater, stove, clothes dryer or gasoline car or (b) building a new house. </a:t>
            </a:r>
          </a:p>
          <a:p>
            <a:pPr algn="l"/>
            <a:r>
              <a:rPr lang="en-US" b="0" i="0" dirty="0">
                <a:solidFill>
                  <a:schemeClr val="accent5"/>
                </a:solidFill>
                <a:effectLst/>
                <a:latin typeface="Oxygen" panose="02000503000000000000" pitchFamily="2" charset="0"/>
              </a:rPr>
              <a:t>Third, even for customers who are in the market for new electric technologies, only apply the new rate design to the incremental use of electricity which will occur via electrification. In other words, don’t incentivize wasteful use of energy from existing technologies.</a:t>
            </a:r>
          </a:p>
          <a:p>
            <a:pPr marL="201168" lvl="1" indent="0">
              <a:buNone/>
            </a:pPr>
            <a:endParaRPr lang="en-US" dirty="0"/>
          </a:p>
        </p:txBody>
      </p:sp>
      <p:sp>
        <p:nvSpPr>
          <p:cNvPr id="4" name="Slide Number Placeholder 3">
            <a:extLst>
              <a:ext uri="{FF2B5EF4-FFF2-40B4-BE49-F238E27FC236}">
                <a16:creationId xmlns:a16="http://schemas.microsoft.com/office/drawing/2014/main" id="{A279F747-4A62-E4DC-0527-DDC45BF9FA10}"/>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185568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0A8E-DE53-04CC-9DB4-C7C6586E1869}"/>
              </a:ext>
            </a:extLst>
          </p:cNvPr>
          <p:cNvSpPr>
            <a:spLocks noGrp="1"/>
          </p:cNvSpPr>
          <p:nvPr>
            <p:ph type="title"/>
          </p:nvPr>
        </p:nvSpPr>
        <p:spPr/>
        <p:txBody>
          <a:bodyPr>
            <a:normAutofit fontScale="90000"/>
          </a:bodyPr>
          <a:lstStyle/>
          <a:p>
            <a:br>
              <a:rPr lang="en-US" sz="4000" dirty="0"/>
            </a:br>
            <a:r>
              <a:rPr lang="en-US" sz="4000" dirty="0"/>
              <a:t>The $24.15 flat fee has good, bad and </a:t>
            </a:r>
            <a:r>
              <a:rPr lang="en-US" sz="4000"/>
              <a:t>ugly features </a:t>
            </a:r>
            <a:endParaRPr lang="en-US" sz="4000" dirty="0"/>
          </a:p>
        </p:txBody>
      </p:sp>
      <p:graphicFrame>
        <p:nvGraphicFramePr>
          <p:cNvPr id="5" name="Content Placeholder 4">
            <a:extLst>
              <a:ext uri="{FF2B5EF4-FFF2-40B4-BE49-F238E27FC236}">
                <a16:creationId xmlns:a16="http://schemas.microsoft.com/office/drawing/2014/main" id="{51F8AFB0-0C94-1B60-4401-728C370A7E48}"/>
              </a:ext>
            </a:extLst>
          </p:cNvPr>
          <p:cNvGraphicFramePr>
            <a:graphicFrameLocks noGrp="1"/>
          </p:cNvGraphicFramePr>
          <p:nvPr>
            <p:ph idx="1"/>
            <p:extLst>
              <p:ext uri="{D42A27DB-BD31-4B8C-83A1-F6EECF244321}">
                <p14:modId xmlns:p14="http://schemas.microsoft.com/office/powerpoint/2010/main" val="1787822209"/>
              </p:ext>
            </p:extLst>
          </p:nvPr>
        </p:nvGraphicFramePr>
        <p:xfrm>
          <a:off x="820477" y="2541588"/>
          <a:ext cx="8049202" cy="3697212"/>
        </p:xfrm>
        <a:graphic>
          <a:graphicData uri="http://schemas.openxmlformats.org/drawingml/2006/table">
            <a:tbl>
              <a:tblPr firstRow="1" bandRow="1">
                <a:tableStyleId>{5C22544A-7EE6-4342-B048-85BDC9FD1C3A}</a:tableStyleId>
              </a:tblPr>
              <a:tblGrid>
                <a:gridCol w="2454737">
                  <a:extLst>
                    <a:ext uri="{9D8B030D-6E8A-4147-A177-3AD203B41FA5}">
                      <a16:colId xmlns:a16="http://schemas.microsoft.com/office/drawing/2014/main" val="2239851458"/>
                    </a:ext>
                  </a:extLst>
                </a:gridCol>
                <a:gridCol w="2527069">
                  <a:extLst>
                    <a:ext uri="{9D8B030D-6E8A-4147-A177-3AD203B41FA5}">
                      <a16:colId xmlns:a16="http://schemas.microsoft.com/office/drawing/2014/main" val="989941732"/>
                    </a:ext>
                  </a:extLst>
                </a:gridCol>
                <a:gridCol w="3067396">
                  <a:extLst>
                    <a:ext uri="{9D8B030D-6E8A-4147-A177-3AD203B41FA5}">
                      <a16:colId xmlns:a16="http://schemas.microsoft.com/office/drawing/2014/main" val="2018707557"/>
                    </a:ext>
                  </a:extLst>
                </a:gridCol>
              </a:tblGrid>
              <a:tr h="1232404">
                <a:tc>
                  <a:txBody>
                    <a:bodyPr/>
                    <a:lstStyle/>
                    <a:p>
                      <a:r>
                        <a:rPr lang="en-US" dirty="0"/>
                        <a:t>The Good</a:t>
                      </a:r>
                    </a:p>
                  </a:txBody>
                  <a:tcPr/>
                </a:tc>
                <a:tc>
                  <a:txBody>
                    <a:bodyPr/>
                    <a:lstStyle/>
                    <a:p>
                      <a:r>
                        <a:rPr lang="en-US" dirty="0"/>
                        <a:t>The Bad</a:t>
                      </a:r>
                    </a:p>
                  </a:txBody>
                  <a:tcPr/>
                </a:tc>
                <a:tc>
                  <a:txBody>
                    <a:bodyPr/>
                    <a:lstStyle/>
                    <a:p>
                      <a:r>
                        <a:rPr lang="en-US" dirty="0"/>
                        <a:t>The Ugly</a:t>
                      </a:r>
                    </a:p>
                  </a:txBody>
                  <a:tcPr/>
                </a:tc>
                <a:extLst>
                  <a:ext uri="{0D108BD9-81ED-4DB2-BD59-A6C34878D82A}">
                    <a16:rowId xmlns:a16="http://schemas.microsoft.com/office/drawing/2014/main" val="1265191862"/>
                  </a:ext>
                </a:extLst>
              </a:tr>
              <a:tr h="1232404">
                <a:tc>
                  <a:txBody>
                    <a:bodyPr/>
                    <a:lstStyle/>
                    <a:p>
                      <a:r>
                        <a:rPr lang="en-US" dirty="0"/>
                        <a:t>The climb down was dramatic </a:t>
                      </a:r>
                    </a:p>
                  </a:txBody>
                  <a:tcPr/>
                </a:tc>
                <a:tc>
                  <a:txBody>
                    <a:bodyPr/>
                    <a:lstStyle/>
                    <a:p>
                      <a:r>
                        <a:rPr lang="en-US" dirty="0"/>
                        <a:t>There is no upper limit to the fixed charge</a:t>
                      </a:r>
                    </a:p>
                  </a:txBody>
                  <a:tcPr/>
                </a:tc>
                <a:tc>
                  <a:txBody>
                    <a:bodyPr/>
                    <a:lstStyle/>
                    <a:p>
                      <a:r>
                        <a:rPr lang="en-US" dirty="0"/>
                        <a:t>Public comments were not taken, evidentiary hearings were not held</a:t>
                      </a:r>
                    </a:p>
                  </a:txBody>
                  <a:tcPr/>
                </a:tc>
                <a:extLst>
                  <a:ext uri="{0D108BD9-81ED-4DB2-BD59-A6C34878D82A}">
                    <a16:rowId xmlns:a16="http://schemas.microsoft.com/office/drawing/2014/main" val="1253973297"/>
                  </a:ext>
                </a:extLst>
              </a:tr>
              <a:tr h="1232404">
                <a:tc>
                  <a:txBody>
                    <a:bodyPr/>
                    <a:lstStyle/>
                    <a:p>
                      <a:r>
                        <a:rPr lang="en-US" dirty="0"/>
                        <a:t>The fixed charge dropped from $185 to $92 to $24 for PG&amp;E </a:t>
                      </a:r>
                    </a:p>
                  </a:txBody>
                  <a:tcPr/>
                </a:tc>
                <a:tc>
                  <a:txBody>
                    <a:bodyPr/>
                    <a:lstStyle/>
                    <a:p>
                      <a:r>
                        <a:rPr lang="en-US" dirty="0"/>
                        <a:t>More income tiers might be introduced, requiring income verification </a:t>
                      </a:r>
                    </a:p>
                  </a:txBody>
                  <a:tcPr/>
                </a:tc>
                <a:tc>
                  <a:txBody>
                    <a:bodyPr/>
                    <a:lstStyle/>
                    <a:p>
                      <a:r>
                        <a:rPr lang="en-US" dirty="0"/>
                        <a:t>It evoked the sordid manner in which AB 205 was passed </a:t>
                      </a:r>
                    </a:p>
                  </a:txBody>
                  <a:tcPr/>
                </a:tc>
                <a:extLst>
                  <a:ext uri="{0D108BD9-81ED-4DB2-BD59-A6C34878D82A}">
                    <a16:rowId xmlns:a16="http://schemas.microsoft.com/office/drawing/2014/main" val="1191971072"/>
                  </a:ext>
                </a:extLst>
              </a:tr>
            </a:tbl>
          </a:graphicData>
        </a:graphic>
      </p:graphicFrame>
      <p:sp>
        <p:nvSpPr>
          <p:cNvPr id="4" name="Slide Number Placeholder 3">
            <a:extLst>
              <a:ext uri="{FF2B5EF4-FFF2-40B4-BE49-F238E27FC236}">
                <a16:creationId xmlns:a16="http://schemas.microsoft.com/office/drawing/2014/main" id="{0590283E-239C-07DC-909B-7215B31530B1}"/>
              </a:ext>
            </a:extLst>
          </p:cNvPr>
          <p:cNvSpPr>
            <a:spLocks noGrp="1"/>
          </p:cNvSpPr>
          <p:nvPr>
            <p:ph type="sldNum" sz="quarter" idx="12"/>
          </p:nvPr>
        </p:nvSpPr>
        <p:spPr/>
        <p:txBody>
          <a:bodyPr/>
          <a:lstStyle/>
          <a:p>
            <a:fld id="{1621B6DD-29C1-4FEA-923F-71EA1347694C}" type="slidenum">
              <a:rPr lang="en-US" smtClean="0"/>
              <a:t>23</a:t>
            </a:fld>
            <a:endParaRPr lang="en-US" dirty="0"/>
          </a:p>
        </p:txBody>
      </p:sp>
      <p:pic>
        <p:nvPicPr>
          <p:cNvPr id="8" name="Picture 7" descr="A poster of a movie&#10;&#10;Description automatically generated">
            <a:extLst>
              <a:ext uri="{FF2B5EF4-FFF2-40B4-BE49-F238E27FC236}">
                <a16:creationId xmlns:a16="http://schemas.microsoft.com/office/drawing/2014/main" id="{C5B82D2F-B015-7A38-4568-8C8B6F47A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805" y="2518371"/>
            <a:ext cx="3051225" cy="3720429"/>
          </a:xfrm>
          <a:prstGeom prst="rect">
            <a:avLst/>
          </a:prstGeom>
        </p:spPr>
      </p:pic>
    </p:spTree>
    <p:extLst>
      <p:ext uri="{BB962C8B-B14F-4D97-AF65-F5344CB8AC3E}">
        <p14:creationId xmlns:p14="http://schemas.microsoft.com/office/powerpoint/2010/main" val="846312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4ACE-5074-4C48-7057-85A9A63B4E95}"/>
              </a:ext>
            </a:extLst>
          </p:cNvPr>
          <p:cNvSpPr>
            <a:spLocks noGrp="1"/>
          </p:cNvSpPr>
          <p:nvPr>
            <p:ph type="title"/>
          </p:nvPr>
        </p:nvSpPr>
        <p:spPr/>
        <p:txBody>
          <a:bodyPr/>
          <a:lstStyle/>
          <a:p>
            <a:r>
              <a:rPr lang="en-US" dirty="0"/>
              <a:t>Selected commentaries on the flat fee </a:t>
            </a:r>
          </a:p>
        </p:txBody>
      </p:sp>
      <p:sp>
        <p:nvSpPr>
          <p:cNvPr id="3" name="Content Placeholder 2">
            <a:extLst>
              <a:ext uri="{FF2B5EF4-FFF2-40B4-BE49-F238E27FC236}">
                <a16:creationId xmlns:a16="http://schemas.microsoft.com/office/drawing/2014/main" id="{B8204A4B-080A-CD64-1787-2CBB064F56F9}"/>
              </a:ext>
            </a:extLst>
          </p:cNvPr>
          <p:cNvSpPr>
            <a:spLocks noGrp="1"/>
          </p:cNvSpPr>
          <p:nvPr>
            <p:ph idx="1"/>
          </p:nvPr>
        </p:nvSpPr>
        <p:spPr/>
        <p:txBody>
          <a:bodyPr>
            <a:normAutofit fontScale="92500" lnSpcReduction="20000"/>
          </a:bodyPr>
          <a:lstStyle/>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https://www.sfchronicle.com/opinion/editorials/article/pge-fixed-bill-california-19436421.php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https://www.latimes.com/environment/story/2024-05-07/california-utilities-seek-higher-fixed-monthly-fees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https://www.sacbee.com/opinion/op-ed/article287331975.html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https://www.canarymedia.com/articles/utilities/can-californias-new-cpuc-fixed-rates-really-help-the-energy-transition</a:t>
            </a:r>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https://www.sfchronicle.com/opinion/openforum/article/california-electric-bills-news-puc-19410274.php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https://www.sfchronicle.com/opinion/letterstotheeditor/article/pge-rates-climate-change-gaza-protests-19416842.php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https://www.latimes.com/opinion/letters-to-the-editor/story/2024-04-21/adding-flat-fee-added-to-electric-bills-wont-help-californians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5A9F4D2-E8B7-16BB-FE62-DD01CD998588}"/>
              </a:ext>
            </a:extLst>
          </p:cNvPr>
          <p:cNvSpPr>
            <a:spLocks noGrp="1"/>
          </p:cNvSpPr>
          <p:nvPr>
            <p:ph type="sldNum" sz="quarter" idx="12"/>
          </p:nvPr>
        </p:nvSpPr>
        <p:spPr/>
        <p:txBody>
          <a:bodyPr/>
          <a:lstStyle/>
          <a:p>
            <a:fld id="{1621B6DD-29C1-4FEA-923F-71EA1347694C}" type="slidenum">
              <a:rPr lang="en-US" smtClean="0"/>
              <a:t>24</a:t>
            </a:fld>
            <a:endParaRPr lang="en-US" dirty="0"/>
          </a:p>
        </p:txBody>
      </p:sp>
    </p:spTree>
    <p:extLst>
      <p:ext uri="{BB962C8B-B14F-4D97-AF65-F5344CB8AC3E}">
        <p14:creationId xmlns:p14="http://schemas.microsoft.com/office/powerpoint/2010/main" val="159325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E135-79A5-A99C-5D4C-63DB281BF1CB}"/>
              </a:ext>
            </a:extLst>
          </p:cNvPr>
          <p:cNvSpPr>
            <a:spLocks noGrp="1"/>
          </p:cNvSpPr>
          <p:nvPr>
            <p:ph type="title"/>
          </p:nvPr>
        </p:nvSpPr>
        <p:spPr>
          <a:xfrm>
            <a:off x="720000" y="619200"/>
            <a:ext cx="10728322" cy="995180"/>
          </a:xfrm>
        </p:spPr>
        <p:txBody>
          <a:bodyPr>
            <a:normAutofit/>
          </a:bodyPr>
          <a:lstStyle/>
          <a:p>
            <a:r>
              <a:rPr lang="en-US" dirty="0">
                <a:solidFill>
                  <a:schemeClr val="tx2"/>
                </a:solidFill>
                <a:latin typeface="+mn-lt"/>
                <a:ea typeface="+mn-ea"/>
                <a:cs typeface="+mn-cs"/>
              </a:rPr>
              <a:t>Biography</a:t>
            </a:r>
            <a:r>
              <a:rPr lang="en-US" b="1" dirty="0">
                <a:solidFill>
                  <a:schemeClr val="tx2"/>
                </a:solidFill>
                <a:latin typeface="+mn-lt"/>
                <a:ea typeface="+mn-ea"/>
                <a:cs typeface="+mn-cs"/>
              </a:rPr>
              <a:t> </a:t>
            </a:r>
            <a:endParaRPr lang="en-US" b="0" dirty="0">
              <a:solidFill>
                <a:schemeClr val="tx2"/>
              </a:solidFill>
              <a:latin typeface="+mj-lt"/>
              <a:cs typeface="Calibri" panose="020F0502020204030204" pitchFamily="34" charset="0"/>
            </a:endParaRPr>
          </a:p>
        </p:txBody>
      </p:sp>
      <p:sp>
        <p:nvSpPr>
          <p:cNvPr id="3" name="Content Placeholder 2">
            <a:extLst>
              <a:ext uri="{FF2B5EF4-FFF2-40B4-BE49-F238E27FC236}">
                <a16:creationId xmlns:a16="http://schemas.microsoft.com/office/drawing/2014/main" id="{23663682-502C-7FCF-8821-2463A15B2B84}"/>
              </a:ext>
            </a:extLst>
          </p:cNvPr>
          <p:cNvSpPr>
            <a:spLocks noGrp="1"/>
          </p:cNvSpPr>
          <p:nvPr>
            <p:ph idx="1"/>
          </p:nvPr>
        </p:nvSpPr>
        <p:spPr>
          <a:xfrm>
            <a:off x="808037" y="3448860"/>
            <a:ext cx="10058400" cy="2187389"/>
          </a:xfrm>
        </p:spPr>
        <p:txBody>
          <a:bodyPr>
            <a:noAutofit/>
          </a:bodyPr>
          <a:lstStyle/>
          <a:p>
            <a:pPr algn="just"/>
            <a:r>
              <a:rPr lang="en-US" sz="1300" dirty="0"/>
              <a:t>Dr. Faruqui has 45 years of consulting, teaching and research experience in rate design, load flexibility, energy efficiency, demand response, distributed energy resources, demand forecasting, decarbonization, and electrification. He has worked for over 150 clients on 5 continents and testified or appeared nearly 100 times before regulatory bodies, governments, and legislative councils on 6 continents.</a:t>
            </a:r>
          </a:p>
          <a:p>
            <a:pPr algn="just"/>
            <a:r>
              <a:rPr lang="en-US" sz="1300" dirty="0"/>
              <a:t>He has authored or coauthored more than 100 papers in peer-reviewed and trade journals and co-edited books on industrial structural change, customer choice, and electricity pricing. His work has been cited in </a:t>
            </a:r>
            <a:r>
              <a:rPr lang="en-US" sz="1300" i="1" dirty="0"/>
              <a:t>Bloomberg, Business Week, The Economist</a:t>
            </a:r>
            <a:r>
              <a:rPr lang="en-US" sz="1300" dirty="0"/>
              <a:t>, and </a:t>
            </a:r>
            <a:r>
              <a:rPr lang="en-US" sz="1300" i="1" dirty="0"/>
              <a:t>Forbes</a:t>
            </a:r>
            <a:r>
              <a:rPr lang="en-US" sz="1300" dirty="0"/>
              <a:t>, and in </a:t>
            </a:r>
            <a:r>
              <a:rPr lang="en-US" sz="1300" i="1" dirty="0"/>
              <a:t>Los Angeles Times</a:t>
            </a:r>
            <a:r>
              <a:rPr lang="en-US" sz="1300" dirty="0"/>
              <a:t>, </a:t>
            </a:r>
            <a:r>
              <a:rPr lang="en-US" sz="1300" i="1" dirty="0"/>
              <a:t>Mercury News</a:t>
            </a:r>
            <a:r>
              <a:rPr lang="en-US" sz="1300" dirty="0"/>
              <a:t>, </a:t>
            </a:r>
            <a:r>
              <a:rPr lang="en-US" sz="1300" i="1" dirty="0"/>
              <a:t>San Francisco Chronicle</a:t>
            </a:r>
            <a:r>
              <a:rPr lang="en-US" sz="1300" dirty="0"/>
              <a:t>, </a:t>
            </a:r>
            <a:r>
              <a:rPr lang="en-US" sz="1300" i="1" dirty="0"/>
              <a:t>New York Times, San Diego Union-Tribune, Sacramento Bee</a:t>
            </a:r>
            <a:r>
              <a:rPr lang="en-US" sz="1300" dirty="0"/>
              <a:t> and the </a:t>
            </a:r>
            <a:r>
              <a:rPr lang="en-US" sz="1300" i="1" dirty="0"/>
              <a:t>Washington Post. </a:t>
            </a:r>
            <a:r>
              <a:rPr lang="en-US" sz="1300" dirty="0"/>
              <a:t>He has appeared on NPR and Fox Business News. </a:t>
            </a:r>
          </a:p>
          <a:p>
            <a:pPr algn="just"/>
            <a:r>
              <a:rPr lang="en-US" sz="1300" dirty="0"/>
              <a:t>Dr. Faruqui has taught economics at San Jose State, UC Davis and the University of Karachi and delivered guest lectures at Carnegie Mellon, Harvard, Idaho, MIT, New York, Northwestern, Rutgers, San Francisco, Stanford, and UC Berkeley. He holds an MA in Agriculture Economics and a PhD in Economics from UC Davis, and a BA and an MA in Economics from the University of Karachi, Pakistan. </a:t>
            </a:r>
          </a:p>
        </p:txBody>
      </p:sp>
      <p:sp>
        <p:nvSpPr>
          <p:cNvPr id="5" name="Slide Number Placeholder 4">
            <a:extLst>
              <a:ext uri="{FF2B5EF4-FFF2-40B4-BE49-F238E27FC236}">
                <a16:creationId xmlns:a16="http://schemas.microsoft.com/office/drawing/2014/main" id="{52941C14-C32C-A7D2-6AE5-8869184978FF}"/>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6" name="Text Placeholder 8">
            <a:extLst>
              <a:ext uri="{FF2B5EF4-FFF2-40B4-BE49-F238E27FC236}">
                <a16:creationId xmlns:a16="http://schemas.microsoft.com/office/drawing/2014/main" id="{5E4F5FBC-8284-3667-4710-396CA893BBCF}"/>
              </a:ext>
            </a:extLst>
          </p:cNvPr>
          <p:cNvSpPr txBox="1">
            <a:spLocks/>
          </p:cNvSpPr>
          <p:nvPr/>
        </p:nvSpPr>
        <p:spPr>
          <a:xfrm>
            <a:off x="3627745" y="1507262"/>
            <a:ext cx="2781996" cy="13176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2200" b="1" kern="1200" dirty="0" smtClean="0">
                <a:solidFill>
                  <a:srgbClr val="5D6368"/>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0" kern="1200" dirty="0" smtClean="0">
                <a:solidFill>
                  <a:srgbClr val="5D6368"/>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rgbClr val="5D6368"/>
                </a:solidFill>
                <a:latin typeface="+mn-lt"/>
                <a:ea typeface="+mn-ea"/>
                <a:cs typeface="+mn-cs"/>
              </a:defRPr>
            </a:lvl3pPr>
            <a:lvl4pPr marL="1600200" indent="-228600" algn="l" defTabSz="914400" rtl="0" eaLnBrk="1" latinLnBrk="0" hangingPunct="1">
              <a:spcBef>
                <a:spcPct val="20000"/>
              </a:spcBef>
              <a:buClr>
                <a:srgbClr val="71ADB6"/>
              </a:buClr>
              <a:buSzPct val="80000"/>
              <a:buFont typeface="Arial" pitchFamily="34" charset="0"/>
              <a:buChar char="♦"/>
              <a:defRPr sz="2000" kern="1200">
                <a:solidFill>
                  <a:srgbClr val="5D6368"/>
                </a:solidFill>
                <a:latin typeface="+mn-lt"/>
                <a:ea typeface="+mn-ea"/>
                <a:cs typeface="+mn-cs"/>
              </a:defRPr>
            </a:lvl4pPr>
            <a:lvl5pPr marL="2057400" indent="-228600" algn="l" defTabSz="914400" rtl="0" eaLnBrk="1" latinLnBrk="0" hangingPunct="1">
              <a:spcBef>
                <a:spcPct val="20000"/>
              </a:spcBef>
              <a:buClr>
                <a:srgbClr val="71ADB6"/>
              </a:buClr>
              <a:buFont typeface="Arial" pitchFamily="34" charset="0"/>
              <a:buChar char="•"/>
              <a:defRPr sz="2000" kern="1200">
                <a:solidFill>
                  <a:srgbClr val="5D63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defRPr/>
            </a:pPr>
            <a:r>
              <a:rPr lang="en-US" sz="1500" kern="0" cap="all" dirty="0">
                <a:solidFill>
                  <a:srgbClr val="008000"/>
                </a:solidFill>
              </a:rPr>
              <a:t>Ahmad faruqui, ph.d.</a:t>
            </a:r>
          </a:p>
          <a:p>
            <a:pPr marL="0" indent="0">
              <a:lnSpc>
                <a:spcPct val="80000"/>
              </a:lnSpc>
              <a:spcBef>
                <a:spcPts val="600"/>
              </a:spcBef>
              <a:buNone/>
              <a:defRPr/>
            </a:pPr>
            <a:r>
              <a:rPr lang="en-US" sz="1300" b="0" i="1" kern="0" dirty="0">
                <a:solidFill>
                  <a:schemeClr val="tx2"/>
                </a:solidFill>
              </a:rPr>
              <a:t>Economist-at-Large</a:t>
            </a:r>
          </a:p>
          <a:p>
            <a:pPr marL="0" indent="0">
              <a:lnSpc>
                <a:spcPct val="80000"/>
              </a:lnSpc>
              <a:spcBef>
                <a:spcPts val="600"/>
              </a:spcBef>
              <a:buNone/>
              <a:defRPr/>
            </a:pPr>
            <a:r>
              <a:rPr lang="en-US" sz="1300" b="0" i="1" kern="0" dirty="0">
                <a:solidFill>
                  <a:schemeClr val="tx2"/>
                </a:solidFill>
              </a:rPr>
              <a:t>San Francisco, California </a:t>
            </a:r>
            <a:endParaRPr lang="en-US" sz="1300" b="0" kern="0" dirty="0">
              <a:solidFill>
                <a:schemeClr val="tx2"/>
              </a:solidFill>
              <a:cs typeface="Arial"/>
            </a:endParaRPr>
          </a:p>
          <a:p>
            <a:pPr marL="0" indent="0">
              <a:lnSpc>
                <a:spcPct val="80000"/>
              </a:lnSpc>
              <a:spcBef>
                <a:spcPts val="600"/>
              </a:spcBef>
              <a:buNone/>
              <a:defRPr/>
            </a:pPr>
            <a:r>
              <a:rPr lang="en-US" sz="1300" b="0" kern="0" dirty="0">
                <a:solidFill>
                  <a:schemeClr val="tx2"/>
                </a:solidFill>
                <a:cs typeface="Arial"/>
              </a:rPr>
              <a:t>Ahmadfaruqui@gmail.com </a:t>
            </a:r>
          </a:p>
          <a:p>
            <a:pPr marL="0" indent="0">
              <a:lnSpc>
                <a:spcPct val="80000"/>
              </a:lnSpc>
              <a:spcBef>
                <a:spcPts val="600"/>
              </a:spcBef>
              <a:buNone/>
              <a:defRPr/>
            </a:pPr>
            <a:r>
              <a:rPr lang="en-US" sz="1300" b="0" kern="0" dirty="0">
                <a:solidFill>
                  <a:schemeClr val="tx2"/>
                </a:solidFill>
                <a:cs typeface="Arial"/>
              </a:rPr>
              <a:t>+1.925.408.0149</a:t>
            </a:r>
          </a:p>
          <a:p>
            <a:pPr marL="0" indent="0">
              <a:spcBef>
                <a:spcPts val="0"/>
              </a:spcBef>
              <a:buNone/>
              <a:defRPr/>
            </a:pPr>
            <a:endParaRPr lang="en-US" sz="1800" b="0" kern="0" dirty="0">
              <a:solidFill>
                <a:srgbClr val="0C3E70"/>
              </a:solidFill>
            </a:endParaRPr>
          </a:p>
        </p:txBody>
      </p:sp>
      <p:pic>
        <p:nvPicPr>
          <p:cNvPr id="7" name="Picture 2" descr="C:\Users\Toni Enright\Desktop\AhmadFaruqui63.jpg">
            <a:extLst>
              <a:ext uri="{FF2B5EF4-FFF2-40B4-BE49-F238E27FC236}">
                <a16:creationId xmlns:a16="http://schemas.microsoft.com/office/drawing/2014/main" id="{F33EE69F-9480-BD96-F4C3-FB19F8BDC2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00" t="6202"/>
          <a:stretch/>
        </p:blipFill>
        <p:spPr bwMode="auto">
          <a:xfrm>
            <a:off x="1115246" y="1479036"/>
            <a:ext cx="2442176" cy="18290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066529-645A-8100-ECF3-334DD1E70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301" y="1574464"/>
            <a:ext cx="1438798" cy="1773528"/>
          </a:xfrm>
          <a:prstGeom prst="rect">
            <a:avLst/>
          </a:prstGeom>
        </p:spPr>
      </p:pic>
      <p:pic>
        <p:nvPicPr>
          <p:cNvPr id="9" name="Picture 8">
            <a:extLst>
              <a:ext uri="{FF2B5EF4-FFF2-40B4-BE49-F238E27FC236}">
                <a16:creationId xmlns:a16="http://schemas.microsoft.com/office/drawing/2014/main" id="{C84A2EB9-52B8-2985-D0BC-CE15A3A60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14" y="1588441"/>
            <a:ext cx="1688986" cy="1773528"/>
          </a:xfrm>
          <a:prstGeom prst="rect">
            <a:avLst/>
          </a:prstGeom>
        </p:spPr>
      </p:pic>
      <p:pic>
        <p:nvPicPr>
          <p:cNvPr id="10" name="Picture 9">
            <a:extLst>
              <a:ext uri="{FF2B5EF4-FFF2-40B4-BE49-F238E27FC236}">
                <a16:creationId xmlns:a16="http://schemas.microsoft.com/office/drawing/2014/main" id="{20EF9262-9DBE-BE51-45F2-99C209942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9315" y="1588441"/>
            <a:ext cx="1556365" cy="1773528"/>
          </a:xfrm>
          <a:prstGeom prst="rect">
            <a:avLst/>
          </a:prstGeom>
        </p:spPr>
      </p:pic>
    </p:spTree>
    <p:extLst>
      <p:ext uri="{BB962C8B-B14F-4D97-AF65-F5344CB8AC3E}">
        <p14:creationId xmlns:p14="http://schemas.microsoft.com/office/powerpoint/2010/main" val="205413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12F1-27F3-D493-7AF5-A9207391D943}"/>
              </a:ext>
            </a:extLst>
          </p:cNvPr>
          <p:cNvSpPr>
            <a:spLocks noGrp="1"/>
          </p:cNvSpPr>
          <p:nvPr>
            <p:ph type="title"/>
          </p:nvPr>
        </p:nvSpPr>
        <p:spPr/>
        <p:txBody>
          <a:bodyPr>
            <a:normAutofit/>
          </a:bodyPr>
          <a:lstStyle/>
          <a:p>
            <a:r>
              <a:rPr lang="en-US" sz="3000" dirty="0"/>
              <a:t>Let’s consider the case of Pacific Gas &amp; Electric (PG&amp;E)</a:t>
            </a:r>
          </a:p>
        </p:txBody>
      </p:sp>
      <p:sp>
        <p:nvSpPr>
          <p:cNvPr id="3" name="Content Placeholder 2">
            <a:extLst>
              <a:ext uri="{FF2B5EF4-FFF2-40B4-BE49-F238E27FC236}">
                <a16:creationId xmlns:a16="http://schemas.microsoft.com/office/drawing/2014/main" id="{2838FFF3-B672-94EC-CCDC-354E55D9DC95}"/>
              </a:ext>
            </a:extLst>
          </p:cNvPr>
          <p:cNvSpPr>
            <a:spLocks noGrp="1"/>
          </p:cNvSpPr>
          <p:nvPr>
            <p:ph idx="1"/>
          </p:nvPr>
        </p:nvSpPr>
        <p:spPr>
          <a:xfrm>
            <a:off x="720000" y="1388226"/>
            <a:ext cx="10728325" cy="4749774"/>
          </a:xfrm>
        </p:spPr>
        <p:txBody>
          <a:bodyPr>
            <a:normAutofit lnSpcReduction="10000"/>
          </a:bodyPr>
          <a:lstStyle/>
          <a:p>
            <a:pPr marL="0" marR="0">
              <a:lnSpc>
                <a:spcPct val="107000"/>
              </a:lnSpc>
              <a:spcBef>
                <a:spcPts val="0"/>
              </a:spcBef>
              <a:spcAft>
                <a:spcPts val="800"/>
              </a:spcAft>
            </a:pPr>
            <a:r>
              <a:rPr lang="en-US" sz="2800" kern="100" dirty="0">
                <a:effectLst/>
                <a:latin typeface="Aptos" panose="020B0004020202020204" pitchFamily="34" charset="0"/>
                <a:ea typeface="Calibri" panose="020F0502020204030204" pitchFamily="34" charset="0"/>
                <a:cs typeface="Times New Roman" panose="02020603050405020304" pitchFamily="18" charset="0"/>
              </a:rPr>
              <a:t>PG&amp;E serves 5.5 million electric customers and 4.5 million gas </a:t>
            </a:r>
            <a:r>
              <a:rPr lang="en-US" sz="2800" kern="100" dirty="0">
                <a:latin typeface="Aptos" panose="020B0004020202020204" pitchFamily="34" charset="0"/>
                <a:ea typeface="Calibri" panose="020F0502020204030204" pitchFamily="34" charset="0"/>
                <a:cs typeface="Times New Roman" panose="02020603050405020304" pitchFamily="18" charset="0"/>
              </a:rPr>
              <a:t>customers </a:t>
            </a:r>
            <a:r>
              <a:rPr lang="en-US" sz="2800" kern="100" dirty="0">
                <a:effectLst/>
                <a:latin typeface="Aptos" panose="020B0004020202020204" pitchFamily="34" charset="0"/>
                <a:ea typeface="Calibri" panose="020F0502020204030204" pitchFamily="34" charset="0"/>
                <a:cs typeface="Times New Roman" panose="02020603050405020304" pitchFamily="18" charset="0"/>
              </a:rPr>
              <a:t>in northern California. With the consent of the California Public Utilities Commission (CPUC), PG&amp;E has more than </a:t>
            </a:r>
            <a:r>
              <a:rPr lang="en-US" sz="2800" kern="100"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rPr>
              <a:t>doubled</a:t>
            </a:r>
            <a:r>
              <a:rPr lang="en-US" sz="2800" kern="100" dirty="0">
                <a:effectLst/>
                <a:latin typeface="Aptos" panose="020B0004020202020204" pitchFamily="34" charset="0"/>
                <a:ea typeface="Calibri" panose="020F0502020204030204" pitchFamily="34" charset="0"/>
                <a:cs typeface="Times New Roman" panose="02020603050405020304" pitchFamily="18" charset="0"/>
              </a:rPr>
              <a:t> its electric rates over the past 10 years. For EV charging, the off-peak rate has doubled in just 5 years.</a:t>
            </a:r>
          </a:p>
          <a:p>
            <a:pPr marL="0" marR="0">
              <a:lnSpc>
                <a:spcPct val="107000"/>
              </a:lnSpc>
              <a:spcBef>
                <a:spcPts val="0"/>
              </a:spcBef>
              <a:spcAft>
                <a:spcPts val="800"/>
              </a:spcAft>
            </a:pPr>
            <a:r>
              <a:rPr lang="en-US" sz="2800" kern="100" dirty="0">
                <a:effectLst/>
                <a:latin typeface="Aptos" panose="020B0004020202020204" pitchFamily="34" charset="0"/>
                <a:ea typeface="Calibri" panose="020F0502020204030204" pitchFamily="34" charset="0"/>
                <a:cs typeface="Times New Roman" panose="02020603050405020304" pitchFamily="18" charset="0"/>
              </a:rPr>
              <a:t>An EV that gets 4 miles/kWh is not going to save much in driving costs compared to an ICEV that gets 45 mpg. </a:t>
            </a:r>
          </a:p>
          <a:p>
            <a:pPr marL="0" marR="0">
              <a:lnSpc>
                <a:spcPct val="107000"/>
              </a:lnSpc>
              <a:spcBef>
                <a:spcPts val="0"/>
              </a:spcBef>
              <a:spcAft>
                <a:spcPts val="800"/>
              </a:spcAft>
            </a:pPr>
            <a:r>
              <a:rPr lang="en-US" sz="2800" kern="100" dirty="0">
                <a:latin typeface="Aptos" panose="020B0004020202020204" pitchFamily="34" charset="0"/>
                <a:ea typeface="Calibri" panose="020F0502020204030204" pitchFamily="34" charset="0"/>
                <a:cs typeface="Times New Roman" panose="02020603050405020304" pitchFamily="18" charset="0"/>
              </a:rPr>
              <a:t>To put things in perspective, it’s useful to compare PG&amp;E’s electric bills with those of the </a:t>
            </a:r>
            <a:r>
              <a:rPr lang="en-US" sz="2800" kern="100" dirty="0">
                <a:effectLst/>
                <a:latin typeface="Aptos" panose="020B0004020202020204" pitchFamily="34" charset="0"/>
                <a:ea typeface="Calibri" panose="020F0502020204030204" pitchFamily="34" charset="0"/>
                <a:cs typeface="Times New Roman" panose="02020603050405020304" pitchFamily="18" charset="0"/>
              </a:rPr>
              <a:t>Sacramento Municipal Utilities District (SMUD). </a:t>
            </a:r>
          </a:p>
          <a:p>
            <a:endParaRPr lang="en-US" dirty="0"/>
          </a:p>
        </p:txBody>
      </p:sp>
      <p:sp>
        <p:nvSpPr>
          <p:cNvPr id="4" name="Slide Number Placeholder 3">
            <a:extLst>
              <a:ext uri="{FF2B5EF4-FFF2-40B4-BE49-F238E27FC236}">
                <a16:creationId xmlns:a16="http://schemas.microsoft.com/office/drawing/2014/main" id="{12204B04-2D1C-D13B-F403-564E97414BF8}"/>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49454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7E6B6978-5103-448F-B101-093A527D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EB5692-CE38-42AB-ABE5-E5A1A74F2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10011-6FA0-9BF8-EBA7-18BBD6C2321C}"/>
              </a:ext>
            </a:extLst>
          </p:cNvPr>
          <p:cNvSpPr>
            <a:spLocks noGrp="1"/>
          </p:cNvSpPr>
          <p:nvPr>
            <p:ph type="title"/>
          </p:nvPr>
        </p:nvSpPr>
        <p:spPr>
          <a:xfrm>
            <a:off x="720000" y="720000"/>
            <a:ext cx="5015638" cy="2804400"/>
          </a:xfrm>
        </p:spPr>
        <p:txBody>
          <a:bodyPr vert="horz" wrap="square" lIns="0" tIns="0" rIns="0" bIns="0" rtlCol="0" anchor="b" anchorCtr="0">
            <a:normAutofit/>
          </a:bodyPr>
          <a:lstStyle/>
          <a:p>
            <a:pPr algn="ctr">
              <a:lnSpc>
                <a:spcPct val="90000"/>
              </a:lnSpc>
            </a:pPr>
            <a:r>
              <a:rPr lang="en-US" sz="3900" spc="-100" dirty="0"/>
              <a:t>A PG&amp;E customer would pay 2.61 times as much as a SMUD customer using 750 kWh a month </a:t>
            </a:r>
          </a:p>
        </p:txBody>
      </p:sp>
      <p:sp useBgFill="1">
        <p:nvSpPr>
          <p:cNvPr id="19" name="Freeform: Shape 18">
            <a:extLst>
              <a:ext uri="{FF2B5EF4-FFF2-40B4-BE49-F238E27FC236}">
                <a16:creationId xmlns:a16="http://schemas.microsoft.com/office/drawing/2014/main" id="{6BE942D0-8C50-4D78-A3D0-4D82F3963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8" name="Content Placeholder 7" descr="A screenshot of a graph">
            <a:extLst>
              <a:ext uri="{FF2B5EF4-FFF2-40B4-BE49-F238E27FC236}">
                <a16:creationId xmlns:a16="http://schemas.microsoft.com/office/drawing/2014/main" id="{6C80C2AA-4A6A-FE43-5781-9A9EDCC312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4749" y="989215"/>
            <a:ext cx="4635413" cy="5029200"/>
          </a:xfrm>
          <a:custGeom>
            <a:avLst/>
            <a:gdLst/>
            <a:ahLst/>
            <a:cxnLst/>
            <a:rect l="l" t="t" r="r" b="b"/>
            <a:pathLst>
              <a:path w="4284000" h="5409338">
                <a:moveTo>
                  <a:pt x="0" y="0"/>
                </a:moveTo>
                <a:lnTo>
                  <a:pt x="4284000" y="0"/>
                </a:lnTo>
                <a:lnTo>
                  <a:pt x="4284000" y="5409338"/>
                </a:lnTo>
                <a:lnTo>
                  <a:pt x="0" y="5409338"/>
                </a:lnTo>
                <a:close/>
              </a:path>
            </a:pathLst>
          </a:custGeom>
        </p:spPr>
      </p:pic>
      <p:sp>
        <p:nvSpPr>
          <p:cNvPr id="3" name="Slide Number Placeholder 2">
            <a:extLst>
              <a:ext uri="{FF2B5EF4-FFF2-40B4-BE49-F238E27FC236}">
                <a16:creationId xmlns:a16="http://schemas.microsoft.com/office/drawing/2014/main" id="{AAC494AD-21AD-9CA6-E640-2FFC303EA942}"/>
              </a:ext>
            </a:extLst>
          </p:cNvPr>
          <p:cNvSpPr>
            <a:spLocks noGrp="1"/>
          </p:cNvSpPr>
          <p:nvPr>
            <p:ph type="sldNum" sz="quarter" idx="12"/>
          </p:nvPr>
        </p:nvSpPr>
        <p:spPr>
          <a:xfrm>
            <a:off x="10272713" y="6138000"/>
            <a:ext cx="1187449" cy="720000"/>
          </a:xfrm>
        </p:spPr>
        <p:txBody>
          <a:bodyPr vert="horz" lIns="0" tIns="180000" rIns="0" bIns="180000" rtlCol="0" anchor="ctr">
            <a:normAutofit/>
          </a:bodyPr>
          <a:lstStyle/>
          <a:p>
            <a:pPr defTabSz="457200">
              <a:spcAft>
                <a:spcPts val="600"/>
              </a:spcAft>
            </a:pPr>
            <a:fld id="{3A98EE3D-8CD1-4C3F-BD1C-C98C9596463C}" type="slidenum">
              <a:rPr lang="en-US" smtClean="0"/>
              <a:pPr defTabSz="457200">
                <a:spcAft>
                  <a:spcPts val="600"/>
                </a:spcAft>
              </a:pPr>
              <a:t>4</a:t>
            </a:fld>
            <a:endParaRPr lang="en-US" dirty="0"/>
          </a:p>
        </p:txBody>
      </p:sp>
    </p:spTree>
    <p:extLst>
      <p:ext uri="{BB962C8B-B14F-4D97-AF65-F5344CB8AC3E}">
        <p14:creationId xmlns:p14="http://schemas.microsoft.com/office/powerpoint/2010/main" val="280404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BFA6-BF8B-1455-A786-ED1BF6F8DB94}"/>
              </a:ext>
            </a:extLst>
          </p:cNvPr>
          <p:cNvSpPr>
            <a:spLocks noGrp="1"/>
          </p:cNvSpPr>
          <p:nvPr>
            <p:ph type="title"/>
          </p:nvPr>
        </p:nvSpPr>
        <p:spPr/>
        <p:txBody>
          <a:bodyPr>
            <a:normAutofit/>
          </a:bodyPr>
          <a:lstStyle/>
          <a:p>
            <a:r>
              <a:rPr lang="en-US" sz="3000" dirty="0">
                <a:effectLst/>
                <a:ea typeface="Calibri" panose="020F0502020204030204" pitchFamily="34" charset="0"/>
                <a:cs typeface="Times New Roman" panose="02020603050405020304" pitchFamily="18" charset="0"/>
              </a:rPr>
              <a:t>PG&amp;E’s rates have been accelerating rapidly during the past 5 years</a:t>
            </a:r>
            <a:endParaRPr lang="en-US" sz="3000" dirty="0"/>
          </a:p>
        </p:txBody>
      </p:sp>
      <p:pic>
        <p:nvPicPr>
          <p:cNvPr id="4" name="Content Placeholder 3">
            <a:extLst>
              <a:ext uri="{FF2B5EF4-FFF2-40B4-BE49-F238E27FC236}">
                <a16:creationId xmlns:a16="http://schemas.microsoft.com/office/drawing/2014/main" id="{57E683D9-62C7-A2E8-DC87-146A2D8D9D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0445" y="2573934"/>
            <a:ext cx="6882938" cy="3564066"/>
          </a:xfrm>
          <a:prstGeom prst="rect">
            <a:avLst/>
          </a:prstGeom>
        </p:spPr>
      </p:pic>
      <p:sp>
        <p:nvSpPr>
          <p:cNvPr id="3" name="Slide Number Placeholder 2">
            <a:extLst>
              <a:ext uri="{FF2B5EF4-FFF2-40B4-BE49-F238E27FC236}">
                <a16:creationId xmlns:a16="http://schemas.microsoft.com/office/drawing/2014/main" id="{E5701868-E6E6-AAA6-E16F-BC679BD4E515}"/>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403859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CBCC40-DA81-E232-BDC5-503A3F8566C4}"/>
              </a:ext>
            </a:extLst>
          </p:cNvPr>
          <p:cNvSpPr>
            <a:spLocks noGrp="1"/>
          </p:cNvSpPr>
          <p:nvPr>
            <p:ph type="title"/>
          </p:nvPr>
        </p:nvSpPr>
        <p:spPr>
          <a:xfrm>
            <a:off x="720000" y="210207"/>
            <a:ext cx="4991961" cy="1886321"/>
          </a:xfrm>
        </p:spPr>
        <p:txBody>
          <a:bodyPr wrap="square" anchor="ctr">
            <a:normAutofit/>
          </a:bodyPr>
          <a:lstStyle/>
          <a:p>
            <a:pPr>
              <a:lnSpc>
                <a:spcPct val="90000"/>
              </a:lnSpc>
            </a:pPr>
            <a:br>
              <a:rPr lang="en-US" sz="2000" b="0" i="0" dirty="0">
                <a:effectLst/>
                <a:latin typeface="Roboto" panose="02000000000000000000" pitchFamily="2" charset="0"/>
              </a:rPr>
            </a:br>
            <a:br>
              <a:rPr lang="en-US" sz="2000" b="0" i="0" dirty="0">
                <a:effectLst/>
                <a:latin typeface="Roboto" panose="02000000000000000000" pitchFamily="2" charset="0"/>
              </a:rPr>
            </a:br>
            <a:r>
              <a:rPr lang="en-US" sz="3300" b="0" i="0" dirty="0">
                <a:effectLst/>
                <a:latin typeface="Aptos" panose="020B0004020202020204" pitchFamily="34" charset="0"/>
              </a:rPr>
              <a:t>What are the principles that govern rate design?</a:t>
            </a:r>
            <a:br>
              <a:rPr lang="en-US" sz="2000" b="0" i="0" dirty="0">
                <a:effectLst/>
                <a:latin typeface="Roboto" panose="02000000000000000000" pitchFamily="2" charset="0"/>
              </a:rPr>
            </a:br>
            <a:endParaRPr lang="en-US" sz="2000" dirty="0"/>
          </a:p>
        </p:txBody>
      </p:sp>
      <p:sp>
        <p:nvSpPr>
          <p:cNvPr id="3" name="Content Placeholder 2">
            <a:extLst>
              <a:ext uri="{FF2B5EF4-FFF2-40B4-BE49-F238E27FC236}">
                <a16:creationId xmlns:a16="http://schemas.microsoft.com/office/drawing/2014/main" id="{9801F042-84DF-F79E-DD79-FE4DF6AC41B2}"/>
              </a:ext>
            </a:extLst>
          </p:cNvPr>
          <p:cNvSpPr>
            <a:spLocks noGrp="1"/>
          </p:cNvSpPr>
          <p:nvPr>
            <p:ph idx="1"/>
          </p:nvPr>
        </p:nvSpPr>
        <p:spPr>
          <a:xfrm>
            <a:off x="704354" y="2238122"/>
            <a:ext cx="4991962" cy="3891216"/>
          </a:xfrm>
        </p:spPr>
        <p:txBody>
          <a:bodyPr>
            <a:normAutofit/>
          </a:bodyPr>
          <a:lstStyle/>
          <a:p>
            <a:pPr>
              <a:lnSpc>
                <a:spcPct val="110000"/>
              </a:lnSpc>
            </a:pPr>
            <a:r>
              <a:rPr lang="en-US" sz="2200" dirty="0">
                <a:latin typeface="Aptos" panose="020B0004020202020204" pitchFamily="34" charset="0"/>
              </a:rPr>
              <a:t>To promote economic efficiency an equity, rates should be based on cost of service</a:t>
            </a:r>
          </a:p>
          <a:p>
            <a:pPr>
              <a:lnSpc>
                <a:spcPct val="110000"/>
              </a:lnSpc>
            </a:pPr>
            <a:r>
              <a:rPr lang="en-US" sz="2200" dirty="0">
                <a:latin typeface="Aptos" panose="020B0004020202020204" pitchFamily="34" charset="0"/>
              </a:rPr>
              <a:t>Rates should be changed gradually</a:t>
            </a:r>
          </a:p>
          <a:p>
            <a:pPr>
              <a:lnSpc>
                <a:spcPct val="110000"/>
              </a:lnSpc>
            </a:pPr>
            <a:r>
              <a:rPr lang="en-US" sz="2200" dirty="0">
                <a:latin typeface="Aptos" panose="020B0004020202020204" pitchFamily="34" charset="0"/>
              </a:rPr>
              <a:t>Rates should minimize adverse impact on customers </a:t>
            </a:r>
          </a:p>
          <a:p>
            <a:pPr marL="201168" lvl="1" indent="0">
              <a:lnSpc>
                <a:spcPct val="110000"/>
              </a:lnSpc>
              <a:buNone/>
            </a:pPr>
            <a:endParaRPr lang="en-US" sz="1100" dirty="0"/>
          </a:p>
          <a:p>
            <a:pPr>
              <a:lnSpc>
                <a:spcPct val="110000"/>
              </a:lnSpc>
            </a:pPr>
            <a:endParaRPr lang="en-US" sz="1100" dirty="0"/>
          </a:p>
        </p:txBody>
      </p:sp>
      <p:sp useBgFill="1">
        <p:nvSpPr>
          <p:cNvPr id="31" name="Freeform: Shape 30">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6" name="Picture 5" descr="A red book with white text&#10;&#10;Description automatically generated">
            <a:extLst>
              <a:ext uri="{FF2B5EF4-FFF2-40B4-BE49-F238E27FC236}">
                <a16:creationId xmlns:a16="http://schemas.microsoft.com/office/drawing/2014/main" id="{F9D06084-6D2F-1CE3-B8F2-A270436FF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992" y="720000"/>
            <a:ext cx="3962340" cy="5409338"/>
          </a:xfrm>
          <a:custGeom>
            <a:avLst/>
            <a:gdLst/>
            <a:ahLst/>
            <a:cxnLst/>
            <a:rect l="l" t="t" r="r" b="b"/>
            <a:pathLst>
              <a:path w="4284000" h="5409338">
                <a:moveTo>
                  <a:pt x="0" y="0"/>
                </a:moveTo>
                <a:lnTo>
                  <a:pt x="4284000" y="0"/>
                </a:lnTo>
                <a:lnTo>
                  <a:pt x="4284000" y="5409338"/>
                </a:lnTo>
                <a:lnTo>
                  <a:pt x="0" y="5409338"/>
                </a:lnTo>
                <a:close/>
              </a:path>
            </a:pathLst>
          </a:custGeom>
        </p:spPr>
      </p:pic>
      <p:sp>
        <p:nvSpPr>
          <p:cNvPr id="4" name="Slide Number Placeholder 3">
            <a:extLst>
              <a:ext uri="{FF2B5EF4-FFF2-40B4-BE49-F238E27FC236}">
                <a16:creationId xmlns:a16="http://schemas.microsoft.com/office/drawing/2014/main" id="{E262E315-5D41-F0C3-B3C2-4444817C494A}"/>
              </a:ext>
            </a:extLst>
          </p:cNvPr>
          <p:cNvSpPr>
            <a:spLocks noGrp="1"/>
          </p:cNvSpPr>
          <p:nvPr>
            <p:ph type="sldNum" sz="quarter" idx="12"/>
          </p:nvPr>
        </p:nvSpPr>
        <p:spPr>
          <a:xfrm>
            <a:off x="10272713" y="6138000"/>
            <a:ext cx="1187449" cy="720000"/>
          </a:xfrm>
        </p:spPr>
        <p:txBody>
          <a:bodyPr>
            <a:normAutofit/>
          </a:bodyPr>
          <a:lstStyle/>
          <a:p>
            <a:pPr>
              <a:spcAft>
                <a:spcPts val="600"/>
              </a:spcAft>
            </a:pPr>
            <a:fld id="{3A98EE3D-8CD1-4C3F-BD1C-C98C9596463C}" type="slidenum">
              <a:rPr lang="en-US" smtClean="0"/>
              <a:pPr>
                <a:spcAft>
                  <a:spcPts val="600"/>
                </a:spcAft>
              </a:pPr>
              <a:t>6</a:t>
            </a:fld>
            <a:endParaRPr lang="en-US" dirty="0"/>
          </a:p>
        </p:txBody>
      </p:sp>
    </p:spTree>
    <p:extLst>
      <p:ext uri="{BB962C8B-B14F-4D97-AF65-F5344CB8AC3E}">
        <p14:creationId xmlns:p14="http://schemas.microsoft.com/office/powerpoint/2010/main" val="11806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BE2D7A-998D-6B3F-8BC5-3D241A0FE7E3}"/>
              </a:ext>
            </a:extLst>
          </p:cNvPr>
          <p:cNvSpPr>
            <a:spLocks noGrp="1"/>
          </p:cNvSpPr>
          <p:nvPr>
            <p:ph type="title"/>
          </p:nvPr>
        </p:nvSpPr>
        <p:spPr>
          <a:xfrm>
            <a:off x="720000" y="619200"/>
            <a:ext cx="4991961" cy="1477328"/>
          </a:xfrm>
        </p:spPr>
        <p:txBody>
          <a:bodyPr wrap="square" anchor="ctr">
            <a:normAutofit/>
          </a:bodyPr>
          <a:lstStyle/>
          <a:p>
            <a:pPr>
              <a:lnSpc>
                <a:spcPct val="90000"/>
              </a:lnSpc>
            </a:pPr>
            <a:r>
              <a:rPr lang="en-US" sz="2500" dirty="0"/>
              <a:t>Fixed charges should be included in residential rates to recover the costs of metering, billing and customer care</a:t>
            </a:r>
          </a:p>
        </p:txBody>
      </p:sp>
      <p:sp>
        <p:nvSpPr>
          <p:cNvPr id="3" name="Content Placeholder 2">
            <a:extLst>
              <a:ext uri="{FF2B5EF4-FFF2-40B4-BE49-F238E27FC236}">
                <a16:creationId xmlns:a16="http://schemas.microsoft.com/office/drawing/2014/main" id="{AED4CA89-C9A3-169F-7072-7ECD69BA4EB4}"/>
              </a:ext>
            </a:extLst>
          </p:cNvPr>
          <p:cNvSpPr>
            <a:spLocks noGrp="1"/>
          </p:cNvSpPr>
          <p:nvPr>
            <p:ph idx="1"/>
          </p:nvPr>
        </p:nvSpPr>
        <p:spPr>
          <a:xfrm>
            <a:off x="720000" y="2541600"/>
            <a:ext cx="5544166" cy="3943283"/>
          </a:xfrm>
        </p:spPr>
        <p:txBody>
          <a:bodyPr>
            <a:normAutofit lnSpcReduction="10000"/>
          </a:bodyPr>
          <a:lstStyle/>
          <a:p>
            <a:pPr>
              <a:lnSpc>
                <a:spcPct val="110000"/>
              </a:lnSpc>
            </a:pPr>
            <a:r>
              <a:rPr lang="en-US" sz="1600" dirty="0"/>
              <a:t>On behalf of the 3 large investor-owned utilities in California, I testified on the topic before the California Public Utilities Commission (CPUC) during the 2010’s</a:t>
            </a:r>
          </a:p>
          <a:p>
            <a:pPr>
              <a:lnSpc>
                <a:spcPct val="110000"/>
              </a:lnSpc>
            </a:pPr>
            <a:r>
              <a:rPr lang="en-US" sz="1600" dirty="0"/>
              <a:t>At one point, the CPUC was close to approving a $3 a month fixed charge but was told by the GC of the commission that it would violate the constitution</a:t>
            </a:r>
          </a:p>
          <a:p>
            <a:pPr>
              <a:lnSpc>
                <a:spcPct val="110000"/>
              </a:lnSpc>
            </a:pPr>
            <a:r>
              <a:rPr lang="en-US" sz="1600" dirty="0"/>
              <a:t>A caucus of the state assembly was held in Fresno a few years later; I spoke at that session in support of a fixed charge</a:t>
            </a:r>
          </a:p>
          <a:p>
            <a:pPr>
              <a:lnSpc>
                <a:spcPct val="110000"/>
              </a:lnSpc>
            </a:pPr>
            <a:r>
              <a:rPr lang="en-US" sz="1600" dirty="0"/>
              <a:t>A law was passed allowing a fixed charge of up to $10 a month, yet the CPUC refused to approve it</a:t>
            </a:r>
          </a:p>
          <a:p>
            <a:pPr>
              <a:lnSpc>
                <a:spcPct val="110000"/>
              </a:lnSpc>
            </a:pPr>
            <a:r>
              <a:rPr lang="en-US" sz="1600" dirty="0"/>
              <a:t>Today, two of the three IOUs have a fixed charge of $0 and the third of just under a dollar</a:t>
            </a:r>
          </a:p>
          <a:p>
            <a:pPr>
              <a:lnSpc>
                <a:spcPct val="110000"/>
              </a:lnSpc>
            </a:pPr>
            <a:endParaRPr lang="en-US" sz="1100" dirty="0"/>
          </a:p>
        </p:txBody>
      </p:sp>
      <p:sp useBgFill="1">
        <p:nvSpPr>
          <p:cNvPr id="15" name="Freeform: Shape 14">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6" name="Picture 5" descr="A few men sitting at a table&#10;&#10;Description automatically generated">
            <a:extLst>
              <a:ext uri="{FF2B5EF4-FFF2-40B4-BE49-F238E27FC236}">
                <a16:creationId xmlns:a16="http://schemas.microsoft.com/office/drawing/2014/main" id="{4A10EDE0-FEA6-2B00-294C-9EB4A4DEE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62" y="1818169"/>
            <a:ext cx="4284000" cy="3213000"/>
          </a:xfrm>
          <a:custGeom>
            <a:avLst/>
            <a:gdLst/>
            <a:ahLst/>
            <a:cxnLst/>
            <a:rect l="l" t="t" r="r" b="b"/>
            <a:pathLst>
              <a:path w="4284000" h="5409338">
                <a:moveTo>
                  <a:pt x="0" y="0"/>
                </a:moveTo>
                <a:lnTo>
                  <a:pt x="4284000" y="0"/>
                </a:lnTo>
                <a:lnTo>
                  <a:pt x="4284000" y="5409338"/>
                </a:lnTo>
                <a:lnTo>
                  <a:pt x="0" y="5409338"/>
                </a:lnTo>
                <a:close/>
              </a:path>
            </a:pathLst>
          </a:custGeom>
        </p:spPr>
      </p:pic>
      <p:sp>
        <p:nvSpPr>
          <p:cNvPr id="4" name="Slide Number Placeholder 3">
            <a:extLst>
              <a:ext uri="{FF2B5EF4-FFF2-40B4-BE49-F238E27FC236}">
                <a16:creationId xmlns:a16="http://schemas.microsoft.com/office/drawing/2014/main" id="{7164A50A-0D1C-EE69-A7F0-FE8967C7BA64}"/>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7</a:t>
            </a:fld>
            <a:endParaRPr lang="en-US" dirty="0"/>
          </a:p>
        </p:txBody>
      </p:sp>
    </p:spTree>
    <p:extLst>
      <p:ext uri="{BB962C8B-B14F-4D97-AF65-F5344CB8AC3E}">
        <p14:creationId xmlns:p14="http://schemas.microsoft.com/office/powerpoint/2010/main" val="424877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00C45A-2521-5E8F-DF07-1EC0C262012D}"/>
              </a:ext>
            </a:extLst>
          </p:cNvPr>
          <p:cNvSpPr>
            <a:spLocks noGrp="1"/>
          </p:cNvSpPr>
          <p:nvPr>
            <p:ph type="title"/>
          </p:nvPr>
        </p:nvSpPr>
        <p:spPr>
          <a:xfrm>
            <a:off x="720000" y="619200"/>
            <a:ext cx="4991961" cy="1477328"/>
          </a:xfrm>
        </p:spPr>
        <p:txBody>
          <a:bodyPr wrap="square" anchor="ctr">
            <a:normAutofit/>
          </a:bodyPr>
          <a:lstStyle/>
          <a:p>
            <a:pPr>
              <a:lnSpc>
                <a:spcPct val="90000"/>
              </a:lnSpc>
            </a:pPr>
            <a:r>
              <a:rPr lang="en-US" sz="2800" dirty="0">
                <a:latin typeface="Aptos" panose="020B0004020202020204" pitchFamily="34" charset="0"/>
              </a:rPr>
              <a:t>In December 2017, the CPUC held a workshop on rate design  </a:t>
            </a:r>
          </a:p>
        </p:txBody>
      </p:sp>
      <p:sp>
        <p:nvSpPr>
          <p:cNvPr id="3" name="Content Placeholder 2">
            <a:extLst>
              <a:ext uri="{FF2B5EF4-FFF2-40B4-BE49-F238E27FC236}">
                <a16:creationId xmlns:a16="http://schemas.microsoft.com/office/drawing/2014/main" id="{3B059A3D-921F-5E02-2493-A99FEFE7D5F5}"/>
              </a:ext>
            </a:extLst>
          </p:cNvPr>
          <p:cNvSpPr>
            <a:spLocks noGrp="1"/>
          </p:cNvSpPr>
          <p:nvPr>
            <p:ph idx="1"/>
          </p:nvPr>
        </p:nvSpPr>
        <p:spPr>
          <a:xfrm>
            <a:off x="720000" y="2096528"/>
            <a:ext cx="4991962" cy="4401926"/>
          </a:xfrm>
        </p:spPr>
        <p:txBody>
          <a:bodyPr>
            <a:normAutofit fontScale="92500" lnSpcReduction="20000"/>
          </a:bodyPr>
          <a:lstStyle/>
          <a:p>
            <a:pPr>
              <a:lnSpc>
                <a:spcPct val="110000"/>
              </a:lnSpc>
            </a:pPr>
            <a:r>
              <a:rPr lang="en-US" sz="2700" dirty="0">
                <a:latin typeface="Aptos" panose="020B0004020202020204" pitchFamily="34" charset="0"/>
              </a:rPr>
              <a:t>A suggestion was made to drop energy prices down to the marginal cost of energy </a:t>
            </a:r>
          </a:p>
          <a:p>
            <a:pPr>
              <a:lnSpc>
                <a:spcPct val="110000"/>
              </a:lnSpc>
            </a:pPr>
            <a:r>
              <a:rPr lang="en-US" sz="2700" dirty="0">
                <a:latin typeface="Aptos" panose="020B0004020202020204" pitchFamily="34" charset="0"/>
              </a:rPr>
              <a:t>Since that would create a revenue deficiency, a suggestion was made to recover the deficiency through a fixed charge </a:t>
            </a:r>
          </a:p>
          <a:p>
            <a:pPr>
              <a:lnSpc>
                <a:spcPct val="110000"/>
              </a:lnSpc>
            </a:pPr>
            <a:r>
              <a:rPr lang="en-US" sz="2700" dirty="0">
                <a:latin typeface="Aptos" panose="020B0004020202020204" pitchFamily="34" charset="0"/>
              </a:rPr>
              <a:t>I was on a panel where the suggestion was debated </a:t>
            </a:r>
          </a:p>
          <a:p>
            <a:pPr>
              <a:lnSpc>
                <a:spcPct val="110000"/>
              </a:lnSpc>
            </a:pPr>
            <a:r>
              <a:rPr lang="en-US" sz="2700" dirty="0">
                <a:latin typeface="Aptos" panose="020B0004020202020204" pitchFamily="34" charset="0"/>
              </a:rPr>
              <a:t>I objected to it, saying such a fixed charge would be very high</a:t>
            </a:r>
          </a:p>
          <a:p>
            <a:pPr>
              <a:lnSpc>
                <a:spcPct val="110000"/>
              </a:lnSpc>
            </a:pPr>
            <a:endParaRPr lang="en-US" sz="1100" dirty="0"/>
          </a:p>
        </p:txBody>
      </p:sp>
      <p:sp useBgFill="1">
        <p:nvSpPr>
          <p:cNvPr id="15" name="Freeform: Shape 14">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6" name="Picture 5" descr="A seal on a building&#10;&#10;Description automatically generated">
            <a:extLst>
              <a:ext uri="{FF2B5EF4-FFF2-40B4-BE49-F238E27FC236}">
                <a16:creationId xmlns:a16="http://schemas.microsoft.com/office/drawing/2014/main" id="{B2DC082C-BD72-BAB1-494E-62ADECFF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62" y="1818169"/>
            <a:ext cx="4284000" cy="3213000"/>
          </a:xfrm>
          <a:custGeom>
            <a:avLst/>
            <a:gdLst/>
            <a:ahLst/>
            <a:cxnLst/>
            <a:rect l="l" t="t" r="r" b="b"/>
            <a:pathLst>
              <a:path w="4284000" h="5409338">
                <a:moveTo>
                  <a:pt x="0" y="0"/>
                </a:moveTo>
                <a:lnTo>
                  <a:pt x="4284000" y="0"/>
                </a:lnTo>
                <a:lnTo>
                  <a:pt x="4284000" y="5409338"/>
                </a:lnTo>
                <a:lnTo>
                  <a:pt x="0" y="5409338"/>
                </a:lnTo>
                <a:close/>
              </a:path>
            </a:pathLst>
          </a:custGeom>
        </p:spPr>
      </p:pic>
      <p:sp>
        <p:nvSpPr>
          <p:cNvPr id="4" name="Slide Number Placeholder 3">
            <a:extLst>
              <a:ext uri="{FF2B5EF4-FFF2-40B4-BE49-F238E27FC236}">
                <a16:creationId xmlns:a16="http://schemas.microsoft.com/office/drawing/2014/main" id="{0D1DD5D2-142C-9356-77E8-7E5FF34514F2}"/>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8</a:t>
            </a:fld>
            <a:endParaRPr lang="en-US" dirty="0"/>
          </a:p>
        </p:txBody>
      </p:sp>
    </p:spTree>
    <p:extLst>
      <p:ext uri="{BB962C8B-B14F-4D97-AF65-F5344CB8AC3E}">
        <p14:creationId xmlns:p14="http://schemas.microsoft.com/office/powerpoint/2010/main" val="41814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674E51-0031-DF4A-BB70-1712F21C810D}"/>
              </a:ext>
            </a:extLst>
          </p:cNvPr>
          <p:cNvSpPr>
            <a:spLocks noGrp="1"/>
          </p:cNvSpPr>
          <p:nvPr>
            <p:ph type="title"/>
          </p:nvPr>
        </p:nvSpPr>
        <p:spPr>
          <a:xfrm>
            <a:off x="720000" y="619200"/>
            <a:ext cx="4991961" cy="1477328"/>
          </a:xfrm>
        </p:spPr>
        <p:txBody>
          <a:bodyPr wrap="square" anchor="ctr">
            <a:normAutofit/>
          </a:bodyPr>
          <a:lstStyle/>
          <a:p>
            <a:pPr>
              <a:lnSpc>
                <a:spcPct val="90000"/>
              </a:lnSpc>
            </a:pPr>
            <a:r>
              <a:rPr lang="en-US" sz="2200" dirty="0"/>
              <a:t>In 2019, the CPUC staff invited me to an informal discussion about rate design</a:t>
            </a:r>
          </a:p>
        </p:txBody>
      </p:sp>
      <p:sp>
        <p:nvSpPr>
          <p:cNvPr id="3" name="Content Placeholder 2">
            <a:extLst>
              <a:ext uri="{FF2B5EF4-FFF2-40B4-BE49-F238E27FC236}">
                <a16:creationId xmlns:a16="http://schemas.microsoft.com/office/drawing/2014/main" id="{F89CC006-E7FB-71AB-61AB-7B98BE71EDCD}"/>
              </a:ext>
            </a:extLst>
          </p:cNvPr>
          <p:cNvSpPr>
            <a:spLocks noGrp="1"/>
          </p:cNvSpPr>
          <p:nvPr>
            <p:ph idx="1"/>
          </p:nvPr>
        </p:nvSpPr>
        <p:spPr>
          <a:xfrm>
            <a:off x="720000" y="2096528"/>
            <a:ext cx="4991962" cy="4304272"/>
          </a:xfrm>
        </p:spPr>
        <p:txBody>
          <a:bodyPr>
            <a:noAutofit/>
          </a:bodyPr>
          <a:lstStyle/>
          <a:p>
            <a:pPr>
              <a:lnSpc>
                <a:spcPct val="110000"/>
              </a:lnSpc>
            </a:pPr>
            <a:r>
              <a:rPr lang="en-US" sz="1700" dirty="0"/>
              <a:t>They asked me: what is the biggest barrier?</a:t>
            </a:r>
          </a:p>
          <a:p>
            <a:pPr>
              <a:lnSpc>
                <a:spcPct val="110000"/>
              </a:lnSpc>
            </a:pPr>
            <a:r>
              <a:rPr lang="en-US" sz="1700" dirty="0"/>
              <a:t>I said high electric rates compared to natural gas rates</a:t>
            </a:r>
          </a:p>
          <a:p>
            <a:pPr>
              <a:lnSpc>
                <a:spcPct val="110000"/>
              </a:lnSpc>
            </a:pPr>
            <a:r>
              <a:rPr lang="en-US" sz="1700" dirty="0"/>
              <a:t>What can be done to promote heat pumps?</a:t>
            </a:r>
          </a:p>
          <a:p>
            <a:pPr>
              <a:lnSpc>
                <a:spcPct val="110000"/>
              </a:lnSpc>
            </a:pPr>
            <a:r>
              <a:rPr lang="en-US" sz="1700" dirty="0"/>
              <a:t>I listed the following: lower electric rates, raise gas rates, provide rebates on heat pumps, put a tax on gas water heaters and gas furnaces, ban the installation of gas equipment, fine and arrest contractors who install gas equipment</a:t>
            </a:r>
          </a:p>
          <a:p>
            <a:pPr>
              <a:lnSpc>
                <a:spcPct val="110000"/>
              </a:lnSpc>
            </a:pPr>
            <a:r>
              <a:rPr lang="en-US" sz="1700" dirty="0"/>
              <a:t>They said we can’t do most of what you just described</a:t>
            </a:r>
          </a:p>
        </p:txBody>
      </p:sp>
      <p:pic>
        <p:nvPicPr>
          <p:cNvPr id="6" name="Picture 5" descr="A group of people posing for a picture in front of a large building&#10;&#10;Description automatically generated">
            <a:extLst>
              <a:ext uri="{FF2B5EF4-FFF2-40B4-BE49-F238E27FC236}">
                <a16:creationId xmlns:a16="http://schemas.microsoft.com/office/drawing/2014/main" id="{C4A955CD-D0DE-F57A-DD38-06E140167123}"/>
              </a:ext>
            </a:extLst>
          </p:cNvPr>
          <p:cNvPicPr>
            <a:picLocks noChangeAspect="1"/>
          </p:cNvPicPr>
          <p:nvPr/>
        </p:nvPicPr>
        <p:blipFill rotWithShape="1">
          <a:blip r:embed="rId2">
            <a:extLst>
              <a:ext uri="{28A0092B-C50C-407E-A947-70E740481C1C}">
                <a14:useLocalDpi xmlns:a14="http://schemas.microsoft.com/office/drawing/2010/main" val="0"/>
              </a:ext>
            </a:extLst>
          </a:blip>
          <a:srcRect t="3490" r="1" b="2"/>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
        <p:nvSpPr>
          <p:cNvPr id="4" name="Slide Number Placeholder 3">
            <a:extLst>
              <a:ext uri="{FF2B5EF4-FFF2-40B4-BE49-F238E27FC236}">
                <a16:creationId xmlns:a16="http://schemas.microsoft.com/office/drawing/2014/main" id="{8BC851C5-5D4A-2284-778D-0EFFFF9B2F25}"/>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9</a:t>
            </a:fld>
            <a:endParaRPr lang="en-US" dirty="0"/>
          </a:p>
        </p:txBody>
      </p:sp>
    </p:spTree>
    <p:extLst>
      <p:ext uri="{BB962C8B-B14F-4D97-AF65-F5344CB8AC3E}">
        <p14:creationId xmlns:p14="http://schemas.microsoft.com/office/powerpoint/2010/main" val="3472822362"/>
      </p:ext>
    </p:extLst>
  </p:cSld>
  <p:clrMapOvr>
    <a:masterClrMapping/>
  </p:clrMapOvr>
</p:sld>
</file>

<file path=ppt/theme/theme1.xml><?xml version="1.0" encoding="utf-8"?>
<a:theme xmlns:a="http://schemas.openxmlformats.org/drawingml/2006/main" name="Blob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12954</TotalTime>
  <Words>2278</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Arial</vt:lpstr>
      <vt:lpstr>Avenir Next LT Pro</vt:lpstr>
      <vt:lpstr>Calibri</vt:lpstr>
      <vt:lpstr>Courier New</vt:lpstr>
      <vt:lpstr>Oxygen</vt:lpstr>
      <vt:lpstr>Roboto</vt:lpstr>
      <vt:lpstr>Sagona Book</vt:lpstr>
      <vt:lpstr>The Hand Extrablack</vt:lpstr>
      <vt:lpstr>BlobVTI</vt:lpstr>
      <vt:lpstr>The CPUC’s $24.15 flat fee  The Good, The Bad and The Ugly</vt:lpstr>
      <vt:lpstr>Electrification is a high priority for California</vt:lpstr>
      <vt:lpstr>Let’s consider the case of Pacific Gas &amp; Electric (PG&amp;E)</vt:lpstr>
      <vt:lpstr>A PG&amp;E customer would pay 2.61 times as much as a SMUD customer using 750 kWh a month </vt:lpstr>
      <vt:lpstr>PG&amp;E’s rates have been accelerating rapidly during the past 5 years</vt:lpstr>
      <vt:lpstr>  What are the principles that govern rate design? </vt:lpstr>
      <vt:lpstr>Fixed charges should be included in residential rates to recover the costs of metering, billing and customer care</vt:lpstr>
      <vt:lpstr>In December 2017, the CPUC held a workshop on rate design  </vt:lpstr>
      <vt:lpstr>In 2019, the CPUC staff invited me to an informal discussion about rate design</vt:lpstr>
      <vt:lpstr>In 2021, a group called Next10 published a paper by  Borenstein et al. which introduced income graduation in the fixed charge </vt:lpstr>
      <vt:lpstr>In June 2022, Governor Newsom signed AB 205 – a trailer bill which had passed with no discussion or debate. It included a short clause about IGFC. </vt:lpstr>
      <vt:lpstr>The CPUC forced the IGFC into an ongoing proceeding on demand flexibility – its antithesis  </vt:lpstr>
      <vt:lpstr>The three IOUs proposed sky high values for fixed charges in the fourth tier – values that did not exist anywhere in the US </vt:lpstr>
      <vt:lpstr>The IGFC is a case of designing rates without data --- it will promote “affordable electrification,” as stated </vt:lpstr>
      <vt:lpstr>IGFC will penalize efficiency and reward gluttony, in a deviation from common rate design practice       </vt:lpstr>
      <vt:lpstr>Faced with unprecedented public opposition, the CPUC asked utilities to submit a “first version” of IGFC</vt:lpstr>
      <vt:lpstr>A Proposed Decision was released on March 24 and slightly revised on May 7, but the values for the fixed charges remained unchanged  </vt:lpstr>
      <vt:lpstr>On May 9, the CPUC approved the IGFC values in the Proposed Decision without any discussion or debate</vt:lpstr>
      <vt:lpstr>The CPUC’s flat fee of $24.15 will be the second highest in the country and is a huge jump from today’s flat fee</vt:lpstr>
      <vt:lpstr>What will happen next is anyone’s guess</vt:lpstr>
      <vt:lpstr>There is a better way to make electrification affordable </vt:lpstr>
      <vt:lpstr>Here is a more efficient and equitable rate design for promoting electrification </vt:lpstr>
      <vt:lpstr> The $24.15 flat fee has good, bad and ugly features </vt:lpstr>
      <vt:lpstr>Selected commentaries on the flat fee </vt:lpstr>
      <vt:lpstr>Biography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with TOU Rates: Addressing Regulatory, Utility and Customer Challenges</dc:title>
  <dc:creator>Ahmad Faruqui</dc:creator>
  <cp:lastModifiedBy>Ahmad Faruqui</cp:lastModifiedBy>
  <cp:revision>36</cp:revision>
  <dcterms:created xsi:type="dcterms:W3CDTF">2024-03-20T00:11:47Z</dcterms:created>
  <dcterms:modified xsi:type="dcterms:W3CDTF">2024-05-14T21:36:01Z</dcterms:modified>
</cp:coreProperties>
</file>