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4"/>
  </p:notesMasterIdLst>
  <p:sldIdLst>
    <p:sldId id="256" r:id="rId2"/>
    <p:sldId id="282" r:id="rId3"/>
    <p:sldId id="307" r:id="rId4"/>
    <p:sldId id="308" r:id="rId5"/>
    <p:sldId id="313" r:id="rId6"/>
    <p:sldId id="312" r:id="rId7"/>
    <p:sldId id="309" r:id="rId8"/>
    <p:sldId id="310" r:id="rId9"/>
    <p:sldId id="306" r:id="rId10"/>
    <p:sldId id="311" r:id="rId11"/>
    <p:sldId id="298" r:id="rId12"/>
    <p:sldId id="27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1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8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45F0F-FDE8-48B2-9906-EF60D1FA60F3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F3D8B-F330-4A9D-929B-7C222D072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45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HL7 Can - Cov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3C467D0-D409-4248-A48A-67B17CE6C422}"/>
              </a:ext>
            </a:extLst>
          </p:cNvPr>
          <p:cNvSpPr/>
          <p:nvPr/>
        </p:nvSpPr>
        <p:spPr>
          <a:xfrm>
            <a:off x="762000" y="143838"/>
            <a:ext cx="3431569" cy="1734139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825500"/>
            <a:endParaRPr kumimoji="0" lang="en-CA" sz="1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762000" y="2022764"/>
            <a:ext cx="4318000" cy="155448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733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62000" y="4247129"/>
            <a:ext cx="4318000" cy="209983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buNone/>
              <a:defRPr sz="2133" b="0" i="0">
                <a:solidFill>
                  <a:schemeClr val="bg1"/>
                </a:solidFill>
                <a:latin typeface="+mn-lt"/>
                <a:ea typeface="Helvetica Neue Light" panose="02000403000000020004" pitchFamily="2" charset="0"/>
              </a:defRPr>
            </a:lvl1pPr>
            <a:lvl2pPr marL="0" indent="114297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 marL="0" indent="228594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 marL="0" indent="342891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 marL="0" indent="457189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C79EAFE0-671A-4AB5-9421-FBBCE1866F06}"/>
              </a:ext>
            </a:extLst>
          </p:cNvPr>
          <p:cNvSpPr txBox="1">
            <a:spLocks noGrp="1"/>
          </p:cNvSpPr>
          <p:nvPr>
            <p:ph type="body" sz="quarter" idx="10"/>
          </p:nvPr>
        </p:nvSpPr>
        <p:spPr>
          <a:xfrm>
            <a:off x="762000" y="3722031"/>
            <a:ext cx="4318000" cy="59968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chemeClr val="bg1"/>
                </a:solidFill>
                <a:latin typeface="+mn-lt"/>
                <a:ea typeface="Helvetica Neue Light" panose="02000403000000020004" pitchFamily="2" charset="0"/>
              </a:defRPr>
            </a:lvl1pPr>
            <a:lvl2pPr marL="0" indent="114297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 marL="0" indent="228594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 marL="0" indent="342891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 marL="0" indent="457189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66CEDD20-670F-4A47-AB1C-1D4115FE89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089" y="1658112"/>
            <a:ext cx="6540647" cy="5181600"/>
          </a:xfrm>
          <a:prstGeom prst="rect">
            <a:avLst/>
          </a:prstGeom>
        </p:spPr>
      </p:pic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51B6545E-4D06-4830-AC22-3FF3955130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695" y="353904"/>
            <a:ext cx="2706178" cy="140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7857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326F0D-4633-44B6-A39B-9B846E9C336D}" type="datetimeFigureOut">
              <a:rPr lang="en-CA" smtClean="0"/>
              <a:t>2021-01-19</a:t>
            </a:fld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02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5047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555" y="165721"/>
            <a:ext cx="10689805" cy="5232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3286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49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HL7 Can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sp>
        <p:nvSpPr>
          <p:cNvPr id="124" name="Title Text"/>
          <p:cNvSpPr txBox="1">
            <a:spLocks noGrp="1"/>
          </p:cNvSpPr>
          <p:nvPr>
            <p:ph type="title"/>
          </p:nvPr>
        </p:nvSpPr>
        <p:spPr>
          <a:xfrm>
            <a:off x="977898" y="512064"/>
            <a:ext cx="8836660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25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977899" y="1780032"/>
            <a:ext cx="8839200" cy="4267200"/>
          </a:xfrm>
          <a:prstGeom prst="rect">
            <a:avLst/>
          </a:prstGeom>
        </p:spPr>
        <p:txBody>
          <a:bodyPr anchor="t">
            <a:noAutofit/>
          </a:bodyPr>
          <a:lstStyle>
            <a:lvl1pPr marL="253994" indent="-253994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  <a:buSzPct val="100000"/>
              <a:defRPr sz="2400">
                <a:solidFill>
                  <a:schemeClr val="tx1"/>
                </a:solidFill>
              </a:defRPr>
            </a:lvl1pPr>
            <a:lvl2pPr marL="571486" indent="-253994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  <a:buSzPct val="100000"/>
              <a:defRPr sz="2133">
                <a:solidFill>
                  <a:schemeClr val="tx1"/>
                </a:solidFill>
              </a:defRPr>
            </a:lvl2pPr>
            <a:lvl3pPr marL="888978" indent="-253994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  <a:buSzPct val="100000"/>
              <a:defRPr sz="1867">
                <a:solidFill>
                  <a:schemeClr val="tx1"/>
                </a:solidFill>
              </a:defRPr>
            </a:lvl3pPr>
            <a:lvl4pPr marL="1206470" indent="-253994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  <a:buSzPct val="100000"/>
              <a:defRPr sz="1867">
                <a:solidFill>
                  <a:schemeClr val="tx1"/>
                </a:solidFill>
              </a:defRPr>
            </a:lvl4pPr>
            <a:lvl5pPr marL="1523962" indent="-253994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  <a:buSzPct val="100000"/>
              <a:defRPr sz="1867">
                <a:solidFill>
                  <a:schemeClr val="tx1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93EE500-0B09-DE47-85E2-F45DC6F91FF8}"/>
              </a:ext>
            </a:extLst>
          </p:cNvPr>
          <p:cNvCxnSpPr/>
          <p:nvPr/>
        </p:nvCxnSpPr>
        <p:spPr>
          <a:xfrm>
            <a:off x="-1" y="1388160"/>
            <a:ext cx="9814560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DB358CA-45EB-264C-BE82-06488FAE5986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08876470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A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sp>
        <p:nvSpPr>
          <p:cNvPr id="124" name="Title Text"/>
          <p:cNvSpPr txBox="1">
            <a:spLocks noGrp="1"/>
          </p:cNvSpPr>
          <p:nvPr>
            <p:ph type="title"/>
          </p:nvPr>
        </p:nvSpPr>
        <p:spPr>
          <a:xfrm>
            <a:off x="977899" y="512064"/>
            <a:ext cx="8839199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 i="0" u="none" strike="noStrike" cap="none" spc="0" baseline="0" dirty="0">
                <a:ln>
                  <a:noFill/>
                </a:ln>
                <a:solidFill>
                  <a:schemeClr val="tx1"/>
                </a:solidFill>
                <a:uFillTx/>
                <a:latin typeface="+mj-lt"/>
                <a:ea typeface="+mn-ea"/>
                <a:cs typeface="+mn-cs"/>
                <a:sym typeface="Helvetica Neue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93EE500-0B09-DE47-85E2-F45DC6F91FF8}"/>
              </a:ext>
            </a:extLst>
          </p:cNvPr>
          <p:cNvCxnSpPr>
            <a:cxnSpLocks/>
          </p:cNvCxnSpPr>
          <p:nvPr/>
        </p:nvCxnSpPr>
        <p:spPr>
          <a:xfrm>
            <a:off x="0" y="1388160"/>
            <a:ext cx="9817099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DB358CA-45EB-264C-BE82-06488FAE5986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21B22-0792-4CA5-806B-00E245A923B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77899" y="1780032"/>
            <a:ext cx="8839200" cy="426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706479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No Bullets Withou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77899" y="512064"/>
            <a:ext cx="8839199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FBAF308-C86B-CE47-827A-05668AB3021A}"/>
              </a:ext>
            </a:extLst>
          </p:cNvPr>
          <p:cNvCxnSpPr>
            <a:cxnSpLocks/>
          </p:cNvCxnSpPr>
          <p:nvPr/>
        </p:nvCxnSpPr>
        <p:spPr>
          <a:xfrm>
            <a:off x="0" y="1388160"/>
            <a:ext cx="9817099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D7E6D6-2F0B-D944-BAB2-C2BEFC37C8CC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05812C-D12C-4B79-B7B0-47A61E42D3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7899" y="1780032"/>
            <a:ext cx="8839200" cy="426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317492" indent="0">
              <a:buNone/>
              <a:defRPr sz="2133">
                <a:solidFill>
                  <a:schemeClr val="tx1"/>
                </a:solidFill>
              </a:defRPr>
            </a:lvl2pPr>
            <a:lvl3pPr marL="634984" indent="0">
              <a:buNone/>
              <a:defRPr sz="1867">
                <a:solidFill>
                  <a:schemeClr val="tx1"/>
                </a:solidFill>
              </a:defRPr>
            </a:lvl3pPr>
            <a:lvl4pPr marL="952476" indent="0">
              <a:buNone/>
              <a:defRPr sz="1867">
                <a:solidFill>
                  <a:schemeClr val="tx1"/>
                </a:solidFill>
              </a:defRPr>
            </a:lvl4pPr>
            <a:lvl5pPr marL="1269968" indent="0">
              <a:buNone/>
              <a:defRPr sz="1867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209941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Numbers and Bullets Withou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sp>
        <p:nvSpPr>
          <p:cNvPr id="138" name="Title Text"/>
          <p:cNvSpPr txBox="1">
            <a:spLocks noGrp="1"/>
          </p:cNvSpPr>
          <p:nvPr>
            <p:ph type="title"/>
          </p:nvPr>
        </p:nvSpPr>
        <p:spPr>
          <a:xfrm>
            <a:off x="977899" y="512064"/>
            <a:ext cx="8839199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39" name="Body Level One…"/>
          <p:cNvSpPr txBox="1">
            <a:spLocks noGrp="1"/>
          </p:cNvSpPr>
          <p:nvPr>
            <p:ph type="body" idx="1"/>
          </p:nvPr>
        </p:nvSpPr>
        <p:spPr>
          <a:xfrm>
            <a:off x="977900" y="2324635"/>
            <a:ext cx="8839200" cy="3796764"/>
          </a:xfrm>
          <a:prstGeom prst="rect">
            <a:avLst/>
          </a:prstGeom>
        </p:spPr>
        <p:txBody>
          <a:bodyPr anchor="t">
            <a:noAutofit/>
          </a:bodyPr>
          <a:lstStyle>
            <a:lvl1pPr marL="613818" indent="-613818">
              <a:lnSpc>
                <a:spcPct val="130000"/>
              </a:lnSpc>
              <a:spcBef>
                <a:spcPts val="0"/>
              </a:spcBef>
              <a:buClr>
                <a:srgbClr val="E02D3A"/>
              </a:buClr>
              <a:buSzTx/>
              <a:buFont typeface="+mj-lt"/>
              <a:buAutoNum type="arabicPeriod"/>
              <a:defRPr sz="2400">
                <a:solidFill>
                  <a:schemeClr val="tx1"/>
                </a:solidFill>
                <a:latin typeface="+mn-lt"/>
              </a:defRPr>
            </a:lvl1pPr>
            <a:lvl2pPr marL="912261" indent="-298443">
              <a:lnSpc>
                <a:spcPct val="130000"/>
              </a:lnSpc>
              <a:spcBef>
                <a:spcPts val="0"/>
              </a:spcBef>
              <a:buSzTx/>
              <a:buFont typeface="Arial" panose="020B0604020202020204" pitchFamily="34" charset="0"/>
              <a:buChar char="•"/>
              <a:defRPr sz="2133">
                <a:solidFill>
                  <a:schemeClr val="tx1"/>
                </a:solidFill>
                <a:latin typeface="+mn-lt"/>
              </a:defRPr>
            </a:lvl2pPr>
            <a:lvl3pPr marL="1219170" indent="-298443" defTabSz="431789">
              <a:lnSpc>
                <a:spcPct val="130000"/>
              </a:lnSpc>
              <a:spcBef>
                <a:spcPts val="0"/>
              </a:spcBef>
              <a:buSzTx/>
              <a:buFont typeface="Arial" panose="020B0604020202020204" pitchFamily="34" charset="0"/>
              <a:buChar char="•"/>
              <a:defRPr sz="1867">
                <a:solidFill>
                  <a:schemeClr val="tx1"/>
                </a:solidFill>
                <a:latin typeface="+mn-lt"/>
              </a:defRPr>
            </a:lvl3pPr>
            <a:lvl4pPr marL="609585" indent="342891">
              <a:lnSpc>
                <a:spcPct val="130000"/>
              </a:lnSpc>
              <a:spcBef>
                <a:spcPts val="0"/>
              </a:spcBef>
              <a:buSzTx/>
              <a:buNone/>
              <a:defRPr sz="1867">
                <a:solidFill>
                  <a:srgbClr val="000000"/>
                </a:solidFill>
              </a:defRPr>
            </a:lvl4pPr>
            <a:lvl5pPr marL="0" indent="457189">
              <a:lnSpc>
                <a:spcPct val="130000"/>
              </a:lnSpc>
              <a:spcBef>
                <a:spcPts val="0"/>
              </a:spcBef>
              <a:buSzTx/>
              <a:buNone/>
              <a:defRPr sz="1867"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D77E06B-7596-5742-AA46-8415603C4B4C}"/>
              </a:ext>
            </a:extLst>
          </p:cNvPr>
          <p:cNvCxnSpPr>
            <a:cxnSpLocks/>
          </p:cNvCxnSpPr>
          <p:nvPr/>
        </p:nvCxnSpPr>
        <p:spPr>
          <a:xfrm>
            <a:off x="0" y="1388160"/>
            <a:ext cx="9817099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3B100E4-654F-EE48-9E30-E40953827AC5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BAA267D-646B-42C6-A9CD-6BAFDA8822E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7899" y="1780032"/>
            <a:ext cx="8839200" cy="54460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317492" indent="0">
              <a:buNone/>
              <a:defRPr/>
            </a:lvl2pPr>
            <a:lvl3pPr marL="634984" indent="0">
              <a:buNone/>
              <a:defRPr/>
            </a:lvl3pPr>
            <a:lvl4pPr marL="952476" indent="0">
              <a:buNone/>
              <a:defRPr/>
            </a:lvl4pPr>
            <a:lvl5pPr marL="1269968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40029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Two All Content Withou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pic>
        <p:nvPicPr>
          <p:cNvPr id="148" name="Access-Logo.png" descr="Acces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8806" y="252823"/>
            <a:ext cx="832169" cy="663612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Title Text"/>
          <p:cNvSpPr txBox="1">
            <a:spLocks noGrp="1"/>
          </p:cNvSpPr>
          <p:nvPr>
            <p:ph type="title"/>
          </p:nvPr>
        </p:nvSpPr>
        <p:spPr>
          <a:xfrm>
            <a:off x="977899" y="512064"/>
            <a:ext cx="8836660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F513A0F-B87B-F040-951E-36E3B08C0606}"/>
              </a:ext>
            </a:extLst>
          </p:cNvPr>
          <p:cNvCxnSpPr>
            <a:cxnSpLocks/>
          </p:cNvCxnSpPr>
          <p:nvPr/>
        </p:nvCxnSpPr>
        <p:spPr>
          <a:xfrm>
            <a:off x="0" y="1388160"/>
            <a:ext cx="9814560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4FBA60D-7AB2-F643-B44B-85E4302FA7D8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43F9C-2B95-4EB4-B43D-897CDCBE0D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77901" y="1778001"/>
            <a:ext cx="4144433" cy="426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9109F0-8496-4318-80EF-A444125651B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669280" y="1778000"/>
            <a:ext cx="4267200" cy="426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39992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Title Only Withou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pic>
        <p:nvPicPr>
          <p:cNvPr id="91" name="Access-Logo.png" descr="Acces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8806" y="252823"/>
            <a:ext cx="832169" cy="663612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Title Text"/>
          <p:cNvSpPr txBox="1">
            <a:spLocks noGrp="1"/>
          </p:cNvSpPr>
          <p:nvPr>
            <p:ph type="title"/>
          </p:nvPr>
        </p:nvSpPr>
        <p:spPr>
          <a:xfrm>
            <a:off x="975360" y="512064"/>
            <a:ext cx="8839200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099C66-C68B-E944-891D-ADC4CD95CF7F}"/>
              </a:ext>
            </a:extLst>
          </p:cNvPr>
          <p:cNvCxnSpPr>
            <a:cxnSpLocks/>
          </p:cNvCxnSpPr>
          <p:nvPr/>
        </p:nvCxnSpPr>
        <p:spPr>
          <a:xfrm>
            <a:off x="0" y="1388160"/>
            <a:ext cx="9814560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EA2AC71-F1FF-3543-9294-A8287D6577EF}"/>
              </a:ext>
            </a:extLst>
          </p:cNvPr>
          <p:cNvCxnSpPr/>
          <p:nvPr/>
        </p:nvCxnSpPr>
        <p:spPr>
          <a:xfrm>
            <a:off x="-1844" y="6181344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5343194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pic>
        <p:nvPicPr>
          <p:cNvPr id="91" name="Access-Logo.png" descr="Acces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8806" y="252823"/>
            <a:ext cx="832169" cy="663612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Title Text"/>
          <p:cNvSpPr txBox="1">
            <a:spLocks noGrp="1"/>
          </p:cNvSpPr>
          <p:nvPr>
            <p:ph type="title"/>
          </p:nvPr>
        </p:nvSpPr>
        <p:spPr>
          <a:xfrm>
            <a:off x="975360" y="3102864"/>
            <a:ext cx="8839200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099C66-C68B-E944-891D-ADC4CD95CF7F}"/>
              </a:ext>
            </a:extLst>
          </p:cNvPr>
          <p:cNvCxnSpPr>
            <a:cxnSpLocks/>
          </p:cNvCxnSpPr>
          <p:nvPr/>
        </p:nvCxnSpPr>
        <p:spPr>
          <a:xfrm>
            <a:off x="0" y="3978960"/>
            <a:ext cx="9814560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EA2AC71-F1FF-3543-9294-A8287D6577EF}"/>
              </a:ext>
            </a:extLst>
          </p:cNvPr>
          <p:cNvCxnSpPr/>
          <p:nvPr/>
        </p:nvCxnSpPr>
        <p:spPr>
          <a:xfrm>
            <a:off x="-1844" y="6181344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57923894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Thank you With Black Backgrou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6D52D56-48F0-469B-9E80-F128E40663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624" y="1888323"/>
            <a:ext cx="5025768" cy="905933"/>
          </a:xfrm>
        </p:spPr>
        <p:txBody>
          <a:bodyPr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317492" indent="0">
              <a:buNone/>
              <a:defRPr/>
            </a:lvl2pPr>
          </a:lstStyle>
          <a:p>
            <a:pPr lvl="0"/>
            <a:r>
              <a:rPr lang="en-US" dirty="0"/>
              <a:t>Thank You</a:t>
            </a:r>
          </a:p>
        </p:txBody>
      </p:sp>
      <p:sp>
        <p:nvSpPr>
          <p:cNvPr id="9" name="Slide Number">
            <a:extLst>
              <a:ext uri="{FF2B5EF4-FFF2-40B4-BE49-F238E27FC236}">
                <a16:creationId xmlns:a16="http://schemas.microsoft.com/office/drawing/2014/main" id="{9ADFD2E0-1988-4932-A29A-AB888B12065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409226" y="6008847"/>
            <a:ext cx="492783" cy="341376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solidFill>
                  <a:schemeClr val="bg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089913B-715D-482D-BEB3-C0F23DB23D40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655E878-3A9C-49A4-8469-E27C7C081E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92624" y="2799130"/>
            <a:ext cx="5025768" cy="1426763"/>
          </a:xfr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EEA88E50-AE25-4065-9F8C-7BF38F9C67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4093736" cy="3243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9233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75360" y="512064"/>
            <a:ext cx="8839200" cy="633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C05E6A-587B-465C-94D9-65A931B8C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5360" y="1780032"/>
            <a:ext cx="88392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3FDA71F7-7D51-4BE9-B156-666A1B365953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409227" y="6008847"/>
            <a:ext cx="32060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D1DBFBF-AE61-4C5B-B0F3-78ED90AFB589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" name="©2018 Canada Health Infoway">
            <a:extLst>
              <a:ext uri="{FF2B5EF4-FFF2-40B4-BE49-F238E27FC236}">
                <a16:creationId xmlns:a16="http://schemas.microsoft.com/office/drawing/2014/main" id="{DC8229DB-C643-4C6E-A4BB-33D5C2A79B9B}"/>
              </a:ext>
            </a:extLst>
          </p:cNvPr>
          <p:cNvSpPr txBox="1"/>
          <p:nvPr/>
        </p:nvSpPr>
        <p:spPr>
          <a:xfrm>
            <a:off x="9949863" y="6426504"/>
            <a:ext cx="1946216" cy="1948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 algn="r" defTabSz="457200">
              <a:defRPr sz="2100" b="0" cap="none">
                <a:solidFill>
                  <a:srgbClr val="000000"/>
                </a:solidFill>
              </a:defRPr>
            </a:lvl1pPr>
          </a:lstStyle>
          <a:p>
            <a:r>
              <a:rPr sz="933" b="0" i="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©20</a:t>
            </a:r>
            <a:r>
              <a:rPr lang="en-CA" sz="933" b="0" i="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21</a:t>
            </a:r>
            <a:r>
              <a:rPr sz="933" b="0" i="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 Canada Health Infoway</a:t>
            </a:r>
          </a:p>
        </p:txBody>
      </p:sp>
      <p:pic>
        <p:nvPicPr>
          <p:cNvPr id="8" name="Access-Logo.png" descr="Access-Logo.png">
            <a:extLst>
              <a:ext uri="{FF2B5EF4-FFF2-40B4-BE49-F238E27FC236}">
                <a16:creationId xmlns:a16="http://schemas.microsoft.com/office/drawing/2014/main" id="{21765214-42C5-473D-AB75-A587B2BF8AA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148806" y="252823"/>
            <a:ext cx="832169" cy="663612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6E8C24C-B99F-460F-AFDE-8F1A66E4F75B}"/>
              </a:ext>
            </a:extLst>
          </p:cNvPr>
          <p:cNvSpPr/>
          <p:nvPr/>
        </p:nvSpPr>
        <p:spPr>
          <a:xfrm>
            <a:off x="11030633" y="1034918"/>
            <a:ext cx="1068513" cy="633984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825500"/>
            <a:endParaRPr kumimoji="0" lang="en-CA" sz="1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ea typeface="Helvetica Neue Light"/>
              <a:cs typeface="Helvetica Neue Light"/>
              <a:sym typeface="Helvetica Neue Light"/>
            </a:endParaRPr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0795FEA3-6745-4C1A-8C9D-5BFA69E5EAB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8806" y="1125868"/>
            <a:ext cx="869952" cy="452085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158998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3" r:id="rId10"/>
    <p:sldLayoutId id="2147483714" r:id="rId11"/>
    <p:sldLayoutId id="2147483715" r:id="rId12"/>
    <p:sldLayoutId id="2147483716" r:id="rId13"/>
  </p:sldLayoutIdLst>
  <p:transition spd="slow">
    <p:fade/>
  </p:transition>
  <p:txStyles>
    <p:titleStyle>
      <a:lvl1pPr marL="0" marR="0" indent="0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 dirty="0">
          <a:ln>
            <a:noFill/>
          </a:ln>
          <a:solidFill>
            <a:schemeClr val="tx1"/>
          </a:solidFill>
          <a:uFillTx/>
          <a:latin typeface="+mj-lt"/>
          <a:ea typeface="+mn-ea"/>
          <a:cs typeface="+mn-cs"/>
          <a:sym typeface="Helvetica Neue"/>
        </a:defRPr>
      </a:lvl1pPr>
      <a:lvl2pPr marL="0" marR="0" indent="114297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228594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342891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457189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571486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685783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800080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914377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256026" marR="0" indent="-253994" algn="l" defTabSz="412740" eaLnBrk="1" latinLnBrk="0" hangingPunct="1">
        <a:lnSpc>
          <a:spcPct val="130000"/>
        </a:lnSpc>
        <a:spcBef>
          <a:spcPts val="400"/>
        </a:spcBef>
        <a:spcAft>
          <a:spcPts val="400"/>
        </a:spcAft>
        <a:buClrTx/>
        <a:buSzPct val="100000"/>
        <a:buFontTx/>
        <a:buChar char="•"/>
        <a:tabLst/>
        <a:defRPr lang="en-US" sz="2400" b="0" i="0" u="none" strike="noStrike" cap="none" spc="0" baseline="0" dirty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573010" marR="0" indent="-253994" algn="l" defTabSz="412740" eaLnBrk="1" latinLnBrk="0" hangingPunct="1">
        <a:lnSpc>
          <a:spcPct val="130000"/>
        </a:lnSpc>
        <a:spcBef>
          <a:spcPts val="400"/>
        </a:spcBef>
        <a:spcAft>
          <a:spcPts val="400"/>
        </a:spcAft>
        <a:buClrTx/>
        <a:buSzPct val="100000"/>
        <a:buFontTx/>
        <a:buChar char="•"/>
        <a:tabLst/>
        <a:defRPr lang="en-US" sz="2133" b="0" i="0" u="none" strike="noStrike" cap="none" spc="0" baseline="0" dirty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889994" marR="0" indent="-253994" algn="l" defTabSz="412740" eaLnBrk="1" latinLnBrk="0" hangingPunct="1">
        <a:lnSpc>
          <a:spcPct val="130000"/>
        </a:lnSpc>
        <a:spcBef>
          <a:spcPts val="400"/>
        </a:spcBef>
        <a:spcAft>
          <a:spcPts val="400"/>
        </a:spcAft>
        <a:buClrTx/>
        <a:buSzPct val="100000"/>
        <a:buFontTx/>
        <a:buChar char="•"/>
        <a:tabLst/>
        <a:defRPr lang="en-US" sz="1867" b="0" i="0" u="none" strike="noStrike" cap="none" spc="0" baseline="0" dirty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1206978" marR="0" indent="-253994" algn="l" defTabSz="412740" eaLnBrk="1" latinLnBrk="0" hangingPunct="1">
        <a:lnSpc>
          <a:spcPct val="130000"/>
        </a:lnSpc>
        <a:spcBef>
          <a:spcPts val="400"/>
        </a:spcBef>
        <a:spcAft>
          <a:spcPts val="400"/>
        </a:spcAft>
        <a:buClrTx/>
        <a:buSzPct val="100000"/>
        <a:buFontTx/>
        <a:buChar char="•"/>
        <a:tabLst/>
        <a:defRPr lang="en-US" sz="1867" b="0" i="0" u="none" strike="noStrike" cap="none" spc="0" baseline="0" dirty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1523962" marR="0" indent="-253994" algn="l" defTabSz="412740" eaLnBrk="1" latinLnBrk="0" hangingPunct="1">
        <a:lnSpc>
          <a:spcPct val="130000"/>
        </a:lnSpc>
        <a:spcBef>
          <a:spcPts val="400"/>
        </a:spcBef>
        <a:spcAft>
          <a:spcPts val="400"/>
        </a:spcAft>
        <a:buClrTx/>
        <a:buSzPct val="100000"/>
        <a:buFontTx/>
        <a:buChar char="•"/>
        <a:tabLst/>
        <a:defRPr lang="en-CA" sz="1867" b="0" i="0" u="none" strike="noStrike" cap="none" spc="0" baseline="0" dirty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1746207" marR="0" indent="-158747" algn="l" defTabSz="412740" eaLnBrk="1" latinLnBrk="0" hangingPunct="1">
        <a:lnSpc>
          <a:spcPct val="15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717172"/>
          </a:solidFill>
          <a:uFillTx/>
          <a:latin typeface="+mn-lt"/>
          <a:ea typeface="+mn-ea"/>
          <a:cs typeface="+mn-cs"/>
          <a:sym typeface="Helvetica Neue"/>
        </a:defRPr>
      </a:lvl6pPr>
      <a:lvl7pPr marL="2063699" marR="0" indent="-158747" algn="l" defTabSz="412740" eaLnBrk="1" latinLnBrk="0" hangingPunct="1">
        <a:lnSpc>
          <a:spcPct val="15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717172"/>
          </a:solidFill>
          <a:uFillTx/>
          <a:latin typeface="+mn-lt"/>
          <a:ea typeface="+mn-ea"/>
          <a:cs typeface="+mn-cs"/>
          <a:sym typeface="Helvetica Neue"/>
        </a:defRPr>
      </a:lvl7pPr>
      <a:lvl8pPr marL="2381191" marR="0" indent="-158747" algn="l" defTabSz="412740" eaLnBrk="1" latinLnBrk="0" hangingPunct="1">
        <a:lnSpc>
          <a:spcPct val="15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717172"/>
          </a:solidFill>
          <a:uFillTx/>
          <a:latin typeface="+mn-lt"/>
          <a:ea typeface="+mn-ea"/>
          <a:cs typeface="+mn-cs"/>
          <a:sym typeface="Helvetica Neue"/>
        </a:defRPr>
      </a:lvl8pPr>
      <a:lvl9pPr marL="2698683" marR="0" indent="-158747" algn="l" defTabSz="412740" eaLnBrk="1" latinLnBrk="0" hangingPunct="1">
        <a:lnSpc>
          <a:spcPct val="15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717172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14297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228594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342891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457189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571486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685783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800080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914377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hl7.org/events/working_group_meeting/2021/01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D90EC-0D29-4D0F-AF17-B0014C9E7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HL7 Canada Council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5D52C2-7BEF-4B83-A347-A5FE8B7549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1999" y="4213959"/>
            <a:ext cx="4832465" cy="1554479"/>
          </a:xfrm>
        </p:spPr>
        <p:txBody>
          <a:bodyPr/>
          <a:lstStyle/>
          <a:p>
            <a:r>
              <a:rPr lang="en-CA" dirty="0"/>
              <a:t>Monthly meeting Jan 19</a:t>
            </a:r>
            <a:r>
              <a:rPr lang="en-CA" baseline="30000" dirty="0"/>
              <a:t>th</a:t>
            </a:r>
            <a:r>
              <a:rPr lang="en-CA" dirty="0"/>
              <a:t>, 2021</a:t>
            </a:r>
          </a:p>
          <a:p>
            <a:r>
              <a:rPr lang="en-CA" dirty="0"/>
              <a:t>1:00 PM EDT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83652671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C3EC3-D2B2-43AA-93D6-C57E4B587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Business?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1B3E3-53CA-4596-95B9-8BBCC5A74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2184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56585-AB08-42FA-9F7F-DAB85FFBF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Next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E0441-E3A9-464F-8C5E-175BF8E33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CA" dirty="0"/>
              <a:t>Feb 2</a:t>
            </a:r>
            <a:r>
              <a:rPr lang="en-CA" baseline="30000" dirty="0"/>
              <a:t>nd</a:t>
            </a:r>
            <a:r>
              <a:rPr lang="en-CA" dirty="0"/>
              <a:t> – HL7 Intl Canada Community call</a:t>
            </a:r>
          </a:p>
          <a:p>
            <a:pPr lvl="1"/>
            <a:r>
              <a:rPr lang="en-US" dirty="0"/>
              <a:t>Feb 16</a:t>
            </a:r>
            <a:r>
              <a:rPr lang="en-US" baseline="30000" dirty="0"/>
              <a:t>th</a:t>
            </a:r>
            <a:r>
              <a:rPr lang="en-US" dirty="0"/>
              <a:t> –HL7 Canada Council Meeting Review</a:t>
            </a:r>
          </a:p>
        </p:txBody>
      </p:sp>
    </p:spTree>
    <p:extLst>
      <p:ext uri="{BB962C8B-B14F-4D97-AF65-F5344CB8AC3E}">
        <p14:creationId xmlns:p14="http://schemas.microsoft.com/office/powerpoint/2010/main" val="1776105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D907DD-AE55-49E1-9B73-D6406EFC5C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794454-E020-43DA-8DE3-DCE9020172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CA" dirty="0"/>
              <a:t>ron@parkerdhc.com</a:t>
            </a:r>
          </a:p>
        </p:txBody>
      </p:sp>
    </p:spTree>
    <p:extLst>
      <p:ext uri="{BB962C8B-B14F-4D97-AF65-F5344CB8AC3E}">
        <p14:creationId xmlns:p14="http://schemas.microsoft.com/office/powerpoint/2010/main" val="269926148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DA0DA-0130-448C-B676-FF26B30B3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5F742-3752-4ECD-84DD-DDF15B612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359" y="1780032"/>
            <a:ext cx="9091353" cy="4267200"/>
          </a:xfrm>
        </p:spPr>
        <p:txBody>
          <a:bodyPr>
            <a:normAutofit fontScale="62500" lnSpcReduction="20000"/>
          </a:bodyPr>
          <a:lstStyle/>
          <a:p>
            <a:pPr marL="459232" indent="-457200">
              <a:buFont typeface="+mj-lt"/>
              <a:buAutoNum type="arabicPeriod"/>
            </a:pPr>
            <a:r>
              <a:rPr lang="en-CA" dirty="0"/>
              <a:t>Welcome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HL7 Canada Council 2021 Election Results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HL7 Intl Jan 2021 Ballot Submission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HL7 Intl Connectathon Participation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HL7 Intl January Working Group Meeting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HL7 Canada Annual Report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Building HL7 Canada Membership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HL7 Board Organizational Refresh </a:t>
            </a:r>
          </a:p>
          <a:p>
            <a:pPr lvl="1"/>
            <a:r>
              <a:rPr lang="en-CA" dirty="0"/>
              <a:t>Internal Structure Task Group</a:t>
            </a:r>
          </a:p>
          <a:p>
            <a:pPr lvl="1"/>
            <a:r>
              <a:rPr lang="en-US" dirty="0"/>
              <a:t>Affiliates Task Group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Other business?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Next meeting and adjournment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97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7056C-86A4-47ED-8BC9-24D7730E7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HL7 Canada Council 2021 Election Results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B99A7-BF78-435E-88B2-AAEFE6097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2 Member-at-large positions came open</a:t>
            </a:r>
          </a:p>
          <a:p>
            <a:r>
              <a:rPr lang="en-US" dirty="0"/>
              <a:t>Nominations:</a:t>
            </a:r>
          </a:p>
          <a:p>
            <a:pPr lvl="1"/>
            <a:r>
              <a:rPr lang="en-US" dirty="0"/>
              <a:t>Public Sector:  Harsh Sharma reoffered, no others: 	Acclaimed</a:t>
            </a:r>
          </a:p>
          <a:p>
            <a:pPr lvl="1"/>
            <a:r>
              <a:rPr lang="en-US" dirty="0"/>
              <a:t>Private Sector: Sheridan Cook offered, no others:		Acclaimed</a:t>
            </a:r>
          </a:p>
          <a:p>
            <a:r>
              <a:rPr lang="en-US" dirty="0"/>
              <a:t>Effective dates – discussion needed here</a:t>
            </a:r>
          </a:p>
          <a:p>
            <a:pPr lvl="1"/>
            <a:r>
              <a:rPr lang="en-US" dirty="0"/>
              <a:t>Current terms of reference include the alternating of voting among members-at-large  (currently Harsh S. and James A.)</a:t>
            </a:r>
          </a:p>
          <a:p>
            <a:pPr lvl="1"/>
            <a:r>
              <a:rPr lang="en-US" dirty="0"/>
              <a:t>Usually best not to switch those until after ballots have been reconciled</a:t>
            </a:r>
          </a:p>
          <a:p>
            <a:pPr lvl="1"/>
            <a:r>
              <a:rPr lang="en-US" dirty="0"/>
              <a:t>Not a factor in this case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40913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7056C-86A4-47ED-8BC9-24D7730E7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032" indent="0">
              <a:buNone/>
            </a:pPr>
            <a:r>
              <a:rPr lang="en-US" dirty="0"/>
              <a:t>HL7 Intl Jan 2021 Ballot Submission</a:t>
            </a:r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E14988BC-901D-4F95-8DE1-42F7911001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5605850"/>
              </p:ext>
            </p:extLst>
          </p:nvPr>
        </p:nvGraphicFramePr>
        <p:xfrm>
          <a:off x="974725" y="1721399"/>
          <a:ext cx="8839200" cy="3964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5825">
                  <a:extLst>
                    <a:ext uri="{9D8B030D-6E8A-4147-A177-3AD203B41FA5}">
                      <a16:colId xmlns:a16="http://schemas.microsoft.com/office/drawing/2014/main" val="1912669494"/>
                    </a:ext>
                  </a:extLst>
                </a:gridCol>
                <a:gridCol w="1603375">
                  <a:extLst>
                    <a:ext uri="{9D8B030D-6E8A-4147-A177-3AD203B41FA5}">
                      <a16:colId xmlns:a16="http://schemas.microsoft.com/office/drawing/2014/main" val="2141433084"/>
                    </a:ext>
                  </a:extLst>
                </a:gridCol>
              </a:tblGrid>
              <a:tr h="501941">
                <a:tc>
                  <a:txBody>
                    <a:bodyPr/>
                    <a:lstStyle/>
                    <a:p>
                      <a:pPr algn="l"/>
                      <a:r>
                        <a:rPr lang="en-CA" sz="1400" dirty="0"/>
                        <a:t>Ballot Item Responses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400" dirty="0"/>
                        <a:t>VOTE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7447018"/>
                  </a:ext>
                </a:extLst>
              </a:tr>
              <a:tr h="896685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HL7 FHIR® Implementation Guide: Electronic Case Reporting (</a:t>
                      </a:r>
                      <a:r>
                        <a:rPr lang="en-US" sz="1400" dirty="0" err="1"/>
                        <a:t>eCR</a:t>
                      </a:r>
                      <a:r>
                        <a:rPr lang="en-US" sz="1400" dirty="0"/>
                        <a:t>) – Release 2, US Realm</a:t>
                      </a:r>
                    </a:p>
                    <a:p>
                      <a:pPr algn="l"/>
                      <a:endParaRPr lang="en-US" sz="1400" dirty="0"/>
                    </a:p>
                    <a:p>
                      <a:pPr algn="l"/>
                      <a:r>
                        <a:rPr lang="en-US" sz="1400" dirty="0"/>
                        <a:t> One comment: Affirmative with Suggestion </a:t>
                      </a:r>
                      <a:endParaRPr lang="en-C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400" dirty="0"/>
                        <a:t>Affirmative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082956"/>
                  </a:ext>
                </a:extLst>
              </a:tr>
              <a:tr h="866363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HL7 FHIR® Implementation Guide: US-Core, Release 3.2.0 - US Realm</a:t>
                      </a:r>
                    </a:p>
                    <a:p>
                      <a:pPr algn="l"/>
                      <a:endParaRPr lang="en-US" sz="1400" dirty="0"/>
                    </a:p>
                    <a:p>
                      <a:pPr algn="l"/>
                      <a:r>
                        <a:rPr lang="en-US" sz="1400" dirty="0"/>
                        <a:t>Five comments: 1 Negative, 4 Affirmative with 1 Question, 1 Suggestion, 2 Text changes</a:t>
                      </a:r>
                      <a:endParaRPr lang="en-C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400" dirty="0"/>
                        <a:t>Negative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6403902"/>
                  </a:ext>
                </a:extLst>
              </a:tr>
              <a:tr h="1099162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HL7 Informative Document: Gender Harmony - Modeling Sex and Gender Representation, Release 1	</a:t>
                      </a:r>
                    </a:p>
                    <a:p>
                      <a:pPr algn="l"/>
                      <a:endParaRPr lang="en-US" sz="1400" dirty="0"/>
                    </a:p>
                    <a:p>
                      <a:pPr algn="l"/>
                      <a:r>
                        <a:rPr lang="en-US" sz="1400" dirty="0"/>
                        <a:t>18 comments:  all Affirmative with 2 Comments, 11 Questions, 4 Suggestions, 1 Text change</a:t>
                      </a:r>
                      <a:endParaRPr lang="en-C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400" dirty="0"/>
                        <a:t>Affirmative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8816495"/>
                  </a:ext>
                </a:extLst>
              </a:tr>
              <a:tr h="493082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All remaining ballots</a:t>
                      </a:r>
                      <a:endParaRPr lang="en-C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Abstain</a:t>
                      </a:r>
                      <a:endParaRPr lang="en-CA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5220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09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D2F44-C60D-40BE-A6FA-08F181106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HL7 Intl Jan Connectathon Participation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9767F-093F-4903-900E-3616FB797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Attendance: 703 total, 99 Intl, 20 from Canada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Highlights?</a:t>
            </a:r>
          </a:p>
          <a:p>
            <a:endParaRPr lang="en-CA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54E46FF-D611-4158-B886-6D1BBF91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456171"/>
              </p:ext>
            </p:extLst>
          </p:nvPr>
        </p:nvGraphicFramePr>
        <p:xfrm>
          <a:off x="1345044" y="2425654"/>
          <a:ext cx="8779858" cy="1302131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194495">
                  <a:extLst>
                    <a:ext uri="{9D8B030D-6E8A-4147-A177-3AD203B41FA5}">
                      <a16:colId xmlns:a16="http://schemas.microsoft.com/office/drawing/2014/main" val="1463211062"/>
                    </a:ext>
                  </a:extLst>
                </a:gridCol>
                <a:gridCol w="2194495">
                  <a:extLst>
                    <a:ext uri="{9D8B030D-6E8A-4147-A177-3AD203B41FA5}">
                      <a16:colId xmlns:a16="http://schemas.microsoft.com/office/drawing/2014/main" val="2590091318"/>
                    </a:ext>
                  </a:extLst>
                </a:gridCol>
                <a:gridCol w="2195434">
                  <a:extLst>
                    <a:ext uri="{9D8B030D-6E8A-4147-A177-3AD203B41FA5}">
                      <a16:colId xmlns:a16="http://schemas.microsoft.com/office/drawing/2014/main" val="3208887128"/>
                    </a:ext>
                  </a:extLst>
                </a:gridCol>
                <a:gridCol w="2195434">
                  <a:extLst>
                    <a:ext uri="{9D8B030D-6E8A-4147-A177-3AD203B41FA5}">
                      <a16:colId xmlns:a16="http://schemas.microsoft.com/office/drawing/2014/main" val="22246237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C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C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C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C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24411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4127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0" dirty="0">
                          <a:effectLst/>
                        </a:rPr>
                        <a:t>Agnew, James</a:t>
                      </a:r>
                      <a:endParaRPr lang="en-CA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127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dirty="0" err="1">
                          <a:effectLst/>
                        </a:rPr>
                        <a:t>Behzadi</a:t>
                      </a:r>
                      <a:r>
                        <a:rPr lang="en-CA" sz="1400" dirty="0">
                          <a:effectLst/>
                        </a:rPr>
                        <a:t>, </a:t>
                      </a:r>
                      <a:r>
                        <a:rPr lang="en-CA" sz="1400" dirty="0" err="1">
                          <a:effectLst/>
                        </a:rPr>
                        <a:t>fariba</a:t>
                      </a:r>
                      <a:r>
                        <a:rPr lang="en-CA" sz="1400" dirty="0">
                          <a:effectLst/>
                        </a:rPr>
                        <a:t> </a:t>
                      </a:r>
                      <a:r>
                        <a:rPr lang="en-CA" sz="1400" dirty="0" err="1">
                          <a:effectLst/>
                        </a:rPr>
                        <a:t>Behzadi</a:t>
                      </a:r>
                      <a:endParaRPr lang="en-C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127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dirty="0" err="1">
                          <a:effectLst/>
                        </a:rPr>
                        <a:t>Bomberg</a:t>
                      </a:r>
                      <a:r>
                        <a:rPr lang="en-CA" sz="1400" dirty="0">
                          <a:effectLst/>
                        </a:rPr>
                        <a:t>, Peter</a:t>
                      </a:r>
                      <a:endParaRPr lang="en-C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127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dirty="0">
                          <a:effectLst/>
                        </a:rPr>
                        <a:t>Church, Paul</a:t>
                      </a:r>
                      <a:endParaRPr lang="en-C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6273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400" b="0" dirty="0" err="1">
                          <a:effectLst/>
                        </a:rPr>
                        <a:t>Duteau</a:t>
                      </a:r>
                      <a:r>
                        <a:rPr lang="en-CA" sz="1400" b="0" dirty="0">
                          <a:effectLst/>
                        </a:rPr>
                        <a:t>, Jean</a:t>
                      </a:r>
                      <a:endParaRPr lang="en-CA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400" dirty="0" err="1">
                          <a:effectLst/>
                        </a:rPr>
                        <a:t>Duteau</a:t>
                      </a:r>
                      <a:r>
                        <a:rPr lang="en-CA" sz="1400" dirty="0">
                          <a:effectLst/>
                        </a:rPr>
                        <a:t>, Marc L</a:t>
                      </a:r>
                      <a:endParaRPr lang="en-C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400" dirty="0">
                          <a:effectLst/>
                        </a:rPr>
                        <a:t>Garcia, Josephine</a:t>
                      </a:r>
                      <a:endParaRPr lang="en-C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400">
                          <a:effectLst/>
                        </a:rPr>
                        <a:t>Goel, Alexander</a:t>
                      </a:r>
                      <a:endParaRPr lang="en-C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43981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400" b="0">
                          <a:effectLst/>
                        </a:rPr>
                        <a:t>Harper, Joan</a:t>
                      </a:r>
                      <a:endParaRPr lang="en-CA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400">
                          <a:effectLst/>
                        </a:rPr>
                        <a:t>Iantorno, Mark B</a:t>
                      </a:r>
                      <a:endParaRPr lang="en-C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400" dirty="0" err="1">
                          <a:effectLst/>
                        </a:rPr>
                        <a:t>Jin</a:t>
                      </a:r>
                      <a:r>
                        <a:rPr lang="en-CA" sz="1400" dirty="0">
                          <a:effectLst/>
                        </a:rPr>
                        <a:t>, Ted</a:t>
                      </a:r>
                      <a:endParaRPr lang="en-C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400">
                          <a:effectLst/>
                        </a:rPr>
                        <a:t>Labadie, Eric</a:t>
                      </a:r>
                      <a:endParaRPr lang="en-C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8102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400" b="0">
                          <a:effectLst/>
                        </a:rPr>
                        <a:t>McKenzie, Lloyd</a:t>
                      </a:r>
                      <a:endParaRPr lang="en-CA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400">
                          <a:effectLst/>
                        </a:rPr>
                        <a:t>Meunier, Eric</a:t>
                      </a:r>
                      <a:endParaRPr lang="en-C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400">
                          <a:effectLst/>
                        </a:rPr>
                        <a:t>Pyke, David</a:t>
                      </a:r>
                      <a:endParaRPr lang="en-C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400">
                          <a:effectLst/>
                        </a:rPr>
                        <a:t>Singh, Ambarish K</a:t>
                      </a:r>
                      <a:endParaRPr lang="en-C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62665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400" b="0" dirty="0">
                          <a:effectLst/>
                        </a:rPr>
                        <a:t>Sinn, Ken</a:t>
                      </a:r>
                      <a:endParaRPr lang="en-CA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400" dirty="0">
                          <a:effectLst/>
                        </a:rPr>
                        <a:t>Stevens, Ken H</a:t>
                      </a:r>
                      <a:endParaRPr lang="en-C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400">
                          <a:effectLst/>
                        </a:rPr>
                        <a:t>Thandavan, Rahul</a:t>
                      </a:r>
                      <a:endParaRPr lang="en-C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400" dirty="0">
                          <a:effectLst/>
                        </a:rPr>
                        <a:t>Thompson, Cori</a:t>
                      </a:r>
                      <a:endParaRPr lang="en-C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4780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210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DF56F-03C2-4418-9750-FE15C6DCA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HL7 Intl January Working Group Meeting</a:t>
            </a:r>
            <a:endParaRPr lang="en-C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C701E48-A20F-4E62-AB70-377C6DE76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5719" y="1435904"/>
            <a:ext cx="8839200" cy="506164"/>
          </a:xfrm>
        </p:spPr>
        <p:txBody>
          <a:bodyPr/>
          <a:lstStyle/>
          <a:p>
            <a:r>
              <a:rPr lang="en-CA" dirty="0">
                <a:hlinkClick r:id="rId2"/>
              </a:rPr>
              <a:t>http://www.hl7.org/events/working_group_meeting/2021/01/</a:t>
            </a:r>
            <a:endParaRPr lang="en-CA" dirty="0"/>
          </a:p>
          <a:p>
            <a:endParaRPr lang="en-CA" dirty="0"/>
          </a:p>
        </p:txBody>
      </p:sp>
      <p:pic>
        <p:nvPicPr>
          <p:cNvPr id="5" name="Content Placeholder 4" descr="Text&#10;&#10;Description automatically generated">
            <a:extLst>
              <a:ext uri="{FF2B5EF4-FFF2-40B4-BE49-F238E27FC236}">
                <a16:creationId xmlns:a16="http://schemas.microsoft.com/office/drawing/2014/main" id="{B306A212-0D11-481B-855E-CAE3FC3B0A9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166" y="2078736"/>
            <a:ext cx="6616700" cy="426720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D874A93-5814-46CA-B2B4-CA89E08F5655}"/>
              </a:ext>
            </a:extLst>
          </p:cNvPr>
          <p:cNvSpPr txBox="1"/>
          <p:nvPr/>
        </p:nvSpPr>
        <p:spPr>
          <a:xfrm>
            <a:off x="7958229" y="2078736"/>
            <a:ext cx="3192087" cy="305724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 anchorCtr="0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0" cap="none" dirty="0"/>
              <a:t>Note:  Pacific Std Time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400" dirty="0"/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0" cap="none" dirty="0"/>
              <a:t>Attending?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400" b="0" cap="none" dirty="0"/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/>
              <a:t>Areas of interest?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400" b="0" cap="none" dirty="0"/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/>
              <a:t>Anticipate a report-back on our next call</a:t>
            </a:r>
            <a:endParaRPr lang="en-US" sz="2400" b="0" cap="none" dirty="0"/>
          </a:p>
        </p:txBody>
      </p:sp>
    </p:spTree>
    <p:extLst>
      <p:ext uri="{BB962C8B-B14F-4D97-AF65-F5344CB8AC3E}">
        <p14:creationId xmlns:p14="http://schemas.microsoft.com/office/powerpoint/2010/main" val="4226173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7056C-86A4-47ED-8BC9-24D7730E7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032" indent="0">
              <a:buNone/>
            </a:pPr>
            <a:r>
              <a:rPr lang="en-US" dirty="0"/>
              <a:t>HL7 Canada Annual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B99A7-BF78-435E-88B2-AAEFE6097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of the draft report</a:t>
            </a:r>
          </a:p>
          <a:p>
            <a:r>
              <a:rPr lang="en-CA" dirty="0"/>
              <a:t>Errors, omissions?</a:t>
            </a:r>
          </a:p>
        </p:txBody>
      </p:sp>
    </p:spTree>
    <p:extLst>
      <p:ext uri="{BB962C8B-B14F-4D97-AF65-F5344CB8AC3E}">
        <p14:creationId xmlns:p14="http://schemas.microsoft.com/office/powerpoint/2010/main" val="856174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7056C-86A4-47ED-8BC9-24D7730E7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032" indent="0">
              <a:buNone/>
            </a:pPr>
            <a:r>
              <a:rPr lang="en-US" dirty="0"/>
              <a:t>Building HL7 Canada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B99A7-BF78-435E-88B2-AAEFE6097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numbers:</a:t>
            </a:r>
          </a:p>
          <a:p>
            <a:pPr lvl="1"/>
            <a:r>
              <a:rPr lang="en-US" dirty="0"/>
              <a:t>FHIR Implementers InfoCentral working group: 254 members</a:t>
            </a:r>
          </a:p>
          <a:p>
            <a:pPr lvl="1"/>
            <a:r>
              <a:rPr lang="en-US" dirty="0"/>
              <a:t>HL7 Intl Canada InfoCentral Community: 281 members</a:t>
            </a:r>
          </a:p>
          <a:p>
            <a:pPr lvl="1"/>
            <a:r>
              <a:rPr lang="en-US" dirty="0"/>
              <a:t>HL7 Canada paid memberships: 43 (27 </a:t>
            </a:r>
            <a:r>
              <a:rPr lang="en-US" dirty="0" err="1"/>
              <a:t>ind</a:t>
            </a:r>
            <a:r>
              <a:rPr lang="en-US" dirty="0"/>
              <a:t>, 16 org)</a:t>
            </a:r>
          </a:p>
          <a:p>
            <a:r>
              <a:rPr lang="en-US" dirty="0"/>
              <a:t>Ballot comment responses are limited, FHIR community is note engaged</a:t>
            </a:r>
          </a:p>
          <a:p>
            <a:r>
              <a:rPr lang="en-US" dirty="0"/>
              <a:t>What is the business driver / value proposition we need to increase HL7 Canada paid membership?</a:t>
            </a:r>
          </a:p>
          <a:p>
            <a:pPr lvl="1"/>
            <a:r>
              <a:rPr lang="en-US" dirty="0"/>
              <a:t>For individuals</a:t>
            </a:r>
          </a:p>
          <a:p>
            <a:pPr lvl="1"/>
            <a:r>
              <a:rPr lang="en-US" dirty="0"/>
              <a:t>For organizations (public and private sector)</a:t>
            </a:r>
          </a:p>
        </p:txBody>
      </p:sp>
    </p:spTree>
    <p:extLst>
      <p:ext uri="{BB962C8B-B14F-4D97-AF65-F5344CB8AC3E}">
        <p14:creationId xmlns:p14="http://schemas.microsoft.com/office/powerpoint/2010/main" val="1385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01D04-DB4B-425A-BFB9-C6B7B4864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HL7 Board Organizational Refresh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FD5CE-9170-47DC-A88D-D0D017C9B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032" indent="0">
              <a:buNone/>
            </a:pPr>
            <a:r>
              <a:rPr lang="en-US" dirty="0"/>
              <a:t>Updates on:</a:t>
            </a:r>
          </a:p>
          <a:p>
            <a:r>
              <a:rPr lang="en-US" dirty="0"/>
              <a:t>Internal Structure Task Group</a:t>
            </a:r>
          </a:p>
          <a:p>
            <a:pPr lvl="1"/>
            <a:r>
              <a:rPr lang="en-US" dirty="0"/>
              <a:t>Determining how the organization can be better structured to optimize SDO work, implementation support, and global outreach</a:t>
            </a:r>
          </a:p>
          <a:p>
            <a:pPr lvl="1"/>
            <a:r>
              <a:rPr lang="en-US" dirty="0"/>
              <a:t>Focus on reducing complexity, increasing responsiveness, having an impact</a:t>
            </a:r>
          </a:p>
          <a:p>
            <a:r>
              <a:rPr lang="en-US" dirty="0"/>
              <a:t>Affiliates Task Group</a:t>
            </a:r>
          </a:p>
          <a:p>
            <a:pPr lvl="1"/>
            <a:r>
              <a:rPr lang="en-US" dirty="0"/>
              <a:t>Determining how to:  </a:t>
            </a:r>
          </a:p>
          <a:p>
            <a:pPr lvl="2"/>
            <a:r>
              <a:rPr lang="en-US" dirty="0"/>
              <a:t>Increase the value of HL7 Intl to the Affiliates and the use of HL7 standards internationally</a:t>
            </a:r>
          </a:p>
          <a:p>
            <a:pPr lvl="2"/>
            <a:r>
              <a:rPr lang="en-US" dirty="0"/>
              <a:t>Achieve greater vitality, consistency in structure, efficacy, and HL7 branding in Affiliates </a:t>
            </a:r>
          </a:p>
          <a:p>
            <a:pPr lvl="1"/>
            <a:r>
              <a:rPr lang="en-US" dirty="0"/>
              <a:t>Current focus: what does value to the Affiliates look like and assessing variability in Affiliate operational context, membership models, national roles, and engagement approaches </a:t>
            </a:r>
          </a:p>
          <a:p>
            <a:r>
              <a:rPr lang="en-US" sz="2267" dirty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Reporting back to the board, March 2021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00295613"/>
      </p:ext>
    </p:extLst>
  </p:cSld>
  <p:clrMapOvr>
    <a:masterClrMapping/>
  </p:clrMapOvr>
</p:sld>
</file>

<file path=ppt/theme/theme1.xml><?xml version="1.0" encoding="utf-8"?>
<a:theme xmlns:a="http://schemas.openxmlformats.org/drawingml/2006/main" name="HL7 Canada - Infoway">
  <a:themeElements>
    <a:clrScheme name="Access Health 2019">
      <a:dk1>
        <a:srgbClr val="000000"/>
      </a:dk1>
      <a:lt1>
        <a:srgbClr val="FFFFFF"/>
      </a:lt1>
      <a:dk2>
        <a:srgbClr val="E02E3B"/>
      </a:dk2>
      <a:lt2>
        <a:srgbClr val="D8D8D8"/>
      </a:lt2>
      <a:accent1>
        <a:srgbClr val="A3232C"/>
      </a:accent1>
      <a:accent2>
        <a:srgbClr val="610210"/>
      </a:accent2>
      <a:accent3>
        <a:srgbClr val="0A3E3F"/>
      </a:accent3>
      <a:accent4>
        <a:srgbClr val="326D6B"/>
      </a:accent4>
      <a:accent5>
        <a:srgbClr val="1F305B"/>
      </a:accent5>
      <a:accent6>
        <a:srgbClr val="4C5E84"/>
      </a:accent6>
      <a:hlink>
        <a:srgbClr val="E02E3B"/>
      </a:hlink>
      <a:folHlink>
        <a:srgbClr val="E02E3B"/>
      </a:folHlink>
    </a:clrScheme>
    <a:fontScheme name="Canada Health Infoway 2019">
      <a:majorFont>
        <a:latin typeface="HelveticaNeueLT Std"/>
        <a:ea typeface=""/>
        <a:cs typeface=""/>
      </a:majorFont>
      <a:minorFont>
        <a:latin typeface="HelveticaNeueLT Std Lt"/>
        <a:ea typeface=""/>
        <a:cs typeface="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none">
        <a:spAutoFit/>
      </a:bodyPr>
      <a:lstStyle>
        <a:defPPr algn="l">
          <a:defRPr dirty="0"/>
        </a:defPPr>
      </a:lst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sz="1600" b="0" cap="none" dirty="0" smtClean="0"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2019-03-05 Agenda HL7 Canada Community Call</Template>
  <TotalTime>4573</TotalTime>
  <Words>604</Words>
  <Application>Microsoft Office PowerPoint</Application>
  <PresentationFormat>Widescreen</PresentationFormat>
  <Paragraphs>105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Helvetica Neue Light</vt:lpstr>
      <vt:lpstr>HelveticaNeueLT Std</vt:lpstr>
      <vt:lpstr>HelveticaNeueLT Std Lt</vt:lpstr>
      <vt:lpstr>HL7 Canada - Infoway</vt:lpstr>
      <vt:lpstr>HL7 Canada Council</vt:lpstr>
      <vt:lpstr>Agenda</vt:lpstr>
      <vt:lpstr>HL7 Canada Council 2021 Election Results</vt:lpstr>
      <vt:lpstr>HL7 Intl Jan 2021 Ballot Submission</vt:lpstr>
      <vt:lpstr>HL7 Intl Jan Connectathon Participation</vt:lpstr>
      <vt:lpstr>HL7 Intl January Working Group Meeting</vt:lpstr>
      <vt:lpstr>HL7 Canada Annual Report</vt:lpstr>
      <vt:lpstr>Building HL7 Canada Membership</vt:lpstr>
      <vt:lpstr>HL7 Board Organizational Refresh </vt:lpstr>
      <vt:lpstr>Other Business?</vt:lpstr>
      <vt:lpstr>Next Meetings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HL7 Canada Community</dc:title>
  <dc:creator>Ron Parker</dc:creator>
  <cp:lastModifiedBy>Ron Parker</cp:lastModifiedBy>
  <cp:revision>161</cp:revision>
  <dcterms:created xsi:type="dcterms:W3CDTF">2018-08-07T12:31:32Z</dcterms:created>
  <dcterms:modified xsi:type="dcterms:W3CDTF">2021-01-19T10:27:31Z</dcterms:modified>
</cp:coreProperties>
</file>