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4"/>
  </p:notesMasterIdLst>
  <p:sldIdLst>
    <p:sldId id="284" r:id="rId5"/>
    <p:sldId id="387" r:id="rId6"/>
    <p:sldId id="415" r:id="rId7"/>
    <p:sldId id="381" r:id="rId8"/>
    <p:sldId id="419" r:id="rId9"/>
    <p:sldId id="416" r:id="rId10"/>
    <p:sldId id="414" r:id="rId11"/>
    <p:sldId id="420" r:id="rId12"/>
    <p:sldId id="422" r:id="rId13"/>
    <p:sldId id="428" r:id="rId14"/>
    <p:sldId id="393" r:id="rId15"/>
    <p:sldId id="424" r:id="rId16"/>
    <p:sldId id="425" r:id="rId17"/>
    <p:sldId id="426" r:id="rId18"/>
    <p:sldId id="429" r:id="rId19"/>
    <p:sldId id="430" r:id="rId20"/>
    <p:sldId id="431" r:id="rId21"/>
    <p:sldId id="432" r:id="rId22"/>
    <p:sldId id="433" r:id="rId23"/>
    <p:sldId id="434" r:id="rId24"/>
    <p:sldId id="438" r:id="rId25"/>
    <p:sldId id="399" r:id="rId26"/>
    <p:sldId id="330" r:id="rId27"/>
    <p:sldId id="435" r:id="rId28"/>
    <p:sldId id="436" r:id="rId29"/>
    <p:sldId id="437" r:id="rId30"/>
    <p:sldId id="427" r:id="rId31"/>
    <p:sldId id="423" r:id="rId32"/>
    <p:sldId id="335" r:id="rId33"/>
  </p:sldIdLst>
  <p:sldSz cx="9144000" cy="5143500" type="screen16x9"/>
  <p:notesSz cx="7010400" cy="9296400"/>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Helvetica Neue Light" panose="020B0604020202020204" charset="0"/>
      <p:regular r:id="rId43"/>
      <p:bold r:id="rId44"/>
      <p:italic r:id="rId45"/>
      <p:boldItalic r:id="rId46"/>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87"/>
            <p14:sldId id="415"/>
            <p14:sldId id="381"/>
            <p14:sldId id="419"/>
            <p14:sldId id="416"/>
            <p14:sldId id="414"/>
            <p14:sldId id="420"/>
            <p14:sldId id="422"/>
            <p14:sldId id="428"/>
            <p14:sldId id="393"/>
            <p14:sldId id="424"/>
            <p14:sldId id="425"/>
            <p14:sldId id="426"/>
            <p14:sldId id="429"/>
            <p14:sldId id="430"/>
            <p14:sldId id="431"/>
            <p14:sldId id="432"/>
            <p14:sldId id="433"/>
            <p14:sldId id="434"/>
            <p14:sldId id="438"/>
            <p14:sldId id="399"/>
            <p14:sldId id="330"/>
            <p14:sldId id="435"/>
            <p14:sldId id="436"/>
            <p14:sldId id="437"/>
            <p14:sldId id="427"/>
            <p14:sldId id="423"/>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25A54-708D-4CC2-9B1F-8D15B334AF04}" v="920" dt="2024-06-06T19:14:24.057"/>
    <p1510:client id="{B535F5CC-7423-447E-9165-7859009C49F6}" v="121" vWet="125" dt="2024-06-06T17:25:12.458"/>
    <p1510:client id="{F4B8509C-A263-2118-C1B2-988EFDB439A6}" v="4" dt="2024-06-07T14:34:37.163"/>
  </p1510:revLst>
</p1510:revInfo>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175" name="Shape 17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a:solidFill>
                  <a:srgbClr val="1E1E1E"/>
                </a:solidFill>
                <a:effectLst/>
                <a:latin typeface="+mj-lt"/>
              </a:rPr>
              <a:t>The logo can be changed in the master slides. Please use the following instructions</a:t>
            </a:r>
          </a:p>
          <a:p>
            <a:pPr algn="l"/>
            <a:endParaRPr lang="en-US" sz="900" b="0" i="0" cap="none">
              <a:solidFill>
                <a:srgbClr val="1E1E1E"/>
              </a:solidFill>
              <a:effectLst/>
              <a:latin typeface="+mj-lt"/>
            </a:endParaRPr>
          </a:p>
          <a:p>
            <a:pPr algn="l">
              <a:buFont typeface="+mj-lt"/>
              <a:buAutoNum type="arabicPeriod"/>
            </a:pPr>
            <a:r>
              <a:rPr lang="en-US" sz="900" b="0" i="0" cap="none">
                <a:solidFill>
                  <a:srgbClr val="1E1E1E"/>
                </a:solidFill>
                <a:effectLst/>
                <a:latin typeface="+mj-lt"/>
              </a:rPr>
              <a:t>Select </a:t>
            </a:r>
            <a:r>
              <a:rPr lang="en-US" sz="900" b="1" i="0" cap="none">
                <a:solidFill>
                  <a:srgbClr val="1E1E1E"/>
                </a:solidFill>
                <a:effectLst/>
                <a:latin typeface="+mj-lt"/>
              </a:rPr>
              <a:t>view</a:t>
            </a:r>
            <a:r>
              <a:rPr lang="en-US" sz="900" b="0" i="0" cap="none">
                <a:solidFill>
                  <a:srgbClr val="1E1E1E"/>
                </a:solidFill>
                <a:effectLst/>
                <a:latin typeface="+mj-lt"/>
              </a:rPr>
              <a:t> &gt; </a:t>
            </a:r>
            <a:r>
              <a:rPr lang="en-US" sz="900" b="1" i="0" cap="none">
                <a:solidFill>
                  <a:srgbClr val="1E1E1E"/>
                </a:solidFill>
                <a:effectLst/>
                <a:latin typeface="+mj-lt"/>
              </a:rPr>
              <a:t>slide master</a:t>
            </a:r>
            <a:r>
              <a:rPr lang="en-US" sz="900" b="0" i="0" cap="none">
                <a:solidFill>
                  <a:srgbClr val="1E1E1E"/>
                </a:solidFill>
                <a:effectLst/>
                <a:latin typeface="+mj-lt"/>
              </a:rPr>
              <a:t>.</a:t>
            </a:r>
          </a:p>
          <a:p>
            <a:pPr algn="l">
              <a:buFont typeface="+mj-lt"/>
              <a:buAutoNum type="arabicPeriod"/>
            </a:pPr>
            <a:r>
              <a:rPr lang="en-US" sz="900" b="0" i="0" cap="none">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a:solidFill>
                  <a:srgbClr val="1E1E1E"/>
                </a:solidFill>
                <a:effectLst/>
                <a:latin typeface="+mj-lt"/>
              </a:rPr>
              <a:t>Select the image you want to use you may need to scale the image accordingly</a:t>
            </a:r>
          </a:p>
          <a:p>
            <a:pPr algn="l">
              <a:buFont typeface="+mj-lt"/>
              <a:buAutoNum type="arabicPeriod"/>
            </a:pPr>
            <a:r>
              <a:rPr lang="en-US" sz="900" b="0" i="0" cap="none">
                <a:solidFill>
                  <a:srgbClr val="1E1E1E"/>
                </a:solidFill>
                <a:effectLst/>
                <a:latin typeface="+mj-lt"/>
              </a:rPr>
              <a:t>When you're done, select </a:t>
            </a:r>
            <a:r>
              <a:rPr lang="en-US" sz="900" b="1" i="0" cap="none">
                <a:solidFill>
                  <a:srgbClr val="1E1E1E"/>
                </a:solidFill>
                <a:effectLst/>
                <a:latin typeface="+mj-lt"/>
              </a:rPr>
              <a:t>close master view</a:t>
            </a:r>
            <a:r>
              <a:rPr lang="en-US" sz="900" b="0" i="0" cap="none">
                <a:solidFill>
                  <a:srgbClr val="1E1E1E"/>
                </a:solidFill>
                <a:effectLst/>
                <a:latin typeface="+mj-lt"/>
              </a:rPr>
              <a:t>.</a:t>
            </a:r>
          </a:p>
          <a:p>
            <a:endParaRPr lang="en-CA"/>
          </a:p>
        </p:txBody>
      </p:sp>
    </p:spTree>
    <p:extLst>
      <p:ext uri="{BB962C8B-B14F-4D97-AF65-F5344CB8AC3E}">
        <p14:creationId xmlns:p14="http://schemas.microsoft.com/office/powerpoint/2010/main" val="552576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a:solidFill>
                  <a:srgbClr val="1E1E1E"/>
                </a:solidFill>
                <a:effectLst/>
                <a:latin typeface="+mj-lt"/>
              </a:rPr>
              <a:t>The logo can be changed in the master slides. Please use the following instructions</a:t>
            </a:r>
          </a:p>
          <a:p>
            <a:pPr algn="l"/>
            <a:endParaRPr lang="en-US" sz="900" b="0" i="0" cap="none">
              <a:solidFill>
                <a:srgbClr val="1E1E1E"/>
              </a:solidFill>
              <a:effectLst/>
              <a:latin typeface="+mj-lt"/>
            </a:endParaRPr>
          </a:p>
          <a:p>
            <a:pPr algn="l">
              <a:buFont typeface="+mj-lt"/>
              <a:buAutoNum type="arabicPeriod"/>
            </a:pPr>
            <a:r>
              <a:rPr lang="en-US" sz="900" b="0" i="0" cap="none">
                <a:solidFill>
                  <a:srgbClr val="1E1E1E"/>
                </a:solidFill>
                <a:effectLst/>
                <a:latin typeface="+mj-lt"/>
              </a:rPr>
              <a:t>Select </a:t>
            </a:r>
            <a:r>
              <a:rPr lang="en-US" sz="900" b="1" i="0" cap="none">
                <a:solidFill>
                  <a:srgbClr val="1E1E1E"/>
                </a:solidFill>
                <a:effectLst/>
                <a:latin typeface="+mj-lt"/>
              </a:rPr>
              <a:t>view</a:t>
            </a:r>
            <a:r>
              <a:rPr lang="en-US" sz="900" b="0" i="0" cap="none">
                <a:solidFill>
                  <a:srgbClr val="1E1E1E"/>
                </a:solidFill>
                <a:effectLst/>
                <a:latin typeface="+mj-lt"/>
              </a:rPr>
              <a:t> &gt; </a:t>
            </a:r>
            <a:r>
              <a:rPr lang="en-US" sz="900" b="1" i="0" cap="none">
                <a:solidFill>
                  <a:srgbClr val="1E1E1E"/>
                </a:solidFill>
                <a:effectLst/>
                <a:latin typeface="+mj-lt"/>
              </a:rPr>
              <a:t>slide master</a:t>
            </a:r>
            <a:r>
              <a:rPr lang="en-US" sz="900" b="0" i="0" cap="none">
                <a:solidFill>
                  <a:srgbClr val="1E1E1E"/>
                </a:solidFill>
                <a:effectLst/>
                <a:latin typeface="+mj-lt"/>
              </a:rPr>
              <a:t>.</a:t>
            </a:r>
          </a:p>
          <a:p>
            <a:pPr algn="l">
              <a:buFont typeface="+mj-lt"/>
              <a:buAutoNum type="arabicPeriod"/>
            </a:pPr>
            <a:r>
              <a:rPr lang="en-US" sz="900" b="0" i="0" cap="none">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a:solidFill>
                  <a:srgbClr val="1E1E1E"/>
                </a:solidFill>
                <a:effectLst/>
                <a:latin typeface="+mj-lt"/>
              </a:rPr>
              <a:t>Select the image you want to use you may need to scale the image accordingly</a:t>
            </a:r>
          </a:p>
          <a:p>
            <a:pPr algn="l">
              <a:buFont typeface="+mj-lt"/>
              <a:buAutoNum type="arabicPeriod"/>
            </a:pPr>
            <a:r>
              <a:rPr lang="en-US" sz="900" b="0" i="0" cap="none">
                <a:solidFill>
                  <a:srgbClr val="1E1E1E"/>
                </a:solidFill>
                <a:effectLst/>
                <a:latin typeface="+mj-lt"/>
              </a:rPr>
              <a:t>When you're done, select </a:t>
            </a:r>
            <a:r>
              <a:rPr lang="en-US" sz="900" b="1" i="0" cap="none">
                <a:solidFill>
                  <a:srgbClr val="1E1E1E"/>
                </a:solidFill>
                <a:effectLst/>
                <a:latin typeface="+mj-lt"/>
              </a:rPr>
              <a:t>close master view</a:t>
            </a:r>
            <a:r>
              <a:rPr lang="en-US" sz="900" b="0" i="0" cap="none">
                <a:solidFill>
                  <a:srgbClr val="1E1E1E"/>
                </a:solidFill>
                <a:effectLst/>
                <a:latin typeface="+mj-lt"/>
              </a:rPr>
              <a:t>.</a:t>
            </a:r>
          </a:p>
          <a:p>
            <a:endParaRPr lang="en-CA"/>
          </a:p>
        </p:txBody>
      </p:sp>
    </p:spTree>
    <p:extLst>
      <p:ext uri="{BB962C8B-B14F-4D97-AF65-F5344CB8AC3E}">
        <p14:creationId xmlns:p14="http://schemas.microsoft.com/office/powerpoint/2010/main" val="1502165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a:solidFill>
                  <a:srgbClr val="1E1E1E"/>
                </a:solidFill>
                <a:effectLst/>
                <a:latin typeface="+mj-lt"/>
              </a:rPr>
              <a:t>The logo can be changed in the master slides. Please use the following instructions</a:t>
            </a:r>
          </a:p>
          <a:p>
            <a:pPr algn="l"/>
            <a:endParaRPr lang="en-US" sz="900" b="0" i="0" cap="none">
              <a:solidFill>
                <a:srgbClr val="1E1E1E"/>
              </a:solidFill>
              <a:effectLst/>
              <a:latin typeface="+mj-lt"/>
            </a:endParaRPr>
          </a:p>
          <a:p>
            <a:pPr algn="l">
              <a:buFont typeface="+mj-lt"/>
              <a:buAutoNum type="arabicPeriod"/>
            </a:pPr>
            <a:r>
              <a:rPr lang="en-US" sz="900" b="0" i="0" cap="none">
                <a:solidFill>
                  <a:srgbClr val="1E1E1E"/>
                </a:solidFill>
                <a:effectLst/>
                <a:latin typeface="+mj-lt"/>
              </a:rPr>
              <a:t>Select </a:t>
            </a:r>
            <a:r>
              <a:rPr lang="en-US" sz="900" b="1" i="0" cap="none">
                <a:solidFill>
                  <a:srgbClr val="1E1E1E"/>
                </a:solidFill>
                <a:effectLst/>
                <a:latin typeface="+mj-lt"/>
              </a:rPr>
              <a:t>view</a:t>
            </a:r>
            <a:r>
              <a:rPr lang="en-US" sz="900" b="0" i="0" cap="none">
                <a:solidFill>
                  <a:srgbClr val="1E1E1E"/>
                </a:solidFill>
                <a:effectLst/>
                <a:latin typeface="+mj-lt"/>
              </a:rPr>
              <a:t> &gt; </a:t>
            </a:r>
            <a:r>
              <a:rPr lang="en-US" sz="900" b="1" i="0" cap="none">
                <a:solidFill>
                  <a:srgbClr val="1E1E1E"/>
                </a:solidFill>
                <a:effectLst/>
                <a:latin typeface="+mj-lt"/>
              </a:rPr>
              <a:t>slide master</a:t>
            </a:r>
            <a:r>
              <a:rPr lang="en-US" sz="900" b="0" i="0" cap="none">
                <a:solidFill>
                  <a:srgbClr val="1E1E1E"/>
                </a:solidFill>
                <a:effectLst/>
                <a:latin typeface="+mj-lt"/>
              </a:rPr>
              <a:t>.</a:t>
            </a:r>
          </a:p>
          <a:p>
            <a:pPr algn="l">
              <a:buFont typeface="+mj-lt"/>
              <a:buAutoNum type="arabicPeriod"/>
            </a:pPr>
            <a:r>
              <a:rPr lang="en-US" sz="900" b="0" i="0" cap="none">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a:solidFill>
                  <a:srgbClr val="1E1E1E"/>
                </a:solidFill>
                <a:effectLst/>
                <a:latin typeface="+mj-lt"/>
              </a:rPr>
              <a:t>Select the image you want to use you may need to scale the image accordingly</a:t>
            </a:r>
          </a:p>
          <a:p>
            <a:pPr algn="l">
              <a:buFont typeface="+mj-lt"/>
              <a:buAutoNum type="arabicPeriod"/>
            </a:pPr>
            <a:r>
              <a:rPr lang="en-US" sz="900" b="0" i="0" cap="none">
                <a:solidFill>
                  <a:srgbClr val="1E1E1E"/>
                </a:solidFill>
                <a:effectLst/>
                <a:latin typeface="+mj-lt"/>
              </a:rPr>
              <a:t>When you're done, select </a:t>
            </a:r>
            <a:r>
              <a:rPr lang="en-US" sz="900" b="1" i="0" cap="none">
                <a:solidFill>
                  <a:srgbClr val="1E1E1E"/>
                </a:solidFill>
                <a:effectLst/>
                <a:latin typeface="+mj-lt"/>
              </a:rPr>
              <a:t>close master view</a:t>
            </a:r>
            <a:r>
              <a:rPr lang="en-US" sz="900" b="0" i="0" cap="none">
                <a:solidFill>
                  <a:srgbClr val="1E1E1E"/>
                </a:solidFill>
                <a:effectLst/>
                <a:latin typeface="+mj-lt"/>
              </a:rPr>
              <a:t>.</a:t>
            </a:r>
          </a:p>
          <a:p>
            <a:endParaRPr lang="en-CA"/>
          </a:p>
        </p:txBody>
      </p:sp>
    </p:spTree>
    <p:extLst>
      <p:ext uri="{BB962C8B-B14F-4D97-AF65-F5344CB8AC3E}">
        <p14:creationId xmlns:p14="http://schemas.microsoft.com/office/powerpoint/2010/main" val="2367627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434357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1870138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06172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99559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2922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5377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283416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EB03C-DE94-3E31-8B82-35883E43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A666E-CAAC-4F96-55FB-9B303B04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D4E44-E094-6376-9231-8BFA53D630B9}"/>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245261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655808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a:solidFill>
                  <a:srgbClr val="1E1E1E"/>
                </a:solidFill>
                <a:effectLst/>
                <a:latin typeface="+mj-lt"/>
              </a:rPr>
              <a:t>The logo can be changed in the master slides. Please use the following instructions</a:t>
            </a:r>
          </a:p>
          <a:p>
            <a:pPr algn="l"/>
            <a:endParaRPr lang="en-US" sz="900" b="0" i="0" cap="none">
              <a:solidFill>
                <a:srgbClr val="1E1E1E"/>
              </a:solidFill>
              <a:effectLst/>
              <a:latin typeface="+mj-lt"/>
            </a:endParaRPr>
          </a:p>
          <a:p>
            <a:pPr algn="l">
              <a:buFont typeface="+mj-lt"/>
              <a:buAutoNum type="arabicPeriod"/>
            </a:pPr>
            <a:r>
              <a:rPr lang="en-US" sz="900" b="0" i="0" cap="none">
                <a:solidFill>
                  <a:srgbClr val="1E1E1E"/>
                </a:solidFill>
                <a:effectLst/>
                <a:latin typeface="+mj-lt"/>
              </a:rPr>
              <a:t>Select </a:t>
            </a:r>
            <a:r>
              <a:rPr lang="en-US" sz="900" b="1" i="0" cap="none">
                <a:solidFill>
                  <a:srgbClr val="1E1E1E"/>
                </a:solidFill>
                <a:effectLst/>
                <a:latin typeface="+mj-lt"/>
              </a:rPr>
              <a:t>view</a:t>
            </a:r>
            <a:r>
              <a:rPr lang="en-US" sz="900" b="0" i="0" cap="none">
                <a:solidFill>
                  <a:srgbClr val="1E1E1E"/>
                </a:solidFill>
                <a:effectLst/>
                <a:latin typeface="+mj-lt"/>
              </a:rPr>
              <a:t> &gt; </a:t>
            </a:r>
            <a:r>
              <a:rPr lang="en-US" sz="900" b="1" i="0" cap="none">
                <a:solidFill>
                  <a:srgbClr val="1E1E1E"/>
                </a:solidFill>
                <a:effectLst/>
                <a:latin typeface="+mj-lt"/>
              </a:rPr>
              <a:t>slide master</a:t>
            </a:r>
            <a:r>
              <a:rPr lang="en-US" sz="900" b="0" i="0" cap="none">
                <a:solidFill>
                  <a:srgbClr val="1E1E1E"/>
                </a:solidFill>
                <a:effectLst/>
                <a:latin typeface="+mj-lt"/>
              </a:rPr>
              <a:t>.</a:t>
            </a:r>
          </a:p>
          <a:p>
            <a:pPr algn="l">
              <a:buFont typeface="+mj-lt"/>
              <a:buAutoNum type="arabicPeriod"/>
            </a:pPr>
            <a:r>
              <a:rPr lang="en-US" sz="900" b="0" i="0" cap="none">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a:solidFill>
                  <a:srgbClr val="1E1E1E"/>
                </a:solidFill>
                <a:effectLst/>
                <a:latin typeface="+mj-lt"/>
              </a:rPr>
              <a:t>Select the image you want to use you may need to scale the image accordingly</a:t>
            </a:r>
          </a:p>
          <a:p>
            <a:pPr algn="l">
              <a:buFont typeface="+mj-lt"/>
              <a:buAutoNum type="arabicPeriod"/>
            </a:pPr>
            <a:r>
              <a:rPr lang="en-US" sz="900" b="0" i="0" cap="none">
                <a:solidFill>
                  <a:srgbClr val="1E1E1E"/>
                </a:solidFill>
                <a:effectLst/>
                <a:latin typeface="+mj-lt"/>
              </a:rPr>
              <a:t>When you're done, select </a:t>
            </a:r>
            <a:r>
              <a:rPr lang="en-US" sz="900" b="1" i="0" cap="none">
                <a:solidFill>
                  <a:srgbClr val="1E1E1E"/>
                </a:solidFill>
                <a:effectLst/>
                <a:latin typeface="+mj-lt"/>
              </a:rPr>
              <a:t>close master view</a:t>
            </a:r>
            <a:r>
              <a:rPr lang="en-US" sz="900" b="0" i="0" cap="none">
                <a:solidFill>
                  <a:srgbClr val="1E1E1E"/>
                </a:solidFill>
                <a:effectLst/>
                <a:latin typeface="+mj-lt"/>
              </a:rPr>
              <a:t>.</a:t>
            </a:r>
          </a:p>
          <a:p>
            <a:endParaRPr lang="en-CA"/>
          </a:p>
        </p:txBody>
      </p:sp>
    </p:spTree>
    <p:extLst>
      <p:ext uri="{BB962C8B-B14F-4D97-AF65-F5344CB8AC3E}">
        <p14:creationId xmlns:p14="http://schemas.microsoft.com/office/powerpoint/2010/main" val="3373607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a:t>©2023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a:t>Click to edit Master title style</a:t>
            </a:r>
            <a:endParaRPr/>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a:t>Click to edit Master title style</a:t>
            </a:r>
            <a:endParaRPr/>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a:solidFill>
                  <a:srgbClr val="181F2D"/>
                </a:solidFill>
              </a:rPr>
              <a:t>Let’s Connect on LinkedIn</a:t>
            </a:r>
          </a:p>
          <a:p>
            <a:pPr algn="l"/>
            <a:r>
              <a:rPr lang="en-CA" sz="1000" b="0" cap="none">
                <a:solidFill>
                  <a:srgbClr val="181F2D"/>
                </a:solidFill>
              </a:rPr>
              <a:t>linkedin.com/company/</a:t>
            </a:r>
            <a:r>
              <a:rPr lang="en-CA" sz="1000" b="0" cap="none" err="1">
                <a:solidFill>
                  <a:srgbClr val="181F2D"/>
                </a:solidFill>
              </a:rPr>
              <a:t>canada</a:t>
            </a:r>
            <a:r>
              <a:rPr lang="en-CA" sz="1000" b="0" cap="none">
                <a:solidFill>
                  <a:srgbClr val="181F2D"/>
                </a:solidFill>
              </a:rPr>
              <a:t>-health-</a:t>
            </a:r>
            <a:r>
              <a:rPr lang="en-CA" sz="1000" b="0" cap="none" err="1">
                <a:solidFill>
                  <a:srgbClr val="181F2D"/>
                </a:solidFill>
              </a:rPr>
              <a:t>infoway</a:t>
            </a:r>
            <a:endParaRPr lang="en-CA" sz="1000" b="0" cap="none">
              <a:solidFill>
                <a:srgbClr val="181F2D"/>
              </a:solidFill>
            </a:endParaRP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a:solidFill>
                  <a:srgbClr val="181F2D"/>
                </a:solidFill>
              </a:rPr>
              <a:t>Let’s Connect on Twitter</a:t>
            </a:r>
          </a:p>
          <a:p>
            <a:pPr algn="l"/>
            <a:r>
              <a:rPr kumimoji="0" lang="en-CA" sz="1000" b="0" i="0" u="none" strike="noStrike" cap="none" spc="0" normalizeH="0" baseline="0">
                <a:ln>
                  <a:noFill/>
                </a:ln>
                <a:solidFill>
                  <a:srgbClr val="181F2D"/>
                </a:solidFill>
                <a:effectLst/>
                <a:uFillTx/>
                <a:latin typeface="+mn-lt"/>
                <a:ea typeface="+mn-ea"/>
                <a:cs typeface="+mn-cs"/>
                <a:sym typeface="Helvetica Neue"/>
              </a:rPr>
              <a:t>@infoway</a:t>
            </a:r>
            <a:endParaRPr lang="en-CA" sz="1000" b="0" cap="none">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a:solidFill>
                  <a:srgbClr val="181F2D"/>
                </a:solidFill>
              </a:rPr>
              <a:t>Visit OUR WEBSITE</a:t>
            </a:r>
          </a:p>
          <a:p>
            <a:pPr algn="r"/>
            <a:r>
              <a:rPr lang="en-CA" sz="1000" b="0" cap="none">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a:solidFill>
                  <a:srgbClr val="181F2D"/>
                </a:solidFill>
              </a:rPr>
              <a:t>VISIT OUR SURVEY WEBSITE</a:t>
            </a:r>
          </a:p>
          <a:p>
            <a:pPr algn="r"/>
            <a:r>
              <a:rPr lang="en-CA" sz="1000" b="0" cap="none">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a:t>Click to edit Master title style</a:t>
            </a:r>
            <a:endParaRPr/>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a:t>Click to edit Master title style</a:t>
            </a:r>
            <a:endParaRPr/>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a:t>©2023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a:t>Edit Master text styles</a:t>
            </a:r>
          </a:p>
          <a:p>
            <a:pPr lvl="1"/>
            <a:r>
              <a:rPr lang="en-US"/>
              <a:t>Second level</a:t>
            </a:r>
          </a:p>
          <a:p>
            <a:pPr lvl="2"/>
            <a:r>
              <a:rPr lang="en-US"/>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a:t>Click to edit Master title style</a:t>
            </a:r>
            <a:endParaRPr/>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a:t>©2023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a:t>©2023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lang="en-US"/>
              <a:t>Click to edit Master title style</a:t>
            </a:r>
            <a:endParaRPr/>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spAutoFit/>
          </a:bodyPr>
          <a:lstStyle>
            <a:lvl1pPr algn="r" defTabSz="457200">
              <a:defRPr sz="2100" b="0" cap="none">
                <a:solidFill>
                  <a:srgbClr val="000000"/>
                </a:solidFill>
              </a:defRPr>
            </a:lvl1pPr>
          </a:lstStyle>
          <a:p>
            <a:endParaRPr sz="700" b="0" i="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a:t>©2023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rowser.ihtsdotools.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infoscribe.infoway-inforoute.ca/display/SCT/Immuniza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s://infoscribe.infoway-inforoute.ca/display/SCT/Immunizatio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infoscribe.infoway-inforoute.ca/display/SCT/Immunization"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standards@infoway-inforoute.ca"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linkedin.com/jobs/view/393257714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infoscribe.infoway-inforoute.ca/display/SCTC/.ImmunizationReportingSourceCode+v2.5" TargetMode="External"/><Relationship Id="rId2" Type="http://schemas.openxmlformats.org/officeDocument/2006/relationships/hyperlink" Target="https://infoscribe.infoway-inforoute.ca/display/SCTC/.ImmunizationMarketAuthorizationHolderCode+v2.5" TargetMode="External"/><Relationship Id="rId1" Type="http://schemas.openxmlformats.org/officeDocument/2006/relationships/slideLayout" Target="../slideLayouts/slideLayout5.xml"/><Relationship Id="rId6" Type="http://schemas.openxmlformats.org/officeDocument/2006/relationships/hyperlink" Target="https://infoscribe.infoway-inforoute.ca/display/SCTC/.ImmunizationPractitionerOccupationCode+v2.5" TargetMode="External"/><Relationship Id="rId5" Type="http://schemas.openxmlformats.org/officeDocument/2006/relationships/hyperlink" Target="https://infoscribe.infoway-inforoute.ca/display/SCTC/.ImmunizationRouteOfAdministrationCode+v2.5" TargetMode="External"/><Relationship Id="rId4" Type="http://schemas.openxmlformats.org/officeDocument/2006/relationships/hyperlink" Target="https://infoscribe.infoway-inforoute.ca/display/SCTC/.ImmunizationAdministrationAnatomicalSiteCode+v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p:txBody>
          <a:bodyPr/>
          <a:lstStyle/>
          <a:p>
            <a:r>
              <a:rPr lang="en-US"/>
              <a:t>Public Health Surveillance (PHS) Community </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a:xfrm>
            <a:off x="595404" y="3298248"/>
            <a:ext cx="5200650" cy="1574876"/>
          </a:xfrm>
        </p:spPr>
        <p:txBody>
          <a:bodyPr/>
          <a:lstStyle/>
          <a:p>
            <a:r>
              <a:rPr lang="en-US" sz="1800" b="1">
                <a:solidFill>
                  <a:srgbClr val="C00000"/>
                </a:solidFill>
                <a:latin typeface="+mj-lt"/>
              </a:rPr>
              <a:t>Agenda and Notes</a:t>
            </a:r>
          </a:p>
          <a:p>
            <a:endParaRPr lang="en-US" sz="1800">
              <a:latin typeface="+mj-lt"/>
            </a:endParaRPr>
          </a:p>
          <a:p>
            <a:r>
              <a:rPr lang="en-US" sz="1800">
                <a:latin typeface="+mj-lt"/>
              </a:rPr>
              <a:t>June 6, 2024, 2:00–3:00 pm ET</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D2E356-7CA5-E530-8080-164AF9C2621A}"/>
              </a:ext>
            </a:extLst>
          </p:cNvPr>
          <p:cNvSpPr>
            <a:spLocks noGrp="1"/>
          </p:cNvSpPr>
          <p:nvPr>
            <p:ph type="title"/>
          </p:nvPr>
        </p:nvSpPr>
        <p:spPr/>
        <p:txBody>
          <a:bodyPr/>
          <a:lstStyle/>
          <a:p>
            <a:r>
              <a:rPr lang="fr-CA"/>
              <a:t>May 31, 2024 SNOMED CT CA Edition Publication</a:t>
            </a:r>
            <a:endParaRPr lang="en-CA"/>
          </a:p>
        </p:txBody>
      </p:sp>
      <p:sp>
        <p:nvSpPr>
          <p:cNvPr id="4" name="Espace réservé du texte 3">
            <a:extLst>
              <a:ext uri="{FF2B5EF4-FFF2-40B4-BE49-F238E27FC236}">
                <a16:creationId xmlns:a16="http://schemas.microsoft.com/office/drawing/2014/main" id="{34142AE9-11AE-4854-D075-68C158B24CDF}"/>
              </a:ext>
            </a:extLst>
          </p:cNvPr>
          <p:cNvSpPr>
            <a:spLocks noGrp="1"/>
          </p:cNvSpPr>
          <p:nvPr>
            <p:ph type="body" sz="quarter" idx="10"/>
          </p:nvPr>
        </p:nvSpPr>
        <p:spPr>
          <a:xfrm>
            <a:off x="733424" y="1089329"/>
            <a:ext cx="7643660" cy="3670123"/>
          </a:xfrm>
        </p:spPr>
        <p:txBody>
          <a:bodyPr>
            <a:normAutofit/>
          </a:bodyPr>
          <a:lstStyle/>
          <a:p>
            <a:r>
              <a:rPr lang="fr-CA" b="1"/>
              <a:t>All Canadian </a:t>
            </a:r>
            <a:r>
              <a:rPr lang="fr-CA" b="1" err="1"/>
              <a:t>specific</a:t>
            </a:r>
            <a:r>
              <a:rPr lang="fr-CA" b="1"/>
              <a:t> content </a:t>
            </a:r>
            <a:r>
              <a:rPr lang="fr-CA" b="1" err="1"/>
              <a:t>also</a:t>
            </a:r>
            <a:r>
              <a:rPr lang="fr-CA" b="1"/>
              <a:t> </a:t>
            </a:r>
            <a:r>
              <a:rPr lang="fr-CA" b="1" err="1"/>
              <a:t>available</a:t>
            </a:r>
            <a:r>
              <a:rPr lang="fr-CA" b="1"/>
              <a:t> in the </a:t>
            </a:r>
            <a:r>
              <a:rPr lang="fr-CA" b="1">
                <a:hlinkClick r:id="rId2"/>
              </a:rPr>
              <a:t>SNOMED International Browser</a:t>
            </a:r>
            <a:r>
              <a:rPr lang="fr-CA" b="1"/>
              <a:t>:</a:t>
            </a:r>
          </a:p>
          <a:p>
            <a:endParaRPr lang="en-CA"/>
          </a:p>
        </p:txBody>
      </p:sp>
      <p:pic>
        <p:nvPicPr>
          <p:cNvPr id="5" name="Image 4">
            <a:extLst>
              <a:ext uri="{FF2B5EF4-FFF2-40B4-BE49-F238E27FC236}">
                <a16:creationId xmlns:a16="http://schemas.microsoft.com/office/drawing/2014/main" id="{2EDA3377-6CC2-664E-61C3-A6245D07538C}"/>
              </a:ext>
            </a:extLst>
          </p:cNvPr>
          <p:cNvPicPr>
            <a:picLocks noChangeAspect="1"/>
          </p:cNvPicPr>
          <p:nvPr/>
        </p:nvPicPr>
        <p:blipFill>
          <a:blip r:embed="rId3"/>
          <a:stretch>
            <a:fillRect/>
          </a:stretch>
        </p:blipFill>
        <p:spPr>
          <a:xfrm>
            <a:off x="1327869" y="1772188"/>
            <a:ext cx="5880440" cy="2847462"/>
          </a:xfrm>
          <a:prstGeom prst="rect">
            <a:avLst/>
          </a:prstGeom>
        </p:spPr>
      </p:pic>
      <p:sp>
        <p:nvSpPr>
          <p:cNvPr id="6" name="Rectangle : coins arrondis 5">
            <a:extLst>
              <a:ext uri="{FF2B5EF4-FFF2-40B4-BE49-F238E27FC236}">
                <a16:creationId xmlns:a16="http://schemas.microsoft.com/office/drawing/2014/main" id="{285761F5-B3E2-C63F-D79A-345C0B08CB0E}"/>
              </a:ext>
            </a:extLst>
          </p:cNvPr>
          <p:cNvSpPr/>
          <p:nvPr/>
        </p:nvSpPr>
        <p:spPr>
          <a:xfrm>
            <a:off x="4691270" y="1732430"/>
            <a:ext cx="1558455" cy="303102"/>
          </a:xfrm>
          <a:prstGeom prst="roundRect">
            <a:avLst/>
          </a:prstGeom>
          <a:noFill/>
          <a:ln w="28575"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CA" sz="1600" b="0" cap="none">
              <a:solidFill>
                <a:srgbClr val="FFFFFF"/>
              </a:solidFill>
              <a:ea typeface="Helvetica Neue Light"/>
              <a:cs typeface="Helvetica Neue Light"/>
              <a:sym typeface="Helvetica Neue Light"/>
            </a:endParaRPr>
          </a:p>
        </p:txBody>
      </p:sp>
    </p:spTree>
    <p:extLst>
      <p:ext uri="{BB962C8B-B14F-4D97-AF65-F5344CB8AC3E}">
        <p14:creationId xmlns:p14="http://schemas.microsoft.com/office/powerpoint/2010/main" val="24697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a:t>5. </a:t>
            </a:r>
            <a:r>
              <a:rPr lang="en-CA" sz="2800"/>
              <a:t>Merging </a:t>
            </a:r>
            <a:r>
              <a:rPr lang="en-CA"/>
              <a:t>O</a:t>
            </a:r>
            <a:r>
              <a:rPr lang="en-CA" sz="2800"/>
              <a:t>ptions </a:t>
            </a:r>
            <a:r>
              <a:rPr lang="en-CA"/>
              <a:t>F</a:t>
            </a:r>
            <a:r>
              <a:rPr lang="en-CA" sz="2800"/>
              <a:t>or </a:t>
            </a:r>
            <a:r>
              <a:rPr lang="en-CA"/>
              <a:t>T</a:t>
            </a:r>
            <a:r>
              <a:rPr lang="en-CA" sz="2800"/>
              <a:t>he Tradename And </a:t>
            </a:r>
            <a:r>
              <a:rPr lang="en-CA"/>
              <a:t>G</a:t>
            </a:r>
            <a:r>
              <a:rPr lang="en-CA" sz="2800"/>
              <a:t>eneric/Historical Subsets (15 min)</a:t>
            </a:r>
            <a:br>
              <a:rPr lang="en-CA" sz="2800"/>
            </a:br>
            <a:endParaRPr lang="en-US"/>
          </a:p>
        </p:txBody>
      </p:sp>
      <p:sp>
        <p:nvSpPr>
          <p:cNvPr id="31" name="Text Placeholder 30">
            <a:extLst>
              <a:ext uri="{FF2B5EF4-FFF2-40B4-BE49-F238E27FC236}">
                <a16:creationId xmlns:a16="http://schemas.microsoft.com/office/drawing/2014/main" id="{1DC878A8-F66D-1618-D315-708E04B8A511}"/>
              </a:ext>
            </a:extLst>
          </p:cNvPr>
          <p:cNvSpPr>
            <a:spLocks noGrp="1"/>
          </p:cNvSpPr>
          <p:nvPr>
            <p:ph type="body" sz="quarter" idx="1"/>
          </p:nvPr>
        </p:nvSpPr>
        <p:spPr>
          <a:xfrm>
            <a:off x="595404" y="3291027"/>
            <a:ext cx="5200650" cy="1582097"/>
          </a:xfrm>
        </p:spPr>
        <p:txBody>
          <a:bodyPr/>
          <a:lstStyle/>
          <a:p>
            <a:r>
              <a:rPr lang="en-US"/>
              <a:t>Linda Parisien, Canada Health </a:t>
            </a:r>
            <a:r>
              <a:rPr lang="en-US" err="1"/>
              <a:t>Infoway</a:t>
            </a:r>
            <a:endParaRPr lang="en-US"/>
          </a:p>
          <a:p>
            <a:r>
              <a:rPr lang="en-US"/>
              <a:t>Group discussion</a:t>
            </a:r>
            <a:r>
              <a:rPr lang="en-CA"/>
              <a:t> </a:t>
            </a:r>
            <a:endParaRPr lang="en-CA">
              <a:latin typeface="Calibri" panose="020F0502020204030204" pitchFamily="34" charset="0"/>
              <a:ea typeface="Calibri" panose="020F0502020204030204" pitchFamily="34" charset="0"/>
              <a:cs typeface="Calibri" panose="020F0502020204030204" pitchFamily="34" charset="0"/>
            </a:endParaRPr>
          </a:p>
          <a:p>
            <a:endParaRPr lang="en-US">
              <a:latin typeface="+mj-lt"/>
            </a:endParaRPr>
          </a:p>
        </p:txBody>
      </p:sp>
    </p:spTree>
    <p:extLst>
      <p:ext uri="{BB962C8B-B14F-4D97-AF65-F5344CB8AC3E}">
        <p14:creationId xmlns:p14="http://schemas.microsoft.com/office/powerpoint/2010/main" val="132319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#1</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1335024"/>
            <a:ext cx="7643660" cy="3324440"/>
          </a:xfrm>
        </p:spPr>
        <p:txBody>
          <a:bodyPr>
            <a:normAutofit fontScale="70000" lnSpcReduction="20000"/>
          </a:bodyPr>
          <a:lstStyle/>
          <a:p>
            <a:r>
              <a:rPr lang="fr-CA" b="1" err="1"/>
              <a:t>Create</a:t>
            </a:r>
            <a:r>
              <a:rPr lang="fr-CA" b="1"/>
              <a:t> 2 new </a:t>
            </a:r>
            <a:r>
              <a:rPr lang="fr-CA" b="1" err="1"/>
              <a:t>subsets</a:t>
            </a:r>
            <a:endParaRPr lang="fr-CA" b="1"/>
          </a:p>
          <a:p>
            <a:pPr lvl="1"/>
            <a:r>
              <a:rPr lang="fr-CA"/>
              <a:t>A new </a:t>
            </a:r>
            <a:r>
              <a:rPr lang="fr-CA" err="1"/>
              <a:t>Tradename</a:t>
            </a:r>
            <a:r>
              <a:rPr lang="fr-CA"/>
              <a:t> </a:t>
            </a:r>
            <a:r>
              <a:rPr lang="fr-CA" err="1"/>
              <a:t>subset</a:t>
            </a:r>
            <a:r>
              <a:rPr lang="fr-CA"/>
              <a:t> </a:t>
            </a:r>
            <a:r>
              <a:rPr lang="fr-CA" err="1"/>
              <a:t>that</a:t>
            </a:r>
            <a:r>
              <a:rPr lang="fr-CA"/>
              <a:t> </a:t>
            </a:r>
            <a:r>
              <a:rPr lang="fr-CA" err="1"/>
              <a:t>would</a:t>
            </a:r>
            <a:r>
              <a:rPr lang="fr-CA"/>
              <a:t> combine all active and passive </a:t>
            </a:r>
            <a:r>
              <a:rPr lang="fr-CA" err="1"/>
              <a:t>tradename</a:t>
            </a:r>
            <a:r>
              <a:rPr lang="fr-CA"/>
              <a:t> </a:t>
            </a:r>
            <a:r>
              <a:rPr lang="fr-CA" err="1"/>
              <a:t>immunizing</a:t>
            </a:r>
            <a:r>
              <a:rPr lang="fr-CA"/>
              <a:t> agents</a:t>
            </a:r>
          </a:p>
          <a:p>
            <a:pPr lvl="1"/>
            <a:r>
              <a:rPr lang="fr-CA"/>
              <a:t>A new </a:t>
            </a:r>
            <a:r>
              <a:rPr lang="fr-CA" err="1"/>
              <a:t>Generic</a:t>
            </a:r>
            <a:r>
              <a:rPr lang="fr-CA"/>
              <a:t> </a:t>
            </a:r>
            <a:r>
              <a:rPr lang="fr-CA" err="1"/>
              <a:t>subset</a:t>
            </a:r>
            <a:r>
              <a:rPr lang="fr-CA"/>
              <a:t> </a:t>
            </a:r>
            <a:r>
              <a:rPr lang="fr-CA" err="1"/>
              <a:t>that</a:t>
            </a:r>
            <a:r>
              <a:rPr lang="fr-CA"/>
              <a:t> </a:t>
            </a:r>
            <a:r>
              <a:rPr lang="fr-CA" err="1"/>
              <a:t>would</a:t>
            </a:r>
            <a:r>
              <a:rPr lang="fr-CA"/>
              <a:t> combine all active and passive </a:t>
            </a:r>
            <a:r>
              <a:rPr lang="fr-CA" err="1"/>
              <a:t>generic</a:t>
            </a:r>
            <a:r>
              <a:rPr lang="fr-CA"/>
              <a:t> </a:t>
            </a:r>
            <a:r>
              <a:rPr lang="fr-CA" err="1"/>
              <a:t>immunizing</a:t>
            </a:r>
            <a:r>
              <a:rPr lang="fr-CA"/>
              <a:t> agents</a:t>
            </a:r>
          </a:p>
          <a:p>
            <a:pPr lvl="1"/>
            <a:endParaRPr lang="fr-CA"/>
          </a:p>
          <a:p>
            <a:pPr lvl="1"/>
            <a:r>
              <a:rPr lang="fr-CA"/>
              <a:t>PROS: </a:t>
            </a:r>
          </a:p>
          <a:p>
            <a:pPr lvl="2"/>
            <a:r>
              <a:rPr lang="fr-CA" err="1"/>
              <a:t>Combined</a:t>
            </a:r>
            <a:r>
              <a:rPr lang="fr-CA"/>
              <a:t> content as CVC </a:t>
            </a:r>
            <a:r>
              <a:rPr lang="fr-CA" err="1"/>
              <a:t>had</a:t>
            </a:r>
            <a:r>
              <a:rPr lang="fr-CA"/>
              <a:t> in </a:t>
            </a:r>
            <a:r>
              <a:rPr lang="fr-CA" err="1"/>
              <a:t>their</a:t>
            </a:r>
            <a:r>
              <a:rPr lang="fr-CA"/>
              <a:t> solution</a:t>
            </a:r>
          </a:p>
          <a:p>
            <a:pPr lvl="2"/>
            <a:r>
              <a:rPr lang="fr-CA"/>
              <a:t>All </a:t>
            </a:r>
            <a:r>
              <a:rPr lang="fr-CA" err="1"/>
              <a:t>tradename</a:t>
            </a:r>
            <a:r>
              <a:rPr lang="fr-CA"/>
              <a:t> </a:t>
            </a:r>
            <a:r>
              <a:rPr lang="fr-CA" err="1"/>
              <a:t>immunizing</a:t>
            </a:r>
            <a:r>
              <a:rPr lang="fr-CA"/>
              <a:t> agents </a:t>
            </a:r>
            <a:r>
              <a:rPr lang="fr-CA" err="1"/>
              <a:t>would</a:t>
            </a:r>
            <a:r>
              <a:rPr lang="fr-CA"/>
              <a:t> </a:t>
            </a:r>
            <a:r>
              <a:rPr lang="fr-CA" err="1"/>
              <a:t>stay</a:t>
            </a:r>
            <a:r>
              <a:rPr lang="fr-CA"/>
              <a:t> in the </a:t>
            </a:r>
            <a:r>
              <a:rPr lang="fr-CA" err="1"/>
              <a:t>Tradename</a:t>
            </a:r>
            <a:r>
              <a:rPr lang="fr-CA"/>
              <a:t> </a:t>
            </a:r>
            <a:r>
              <a:rPr lang="fr-CA" err="1"/>
              <a:t>subset</a:t>
            </a:r>
            <a:endParaRPr lang="fr-CA"/>
          </a:p>
          <a:p>
            <a:pPr lvl="2"/>
            <a:r>
              <a:rPr lang="fr-CA" err="1"/>
              <a:t>Decrease</a:t>
            </a:r>
            <a:r>
              <a:rPr lang="fr-CA"/>
              <a:t> the </a:t>
            </a:r>
            <a:r>
              <a:rPr lang="fr-CA" err="1"/>
              <a:t>number</a:t>
            </a:r>
            <a:r>
              <a:rPr lang="fr-CA"/>
              <a:t> of </a:t>
            </a:r>
            <a:r>
              <a:rPr lang="fr-CA" err="1"/>
              <a:t>subsets</a:t>
            </a:r>
            <a:endParaRPr lang="fr-CA"/>
          </a:p>
          <a:p>
            <a:pPr lvl="1"/>
            <a:r>
              <a:rPr lang="fr-CA"/>
              <a:t>CONS:</a:t>
            </a:r>
          </a:p>
          <a:p>
            <a:pPr lvl="2"/>
            <a:r>
              <a:rPr lang="fr-CA"/>
              <a:t>The </a:t>
            </a:r>
            <a:r>
              <a:rPr lang="fr-CA" err="1"/>
              <a:t>current</a:t>
            </a:r>
            <a:r>
              <a:rPr lang="fr-CA"/>
              <a:t> </a:t>
            </a:r>
            <a:r>
              <a:rPr lang="fr-CA" err="1"/>
              <a:t>individual</a:t>
            </a:r>
            <a:r>
              <a:rPr lang="fr-CA"/>
              <a:t> </a:t>
            </a:r>
            <a:r>
              <a:rPr lang="fr-CA" err="1"/>
              <a:t>subsets</a:t>
            </a:r>
            <a:r>
              <a:rPr lang="fr-CA"/>
              <a:t> and the new </a:t>
            </a:r>
            <a:r>
              <a:rPr lang="fr-CA" err="1"/>
              <a:t>ones</a:t>
            </a:r>
            <a:r>
              <a:rPr lang="fr-CA"/>
              <a:t> </a:t>
            </a:r>
            <a:r>
              <a:rPr lang="fr-CA" err="1"/>
              <a:t>will</a:t>
            </a:r>
            <a:r>
              <a:rPr lang="fr-CA"/>
              <a:t> </a:t>
            </a:r>
            <a:r>
              <a:rPr lang="fr-CA" err="1"/>
              <a:t>need</a:t>
            </a:r>
            <a:r>
              <a:rPr lang="fr-CA"/>
              <a:t> to </a:t>
            </a:r>
            <a:r>
              <a:rPr lang="fr-CA" err="1"/>
              <a:t>be</a:t>
            </a:r>
            <a:r>
              <a:rPr lang="fr-CA"/>
              <a:t> </a:t>
            </a:r>
            <a:r>
              <a:rPr lang="fr-CA" err="1"/>
              <a:t>maintained</a:t>
            </a:r>
            <a:r>
              <a:rPr lang="fr-CA"/>
              <a:t> </a:t>
            </a:r>
            <a:r>
              <a:rPr lang="fr-CA" err="1"/>
              <a:t>concurrently</a:t>
            </a:r>
            <a:endParaRPr lang="fr-CA"/>
          </a:p>
          <a:p>
            <a:pPr lvl="2"/>
            <a:r>
              <a:rPr lang="fr-CA"/>
              <a:t>Différentiation of the active </a:t>
            </a:r>
            <a:r>
              <a:rPr lang="fr-CA" err="1"/>
              <a:t>from</a:t>
            </a:r>
            <a:r>
              <a:rPr lang="fr-CA"/>
              <a:t> the passive agents </a:t>
            </a:r>
            <a:r>
              <a:rPr lang="fr-CA" err="1"/>
              <a:t>difficult</a:t>
            </a:r>
            <a:r>
              <a:rPr lang="fr-CA"/>
              <a:t> (</a:t>
            </a:r>
            <a:r>
              <a:rPr lang="fr-CA" err="1"/>
              <a:t>although</a:t>
            </a:r>
            <a:r>
              <a:rPr lang="fr-CA"/>
              <a:t> </a:t>
            </a:r>
            <a:r>
              <a:rPr lang="fr-CA" err="1"/>
              <a:t>this</a:t>
            </a:r>
            <a:r>
              <a:rPr lang="fr-CA"/>
              <a:t> </a:t>
            </a:r>
            <a:r>
              <a:rPr lang="fr-CA" err="1"/>
              <a:t>may</a:t>
            </a:r>
            <a:r>
              <a:rPr lang="fr-CA"/>
              <a:t> </a:t>
            </a:r>
            <a:r>
              <a:rPr lang="fr-CA" err="1"/>
              <a:t>be</a:t>
            </a:r>
            <a:r>
              <a:rPr lang="fr-CA"/>
              <a:t> </a:t>
            </a:r>
            <a:r>
              <a:rPr lang="fr-CA" err="1"/>
              <a:t>done</a:t>
            </a:r>
            <a:r>
              <a:rPr lang="fr-CA"/>
              <a:t> by the </a:t>
            </a:r>
            <a:r>
              <a:rPr lang="fr-CA" err="1"/>
              <a:t>immunizing</a:t>
            </a:r>
            <a:r>
              <a:rPr lang="fr-CA"/>
              <a:t> agents </a:t>
            </a:r>
            <a:r>
              <a:rPr lang="fr-CA" err="1"/>
              <a:t>abbreviation</a:t>
            </a:r>
            <a:r>
              <a:rPr lang="fr-CA"/>
              <a:t>)</a:t>
            </a:r>
          </a:p>
          <a:p>
            <a:pPr lvl="2"/>
            <a:r>
              <a:rPr lang="en-CA"/>
              <a:t>May cause confusion for implementers as to which subsets need to be implemented</a:t>
            </a:r>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12</a:t>
            </a:fld>
            <a:endParaRPr lang="en-CA"/>
          </a:p>
        </p:txBody>
      </p:sp>
      <p:sp>
        <p:nvSpPr>
          <p:cNvPr id="5" name="Espace réservé du pied de page 4">
            <a:extLst>
              <a:ext uri="{FF2B5EF4-FFF2-40B4-BE49-F238E27FC236}">
                <a16:creationId xmlns:a16="http://schemas.microsoft.com/office/drawing/2014/main" id="{23AC92A7-56BC-51EB-3610-197CC6F85E97}"/>
              </a:ext>
            </a:extLst>
          </p:cNvPr>
          <p:cNvSpPr>
            <a:spLocks noGrp="1"/>
          </p:cNvSpPr>
          <p:nvPr>
            <p:ph type="ftr" sz="quarter" idx="12"/>
          </p:nvPr>
        </p:nvSpPr>
        <p:spPr/>
        <p:txBody>
          <a:bodyPr/>
          <a:lstStyle/>
          <a:p>
            <a:r>
              <a:rPr lang="en-CA"/>
              <a:t>©2024 Canada Health Infoway</a:t>
            </a:r>
          </a:p>
        </p:txBody>
      </p:sp>
    </p:spTree>
    <p:extLst>
      <p:ext uri="{BB962C8B-B14F-4D97-AF65-F5344CB8AC3E}">
        <p14:creationId xmlns:p14="http://schemas.microsoft.com/office/powerpoint/2010/main" val="38139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#2</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3" y="1063885"/>
            <a:ext cx="7643660" cy="3819551"/>
          </a:xfrm>
        </p:spPr>
        <p:txBody>
          <a:bodyPr>
            <a:normAutofit fontScale="70000" lnSpcReduction="20000"/>
          </a:bodyPr>
          <a:lstStyle/>
          <a:p>
            <a:r>
              <a:rPr lang="fr-CA"/>
              <a:t>Merge the </a:t>
            </a:r>
            <a:r>
              <a:rPr lang="fr-CA" err="1"/>
              <a:t>current</a:t>
            </a:r>
            <a:r>
              <a:rPr lang="fr-CA"/>
              <a:t> </a:t>
            </a:r>
            <a:r>
              <a:rPr lang="fr-CA" err="1"/>
              <a:t>tradenames</a:t>
            </a:r>
            <a:r>
              <a:rPr lang="fr-CA"/>
              <a:t> </a:t>
            </a:r>
            <a:r>
              <a:rPr lang="fr-CA" err="1"/>
              <a:t>subsets</a:t>
            </a:r>
            <a:r>
              <a:rPr lang="fr-CA"/>
              <a:t> and the </a:t>
            </a:r>
            <a:r>
              <a:rPr lang="fr-CA" err="1"/>
              <a:t>historical</a:t>
            </a:r>
            <a:r>
              <a:rPr lang="fr-CA"/>
              <a:t> </a:t>
            </a:r>
            <a:r>
              <a:rPr lang="fr-CA" err="1"/>
              <a:t>subsets</a:t>
            </a:r>
            <a:endParaRPr lang="fr-CA"/>
          </a:p>
          <a:p>
            <a:pPr lvl="1"/>
            <a:r>
              <a:rPr lang="fr-CA"/>
              <a:t>The </a:t>
            </a:r>
            <a:r>
              <a:rPr lang="fr-CA" err="1"/>
              <a:t>current</a:t>
            </a:r>
            <a:r>
              <a:rPr lang="fr-CA"/>
              <a:t> </a:t>
            </a:r>
            <a:r>
              <a:rPr lang="fr-CA" err="1"/>
              <a:t>Tradename</a:t>
            </a:r>
            <a:r>
              <a:rPr lang="fr-CA"/>
              <a:t> </a:t>
            </a:r>
            <a:r>
              <a:rPr lang="fr-CA" err="1"/>
              <a:t>subset</a:t>
            </a:r>
            <a:r>
              <a:rPr lang="fr-CA"/>
              <a:t> </a:t>
            </a:r>
            <a:r>
              <a:rPr lang="fr-CA" err="1"/>
              <a:t>would</a:t>
            </a:r>
            <a:r>
              <a:rPr lang="fr-CA"/>
              <a:t> combine all active and passive </a:t>
            </a:r>
            <a:r>
              <a:rPr lang="fr-CA" err="1"/>
              <a:t>tradename</a:t>
            </a:r>
            <a:r>
              <a:rPr lang="fr-CA"/>
              <a:t> </a:t>
            </a:r>
            <a:r>
              <a:rPr lang="fr-CA" err="1"/>
              <a:t>immunizing</a:t>
            </a:r>
            <a:r>
              <a:rPr lang="fr-CA"/>
              <a:t> agents</a:t>
            </a:r>
          </a:p>
          <a:p>
            <a:pPr lvl="2"/>
            <a:r>
              <a:rPr lang="fr-CA"/>
              <a:t>The </a:t>
            </a:r>
            <a:r>
              <a:rPr lang="fr-CA" err="1"/>
              <a:t>current</a:t>
            </a:r>
            <a:r>
              <a:rPr lang="fr-CA"/>
              <a:t> </a:t>
            </a:r>
            <a:r>
              <a:rPr lang="fr-CA" err="1"/>
              <a:t>Tradename</a:t>
            </a:r>
            <a:r>
              <a:rPr lang="fr-CA"/>
              <a:t> </a:t>
            </a:r>
            <a:r>
              <a:rPr lang="fr-CA" err="1"/>
              <a:t>subset</a:t>
            </a:r>
            <a:r>
              <a:rPr lang="fr-CA"/>
              <a:t> scope </a:t>
            </a:r>
            <a:r>
              <a:rPr lang="fr-CA" err="1"/>
              <a:t>would</a:t>
            </a:r>
            <a:r>
              <a:rPr lang="fr-CA"/>
              <a:t> </a:t>
            </a:r>
            <a:r>
              <a:rPr lang="fr-CA" err="1"/>
              <a:t>need</a:t>
            </a:r>
            <a:r>
              <a:rPr lang="fr-CA"/>
              <a:t> to </a:t>
            </a:r>
            <a:r>
              <a:rPr lang="fr-CA" err="1"/>
              <a:t>be</a:t>
            </a:r>
            <a:r>
              <a:rPr lang="fr-CA"/>
              <a:t> </a:t>
            </a:r>
            <a:r>
              <a:rPr lang="fr-CA" err="1"/>
              <a:t>adjusted</a:t>
            </a:r>
            <a:r>
              <a:rPr lang="fr-CA"/>
              <a:t> to </a:t>
            </a:r>
            <a:r>
              <a:rPr lang="fr-CA" err="1"/>
              <a:t>only</a:t>
            </a:r>
            <a:r>
              <a:rPr lang="fr-CA"/>
              <a:t> </a:t>
            </a:r>
            <a:r>
              <a:rPr lang="fr-CA" err="1"/>
              <a:t>contain</a:t>
            </a:r>
            <a:r>
              <a:rPr lang="fr-CA"/>
              <a:t> </a:t>
            </a:r>
            <a:r>
              <a:rPr lang="fr-CA" err="1"/>
              <a:t>Tradename</a:t>
            </a:r>
            <a:r>
              <a:rPr lang="fr-CA"/>
              <a:t> </a:t>
            </a:r>
            <a:r>
              <a:rPr lang="fr-CA" err="1"/>
              <a:t>immunizing</a:t>
            </a:r>
            <a:r>
              <a:rPr lang="fr-CA"/>
              <a:t> agents</a:t>
            </a:r>
          </a:p>
          <a:p>
            <a:pPr lvl="1"/>
            <a:endParaRPr lang="fr-CA"/>
          </a:p>
          <a:p>
            <a:pPr lvl="1"/>
            <a:r>
              <a:rPr lang="fr-CA"/>
              <a:t>The </a:t>
            </a:r>
            <a:r>
              <a:rPr lang="fr-CA" err="1"/>
              <a:t>current</a:t>
            </a:r>
            <a:r>
              <a:rPr lang="fr-CA"/>
              <a:t> </a:t>
            </a:r>
            <a:r>
              <a:rPr lang="fr-CA" err="1"/>
              <a:t>Historical</a:t>
            </a:r>
            <a:r>
              <a:rPr lang="fr-CA"/>
              <a:t> </a:t>
            </a:r>
            <a:r>
              <a:rPr lang="fr-CA" err="1"/>
              <a:t>subset</a:t>
            </a:r>
            <a:r>
              <a:rPr lang="fr-CA"/>
              <a:t> </a:t>
            </a:r>
            <a:r>
              <a:rPr lang="fr-CA" err="1"/>
              <a:t>that</a:t>
            </a:r>
            <a:r>
              <a:rPr lang="fr-CA"/>
              <a:t> </a:t>
            </a:r>
            <a:r>
              <a:rPr lang="fr-CA" err="1"/>
              <a:t>would</a:t>
            </a:r>
            <a:r>
              <a:rPr lang="fr-CA"/>
              <a:t> combine all active and passive </a:t>
            </a:r>
            <a:r>
              <a:rPr lang="fr-CA" err="1"/>
              <a:t>generic</a:t>
            </a:r>
            <a:r>
              <a:rPr lang="fr-CA"/>
              <a:t> </a:t>
            </a:r>
            <a:r>
              <a:rPr lang="fr-CA" err="1"/>
              <a:t>immunizing</a:t>
            </a:r>
            <a:r>
              <a:rPr lang="fr-CA"/>
              <a:t> agents</a:t>
            </a:r>
          </a:p>
          <a:p>
            <a:pPr lvl="2"/>
            <a:r>
              <a:rPr lang="fr-CA"/>
              <a:t>The </a:t>
            </a:r>
            <a:r>
              <a:rPr lang="fr-CA" err="1"/>
              <a:t>current</a:t>
            </a:r>
            <a:r>
              <a:rPr lang="fr-CA"/>
              <a:t> </a:t>
            </a:r>
            <a:r>
              <a:rPr lang="fr-CA" err="1"/>
              <a:t>Historical</a:t>
            </a:r>
            <a:r>
              <a:rPr lang="fr-CA"/>
              <a:t> </a:t>
            </a:r>
            <a:r>
              <a:rPr lang="fr-CA" err="1"/>
              <a:t>subset</a:t>
            </a:r>
            <a:r>
              <a:rPr lang="fr-CA"/>
              <a:t> </a:t>
            </a:r>
            <a:r>
              <a:rPr lang="fr-CA" err="1"/>
              <a:t>would</a:t>
            </a:r>
            <a:r>
              <a:rPr lang="fr-CA"/>
              <a:t> </a:t>
            </a:r>
            <a:r>
              <a:rPr lang="fr-CA" err="1"/>
              <a:t>need</a:t>
            </a:r>
            <a:r>
              <a:rPr lang="fr-CA"/>
              <a:t> to </a:t>
            </a:r>
            <a:r>
              <a:rPr lang="fr-CA" err="1"/>
              <a:t>be</a:t>
            </a:r>
            <a:r>
              <a:rPr lang="fr-CA"/>
              <a:t> </a:t>
            </a:r>
            <a:r>
              <a:rPr lang="fr-CA" err="1"/>
              <a:t>renamed</a:t>
            </a:r>
            <a:r>
              <a:rPr lang="fr-CA"/>
              <a:t> and scope </a:t>
            </a:r>
            <a:r>
              <a:rPr lang="fr-CA" err="1"/>
              <a:t>changed</a:t>
            </a:r>
            <a:r>
              <a:rPr lang="fr-CA"/>
              <a:t> to </a:t>
            </a:r>
            <a:r>
              <a:rPr lang="fr-CA" err="1"/>
              <a:t>only</a:t>
            </a:r>
            <a:r>
              <a:rPr lang="fr-CA"/>
              <a:t> </a:t>
            </a:r>
            <a:r>
              <a:rPr lang="fr-CA" err="1"/>
              <a:t>contain</a:t>
            </a:r>
            <a:r>
              <a:rPr lang="fr-CA"/>
              <a:t> </a:t>
            </a:r>
            <a:r>
              <a:rPr lang="fr-CA" err="1"/>
              <a:t>generic</a:t>
            </a:r>
            <a:r>
              <a:rPr lang="fr-CA"/>
              <a:t> concepts</a:t>
            </a:r>
          </a:p>
          <a:p>
            <a:pPr lvl="1"/>
            <a:endParaRPr lang="fr-CA"/>
          </a:p>
          <a:p>
            <a:pPr lvl="1"/>
            <a:r>
              <a:rPr lang="fr-CA"/>
              <a:t>PROS: </a:t>
            </a:r>
          </a:p>
          <a:p>
            <a:pPr lvl="2"/>
            <a:r>
              <a:rPr lang="fr-CA" err="1"/>
              <a:t>Combined</a:t>
            </a:r>
            <a:r>
              <a:rPr lang="fr-CA"/>
              <a:t> content as CVC </a:t>
            </a:r>
            <a:r>
              <a:rPr lang="fr-CA" err="1"/>
              <a:t>had</a:t>
            </a:r>
            <a:r>
              <a:rPr lang="fr-CA"/>
              <a:t> in </a:t>
            </a:r>
            <a:r>
              <a:rPr lang="fr-CA" err="1"/>
              <a:t>their</a:t>
            </a:r>
            <a:r>
              <a:rPr lang="fr-CA"/>
              <a:t> solution</a:t>
            </a:r>
          </a:p>
          <a:p>
            <a:pPr lvl="2"/>
            <a:r>
              <a:rPr lang="fr-CA"/>
              <a:t>All </a:t>
            </a:r>
            <a:r>
              <a:rPr lang="fr-CA" err="1"/>
              <a:t>tradename</a:t>
            </a:r>
            <a:r>
              <a:rPr lang="fr-CA"/>
              <a:t> </a:t>
            </a:r>
            <a:r>
              <a:rPr lang="fr-CA" err="1"/>
              <a:t>immunizing</a:t>
            </a:r>
            <a:r>
              <a:rPr lang="fr-CA"/>
              <a:t> agents </a:t>
            </a:r>
            <a:r>
              <a:rPr lang="fr-CA" err="1"/>
              <a:t>would</a:t>
            </a:r>
            <a:r>
              <a:rPr lang="fr-CA"/>
              <a:t> </a:t>
            </a:r>
            <a:r>
              <a:rPr lang="fr-CA" err="1"/>
              <a:t>stay</a:t>
            </a:r>
            <a:r>
              <a:rPr lang="fr-CA"/>
              <a:t> in the </a:t>
            </a:r>
            <a:r>
              <a:rPr lang="fr-CA" err="1"/>
              <a:t>Tradename</a:t>
            </a:r>
            <a:r>
              <a:rPr lang="fr-CA"/>
              <a:t> </a:t>
            </a:r>
            <a:r>
              <a:rPr lang="fr-CA" err="1"/>
              <a:t>subset</a:t>
            </a:r>
            <a:endParaRPr lang="fr-CA"/>
          </a:p>
          <a:p>
            <a:pPr lvl="2"/>
            <a:r>
              <a:rPr lang="fr-CA" err="1"/>
              <a:t>Decrease</a:t>
            </a:r>
            <a:r>
              <a:rPr lang="fr-CA"/>
              <a:t> the </a:t>
            </a:r>
            <a:r>
              <a:rPr lang="fr-CA" err="1"/>
              <a:t>number</a:t>
            </a:r>
            <a:r>
              <a:rPr lang="fr-CA"/>
              <a:t> of </a:t>
            </a:r>
            <a:r>
              <a:rPr lang="fr-CA" err="1"/>
              <a:t>subsets</a:t>
            </a:r>
            <a:r>
              <a:rPr lang="fr-CA"/>
              <a:t> to </a:t>
            </a:r>
            <a:r>
              <a:rPr lang="fr-CA" err="1"/>
              <a:t>maintain</a:t>
            </a:r>
            <a:r>
              <a:rPr lang="fr-CA"/>
              <a:t> (</a:t>
            </a:r>
            <a:r>
              <a:rPr lang="fr-CA" err="1"/>
              <a:t>two</a:t>
            </a:r>
            <a:r>
              <a:rPr lang="fr-CA"/>
              <a:t> </a:t>
            </a:r>
            <a:r>
              <a:rPr lang="fr-CA" err="1"/>
              <a:t>instead</a:t>
            </a:r>
            <a:r>
              <a:rPr lang="fr-CA"/>
              <a:t> of four)</a:t>
            </a:r>
          </a:p>
          <a:p>
            <a:pPr lvl="1"/>
            <a:r>
              <a:rPr lang="fr-CA"/>
              <a:t>CONS:</a:t>
            </a:r>
          </a:p>
          <a:p>
            <a:pPr lvl="2"/>
            <a:r>
              <a:rPr lang="fr-CA"/>
              <a:t>Différentiation of the active </a:t>
            </a:r>
            <a:r>
              <a:rPr lang="fr-CA" err="1"/>
              <a:t>from</a:t>
            </a:r>
            <a:r>
              <a:rPr lang="fr-CA"/>
              <a:t> the passive agents </a:t>
            </a:r>
            <a:r>
              <a:rPr lang="fr-CA" err="1"/>
              <a:t>difficult</a:t>
            </a:r>
            <a:r>
              <a:rPr lang="fr-CA"/>
              <a:t> (</a:t>
            </a:r>
            <a:r>
              <a:rPr lang="fr-CA" err="1"/>
              <a:t>although</a:t>
            </a:r>
            <a:r>
              <a:rPr lang="fr-CA"/>
              <a:t> </a:t>
            </a:r>
            <a:r>
              <a:rPr lang="fr-CA" err="1"/>
              <a:t>this</a:t>
            </a:r>
            <a:r>
              <a:rPr lang="fr-CA"/>
              <a:t> </a:t>
            </a:r>
            <a:r>
              <a:rPr lang="fr-CA" err="1"/>
              <a:t>may</a:t>
            </a:r>
            <a:r>
              <a:rPr lang="fr-CA"/>
              <a:t> </a:t>
            </a:r>
            <a:r>
              <a:rPr lang="fr-CA" err="1"/>
              <a:t>be</a:t>
            </a:r>
            <a:r>
              <a:rPr lang="fr-CA"/>
              <a:t> </a:t>
            </a:r>
            <a:r>
              <a:rPr lang="fr-CA" err="1"/>
              <a:t>done</a:t>
            </a:r>
            <a:r>
              <a:rPr lang="fr-CA"/>
              <a:t> by the </a:t>
            </a:r>
            <a:r>
              <a:rPr lang="fr-CA" err="1"/>
              <a:t>immunizing</a:t>
            </a:r>
            <a:r>
              <a:rPr lang="fr-CA"/>
              <a:t> agents </a:t>
            </a:r>
            <a:r>
              <a:rPr lang="fr-CA" err="1"/>
              <a:t>abbreviation</a:t>
            </a:r>
            <a:r>
              <a:rPr lang="fr-CA"/>
              <a:t>)</a:t>
            </a:r>
          </a:p>
          <a:p>
            <a:pPr lvl="2"/>
            <a:r>
              <a:rPr lang="fr-CA"/>
              <a:t>Change in </a:t>
            </a:r>
            <a:r>
              <a:rPr lang="fr-CA" err="1"/>
              <a:t>subsets</a:t>
            </a:r>
            <a:r>
              <a:rPr lang="fr-CA"/>
              <a:t> scope and </a:t>
            </a:r>
            <a:r>
              <a:rPr lang="fr-CA" err="1"/>
              <a:t>membership</a:t>
            </a:r>
            <a:r>
              <a:rPr lang="fr-CA"/>
              <a:t> </a:t>
            </a:r>
            <a:r>
              <a:rPr lang="fr-CA" err="1"/>
              <a:t>may</a:t>
            </a:r>
            <a:r>
              <a:rPr lang="fr-CA"/>
              <a:t> cause confusion for the </a:t>
            </a:r>
            <a:r>
              <a:rPr lang="fr-CA" err="1"/>
              <a:t>implementers</a:t>
            </a:r>
            <a:endParaRPr lang="fr-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13</a:t>
            </a:fld>
            <a:endParaRPr lang="en-CA"/>
          </a:p>
        </p:txBody>
      </p:sp>
      <p:sp>
        <p:nvSpPr>
          <p:cNvPr id="6" name="Espace réservé du pied de page 4">
            <a:extLst>
              <a:ext uri="{FF2B5EF4-FFF2-40B4-BE49-F238E27FC236}">
                <a16:creationId xmlns:a16="http://schemas.microsoft.com/office/drawing/2014/main" id="{9432867E-0C36-696C-C50A-BAAD4D8FF559}"/>
              </a:ext>
            </a:extLst>
          </p:cNvPr>
          <p:cNvSpPr>
            <a:spLocks noGrp="1"/>
          </p:cNvSpPr>
          <p:nvPr>
            <p:ph type="ftr" sz="quarter" idx="12"/>
          </p:nvPr>
        </p:nvSpPr>
        <p:spPr>
          <a:xfrm>
            <a:off x="246081" y="4810284"/>
            <a:ext cx="1828800" cy="146304"/>
          </a:xfrm>
        </p:spPr>
        <p:txBody>
          <a:bodyPr/>
          <a:lstStyle/>
          <a:p>
            <a:r>
              <a:rPr lang="en-CA"/>
              <a:t>©2024 Canada Health Infoway</a:t>
            </a:r>
          </a:p>
        </p:txBody>
      </p:sp>
    </p:spTree>
    <p:extLst>
      <p:ext uri="{BB962C8B-B14F-4D97-AF65-F5344CB8AC3E}">
        <p14:creationId xmlns:p14="http://schemas.microsoft.com/office/powerpoint/2010/main" val="105531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p:txBody>
          <a:bodyPr/>
          <a:lstStyle/>
          <a:p>
            <a:r>
              <a:rPr lang="fr-CA" err="1"/>
              <a:t>Keep</a:t>
            </a:r>
            <a:r>
              <a:rPr lang="fr-CA"/>
              <a:t> the four </a:t>
            </a:r>
            <a:r>
              <a:rPr lang="fr-CA" err="1"/>
              <a:t>current</a:t>
            </a:r>
            <a:r>
              <a:rPr lang="fr-CA"/>
              <a:t> </a:t>
            </a:r>
            <a:r>
              <a:rPr lang="fr-CA" err="1"/>
              <a:t>Tradename</a:t>
            </a:r>
            <a:r>
              <a:rPr lang="fr-CA"/>
              <a:t> and </a:t>
            </a:r>
            <a:r>
              <a:rPr lang="fr-CA" err="1"/>
              <a:t>Historical</a:t>
            </a:r>
            <a:r>
              <a:rPr lang="fr-CA"/>
              <a:t> </a:t>
            </a:r>
            <a:r>
              <a:rPr lang="fr-CA" err="1"/>
              <a:t>subsets</a:t>
            </a:r>
            <a:r>
              <a:rPr lang="fr-CA"/>
              <a:t> and </a:t>
            </a:r>
            <a:r>
              <a:rPr lang="fr-CA" err="1"/>
              <a:t>redefine</a:t>
            </a:r>
            <a:r>
              <a:rPr lang="fr-CA"/>
              <a:t> </a:t>
            </a:r>
            <a:r>
              <a:rPr lang="fr-CA" err="1"/>
              <a:t>their</a:t>
            </a:r>
            <a:r>
              <a:rPr lang="fr-CA"/>
              <a:t> scope (and </a:t>
            </a:r>
            <a:r>
              <a:rPr lang="fr-CA" err="1"/>
              <a:t>membership</a:t>
            </a:r>
            <a:r>
              <a:rPr lang="fr-CA"/>
              <a:t>)</a:t>
            </a:r>
          </a:p>
          <a:p>
            <a:pPr lvl="1"/>
            <a:r>
              <a:rPr lang="fr-CA" err="1"/>
              <a:t>Redefine</a:t>
            </a:r>
            <a:r>
              <a:rPr lang="fr-CA"/>
              <a:t> the scope of </a:t>
            </a:r>
            <a:r>
              <a:rPr lang="fr-CA" err="1"/>
              <a:t>each</a:t>
            </a:r>
            <a:r>
              <a:rPr lang="fr-CA"/>
              <a:t> </a:t>
            </a:r>
            <a:r>
              <a:rPr lang="fr-CA" err="1"/>
              <a:t>subsets</a:t>
            </a:r>
            <a:r>
              <a:rPr lang="fr-CA"/>
              <a:t> to </a:t>
            </a:r>
            <a:r>
              <a:rPr lang="fr-CA" err="1"/>
              <a:t>only</a:t>
            </a:r>
            <a:r>
              <a:rPr lang="fr-CA"/>
              <a:t> have the </a:t>
            </a:r>
            <a:r>
              <a:rPr lang="fr-CA" err="1"/>
              <a:t>Tradename</a:t>
            </a:r>
            <a:r>
              <a:rPr lang="fr-CA"/>
              <a:t> in the </a:t>
            </a:r>
            <a:r>
              <a:rPr lang="fr-CA" err="1"/>
              <a:t>Tradename</a:t>
            </a:r>
            <a:r>
              <a:rPr lang="fr-CA"/>
              <a:t> </a:t>
            </a:r>
            <a:r>
              <a:rPr lang="fr-CA" err="1"/>
              <a:t>subsets</a:t>
            </a:r>
            <a:r>
              <a:rPr lang="fr-CA"/>
              <a:t> and </a:t>
            </a:r>
            <a:r>
              <a:rPr lang="fr-CA" err="1"/>
              <a:t>only</a:t>
            </a:r>
            <a:r>
              <a:rPr lang="fr-CA"/>
              <a:t> ‘</a:t>
            </a:r>
            <a:r>
              <a:rPr lang="fr-CA" err="1"/>
              <a:t>generic</a:t>
            </a:r>
            <a:r>
              <a:rPr lang="fr-CA"/>
              <a:t>’ concepts in the </a:t>
            </a:r>
            <a:r>
              <a:rPr lang="fr-CA" err="1"/>
              <a:t>Historical</a:t>
            </a:r>
            <a:r>
              <a:rPr lang="fr-CA"/>
              <a:t> </a:t>
            </a:r>
            <a:r>
              <a:rPr lang="fr-CA" err="1"/>
              <a:t>subsets</a:t>
            </a:r>
            <a:endParaRPr lang="fr-CA"/>
          </a:p>
          <a:p>
            <a:pPr lvl="2">
              <a:lnSpc>
                <a:spcPct val="100000"/>
              </a:lnSpc>
              <a:spcBef>
                <a:spcPts val="0"/>
              </a:spcBef>
              <a:spcAft>
                <a:spcPts val="600"/>
              </a:spcAft>
            </a:pPr>
            <a:r>
              <a:rPr lang="fr-CA" err="1"/>
              <a:t>VaccineAdministeredTradeNameCode</a:t>
            </a:r>
            <a:endParaRPr lang="fr-CA"/>
          </a:p>
          <a:p>
            <a:pPr lvl="2">
              <a:lnSpc>
                <a:spcPct val="100000"/>
              </a:lnSpc>
              <a:spcBef>
                <a:spcPts val="0"/>
              </a:spcBef>
              <a:spcAft>
                <a:spcPts val="600"/>
              </a:spcAft>
            </a:pPr>
            <a:r>
              <a:rPr lang="en-CA" err="1"/>
              <a:t>PassiveAdministeredImmunizingAgentCode</a:t>
            </a:r>
            <a:endParaRPr lang="en-CA"/>
          </a:p>
          <a:p>
            <a:pPr lvl="2">
              <a:lnSpc>
                <a:spcPct val="100000"/>
              </a:lnSpc>
              <a:spcBef>
                <a:spcPts val="0"/>
              </a:spcBef>
              <a:spcAft>
                <a:spcPts val="600"/>
              </a:spcAft>
            </a:pPr>
            <a:r>
              <a:rPr lang="en-CA" err="1"/>
              <a:t>VaccineHistoricalNameCode</a:t>
            </a:r>
            <a:r>
              <a:rPr lang="fr-CA"/>
              <a:t> </a:t>
            </a:r>
          </a:p>
          <a:p>
            <a:pPr lvl="2">
              <a:lnSpc>
                <a:spcPct val="100000"/>
              </a:lnSpc>
              <a:spcBef>
                <a:spcPts val="0"/>
              </a:spcBef>
              <a:spcAft>
                <a:spcPts val="600"/>
              </a:spcAft>
            </a:pPr>
            <a:r>
              <a:rPr lang="en-CA"/>
              <a:t>PassiveHistoricalImmunizingAgentCode</a:t>
            </a:r>
          </a:p>
          <a:p>
            <a:pPr lvl="2">
              <a:lnSpc>
                <a:spcPct val="100000"/>
              </a:lnSpc>
              <a:spcBef>
                <a:spcPts val="0"/>
              </a:spcBef>
              <a:spcAft>
                <a:spcPts val="0"/>
              </a:spcAft>
            </a:pPr>
            <a:endParaRPr lang="en-CA"/>
          </a:p>
          <a:p>
            <a:pPr lvl="1">
              <a:lnSpc>
                <a:spcPct val="100000"/>
              </a:lnSpc>
              <a:spcBef>
                <a:spcPts val="0"/>
              </a:spcBef>
              <a:spcAft>
                <a:spcPts val="0"/>
              </a:spcAft>
            </a:pP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14</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Tree>
    <p:extLst>
      <p:ext uri="{BB962C8B-B14F-4D97-AF65-F5344CB8AC3E}">
        <p14:creationId xmlns:p14="http://schemas.microsoft.com/office/powerpoint/2010/main" val="180474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p:txBody>
          <a:bodyPr>
            <a:normAutofit fontScale="92500" lnSpcReduction="10000"/>
          </a:bodyPr>
          <a:lstStyle/>
          <a:p>
            <a:r>
              <a:rPr lang="fr-CA" err="1"/>
              <a:t>Keep</a:t>
            </a:r>
            <a:r>
              <a:rPr lang="fr-CA"/>
              <a:t> the four </a:t>
            </a:r>
            <a:r>
              <a:rPr lang="fr-CA" err="1"/>
              <a:t>Tradename</a:t>
            </a:r>
            <a:r>
              <a:rPr lang="fr-CA"/>
              <a:t> and </a:t>
            </a:r>
            <a:r>
              <a:rPr lang="fr-CA" err="1"/>
              <a:t>Historical</a:t>
            </a:r>
            <a:r>
              <a:rPr lang="fr-CA"/>
              <a:t> </a:t>
            </a:r>
            <a:r>
              <a:rPr lang="fr-CA" err="1"/>
              <a:t>subsets</a:t>
            </a:r>
            <a:r>
              <a:rPr lang="fr-CA"/>
              <a:t> and </a:t>
            </a:r>
            <a:r>
              <a:rPr lang="fr-CA" err="1"/>
              <a:t>redefine</a:t>
            </a:r>
            <a:r>
              <a:rPr lang="fr-CA"/>
              <a:t> </a:t>
            </a:r>
            <a:r>
              <a:rPr lang="fr-CA" err="1"/>
              <a:t>their</a:t>
            </a:r>
            <a:r>
              <a:rPr lang="fr-CA"/>
              <a:t> scope (and </a:t>
            </a:r>
            <a:r>
              <a:rPr lang="fr-CA" err="1"/>
              <a:t>membership</a:t>
            </a:r>
            <a:r>
              <a:rPr lang="fr-CA"/>
              <a:t>)</a:t>
            </a:r>
          </a:p>
          <a:p>
            <a:pPr lvl="1"/>
            <a:r>
              <a:rPr lang="fr-CA"/>
              <a:t>PROS: </a:t>
            </a:r>
          </a:p>
          <a:p>
            <a:pPr lvl="2"/>
            <a:r>
              <a:rPr lang="fr-CA"/>
              <a:t>No issue to </a:t>
            </a:r>
            <a:r>
              <a:rPr lang="fr-CA" err="1"/>
              <a:t>differentiate</a:t>
            </a:r>
            <a:r>
              <a:rPr lang="fr-CA"/>
              <a:t> the active </a:t>
            </a:r>
            <a:r>
              <a:rPr lang="fr-CA" err="1"/>
              <a:t>from</a:t>
            </a:r>
            <a:r>
              <a:rPr lang="fr-CA"/>
              <a:t> the passive</a:t>
            </a:r>
          </a:p>
          <a:p>
            <a:pPr lvl="2"/>
            <a:r>
              <a:rPr lang="fr-CA"/>
              <a:t>All </a:t>
            </a:r>
            <a:r>
              <a:rPr lang="fr-CA" err="1"/>
              <a:t>tradename</a:t>
            </a:r>
            <a:r>
              <a:rPr lang="fr-CA"/>
              <a:t> </a:t>
            </a:r>
            <a:r>
              <a:rPr lang="fr-CA" err="1"/>
              <a:t>immunizing</a:t>
            </a:r>
            <a:r>
              <a:rPr lang="fr-CA"/>
              <a:t> agents </a:t>
            </a:r>
            <a:r>
              <a:rPr lang="fr-CA" err="1"/>
              <a:t>would</a:t>
            </a:r>
            <a:r>
              <a:rPr lang="fr-CA"/>
              <a:t> </a:t>
            </a:r>
            <a:r>
              <a:rPr lang="fr-CA" err="1"/>
              <a:t>stay</a:t>
            </a:r>
            <a:r>
              <a:rPr lang="fr-CA"/>
              <a:t> in the </a:t>
            </a:r>
            <a:r>
              <a:rPr lang="fr-CA" err="1"/>
              <a:t>Tradename</a:t>
            </a:r>
            <a:r>
              <a:rPr lang="fr-CA"/>
              <a:t> </a:t>
            </a:r>
            <a:r>
              <a:rPr lang="fr-CA" err="1"/>
              <a:t>subsets</a:t>
            </a:r>
            <a:endParaRPr lang="fr-CA"/>
          </a:p>
          <a:p>
            <a:pPr lvl="2"/>
            <a:r>
              <a:rPr lang="fr-CA"/>
              <a:t>No </a:t>
            </a:r>
            <a:r>
              <a:rPr lang="fr-CA" err="1"/>
              <a:t>additional</a:t>
            </a:r>
            <a:r>
              <a:rPr lang="fr-CA"/>
              <a:t> maintenance </a:t>
            </a:r>
            <a:r>
              <a:rPr lang="fr-CA" err="1"/>
              <a:t>burden</a:t>
            </a:r>
            <a:r>
              <a:rPr lang="fr-CA"/>
              <a:t> for </a:t>
            </a:r>
            <a:r>
              <a:rPr lang="fr-CA" err="1"/>
              <a:t>anyone</a:t>
            </a:r>
            <a:endParaRPr lang="fr-CA"/>
          </a:p>
          <a:p>
            <a:pPr lvl="1"/>
            <a:r>
              <a:rPr lang="fr-CA"/>
              <a:t>CONS:</a:t>
            </a:r>
          </a:p>
          <a:p>
            <a:pPr lvl="2"/>
            <a:r>
              <a:rPr lang="fr-CA"/>
              <a:t>Not </a:t>
            </a:r>
            <a:r>
              <a:rPr lang="fr-CA" err="1"/>
              <a:t>combined</a:t>
            </a:r>
            <a:r>
              <a:rPr lang="fr-CA"/>
              <a:t> as CVC </a:t>
            </a:r>
            <a:r>
              <a:rPr lang="fr-CA" err="1"/>
              <a:t>had</a:t>
            </a:r>
            <a:r>
              <a:rPr lang="fr-CA"/>
              <a:t> </a:t>
            </a:r>
            <a:r>
              <a:rPr lang="fr-CA" err="1"/>
              <a:t>them</a:t>
            </a:r>
            <a:r>
              <a:rPr lang="fr-CA"/>
              <a:t> in </a:t>
            </a:r>
            <a:r>
              <a:rPr lang="fr-CA" err="1"/>
              <a:t>their</a:t>
            </a:r>
            <a:r>
              <a:rPr lang="fr-CA"/>
              <a:t> solution, but NVC can </a:t>
            </a:r>
            <a:r>
              <a:rPr lang="fr-CA" err="1"/>
              <a:t>join</a:t>
            </a:r>
            <a:r>
              <a:rPr lang="fr-CA"/>
              <a:t> </a:t>
            </a:r>
            <a:r>
              <a:rPr lang="fr-CA" err="1"/>
              <a:t>them</a:t>
            </a:r>
            <a:r>
              <a:rPr lang="fr-CA"/>
              <a:t> in the online </a:t>
            </a:r>
            <a:r>
              <a:rPr lang="fr-CA" err="1"/>
              <a:t>tool</a:t>
            </a:r>
            <a:endParaRPr lang="fr-CA"/>
          </a:p>
          <a:p>
            <a:pPr lvl="2"/>
            <a:r>
              <a:rPr lang="fr-CA"/>
              <a:t>Change in </a:t>
            </a:r>
            <a:r>
              <a:rPr lang="fr-CA" err="1"/>
              <a:t>subsets</a:t>
            </a:r>
            <a:r>
              <a:rPr lang="fr-CA"/>
              <a:t> scope and </a:t>
            </a:r>
            <a:r>
              <a:rPr lang="fr-CA" err="1"/>
              <a:t>membership</a:t>
            </a:r>
            <a:r>
              <a:rPr lang="fr-CA"/>
              <a:t> </a:t>
            </a:r>
            <a:r>
              <a:rPr lang="fr-CA" err="1"/>
              <a:t>may</a:t>
            </a:r>
            <a:r>
              <a:rPr lang="fr-CA"/>
              <a:t> cause confusion for the </a:t>
            </a:r>
            <a:r>
              <a:rPr lang="fr-CA" err="1"/>
              <a:t>implementers</a:t>
            </a:r>
            <a:endParaRPr lang="en-CA"/>
          </a:p>
          <a:p>
            <a:pPr lvl="1">
              <a:lnSpc>
                <a:spcPct val="100000"/>
              </a:lnSpc>
              <a:spcBef>
                <a:spcPts val="0"/>
              </a:spcBef>
              <a:spcAft>
                <a:spcPts val="0"/>
              </a:spcAft>
            </a:pP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15</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Tree>
    <p:extLst>
      <p:ext uri="{BB962C8B-B14F-4D97-AF65-F5344CB8AC3E}">
        <p14:creationId xmlns:p14="http://schemas.microsoft.com/office/powerpoint/2010/main" val="48123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1149087"/>
            <a:ext cx="7643660" cy="3200400"/>
          </a:xfrm>
        </p:spPr>
        <p:txBody>
          <a:bodyPr>
            <a:normAutofit/>
          </a:bodyPr>
          <a:lstStyle/>
          <a:p>
            <a:r>
              <a:rPr lang="fr-CA" err="1"/>
              <a:t>What</a:t>
            </a:r>
            <a:r>
              <a:rPr lang="fr-CA"/>
              <a:t> </a:t>
            </a:r>
            <a:r>
              <a:rPr lang="fr-CA" err="1"/>
              <a:t>does</a:t>
            </a:r>
            <a:r>
              <a:rPr lang="fr-CA"/>
              <a:t> </a:t>
            </a:r>
            <a:r>
              <a:rPr lang="fr-CA" err="1"/>
              <a:t>this</a:t>
            </a:r>
            <a:r>
              <a:rPr lang="fr-CA"/>
              <a:t> </a:t>
            </a:r>
            <a:r>
              <a:rPr lang="fr-CA" err="1"/>
              <a:t>mean</a:t>
            </a:r>
            <a:r>
              <a:rPr lang="fr-CA"/>
              <a:t>:</a:t>
            </a:r>
          </a:p>
          <a:p>
            <a:pPr marL="239268" lvl="1" indent="0">
              <a:buNone/>
            </a:pP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16</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pic>
        <p:nvPicPr>
          <p:cNvPr id="7" name="Image 6">
            <a:extLst>
              <a:ext uri="{FF2B5EF4-FFF2-40B4-BE49-F238E27FC236}">
                <a16:creationId xmlns:a16="http://schemas.microsoft.com/office/drawing/2014/main" id="{587B6F33-DB98-7A4A-6F8B-2396C904B4C4}"/>
              </a:ext>
            </a:extLst>
          </p:cNvPr>
          <p:cNvPicPr>
            <a:picLocks noChangeAspect="1"/>
          </p:cNvPicPr>
          <p:nvPr/>
        </p:nvPicPr>
        <p:blipFill>
          <a:blip r:embed="rId2"/>
          <a:stretch>
            <a:fillRect/>
          </a:stretch>
        </p:blipFill>
        <p:spPr>
          <a:xfrm>
            <a:off x="1081377" y="1795282"/>
            <a:ext cx="5703162" cy="2964170"/>
          </a:xfrm>
          <a:prstGeom prst="rect">
            <a:avLst/>
          </a:prstGeom>
        </p:spPr>
      </p:pic>
      <p:sp>
        <p:nvSpPr>
          <p:cNvPr id="8" name="Rectangle : coins arrondis 7">
            <a:extLst>
              <a:ext uri="{FF2B5EF4-FFF2-40B4-BE49-F238E27FC236}">
                <a16:creationId xmlns:a16="http://schemas.microsoft.com/office/drawing/2014/main" id="{6DD61CE2-2C49-4836-7653-ACC3B1DFAD56}"/>
              </a:ext>
            </a:extLst>
          </p:cNvPr>
          <p:cNvSpPr/>
          <p:nvPr/>
        </p:nvSpPr>
        <p:spPr>
          <a:xfrm>
            <a:off x="1272209" y="4222143"/>
            <a:ext cx="5430741" cy="351372"/>
          </a:xfrm>
          <a:prstGeom prst="round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825500"/>
            <a:endParaRPr lang="en-CA" sz="1600" b="0" cap="none">
              <a:solidFill>
                <a:srgbClr val="FFFFFF"/>
              </a:solidFill>
              <a:ea typeface="Helvetica Neue Light"/>
              <a:cs typeface="Helvetica Neue Light"/>
              <a:sym typeface="Helvetica Neue Light"/>
            </a:endParaRPr>
          </a:p>
        </p:txBody>
      </p:sp>
    </p:spTree>
    <p:extLst>
      <p:ext uri="{BB962C8B-B14F-4D97-AF65-F5344CB8AC3E}">
        <p14:creationId xmlns:p14="http://schemas.microsoft.com/office/powerpoint/2010/main" val="33790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1149087"/>
            <a:ext cx="7643660" cy="3200400"/>
          </a:xfrm>
        </p:spPr>
        <p:txBody>
          <a:bodyPr>
            <a:normAutofit/>
          </a:bodyPr>
          <a:lstStyle/>
          <a:p>
            <a:r>
              <a:rPr lang="fr-CA"/>
              <a:t>New </a:t>
            </a:r>
            <a:r>
              <a:rPr lang="fr-CA" err="1"/>
              <a:t>proposal</a:t>
            </a:r>
            <a:r>
              <a:rPr lang="fr-CA"/>
              <a:t> </a:t>
            </a:r>
            <a:r>
              <a:rPr lang="fr-CA" err="1"/>
              <a:t>Subsets</a:t>
            </a:r>
            <a:r>
              <a:rPr lang="fr-CA"/>
              <a:t> </a:t>
            </a:r>
            <a:r>
              <a:rPr lang="fr-CA" err="1"/>
              <a:t>definition</a:t>
            </a: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17</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11" name="ZoneTexte 10">
            <a:extLst>
              <a:ext uri="{FF2B5EF4-FFF2-40B4-BE49-F238E27FC236}">
                <a16:creationId xmlns:a16="http://schemas.microsoft.com/office/drawing/2014/main" id="{1A135C62-412C-E99D-F25B-0DCE1240C713}"/>
              </a:ext>
            </a:extLst>
          </p:cNvPr>
          <p:cNvSpPr txBox="1"/>
          <p:nvPr/>
        </p:nvSpPr>
        <p:spPr>
          <a:xfrm>
            <a:off x="949336" y="1685028"/>
            <a:ext cx="7211833" cy="29747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CA" b="0" cap="none" err="1"/>
              <a:t>Vaccineadministeredtradenamecode</a:t>
            </a:r>
            <a:endParaRPr lang="en-CA" b="0" cap="none"/>
          </a:p>
          <a:p>
            <a:pPr marL="285750" indent="-285750" algn="l">
              <a:buFont typeface="Arial" panose="020B0604020202020204" pitchFamily="34" charset="0"/>
              <a:buChar char="•"/>
            </a:pPr>
            <a:endParaRPr lang="en-CA" b="0" cap="none"/>
          </a:p>
          <a:p>
            <a:pPr marL="285750" indent="-285750" algn="l">
              <a:buFont typeface="Arial" panose="020B0604020202020204" pitchFamily="34" charset="0"/>
              <a:buChar char="•"/>
            </a:pPr>
            <a:r>
              <a:rPr lang="en-CA" b="0" cap="none"/>
              <a:t>CURRENT:</a:t>
            </a:r>
          </a:p>
          <a:p>
            <a:pPr marL="357188" indent="-357188" algn="l"/>
            <a:r>
              <a:rPr lang="en-CA" b="0" cap="none"/>
              <a:t>	The scope of this subset is vaccines that are currently licensed for use in Canada and those obtained through special access programs for use in Canada. The subset includes concepts represented by the trade name (brand name) of the vaccine administered to the client. This content is intended to be used when populating a record at the point of immunization.</a:t>
            </a:r>
          </a:p>
          <a:p>
            <a:pPr marL="357188" indent="-357188" algn="l"/>
            <a:endParaRPr lang="en-CA" b="0" cap="none"/>
          </a:p>
          <a:p>
            <a:pPr marL="357188" indent="-357188" algn="l"/>
            <a:endParaRPr lang="en-CA" b="0" cap="none"/>
          </a:p>
          <a:p>
            <a:pPr marL="357188" indent="-357188" algn="l">
              <a:buFont typeface="Arial" panose="020B0604020202020204" pitchFamily="34" charset="0"/>
              <a:buChar char="•"/>
            </a:pPr>
            <a:r>
              <a:rPr lang="en-CA" b="0" cap="none"/>
              <a:t>PROPOSE CHANGE:</a:t>
            </a:r>
          </a:p>
          <a:p>
            <a:pPr marL="357188" algn="l"/>
            <a:r>
              <a:rPr lang="en-CA" b="0" cap="none"/>
              <a:t>The subset includes concepts represented by the trade name (brand name) of the vaccine administered to the client. The scope of this subset is </a:t>
            </a:r>
            <a:r>
              <a:rPr lang="en-CA" b="0" cap="none">
                <a:solidFill>
                  <a:schemeClr val="tx2"/>
                </a:solidFill>
              </a:rPr>
              <a:t>all </a:t>
            </a:r>
            <a:r>
              <a:rPr lang="en-CA" b="0" cap="none"/>
              <a:t>vaccines that </a:t>
            </a:r>
            <a:r>
              <a:rPr lang="en-CA" b="0" cap="none">
                <a:solidFill>
                  <a:srgbClr val="FF0000"/>
                </a:solidFill>
              </a:rPr>
              <a:t>have been </a:t>
            </a:r>
            <a:r>
              <a:rPr lang="en-CA" b="0" strike="sngStrike" cap="none">
                <a:solidFill>
                  <a:srgbClr val="FF0000"/>
                </a:solidFill>
              </a:rPr>
              <a:t>are currently </a:t>
            </a:r>
            <a:r>
              <a:rPr lang="en-CA" b="0" cap="none"/>
              <a:t>licensed for use in Canada, </a:t>
            </a:r>
            <a:r>
              <a:rPr lang="en-CA" b="0" strike="sngStrike" cap="none">
                <a:solidFill>
                  <a:srgbClr val="FF0000"/>
                </a:solidFill>
              </a:rPr>
              <a:t>and</a:t>
            </a:r>
            <a:r>
              <a:rPr lang="en-CA" b="0" cap="none"/>
              <a:t> those obtained through special access programs for use in Canada, </a:t>
            </a:r>
            <a:r>
              <a:rPr lang="en-CA" b="0" cap="none">
                <a:solidFill>
                  <a:srgbClr val="FF0000"/>
                </a:solidFill>
              </a:rPr>
              <a:t>and those that</a:t>
            </a:r>
            <a:r>
              <a:rPr lang="en-CA" sz="1400" b="0" cap="none">
                <a:solidFill>
                  <a:srgbClr val="FF0000"/>
                </a:solidFill>
              </a:rPr>
              <a:t> were never </a:t>
            </a:r>
            <a:r>
              <a:rPr lang="en-CA" b="0" cap="none">
                <a:solidFill>
                  <a:srgbClr val="FF0000"/>
                </a:solidFill>
              </a:rPr>
              <a:t>licensed in Canada (i.e., administered in other countries)</a:t>
            </a:r>
            <a:r>
              <a:rPr lang="en-CA" b="0" cap="none"/>
              <a:t>. </a:t>
            </a:r>
          </a:p>
          <a:p>
            <a:pPr marL="285750" indent="-285750" algn="l">
              <a:buFont typeface="Arial" panose="020B0604020202020204" pitchFamily="34" charset="0"/>
              <a:buChar char="•"/>
            </a:pPr>
            <a:endParaRPr lang="en-CA" b="0" cap="none"/>
          </a:p>
        </p:txBody>
      </p:sp>
    </p:spTree>
    <p:extLst>
      <p:ext uri="{BB962C8B-B14F-4D97-AF65-F5344CB8AC3E}">
        <p14:creationId xmlns:p14="http://schemas.microsoft.com/office/powerpoint/2010/main" val="274936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971550"/>
            <a:ext cx="7643660" cy="3200400"/>
          </a:xfrm>
        </p:spPr>
        <p:txBody>
          <a:bodyPr>
            <a:normAutofit/>
          </a:bodyPr>
          <a:lstStyle/>
          <a:p>
            <a:r>
              <a:rPr lang="fr-CA"/>
              <a:t>New </a:t>
            </a:r>
            <a:r>
              <a:rPr lang="fr-CA" err="1"/>
              <a:t>proposal</a:t>
            </a:r>
            <a:r>
              <a:rPr lang="fr-CA"/>
              <a:t> </a:t>
            </a:r>
            <a:r>
              <a:rPr lang="fr-CA" err="1"/>
              <a:t>Subsets</a:t>
            </a:r>
            <a:r>
              <a:rPr lang="fr-CA"/>
              <a:t> </a:t>
            </a:r>
            <a:r>
              <a:rPr lang="fr-CA" err="1"/>
              <a:t>definition</a:t>
            </a: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18</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11" name="ZoneTexte 10">
            <a:extLst>
              <a:ext uri="{FF2B5EF4-FFF2-40B4-BE49-F238E27FC236}">
                <a16:creationId xmlns:a16="http://schemas.microsoft.com/office/drawing/2014/main" id="{1A135C62-412C-E99D-F25B-0DCE1240C713}"/>
              </a:ext>
            </a:extLst>
          </p:cNvPr>
          <p:cNvSpPr txBox="1"/>
          <p:nvPr/>
        </p:nvSpPr>
        <p:spPr>
          <a:xfrm>
            <a:off x="949336" y="1435465"/>
            <a:ext cx="7211833" cy="3354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CA" sz="1200" b="0" cap="none" err="1"/>
              <a:t>Vaccinehistoricalnamecode</a:t>
            </a:r>
            <a:endParaRPr lang="en-CA" sz="1200" b="0" cap="none"/>
          </a:p>
          <a:p>
            <a:pPr algn="l"/>
            <a:endParaRPr lang="en-CA" sz="1000" b="0" cap="none"/>
          </a:p>
          <a:p>
            <a:pPr algn="l"/>
            <a:r>
              <a:rPr lang="en-CA" sz="1000" b="0" cap="none"/>
              <a:t>CURRENT:</a:t>
            </a:r>
          </a:p>
          <a:p>
            <a:pPr marL="357188" algn="l"/>
            <a:r>
              <a:rPr lang="en-CA" sz="1000" b="0" cap="none"/>
              <a:t>The scope of this subset is vaccines that are currently licensed for use in Canada (generic description, i.e. no trade name), those obtained through special access programs (generic description), and vaccines that have been discontinued and/or never licensed in Canada (with trade name). This content is intended to be used when populating an immunization history when the client and /or provider does not have the detail of the trade name (brand name) of the vaccine administered OR the product has been discontinued and/or never licensed in Canada. This subset will include concepts represented by a generic description for a vaccine that was previously administered to the client as may be expressed by the client or provider for an immunization history and concepts represented by the trade name for products that have been discontinued and/or never licensed in Canada. </a:t>
            </a:r>
          </a:p>
          <a:p>
            <a:pPr marL="357188" algn="l"/>
            <a:endParaRPr lang="en-CA" sz="1000" b="0" cap="none"/>
          </a:p>
          <a:p>
            <a:pPr algn="l"/>
            <a:r>
              <a:rPr lang="en-CA" sz="1000" b="0" cap="none"/>
              <a:t>PROPOSE CHANGE:</a:t>
            </a:r>
          </a:p>
          <a:p>
            <a:pPr marL="357188" algn="l"/>
            <a:r>
              <a:rPr lang="en-CA" sz="1000" b="0" cap="none"/>
              <a:t>The scope of this subset is </a:t>
            </a:r>
            <a:r>
              <a:rPr lang="en-CA" sz="1000" b="0" cap="none">
                <a:solidFill>
                  <a:srgbClr val="FF0000"/>
                </a:solidFill>
              </a:rPr>
              <a:t>generic</a:t>
            </a:r>
            <a:r>
              <a:rPr lang="en-CA" sz="1000" b="0" cap="none"/>
              <a:t> vaccines that </a:t>
            </a:r>
            <a:r>
              <a:rPr lang="en-CA" sz="1000" b="0" cap="none">
                <a:solidFill>
                  <a:srgbClr val="FF0000"/>
                </a:solidFill>
              </a:rPr>
              <a:t>have been </a:t>
            </a:r>
            <a:r>
              <a:rPr lang="en-CA" sz="1000" b="0" strike="sngStrike" cap="none">
                <a:solidFill>
                  <a:srgbClr val="FF0000"/>
                </a:solidFill>
              </a:rPr>
              <a:t>are currently </a:t>
            </a:r>
            <a:r>
              <a:rPr lang="en-CA" sz="1000" b="0" cap="none"/>
              <a:t>licensed for use in Canada</a:t>
            </a:r>
            <a:r>
              <a:rPr lang="en-CA" sz="1000" b="0" strike="sngStrike" cap="none">
                <a:solidFill>
                  <a:srgbClr val="FF0000"/>
                </a:solidFill>
              </a:rPr>
              <a:t> (generic description, i.e. no trade name)</a:t>
            </a:r>
            <a:r>
              <a:rPr lang="en-CA" sz="1000" b="0" cap="none"/>
              <a:t>, those obtained through special access programs (</a:t>
            </a:r>
            <a:r>
              <a:rPr lang="en-CA" sz="1000" b="0" strike="sngStrike" cap="none">
                <a:solidFill>
                  <a:srgbClr val="FF0000"/>
                </a:solidFill>
              </a:rPr>
              <a:t>generic description)</a:t>
            </a:r>
            <a:r>
              <a:rPr lang="en-CA" sz="1000" b="0" cap="none"/>
              <a:t>, and </a:t>
            </a:r>
            <a:r>
              <a:rPr lang="en-CA" sz="1000" b="0" cap="none">
                <a:solidFill>
                  <a:srgbClr val="FF0000"/>
                </a:solidFill>
              </a:rPr>
              <a:t>for</a:t>
            </a:r>
            <a:r>
              <a:rPr lang="en-CA" sz="1000" b="0" cap="none"/>
              <a:t> vaccines that </a:t>
            </a:r>
            <a:r>
              <a:rPr lang="en-CA" sz="1000" b="0" strike="sngStrike" cap="none">
                <a:solidFill>
                  <a:srgbClr val="FF0000"/>
                </a:solidFill>
              </a:rPr>
              <a:t>have been discontinued and/o</a:t>
            </a:r>
            <a:r>
              <a:rPr lang="en-CA" sz="1000" b="0" cap="none"/>
              <a:t>r </a:t>
            </a:r>
            <a:r>
              <a:rPr lang="en-CA" sz="1000" b="0" cap="none">
                <a:solidFill>
                  <a:srgbClr val="FF0000"/>
                </a:solidFill>
              </a:rPr>
              <a:t>were</a:t>
            </a:r>
            <a:r>
              <a:rPr lang="en-CA" sz="1000" b="0" cap="none"/>
              <a:t> never licensed in Canada</a:t>
            </a:r>
            <a:r>
              <a:rPr lang="en-CA" sz="1000" b="0" strike="sngStrike" cap="none">
                <a:solidFill>
                  <a:srgbClr val="FF0000"/>
                </a:solidFill>
              </a:rPr>
              <a:t>.  (with trade name). </a:t>
            </a:r>
            <a:r>
              <a:rPr lang="en-CA" sz="1000" b="0" cap="none"/>
              <a:t>This content is intended to be used when populating an immunization history when the client and /or provider does not have the detail of the trade name (brand name) of the vaccine administered </a:t>
            </a:r>
            <a:r>
              <a:rPr lang="en-CA" sz="1000" b="0" cap="none">
                <a:solidFill>
                  <a:srgbClr val="FF0000"/>
                </a:solidFill>
              </a:rPr>
              <a:t>or</a:t>
            </a:r>
            <a:r>
              <a:rPr lang="en-CA" sz="1000" b="0" cap="none"/>
              <a:t>  </a:t>
            </a:r>
            <a:r>
              <a:rPr lang="en-CA" sz="1000" b="0" strike="sngStrike" cap="none">
                <a:solidFill>
                  <a:srgbClr val="FF0000"/>
                </a:solidFill>
              </a:rPr>
              <a:t>OR</a:t>
            </a:r>
            <a:r>
              <a:rPr lang="en-CA" sz="1000" b="0" cap="none"/>
              <a:t> the product has </a:t>
            </a:r>
            <a:r>
              <a:rPr lang="en-CA" sz="1000" b="0" strike="sngStrike" cap="none">
                <a:solidFill>
                  <a:srgbClr val="FF0000"/>
                </a:solidFill>
              </a:rPr>
              <a:t>been discontinued and/or </a:t>
            </a:r>
            <a:r>
              <a:rPr lang="en-CA" sz="1000" b="0" cap="none"/>
              <a:t>never </a:t>
            </a:r>
            <a:r>
              <a:rPr lang="en-CA" sz="1000" b="0" cap="none">
                <a:solidFill>
                  <a:srgbClr val="FF0000"/>
                </a:solidFill>
              </a:rPr>
              <a:t>been</a:t>
            </a:r>
            <a:r>
              <a:rPr lang="en-CA" sz="1000" b="0" cap="none"/>
              <a:t> licensed in Canada. This subset will include concepts represented by a generic description for a vaccine that was previously administered to the client as may be expressed by the client or provider for an immunization history and concepts represented by the trade name for products. </a:t>
            </a:r>
            <a:r>
              <a:rPr lang="en-CA" sz="1000" b="0" strike="sngStrike" cap="none">
                <a:solidFill>
                  <a:srgbClr val="FF0000"/>
                </a:solidFill>
              </a:rPr>
              <a:t>that have been discontinued and/or never licensed in Canada. </a:t>
            </a:r>
          </a:p>
        </p:txBody>
      </p:sp>
    </p:spTree>
    <p:extLst>
      <p:ext uri="{BB962C8B-B14F-4D97-AF65-F5344CB8AC3E}">
        <p14:creationId xmlns:p14="http://schemas.microsoft.com/office/powerpoint/2010/main" val="111762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971550"/>
            <a:ext cx="7643660" cy="3200400"/>
          </a:xfrm>
        </p:spPr>
        <p:txBody>
          <a:bodyPr>
            <a:normAutofit/>
          </a:bodyPr>
          <a:lstStyle/>
          <a:p>
            <a:r>
              <a:rPr lang="fr-CA"/>
              <a:t>New </a:t>
            </a:r>
            <a:r>
              <a:rPr lang="fr-CA" err="1"/>
              <a:t>proposal</a:t>
            </a:r>
            <a:r>
              <a:rPr lang="fr-CA"/>
              <a:t> </a:t>
            </a:r>
            <a:r>
              <a:rPr lang="fr-CA" err="1"/>
              <a:t>Subsets</a:t>
            </a:r>
            <a:r>
              <a:rPr lang="fr-CA"/>
              <a:t> </a:t>
            </a:r>
            <a:r>
              <a:rPr lang="fr-CA" err="1"/>
              <a:t>definition</a:t>
            </a: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19</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11" name="ZoneTexte 10">
            <a:extLst>
              <a:ext uri="{FF2B5EF4-FFF2-40B4-BE49-F238E27FC236}">
                <a16:creationId xmlns:a16="http://schemas.microsoft.com/office/drawing/2014/main" id="{1A135C62-412C-E99D-F25B-0DCE1240C713}"/>
              </a:ext>
            </a:extLst>
          </p:cNvPr>
          <p:cNvSpPr txBox="1"/>
          <p:nvPr/>
        </p:nvSpPr>
        <p:spPr>
          <a:xfrm>
            <a:off x="949336" y="1435465"/>
            <a:ext cx="7211833" cy="2739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CA" sz="1200" b="0" cap="none" err="1"/>
              <a:t>PassiveAdministeredImmunizingAgentCode</a:t>
            </a:r>
            <a:endParaRPr lang="en-CA" sz="1200" b="0" cap="none"/>
          </a:p>
          <a:p>
            <a:pPr algn="l"/>
            <a:endParaRPr lang="en-CA" sz="1000" b="0" cap="none"/>
          </a:p>
          <a:p>
            <a:pPr algn="l"/>
            <a:r>
              <a:rPr lang="en-CA" sz="1000" b="0" cap="none"/>
              <a:t>CURRENT:</a:t>
            </a:r>
          </a:p>
          <a:p>
            <a:pPr marL="357188" algn="l"/>
            <a:r>
              <a:rPr lang="en-CA" sz="1000" b="0" cap="none"/>
              <a:t>The scope of this subset is passive immunizing agents that are currently licensed for use in Canada and those obtained through special access programs. The subset includes concepts represented by the trade name (brand name) of the passive immunizing agent (immune globulin or antitoxin) that was administered to the client. Passive immunizing agents are used to facilitate protection against vaccine preventable infections, when vaccines are not available or are contraindicated or when vaccines have not been used before exposure to the infective agent. This content is intended to be used when populating a record at the point of administration.</a:t>
            </a:r>
          </a:p>
          <a:p>
            <a:pPr marL="357188" algn="l"/>
            <a:endParaRPr lang="en-CA" sz="1000" b="0" cap="none"/>
          </a:p>
          <a:p>
            <a:pPr algn="l"/>
            <a:r>
              <a:rPr lang="en-CA" sz="1000" b="0" cap="none"/>
              <a:t>PROPOSE CHANGE:</a:t>
            </a:r>
          </a:p>
          <a:p>
            <a:pPr marL="357188" algn="l"/>
            <a:r>
              <a:rPr lang="en-CA" sz="1000" b="0" cap="none"/>
              <a:t>The subset includes concepts represented by the trade name (brand name) of the passive immunizing agent (immune globulin or antitoxin) that was administered to the client. The scope of this subset is </a:t>
            </a:r>
            <a:r>
              <a:rPr lang="en-CA" sz="1000" b="0" cap="none">
                <a:solidFill>
                  <a:schemeClr val="tx2"/>
                </a:solidFill>
              </a:rPr>
              <a:t>all </a:t>
            </a:r>
            <a:r>
              <a:rPr lang="en-CA" sz="1000" b="0" cap="none"/>
              <a:t>passive immunizing agents that that </a:t>
            </a:r>
            <a:r>
              <a:rPr lang="en-CA" sz="1000" b="0" cap="none">
                <a:solidFill>
                  <a:srgbClr val="FF0000"/>
                </a:solidFill>
              </a:rPr>
              <a:t>have been </a:t>
            </a:r>
            <a:r>
              <a:rPr lang="en-CA" sz="1000" b="0" strike="sngStrike" cap="none">
                <a:solidFill>
                  <a:srgbClr val="FF0000"/>
                </a:solidFill>
              </a:rPr>
              <a:t>are currently </a:t>
            </a:r>
            <a:r>
              <a:rPr lang="en-CA" sz="1000" b="0" cap="none"/>
              <a:t>licensed for use in Canada, </a:t>
            </a:r>
            <a:r>
              <a:rPr lang="en-CA" sz="1000" b="0" strike="sngStrike" cap="none">
                <a:solidFill>
                  <a:srgbClr val="FF0000"/>
                </a:solidFill>
              </a:rPr>
              <a:t>and</a:t>
            </a:r>
            <a:r>
              <a:rPr lang="en-CA" sz="1000" b="0" cap="none"/>
              <a:t> those obtained through special access programs for use in Canada, </a:t>
            </a:r>
            <a:r>
              <a:rPr lang="en-CA" sz="1000" b="0" cap="none">
                <a:solidFill>
                  <a:srgbClr val="FF0000"/>
                </a:solidFill>
              </a:rPr>
              <a:t>and those that were never licensed in Canada (i.e., administered in other countries)</a:t>
            </a:r>
            <a:r>
              <a:rPr lang="en-CA" sz="1000" b="0" cap="none"/>
              <a:t>. Passive immunizing agents are used to facilitate protection against vaccine preventable infections, when vaccines are not available or are contraindicated or when vaccines have not been used before exposure to the infective agent. </a:t>
            </a:r>
            <a:endParaRPr lang="en-CA" sz="1000" b="0" strike="sngStrike" cap="none">
              <a:solidFill>
                <a:srgbClr val="FF0000"/>
              </a:solidFill>
            </a:endParaRPr>
          </a:p>
        </p:txBody>
      </p:sp>
    </p:spTree>
    <p:extLst>
      <p:ext uri="{BB962C8B-B14F-4D97-AF65-F5344CB8AC3E}">
        <p14:creationId xmlns:p14="http://schemas.microsoft.com/office/powerpoint/2010/main" val="14122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F5DE-422F-3945-8237-DCA9DCAE9BDA}"/>
              </a:ext>
            </a:extLst>
          </p:cNvPr>
          <p:cNvSpPr>
            <a:spLocks noGrp="1"/>
          </p:cNvSpPr>
          <p:nvPr>
            <p:ph type="title"/>
          </p:nvPr>
        </p:nvSpPr>
        <p:spPr/>
        <p:txBody>
          <a:bodyPr/>
          <a:lstStyle/>
          <a:p>
            <a:r>
              <a:rPr lang="en-CA">
                <a:solidFill>
                  <a:srgbClr val="181F2D"/>
                </a:solidFill>
              </a:rPr>
              <a:t>PHS Community Agenda</a:t>
            </a:r>
            <a:endParaRPr lang="en-CA"/>
          </a:p>
        </p:txBody>
      </p:sp>
      <p:sp>
        <p:nvSpPr>
          <p:cNvPr id="3" name="Content Placeholder 2">
            <a:extLst>
              <a:ext uri="{FF2B5EF4-FFF2-40B4-BE49-F238E27FC236}">
                <a16:creationId xmlns:a16="http://schemas.microsoft.com/office/drawing/2014/main" id="{3447F8BF-BC94-D8A0-7738-8837E1EE5212}"/>
              </a:ext>
            </a:extLst>
          </p:cNvPr>
          <p:cNvSpPr>
            <a:spLocks noGrp="1"/>
          </p:cNvSpPr>
          <p:nvPr>
            <p:ph sz="quarter" idx="10"/>
          </p:nvPr>
        </p:nvSpPr>
        <p:spPr>
          <a:xfrm>
            <a:off x="733424" y="1335024"/>
            <a:ext cx="7953376" cy="3200400"/>
          </a:xfrm>
        </p:spPr>
        <p:txBody>
          <a:bodyPr>
            <a:normAutofit fontScale="85000" lnSpcReduction="20000"/>
          </a:bodyPr>
          <a:lstStyle/>
          <a:p>
            <a:pPr marL="342900" indent="-342900">
              <a:buFontTx/>
              <a:buAutoNum type="arabicPeriod"/>
            </a:pPr>
            <a:r>
              <a:rPr lang="en-CA" sz="1800"/>
              <a:t>Welcome and Introductions (5 min)</a:t>
            </a:r>
          </a:p>
          <a:p>
            <a:pPr marL="342900" indent="-342900">
              <a:buFontTx/>
              <a:buAutoNum type="arabicPeriod"/>
            </a:pPr>
            <a:r>
              <a:rPr lang="en-CA" sz="1800"/>
              <a:t>Infoway Is Recruiting (5 min)</a:t>
            </a:r>
          </a:p>
          <a:p>
            <a:pPr marL="342900" indent="-342900">
              <a:buFont typeface="+mj-lt"/>
              <a:buAutoNum type="arabicPeriod"/>
            </a:pPr>
            <a:r>
              <a:rPr lang="en-CA"/>
              <a:t>Terms of References – Final (5 min)</a:t>
            </a:r>
          </a:p>
          <a:p>
            <a:pPr marL="342900" indent="-342900">
              <a:buFont typeface="+mj-lt"/>
              <a:buAutoNum type="arabicPeriod"/>
            </a:pPr>
            <a:r>
              <a:rPr lang="en-CA"/>
              <a:t>New Requests Since Last Meeting And May Release Of The SNOMED CT CA Edition (5 min)</a:t>
            </a:r>
          </a:p>
          <a:p>
            <a:pPr marL="342900" indent="-342900">
              <a:buFontTx/>
              <a:buAutoNum type="arabicPeriod"/>
            </a:pPr>
            <a:r>
              <a:rPr lang="en-CA"/>
              <a:t>Merging Options For The Tradename And Generic/Historical Subsets (15 min)</a:t>
            </a:r>
          </a:p>
          <a:p>
            <a:pPr marL="342900" indent="-342900">
              <a:buFontTx/>
              <a:buAutoNum type="arabicPeriod"/>
            </a:pPr>
            <a:r>
              <a:rPr lang="en-CA" sz="1800"/>
              <a:t>Follow-up On Who Uses The Antigen And Immunoglobulin Joint Subset And The Objective? (10 min)</a:t>
            </a:r>
          </a:p>
          <a:p>
            <a:pPr marL="342900" indent="-342900">
              <a:buFontTx/>
              <a:buAutoNum type="arabicPeriod"/>
            </a:pPr>
            <a:r>
              <a:rPr lang="en-CA" sz="1800"/>
              <a:t>Follow-up On </a:t>
            </a:r>
            <a:r>
              <a:rPr lang="en-CA"/>
              <a:t>The Picklist (clinician/public) subsets (5 min)</a:t>
            </a:r>
          </a:p>
          <a:p>
            <a:pPr marL="342900" indent="-342900">
              <a:buFontTx/>
              <a:buAutoNum type="arabicPeriod"/>
            </a:pPr>
            <a:r>
              <a:rPr lang="en-CA" sz="1800"/>
              <a:t>Questions/Wrap Up (5 min)</a:t>
            </a:r>
            <a:endParaRPr lang="en-CA"/>
          </a:p>
        </p:txBody>
      </p:sp>
      <p:sp>
        <p:nvSpPr>
          <p:cNvPr id="4" name="Slide Number Placeholder 3">
            <a:extLst>
              <a:ext uri="{FF2B5EF4-FFF2-40B4-BE49-F238E27FC236}">
                <a16:creationId xmlns:a16="http://schemas.microsoft.com/office/drawing/2014/main" id="{42C558AC-A5B1-7138-9C1E-2A5466D1727D}"/>
              </a:ext>
            </a:extLst>
          </p:cNvPr>
          <p:cNvSpPr>
            <a:spLocks noGrp="1"/>
          </p:cNvSpPr>
          <p:nvPr>
            <p:ph type="sldNum" sz="quarter" idx="11"/>
          </p:nvPr>
        </p:nvSpPr>
        <p:spPr/>
        <p:txBody>
          <a:bodyPr/>
          <a:lstStyle/>
          <a:p>
            <a:fld id="{7BCFBF29-39BB-47B7-B83E-9E61FEB2B13F}" type="slidenum">
              <a:rPr lang="en-CA" smtClean="0"/>
              <a:pPr/>
              <a:t>2</a:t>
            </a:fld>
            <a:endParaRPr lang="en-CA"/>
          </a:p>
        </p:txBody>
      </p:sp>
      <p:sp>
        <p:nvSpPr>
          <p:cNvPr id="6" name="Espace réservé du pied de page 4">
            <a:extLst>
              <a:ext uri="{FF2B5EF4-FFF2-40B4-BE49-F238E27FC236}">
                <a16:creationId xmlns:a16="http://schemas.microsoft.com/office/drawing/2014/main" id="{E8459F41-287A-72D2-DF3E-D55EF1EF8BAF}"/>
              </a:ext>
            </a:extLst>
          </p:cNvPr>
          <p:cNvSpPr>
            <a:spLocks noGrp="1"/>
          </p:cNvSpPr>
          <p:nvPr>
            <p:ph type="ftr" sz="quarter" idx="12"/>
          </p:nvPr>
        </p:nvSpPr>
        <p:spPr>
          <a:xfrm>
            <a:off x="246081" y="4810284"/>
            <a:ext cx="1828800" cy="146304"/>
          </a:xfrm>
        </p:spPr>
        <p:txBody>
          <a:bodyPr/>
          <a:lstStyle/>
          <a:p>
            <a:r>
              <a:rPr lang="en-CA"/>
              <a:t>©2024 Canada Health Infoway</a:t>
            </a:r>
          </a:p>
        </p:txBody>
      </p:sp>
    </p:spTree>
    <p:extLst>
      <p:ext uri="{BB962C8B-B14F-4D97-AF65-F5344CB8AC3E}">
        <p14:creationId xmlns:p14="http://schemas.microsoft.com/office/powerpoint/2010/main" val="181558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lstStyle/>
          <a:p>
            <a:r>
              <a:rPr lang="fr-CA"/>
              <a:t>Option #3</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971550"/>
            <a:ext cx="7643660" cy="3200400"/>
          </a:xfrm>
        </p:spPr>
        <p:txBody>
          <a:bodyPr>
            <a:normAutofit/>
          </a:bodyPr>
          <a:lstStyle/>
          <a:p>
            <a:r>
              <a:rPr lang="fr-CA"/>
              <a:t>New </a:t>
            </a:r>
            <a:r>
              <a:rPr lang="fr-CA" err="1"/>
              <a:t>proposal</a:t>
            </a:r>
            <a:r>
              <a:rPr lang="fr-CA"/>
              <a:t> </a:t>
            </a:r>
            <a:r>
              <a:rPr lang="fr-CA" err="1"/>
              <a:t>Subsets</a:t>
            </a:r>
            <a:r>
              <a:rPr lang="fr-CA"/>
              <a:t> </a:t>
            </a:r>
            <a:r>
              <a:rPr lang="fr-CA" err="1"/>
              <a:t>definition</a:t>
            </a:r>
            <a:endParaRPr lang="fr-CA"/>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20</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
        <p:nvSpPr>
          <p:cNvPr id="11" name="ZoneTexte 10">
            <a:extLst>
              <a:ext uri="{FF2B5EF4-FFF2-40B4-BE49-F238E27FC236}">
                <a16:creationId xmlns:a16="http://schemas.microsoft.com/office/drawing/2014/main" id="{1A135C62-412C-E99D-F25B-0DCE1240C713}"/>
              </a:ext>
            </a:extLst>
          </p:cNvPr>
          <p:cNvSpPr txBox="1"/>
          <p:nvPr/>
        </p:nvSpPr>
        <p:spPr>
          <a:xfrm>
            <a:off x="949336" y="1435465"/>
            <a:ext cx="7211833" cy="3308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CA" sz="1100" b="0" cap="none"/>
              <a:t>PassiveHistoricalImmunizingAgentCode</a:t>
            </a:r>
          </a:p>
          <a:p>
            <a:pPr algn="l"/>
            <a:endParaRPr lang="en-CA" sz="900" b="0" cap="none"/>
          </a:p>
          <a:p>
            <a:pPr algn="l"/>
            <a:r>
              <a:rPr lang="en-CA" sz="900" b="0" cap="none"/>
              <a:t>CURRENT:</a:t>
            </a:r>
          </a:p>
          <a:p>
            <a:pPr marL="357188" algn="l"/>
            <a:r>
              <a:rPr lang="en-CA" sz="900" b="0" cap="none"/>
              <a:t>The scope of this subset is passive immunizing agents used in Canada (generically described, i.e. without trade name), those obtained through special access programs (generically described), and agents that have been discontinued and/or never licensed in Canada (with trade name). This content is intended to be used when populating an immunization history when the client and/or provider does not have the detail of the trade name of the agent administered OR the product has been discontinued and/or never licensed in Canada. Passive immunizing agents are used to facilitate protection against vaccine preventable infections, when vaccines are not available or are </a:t>
            </a:r>
            <a:r>
              <a:rPr lang="en-CA" sz="900" b="0" cap="none" err="1"/>
              <a:t>countraindicated</a:t>
            </a:r>
            <a:r>
              <a:rPr lang="en-CA" sz="900" b="0" cap="none"/>
              <a:t> or when vaccines have not been used before exposure to the infective agent. This subset will include concepts represented by a generic description for an agent that was previously administered to the client as may be expressed by the client or provider for an immunization history and concepts represented by the trade name for products that have been discontinued and/or never licensed in Canada.</a:t>
            </a:r>
          </a:p>
          <a:p>
            <a:pPr marL="357188" algn="l"/>
            <a:endParaRPr lang="en-CA" sz="900" b="0" cap="none"/>
          </a:p>
          <a:p>
            <a:pPr algn="l"/>
            <a:r>
              <a:rPr lang="en-CA" sz="900" b="0" cap="none"/>
              <a:t>PROPOSE CHANGE:</a:t>
            </a:r>
          </a:p>
          <a:p>
            <a:pPr marL="357188" algn="l"/>
            <a:r>
              <a:rPr lang="en-CA" sz="900" b="0" cap="none"/>
              <a:t>The scope of this subset is </a:t>
            </a:r>
            <a:r>
              <a:rPr lang="en-CA" sz="900" b="0" cap="none">
                <a:solidFill>
                  <a:srgbClr val="FF0000"/>
                </a:solidFill>
              </a:rPr>
              <a:t>generic</a:t>
            </a:r>
            <a:r>
              <a:rPr lang="en-CA" sz="900" b="0" cap="none"/>
              <a:t> passive immunizing agents used in Canada (generically described, i.e. without trade name), those obtained through special access programs (generically described), and </a:t>
            </a:r>
            <a:r>
              <a:rPr lang="en-CA" sz="900" b="0" cap="none">
                <a:solidFill>
                  <a:srgbClr val="FF0000"/>
                </a:solidFill>
              </a:rPr>
              <a:t>passive</a:t>
            </a:r>
            <a:r>
              <a:rPr lang="en-CA" sz="900" b="0" cap="none"/>
              <a:t> agents that </a:t>
            </a:r>
            <a:r>
              <a:rPr lang="en-CA" sz="900" b="0" strike="sngStrike" cap="none">
                <a:solidFill>
                  <a:srgbClr val="FF0000"/>
                </a:solidFill>
              </a:rPr>
              <a:t>have been discontinued and/or </a:t>
            </a:r>
            <a:r>
              <a:rPr lang="en-CA" sz="900" b="0" cap="none">
                <a:solidFill>
                  <a:srgbClr val="FF0000"/>
                </a:solidFill>
              </a:rPr>
              <a:t>were</a:t>
            </a:r>
            <a:r>
              <a:rPr lang="en-CA" sz="900" b="0" strike="sngStrike" cap="none">
                <a:solidFill>
                  <a:srgbClr val="FF0000"/>
                </a:solidFill>
              </a:rPr>
              <a:t> </a:t>
            </a:r>
            <a:r>
              <a:rPr lang="en-CA" sz="900" b="0" cap="none"/>
              <a:t>never licensed in Canada. </a:t>
            </a:r>
            <a:r>
              <a:rPr lang="en-CA" sz="900" b="0" strike="sngStrike" cap="none">
                <a:solidFill>
                  <a:srgbClr val="FF0000"/>
                </a:solidFill>
              </a:rPr>
              <a:t>(with trade name). </a:t>
            </a:r>
            <a:r>
              <a:rPr lang="en-CA" sz="900" b="0" cap="none"/>
              <a:t>This content is intended to be used when populating an immunization history when the client and/or provider does not have the detail of the trade name of the agent administered </a:t>
            </a:r>
            <a:r>
              <a:rPr lang="en-CA" sz="900" b="0" cap="none">
                <a:solidFill>
                  <a:srgbClr val="FF0000"/>
                </a:solidFill>
              </a:rPr>
              <a:t>or</a:t>
            </a:r>
            <a:r>
              <a:rPr lang="en-CA" sz="900" b="0" cap="none"/>
              <a:t>  </a:t>
            </a:r>
            <a:r>
              <a:rPr lang="en-CA" sz="900" b="0" strike="sngStrike" cap="none" err="1">
                <a:solidFill>
                  <a:srgbClr val="FF0000"/>
                </a:solidFill>
              </a:rPr>
              <a:t>OR</a:t>
            </a:r>
            <a:r>
              <a:rPr lang="en-CA" sz="900" b="0" cap="none"/>
              <a:t> the product has </a:t>
            </a:r>
            <a:r>
              <a:rPr lang="en-CA" sz="900" b="0" strike="sngStrike" cap="none">
                <a:solidFill>
                  <a:srgbClr val="FF0000"/>
                </a:solidFill>
              </a:rPr>
              <a:t>been discontinued and/or </a:t>
            </a:r>
            <a:r>
              <a:rPr lang="en-CA" sz="900" b="0" cap="none"/>
              <a:t>never </a:t>
            </a:r>
            <a:r>
              <a:rPr lang="en-CA" sz="900" b="0" cap="none">
                <a:solidFill>
                  <a:srgbClr val="FF0000"/>
                </a:solidFill>
              </a:rPr>
              <a:t>been</a:t>
            </a:r>
            <a:r>
              <a:rPr lang="en-CA" sz="900" b="0" cap="none"/>
              <a:t> licensed in Canada. Passive immunizing agents are used to facilitate protection against vaccine preventable infections, when vaccines are not available or are </a:t>
            </a:r>
            <a:r>
              <a:rPr lang="en-CA" sz="900" b="0" cap="none" err="1"/>
              <a:t>countraindicated</a:t>
            </a:r>
            <a:r>
              <a:rPr lang="en-CA" sz="900" b="0" cap="none"/>
              <a:t> or when vaccines have not been used before exposure to the infective agent. This subset will include concepts represented by a generic description for </a:t>
            </a:r>
            <a:r>
              <a:rPr lang="en-CA" sz="900" b="0" strike="sngStrike" cap="none">
                <a:solidFill>
                  <a:srgbClr val="FF0000"/>
                </a:solidFill>
              </a:rPr>
              <a:t>an</a:t>
            </a:r>
            <a:r>
              <a:rPr lang="en-CA" sz="900" b="0" cap="none">
                <a:solidFill>
                  <a:srgbClr val="FF0000"/>
                </a:solidFill>
              </a:rPr>
              <a:t> a passive</a:t>
            </a:r>
            <a:r>
              <a:rPr lang="en-CA" sz="900" b="0" cap="none"/>
              <a:t> agent that was previously administered to the client as may be expressed by the client or provider for an immunization history and concepts represented by the trade name for products.</a:t>
            </a:r>
            <a:r>
              <a:rPr lang="en-CA" sz="900" b="0" strike="sngStrike" cap="none">
                <a:solidFill>
                  <a:srgbClr val="FF0000"/>
                </a:solidFill>
              </a:rPr>
              <a:t> that have been discontinued and/or never licensed in Canada..</a:t>
            </a:r>
          </a:p>
        </p:txBody>
      </p:sp>
    </p:spTree>
    <p:extLst>
      <p:ext uri="{BB962C8B-B14F-4D97-AF65-F5344CB8AC3E}">
        <p14:creationId xmlns:p14="http://schemas.microsoft.com/office/powerpoint/2010/main" val="93047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22020-98DA-7D03-B4E5-A201D2C1E713}"/>
              </a:ext>
            </a:extLst>
          </p:cNvPr>
          <p:cNvSpPr>
            <a:spLocks noGrp="1"/>
          </p:cNvSpPr>
          <p:nvPr>
            <p:ph type="title"/>
          </p:nvPr>
        </p:nvSpPr>
        <p:spPr/>
        <p:txBody>
          <a:bodyPr>
            <a:normAutofit fontScale="90000"/>
          </a:bodyPr>
          <a:lstStyle/>
          <a:p>
            <a:r>
              <a:rPr lang="en-CA" sz="2400"/>
              <a:t>Merging </a:t>
            </a:r>
            <a:r>
              <a:rPr lang="en-CA"/>
              <a:t>O</a:t>
            </a:r>
            <a:r>
              <a:rPr lang="en-CA" sz="2400"/>
              <a:t>ptions </a:t>
            </a:r>
            <a:r>
              <a:rPr lang="en-CA"/>
              <a:t>F</a:t>
            </a:r>
            <a:r>
              <a:rPr lang="en-CA" sz="2400"/>
              <a:t>or </a:t>
            </a:r>
            <a:r>
              <a:rPr lang="en-CA"/>
              <a:t>T</a:t>
            </a:r>
            <a:r>
              <a:rPr lang="en-CA" sz="2400"/>
              <a:t>he Tradename And </a:t>
            </a:r>
            <a:r>
              <a:rPr lang="en-CA"/>
              <a:t>G</a:t>
            </a:r>
            <a:r>
              <a:rPr lang="en-CA" sz="2400"/>
              <a:t>eneric/Historical Subsets</a:t>
            </a:r>
            <a:endParaRPr lang="en-CA"/>
          </a:p>
        </p:txBody>
      </p:sp>
      <p:sp>
        <p:nvSpPr>
          <p:cNvPr id="3" name="Espace réservé du contenu 2">
            <a:extLst>
              <a:ext uri="{FF2B5EF4-FFF2-40B4-BE49-F238E27FC236}">
                <a16:creationId xmlns:a16="http://schemas.microsoft.com/office/drawing/2014/main" id="{E9E5410F-C4F4-1541-17F0-24061F330960}"/>
              </a:ext>
            </a:extLst>
          </p:cNvPr>
          <p:cNvSpPr>
            <a:spLocks noGrp="1"/>
          </p:cNvSpPr>
          <p:nvPr>
            <p:ph sz="quarter" idx="10"/>
          </p:nvPr>
        </p:nvSpPr>
        <p:spPr>
          <a:xfrm>
            <a:off x="733424" y="1367624"/>
            <a:ext cx="7643660" cy="2804326"/>
          </a:xfrm>
        </p:spPr>
        <p:txBody>
          <a:bodyPr>
            <a:normAutofit fontScale="92500" lnSpcReduction="10000"/>
          </a:bodyPr>
          <a:lstStyle/>
          <a:p>
            <a:r>
              <a:rPr lang="fr-CA" err="1"/>
              <a:t>Comments</a:t>
            </a:r>
            <a:r>
              <a:rPr lang="fr-CA"/>
              <a:t> </a:t>
            </a:r>
            <a:r>
              <a:rPr lang="fr-CA" err="1"/>
              <a:t>received</a:t>
            </a:r>
            <a:r>
              <a:rPr lang="fr-CA"/>
              <a:t> </a:t>
            </a:r>
            <a:r>
              <a:rPr lang="fr-CA" err="1"/>
              <a:t>from</a:t>
            </a:r>
            <a:r>
              <a:rPr lang="fr-CA"/>
              <a:t> the audience:</a:t>
            </a:r>
          </a:p>
          <a:p>
            <a:pPr lvl="1"/>
            <a:r>
              <a:rPr lang="fr-CA"/>
              <a:t>The </a:t>
            </a:r>
            <a:r>
              <a:rPr lang="fr-CA" err="1"/>
              <a:t>Infoway</a:t>
            </a:r>
            <a:r>
              <a:rPr lang="fr-CA"/>
              <a:t> </a:t>
            </a:r>
            <a:r>
              <a:rPr lang="fr-CA" err="1"/>
              <a:t>subsets</a:t>
            </a:r>
            <a:r>
              <a:rPr lang="fr-CA"/>
              <a:t> </a:t>
            </a:r>
            <a:r>
              <a:rPr lang="fr-CA" err="1"/>
              <a:t>should</a:t>
            </a:r>
            <a:r>
              <a:rPr lang="fr-CA"/>
              <a:t> </a:t>
            </a:r>
            <a:r>
              <a:rPr lang="fr-CA" err="1"/>
              <a:t>align</a:t>
            </a:r>
            <a:r>
              <a:rPr lang="fr-CA"/>
              <a:t> </a:t>
            </a:r>
            <a:r>
              <a:rPr lang="fr-CA" err="1"/>
              <a:t>with</a:t>
            </a:r>
            <a:r>
              <a:rPr lang="fr-CA"/>
              <a:t> the NVC </a:t>
            </a:r>
            <a:r>
              <a:rPr lang="fr-CA" err="1"/>
              <a:t>subsets</a:t>
            </a:r>
            <a:endParaRPr lang="fr-CA"/>
          </a:p>
          <a:p>
            <a:pPr lvl="1"/>
            <a:r>
              <a:rPr lang="fr-CA"/>
              <a:t>Option #2 </a:t>
            </a:r>
            <a:r>
              <a:rPr lang="fr-CA" err="1"/>
              <a:t>was</a:t>
            </a:r>
            <a:r>
              <a:rPr lang="fr-CA"/>
              <a:t> </a:t>
            </a:r>
            <a:r>
              <a:rPr lang="fr-CA" err="1"/>
              <a:t>preferred</a:t>
            </a:r>
            <a:r>
              <a:rPr lang="fr-CA"/>
              <a:t> by one </a:t>
            </a:r>
            <a:r>
              <a:rPr lang="fr-CA" err="1"/>
              <a:t>jurisdiction</a:t>
            </a:r>
            <a:endParaRPr lang="fr-CA"/>
          </a:p>
          <a:p>
            <a:pPr marL="239268" lvl="1" indent="0">
              <a:buNone/>
            </a:pPr>
            <a:endParaRPr lang="fr-CA"/>
          </a:p>
          <a:p>
            <a:pPr marL="239268" lvl="1" indent="0">
              <a:buNone/>
            </a:pPr>
            <a:r>
              <a:rPr lang="fr-CA" b="1">
                <a:solidFill>
                  <a:srgbClr val="C00000"/>
                </a:solidFill>
              </a:rPr>
              <a:t>REQUEST FOR ACTION FROM THE PHSC:</a:t>
            </a:r>
          </a:p>
          <a:p>
            <a:pPr marL="239268" lvl="1" indent="0">
              <a:buNone/>
            </a:pPr>
            <a:r>
              <a:rPr lang="fr-CA" err="1">
                <a:solidFill>
                  <a:srgbClr val="C00000"/>
                </a:solidFill>
              </a:rPr>
              <a:t>Please</a:t>
            </a:r>
            <a:r>
              <a:rPr lang="fr-CA">
                <a:solidFill>
                  <a:srgbClr val="C00000"/>
                </a:solidFill>
              </a:rPr>
              <a:t> </a:t>
            </a:r>
            <a:r>
              <a:rPr lang="fr-CA" err="1">
                <a:solidFill>
                  <a:srgbClr val="C00000"/>
                </a:solidFill>
              </a:rPr>
              <a:t>provide</a:t>
            </a:r>
            <a:r>
              <a:rPr lang="fr-CA">
                <a:solidFill>
                  <a:srgbClr val="C00000"/>
                </a:solidFill>
              </a:rPr>
              <a:t> feedback and </a:t>
            </a:r>
            <a:r>
              <a:rPr lang="fr-CA" err="1">
                <a:solidFill>
                  <a:srgbClr val="C00000"/>
                </a:solidFill>
              </a:rPr>
              <a:t>comments</a:t>
            </a:r>
            <a:r>
              <a:rPr lang="fr-CA">
                <a:solidFill>
                  <a:srgbClr val="C00000"/>
                </a:solidFill>
              </a:rPr>
              <a:t> on </a:t>
            </a:r>
            <a:r>
              <a:rPr lang="fr-CA" err="1">
                <a:solidFill>
                  <a:srgbClr val="C00000"/>
                </a:solidFill>
              </a:rPr>
              <a:t>this</a:t>
            </a:r>
            <a:r>
              <a:rPr lang="fr-CA">
                <a:solidFill>
                  <a:srgbClr val="C00000"/>
                </a:solidFill>
              </a:rPr>
              <a:t> topic on the PHSC Forum at </a:t>
            </a:r>
            <a:r>
              <a:rPr lang="fr-CA" err="1">
                <a:solidFill>
                  <a:srgbClr val="C00000"/>
                </a:solidFill>
              </a:rPr>
              <a:t>any</a:t>
            </a:r>
            <a:r>
              <a:rPr lang="fr-CA">
                <a:solidFill>
                  <a:srgbClr val="C00000"/>
                </a:solidFill>
              </a:rPr>
              <a:t> moment </a:t>
            </a:r>
            <a:r>
              <a:rPr lang="fr-CA" err="1">
                <a:solidFill>
                  <a:srgbClr val="C00000"/>
                </a:solidFill>
              </a:rPr>
              <a:t>between</a:t>
            </a:r>
            <a:r>
              <a:rPr lang="fr-CA">
                <a:solidFill>
                  <a:srgbClr val="C00000"/>
                </a:solidFill>
              </a:rPr>
              <a:t> </a:t>
            </a:r>
            <a:r>
              <a:rPr lang="fr-CA" err="1">
                <a:solidFill>
                  <a:srgbClr val="C00000"/>
                </a:solidFill>
              </a:rPr>
              <a:t>now</a:t>
            </a:r>
            <a:r>
              <a:rPr lang="fr-CA">
                <a:solidFill>
                  <a:srgbClr val="C00000"/>
                </a:solidFill>
              </a:rPr>
              <a:t> and </a:t>
            </a:r>
            <a:r>
              <a:rPr lang="fr-CA" err="1">
                <a:solidFill>
                  <a:srgbClr val="C00000"/>
                </a:solidFill>
              </a:rPr>
              <a:t>September</a:t>
            </a:r>
            <a:r>
              <a:rPr lang="fr-CA">
                <a:solidFill>
                  <a:srgbClr val="C00000"/>
                </a:solidFill>
              </a:rPr>
              <a:t>, </a:t>
            </a:r>
            <a:r>
              <a:rPr lang="fr-CA" err="1">
                <a:solidFill>
                  <a:srgbClr val="C00000"/>
                </a:solidFill>
              </a:rPr>
              <a:t>so</a:t>
            </a:r>
            <a:r>
              <a:rPr lang="fr-CA">
                <a:solidFill>
                  <a:srgbClr val="C00000"/>
                </a:solidFill>
              </a:rPr>
              <a:t> the changes can </a:t>
            </a:r>
            <a:r>
              <a:rPr lang="fr-CA" err="1">
                <a:solidFill>
                  <a:srgbClr val="C00000"/>
                </a:solidFill>
              </a:rPr>
              <a:t>be</a:t>
            </a:r>
            <a:r>
              <a:rPr lang="fr-CA">
                <a:solidFill>
                  <a:srgbClr val="C00000"/>
                </a:solidFill>
              </a:rPr>
              <a:t> effective in the </a:t>
            </a:r>
            <a:r>
              <a:rPr lang="fr-CA" err="1">
                <a:solidFill>
                  <a:srgbClr val="C00000"/>
                </a:solidFill>
              </a:rPr>
              <a:t>November</a:t>
            </a:r>
            <a:r>
              <a:rPr lang="fr-CA">
                <a:solidFill>
                  <a:srgbClr val="C00000"/>
                </a:solidFill>
              </a:rPr>
              <a:t> 2024 CA Edition release</a:t>
            </a:r>
          </a:p>
          <a:p>
            <a:pPr lvl="1"/>
            <a:endParaRPr lang="en-CA"/>
          </a:p>
        </p:txBody>
      </p:sp>
      <p:sp>
        <p:nvSpPr>
          <p:cNvPr id="4" name="Espace réservé du numéro de diapositive 3">
            <a:extLst>
              <a:ext uri="{FF2B5EF4-FFF2-40B4-BE49-F238E27FC236}">
                <a16:creationId xmlns:a16="http://schemas.microsoft.com/office/drawing/2014/main" id="{B6C9F6E9-1206-8D6C-AEB4-DAC6073B0587}"/>
              </a:ext>
            </a:extLst>
          </p:cNvPr>
          <p:cNvSpPr>
            <a:spLocks noGrp="1"/>
          </p:cNvSpPr>
          <p:nvPr>
            <p:ph type="sldNum" sz="quarter" idx="11"/>
          </p:nvPr>
        </p:nvSpPr>
        <p:spPr/>
        <p:txBody>
          <a:bodyPr/>
          <a:lstStyle/>
          <a:p>
            <a:fld id="{7BCFBF29-39BB-47B7-B83E-9E61FEB2B13F}" type="slidenum">
              <a:rPr lang="en-CA" smtClean="0"/>
              <a:pPr/>
              <a:t>21</a:t>
            </a:fld>
            <a:endParaRPr lang="en-CA"/>
          </a:p>
        </p:txBody>
      </p:sp>
      <p:sp>
        <p:nvSpPr>
          <p:cNvPr id="6" name="Espace réservé du pied de page 4">
            <a:extLst>
              <a:ext uri="{FF2B5EF4-FFF2-40B4-BE49-F238E27FC236}">
                <a16:creationId xmlns:a16="http://schemas.microsoft.com/office/drawing/2014/main" id="{987DDDCF-B803-D56B-2683-2FF001BD4148}"/>
              </a:ext>
            </a:extLst>
          </p:cNvPr>
          <p:cNvSpPr>
            <a:spLocks noGrp="1"/>
          </p:cNvSpPr>
          <p:nvPr>
            <p:ph type="ftr" sz="quarter" idx="12"/>
          </p:nvPr>
        </p:nvSpPr>
        <p:spPr>
          <a:xfrm>
            <a:off x="246081" y="4810284"/>
            <a:ext cx="1828800" cy="146304"/>
          </a:xfrm>
        </p:spPr>
        <p:txBody>
          <a:bodyPr/>
          <a:lstStyle/>
          <a:p>
            <a:r>
              <a:rPr lang="en-CA"/>
              <a:t>©2024 Canada Health Infoway</a:t>
            </a:r>
          </a:p>
        </p:txBody>
      </p:sp>
    </p:spTree>
    <p:extLst>
      <p:ext uri="{BB962C8B-B14F-4D97-AF65-F5344CB8AC3E}">
        <p14:creationId xmlns:p14="http://schemas.microsoft.com/office/powerpoint/2010/main" val="16910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1292189"/>
            <a:ext cx="5200650" cy="548049"/>
          </a:xfrm>
        </p:spPr>
        <p:txBody>
          <a:bodyPr anchor="t"/>
          <a:lstStyle/>
          <a:p>
            <a:r>
              <a:rPr lang="en-CA" sz="2400" dirty="0"/>
              <a:t>6. Follow-up On Who Uses The Antigen And Immunoglobulin Joint Subset And For What? (10 min)</a:t>
            </a:r>
            <a:br>
              <a:rPr lang="en-CA" sz="2400" dirty="0"/>
            </a:br>
            <a:br>
              <a:rPr lang="en-CA" sz="2400" dirty="0"/>
            </a:br>
            <a:r>
              <a:rPr lang="en-CA" sz="2400" dirty="0">
                <a:solidFill>
                  <a:srgbClr val="C00000"/>
                </a:solidFill>
              </a:rPr>
              <a:t>Was not discussed – Postponed to September meeting</a:t>
            </a:r>
            <a:br>
              <a:rPr lang="en-CA" sz="2400" dirty="0"/>
            </a:br>
            <a:endParaRPr lang="en-CA" sz="2400"/>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a:xfrm>
            <a:off x="595404" y="3919993"/>
            <a:ext cx="6171132" cy="701182"/>
          </a:xfrm>
        </p:spPr>
        <p:txBody>
          <a:bodyPr/>
          <a:lstStyle/>
          <a:p>
            <a:r>
              <a:rPr lang="en-US" sz="1800">
                <a:latin typeface="+mj-lt"/>
              </a:rPr>
              <a:t>Linda Parisien, Canada Health </a:t>
            </a:r>
            <a:r>
              <a:rPr lang="en-US" sz="1800" err="1">
                <a:latin typeface="+mj-lt"/>
              </a:rPr>
              <a:t>Infoway</a:t>
            </a:r>
            <a:endParaRPr lang="en-US" sz="1800">
              <a:latin typeface="+mj-lt"/>
            </a:endParaRPr>
          </a:p>
          <a:p>
            <a:r>
              <a:rPr lang="en-US" sz="1800">
                <a:latin typeface="+mj-lt"/>
              </a:rPr>
              <a:t>Group discussion</a:t>
            </a:r>
          </a:p>
        </p:txBody>
      </p:sp>
    </p:spTree>
    <p:extLst>
      <p:ext uri="{BB962C8B-B14F-4D97-AF65-F5344CB8AC3E}">
        <p14:creationId xmlns:p14="http://schemas.microsoft.com/office/powerpoint/2010/main" val="5035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sz="2200" b="1" i="0" u="none" strike="noStrike" baseline="0">
                <a:solidFill>
                  <a:srgbClr val="171F2C"/>
                </a:solidFill>
                <a:latin typeface="Arial" panose="020B0604020202020204" pitchFamily="34" charset="0"/>
              </a:rPr>
              <a:t>Antigen/Immunoglobulin Subsets</a:t>
            </a:r>
            <a:endParaRPr lang="en-CA" sz="220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a:t>©2024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639336" y="1086254"/>
            <a:ext cx="7643660" cy="3200400"/>
          </a:xfrm>
        </p:spPr>
        <p:txBody>
          <a:bodyPr>
            <a:normAutofit fontScale="92500" lnSpcReduction="20000"/>
          </a:bodyPr>
          <a:lstStyle/>
          <a:p>
            <a:r>
              <a:rPr lang="en-CA" sz="1800" b="0" i="0" u="none" strike="noStrike" baseline="0">
                <a:solidFill>
                  <a:srgbClr val="171F2C"/>
                </a:solidFill>
                <a:latin typeface="Arial" panose="020B0604020202020204" pitchFamily="34" charset="0"/>
              </a:rPr>
              <a:t>Who uses the joint subset?</a:t>
            </a:r>
          </a:p>
          <a:p>
            <a:r>
              <a:rPr lang="en-CA">
                <a:solidFill>
                  <a:srgbClr val="171F2C"/>
                </a:solidFill>
                <a:latin typeface="Arial" panose="020B0604020202020204" pitchFamily="34" charset="0"/>
              </a:rPr>
              <a:t>How is the subset used?</a:t>
            </a:r>
          </a:p>
          <a:p>
            <a:r>
              <a:rPr lang="en-CA">
                <a:solidFill>
                  <a:srgbClr val="171F2C"/>
                </a:solidFill>
                <a:latin typeface="Arial" panose="020B0604020202020204" pitchFamily="34" charset="0"/>
              </a:rPr>
              <a:t>Why is the subset used?</a:t>
            </a:r>
          </a:p>
          <a:p>
            <a:pPr lvl="1"/>
            <a:r>
              <a:rPr lang="en-CA">
                <a:solidFill>
                  <a:srgbClr val="171F2C"/>
                </a:solidFill>
                <a:latin typeface="Arial" panose="020B0604020202020204" pitchFamily="34" charset="0"/>
              </a:rPr>
              <a:t>Are you using them for forecasting?</a:t>
            </a:r>
          </a:p>
          <a:p>
            <a:pPr lvl="1"/>
            <a:r>
              <a:rPr lang="en-CA">
                <a:solidFill>
                  <a:srgbClr val="171F2C"/>
                </a:solidFill>
                <a:latin typeface="Arial" panose="020B0604020202020204" pitchFamily="34" charset="0"/>
              </a:rPr>
              <a:t>If so, are you experiencing any challenges?</a:t>
            </a:r>
          </a:p>
          <a:p>
            <a:pPr marL="239268" lvl="1" indent="0">
              <a:buNone/>
            </a:pPr>
            <a:endParaRPr lang="en-CA">
              <a:solidFill>
                <a:srgbClr val="171F2C"/>
              </a:solidFill>
              <a:latin typeface="Arial" panose="020B0604020202020204" pitchFamily="34" charset="0"/>
            </a:endParaRPr>
          </a:p>
          <a:p>
            <a:r>
              <a:rPr lang="en-CA">
                <a:solidFill>
                  <a:srgbClr val="171F2C"/>
                </a:solidFill>
                <a:latin typeface="Arial" panose="020B0604020202020204" pitchFamily="34" charset="0"/>
              </a:rPr>
              <a:t>If you are not using the joint subset, are you using the individual antigen subset and or the immunoglobulin subset published on the Infoway Terminology Gateway?</a:t>
            </a:r>
          </a:p>
          <a:p>
            <a:endParaRPr lang="en-CA" sz="1800" b="0" i="0" u="none" strike="noStrike" baseline="0">
              <a:solidFill>
                <a:srgbClr val="171F2C"/>
              </a:solidFill>
              <a:latin typeface="Arial" panose="020B0604020202020204" pitchFamily="34" charset="0"/>
            </a:endParaRPr>
          </a:p>
          <a:p>
            <a:endParaRPr lang="en-CA">
              <a:solidFill>
                <a:srgbClr val="171F2C"/>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23</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sz="2200" b="1" i="0" u="none" strike="noStrike" baseline="0">
                <a:solidFill>
                  <a:srgbClr val="171F2C"/>
                </a:solidFill>
                <a:latin typeface="Arial" panose="020B0604020202020204" pitchFamily="34" charset="0"/>
              </a:rPr>
              <a:t>Antigen/Immunoglobulin Subsets</a:t>
            </a:r>
            <a:endParaRPr lang="en-CA" sz="220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a:t>©2024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639336" y="1086254"/>
            <a:ext cx="7643660" cy="3200400"/>
          </a:xfrm>
        </p:spPr>
        <p:txBody>
          <a:bodyPr>
            <a:normAutofit/>
          </a:bodyPr>
          <a:lstStyle/>
          <a:p>
            <a:r>
              <a:rPr lang="en-CA" sz="1800" b="0" i="0" u="none" strike="noStrike" baseline="0">
                <a:solidFill>
                  <a:srgbClr val="171F2C"/>
                </a:solidFill>
                <a:latin typeface="Arial" panose="020B0604020202020204" pitchFamily="34" charset="0"/>
                <a:hlinkClick r:id="rId3"/>
              </a:rPr>
              <a:t>Immunization Editorial Guidelines</a:t>
            </a:r>
            <a:endParaRPr lang="en-CA" sz="1800" b="0" i="0" u="none" strike="noStrike" baseline="0">
              <a:solidFill>
                <a:srgbClr val="171F2C"/>
              </a:solidFill>
              <a:latin typeface="Arial" panose="020B0604020202020204" pitchFamily="34" charset="0"/>
            </a:endParaRPr>
          </a:p>
          <a:p>
            <a:endParaRPr lang="en-CA">
              <a:solidFill>
                <a:srgbClr val="171F2C"/>
              </a:solidFill>
              <a:latin typeface="Arial" panose="020B0604020202020204" pitchFamily="34" charset="0"/>
            </a:endParaRPr>
          </a:p>
          <a:p>
            <a:endParaRPr lang="en-CA" sz="1800" b="0" i="0" u="none" strike="noStrike" baseline="0">
              <a:solidFill>
                <a:srgbClr val="171F2C"/>
              </a:solidFill>
              <a:latin typeface="Arial" panose="020B0604020202020204" pitchFamily="34" charset="0"/>
            </a:endParaRPr>
          </a:p>
          <a:p>
            <a:endParaRPr lang="en-CA">
              <a:solidFill>
                <a:srgbClr val="171F2C"/>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24</a:t>
            </a:fld>
            <a:endParaRPr lang="en-CA"/>
          </a:p>
        </p:txBody>
      </p:sp>
      <p:pic>
        <p:nvPicPr>
          <p:cNvPr id="7" name="Image 6">
            <a:extLst>
              <a:ext uri="{FF2B5EF4-FFF2-40B4-BE49-F238E27FC236}">
                <a16:creationId xmlns:a16="http://schemas.microsoft.com/office/drawing/2014/main" id="{B72E5EB2-9BCC-98B6-6094-01AB14F73CC3}"/>
              </a:ext>
            </a:extLst>
          </p:cNvPr>
          <p:cNvPicPr>
            <a:picLocks noChangeAspect="1"/>
          </p:cNvPicPr>
          <p:nvPr/>
        </p:nvPicPr>
        <p:blipFill>
          <a:blip r:embed="rId4"/>
          <a:stretch>
            <a:fillRect/>
          </a:stretch>
        </p:blipFill>
        <p:spPr>
          <a:xfrm>
            <a:off x="939713" y="1504379"/>
            <a:ext cx="5198204" cy="3026068"/>
          </a:xfrm>
          <a:prstGeom prst="rect">
            <a:avLst/>
          </a:prstGeom>
        </p:spPr>
      </p:pic>
    </p:spTree>
    <p:extLst>
      <p:ext uri="{BB962C8B-B14F-4D97-AF65-F5344CB8AC3E}">
        <p14:creationId xmlns:p14="http://schemas.microsoft.com/office/powerpoint/2010/main" val="288293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sz="2200" b="1" i="0" u="none" strike="noStrike" baseline="0">
                <a:solidFill>
                  <a:srgbClr val="171F2C"/>
                </a:solidFill>
                <a:latin typeface="Arial" panose="020B0604020202020204" pitchFamily="34" charset="0"/>
              </a:rPr>
              <a:t>Antigen/Immunoglobulin Subsets</a:t>
            </a:r>
            <a:endParaRPr lang="en-CA" sz="220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a:t>©2024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639336" y="1086254"/>
            <a:ext cx="7643660" cy="3200400"/>
          </a:xfrm>
        </p:spPr>
        <p:txBody>
          <a:bodyPr>
            <a:normAutofit fontScale="62500" lnSpcReduction="20000"/>
          </a:bodyPr>
          <a:lstStyle/>
          <a:p>
            <a:pPr marL="1524" indent="0">
              <a:buNone/>
            </a:pPr>
            <a:r>
              <a:rPr lang="en-CA" sz="2200" b="0" i="0" u="none" strike="noStrike" baseline="0">
                <a:solidFill>
                  <a:srgbClr val="171F2C"/>
                </a:solidFill>
                <a:latin typeface="Arial" panose="020B0604020202020204" pitchFamily="34" charset="0"/>
                <a:hlinkClick r:id="rId3"/>
              </a:rPr>
              <a:t>Excerpt from the Immunization Editorial Guidelines</a:t>
            </a:r>
            <a:r>
              <a:rPr lang="en-CA" sz="2200" b="0" i="0" u="none" strike="noStrike" baseline="0">
                <a:solidFill>
                  <a:srgbClr val="171F2C"/>
                </a:solidFill>
                <a:latin typeface="Arial" panose="020B0604020202020204" pitchFamily="34" charset="0"/>
              </a:rPr>
              <a:t> (</a:t>
            </a:r>
            <a:r>
              <a:rPr lang="en-CA" sz="2200" b="0" i="0" u="none" strike="noStrike" baseline="0" err="1">
                <a:solidFill>
                  <a:srgbClr val="171F2C"/>
                </a:solidFill>
                <a:latin typeface="Arial" panose="020B0604020202020204" pitchFamily="34" charset="0"/>
              </a:rPr>
              <a:t>AntigenCode</a:t>
            </a:r>
            <a:r>
              <a:rPr lang="en-CA" sz="2200" b="0" i="0" u="none" strike="noStrike" baseline="0">
                <a:solidFill>
                  <a:srgbClr val="171F2C"/>
                </a:solidFill>
                <a:latin typeface="Arial" panose="020B0604020202020204" pitchFamily="34" charset="0"/>
              </a:rPr>
              <a:t> Subset)</a:t>
            </a:r>
          </a:p>
          <a:p>
            <a:endParaRPr lang="en-CA">
              <a:solidFill>
                <a:srgbClr val="171F2C"/>
              </a:solidFill>
              <a:latin typeface="Arial" panose="020B0604020202020204" pitchFamily="34" charset="0"/>
            </a:endParaRP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For some categories of antigens the granularity level has been driven by the forecasting schedule. </a:t>
            </a:r>
          </a:p>
          <a:p>
            <a:pPr lvl="1">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For example, pneumococcal polysaccharide has the same forecast regardless of whether the patient received a single or multi-valent product. </a:t>
            </a:r>
            <a:r>
              <a:rPr lang="en-CA" b="1" i="0">
                <a:solidFill>
                  <a:srgbClr val="333333"/>
                </a:solidFill>
                <a:effectLst/>
                <a:highlight>
                  <a:srgbClr val="FFFFFF"/>
                </a:highlight>
                <a:latin typeface="Helvetica Neue" panose="020B0604020202020204" charset="0"/>
              </a:rPr>
              <a:t>Therefore only one higher parent is created as pneumococcal polysaccharide antigen to accommodate for all pneumo-p</a:t>
            </a:r>
            <a:r>
              <a:rPr lang="en-CA" b="0" i="0">
                <a:solidFill>
                  <a:srgbClr val="333333"/>
                </a:solidFill>
                <a:effectLst/>
                <a:highlight>
                  <a:srgbClr val="FFFFFF"/>
                </a:highlight>
                <a:latin typeface="Helvetica Neue" panose="020B0604020202020204" charset="0"/>
              </a:rPr>
              <a:t>.  The same has been done for the pneumococcal conjugate formulation: </a:t>
            </a:r>
            <a:r>
              <a:rPr lang="en-CA" b="1" i="0">
                <a:solidFill>
                  <a:srgbClr val="333333"/>
                </a:solidFill>
                <a:effectLst/>
                <a:highlight>
                  <a:srgbClr val="FFFFFF"/>
                </a:highlight>
                <a:latin typeface="Helvetica Neue" panose="020B0604020202020204" charset="0"/>
              </a:rPr>
              <a:t>only one higher parent is created as pneumococcal conjugate antigen to accommodate for all pneumo-c.</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Specific strains are not always needed for forecasting; therefore where multiple strains exist, the antigens were identified along with terms such as conjugate.  Examples where this has been used include:  pneumococcal conjugate and pneumococcal polysaccharide (</a:t>
            </a:r>
            <a:r>
              <a:rPr lang="en-CA" b="1" i="0">
                <a:solidFill>
                  <a:srgbClr val="333333"/>
                </a:solidFill>
                <a:effectLst/>
                <a:highlight>
                  <a:srgbClr val="FFFFFF"/>
                </a:highlight>
                <a:latin typeface="Helvetica Neue" panose="020B0604020202020204" charset="0"/>
              </a:rPr>
              <a:t>no requirement for specifying to 23 valency</a:t>
            </a:r>
            <a:r>
              <a:rPr lang="en-CA" b="0" i="0">
                <a:solidFill>
                  <a:srgbClr val="333333"/>
                </a:solidFill>
                <a:effectLst/>
                <a:highlight>
                  <a:srgbClr val="FFFFFF"/>
                </a:highlight>
                <a:latin typeface="Helvetica Neue" panose="020B0604020202020204" charset="0"/>
              </a:rPr>
              <a:t>). </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For HPV, </a:t>
            </a:r>
            <a:r>
              <a:rPr lang="en-CA" b="1" i="0">
                <a:solidFill>
                  <a:srgbClr val="333333"/>
                </a:solidFill>
                <a:effectLst/>
                <a:highlight>
                  <a:srgbClr val="FFFFFF"/>
                </a:highlight>
                <a:latin typeface="Helvetica Neue" panose="020B0604020202020204" charset="0"/>
              </a:rPr>
              <a:t>the clinical requirement for forecasting is to identify whether the product is HPV-2 or HPV-4, therefore the HPV antigens were identified including HPV bivalent (i.e. HPV 2), HPV quadrivalent (i.e. HPV 4), but also the individual antigens were included HPV types 6, 11, 16, 18.</a:t>
            </a:r>
          </a:p>
          <a:p>
            <a:endParaRPr lang="en-CA" sz="1800" b="0" i="0" u="none" strike="noStrike" baseline="0">
              <a:solidFill>
                <a:srgbClr val="171F2C"/>
              </a:solidFill>
              <a:latin typeface="Arial" panose="020B0604020202020204" pitchFamily="34" charset="0"/>
            </a:endParaRPr>
          </a:p>
          <a:p>
            <a:endParaRPr lang="en-CA">
              <a:solidFill>
                <a:srgbClr val="171F2C"/>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25</a:t>
            </a:fld>
            <a:endParaRPr lang="en-CA"/>
          </a:p>
        </p:txBody>
      </p:sp>
    </p:spTree>
    <p:extLst>
      <p:ext uri="{BB962C8B-B14F-4D97-AF65-F5344CB8AC3E}">
        <p14:creationId xmlns:p14="http://schemas.microsoft.com/office/powerpoint/2010/main" val="778316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normAutofit/>
          </a:bodyPr>
          <a:lstStyle/>
          <a:p>
            <a:r>
              <a:rPr lang="en-CA" sz="2200" b="1" i="0" u="none" strike="noStrike" baseline="0">
                <a:solidFill>
                  <a:srgbClr val="171F2C"/>
                </a:solidFill>
                <a:latin typeface="Arial" panose="020B0604020202020204" pitchFamily="34" charset="0"/>
              </a:rPr>
              <a:t>Antigen/Immunoglobulin Subsets</a:t>
            </a:r>
            <a:endParaRPr lang="en-CA" sz="2200">
              <a:solidFill>
                <a:srgbClr val="181F2D"/>
              </a:solidFill>
            </a:endParaRP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a:t>©2024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a:xfrm>
            <a:off x="639336" y="1086254"/>
            <a:ext cx="7643660" cy="3200400"/>
          </a:xfrm>
        </p:spPr>
        <p:txBody>
          <a:bodyPr>
            <a:normAutofit fontScale="85000" lnSpcReduction="20000"/>
          </a:bodyPr>
          <a:lstStyle/>
          <a:p>
            <a:pPr marL="1524" indent="0">
              <a:buNone/>
            </a:pPr>
            <a:r>
              <a:rPr lang="en-CA" sz="2200" b="0" i="0" u="none" strike="noStrike" baseline="0">
                <a:solidFill>
                  <a:srgbClr val="171F2C"/>
                </a:solidFill>
                <a:latin typeface="Arial" panose="020B0604020202020204" pitchFamily="34" charset="0"/>
                <a:hlinkClick r:id="rId3"/>
              </a:rPr>
              <a:t>Excerpt from the Immunization Editorial Guidelines</a:t>
            </a:r>
            <a:r>
              <a:rPr lang="en-CA" sz="2200" b="0" i="0" u="none" strike="noStrike" baseline="0">
                <a:solidFill>
                  <a:srgbClr val="171F2C"/>
                </a:solidFill>
                <a:latin typeface="Arial" panose="020B0604020202020204" pitchFamily="34" charset="0"/>
              </a:rPr>
              <a:t> (</a:t>
            </a:r>
            <a:r>
              <a:rPr lang="en-CA" sz="2200" b="0" i="0" u="none" strike="noStrike" baseline="0" err="1">
                <a:solidFill>
                  <a:srgbClr val="171F2C"/>
                </a:solidFill>
                <a:latin typeface="Arial" panose="020B0604020202020204" pitchFamily="34" charset="0"/>
              </a:rPr>
              <a:t>AntigenCode</a:t>
            </a:r>
            <a:r>
              <a:rPr lang="en-CA" sz="2200" b="0" i="0" u="none" strike="noStrike" baseline="0">
                <a:solidFill>
                  <a:srgbClr val="171F2C"/>
                </a:solidFill>
                <a:latin typeface="Arial" panose="020B0604020202020204" pitchFamily="34" charset="0"/>
              </a:rPr>
              <a:t> Subset)</a:t>
            </a:r>
          </a:p>
          <a:p>
            <a:endParaRPr lang="en-CA">
              <a:solidFill>
                <a:srgbClr val="171F2C"/>
              </a:solidFill>
              <a:latin typeface="Arial" panose="020B0604020202020204" pitchFamily="34" charset="0"/>
            </a:endParaRP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rationale for creation of ‘buckets’ is to combine similar antigens together in the groups required to support the immunization schedule forecast logic.</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Buckets created: Pneu-C-7, Pneu-C-10, Pneu-C-13, Pneu-P-23, Rota, HPV-2-4 and Men</a:t>
            </a:r>
          </a:p>
          <a:p>
            <a:pPr marL="742950" lvl="1" indent="-285750"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bucket will carry a (medicinal product) semantic tag, because the concept represented by this code is not an ‘atomic’ concept</a:t>
            </a:r>
          </a:p>
          <a:p>
            <a:pPr marL="742950" lvl="1" indent="-285750" algn="l">
              <a:buFont typeface="Arial" panose="020B0604020202020204" pitchFamily="34" charset="0"/>
              <a:buChar char="•"/>
            </a:pPr>
            <a:r>
              <a:rPr lang="en-CA">
                <a:solidFill>
                  <a:srgbClr val="333333"/>
                </a:solidFill>
                <a:highlight>
                  <a:srgbClr val="FFFFFF"/>
                </a:highlight>
                <a:latin typeface="Helvetica Neue" panose="020B0604020202020204" charset="0"/>
              </a:rPr>
              <a:t>There are multiple exceptions to this rule. Refer to the editorial page.</a:t>
            </a:r>
          </a:p>
          <a:p>
            <a:pPr marL="742950" lvl="1" indent="-285750" algn="l">
              <a:buFont typeface="Arial" panose="020B0604020202020204" pitchFamily="34" charset="0"/>
              <a:buChar char="•"/>
            </a:pPr>
            <a:endParaRPr lang="en-CA" b="0" i="0">
              <a:solidFill>
                <a:srgbClr val="333333"/>
              </a:solidFill>
              <a:effectLst/>
              <a:highlight>
                <a:srgbClr val="FFFFFF"/>
              </a:highlight>
              <a:latin typeface="Helvetica Neue" panose="020B0604020202020204" charset="0"/>
            </a:endParaRPr>
          </a:p>
          <a:p>
            <a:endParaRPr lang="en-CA" sz="1800" b="0" i="0" u="none" strike="noStrike" baseline="0">
              <a:solidFill>
                <a:srgbClr val="171F2C"/>
              </a:solidFill>
              <a:latin typeface="Arial" panose="020B0604020202020204" pitchFamily="34" charset="0"/>
            </a:endParaRPr>
          </a:p>
          <a:p>
            <a:endParaRPr lang="en-CA">
              <a:solidFill>
                <a:srgbClr val="171F2C"/>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26</a:t>
            </a:fld>
            <a:endParaRPr lang="en-CA"/>
          </a:p>
        </p:txBody>
      </p:sp>
    </p:spTree>
    <p:extLst>
      <p:ext uri="{BB962C8B-B14F-4D97-AF65-F5344CB8AC3E}">
        <p14:creationId xmlns:p14="http://schemas.microsoft.com/office/powerpoint/2010/main" val="324509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a:t>7</a:t>
            </a:r>
            <a:r>
              <a:rPr lang="en-GB" sz="2800"/>
              <a:t>. Follow-up </a:t>
            </a:r>
            <a:r>
              <a:rPr lang="en-GB"/>
              <a:t>On The Picklists (Clinician/Public) Subsets</a:t>
            </a:r>
            <a:r>
              <a:rPr lang="en-CA" sz="2800"/>
              <a:t> (5 min)</a:t>
            </a:r>
            <a:br>
              <a:rPr lang="en-CA" sz="2800"/>
            </a:br>
            <a:r>
              <a:rPr lang="en-CA" sz="2800">
                <a:solidFill>
                  <a:srgbClr val="C00000"/>
                </a:solidFill>
              </a:rPr>
              <a:t>Was not discussed – Post-</a:t>
            </a:r>
            <a:r>
              <a:rPr lang="en-CA" sz="2800" err="1">
                <a:solidFill>
                  <a:srgbClr val="C00000"/>
                </a:solidFill>
              </a:rPr>
              <a:t>poned</a:t>
            </a:r>
            <a:r>
              <a:rPr lang="en-CA" sz="2800">
                <a:solidFill>
                  <a:srgbClr val="C00000"/>
                </a:solidFill>
              </a:rPr>
              <a:t> to September meeting</a:t>
            </a:r>
            <a:endParaRPr lang="en-US"/>
          </a:p>
        </p:txBody>
      </p:sp>
      <p:sp>
        <p:nvSpPr>
          <p:cNvPr id="31" name="Text Placeholder 30">
            <a:extLst>
              <a:ext uri="{FF2B5EF4-FFF2-40B4-BE49-F238E27FC236}">
                <a16:creationId xmlns:a16="http://schemas.microsoft.com/office/drawing/2014/main" id="{1DC878A8-F66D-1618-D315-708E04B8A511}"/>
              </a:ext>
            </a:extLst>
          </p:cNvPr>
          <p:cNvSpPr>
            <a:spLocks noGrp="1"/>
          </p:cNvSpPr>
          <p:nvPr>
            <p:ph type="body" sz="quarter" idx="1"/>
          </p:nvPr>
        </p:nvSpPr>
        <p:spPr>
          <a:xfrm>
            <a:off x="595404" y="4031311"/>
            <a:ext cx="5200650" cy="841813"/>
          </a:xfrm>
        </p:spPr>
        <p:txBody>
          <a:bodyPr/>
          <a:lstStyle/>
          <a:p>
            <a:r>
              <a:rPr lang="en-US"/>
              <a:t>Linda Parisien, Canada Health </a:t>
            </a:r>
            <a:r>
              <a:rPr lang="en-US" err="1"/>
              <a:t>Infoway</a:t>
            </a:r>
            <a:endParaRPr lang="en-US"/>
          </a:p>
          <a:p>
            <a:endParaRPr lang="en-US">
              <a:latin typeface="+mj-lt"/>
            </a:endParaRPr>
          </a:p>
        </p:txBody>
      </p:sp>
    </p:spTree>
    <p:extLst>
      <p:ext uri="{BB962C8B-B14F-4D97-AF65-F5344CB8AC3E}">
        <p14:creationId xmlns:p14="http://schemas.microsoft.com/office/powerpoint/2010/main" val="161760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5E219-8FBC-3FB8-A41B-7CC47C1AC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68A39-41C2-4A8A-6E62-F899975F6831}"/>
              </a:ext>
            </a:extLst>
          </p:cNvPr>
          <p:cNvSpPr>
            <a:spLocks noGrp="1"/>
          </p:cNvSpPr>
          <p:nvPr>
            <p:ph type="title"/>
          </p:nvPr>
        </p:nvSpPr>
        <p:spPr>
          <a:xfrm>
            <a:off x="595404" y="1292190"/>
            <a:ext cx="5200650" cy="560284"/>
          </a:xfrm>
        </p:spPr>
        <p:txBody>
          <a:bodyPr anchor="t"/>
          <a:lstStyle/>
          <a:p>
            <a:r>
              <a:rPr lang="en-GB"/>
              <a:t>8. Questions/Wrap up</a:t>
            </a:r>
            <a:endParaRPr lang="en-US"/>
          </a:p>
        </p:txBody>
      </p:sp>
      <p:sp>
        <p:nvSpPr>
          <p:cNvPr id="31" name="Text Placeholder 30">
            <a:extLst>
              <a:ext uri="{FF2B5EF4-FFF2-40B4-BE49-F238E27FC236}">
                <a16:creationId xmlns:a16="http://schemas.microsoft.com/office/drawing/2014/main" id="{1DC878A8-F66D-1618-D315-708E04B8A511}"/>
              </a:ext>
            </a:extLst>
          </p:cNvPr>
          <p:cNvSpPr>
            <a:spLocks noGrp="1"/>
          </p:cNvSpPr>
          <p:nvPr>
            <p:ph type="body" sz="quarter" idx="1"/>
          </p:nvPr>
        </p:nvSpPr>
        <p:spPr>
          <a:xfrm>
            <a:off x="595404" y="2700338"/>
            <a:ext cx="5200650" cy="2172786"/>
          </a:xfrm>
        </p:spPr>
        <p:txBody>
          <a:bodyPr/>
          <a:lstStyle/>
          <a:p>
            <a:r>
              <a:rPr lang="en-US" b="1"/>
              <a:t>Next meeting</a:t>
            </a:r>
            <a:br>
              <a:rPr lang="en-US"/>
            </a:br>
            <a:r>
              <a:rPr lang="en-US"/>
              <a:t>Thursday, September 5, 2024, 2:00-3:00 pm ET</a:t>
            </a:r>
          </a:p>
          <a:p>
            <a:endParaRPr lang="en-US"/>
          </a:p>
          <a:p>
            <a:r>
              <a:rPr lang="en-US"/>
              <a:t>HAVE A GREAT SUMMER!</a:t>
            </a:r>
          </a:p>
          <a:p>
            <a:br>
              <a:rPr lang="en-US"/>
            </a:br>
            <a:r>
              <a:rPr lang="en-CA" b="1"/>
              <a:t> </a:t>
            </a:r>
            <a:endParaRPr lang="en-CA">
              <a:latin typeface="Calibri" panose="020F0502020204030204" pitchFamily="34" charset="0"/>
              <a:ea typeface="Calibri" panose="020F0502020204030204" pitchFamily="34" charset="0"/>
              <a:cs typeface="Calibri" panose="020F0502020204030204" pitchFamily="34" charset="0"/>
            </a:endParaRPr>
          </a:p>
          <a:p>
            <a:endParaRPr lang="en-US">
              <a:latin typeface="+mj-lt"/>
            </a:endParaRPr>
          </a:p>
        </p:txBody>
      </p:sp>
    </p:spTree>
    <p:extLst>
      <p:ext uri="{BB962C8B-B14F-4D97-AF65-F5344CB8AC3E}">
        <p14:creationId xmlns:p14="http://schemas.microsoft.com/office/powerpoint/2010/main" val="735263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US"/>
              <a:t>Thank you!</a:t>
            </a:r>
            <a:endParaRPr lang="en-CA"/>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a:t>Contact Information:</a:t>
            </a:r>
            <a:br>
              <a:rPr lang="en-CA"/>
            </a:br>
            <a:r>
              <a:rPr lang="en-CA">
                <a:hlinkClick r:id="rId3"/>
              </a:rPr>
              <a:t>standards@infoway-inforoute.ca</a:t>
            </a:r>
            <a:endParaRPr lang="en-CA"/>
          </a:p>
          <a:p>
            <a:endParaRPr lang="en-CA"/>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1292189"/>
            <a:ext cx="5200650" cy="913805"/>
          </a:xfrm>
        </p:spPr>
        <p:txBody>
          <a:bodyPr anchor="t"/>
          <a:lstStyle/>
          <a:p>
            <a:pPr marL="342900" indent="-342900">
              <a:buFontTx/>
              <a:buAutoNum type="arabicPeriod"/>
            </a:pPr>
            <a:r>
              <a:rPr lang="en-CA" sz="1800"/>
              <a:t>Welcome and Introductions (5 min)</a:t>
            </a:r>
            <a:br>
              <a:rPr lang="en-CA" sz="1800"/>
            </a:br>
            <a:endParaRPr lang="en-CA"/>
          </a:p>
        </p:txBody>
      </p:sp>
      <p:sp>
        <p:nvSpPr>
          <p:cNvPr id="4" name="Espace réservé du texte 3">
            <a:extLst>
              <a:ext uri="{FF2B5EF4-FFF2-40B4-BE49-F238E27FC236}">
                <a16:creationId xmlns:a16="http://schemas.microsoft.com/office/drawing/2014/main" id="{40AB28FD-8227-A40B-9BC4-C11D6ADDF1D9}"/>
              </a:ext>
            </a:extLst>
          </p:cNvPr>
          <p:cNvSpPr>
            <a:spLocks noGrp="1"/>
          </p:cNvSpPr>
          <p:nvPr>
            <p:ph type="body" sz="quarter" idx="1"/>
          </p:nvPr>
        </p:nvSpPr>
        <p:spPr/>
        <p:txBody>
          <a:bodyPr/>
          <a:lstStyle/>
          <a:p>
            <a:r>
              <a:rPr lang="en-CA"/>
              <a:t>Linda Parisien, Canada Health Infoway</a:t>
            </a:r>
          </a:p>
        </p:txBody>
      </p:sp>
    </p:spTree>
    <p:extLst>
      <p:ext uri="{BB962C8B-B14F-4D97-AF65-F5344CB8AC3E}">
        <p14:creationId xmlns:p14="http://schemas.microsoft.com/office/powerpoint/2010/main" val="3018335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1292189"/>
            <a:ext cx="4461626" cy="913805"/>
          </a:xfrm>
        </p:spPr>
        <p:txBody>
          <a:bodyPr anchor="t"/>
          <a:lstStyle/>
          <a:p>
            <a:pPr marL="342900" indent="-342900"/>
            <a:r>
              <a:rPr lang="en-CA" sz="1800"/>
              <a:t>2. Infoway Is Recruiting (5 min)</a:t>
            </a:r>
            <a:br>
              <a:rPr lang="en-CA" sz="1800"/>
            </a:br>
            <a:endParaRPr lang="en-CA"/>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a:xfrm>
            <a:off x="595404" y="1876015"/>
            <a:ext cx="5200650" cy="1813390"/>
          </a:xfrm>
        </p:spPr>
        <p:txBody>
          <a:bodyPr/>
          <a:lstStyle/>
          <a:p>
            <a:r>
              <a:rPr lang="en-CA"/>
              <a:t>Resources update</a:t>
            </a:r>
          </a:p>
          <a:p>
            <a:pPr marL="285750" indent="-285750">
              <a:buFont typeface="Arial" panose="020B0604020202020204" pitchFamily="34" charset="0"/>
              <a:buChar char="•"/>
            </a:pPr>
            <a:r>
              <a:rPr lang="en-CA"/>
              <a:t>Rita Pyle last day was May 29</a:t>
            </a:r>
          </a:p>
          <a:p>
            <a:pPr marL="285750" indent="-285750">
              <a:buFont typeface="Arial" panose="020B0604020202020204" pitchFamily="34" charset="0"/>
              <a:buChar char="•"/>
            </a:pPr>
            <a:r>
              <a:rPr lang="en-CA"/>
              <a:t>Tara </a:t>
            </a:r>
            <a:r>
              <a:rPr lang="en-US">
                <a:latin typeface="+mj-lt"/>
              </a:rPr>
              <a:t>Mawhinney last PHSC meeting</a:t>
            </a:r>
          </a:p>
          <a:p>
            <a:pPr marL="285750" indent="-285750">
              <a:buFontTx/>
              <a:buChar char="-"/>
            </a:pPr>
            <a:endParaRPr lang="en-US">
              <a:latin typeface="+mj-lt"/>
            </a:endParaRPr>
          </a:p>
          <a:p>
            <a:r>
              <a:rPr lang="en-US"/>
              <a:t>2 positions open:</a:t>
            </a:r>
          </a:p>
          <a:p>
            <a:pPr marL="285750" indent="-285750">
              <a:buFont typeface="Arial" panose="020B0604020202020204" pitchFamily="34" charset="0"/>
              <a:buChar char="•"/>
            </a:pPr>
            <a:r>
              <a:rPr lang="en-CA"/>
              <a:t>Public Health Surveillance Advisor, part time</a:t>
            </a:r>
          </a:p>
          <a:p>
            <a:pPr marL="285750" indent="-285750">
              <a:buFont typeface="Arial" panose="020B0604020202020204" pitchFamily="34" charset="0"/>
              <a:buChar char="•"/>
            </a:pPr>
            <a:r>
              <a:rPr lang="en-CA"/>
              <a:t>PHS-Standards SME, full time</a:t>
            </a:r>
          </a:p>
          <a:p>
            <a:pPr marL="285750" indent="-285750">
              <a:buFont typeface="Arial" panose="020B0604020202020204" pitchFamily="34" charset="0"/>
              <a:buChar char="•"/>
            </a:pPr>
            <a:endParaRPr lang="en-CA"/>
          </a:p>
          <a:p>
            <a:r>
              <a:rPr lang="en-CA">
                <a:hlinkClick r:id="rId3"/>
              </a:rPr>
              <a:t>https://www.linkedin.com/jobs/view/3932577140</a:t>
            </a:r>
            <a:endParaRPr lang="en-CA"/>
          </a:p>
          <a:p>
            <a:pPr marL="285750" indent="-285750">
              <a:buFont typeface="Arial" panose="020B0604020202020204" pitchFamily="34" charset="0"/>
              <a:buChar char="•"/>
            </a:pPr>
            <a:endParaRPr lang="en-CA"/>
          </a:p>
          <a:p>
            <a:r>
              <a:rPr lang="en-CA"/>
              <a:t>Linda Parisien, Canada Health Infoway</a:t>
            </a:r>
            <a:br>
              <a:rPr lang="en-CA"/>
            </a:br>
            <a:endParaRPr lang="en-US"/>
          </a:p>
        </p:txBody>
      </p:sp>
    </p:spTree>
    <p:extLst>
      <p:ext uri="{BB962C8B-B14F-4D97-AF65-F5344CB8AC3E}">
        <p14:creationId xmlns:p14="http://schemas.microsoft.com/office/powerpoint/2010/main" val="73923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DC7D1F14-0ADA-2502-510D-21CE2FF8BD4F}"/>
              </a:ext>
            </a:extLst>
          </p:cNvPr>
          <p:cNvSpPr>
            <a:spLocks noGrp="1"/>
          </p:cNvSpPr>
          <p:nvPr>
            <p:ph type="body" sz="quarter" idx="1"/>
          </p:nvPr>
        </p:nvSpPr>
        <p:spPr>
          <a:xfrm>
            <a:off x="575599" y="2020592"/>
            <a:ext cx="5157291" cy="2080999"/>
          </a:xfrm>
        </p:spPr>
        <p:txBody>
          <a:bodyPr/>
          <a:lstStyle/>
          <a:p>
            <a:endParaRPr lang="en-US"/>
          </a:p>
          <a:p>
            <a:r>
              <a:rPr lang="en-US"/>
              <a:t>Highlights of changes-</a:t>
            </a:r>
          </a:p>
          <a:p>
            <a:pPr marL="285750" indent="-285750">
              <a:buFont typeface="Arial" panose="020B0604020202020204" pitchFamily="34" charset="0"/>
              <a:buChar char="•"/>
            </a:pPr>
            <a:r>
              <a:rPr lang="en-US"/>
              <a:t>References NVC scope</a:t>
            </a:r>
          </a:p>
          <a:p>
            <a:pPr marL="285750" indent="-285750">
              <a:buFont typeface="Arial" panose="020B0604020202020204" pitchFamily="34" charset="0"/>
              <a:buChar char="•"/>
            </a:pPr>
            <a:r>
              <a:rPr lang="en-US"/>
              <a:t>Table describes NVC and PHSC roles</a:t>
            </a:r>
          </a:p>
          <a:p>
            <a:pPr marL="285750" indent="-285750">
              <a:buFont typeface="Arial" panose="020B0604020202020204" pitchFamily="34" charset="0"/>
              <a:buChar char="•"/>
            </a:pPr>
            <a:r>
              <a:rPr lang="en-US"/>
              <a:t>Any comments, concerns, suggestions?</a:t>
            </a:r>
          </a:p>
          <a:p>
            <a:pPr marL="285750" indent="-285750">
              <a:buFont typeface="Arial" panose="020B0604020202020204" pitchFamily="34" charset="0"/>
              <a:buChar char="•"/>
            </a:pPr>
            <a:endParaRPr lang="en-US"/>
          </a:p>
          <a:p>
            <a:r>
              <a:rPr lang="en-US" b="1">
                <a:solidFill>
                  <a:srgbClr val="C00000"/>
                </a:solidFill>
              </a:rPr>
              <a:t>RESULT</a:t>
            </a:r>
            <a:r>
              <a:rPr lang="en-US">
                <a:solidFill>
                  <a:srgbClr val="C00000"/>
                </a:solidFill>
              </a:rPr>
              <a:t>: NO OBJECTIONS. APPROVED AS FINAL</a:t>
            </a:r>
          </a:p>
          <a:p>
            <a:pPr marL="898525" indent="-898525"/>
            <a:r>
              <a:rPr lang="en-US" b="1">
                <a:solidFill>
                  <a:srgbClr val="C00000"/>
                </a:solidFill>
              </a:rPr>
              <a:t>ACTION</a:t>
            </a:r>
            <a:r>
              <a:rPr lang="en-US">
                <a:solidFill>
                  <a:srgbClr val="C00000"/>
                </a:solidFill>
              </a:rPr>
              <a:t>: Tara will post the final TOR version on the PHSC Forum</a:t>
            </a:r>
          </a:p>
          <a:p>
            <a:pPr marL="285750" indent="-285750">
              <a:buFont typeface="Arial" panose="020B0604020202020204" pitchFamily="34" charset="0"/>
              <a:buChar char="•"/>
            </a:pPr>
            <a:endParaRPr lang="en-US"/>
          </a:p>
          <a:p>
            <a:r>
              <a:rPr lang="en-US">
                <a:latin typeface="+mj-lt"/>
              </a:rPr>
              <a:t>Tara Mawhinney, Canada Health </a:t>
            </a:r>
            <a:r>
              <a:rPr lang="en-US" err="1">
                <a:latin typeface="+mj-lt"/>
              </a:rPr>
              <a:t>Infoway</a:t>
            </a:r>
            <a:endParaRPr lang="en-US">
              <a:latin typeface="+mj-lt"/>
            </a:endParaRPr>
          </a:p>
          <a:p>
            <a:endParaRPr lang="en-CA"/>
          </a:p>
        </p:txBody>
      </p:sp>
      <p:sp>
        <p:nvSpPr>
          <p:cNvPr id="3" name="Title 1">
            <a:extLst>
              <a:ext uri="{FF2B5EF4-FFF2-40B4-BE49-F238E27FC236}">
                <a16:creationId xmlns:a16="http://schemas.microsoft.com/office/drawing/2014/main" id="{7EE2BFE9-467C-AED2-C6F1-13C865D500AF}"/>
              </a:ext>
            </a:extLst>
          </p:cNvPr>
          <p:cNvSpPr>
            <a:spLocks noGrp="1"/>
          </p:cNvSpPr>
          <p:nvPr>
            <p:ph type="title"/>
          </p:nvPr>
        </p:nvSpPr>
        <p:spPr>
          <a:xfrm>
            <a:off x="575599" y="1360869"/>
            <a:ext cx="5278151" cy="545423"/>
          </a:xfrm>
        </p:spPr>
        <p:txBody>
          <a:bodyPr/>
          <a:lstStyle/>
          <a:p>
            <a:r>
              <a:rPr lang="en-US" sz="2000">
                <a:solidFill>
                  <a:schemeClr val="bg1"/>
                </a:solidFill>
                <a:latin typeface="+mn-lt"/>
              </a:rPr>
              <a:t>3. Updated Terms of Reference – Final version (5 min)</a:t>
            </a:r>
            <a:endParaRPr lang="en-CA" sz="2000">
              <a:solidFill>
                <a:schemeClr val="bg1"/>
              </a:solidFill>
              <a:latin typeface="+mn-lt"/>
            </a:endParaRPr>
          </a:p>
        </p:txBody>
      </p:sp>
    </p:spTree>
    <p:extLst>
      <p:ext uri="{BB962C8B-B14F-4D97-AF65-F5344CB8AC3E}">
        <p14:creationId xmlns:p14="http://schemas.microsoft.com/office/powerpoint/2010/main" val="1506433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7EF943-A54B-3D9E-7E5E-6ED3D137E569}"/>
              </a:ext>
            </a:extLst>
          </p:cNvPr>
          <p:cNvSpPr>
            <a:spLocks noGrp="1"/>
          </p:cNvSpPr>
          <p:nvPr>
            <p:ph type="title"/>
          </p:nvPr>
        </p:nvSpPr>
        <p:spPr>
          <a:xfrm>
            <a:off x="733424" y="384048"/>
            <a:ext cx="7643659" cy="476250"/>
          </a:xfrm>
        </p:spPr>
        <p:txBody>
          <a:bodyPr/>
          <a:lstStyle/>
          <a:p>
            <a:r>
              <a:rPr lang="en-US" err="1"/>
              <a:t>ToR</a:t>
            </a:r>
            <a:r>
              <a:rPr lang="en-US"/>
              <a:t> Addition:</a:t>
            </a:r>
          </a:p>
        </p:txBody>
      </p:sp>
      <p:sp>
        <p:nvSpPr>
          <p:cNvPr id="14" name="Slide Number Placeholder 3">
            <a:extLst>
              <a:ext uri="{FF2B5EF4-FFF2-40B4-BE49-F238E27FC236}">
                <a16:creationId xmlns:a16="http://schemas.microsoft.com/office/drawing/2014/main" id="{70F9D5E5-24A8-4D12-9BCE-4BE234C59E89}"/>
              </a:ext>
            </a:extLst>
          </p:cNvPr>
          <p:cNvSpPr>
            <a:spLocks noGrp="1"/>
          </p:cNvSpPr>
          <p:nvPr>
            <p:ph type="sldNum" sz="quarter" idx="11"/>
          </p:nvPr>
        </p:nvSpPr>
        <p:spPr>
          <a:xfrm>
            <a:off x="246081" y="4497556"/>
            <a:ext cx="393255" cy="274637"/>
          </a:xfrm>
        </p:spPr>
        <p:txBody>
          <a:bodyPr/>
          <a:lstStyle/>
          <a:p>
            <a:pPr>
              <a:spcAft>
                <a:spcPts val="600"/>
              </a:spcAft>
            </a:pPr>
            <a:fld id="{7BCFBF29-39BB-47B7-B83E-9E61FEB2B13F}" type="slidenum">
              <a:rPr lang="en-CA" smtClean="0"/>
              <a:pPr>
                <a:spcAft>
                  <a:spcPts val="600"/>
                </a:spcAft>
              </a:pPr>
              <a:t>6</a:t>
            </a:fld>
            <a:endParaRPr lang="en-CA"/>
          </a:p>
        </p:txBody>
      </p:sp>
      <p:graphicFrame>
        <p:nvGraphicFramePr>
          <p:cNvPr id="3" name="Table 2">
            <a:extLst>
              <a:ext uri="{FF2B5EF4-FFF2-40B4-BE49-F238E27FC236}">
                <a16:creationId xmlns:a16="http://schemas.microsoft.com/office/drawing/2014/main" id="{E4EFD7B4-460E-EF56-16EE-802F8196EC77}"/>
              </a:ext>
            </a:extLst>
          </p:cNvPr>
          <p:cNvGraphicFramePr>
            <a:graphicFrameLocks noGrp="1"/>
          </p:cNvGraphicFramePr>
          <p:nvPr/>
        </p:nvGraphicFramePr>
        <p:xfrm>
          <a:off x="733424" y="1484612"/>
          <a:ext cx="7643661" cy="2901226"/>
        </p:xfrm>
        <a:graphic>
          <a:graphicData uri="http://schemas.openxmlformats.org/drawingml/2006/table">
            <a:tbl>
              <a:tblPr firstRow="1" firstCol="1" bandRow="1"/>
              <a:tblGrid>
                <a:gridCol w="3804164">
                  <a:extLst>
                    <a:ext uri="{9D8B030D-6E8A-4147-A177-3AD203B41FA5}">
                      <a16:colId xmlns:a16="http://schemas.microsoft.com/office/drawing/2014/main" val="1445744830"/>
                    </a:ext>
                  </a:extLst>
                </a:gridCol>
                <a:gridCol w="3839497">
                  <a:extLst>
                    <a:ext uri="{9D8B030D-6E8A-4147-A177-3AD203B41FA5}">
                      <a16:colId xmlns:a16="http://schemas.microsoft.com/office/drawing/2014/main" val="356711547"/>
                    </a:ext>
                  </a:extLst>
                </a:gridCol>
              </a:tblGrid>
              <a:tr h="210076">
                <a:tc>
                  <a:txBody>
                    <a:bodyPr/>
                    <a:lstStyle/>
                    <a:p>
                      <a:pPr algn="just" fontAlgn="t">
                        <a:lnSpc>
                          <a:spcPct val="106000"/>
                        </a:lnSpc>
                        <a:spcBef>
                          <a:spcPts val="600"/>
                        </a:spcBef>
                        <a:spcAft>
                          <a:spcPts val="800"/>
                        </a:spcAft>
                      </a:pPr>
                      <a:r>
                        <a:rPr lang="en-US" sz="1000" b="1" i="0" u="none" strike="noStrike">
                          <a:solidFill>
                            <a:srgbClr val="FFFFFF"/>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EUDP Terms of Reference</a:t>
                      </a:r>
                      <a:endParaRPr lang="en-US" sz="1800" b="0" i="0" u="none" strike="noStrike">
                        <a:effectLst/>
                        <a:highlight>
                          <a:srgbClr val="000000"/>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tc>
                  <a:txBody>
                    <a:bodyPr/>
                    <a:lstStyle/>
                    <a:p>
                      <a:pPr algn="just" fontAlgn="t">
                        <a:lnSpc>
                          <a:spcPct val="106000"/>
                        </a:lnSpc>
                        <a:spcBef>
                          <a:spcPts val="600"/>
                        </a:spcBef>
                        <a:spcAft>
                          <a:spcPts val="800"/>
                        </a:spcAft>
                      </a:pPr>
                      <a:r>
                        <a:rPr lang="en-US" sz="1000" b="1" i="0" u="none" strike="noStrike">
                          <a:solidFill>
                            <a:srgbClr val="FFFFFF"/>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PHSC Scope</a:t>
                      </a:r>
                      <a:endParaRPr lang="en-US" sz="1800" b="0" i="0" u="none" strike="noStrike">
                        <a:effectLst/>
                        <a:highlight>
                          <a:srgbClr val="000000"/>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698103715"/>
                  </a:ext>
                </a:extLst>
              </a:tr>
              <a:tr h="716826">
                <a:tc>
                  <a:txBody>
                    <a:bodyPr/>
                    <a:lstStyle/>
                    <a:p>
                      <a:pPr algn="just" fontAlgn="t">
                        <a:lnSpc>
                          <a:spcPct val="106000"/>
                        </a:lnSpc>
                        <a:spcBef>
                          <a:spcPts val="600"/>
                        </a:spcBef>
                        <a:spcAft>
                          <a:spcPts val="800"/>
                        </a:spcAft>
                      </a:pPr>
                      <a:r>
                        <a:rPr lang="en-US" sz="1000" b="1" i="0" u="none" strike="noStrike">
                          <a:solidFill>
                            <a:srgbClr val="FFFFFF"/>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Identify and define changes or updates (e.g., new data elements or subsets), related to NVC data sources, to prepare change requests for submission to data providers.</a:t>
                      </a:r>
                      <a:endParaRPr lang="en-US" sz="1800" b="0" i="0" u="none" strike="noStrike">
                        <a:effectLst/>
                        <a:highlight>
                          <a:srgbClr val="000000"/>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just" fontAlgn="t">
                        <a:lnSpc>
                          <a:spcPct val="106000"/>
                        </a:lnSpc>
                        <a:spcBef>
                          <a:spcPts val="600"/>
                        </a:spcBef>
                        <a:spcAft>
                          <a:spcPts val="800"/>
                        </a:spcAft>
                      </a:pPr>
                      <a:r>
                        <a:rPr lang="en-US" sz="1000" b="0" i="0" u="none" strike="noStrike">
                          <a:solidFill>
                            <a:srgbClr val="000000"/>
                          </a:solidFill>
                          <a:effectLst/>
                          <a:highlight>
                            <a:srgbClr val="CBCBCB"/>
                          </a:highlight>
                          <a:latin typeface="Arial" panose="020B0604020202020204" pitchFamily="34" charset="0"/>
                          <a:ea typeface="Times New Roman" panose="02020603050405020304" pitchFamily="18" charset="0"/>
                          <a:cs typeface="Arial" panose="020B0604020202020204" pitchFamily="34" charset="0"/>
                        </a:rPr>
                        <a:t>Provide input on existing or future SNOMED CT CA subset requirements. </a:t>
                      </a:r>
                      <a:endParaRPr lang="en-US" sz="1800" b="0" i="0" u="none" strike="noStrike">
                        <a:effectLst/>
                        <a:highlight>
                          <a:srgbClr val="CBCBCB"/>
                        </a:highlight>
                        <a:latin typeface="Arial" panose="020B0604020202020204" pitchFamily="34" charset="0"/>
                      </a:endParaRPr>
                    </a:p>
                    <a:p>
                      <a:pPr algn="just" fontAlgn="t">
                        <a:lnSpc>
                          <a:spcPct val="106000"/>
                        </a:lnSpc>
                        <a:spcBef>
                          <a:spcPts val="600"/>
                        </a:spcBef>
                        <a:spcAft>
                          <a:spcPts val="800"/>
                        </a:spcAft>
                      </a:pPr>
                      <a:r>
                        <a:rPr lang="en-US" sz="1000" b="0" i="0" u="none" strike="noStrike">
                          <a:solidFill>
                            <a:srgbClr val="000000"/>
                          </a:solidFill>
                          <a:effectLst/>
                          <a:highlight>
                            <a:srgbClr val="CBCBCB"/>
                          </a:highlight>
                          <a:latin typeface="Arial" panose="020B0604020202020204" pitchFamily="34" charset="0"/>
                          <a:ea typeface="Times New Roman" panose="02020603050405020304" pitchFamily="18" charset="0"/>
                          <a:cs typeface="Arial" panose="020B0604020202020204" pitchFamily="34" charset="0"/>
                        </a:rPr>
                        <a:t>Ensure new content created meets pan-Canadian requirements.</a:t>
                      </a:r>
                      <a:endParaRPr lang="en-US" sz="1800" b="0" i="0" u="none" strike="noStrike">
                        <a:effectLst/>
                        <a:highlight>
                          <a:srgbClr val="CBCBCB"/>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125045198"/>
                  </a:ext>
                </a:extLst>
              </a:tr>
              <a:tr h="1110509">
                <a:tc>
                  <a:txBody>
                    <a:bodyPr/>
                    <a:lstStyle/>
                    <a:p>
                      <a:pPr algn="just" fontAlgn="t">
                        <a:lnSpc>
                          <a:spcPct val="115000"/>
                        </a:lnSpc>
                        <a:spcBef>
                          <a:spcPts val="600"/>
                        </a:spcBef>
                        <a:spcAft>
                          <a:spcPts val="600"/>
                        </a:spcAft>
                      </a:pPr>
                      <a:r>
                        <a:rPr lang="en-US" sz="1000" b="1" i="0" u="none" strike="noStrike">
                          <a:solidFill>
                            <a:srgbClr val="FFFFFF"/>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CHI PHSC forum will subsequently deliberate on the specifics of the request for development, which then will be seamlessly integrated into the NVC when ready. Therefore, EUDP members are encouraged to join CHI PHSC to actively engage and further shape these requests brought forward by the group.</a:t>
                      </a:r>
                      <a:endParaRPr lang="en-US" sz="1800" b="0" i="0" u="none" strike="noStrike">
                        <a:effectLst/>
                        <a:highlight>
                          <a:srgbClr val="000000"/>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just" fontAlgn="t">
                        <a:lnSpc>
                          <a:spcPct val="106000"/>
                        </a:lnSpc>
                        <a:spcBef>
                          <a:spcPts val="600"/>
                        </a:spcBef>
                        <a:spcAft>
                          <a:spcPts val="800"/>
                        </a:spcAft>
                      </a:pPr>
                      <a:r>
                        <a:rPr lang="en-US" sz="1000" b="0" i="0" u="none" strike="noStrike">
                          <a:solidFill>
                            <a:srgbClr val="000000"/>
                          </a:solidFill>
                          <a:effectLst/>
                          <a:highlight>
                            <a:srgbClr val="E7E7E7"/>
                          </a:highlight>
                          <a:latin typeface="Arial" panose="020B0604020202020204" pitchFamily="34" charset="0"/>
                          <a:ea typeface="Times New Roman" panose="02020603050405020304" pitchFamily="18" charset="0"/>
                          <a:cs typeface="Arial" panose="020B0604020202020204" pitchFamily="34" charset="0"/>
                        </a:rPr>
                        <a:t>Seek out expert advice on complex issues that may arise in the creation or updates to vaccine concepts.  Incorporate recommendations into new / updated content.</a:t>
                      </a:r>
                      <a:endParaRPr lang="en-US" sz="1800" b="0" i="0" u="none" strike="noStrike">
                        <a:effectLst/>
                        <a:highlight>
                          <a:srgbClr val="E7E7E7"/>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4086674179"/>
                  </a:ext>
                </a:extLst>
              </a:tr>
              <a:tr h="863815">
                <a:tc>
                  <a:txBody>
                    <a:bodyPr/>
                    <a:lstStyle/>
                    <a:p>
                      <a:pPr algn="just" fontAlgn="t">
                        <a:lnSpc>
                          <a:spcPct val="106000"/>
                        </a:lnSpc>
                        <a:spcBef>
                          <a:spcPts val="600"/>
                        </a:spcBef>
                        <a:spcAft>
                          <a:spcPts val="800"/>
                        </a:spcAft>
                      </a:pPr>
                      <a:r>
                        <a:rPr lang="en-US" sz="1000" b="1" i="0" u="none" strike="noStrike">
                          <a:solidFill>
                            <a:srgbClr val="FFFFFF"/>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Data providers will provide input and insight into source data, identify potential data opportunities aligned with user needs, and assess the feasibility of discussed requirements. Additionally, they will facilitate integration with the NVC and ensure data integrity. </a:t>
                      </a:r>
                      <a:endParaRPr lang="en-US" sz="1800" b="0" i="0" u="none" strike="noStrike">
                        <a:effectLst/>
                        <a:highlight>
                          <a:srgbClr val="000000"/>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just" fontAlgn="t">
                        <a:lnSpc>
                          <a:spcPct val="106000"/>
                        </a:lnSpc>
                        <a:spcBef>
                          <a:spcPts val="600"/>
                        </a:spcBef>
                        <a:spcAft>
                          <a:spcPts val="800"/>
                        </a:spcAft>
                      </a:pPr>
                      <a:r>
                        <a:rPr lang="en-CA" sz="1000" b="0" i="0" u="none" strike="noStrike">
                          <a:solidFill>
                            <a:srgbClr val="000000"/>
                          </a:solidFill>
                          <a:effectLst/>
                          <a:highlight>
                            <a:srgbClr val="CBCBCB"/>
                          </a:highlight>
                          <a:latin typeface="Arial" panose="020B0604020202020204" pitchFamily="34" charset="0"/>
                          <a:ea typeface="Times New Roman" panose="02020603050405020304" pitchFamily="18" charset="0"/>
                          <a:cs typeface="Arial" panose="020B0604020202020204" pitchFamily="34" charset="0"/>
                        </a:rPr>
                        <a:t>Work closely with NVC / EUDP to ensure alignment of  “sources of truth” and timing of priorities for new SNOMED CT CA content development.</a:t>
                      </a:r>
                      <a:endParaRPr lang="en-CA" sz="1800" b="0" i="0" u="none" strike="noStrike">
                        <a:effectLst/>
                        <a:highlight>
                          <a:srgbClr val="CBCBCB"/>
                        </a:highlight>
                        <a:latin typeface="Arial" panose="020B0604020202020204" pitchFamily="34" charset="0"/>
                      </a:endParaRPr>
                    </a:p>
                  </a:txBody>
                  <a:tcPr marL="69383" marR="69383" marT="963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732131092"/>
                  </a:ext>
                </a:extLst>
              </a:tr>
            </a:tbl>
          </a:graphicData>
        </a:graphic>
      </p:graphicFrame>
      <p:sp>
        <p:nvSpPr>
          <p:cNvPr id="2" name="Espace réservé du pied de page 4">
            <a:extLst>
              <a:ext uri="{FF2B5EF4-FFF2-40B4-BE49-F238E27FC236}">
                <a16:creationId xmlns:a16="http://schemas.microsoft.com/office/drawing/2014/main" id="{CC825AED-EE49-7724-34CB-1B597469ECDE}"/>
              </a:ext>
            </a:extLst>
          </p:cNvPr>
          <p:cNvSpPr>
            <a:spLocks noGrp="1"/>
          </p:cNvSpPr>
          <p:nvPr>
            <p:ph type="ftr" sz="quarter" idx="12"/>
          </p:nvPr>
        </p:nvSpPr>
        <p:spPr>
          <a:xfrm>
            <a:off x="246081" y="4810284"/>
            <a:ext cx="1828800" cy="146304"/>
          </a:xfrm>
        </p:spPr>
        <p:txBody>
          <a:bodyPr/>
          <a:lstStyle/>
          <a:p>
            <a:r>
              <a:rPr lang="en-CA"/>
              <a:t>©2024 Canada Health Infoway</a:t>
            </a:r>
          </a:p>
        </p:txBody>
      </p:sp>
    </p:spTree>
    <p:extLst>
      <p:ext uri="{BB962C8B-B14F-4D97-AF65-F5344CB8AC3E}">
        <p14:creationId xmlns:p14="http://schemas.microsoft.com/office/powerpoint/2010/main" val="139630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4" y="1292189"/>
            <a:ext cx="4991009" cy="913805"/>
          </a:xfrm>
        </p:spPr>
        <p:txBody>
          <a:bodyPr anchor="t"/>
          <a:lstStyle/>
          <a:p>
            <a:r>
              <a:rPr lang="fr-FR" sz="2400"/>
              <a:t>4. </a:t>
            </a:r>
            <a:r>
              <a:rPr lang="en-CA" sz="2400"/>
              <a:t>New Requests Since last Meeting and May SNOMED CT CA Edition Release (5 min)</a:t>
            </a:r>
            <a:br>
              <a:rPr lang="en-CA" sz="2400"/>
            </a:br>
            <a:endParaRPr lang="en-US" sz="2400"/>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a:xfrm>
            <a:off x="595404" y="2937507"/>
            <a:ext cx="5200650" cy="1935617"/>
          </a:xfrm>
        </p:spPr>
        <p:txBody>
          <a:bodyPr/>
          <a:lstStyle/>
          <a:p>
            <a:r>
              <a:rPr lang="en-US">
                <a:latin typeface="+mj-lt"/>
              </a:rPr>
              <a:t>Linda Parisien, Canada Health </a:t>
            </a:r>
            <a:r>
              <a:rPr lang="en-US" err="1">
                <a:latin typeface="+mj-lt"/>
              </a:rPr>
              <a:t>Infoway</a:t>
            </a:r>
            <a:endParaRPr lang="en-US">
              <a:latin typeface="+mj-lt"/>
            </a:endParaRPr>
          </a:p>
        </p:txBody>
      </p:sp>
    </p:spTree>
    <p:extLst>
      <p:ext uri="{BB962C8B-B14F-4D97-AF65-F5344CB8AC3E}">
        <p14:creationId xmlns:p14="http://schemas.microsoft.com/office/powerpoint/2010/main" val="197572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D2E356-7CA5-E530-8080-164AF9C2621A}"/>
              </a:ext>
            </a:extLst>
          </p:cNvPr>
          <p:cNvSpPr>
            <a:spLocks noGrp="1"/>
          </p:cNvSpPr>
          <p:nvPr>
            <p:ph type="title"/>
          </p:nvPr>
        </p:nvSpPr>
        <p:spPr/>
        <p:txBody>
          <a:bodyPr/>
          <a:lstStyle/>
          <a:p>
            <a:r>
              <a:rPr lang="fr-CA"/>
              <a:t>New Requests </a:t>
            </a:r>
            <a:r>
              <a:rPr lang="fr-CA" err="1"/>
              <a:t>Since</a:t>
            </a:r>
            <a:r>
              <a:rPr lang="fr-CA"/>
              <a:t> Last PHSC Meeting</a:t>
            </a:r>
            <a:endParaRPr lang="en-CA"/>
          </a:p>
        </p:txBody>
      </p:sp>
      <p:pic>
        <p:nvPicPr>
          <p:cNvPr id="5" name="Image 4">
            <a:extLst>
              <a:ext uri="{FF2B5EF4-FFF2-40B4-BE49-F238E27FC236}">
                <a16:creationId xmlns:a16="http://schemas.microsoft.com/office/drawing/2014/main" id="{81136113-759D-275C-B276-52ECEFC2C591}"/>
              </a:ext>
            </a:extLst>
          </p:cNvPr>
          <p:cNvPicPr>
            <a:picLocks noChangeAspect="1"/>
          </p:cNvPicPr>
          <p:nvPr/>
        </p:nvPicPr>
        <p:blipFill>
          <a:blip r:embed="rId2"/>
          <a:stretch>
            <a:fillRect/>
          </a:stretch>
        </p:blipFill>
        <p:spPr>
          <a:xfrm>
            <a:off x="733424" y="1705746"/>
            <a:ext cx="7855889" cy="2376045"/>
          </a:xfrm>
          <a:prstGeom prst="rect">
            <a:avLst/>
          </a:prstGeom>
        </p:spPr>
      </p:pic>
      <p:sp>
        <p:nvSpPr>
          <p:cNvPr id="7" name="ZoneTexte 6">
            <a:extLst>
              <a:ext uri="{FF2B5EF4-FFF2-40B4-BE49-F238E27FC236}">
                <a16:creationId xmlns:a16="http://schemas.microsoft.com/office/drawing/2014/main" id="{AAF53517-EC41-F7DB-0DB6-C9D6091F7075}"/>
              </a:ext>
            </a:extLst>
          </p:cNvPr>
          <p:cNvSpPr txBox="1"/>
          <p:nvPr/>
        </p:nvSpPr>
        <p:spPr>
          <a:xfrm>
            <a:off x="733424" y="993561"/>
            <a:ext cx="4572000" cy="2828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CA"/>
              <a:t>Target publication: August 2024</a:t>
            </a:r>
            <a:endParaRPr lang="en-CA"/>
          </a:p>
        </p:txBody>
      </p:sp>
    </p:spTree>
    <p:extLst>
      <p:ext uri="{BB962C8B-B14F-4D97-AF65-F5344CB8AC3E}">
        <p14:creationId xmlns:p14="http://schemas.microsoft.com/office/powerpoint/2010/main" val="389985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6D2E356-7CA5-E530-8080-164AF9C2621A}"/>
              </a:ext>
            </a:extLst>
          </p:cNvPr>
          <p:cNvSpPr>
            <a:spLocks noGrp="1"/>
          </p:cNvSpPr>
          <p:nvPr>
            <p:ph type="title"/>
          </p:nvPr>
        </p:nvSpPr>
        <p:spPr/>
        <p:txBody>
          <a:bodyPr/>
          <a:lstStyle/>
          <a:p>
            <a:r>
              <a:rPr lang="fr-CA"/>
              <a:t>May 31, 2024 SNOMED CT CA Edition Publication</a:t>
            </a:r>
            <a:endParaRPr lang="en-CA"/>
          </a:p>
        </p:txBody>
      </p:sp>
      <p:sp>
        <p:nvSpPr>
          <p:cNvPr id="4" name="Espace réservé du texte 3">
            <a:extLst>
              <a:ext uri="{FF2B5EF4-FFF2-40B4-BE49-F238E27FC236}">
                <a16:creationId xmlns:a16="http://schemas.microsoft.com/office/drawing/2014/main" id="{34142AE9-11AE-4854-D075-68C158B24CDF}"/>
              </a:ext>
            </a:extLst>
          </p:cNvPr>
          <p:cNvSpPr>
            <a:spLocks noGrp="1"/>
          </p:cNvSpPr>
          <p:nvPr>
            <p:ph type="body" sz="quarter" idx="10"/>
          </p:nvPr>
        </p:nvSpPr>
        <p:spPr>
          <a:xfrm>
            <a:off x="733424" y="1089329"/>
            <a:ext cx="7643660" cy="3670123"/>
          </a:xfrm>
        </p:spPr>
        <p:txBody>
          <a:bodyPr>
            <a:normAutofit fontScale="70000" lnSpcReduction="20000"/>
          </a:bodyPr>
          <a:lstStyle/>
          <a:p>
            <a:r>
              <a:rPr lang="fr-CA" b="1" err="1"/>
              <a:t>Now</a:t>
            </a:r>
            <a:r>
              <a:rPr lang="fr-CA" b="1"/>
              <a:t> </a:t>
            </a:r>
            <a:r>
              <a:rPr lang="fr-CA" b="1" err="1"/>
              <a:t>available</a:t>
            </a:r>
            <a:r>
              <a:rPr lang="fr-CA" b="1"/>
              <a:t> on the Terminology Gateway, in addition of the </a:t>
            </a:r>
            <a:r>
              <a:rPr lang="fr-CA" b="1" err="1"/>
              <a:t>maintained</a:t>
            </a:r>
            <a:r>
              <a:rPr lang="fr-CA" b="1"/>
              <a:t> </a:t>
            </a:r>
            <a:r>
              <a:rPr lang="fr-CA" b="1" err="1"/>
              <a:t>Immunization</a:t>
            </a:r>
            <a:r>
              <a:rPr lang="fr-CA" b="1"/>
              <a:t> </a:t>
            </a:r>
            <a:r>
              <a:rPr lang="fr-CA" b="1" err="1"/>
              <a:t>subsets</a:t>
            </a:r>
            <a:r>
              <a:rPr lang="fr-CA" b="1"/>
              <a:t>:</a:t>
            </a:r>
          </a:p>
          <a:p>
            <a:endParaRPr lang="fr-CA" b="1"/>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a:t>
            </a:r>
            <a:r>
              <a:rPr lang="en-CA" b="0" i="0" u="none" strike="noStrike" err="1">
                <a:solidFill>
                  <a:srgbClr val="E02E3B"/>
                </a:solidFill>
                <a:effectLst/>
                <a:highlight>
                  <a:srgbClr val="FFFFFF"/>
                </a:highlight>
                <a:latin typeface="Helvetica Neue" panose="020B0604020202020204" charset="0"/>
                <a:hlinkClick r:id="rId2"/>
              </a:rPr>
              <a:t>ImmunizationMarketAuthorizationHolderCode</a:t>
            </a:r>
            <a:r>
              <a:rPr lang="en-CA" b="0" i="0">
                <a:solidFill>
                  <a:srgbClr val="333333"/>
                </a:solidFill>
                <a:effectLst/>
                <a:highlight>
                  <a:srgbClr val="FFFFFF"/>
                </a:highlight>
                <a:latin typeface="Helvetica Neue" panose="020B0604020202020204" charset="0"/>
              </a:rPr>
              <a:t> subset identifies the Market Authorization Holder authorized by Health Canada for distributing the immunizing agent in Canada. </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a:t>
            </a:r>
            <a:r>
              <a:rPr lang="en-CA" b="0" i="0" u="none" strike="noStrike" err="1">
                <a:solidFill>
                  <a:srgbClr val="E02E3B"/>
                </a:solidFill>
                <a:effectLst/>
                <a:highlight>
                  <a:srgbClr val="FFFFFF"/>
                </a:highlight>
                <a:latin typeface="Helvetica Neue" panose="020B0604020202020204" charset="0"/>
                <a:hlinkClick r:id="rId3"/>
              </a:rPr>
              <a:t>ImmunizationReportingSourceCode</a:t>
            </a:r>
            <a:r>
              <a:rPr lang="en-CA" b="0" i="0">
                <a:solidFill>
                  <a:srgbClr val="333333"/>
                </a:solidFill>
                <a:effectLst/>
                <a:highlight>
                  <a:srgbClr val="FFFFFF"/>
                </a:highlight>
                <a:latin typeface="Helvetica Neue" panose="020B0604020202020204" charset="0"/>
              </a:rPr>
              <a:t> subset identifies the source of the immunization record. </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a:t>
            </a:r>
            <a:r>
              <a:rPr lang="en-CA" b="0" i="0" u="none" strike="noStrike" err="1">
                <a:solidFill>
                  <a:srgbClr val="E02E3B"/>
                </a:solidFill>
                <a:effectLst/>
                <a:highlight>
                  <a:srgbClr val="FFFFFF"/>
                </a:highlight>
                <a:latin typeface="Helvetica Neue" panose="020B0604020202020204" charset="0"/>
                <a:hlinkClick r:id="rId4"/>
              </a:rPr>
              <a:t>ImmunizationAdministrationAnatomicalSiteCode</a:t>
            </a:r>
            <a:r>
              <a:rPr lang="en-CA" b="0" i="0">
                <a:solidFill>
                  <a:srgbClr val="333333"/>
                </a:solidFill>
                <a:effectLst/>
                <a:highlight>
                  <a:srgbClr val="FFFFFF"/>
                </a:highlight>
                <a:latin typeface="Helvetica Neue" panose="020B0604020202020204" charset="0"/>
              </a:rPr>
              <a:t> subset identifies the anatomical site where the immunizing agent was administered. </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a:t>
            </a:r>
            <a:r>
              <a:rPr lang="en-CA" b="0" i="0" u="none" strike="noStrike" err="1">
                <a:solidFill>
                  <a:srgbClr val="E02E3B"/>
                </a:solidFill>
                <a:effectLst/>
                <a:highlight>
                  <a:srgbClr val="FFFFFF"/>
                </a:highlight>
                <a:latin typeface="Helvetica Neue" panose="020B0604020202020204" charset="0"/>
                <a:hlinkClick r:id="rId5"/>
              </a:rPr>
              <a:t>ImmunizationRouteOfAdministrationCode</a:t>
            </a:r>
            <a:r>
              <a:rPr lang="en-CA" b="0" i="0">
                <a:solidFill>
                  <a:srgbClr val="333333"/>
                </a:solidFill>
                <a:effectLst/>
                <a:highlight>
                  <a:srgbClr val="FFFFFF"/>
                </a:highlight>
                <a:latin typeface="Helvetica Neue" panose="020B0604020202020204" charset="0"/>
              </a:rPr>
              <a:t> identifies the path the administered immunization takes to get into the body. The subset has been curated specifically to capture only routes of administration relevant to immunization </a:t>
            </a:r>
          </a:p>
          <a:p>
            <a:pPr algn="l">
              <a:buFont typeface="Arial" panose="020B0604020202020204" pitchFamily="34" charset="0"/>
              <a:buChar char="•"/>
            </a:pPr>
            <a:r>
              <a:rPr lang="en-CA" b="0" i="0">
                <a:solidFill>
                  <a:srgbClr val="333333"/>
                </a:solidFill>
                <a:effectLst/>
                <a:highlight>
                  <a:srgbClr val="FFFFFF"/>
                </a:highlight>
                <a:latin typeface="Helvetica Neue" panose="020B0604020202020204" charset="0"/>
              </a:rPr>
              <a:t>The </a:t>
            </a:r>
            <a:r>
              <a:rPr lang="en-CA" b="0" i="0" u="none" strike="noStrike" err="1">
                <a:solidFill>
                  <a:srgbClr val="E02E3B"/>
                </a:solidFill>
                <a:effectLst/>
                <a:highlight>
                  <a:srgbClr val="FFFFFF"/>
                </a:highlight>
                <a:latin typeface="Helvetica Neue" panose="020B0604020202020204" charset="0"/>
                <a:hlinkClick r:id="rId6"/>
              </a:rPr>
              <a:t>ImmunizationPractitionerOccupationCode</a:t>
            </a:r>
            <a:r>
              <a:rPr lang="en-CA" b="0" i="0">
                <a:solidFill>
                  <a:srgbClr val="333333"/>
                </a:solidFill>
                <a:effectLst/>
                <a:highlight>
                  <a:srgbClr val="FFFFFF"/>
                </a:highlight>
                <a:latin typeface="Helvetica Neue" panose="020B0604020202020204" charset="0"/>
              </a:rPr>
              <a:t> identifies the occupation of healthcare practitioner that administer immunization. The subset has been curated specifically to capture only relevant healthcare practitioner occupations. </a:t>
            </a:r>
            <a:endParaRPr lang="en-CA"/>
          </a:p>
        </p:txBody>
      </p:sp>
    </p:spTree>
    <p:extLst>
      <p:ext uri="{BB962C8B-B14F-4D97-AF65-F5344CB8AC3E}">
        <p14:creationId xmlns:p14="http://schemas.microsoft.com/office/powerpoint/2010/main" val="380810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FB1737D3ADF408AD5D7E0B63CC05F" ma:contentTypeVersion="17" ma:contentTypeDescription="Crée un document." ma:contentTypeScope="" ma:versionID="1307061982c9bfa2a5580c062f66cb10">
  <xsd:schema xmlns:xsd="http://www.w3.org/2001/XMLSchema" xmlns:xs="http://www.w3.org/2001/XMLSchema" xmlns:p="http://schemas.microsoft.com/office/2006/metadata/properties" xmlns:ns2="e14ff43e-9fb8-476f-9770-2d51c4416729" xmlns:ns3="237c58ee-8818-4734-942d-414921572f1c" xmlns:ns4="2cdb266e-1a0e-4c93-a58e-463a4bf8e431" targetNamespace="http://schemas.microsoft.com/office/2006/metadata/properties" ma:root="true" ma:fieldsID="b5d69ef06c4adef9934d472ef4a3617c" ns2:_="" ns3:_="" ns4:_="">
    <xsd:import namespace="e14ff43e-9fb8-476f-9770-2d51c4416729"/>
    <xsd:import namespace="237c58ee-8818-4734-942d-414921572f1c"/>
    <xsd:import namespace="2cdb266e-1a0e-4c93-a58e-463a4bf8e43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TIB"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ff43e-9fb8-476f-9770-2d51c44167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TIB" ma:index="16" nillable="true" ma:displayName="TIB" ma:format="Dropdown" ma:list="UserInfo" ma:SharePointGroup="0" ma:internalName="TIB">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33847b5b-d0e3-4485-a095-699f088b1f0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7c58ee-8818-4734-942d-414921572f1c"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db266e-1a0e-4c93-a58e-463a4bf8e43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b59c7b-7b2c-4743-9c92-c9e3c3fb9343}" ma:internalName="TaxCatchAll" ma:showField="CatchAllData" ma:web="237c58ee-8818-4734-942d-414921572f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4ff43e-9fb8-476f-9770-2d51c4416729">
      <Terms xmlns="http://schemas.microsoft.com/office/infopath/2007/PartnerControls"/>
    </lcf76f155ced4ddcb4097134ff3c332f>
    <TIB xmlns="e14ff43e-9fb8-476f-9770-2d51c4416729">
      <UserInfo>
        <DisplayName/>
        <AccountId xsi:nil="true"/>
        <AccountType/>
      </UserInfo>
    </TIB>
    <TaxCatchAll xmlns="2cdb266e-1a0e-4c93-a58e-463a4bf8e431" xsi:nil="true"/>
    <SharedWithUsers xmlns="237c58ee-8818-4734-942d-414921572f1c">
      <UserInfo>
        <DisplayName>Parisien , Linda</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C076AD-E185-4B99-9F52-B1002A74AE51}">
  <ds:schemaRefs>
    <ds:schemaRef ds:uri="237c58ee-8818-4734-942d-414921572f1c"/>
    <ds:schemaRef ds:uri="2cdb266e-1a0e-4c93-a58e-463a4bf8e431"/>
    <ds:schemaRef ds:uri="e14ff43e-9fb8-476f-9770-2d51c44167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C1F0A39-13F3-4495-8DCD-12724F479580}">
  <ds:schemaRefs>
    <ds:schemaRef ds:uri="237c58ee-8818-4734-942d-414921572f1c"/>
    <ds:schemaRef ds:uri="2cdb266e-1a0e-4c93-a58e-463a4bf8e431"/>
    <ds:schemaRef ds:uri="e14ff43e-9fb8-476f-9770-2d51c44167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B3A32A-3AC4-430D-B2DD-1320DDBDFE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0</TotalTime>
  <Words>3045</Words>
  <Application>Microsoft Office PowerPoint</Application>
  <PresentationFormat>On-screen Show (16:9)</PresentationFormat>
  <Paragraphs>250</Paragraphs>
  <Slides>29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Helvetica Neue</vt:lpstr>
      <vt:lpstr>Arial</vt:lpstr>
      <vt:lpstr>Calibri</vt:lpstr>
      <vt:lpstr>Helvetica Neue Light</vt:lpstr>
      <vt:lpstr>Canada Health Infoway</vt:lpstr>
      <vt:lpstr>Public Health Surveillance (PHS) Community </vt:lpstr>
      <vt:lpstr>PHS Community Agenda</vt:lpstr>
      <vt:lpstr>Welcome and Introductions (5 min) </vt:lpstr>
      <vt:lpstr>2. Infoway Is Recruiting (5 min) </vt:lpstr>
      <vt:lpstr>3. Updated Terms of Reference – Final version (5 min)</vt:lpstr>
      <vt:lpstr>ToR Addition:</vt:lpstr>
      <vt:lpstr>4. New Requests Since last Meeting and May SNOMED CT CA Edition Release (5 min) </vt:lpstr>
      <vt:lpstr>New Requests Since Last PHSC Meeting</vt:lpstr>
      <vt:lpstr>May 31, 2024 SNOMED CT CA Edition Publication</vt:lpstr>
      <vt:lpstr>May 31, 2024 SNOMED CT CA Edition Publication</vt:lpstr>
      <vt:lpstr>5. Merging Options For The Tradename And Generic/Historical Subsets (15 min) </vt:lpstr>
      <vt:lpstr>Option #1</vt:lpstr>
      <vt:lpstr>Option #2</vt:lpstr>
      <vt:lpstr>Option #3</vt:lpstr>
      <vt:lpstr>Option #3</vt:lpstr>
      <vt:lpstr>Option #3</vt:lpstr>
      <vt:lpstr>Option #3</vt:lpstr>
      <vt:lpstr>Option #3</vt:lpstr>
      <vt:lpstr>Option #3</vt:lpstr>
      <vt:lpstr>Option #3</vt:lpstr>
      <vt:lpstr>Merging Options For The Tradename And Generic/Historical Subsets</vt:lpstr>
      <vt:lpstr>6. Follow-up On Who Uses The Antigen And Immunoglobulin Joint Subset And For What? (10 min)  Was not discussed – Postponed to September meeting </vt:lpstr>
      <vt:lpstr>Antigen/Immunoglobulin Subsets</vt:lpstr>
      <vt:lpstr>Antigen/Immunoglobulin Subsets</vt:lpstr>
      <vt:lpstr>Antigen/Immunoglobulin Subsets</vt:lpstr>
      <vt:lpstr>Antigen/Immunoglobulin Subsets</vt:lpstr>
      <vt:lpstr>7. Follow-up On The Picklists (Clinician/Public) Subsets (5 min) Was not discussed – Post-poned to September meeting</vt:lpstr>
      <vt:lpstr>8. Questions/Wrap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Mawhinney , Tara</cp:lastModifiedBy>
  <cp:revision>4</cp:revision>
  <cp:lastPrinted>2024-03-07T18:23:34Z</cp:lastPrinted>
  <dcterms:created xsi:type="dcterms:W3CDTF">2018-11-29T01:44:37Z</dcterms:created>
  <dcterms:modified xsi:type="dcterms:W3CDTF">2024-06-07T14:39:37Z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0x0101007DDFB1737D3ADF408AD5D7E0B63CC05F</vt:lpwstr>
  </property>
  <property fmtid="{D5CDD505-2E9C-101B-9397-08002B2CF9AE}" pid="3" name="MediaServiceImageTags">
    <vt:lpwstr/>
  </property>
</Properties>
</file>