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97" r:id="rId3"/>
  </p:sldMasterIdLst>
  <p:notesMasterIdLst>
    <p:notesMasterId r:id="rId30"/>
  </p:notesMasterIdLst>
  <p:handoutMasterIdLst>
    <p:handoutMasterId r:id="rId31"/>
  </p:handoutMasterIdLst>
  <p:sldIdLst>
    <p:sldId id="334" r:id="rId4"/>
    <p:sldId id="517" r:id="rId5"/>
    <p:sldId id="436" r:id="rId6"/>
    <p:sldId id="368" r:id="rId7"/>
    <p:sldId id="420" r:id="rId8"/>
    <p:sldId id="525" r:id="rId9"/>
    <p:sldId id="516" r:id="rId10"/>
    <p:sldId id="455" r:id="rId11"/>
    <p:sldId id="501" r:id="rId12"/>
    <p:sldId id="519" r:id="rId13"/>
    <p:sldId id="528" r:id="rId14"/>
    <p:sldId id="260" r:id="rId15"/>
    <p:sldId id="524" r:id="rId16"/>
    <p:sldId id="325" r:id="rId17"/>
    <p:sldId id="367" r:id="rId18"/>
    <p:sldId id="340" r:id="rId19"/>
    <p:sldId id="341" r:id="rId20"/>
    <p:sldId id="345" r:id="rId21"/>
    <p:sldId id="343" r:id="rId22"/>
    <p:sldId id="344" r:id="rId23"/>
    <p:sldId id="366" r:id="rId24"/>
    <p:sldId id="438" r:id="rId25"/>
    <p:sldId id="443" r:id="rId26"/>
    <p:sldId id="371" r:id="rId27"/>
    <p:sldId id="281" r:id="rId28"/>
    <p:sldId id="530" r:id="rId29"/>
  </p:sldIdLst>
  <p:sldSz cx="12192000" cy="6858000"/>
  <p:notesSz cx="6858000" cy="12477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dy, Michele (STATCAN)" initials="H(" lastIdx="6" clrIdx="0">
    <p:extLst/>
  </p:cmAuthor>
  <p:cmAuthor id="2" name="Omercic, Senka (STATCAN)" initials="O(" lastIdx="6" clrIdx="1">
    <p:extLst/>
  </p:cmAuthor>
  <p:cmAuthor id="3" name="Guilmette, Sylvie - SASD/DSSEA" initials="GS-S" lastIdx="1" clrIdx="2">
    <p:extLst/>
  </p:cmAuthor>
  <p:cmAuthor id="4" name="Hardy, Michele - SASD/DSSEA" initials="HM-S" lastIdx="43" clrIdx="3">
    <p:extLst/>
  </p:cmAuthor>
  <p:cmAuthor id="5" name="Omercic, Senka - RSID/DCDIS" initials="OS-R" lastIdx="21" clrIdx="4">
    <p:extLst/>
  </p:cmAuthor>
  <p:cmAuthor id="6" name="Senka Omercic" initials="SO" lastIdx="1" clrIdx="5">
    <p:extLst/>
  </p:cmAuthor>
  <p:cmAuthor id="7" name="Wan, Stacey - SSD/DES" initials="WS-S" lastIdx="12" clrIdx="6">
    <p:extLst/>
  </p:cmAuthor>
  <p:cmAuthor id="8" name="Marchand, Isabelle - ISD/DSR" initials="MI-I" lastIdx="25" clrIdx="7">
    <p:extLst/>
  </p:cmAuthor>
  <p:cmAuthor id="9" name="Ferguson, Sarah Jane - TCESD/DTCSE" initials="FSJ-T" lastIdx="36" clrIdx="8">
    <p:extLst/>
  </p:cmAuthor>
  <p:cmAuthor id="10" name="Barr-Telford, Lynn - HJSSB/DSJES" initials="BL-H" lastIdx="7" clrIdx="9">
    <p:extLst/>
  </p:cmAuthor>
  <p:cmAuthor id="11" name="Prokopenko, Elena - SASD/DSSEA" initials="PE-S" lastIdx="1" clrIdx="10">
    <p:extLst/>
  </p:cmAuthor>
  <p:cmAuthor id="12" name="Ménard, France-Pascale - DEM/DEM" initials="MF-D" lastIdx="2" clrIdx="11">
    <p:extLst/>
  </p:cmAuthor>
  <p:cmAuthor id="13" name="Prokopenko, Elena" initials="PE" lastIdx="2" clrIdx="1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1A"/>
    <a:srgbClr val="15487F"/>
    <a:srgbClr val="FFFF99"/>
    <a:srgbClr val="6F2381"/>
    <a:srgbClr val="8253A3"/>
    <a:srgbClr val="990099"/>
    <a:srgbClr val="FE0A3D"/>
    <a:srgbClr val="3333FF"/>
    <a:srgbClr val="6600CC"/>
    <a:srgbClr val="B9A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17" autoAdjust="0"/>
    <p:restoredTop sz="74480" autoAdjust="0"/>
  </p:normalViewPr>
  <p:slideViewPr>
    <p:cSldViewPr snapToGrid="0">
      <p:cViewPr varScale="1">
        <p:scale>
          <a:sx n="40" d="100"/>
          <a:sy n="40" d="100"/>
        </p:scale>
        <p:origin x="54" y="276"/>
      </p:cViewPr>
      <p:guideLst>
        <p:guide orient="horz" pos="2160"/>
        <p:guide pos="3840"/>
      </p:guideLst>
    </p:cSldViewPr>
  </p:slideViewPr>
  <p:outlineViewPr>
    <p:cViewPr>
      <p:scale>
        <a:sx n="33" d="100"/>
        <a:sy n="33" d="100"/>
      </p:scale>
      <p:origin x="0" y="-42438"/>
    </p:cViewPr>
  </p:outlineViewPr>
  <p:notesTextViewPr>
    <p:cViewPr>
      <p:scale>
        <a:sx n="75" d="100"/>
        <a:sy n="75" d="100"/>
      </p:scale>
      <p:origin x="0" y="0"/>
    </p:cViewPr>
  </p:notesTextViewPr>
  <p:sorterViewPr>
    <p:cViewPr>
      <p:scale>
        <a:sx n="80" d="100"/>
        <a:sy n="80" d="100"/>
      </p:scale>
      <p:origin x="0" y="-826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hyperlink" Target="https://www.facebook.com/StatisticsCanada/" TargetMode="External"/><Relationship Id="rId7" Type="http://schemas.openxmlformats.org/officeDocument/2006/relationships/image" Target="../media/image14.jpg"/><Relationship Id="rId12" Type="http://schemas.openxmlformats.org/officeDocument/2006/relationships/image" Target="../media/image19.png"/><Relationship Id="rId2" Type="http://schemas.openxmlformats.org/officeDocument/2006/relationships/hyperlink" Target="https://twitter.com/StatCan_eng?ref_src=twsrc%5Egoogle%7Ctwcamp%5Eserp%7Ctwgr%5Eauthor" TargetMode="External"/><Relationship Id="rId1" Type="http://schemas.openxmlformats.org/officeDocument/2006/relationships/hyperlink" Target="https://www.instagram.com/statcan_eng/?hl=en" TargetMode="External"/><Relationship Id="rId6" Type="http://schemas.openxmlformats.org/officeDocument/2006/relationships/hyperlink" Target="https://www.reddit.com/user/StatCanada/" TargetMode="External"/><Relationship Id="rId11" Type="http://schemas.openxmlformats.org/officeDocument/2006/relationships/image" Target="../media/image18.png"/><Relationship Id="rId5" Type="http://schemas.openxmlformats.org/officeDocument/2006/relationships/hyperlink" Target="https://www.youtube.com/user/StatisticsCanada" TargetMode="External"/><Relationship Id="rId10" Type="http://schemas.openxmlformats.org/officeDocument/2006/relationships/image" Target="../media/image17.jpg"/><Relationship Id="rId4" Type="http://schemas.openxmlformats.org/officeDocument/2006/relationships/hyperlink" Target="https://www.linkedin.com/authwall?trk=ripf&amp;trkInfo=AQFZXJmMbqD-NAAAAXUvFrJQIYPKkZM47OxBp2W3UYObahaJzI439eKbkB240m7RW_U80F0cd85VJtc8dx7-5hiDievcW46C3pf2kZF3lQlXUxs5dZsa9apdVcCEaF5arkfEscA=&amp;originalReferer=https://www.statcan.gc.ca/&amp;sessionRedirect=https://ca.linkedin.com/company/statcan" TargetMode="External"/><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hyperlink" Target="https://www.instagram.com/statcan_eng/?hl=en" TargetMode="External"/><Relationship Id="rId3" Type="http://schemas.openxmlformats.org/officeDocument/2006/relationships/image" Target="../media/image15.jpg"/><Relationship Id="rId7" Type="http://schemas.openxmlformats.org/officeDocument/2006/relationships/image" Target="../media/image17.jpg"/><Relationship Id="rId12" Type="http://schemas.openxmlformats.org/officeDocument/2006/relationships/hyperlink" Target="https://www.reddit.com/user/StatCanada/" TargetMode="External"/><Relationship Id="rId2" Type="http://schemas.openxmlformats.org/officeDocument/2006/relationships/hyperlink" Target="https://www.facebook.com/StatisticsCanada/" TargetMode="External"/><Relationship Id="rId1" Type="http://schemas.openxmlformats.org/officeDocument/2006/relationships/image" Target="../media/image14.jpg"/><Relationship Id="rId6" Type="http://schemas.openxmlformats.org/officeDocument/2006/relationships/hyperlink" Target="https://www.youtube.com/user/StatisticsCanada" TargetMode="Externa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hyperlink" Target="https://twitter.com/StatCan_eng?ref_src=twsrc%5Egoogle%7Ctwcamp%5Eserp%7Ctwgr%5Eauthor" TargetMode="External"/><Relationship Id="rId4" Type="http://schemas.openxmlformats.org/officeDocument/2006/relationships/hyperlink" Target="https://www.linkedin.com/authwall?trk=ripf&amp;trkInfo=AQFZXJmMbqD-NAAAAXUvFrJQIYPKkZM47OxBp2W3UYObahaJzI439eKbkB240m7RW_U80F0cd85VJtc8dx7-5hiDievcW46C3pf2kZF3lQlXUxs5dZsa9apdVcCEaF5arkfEscA=&amp;originalReferer=https://www.statcan.gc.ca/&amp;sessionRedirect=https://ca.linkedin.com/company/statcan" TargetMode="External"/><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28BCFD-122E-E549-BB84-7AD55DDB7CEE}"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4FF04577-4282-4849-8B3E-137EC3433093}">
      <dgm:prSet phldrT="[Text]"/>
      <dgm:spPr/>
      <dgm:t>
        <a:bodyPr/>
        <a:lstStyle/>
        <a:p>
          <a:r>
            <a:rPr lang="en-US" dirty="0">
              <a:hlinkClick xmlns:r="http://schemas.openxmlformats.org/officeDocument/2006/relationships" r:id="rId1"/>
            </a:rPr>
            <a:t>@</a:t>
          </a:r>
          <a:r>
            <a:rPr lang="en-US" dirty="0" err="1">
              <a:hlinkClick xmlns:r="http://schemas.openxmlformats.org/officeDocument/2006/relationships" r:id="rId1"/>
            </a:rPr>
            <a:t>statcan_eng</a:t>
          </a:r>
          <a:endParaRPr lang="en-US" dirty="0"/>
        </a:p>
      </dgm:t>
    </dgm:pt>
    <dgm:pt modelId="{EFFEEA76-8391-1F41-9581-256981FF0C34}" type="parTrans" cxnId="{D53B6E33-DC3F-6544-B4E2-C26028ECB10B}">
      <dgm:prSet/>
      <dgm:spPr/>
      <dgm:t>
        <a:bodyPr/>
        <a:lstStyle/>
        <a:p>
          <a:endParaRPr lang="en-US"/>
        </a:p>
      </dgm:t>
    </dgm:pt>
    <dgm:pt modelId="{BBCD5031-4DFE-A24C-BBF3-5A3DFDA3A4B9}" type="sibTrans" cxnId="{D53B6E33-DC3F-6544-B4E2-C26028ECB10B}">
      <dgm:prSet/>
      <dgm:spPr/>
      <dgm:t>
        <a:bodyPr/>
        <a:lstStyle/>
        <a:p>
          <a:endParaRPr lang="en-US"/>
        </a:p>
      </dgm:t>
    </dgm:pt>
    <dgm:pt modelId="{AFA7C9F1-86A4-3A40-816A-0065D407B1BC}">
      <dgm:prSet phldrT="[Text]"/>
      <dgm:spPr/>
      <dgm:t>
        <a:bodyPr/>
        <a:lstStyle/>
        <a:p>
          <a:r>
            <a:rPr lang="en-US" dirty="0">
              <a:hlinkClick xmlns:r="http://schemas.openxmlformats.org/officeDocument/2006/relationships" r:id="rId2"/>
            </a:rPr>
            <a:t>@</a:t>
          </a:r>
          <a:r>
            <a:rPr lang="en-US" dirty="0" err="1">
              <a:hlinkClick xmlns:r="http://schemas.openxmlformats.org/officeDocument/2006/relationships" r:id="rId2"/>
            </a:rPr>
            <a:t>statcan_eng</a:t>
          </a:r>
          <a:endParaRPr lang="en-US" dirty="0"/>
        </a:p>
      </dgm:t>
    </dgm:pt>
    <dgm:pt modelId="{400B8AEC-7002-8A4C-8541-4F6BC7C88232}" type="parTrans" cxnId="{1FD7809A-222F-7541-ABFC-15BBECCC527B}">
      <dgm:prSet/>
      <dgm:spPr/>
      <dgm:t>
        <a:bodyPr/>
        <a:lstStyle/>
        <a:p>
          <a:endParaRPr lang="en-US"/>
        </a:p>
      </dgm:t>
    </dgm:pt>
    <dgm:pt modelId="{48505338-1F1F-1741-B500-7F1C4C0843A7}" type="sibTrans" cxnId="{1FD7809A-222F-7541-ABFC-15BBECCC527B}">
      <dgm:prSet/>
      <dgm:spPr/>
      <dgm:t>
        <a:bodyPr/>
        <a:lstStyle/>
        <a:p>
          <a:endParaRPr lang="en-US"/>
        </a:p>
      </dgm:t>
    </dgm:pt>
    <dgm:pt modelId="{4BE0DE25-4B06-AC46-99EB-DE1DC9C52BA2}">
      <dgm:prSet phldrT="[Text]"/>
      <dgm:spPr/>
      <dgm:t>
        <a:bodyPr/>
        <a:lstStyle/>
        <a:p>
          <a:r>
            <a:rPr lang="en-US" dirty="0">
              <a:hlinkClick xmlns:r="http://schemas.openxmlformats.org/officeDocument/2006/relationships" r:id="rId3"/>
            </a:rPr>
            <a:t>Statistics Canada </a:t>
          </a:r>
          <a:endParaRPr lang="en-US" dirty="0"/>
        </a:p>
      </dgm:t>
    </dgm:pt>
    <dgm:pt modelId="{1CCEB8B3-CD9B-9648-8EE7-34B0E1E77468}" type="parTrans" cxnId="{BC236A1F-8E95-4344-821E-0A615F01576C}">
      <dgm:prSet/>
      <dgm:spPr/>
      <dgm:t>
        <a:bodyPr/>
        <a:lstStyle/>
        <a:p>
          <a:endParaRPr lang="en-US"/>
        </a:p>
      </dgm:t>
    </dgm:pt>
    <dgm:pt modelId="{3FC99F64-4989-7947-9C50-CFA370682C21}" type="sibTrans" cxnId="{BC236A1F-8E95-4344-821E-0A615F01576C}">
      <dgm:prSet/>
      <dgm:spPr/>
      <dgm:t>
        <a:bodyPr/>
        <a:lstStyle/>
        <a:p>
          <a:endParaRPr lang="en-US"/>
        </a:p>
      </dgm:t>
    </dgm:pt>
    <dgm:pt modelId="{AE15650F-7647-CE46-ADAF-EF8EB6D75CA9}">
      <dgm:prSet/>
      <dgm:spPr/>
      <dgm:t>
        <a:bodyPr/>
        <a:lstStyle/>
        <a:p>
          <a:r>
            <a:rPr lang="en-US" dirty="0">
              <a:hlinkClick xmlns:r="http://schemas.openxmlformats.org/officeDocument/2006/relationships" r:id="rId4"/>
            </a:rPr>
            <a:t>Statistics Canada </a:t>
          </a:r>
          <a:endParaRPr lang="en-US" dirty="0"/>
        </a:p>
      </dgm:t>
    </dgm:pt>
    <dgm:pt modelId="{490F85AF-9BE9-8149-B8D8-D3A001A7C459}" type="parTrans" cxnId="{A2897A63-83AF-C941-A66B-84EFBE5C5016}">
      <dgm:prSet/>
      <dgm:spPr/>
      <dgm:t>
        <a:bodyPr/>
        <a:lstStyle/>
        <a:p>
          <a:endParaRPr lang="en-US"/>
        </a:p>
      </dgm:t>
    </dgm:pt>
    <dgm:pt modelId="{E2D5DC7B-6292-4942-9D76-888E61C6179B}" type="sibTrans" cxnId="{A2897A63-83AF-C941-A66B-84EFBE5C5016}">
      <dgm:prSet/>
      <dgm:spPr/>
      <dgm:t>
        <a:bodyPr/>
        <a:lstStyle/>
        <a:p>
          <a:endParaRPr lang="en-US"/>
        </a:p>
      </dgm:t>
    </dgm:pt>
    <dgm:pt modelId="{BACB6D84-E266-684A-AC68-7FEC94ADF16A}">
      <dgm:prSet/>
      <dgm:spPr/>
      <dgm:t>
        <a:bodyPr/>
        <a:lstStyle/>
        <a:p>
          <a:r>
            <a:rPr lang="en-US" dirty="0">
              <a:hlinkClick xmlns:r="http://schemas.openxmlformats.org/officeDocument/2006/relationships" r:id="rId5"/>
            </a:rPr>
            <a:t>Statistics Canada</a:t>
          </a:r>
          <a:endParaRPr lang="en-US" dirty="0"/>
        </a:p>
      </dgm:t>
    </dgm:pt>
    <dgm:pt modelId="{7861EB53-4C36-B64C-B7D7-628D2F26C03A}" type="parTrans" cxnId="{56DB28E2-1995-6442-9EB3-6F198677B34A}">
      <dgm:prSet/>
      <dgm:spPr/>
      <dgm:t>
        <a:bodyPr/>
        <a:lstStyle/>
        <a:p>
          <a:endParaRPr lang="en-US"/>
        </a:p>
      </dgm:t>
    </dgm:pt>
    <dgm:pt modelId="{B1002064-B791-9245-923D-711DE95189CC}" type="sibTrans" cxnId="{56DB28E2-1995-6442-9EB3-6F198677B34A}">
      <dgm:prSet/>
      <dgm:spPr/>
      <dgm:t>
        <a:bodyPr/>
        <a:lstStyle/>
        <a:p>
          <a:endParaRPr lang="en-US"/>
        </a:p>
      </dgm:t>
    </dgm:pt>
    <dgm:pt modelId="{C1BAE884-0986-B74F-92F8-D94ED0ECC209}">
      <dgm:prSet/>
      <dgm:spPr/>
      <dgm:t>
        <a:bodyPr/>
        <a:lstStyle/>
        <a:p>
          <a:r>
            <a:rPr lang="en-US" dirty="0">
              <a:hlinkClick xmlns:r="http://schemas.openxmlformats.org/officeDocument/2006/relationships" r:id="rId6"/>
            </a:rPr>
            <a:t>u/</a:t>
          </a:r>
          <a:r>
            <a:rPr lang="en-US" dirty="0" err="1">
              <a:hlinkClick xmlns:r="http://schemas.openxmlformats.org/officeDocument/2006/relationships" r:id="rId6"/>
            </a:rPr>
            <a:t>StatCanada</a:t>
          </a:r>
          <a:endParaRPr lang="en-US" dirty="0"/>
        </a:p>
      </dgm:t>
    </dgm:pt>
    <dgm:pt modelId="{D1681319-C478-844C-B84D-E25A6BCB1941}" type="parTrans" cxnId="{A74E137E-FD78-5141-B4D8-E3762A039F18}">
      <dgm:prSet/>
      <dgm:spPr/>
      <dgm:t>
        <a:bodyPr/>
        <a:lstStyle/>
        <a:p>
          <a:endParaRPr lang="en-US"/>
        </a:p>
      </dgm:t>
    </dgm:pt>
    <dgm:pt modelId="{D99A1CDE-8886-2340-94FD-C77004BAD4DD}" type="sibTrans" cxnId="{A74E137E-FD78-5141-B4D8-E3762A039F18}">
      <dgm:prSet/>
      <dgm:spPr/>
      <dgm:t>
        <a:bodyPr/>
        <a:lstStyle/>
        <a:p>
          <a:endParaRPr lang="en-US"/>
        </a:p>
      </dgm:t>
    </dgm:pt>
    <dgm:pt modelId="{BFA30582-F713-F846-A9C5-4BE65687A7C4}" type="pres">
      <dgm:prSet presAssocID="{8D28BCFD-122E-E549-BB84-7AD55DDB7CEE}" presName="Name0" presStyleCnt="0">
        <dgm:presLayoutVars>
          <dgm:dir/>
          <dgm:resizeHandles val="exact"/>
        </dgm:presLayoutVars>
      </dgm:prSet>
      <dgm:spPr/>
    </dgm:pt>
    <dgm:pt modelId="{1159855B-DDF9-2643-BFFB-426E4C563E89}" type="pres">
      <dgm:prSet presAssocID="{4BE0DE25-4B06-AC46-99EB-DE1DC9C52BA2}" presName="compNode" presStyleCnt="0"/>
      <dgm:spPr/>
    </dgm:pt>
    <dgm:pt modelId="{AA357E96-64EA-4C47-9F07-A60BE43F3140}" type="pres">
      <dgm:prSet presAssocID="{4BE0DE25-4B06-AC46-99EB-DE1DC9C52BA2}" presName="pictRect" presStyleLbl="node1" presStyleIdx="0" presStyleCnt="6"/>
      <dgm:spPr>
        <a:blipFill>
          <a:blip xmlns:r="http://schemas.openxmlformats.org/officeDocument/2006/relationships" r:embed="rId7">
            <a:extLst>
              <a:ext uri="{28A0092B-C50C-407E-A947-70E740481C1C}">
                <a14:useLocalDpi xmlns:a14="http://schemas.microsoft.com/office/drawing/2010/main" val="0"/>
              </a:ext>
            </a:extLst>
          </a:blip>
          <a:srcRect/>
          <a:stretch>
            <a:fillRect l="-1000" r="-1000"/>
          </a:stretch>
        </a:blipFill>
      </dgm:spPr>
    </dgm:pt>
    <dgm:pt modelId="{A0C469EC-E26C-7C45-B0E9-04A1841501F7}" type="pres">
      <dgm:prSet presAssocID="{4BE0DE25-4B06-AC46-99EB-DE1DC9C52BA2}" presName="textRect" presStyleLbl="revTx" presStyleIdx="0" presStyleCnt="6">
        <dgm:presLayoutVars>
          <dgm:bulletEnabled val="1"/>
        </dgm:presLayoutVars>
      </dgm:prSet>
      <dgm:spPr/>
    </dgm:pt>
    <dgm:pt modelId="{0E20BAAA-87F7-594B-BE41-13F14BE36578}" type="pres">
      <dgm:prSet presAssocID="{3FC99F64-4989-7947-9C50-CFA370682C21}" presName="sibTrans" presStyleLbl="sibTrans2D1" presStyleIdx="0" presStyleCnt="0"/>
      <dgm:spPr/>
    </dgm:pt>
    <dgm:pt modelId="{B0706219-A623-9942-8A6B-ACFABDD8F5E8}" type="pres">
      <dgm:prSet presAssocID="{AE15650F-7647-CE46-ADAF-EF8EB6D75CA9}" presName="compNode" presStyleCnt="0"/>
      <dgm:spPr/>
    </dgm:pt>
    <dgm:pt modelId="{26B00FAD-499F-8E48-85CD-7F5A046460BF}" type="pres">
      <dgm:prSet presAssocID="{AE15650F-7647-CE46-ADAF-EF8EB6D75CA9}" presName="pictRect" presStyleLbl="node1" presStyleIdx="1" presStyleCnt="6"/>
      <dgm:spPr>
        <a:blipFill>
          <a:blip xmlns:r="http://schemas.openxmlformats.org/officeDocument/2006/relationships" r:embed="rId8">
            <a:extLst>
              <a:ext uri="{28A0092B-C50C-407E-A947-70E740481C1C}">
                <a14:useLocalDpi xmlns:a14="http://schemas.microsoft.com/office/drawing/2010/main" val="0"/>
              </a:ext>
            </a:extLst>
          </a:blip>
          <a:srcRect/>
          <a:stretch>
            <a:fillRect t="-7000" b="-7000"/>
          </a:stretch>
        </a:blipFill>
      </dgm:spPr>
    </dgm:pt>
    <dgm:pt modelId="{E4863C27-4130-DD40-A298-ED965CA011E3}" type="pres">
      <dgm:prSet presAssocID="{AE15650F-7647-CE46-ADAF-EF8EB6D75CA9}" presName="textRect" presStyleLbl="revTx" presStyleIdx="1" presStyleCnt="6">
        <dgm:presLayoutVars>
          <dgm:bulletEnabled val="1"/>
        </dgm:presLayoutVars>
      </dgm:prSet>
      <dgm:spPr/>
    </dgm:pt>
    <dgm:pt modelId="{228E538D-EA37-A841-9249-95A3F451AFFC}" type="pres">
      <dgm:prSet presAssocID="{E2D5DC7B-6292-4942-9D76-888E61C6179B}" presName="sibTrans" presStyleLbl="sibTrans2D1" presStyleIdx="0" presStyleCnt="0"/>
      <dgm:spPr/>
    </dgm:pt>
    <dgm:pt modelId="{577893AE-5583-6D47-98CF-9D64937B1DFE}" type="pres">
      <dgm:prSet presAssocID="{BACB6D84-E266-684A-AC68-7FEC94ADF16A}" presName="compNode" presStyleCnt="0"/>
      <dgm:spPr/>
    </dgm:pt>
    <dgm:pt modelId="{ACA33E42-DD53-1347-AC28-5DBFC9BADE5C}" type="pres">
      <dgm:prSet presAssocID="{BACB6D84-E266-684A-AC68-7FEC94ADF16A}" presName="pictRect" presStyleLbl="node1" presStyleIdx="2" presStyleCnt="6"/>
      <dgm:spPr>
        <a:blipFill>
          <a:blip xmlns:r="http://schemas.openxmlformats.org/officeDocument/2006/relationships" r:embed="rId9">
            <a:extLst>
              <a:ext uri="{28A0092B-C50C-407E-A947-70E740481C1C}">
                <a14:useLocalDpi xmlns:a14="http://schemas.microsoft.com/office/drawing/2010/main" val="0"/>
              </a:ext>
            </a:extLst>
          </a:blip>
          <a:srcRect/>
          <a:stretch>
            <a:fillRect t="-23000" b="-23000"/>
          </a:stretch>
        </a:blipFill>
      </dgm:spPr>
    </dgm:pt>
    <dgm:pt modelId="{863DBBAD-A328-3C43-8D95-9B8139829B08}" type="pres">
      <dgm:prSet presAssocID="{BACB6D84-E266-684A-AC68-7FEC94ADF16A}" presName="textRect" presStyleLbl="revTx" presStyleIdx="2" presStyleCnt="6">
        <dgm:presLayoutVars>
          <dgm:bulletEnabled val="1"/>
        </dgm:presLayoutVars>
      </dgm:prSet>
      <dgm:spPr/>
    </dgm:pt>
    <dgm:pt modelId="{9747023D-27E4-6D4C-BB54-66CE1D4865BA}" type="pres">
      <dgm:prSet presAssocID="{B1002064-B791-9245-923D-711DE95189CC}" presName="sibTrans" presStyleLbl="sibTrans2D1" presStyleIdx="0" presStyleCnt="0"/>
      <dgm:spPr/>
    </dgm:pt>
    <dgm:pt modelId="{F2A9E05A-9839-C041-8AC7-4309960FD018}" type="pres">
      <dgm:prSet presAssocID="{4FF04577-4282-4849-8B3E-137EC3433093}" presName="compNode" presStyleCnt="0"/>
      <dgm:spPr/>
    </dgm:pt>
    <dgm:pt modelId="{A23288B6-6C7B-1040-9F2D-43D7EAAA813B}" type="pres">
      <dgm:prSet presAssocID="{4FF04577-4282-4849-8B3E-137EC3433093}" presName="pictRect" presStyleLbl="node1" presStyleIdx="3" presStyleCnt="6"/>
      <dgm:spPr>
        <a:blipFill>
          <a:blip xmlns:r="http://schemas.openxmlformats.org/officeDocument/2006/relationships" r:embed="rId10">
            <a:extLst>
              <a:ext uri="{28A0092B-C50C-407E-A947-70E740481C1C}">
                <a14:useLocalDpi xmlns:a14="http://schemas.microsoft.com/office/drawing/2010/main" val="0"/>
              </a:ext>
            </a:extLst>
          </a:blip>
          <a:srcRect/>
          <a:stretch>
            <a:fillRect t="-23000" b="-23000"/>
          </a:stretch>
        </a:blipFill>
      </dgm:spPr>
    </dgm:pt>
    <dgm:pt modelId="{74C8E98B-BA82-744E-A728-52DA423A4177}" type="pres">
      <dgm:prSet presAssocID="{4FF04577-4282-4849-8B3E-137EC3433093}" presName="textRect" presStyleLbl="revTx" presStyleIdx="3" presStyleCnt="6">
        <dgm:presLayoutVars>
          <dgm:bulletEnabled val="1"/>
        </dgm:presLayoutVars>
      </dgm:prSet>
      <dgm:spPr/>
    </dgm:pt>
    <dgm:pt modelId="{0A2E1C73-C401-E144-A7D4-1ED17BC98CC2}" type="pres">
      <dgm:prSet presAssocID="{BBCD5031-4DFE-A24C-BBF3-5A3DFDA3A4B9}" presName="sibTrans" presStyleLbl="sibTrans2D1" presStyleIdx="0" presStyleCnt="0"/>
      <dgm:spPr/>
    </dgm:pt>
    <dgm:pt modelId="{AC056803-92A4-0D4A-ACA7-74792C96D641}" type="pres">
      <dgm:prSet presAssocID="{AFA7C9F1-86A4-3A40-816A-0065D407B1BC}" presName="compNode" presStyleCnt="0"/>
      <dgm:spPr/>
    </dgm:pt>
    <dgm:pt modelId="{2747FD8D-A335-EC4D-BD9B-6377EB932893}" type="pres">
      <dgm:prSet presAssocID="{AFA7C9F1-86A4-3A40-816A-0065D407B1BC}" presName="pictRect" presStyleLbl="node1" presStyleIdx="4" presStyleCnt="6"/>
      <dgm:spPr>
        <a:blipFill>
          <a:blip xmlns:r="http://schemas.openxmlformats.org/officeDocument/2006/relationships" r:embed="rId11">
            <a:extLst>
              <a:ext uri="{28A0092B-C50C-407E-A947-70E740481C1C}">
                <a14:useLocalDpi xmlns:a14="http://schemas.microsoft.com/office/drawing/2010/main" val="0"/>
              </a:ext>
            </a:extLst>
          </a:blip>
          <a:srcRect/>
          <a:stretch>
            <a:fillRect t="-23000" b="-23000"/>
          </a:stretch>
        </a:blipFill>
      </dgm:spPr>
    </dgm:pt>
    <dgm:pt modelId="{86580279-CCC9-C24A-8527-8B78CCBCA9F1}" type="pres">
      <dgm:prSet presAssocID="{AFA7C9F1-86A4-3A40-816A-0065D407B1BC}" presName="textRect" presStyleLbl="revTx" presStyleIdx="4" presStyleCnt="6">
        <dgm:presLayoutVars>
          <dgm:bulletEnabled val="1"/>
        </dgm:presLayoutVars>
      </dgm:prSet>
      <dgm:spPr/>
    </dgm:pt>
    <dgm:pt modelId="{998CEC5A-2358-714F-87D2-C8BCD02DCD84}" type="pres">
      <dgm:prSet presAssocID="{48505338-1F1F-1741-B500-7F1C4C0843A7}" presName="sibTrans" presStyleLbl="sibTrans2D1" presStyleIdx="0" presStyleCnt="0"/>
      <dgm:spPr/>
    </dgm:pt>
    <dgm:pt modelId="{E3A67C3A-F714-8F4F-93E7-E574956991C1}" type="pres">
      <dgm:prSet presAssocID="{C1BAE884-0986-B74F-92F8-D94ED0ECC209}" presName="compNode" presStyleCnt="0"/>
      <dgm:spPr/>
    </dgm:pt>
    <dgm:pt modelId="{69A36B2F-0568-2745-A12B-364127C1884F}" type="pres">
      <dgm:prSet presAssocID="{C1BAE884-0986-B74F-92F8-D94ED0ECC209}" presName="pictRect" presStyleLbl="node1" presStyleIdx="5" presStyleCnt="6"/>
      <dgm:spPr>
        <a:blipFill>
          <a:blip xmlns:r="http://schemas.openxmlformats.org/officeDocument/2006/relationships" r:embed="rId12">
            <a:extLst>
              <a:ext uri="{28A0092B-C50C-407E-A947-70E740481C1C}">
                <a14:useLocalDpi xmlns:a14="http://schemas.microsoft.com/office/drawing/2010/main" val="0"/>
              </a:ext>
            </a:extLst>
          </a:blip>
          <a:srcRect/>
          <a:stretch>
            <a:fillRect t="-23000" b="-23000"/>
          </a:stretch>
        </a:blipFill>
      </dgm:spPr>
    </dgm:pt>
    <dgm:pt modelId="{EB5CB4FD-65E8-FF47-810F-1605C71547F2}" type="pres">
      <dgm:prSet presAssocID="{C1BAE884-0986-B74F-92F8-D94ED0ECC209}" presName="textRect" presStyleLbl="revTx" presStyleIdx="5" presStyleCnt="6">
        <dgm:presLayoutVars>
          <dgm:bulletEnabled val="1"/>
        </dgm:presLayoutVars>
      </dgm:prSet>
      <dgm:spPr/>
    </dgm:pt>
  </dgm:ptLst>
  <dgm:cxnLst>
    <dgm:cxn modelId="{BC236A1F-8E95-4344-821E-0A615F01576C}" srcId="{8D28BCFD-122E-E549-BB84-7AD55DDB7CEE}" destId="{4BE0DE25-4B06-AC46-99EB-DE1DC9C52BA2}" srcOrd="0" destOrd="0" parTransId="{1CCEB8B3-CD9B-9648-8EE7-34B0E1E77468}" sibTransId="{3FC99F64-4989-7947-9C50-CFA370682C21}"/>
    <dgm:cxn modelId="{A7824025-67FB-B54A-8F72-9CEF953700C9}" type="presOf" srcId="{AFA7C9F1-86A4-3A40-816A-0065D407B1BC}" destId="{86580279-CCC9-C24A-8527-8B78CCBCA9F1}" srcOrd="0" destOrd="0" presId="urn:microsoft.com/office/officeart/2005/8/layout/pList1"/>
    <dgm:cxn modelId="{D53B6E33-DC3F-6544-B4E2-C26028ECB10B}" srcId="{8D28BCFD-122E-E549-BB84-7AD55DDB7CEE}" destId="{4FF04577-4282-4849-8B3E-137EC3433093}" srcOrd="3" destOrd="0" parTransId="{EFFEEA76-8391-1F41-9581-256981FF0C34}" sibTransId="{BBCD5031-4DFE-A24C-BBF3-5A3DFDA3A4B9}"/>
    <dgm:cxn modelId="{5CCBAA3A-7C98-204B-A289-BC13684F62BD}" type="presOf" srcId="{4FF04577-4282-4849-8B3E-137EC3433093}" destId="{74C8E98B-BA82-744E-A728-52DA423A4177}" srcOrd="0" destOrd="0" presId="urn:microsoft.com/office/officeart/2005/8/layout/pList1"/>
    <dgm:cxn modelId="{A2897A63-83AF-C941-A66B-84EFBE5C5016}" srcId="{8D28BCFD-122E-E549-BB84-7AD55DDB7CEE}" destId="{AE15650F-7647-CE46-ADAF-EF8EB6D75CA9}" srcOrd="1" destOrd="0" parTransId="{490F85AF-9BE9-8149-B8D8-D3A001A7C459}" sibTransId="{E2D5DC7B-6292-4942-9D76-888E61C6179B}"/>
    <dgm:cxn modelId="{C91AE067-7A12-1149-B5FB-343AFC9C16E1}" type="presOf" srcId="{48505338-1F1F-1741-B500-7F1C4C0843A7}" destId="{998CEC5A-2358-714F-87D2-C8BCD02DCD84}" srcOrd="0" destOrd="0" presId="urn:microsoft.com/office/officeart/2005/8/layout/pList1"/>
    <dgm:cxn modelId="{A74E137E-FD78-5141-B4D8-E3762A039F18}" srcId="{8D28BCFD-122E-E549-BB84-7AD55DDB7CEE}" destId="{C1BAE884-0986-B74F-92F8-D94ED0ECC209}" srcOrd="5" destOrd="0" parTransId="{D1681319-C478-844C-B84D-E25A6BCB1941}" sibTransId="{D99A1CDE-8886-2340-94FD-C77004BAD4DD}"/>
    <dgm:cxn modelId="{569B608B-9450-1B4D-ADF9-DDC33D1AC0B5}" type="presOf" srcId="{4BE0DE25-4B06-AC46-99EB-DE1DC9C52BA2}" destId="{A0C469EC-E26C-7C45-B0E9-04A1841501F7}" srcOrd="0" destOrd="0" presId="urn:microsoft.com/office/officeart/2005/8/layout/pList1"/>
    <dgm:cxn modelId="{A719C492-1346-3C4F-A051-4267B332AC83}" type="presOf" srcId="{B1002064-B791-9245-923D-711DE95189CC}" destId="{9747023D-27E4-6D4C-BB54-66CE1D4865BA}" srcOrd="0" destOrd="0" presId="urn:microsoft.com/office/officeart/2005/8/layout/pList1"/>
    <dgm:cxn modelId="{1FD7809A-222F-7541-ABFC-15BBECCC527B}" srcId="{8D28BCFD-122E-E549-BB84-7AD55DDB7CEE}" destId="{AFA7C9F1-86A4-3A40-816A-0065D407B1BC}" srcOrd="4" destOrd="0" parTransId="{400B8AEC-7002-8A4C-8541-4F6BC7C88232}" sibTransId="{48505338-1F1F-1741-B500-7F1C4C0843A7}"/>
    <dgm:cxn modelId="{B16A949B-9D2B-B94F-B2ED-70AE68B52111}" type="presOf" srcId="{C1BAE884-0986-B74F-92F8-D94ED0ECC209}" destId="{EB5CB4FD-65E8-FF47-810F-1605C71547F2}" srcOrd="0" destOrd="0" presId="urn:microsoft.com/office/officeart/2005/8/layout/pList1"/>
    <dgm:cxn modelId="{DB46629D-7501-B548-A5EF-AFBFA4CAED04}" type="presOf" srcId="{AE15650F-7647-CE46-ADAF-EF8EB6D75CA9}" destId="{E4863C27-4130-DD40-A298-ED965CA011E3}" srcOrd="0" destOrd="0" presId="urn:microsoft.com/office/officeart/2005/8/layout/pList1"/>
    <dgm:cxn modelId="{27E831C4-FAF6-134D-984E-3930455C07E8}" type="presOf" srcId="{BBCD5031-4DFE-A24C-BBF3-5A3DFDA3A4B9}" destId="{0A2E1C73-C401-E144-A7D4-1ED17BC98CC2}" srcOrd="0" destOrd="0" presId="urn:microsoft.com/office/officeart/2005/8/layout/pList1"/>
    <dgm:cxn modelId="{CA3EA5D3-A890-2E4F-9118-9B19E2640BC9}" type="presOf" srcId="{8D28BCFD-122E-E549-BB84-7AD55DDB7CEE}" destId="{BFA30582-F713-F846-A9C5-4BE65687A7C4}" srcOrd="0" destOrd="0" presId="urn:microsoft.com/office/officeart/2005/8/layout/pList1"/>
    <dgm:cxn modelId="{56DB28E2-1995-6442-9EB3-6F198677B34A}" srcId="{8D28BCFD-122E-E549-BB84-7AD55DDB7CEE}" destId="{BACB6D84-E266-684A-AC68-7FEC94ADF16A}" srcOrd="2" destOrd="0" parTransId="{7861EB53-4C36-B64C-B7D7-628D2F26C03A}" sibTransId="{B1002064-B791-9245-923D-711DE95189CC}"/>
    <dgm:cxn modelId="{5E3F6FED-B524-C246-8AD2-0D075CB7A97D}" type="presOf" srcId="{3FC99F64-4989-7947-9C50-CFA370682C21}" destId="{0E20BAAA-87F7-594B-BE41-13F14BE36578}" srcOrd="0" destOrd="0" presId="urn:microsoft.com/office/officeart/2005/8/layout/pList1"/>
    <dgm:cxn modelId="{954E3FF0-A5C1-2F44-9CF2-32F2CA7F62E6}" type="presOf" srcId="{BACB6D84-E266-684A-AC68-7FEC94ADF16A}" destId="{863DBBAD-A328-3C43-8D95-9B8139829B08}" srcOrd="0" destOrd="0" presId="urn:microsoft.com/office/officeart/2005/8/layout/pList1"/>
    <dgm:cxn modelId="{DB122CF7-A9DF-2B45-AD30-5ED2FC4BAC4C}" type="presOf" srcId="{E2D5DC7B-6292-4942-9D76-888E61C6179B}" destId="{228E538D-EA37-A841-9249-95A3F451AFFC}" srcOrd="0" destOrd="0" presId="urn:microsoft.com/office/officeart/2005/8/layout/pList1"/>
    <dgm:cxn modelId="{5CB9404E-A55D-5042-9115-294167D271F1}" type="presParOf" srcId="{BFA30582-F713-F846-A9C5-4BE65687A7C4}" destId="{1159855B-DDF9-2643-BFFB-426E4C563E89}" srcOrd="0" destOrd="0" presId="urn:microsoft.com/office/officeart/2005/8/layout/pList1"/>
    <dgm:cxn modelId="{D1D668BA-E034-E846-9D31-DFFA474A01F4}" type="presParOf" srcId="{1159855B-DDF9-2643-BFFB-426E4C563E89}" destId="{AA357E96-64EA-4C47-9F07-A60BE43F3140}" srcOrd="0" destOrd="0" presId="urn:microsoft.com/office/officeart/2005/8/layout/pList1"/>
    <dgm:cxn modelId="{19F49D25-7DE7-0842-9083-60DA71769E27}" type="presParOf" srcId="{1159855B-DDF9-2643-BFFB-426E4C563E89}" destId="{A0C469EC-E26C-7C45-B0E9-04A1841501F7}" srcOrd="1" destOrd="0" presId="urn:microsoft.com/office/officeart/2005/8/layout/pList1"/>
    <dgm:cxn modelId="{E0E17FE1-5300-7F4E-9589-1BEE39D6BC0F}" type="presParOf" srcId="{BFA30582-F713-F846-A9C5-4BE65687A7C4}" destId="{0E20BAAA-87F7-594B-BE41-13F14BE36578}" srcOrd="1" destOrd="0" presId="urn:microsoft.com/office/officeart/2005/8/layout/pList1"/>
    <dgm:cxn modelId="{1C27C13F-13DA-B045-BE26-E290D5143CED}" type="presParOf" srcId="{BFA30582-F713-F846-A9C5-4BE65687A7C4}" destId="{B0706219-A623-9942-8A6B-ACFABDD8F5E8}" srcOrd="2" destOrd="0" presId="urn:microsoft.com/office/officeart/2005/8/layout/pList1"/>
    <dgm:cxn modelId="{BE630656-2A76-8F43-A08D-7815E4D63B60}" type="presParOf" srcId="{B0706219-A623-9942-8A6B-ACFABDD8F5E8}" destId="{26B00FAD-499F-8E48-85CD-7F5A046460BF}" srcOrd="0" destOrd="0" presId="urn:microsoft.com/office/officeart/2005/8/layout/pList1"/>
    <dgm:cxn modelId="{20669690-8653-054B-97A1-E6320F8FA528}" type="presParOf" srcId="{B0706219-A623-9942-8A6B-ACFABDD8F5E8}" destId="{E4863C27-4130-DD40-A298-ED965CA011E3}" srcOrd="1" destOrd="0" presId="urn:microsoft.com/office/officeart/2005/8/layout/pList1"/>
    <dgm:cxn modelId="{F9360968-59C3-5F49-93FA-7158B7E235CF}" type="presParOf" srcId="{BFA30582-F713-F846-A9C5-4BE65687A7C4}" destId="{228E538D-EA37-A841-9249-95A3F451AFFC}" srcOrd="3" destOrd="0" presId="urn:microsoft.com/office/officeart/2005/8/layout/pList1"/>
    <dgm:cxn modelId="{5CB9CF31-7E67-A44F-AE97-2F518ADAF75B}" type="presParOf" srcId="{BFA30582-F713-F846-A9C5-4BE65687A7C4}" destId="{577893AE-5583-6D47-98CF-9D64937B1DFE}" srcOrd="4" destOrd="0" presId="urn:microsoft.com/office/officeart/2005/8/layout/pList1"/>
    <dgm:cxn modelId="{482949B3-8BAC-064F-862C-FFFC0EE13518}" type="presParOf" srcId="{577893AE-5583-6D47-98CF-9D64937B1DFE}" destId="{ACA33E42-DD53-1347-AC28-5DBFC9BADE5C}" srcOrd="0" destOrd="0" presId="urn:microsoft.com/office/officeart/2005/8/layout/pList1"/>
    <dgm:cxn modelId="{5EC93282-C744-F84B-9536-933DDF77CE3A}" type="presParOf" srcId="{577893AE-5583-6D47-98CF-9D64937B1DFE}" destId="{863DBBAD-A328-3C43-8D95-9B8139829B08}" srcOrd="1" destOrd="0" presId="urn:microsoft.com/office/officeart/2005/8/layout/pList1"/>
    <dgm:cxn modelId="{413F455B-4C63-3643-B573-32304600877B}" type="presParOf" srcId="{BFA30582-F713-F846-A9C5-4BE65687A7C4}" destId="{9747023D-27E4-6D4C-BB54-66CE1D4865BA}" srcOrd="5" destOrd="0" presId="urn:microsoft.com/office/officeart/2005/8/layout/pList1"/>
    <dgm:cxn modelId="{5F34955A-45D8-EC4E-909F-655735A468B3}" type="presParOf" srcId="{BFA30582-F713-F846-A9C5-4BE65687A7C4}" destId="{F2A9E05A-9839-C041-8AC7-4309960FD018}" srcOrd="6" destOrd="0" presId="urn:microsoft.com/office/officeart/2005/8/layout/pList1"/>
    <dgm:cxn modelId="{5FEE2072-B648-984B-A134-683975EBADFD}" type="presParOf" srcId="{F2A9E05A-9839-C041-8AC7-4309960FD018}" destId="{A23288B6-6C7B-1040-9F2D-43D7EAAA813B}" srcOrd="0" destOrd="0" presId="urn:microsoft.com/office/officeart/2005/8/layout/pList1"/>
    <dgm:cxn modelId="{CF23C505-C15A-7747-868A-5B0B242227EC}" type="presParOf" srcId="{F2A9E05A-9839-C041-8AC7-4309960FD018}" destId="{74C8E98B-BA82-744E-A728-52DA423A4177}" srcOrd="1" destOrd="0" presId="urn:microsoft.com/office/officeart/2005/8/layout/pList1"/>
    <dgm:cxn modelId="{79202AF1-0F12-1640-A494-4C263C1BD8CC}" type="presParOf" srcId="{BFA30582-F713-F846-A9C5-4BE65687A7C4}" destId="{0A2E1C73-C401-E144-A7D4-1ED17BC98CC2}" srcOrd="7" destOrd="0" presId="urn:microsoft.com/office/officeart/2005/8/layout/pList1"/>
    <dgm:cxn modelId="{156F40E8-CF00-5344-8BB1-077DEAF60A96}" type="presParOf" srcId="{BFA30582-F713-F846-A9C5-4BE65687A7C4}" destId="{AC056803-92A4-0D4A-ACA7-74792C96D641}" srcOrd="8" destOrd="0" presId="urn:microsoft.com/office/officeart/2005/8/layout/pList1"/>
    <dgm:cxn modelId="{B4E4D0A7-6BAB-7B41-A2F4-99EF7FCFF05B}" type="presParOf" srcId="{AC056803-92A4-0D4A-ACA7-74792C96D641}" destId="{2747FD8D-A335-EC4D-BD9B-6377EB932893}" srcOrd="0" destOrd="0" presId="urn:microsoft.com/office/officeart/2005/8/layout/pList1"/>
    <dgm:cxn modelId="{CFE7D1F8-158D-3A4E-B776-943F948D1C11}" type="presParOf" srcId="{AC056803-92A4-0D4A-ACA7-74792C96D641}" destId="{86580279-CCC9-C24A-8527-8B78CCBCA9F1}" srcOrd="1" destOrd="0" presId="urn:microsoft.com/office/officeart/2005/8/layout/pList1"/>
    <dgm:cxn modelId="{1B7878BF-3BEB-EF43-8FA9-60595BF32A76}" type="presParOf" srcId="{BFA30582-F713-F846-A9C5-4BE65687A7C4}" destId="{998CEC5A-2358-714F-87D2-C8BCD02DCD84}" srcOrd="9" destOrd="0" presId="urn:microsoft.com/office/officeart/2005/8/layout/pList1"/>
    <dgm:cxn modelId="{DF6EA2C8-D76A-0A44-A5B9-50289AEF153F}" type="presParOf" srcId="{BFA30582-F713-F846-A9C5-4BE65687A7C4}" destId="{E3A67C3A-F714-8F4F-93E7-E574956991C1}" srcOrd="10" destOrd="0" presId="urn:microsoft.com/office/officeart/2005/8/layout/pList1"/>
    <dgm:cxn modelId="{29047710-EDEA-9B42-B87D-FBD7860F3970}" type="presParOf" srcId="{E3A67C3A-F714-8F4F-93E7-E574956991C1}" destId="{69A36B2F-0568-2745-A12B-364127C1884F}" srcOrd="0" destOrd="0" presId="urn:microsoft.com/office/officeart/2005/8/layout/pList1"/>
    <dgm:cxn modelId="{80B0A27F-4945-B440-932D-802DF4FA0CB8}" type="presParOf" srcId="{E3A67C3A-F714-8F4F-93E7-E574956991C1}" destId="{EB5CB4FD-65E8-FF47-810F-1605C71547F2}"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57E96-64EA-4C47-9F07-A60BE43F3140}">
      <dsp:nvSpPr>
        <dsp:cNvPr id="0" name=""/>
        <dsp:cNvSpPr/>
      </dsp:nvSpPr>
      <dsp:spPr>
        <a:xfrm>
          <a:off x="656908" y="1005"/>
          <a:ext cx="1561641" cy="107597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C469EC-E26C-7C45-B0E9-04A1841501F7}">
      <dsp:nvSpPr>
        <dsp:cNvPr id="0" name=""/>
        <dsp:cNvSpPr/>
      </dsp:nvSpPr>
      <dsp:spPr>
        <a:xfrm>
          <a:off x="656908" y="1076976"/>
          <a:ext cx="1561641" cy="579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hlinkClick xmlns:r="http://schemas.openxmlformats.org/officeDocument/2006/relationships" r:id="rId2"/>
            </a:rPr>
            <a:t>Statistics Canada </a:t>
          </a:r>
          <a:endParaRPr lang="en-US" sz="1600" kern="1200" dirty="0"/>
        </a:p>
      </dsp:txBody>
      <dsp:txXfrm>
        <a:off x="656908" y="1076976"/>
        <a:ext cx="1561641" cy="579369"/>
      </dsp:txXfrm>
    </dsp:sp>
    <dsp:sp modelId="{26B00FAD-499F-8E48-85CD-7F5A046460BF}">
      <dsp:nvSpPr>
        <dsp:cNvPr id="0" name=""/>
        <dsp:cNvSpPr/>
      </dsp:nvSpPr>
      <dsp:spPr>
        <a:xfrm>
          <a:off x="2374780" y="1005"/>
          <a:ext cx="1561641" cy="1075971"/>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863C27-4130-DD40-A298-ED965CA011E3}">
      <dsp:nvSpPr>
        <dsp:cNvPr id="0" name=""/>
        <dsp:cNvSpPr/>
      </dsp:nvSpPr>
      <dsp:spPr>
        <a:xfrm>
          <a:off x="2374780" y="1076976"/>
          <a:ext cx="1561641" cy="579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hlinkClick xmlns:r="http://schemas.openxmlformats.org/officeDocument/2006/relationships" r:id="rId4"/>
            </a:rPr>
            <a:t>Statistics Canada </a:t>
          </a:r>
          <a:endParaRPr lang="en-US" sz="1600" kern="1200" dirty="0"/>
        </a:p>
      </dsp:txBody>
      <dsp:txXfrm>
        <a:off x="2374780" y="1076976"/>
        <a:ext cx="1561641" cy="579369"/>
      </dsp:txXfrm>
    </dsp:sp>
    <dsp:sp modelId="{ACA33E42-DD53-1347-AC28-5DBFC9BADE5C}">
      <dsp:nvSpPr>
        <dsp:cNvPr id="0" name=""/>
        <dsp:cNvSpPr/>
      </dsp:nvSpPr>
      <dsp:spPr>
        <a:xfrm>
          <a:off x="4092651" y="1005"/>
          <a:ext cx="1561641" cy="1075971"/>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DBBAD-A328-3C43-8D95-9B8139829B08}">
      <dsp:nvSpPr>
        <dsp:cNvPr id="0" name=""/>
        <dsp:cNvSpPr/>
      </dsp:nvSpPr>
      <dsp:spPr>
        <a:xfrm>
          <a:off x="4092651" y="1076976"/>
          <a:ext cx="1561641" cy="579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hlinkClick xmlns:r="http://schemas.openxmlformats.org/officeDocument/2006/relationships" r:id="rId6"/>
            </a:rPr>
            <a:t>Statistics Canada</a:t>
          </a:r>
          <a:endParaRPr lang="en-US" sz="1600" kern="1200" dirty="0"/>
        </a:p>
      </dsp:txBody>
      <dsp:txXfrm>
        <a:off x="4092651" y="1076976"/>
        <a:ext cx="1561641" cy="579369"/>
      </dsp:txXfrm>
    </dsp:sp>
    <dsp:sp modelId="{A23288B6-6C7B-1040-9F2D-43D7EAAA813B}">
      <dsp:nvSpPr>
        <dsp:cNvPr id="0" name=""/>
        <dsp:cNvSpPr/>
      </dsp:nvSpPr>
      <dsp:spPr>
        <a:xfrm>
          <a:off x="5810523" y="1005"/>
          <a:ext cx="1561641" cy="1075971"/>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8E98B-BA82-744E-A728-52DA423A4177}">
      <dsp:nvSpPr>
        <dsp:cNvPr id="0" name=""/>
        <dsp:cNvSpPr/>
      </dsp:nvSpPr>
      <dsp:spPr>
        <a:xfrm>
          <a:off x="5810523" y="1076976"/>
          <a:ext cx="1561641" cy="579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hlinkClick xmlns:r="http://schemas.openxmlformats.org/officeDocument/2006/relationships" r:id="rId8"/>
            </a:rPr>
            <a:t>@</a:t>
          </a:r>
          <a:r>
            <a:rPr lang="en-US" sz="1600" kern="1200" dirty="0" err="1">
              <a:hlinkClick xmlns:r="http://schemas.openxmlformats.org/officeDocument/2006/relationships" r:id="rId8"/>
            </a:rPr>
            <a:t>statcan_eng</a:t>
          </a:r>
          <a:endParaRPr lang="en-US" sz="1600" kern="1200" dirty="0"/>
        </a:p>
      </dsp:txBody>
      <dsp:txXfrm>
        <a:off x="5810523" y="1076976"/>
        <a:ext cx="1561641" cy="579369"/>
      </dsp:txXfrm>
    </dsp:sp>
    <dsp:sp modelId="{2747FD8D-A335-EC4D-BD9B-6377EB932893}">
      <dsp:nvSpPr>
        <dsp:cNvPr id="0" name=""/>
        <dsp:cNvSpPr/>
      </dsp:nvSpPr>
      <dsp:spPr>
        <a:xfrm>
          <a:off x="2374780" y="1812509"/>
          <a:ext cx="1561641" cy="1075971"/>
        </a:xfrm>
        <a:prstGeom prst="round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80279-CCC9-C24A-8527-8B78CCBCA9F1}">
      <dsp:nvSpPr>
        <dsp:cNvPr id="0" name=""/>
        <dsp:cNvSpPr/>
      </dsp:nvSpPr>
      <dsp:spPr>
        <a:xfrm>
          <a:off x="2374780" y="2888480"/>
          <a:ext cx="1561641" cy="579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hlinkClick xmlns:r="http://schemas.openxmlformats.org/officeDocument/2006/relationships" r:id="rId10"/>
            </a:rPr>
            <a:t>@</a:t>
          </a:r>
          <a:r>
            <a:rPr lang="en-US" sz="1600" kern="1200" dirty="0" err="1">
              <a:hlinkClick xmlns:r="http://schemas.openxmlformats.org/officeDocument/2006/relationships" r:id="rId10"/>
            </a:rPr>
            <a:t>statcan_eng</a:t>
          </a:r>
          <a:endParaRPr lang="en-US" sz="1600" kern="1200" dirty="0"/>
        </a:p>
      </dsp:txBody>
      <dsp:txXfrm>
        <a:off x="2374780" y="2888480"/>
        <a:ext cx="1561641" cy="579369"/>
      </dsp:txXfrm>
    </dsp:sp>
    <dsp:sp modelId="{69A36B2F-0568-2745-A12B-364127C1884F}">
      <dsp:nvSpPr>
        <dsp:cNvPr id="0" name=""/>
        <dsp:cNvSpPr/>
      </dsp:nvSpPr>
      <dsp:spPr>
        <a:xfrm>
          <a:off x="4092651" y="1812509"/>
          <a:ext cx="1561641" cy="1075971"/>
        </a:xfrm>
        <a:prstGeom prst="roundRect">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CB4FD-65E8-FF47-810F-1605C71547F2}">
      <dsp:nvSpPr>
        <dsp:cNvPr id="0" name=""/>
        <dsp:cNvSpPr/>
      </dsp:nvSpPr>
      <dsp:spPr>
        <a:xfrm>
          <a:off x="4092651" y="2888480"/>
          <a:ext cx="1561641" cy="579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hlinkClick xmlns:r="http://schemas.openxmlformats.org/officeDocument/2006/relationships" r:id="rId12"/>
            </a:rPr>
            <a:t>u/</a:t>
          </a:r>
          <a:r>
            <a:rPr lang="en-US" sz="1600" kern="1200" dirty="0" err="1">
              <a:hlinkClick xmlns:r="http://schemas.openxmlformats.org/officeDocument/2006/relationships" r:id="rId12"/>
            </a:rPr>
            <a:t>StatCanada</a:t>
          </a:r>
          <a:endParaRPr lang="en-US" sz="1600" kern="1200" dirty="0"/>
        </a:p>
      </dsp:txBody>
      <dsp:txXfrm>
        <a:off x="4092651" y="2888480"/>
        <a:ext cx="1561641" cy="57936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C5F913-EC2B-2848-9DE6-D8663971C4CD}"/>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a:extLst>
              <a:ext uri="{FF2B5EF4-FFF2-40B4-BE49-F238E27FC236}">
                <a16:creationId xmlns:a16="http://schemas.microsoft.com/office/drawing/2014/main" id="{55BE1B0D-C8D4-E241-9740-943734AA4D73}"/>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F4802CD6-51B7-B647-84F3-618D22C23610}" type="datetimeFigureOut">
              <a:rPr lang="en-US" smtClean="0"/>
              <a:t>2/24/2021</a:t>
            </a:fld>
            <a:endParaRPr lang="en-US"/>
          </a:p>
        </p:txBody>
      </p:sp>
      <p:sp>
        <p:nvSpPr>
          <p:cNvPr id="4" name="Footer Placeholder 3">
            <a:extLst>
              <a:ext uri="{FF2B5EF4-FFF2-40B4-BE49-F238E27FC236}">
                <a16:creationId xmlns:a16="http://schemas.microsoft.com/office/drawing/2014/main" id="{92381233-DBA4-744D-9363-38476E01ECD2}"/>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EFA6499-A563-DF4A-AD3A-F254586A10D4}"/>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4E1F9629-A8B1-884B-AC34-A968CD31C638}" type="slidenum">
              <a:rPr lang="en-US" smtClean="0"/>
              <a:t>‹N°›</a:t>
            </a:fld>
            <a:endParaRPr lang="en-US"/>
          </a:p>
        </p:txBody>
      </p:sp>
    </p:spTree>
    <p:extLst>
      <p:ext uri="{BB962C8B-B14F-4D97-AF65-F5344CB8AC3E}">
        <p14:creationId xmlns:p14="http://schemas.microsoft.com/office/powerpoint/2010/main" val="3203606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3828C4E7-33FB-CA41-ACE5-EBB669375856}" type="datetimeFigureOut">
              <a:rPr lang="en-US" smtClean="0"/>
              <a:t>2/24/2021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7A7B8B14-E9F9-DA43-B75B-4CE9504D9513}" type="slidenum">
              <a:rPr lang="en-US" smtClean="0"/>
              <a:t>‹N°›</a:t>
            </a:fld>
            <a:endParaRPr lang="en-US"/>
          </a:p>
        </p:txBody>
      </p:sp>
    </p:spTree>
    <p:extLst>
      <p:ext uri="{BB962C8B-B14F-4D97-AF65-F5344CB8AC3E}">
        <p14:creationId xmlns:p14="http://schemas.microsoft.com/office/powerpoint/2010/main" val="698674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7A7B8B14-E9F9-DA43-B75B-4CE9504D9513}" type="slidenum">
              <a:rPr lang="en-US" smtClean="0"/>
              <a:t>1</a:t>
            </a:fld>
            <a:endParaRPr lang="en-US"/>
          </a:p>
        </p:txBody>
      </p:sp>
    </p:spTree>
    <p:extLst>
      <p:ext uri="{BB962C8B-B14F-4D97-AF65-F5344CB8AC3E}">
        <p14:creationId xmlns:p14="http://schemas.microsoft.com/office/powerpoint/2010/main" val="2606137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7B8B14-E9F9-DA43-B75B-4CE9504D9513}" type="slidenum">
              <a:rPr lang="en-US" smtClean="0"/>
              <a:t>10</a:t>
            </a:fld>
            <a:endParaRPr lang="en-US"/>
          </a:p>
        </p:txBody>
      </p:sp>
    </p:spTree>
    <p:extLst>
      <p:ext uri="{BB962C8B-B14F-4D97-AF65-F5344CB8AC3E}">
        <p14:creationId xmlns:p14="http://schemas.microsoft.com/office/powerpoint/2010/main" val="2145262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7B8B14-E9F9-DA43-B75B-4CE9504D9513}" type="slidenum">
              <a:rPr lang="en-US" smtClean="0"/>
              <a:t>11</a:t>
            </a:fld>
            <a:endParaRPr lang="en-US"/>
          </a:p>
        </p:txBody>
      </p:sp>
    </p:spTree>
    <p:extLst>
      <p:ext uri="{BB962C8B-B14F-4D97-AF65-F5344CB8AC3E}">
        <p14:creationId xmlns:p14="http://schemas.microsoft.com/office/powerpoint/2010/main" val="3517926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fld id="{F43474A1-6036-4E02-8668-D744436B29E9}" type="slidenum">
              <a:rPr lang="en-CA" smtClean="0"/>
              <a:t>12</a:t>
            </a:fld>
            <a:endParaRPr lang="en-CA"/>
          </a:p>
        </p:txBody>
      </p:sp>
    </p:spTree>
    <p:extLst>
      <p:ext uri="{BB962C8B-B14F-4D97-AF65-F5344CB8AC3E}">
        <p14:creationId xmlns:p14="http://schemas.microsoft.com/office/powerpoint/2010/main" val="3537190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A7B8B14-E9F9-DA43-B75B-4CE9504D9513}" type="slidenum">
              <a:rPr lang="en-US" smtClean="0"/>
              <a:t>13</a:t>
            </a:fld>
            <a:endParaRPr lang="en-US"/>
          </a:p>
        </p:txBody>
      </p:sp>
    </p:spTree>
    <p:extLst>
      <p:ext uri="{BB962C8B-B14F-4D97-AF65-F5344CB8AC3E}">
        <p14:creationId xmlns:p14="http://schemas.microsoft.com/office/powerpoint/2010/main" val="106481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4A2F1B-F785-4BB5-82BA-72DB5EB08E6A}" type="slidenum">
              <a:rPr lang="en-CA" smtClean="0"/>
              <a:t>14</a:t>
            </a:fld>
            <a:endParaRPr lang="en-CA"/>
          </a:p>
        </p:txBody>
      </p:sp>
    </p:spTree>
    <p:extLst>
      <p:ext uri="{BB962C8B-B14F-4D97-AF65-F5344CB8AC3E}">
        <p14:creationId xmlns:p14="http://schemas.microsoft.com/office/powerpoint/2010/main" val="3854383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4A2F1B-F785-4BB5-82BA-72DB5EB08E6A}" type="slidenum">
              <a:rPr lang="en-CA" smtClean="0"/>
              <a:t>15</a:t>
            </a:fld>
            <a:endParaRPr lang="en-CA"/>
          </a:p>
        </p:txBody>
      </p:sp>
    </p:spTree>
    <p:extLst>
      <p:ext uri="{BB962C8B-B14F-4D97-AF65-F5344CB8AC3E}">
        <p14:creationId xmlns:p14="http://schemas.microsoft.com/office/powerpoint/2010/main" val="853910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4A2F1B-F785-4BB5-82BA-72DB5EB08E6A}" type="slidenum">
              <a:rPr lang="en-CA" smtClean="0"/>
              <a:t>16</a:t>
            </a:fld>
            <a:endParaRPr lang="en-CA"/>
          </a:p>
        </p:txBody>
      </p:sp>
    </p:spTree>
    <p:extLst>
      <p:ext uri="{BB962C8B-B14F-4D97-AF65-F5344CB8AC3E}">
        <p14:creationId xmlns:p14="http://schemas.microsoft.com/office/powerpoint/2010/main" val="2778641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4A2F1B-F785-4BB5-82BA-72DB5EB08E6A}" type="slidenum">
              <a:rPr lang="en-CA" smtClean="0"/>
              <a:t>17</a:t>
            </a:fld>
            <a:endParaRPr lang="en-CA"/>
          </a:p>
        </p:txBody>
      </p:sp>
    </p:spTree>
    <p:extLst>
      <p:ext uri="{BB962C8B-B14F-4D97-AF65-F5344CB8AC3E}">
        <p14:creationId xmlns:p14="http://schemas.microsoft.com/office/powerpoint/2010/main" val="2831727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4A2F1B-F785-4BB5-82BA-72DB5EB08E6A}" type="slidenum">
              <a:rPr lang="en-CA" smtClean="0"/>
              <a:t>18</a:t>
            </a:fld>
            <a:endParaRPr lang="en-CA"/>
          </a:p>
        </p:txBody>
      </p:sp>
    </p:spTree>
    <p:extLst>
      <p:ext uri="{BB962C8B-B14F-4D97-AF65-F5344CB8AC3E}">
        <p14:creationId xmlns:p14="http://schemas.microsoft.com/office/powerpoint/2010/main" val="2247539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4A2F1B-F785-4BB5-82BA-72DB5EB08E6A}" type="slidenum">
              <a:rPr lang="en-CA" smtClean="0"/>
              <a:t>19</a:t>
            </a:fld>
            <a:endParaRPr lang="en-CA"/>
          </a:p>
        </p:txBody>
      </p:sp>
    </p:spTree>
    <p:extLst>
      <p:ext uri="{BB962C8B-B14F-4D97-AF65-F5344CB8AC3E}">
        <p14:creationId xmlns:p14="http://schemas.microsoft.com/office/powerpoint/2010/main" val="363937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E0C39CB-E1CB-9340-B0B7-F19980BF290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241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4A2F1B-F785-4BB5-82BA-72DB5EB08E6A}" type="slidenum">
              <a:rPr lang="en-CA" smtClean="0"/>
              <a:t>20</a:t>
            </a:fld>
            <a:endParaRPr lang="en-CA"/>
          </a:p>
        </p:txBody>
      </p:sp>
    </p:spTree>
    <p:extLst>
      <p:ext uri="{BB962C8B-B14F-4D97-AF65-F5344CB8AC3E}">
        <p14:creationId xmlns:p14="http://schemas.microsoft.com/office/powerpoint/2010/main" val="1241871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4A2F1B-F785-4BB5-82BA-72DB5EB08E6A}" type="slidenum">
              <a:rPr lang="en-CA" smtClean="0"/>
              <a:t>21</a:t>
            </a:fld>
            <a:endParaRPr lang="en-CA"/>
          </a:p>
        </p:txBody>
      </p:sp>
    </p:spTree>
    <p:extLst>
      <p:ext uri="{BB962C8B-B14F-4D97-AF65-F5344CB8AC3E}">
        <p14:creationId xmlns:p14="http://schemas.microsoft.com/office/powerpoint/2010/main" val="1515179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19110-3E88-174B-A50D-250F480B264E}" type="slidenum">
              <a:rPr lang="en-US" smtClean="0"/>
              <a:t>22</a:t>
            </a:fld>
            <a:endParaRPr lang="en-US"/>
          </a:p>
        </p:txBody>
      </p:sp>
    </p:spTree>
    <p:extLst>
      <p:ext uri="{BB962C8B-B14F-4D97-AF65-F5344CB8AC3E}">
        <p14:creationId xmlns:p14="http://schemas.microsoft.com/office/powerpoint/2010/main" val="3939212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A7B8B14-E9F9-DA43-B75B-4CE9504D9513}" type="slidenum">
              <a:rPr lang="en-US" smtClean="0"/>
              <a:t>23</a:t>
            </a:fld>
            <a:endParaRPr lang="en-US"/>
          </a:p>
        </p:txBody>
      </p:sp>
    </p:spTree>
    <p:extLst>
      <p:ext uri="{BB962C8B-B14F-4D97-AF65-F5344CB8AC3E}">
        <p14:creationId xmlns:p14="http://schemas.microsoft.com/office/powerpoint/2010/main" val="2129393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7B8B14-E9F9-DA43-B75B-4CE9504D9513}" type="slidenum">
              <a:rPr lang="en-US" smtClean="0"/>
              <a:t>24</a:t>
            </a:fld>
            <a:endParaRPr lang="en-US"/>
          </a:p>
        </p:txBody>
      </p:sp>
    </p:spTree>
    <p:extLst>
      <p:ext uri="{BB962C8B-B14F-4D97-AF65-F5344CB8AC3E}">
        <p14:creationId xmlns:p14="http://schemas.microsoft.com/office/powerpoint/2010/main" val="2493819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7B8B14-E9F9-DA43-B75B-4CE9504D9513}" type="slidenum">
              <a:rPr lang="en-US" smtClean="0"/>
              <a:t>25</a:t>
            </a:fld>
            <a:endParaRPr lang="en-US"/>
          </a:p>
        </p:txBody>
      </p:sp>
    </p:spTree>
    <p:extLst>
      <p:ext uri="{BB962C8B-B14F-4D97-AF65-F5344CB8AC3E}">
        <p14:creationId xmlns:p14="http://schemas.microsoft.com/office/powerpoint/2010/main" val="335062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A7B8B14-E9F9-DA43-B75B-4CE9504D9513}" type="slidenum">
              <a:rPr lang="en-US" smtClean="0"/>
              <a:t>26</a:t>
            </a:fld>
            <a:endParaRPr lang="en-US"/>
          </a:p>
        </p:txBody>
      </p:sp>
    </p:spTree>
    <p:extLst>
      <p:ext uri="{BB962C8B-B14F-4D97-AF65-F5344CB8AC3E}">
        <p14:creationId xmlns:p14="http://schemas.microsoft.com/office/powerpoint/2010/main" val="2257714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19110-3E88-174B-A50D-250F480B264E}" type="slidenum">
              <a:rPr lang="en-US" smtClean="0"/>
              <a:t>3</a:t>
            </a:fld>
            <a:endParaRPr lang="en-US"/>
          </a:p>
        </p:txBody>
      </p:sp>
    </p:spTree>
    <p:extLst>
      <p:ext uri="{BB962C8B-B14F-4D97-AF65-F5344CB8AC3E}">
        <p14:creationId xmlns:p14="http://schemas.microsoft.com/office/powerpoint/2010/main" val="12365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7B8B14-E9F9-DA43-B75B-4CE9504D9513}" type="slidenum">
              <a:rPr lang="en-US" smtClean="0"/>
              <a:t>4</a:t>
            </a:fld>
            <a:endParaRPr lang="en-US"/>
          </a:p>
        </p:txBody>
      </p:sp>
    </p:spTree>
    <p:extLst>
      <p:ext uri="{BB962C8B-B14F-4D97-AF65-F5344CB8AC3E}">
        <p14:creationId xmlns:p14="http://schemas.microsoft.com/office/powerpoint/2010/main" val="168231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7A7B8B14-E9F9-DA43-B75B-4CE9504D9513}" type="slidenum">
              <a:rPr lang="en-US" smtClean="0"/>
              <a:t>5</a:t>
            </a:fld>
            <a:endParaRPr lang="en-US"/>
          </a:p>
        </p:txBody>
      </p:sp>
    </p:spTree>
    <p:extLst>
      <p:ext uri="{BB962C8B-B14F-4D97-AF65-F5344CB8AC3E}">
        <p14:creationId xmlns:p14="http://schemas.microsoft.com/office/powerpoint/2010/main" val="92601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19110-3E88-174B-A50D-250F480B264E}" type="slidenum">
              <a:rPr lang="en-US" smtClean="0"/>
              <a:t>6</a:t>
            </a:fld>
            <a:endParaRPr lang="en-US"/>
          </a:p>
        </p:txBody>
      </p:sp>
    </p:spTree>
    <p:extLst>
      <p:ext uri="{BB962C8B-B14F-4D97-AF65-F5344CB8AC3E}">
        <p14:creationId xmlns:p14="http://schemas.microsoft.com/office/powerpoint/2010/main" val="1680373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A7B8B14-E9F9-DA43-B75B-4CE9504D9513}" type="slidenum">
              <a:rPr lang="en-US" smtClean="0"/>
              <a:t>7</a:t>
            </a:fld>
            <a:endParaRPr lang="en-US"/>
          </a:p>
        </p:txBody>
      </p:sp>
    </p:spTree>
    <p:extLst>
      <p:ext uri="{BB962C8B-B14F-4D97-AF65-F5344CB8AC3E}">
        <p14:creationId xmlns:p14="http://schemas.microsoft.com/office/powerpoint/2010/main" val="3025353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C4A2F1B-F785-4BB5-82BA-72DB5EB08E6A}" type="slidenum">
              <a:rPr lang="en-CA" smtClean="0"/>
              <a:t>8</a:t>
            </a:fld>
            <a:endParaRPr lang="en-CA"/>
          </a:p>
        </p:txBody>
      </p:sp>
    </p:spTree>
    <p:extLst>
      <p:ext uri="{BB962C8B-B14F-4D97-AF65-F5344CB8AC3E}">
        <p14:creationId xmlns:p14="http://schemas.microsoft.com/office/powerpoint/2010/main" val="3576800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C4A2F1B-F785-4BB5-82BA-72DB5EB08E6A}" type="slidenum">
              <a:rPr lang="en-CA" smtClean="0"/>
              <a:t>9</a:t>
            </a:fld>
            <a:endParaRPr lang="en-CA"/>
          </a:p>
        </p:txBody>
      </p:sp>
    </p:spTree>
    <p:extLst>
      <p:ext uri="{BB962C8B-B14F-4D97-AF65-F5344CB8AC3E}">
        <p14:creationId xmlns:p14="http://schemas.microsoft.com/office/powerpoint/2010/main" val="3905531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10DF-92C9-D745-A3CA-6B1713C25B63}"/>
              </a:ext>
            </a:extLst>
          </p:cNvPr>
          <p:cNvSpPr>
            <a:spLocks noGrp="1"/>
          </p:cNvSpPr>
          <p:nvPr>
            <p:ph type="ctrTitle" hasCustomPrompt="1"/>
          </p:nvPr>
        </p:nvSpPr>
        <p:spPr>
          <a:xfrm>
            <a:off x="1524000" y="2811344"/>
            <a:ext cx="9144000" cy="1058953"/>
          </a:xfrm>
          <a:prstGeom prst="rect">
            <a:avLst/>
          </a:prstGeom>
        </p:spPr>
        <p:txBody>
          <a:bodyPr anchor="b">
            <a:noAutofit/>
          </a:bodyPr>
          <a:lstStyle>
            <a:lvl1pPr algn="ctr">
              <a:defRPr sz="5700" b="1" spc="100" baseline="0">
                <a:latin typeface="Arial MT Std" panose="020B0402020200020204" pitchFamily="34" charset="0"/>
              </a:defRPr>
            </a:lvl1pPr>
          </a:lstStyle>
          <a:p>
            <a:r>
              <a:rPr lang="en-US"/>
              <a:t>TITLE GOES HERE</a:t>
            </a:r>
          </a:p>
        </p:txBody>
      </p:sp>
      <p:sp>
        <p:nvSpPr>
          <p:cNvPr id="3" name="Subtitle 2">
            <a:extLst>
              <a:ext uri="{FF2B5EF4-FFF2-40B4-BE49-F238E27FC236}">
                <a16:creationId xmlns:a16="http://schemas.microsoft.com/office/drawing/2014/main" id="{2CF005DD-11F8-9245-B26B-41D1F4F84416}"/>
              </a:ext>
            </a:extLst>
          </p:cNvPr>
          <p:cNvSpPr>
            <a:spLocks noGrp="1"/>
          </p:cNvSpPr>
          <p:nvPr>
            <p:ph type="subTitle" idx="1" hasCustomPrompt="1"/>
          </p:nvPr>
        </p:nvSpPr>
        <p:spPr>
          <a:xfrm>
            <a:off x="1524000" y="4046655"/>
            <a:ext cx="9144000" cy="384167"/>
          </a:xfrm>
          <a:prstGeom prst="rect">
            <a:avLst/>
          </a:prstGeom>
        </p:spPr>
        <p:txBody>
          <a:bodyPr>
            <a:normAutofit/>
          </a:bodyPr>
          <a:lstStyle>
            <a:lvl1pPr marL="0" indent="0" algn="ctr">
              <a:buNone/>
              <a:defRPr sz="2800" b="1" kern="4600" spc="100" baseline="0">
                <a:latin typeface="Arial MT Std" panose="020B0402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7" name="Subtitle 2">
            <a:extLst>
              <a:ext uri="{FF2B5EF4-FFF2-40B4-BE49-F238E27FC236}">
                <a16:creationId xmlns:a16="http://schemas.microsoft.com/office/drawing/2014/main" id="{7AF7FE24-A452-0441-B567-CCDDCB585D4D}"/>
              </a:ext>
            </a:extLst>
          </p:cNvPr>
          <p:cNvSpPr txBox="1">
            <a:spLocks/>
          </p:cNvSpPr>
          <p:nvPr userDrawn="1"/>
        </p:nvSpPr>
        <p:spPr>
          <a:xfrm>
            <a:off x="1524000" y="5608643"/>
            <a:ext cx="9144000" cy="3841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700" b="0" spc="0" baseline="0">
                <a:latin typeface="+mn-lt"/>
              </a:rPr>
              <a:t>Delivering insight through data for a better Canada</a:t>
            </a:r>
            <a:endParaRPr lang="en-US" sz="1700" b="0" spc="0" baseline="0">
              <a:latin typeface="+mn-lt"/>
            </a:endParaRPr>
          </a:p>
        </p:txBody>
      </p:sp>
    </p:spTree>
    <p:extLst>
      <p:ext uri="{BB962C8B-B14F-4D97-AF65-F5344CB8AC3E}">
        <p14:creationId xmlns:p14="http://schemas.microsoft.com/office/powerpoint/2010/main" val="87795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00D70BF-0D78-8947-9B2F-B0F56FF5C8C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a:extLst>
              <a:ext uri="{FF2B5EF4-FFF2-40B4-BE49-F238E27FC236}">
                <a16:creationId xmlns:a16="http://schemas.microsoft.com/office/drawing/2014/main" id="{05561771-F5B0-B740-831B-001696BB1FE6}"/>
              </a:ext>
            </a:extLst>
          </p:cNvPr>
          <p:cNvSpPr>
            <a:spLocks noGrp="1"/>
          </p:cNvSpPr>
          <p:nvPr>
            <p:ph type="body" orient="vert" idx="1"/>
          </p:nvPr>
        </p:nvSpPr>
        <p:spPr>
          <a:xfrm>
            <a:off x="838200" y="1825625"/>
            <a:ext cx="10515600" cy="4146197"/>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478D8594-770D-2F41-980E-F79D6542DB1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a:t>CLICK TO EDIT MASTER TITLE STYLE</a:t>
            </a:r>
          </a:p>
        </p:txBody>
      </p:sp>
      <p:sp>
        <p:nvSpPr>
          <p:cNvPr id="7" name="Subtitle 2">
            <a:extLst>
              <a:ext uri="{FF2B5EF4-FFF2-40B4-BE49-F238E27FC236}">
                <a16:creationId xmlns:a16="http://schemas.microsoft.com/office/drawing/2014/main" id="{BEA5A1E9-D7B6-5340-947A-1F94DDAB71B4}"/>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spc="0" baseline="0">
                <a:solidFill>
                  <a:schemeClr val="bg1"/>
                </a:solidFill>
                <a:latin typeface="Calibri" panose="020F0502020204030204" pitchFamily="34" charset="0"/>
                <a:cs typeface="Calibri" panose="020F0502020204030204" pitchFamily="34" charset="0"/>
              </a:rPr>
              <a:t>Delivering insight through data for a better Canada</a:t>
            </a:r>
            <a:endParaRPr lang="en-US" sz="1200" b="0" spc="0" baseline="0">
              <a:solidFill>
                <a:schemeClr val="bg1"/>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12C95B3F-EB60-0C49-B87A-157BB552B1C6}"/>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pPr/>
              <a:t>‹N°›</a:t>
            </a:fld>
            <a:endParaRPr lang="en-US"/>
          </a:p>
        </p:txBody>
      </p:sp>
    </p:spTree>
    <p:extLst>
      <p:ext uri="{BB962C8B-B14F-4D97-AF65-F5344CB8AC3E}">
        <p14:creationId xmlns:p14="http://schemas.microsoft.com/office/powerpoint/2010/main" val="1496422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EA69870-3A9B-2042-8FC4-CF7E21655105}"/>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B3286D1-A677-074D-8452-B6E481375AB6}"/>
              </a:ext>
            </a:extLst>
          </p:cNvPr>
          <p:cNvSpPr>
            <a:spLocks noGrp="1"/>
          </p:cNvSpPr>
          <p:nvPr>
            <p:ph type="title" orient="vert" hasCustomPrompt="1"/>
          </p:nvPr>
        </p:nvSpPr>
        <p:spPr>
          <a:xfrm>
            <a:off x="8724900" y="1078992"/>
            <a:ext cx="2628900" cy="4885502"/>
          </a:xfrm>
          <a:prstGeom prst="rect">
            <a:avLst/>
          </a:prstGeom>
        </p:spPr>
        <p:txBody>
          <a:bodyPr vert="eaVert" anchor="b">
            <a:normAutofit/>
          </a:bodyPr>
          <a:lstStyle>
            <a:lvl1pPr>
              <a:defRPr sz="2000">
                <a:latin typeface="Arial MT Std" panose="020B0402020200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DC30B674-98A5-8743-BF78-6CC7D5E7BE50}"/>
              </a:ext>
            </a:extLst>
          </p:cNvPr>
          <p:cNvSpPr>
            <a:spLocks noGrp="1"/>
          </p:cNvSpPr>
          <p:nvPr>
            <p:ph type="body" orient="vert" idx="1"/>
          </p:nvPr>
        </p:nvSpPr>
        <p:spPr>
          <a:xfrm>
            <a:off x="838200" y="1078991"/>
            <a:ext cx="7734300" cy="4885503"/>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8A54A282-20C9-4C40-8406-9B5E456F4AAA}"/>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spc="0" baseline="0">
                <a:solidFill>
                  <a:schemeClr val="bg1"/>
                </a:solidFill>
                <a:latin typeface="Calibri" panose="020F0502020204030204" pitchFamily="34" charset="0"/>
                <a:cs typeface="Calibri" panose="020F0502020204030204" pitchFamily="34" charset="0"/>
              </a:rPr>
              <a:t>Delivering insight through data for a better Canada</a:t>
            </a:r>
            <a:endParaRPr lang="en-US" sz="1200" b="0" spc="0" baseline="0">
              <a:solidFill>
                <a:schemeClr val="bg1"/>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ACE70EE8-DB95-6A41-BCDA-4FD30B1FD4A6}"/>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pPr/>
              <a:t>‹N°›</a:t>
            </a:fld>
            <a:endParaRPr lang="en-US"/>
          </a:p>
        </p:txBody>
      </p:sp>
    </p:spTree>
    <p:extLst>
      <p:ext uri="{BB962C8B-B14F-4D97-AF65-F5344CB8AC3E}">
        <p14:creationId xmlns:p14="http://schemas.microsoft.com/office/powerpoint/2010/main" val="763552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5C3DA0-0EBA-1142-B6F2-673877BACD49}" type="datetimeFigureOut">
              <a:rPr lang="en-US" smtClean="0">
                <a:solidFill>
                  <a:srgbClr val="000000">
                    <a:tint val="75000"/>
                  </a:srgbClr>
                </a:solidFill>
              </a:rPr>
              <a:pPr/>
              <a:t>2/24/2021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238DD2FF-C4C6-674B-92D0-7B2456641044}" type="slidenum">
              <a:rPr lang="en-US" smtClean="0">
                <a:solidFill>
                  <a:srgbClr val="000000">
                    <a:tint val="75000"/>
                  </a:srgbClr>
                </a:solidFill>
              </a:rPr>
              <a:pPr/>
              <a:t>‹N°›</a:t>
            </a:fld>
            <a:endParaRPr lang="en-US">
              <a:solidFill>
                <a:srgbClr val="000000">
                  <a:tint val="75000"/>
                </a:srgbClr>
              </a:solidFill>
            </a:endParaRPr>
          </a:p>
        </p:txBody>
      </p:sp>
      <p:sp>
        <p:nvSpPr>
          <p:cNvPr id="7" name="Subtitle 2">
            <a:extLst>
              <a:ext uri="{FF2B5EF4-FFF2-40B4-BE49-F238E27FC236}">
                <a16:creationId xmlns:a16="http://schemas.microsoft.com/office/drawing/2014/main" id="{4B86A6B8-05E8-FF4C-894E-AC739B150EF4}"/>
              </a:ext>
            </a:extLst>
          </p:cNvPr>
          <p:cNvSpPr txBox="1">
            <a:spLocks/>
          </p:cNvSpPr>
          <p:nvPr userDrawn="1"/>
        </p:nvSpPr>
        <p:spPr>
          <a:xfrm>
            <a:off x="1524000" y="5608643"/>
            <a:ext cx="9144000" cy="3841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700" b="0">
                <a:solidFill>
                  <a:srgbClr val="000000"/>
                </a:solidFill>
                <a:latin typeface="Calibri" panose="020F0502020204030204"/>
              </a:rPr>
              <a:t>Delivering insight through data for a better Canada</a:t>
            </a:r>
            <a:endParaRPr lang="en-US" sz="1700" b="0">
              <a:solidFill>
                <a:srgbClr val="000000"/>
              </a:solidFill>
              <a:latin typeface="Calibri" panose="020F0502020204030204"/>
            </a:endParaRPr>
          </a:p>
        </p:txBody>
      </p:sp>
    </p:spTree>
    <p:extLst>
      <p:ext uri="{BB962C8B-B14F-4D97-AF65-F5344CB8AC3E}">
        <p14:creationId xmlns:p14="http://schemas.microsoft.com/office/powerpoint/2010/main" val="3077799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5C3DA0-0EBA-1142-B6F2-673877BACD49}" type="datetimeFigureOut">
              <a:rPr lang="en-US" smtClean="0">
                <a:solidFill>
                  <a:srgbClr val="000000">
                    <a:tint val="75000"/>
                  </a:srgbClr>
                </a:solidFill>
              </a:rPr>
              <a:pPr/>
              <a:t>2/24/2021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DB761FF-D525-D64B-8909-8CF25B3FD480}" type="slidenum">
              <a:rPr lang="en-US" smtClean="0">
                <a:solidFill>
                  <a:srgbClr val="000000">
                    <a:tint val="75000"/>
                  </a:srgbClr>
                </a:solidFill>
              </a:rPr>
              <a:pPr/>
              <a:t>‹N°›</a:t>
            </a:fld>
            <a:endParaRPr lang="en-US">
              <a:solidFill>
                <a:srgbClr val="000000">
                  <a:tint val="75000"/>
                </a:srgbClr>
              </a:solidFill>
            </a:endParaRPr>
          </a:p>
        </p:txBody>
      </p:sp>
      <p:sp>
        <p:nvSpPr>
          <p:cNvPr id="7" name="Oval 6">
            <a:extLst>
              <a:ext uri="{FF2B5EF4-FFF2-40B4-BE49-F238E27FC236}">
                <a16:creationId xmlns:a16="http://schemas.microsoft.com/office/drawing/2014/main" id="{3A0E7439-EE74-DD45-A21A-D3F13DB6BB87}"/>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Subtitle 2">
            <a:extLst>
              <a:ext uri="{FF2B5EF4-FFF2-40B4-BE49-F238E27FC236}">
                <a16:creationId xmlns:a16="http://schemas.microsoft.com/office/drawing/2014/main" id="{BBE51BA3-3B2C-8D4E-8DEE-5B5A1500624F}"/>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srgbClr val="FFFFFF"/>
                </a:solidFill>
                <a:latin typeface="Calibri" panose="020F0502020204030204" pitchFamily="34" charset="0"/>
                <a:cs typeface="Calibri" panose="020F0502020204030204" pitchFamily="34" charset="0"/>
              </a:rPr>
              <a:t>Delivering insight through data for a better Canada</a:t>
            </a:r>
            <a:endParaRPr lang="en-US" sz="1200" b="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734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5C3DA0-0EBA-1142-B6F2-673877BACD49}" type="datetimeFigureOut">
              <a:rPr lang="en-US" smtClean="0">
                <a:solidFill>
                  <a:srgbClr val="000000">
                    <a:tint val="75000"/>
                  </a:srgbClr>
                </a:solidFill>
              </a:rPr>
              <a:pPr/>
              <a:t>2/24/2021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DB761FF-D525-D64B-8909-8CF25B3FD480}" type="slidenum">
              <a:rPr lang="en-US" smtClean="0">
                <a:solidFill>
                  <a:srgbClr val="000000">
                    <a:tint val="75000"/>
                  </a:srgbClr>
                </a:solidFill>
              </a:rPr>
              <a:pPr/>
              <a:t>‹N°›</a:t>
            </a:fld>
            <a:endParaRPr lang="en-US">
              <a:solidFill>
                <a:srgbClr val="000000">
                  <a:tint val="75000"/>
                </a:srgbClr>
              </a:solidFill>
            </a:endParaRPr>
          </a:p>
        </p:txBody>
      </p:sp>
      <p:sp>
        <p:nvSpPr>
          <p:cNvPr id="7" name="Oval 6">
            <a:extLst>
              <a:ext uri="{FF2B5EF4-FFF2-40B4-BE49-F238E27FC236}">
                <a16:creationId xmlns:a16="http://schemas.microsoft.com/office/drawing/2014/main" id="{4EBD81EA-9D23-584B-A219-B303E3C08502}"/>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Subtitle 2">
            <a:extLst>
              <a:ext uri="{FF2B5EF4-FFF2-40B4-BE49-F238E27FC236}">
                <a16:creationId xmlns:a16="http://schemas.microsoft.com/office/drawing/2014/main" id="{C1E8D517-4B18-9443-A151-8F280FF292E0}"/>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srgbClr val="FFFFFF"/>
                </a:solidFill>
                <a:latin typeface="Calibri" panose="020F0502020204030204" pitchFamily="34" charset="0"/>
                <a:cs typeface="Calibri" panose="020F0502020204030204" pitchFamily="34" charset="0"/>
              </a:rPr>
              <a:t>Delivering insight through data for a better Canada</a:t>
            </a:r>
            <a:endParaRPr lang="en-US" sz="1200" b="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3096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5C3DA0-0EBA-1142-B6F2-673877BACD49}" type="datetimeFigureOut">
              <a:rPr lang="en-US" smtClean="0">
                <a:solidFill>
                  <a:srgbClr val="000000">
                    <a:tint val="75000"/>
                  </a:srgbClr>
                </a:solidFill>
              </a:rPr>
              <a:pPr/>
              <a:t>2/24/2021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DB761FF-D525-D64B-8909-8CF25B3FD480}" type="slidenum">
              <a:rPr lang="en-US" smtClean="0">
                <a:solidFill>
                  <a:srgbClr val="000000">
                    <a:tint val="75000"/>
                  </a:srgbClr>
                </a:solidFill>
              </a:rPr>
              <a:pPr/>
              <a:t>‹N°›</a:t>
            </a:fld>
            <a:endParaRPr lang="en-US">
              <a:solidFill>
                <a:srgbClr val="000000">
                  <a:tint val="75000"/>
                </a:srgbClr>
              </a:solidFill>
            </a:endParaRPr>
          </a:p>
        </p:txBody>
      </p:sp>
      <p:sp>
        <p:nvSpPr>
          <p:cNvPr id="8" name="Oval 7">
            <a:extLst>
              <a:ext uri="{FF2B5EF4-FFF2-40B4-BE49-F238E27FC236}">
                <a16:creationId xmlns:a16="http://schemas.microsoft.com/office/drawing/2014/main" id="{0527D99A-E957-2242-9AAC-C85E82807961}"/>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Subtitle 2">
            <a:extLst>
              <a:ext uri="{FF2B5EF4-FFF2-40B4-BE49-F238E27FC236}">
                <a16:creationId xmlns:a16="http://schemas.microsoft.com/office/drawing/2014/main" id="{D4AD7886-3F6A-0143-A25D-F30B491F8F55}"/>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srgbClr val="FFFFFF"/>
                </a:solidFill>
                <a:latin typeface="Calibri" panose="020F0502020204030204" pitchFamily="34" charset="0"/>
                <a:cs typeface="Calibri" panose="020F0502020204030204" pitchFamily="34" charset="0"/>
              </a:rPr>
              <a:t>Delivering insight through data for a better Canada</a:t>
            </a:r>
            <a:endParaRPr lang="en-US" sz="1200" b="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1060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5C3DA0-0EBA-1142-B6F2-673877BACD49}" type="datetimeFigureOut">
              <a:rPr lang="en-US" smtClean="0">
                <a:solidFill>
                  <a:srgbClr val="000000">
                    <a:tint val="75000"/>
                  </a:srgbClr>
                </a:solidFill>
              </a:rPr>
              <a:pPr/>
              <a:t>2/24/2021</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EDB761FF-D525-D64B-8909-8CF25B3FD480}" type="slidenum">
              <a:rPr lang="en-US" smtClean="0">
                <a:solidFill>
                  <a:srgbClr val="000000">
                    <a:tint val="75000"/>
                  </a:srgbClr>
                </a:solidFill>
              </a:rPr>
              <a:pPr/>
              <a:t>‹N°›</a:t>
            </a:fld>
            <a:endParaRPr lang="en-US">
              <a:solidFill>
                <a:srgbClr val="000000">
                  <a:tint val="75000"/>
                </a:srgbClr>
              </a:solidFill>
            </a:endParaRPr>
          </a:p>
        </p:txBody>
      </p:sp>
      <p:sp>
        <p:nvSpPr>
          <p:cNvPr id="10" name="Oval 9">
            <a:extLst>
              <a:ext uri="{FF2B5EF4-FFF2-40B4-BE49-F238E27FC236}">
                <a16:creationId xmlns:a16="http://schemas.microsoft.com/office/drawing/2014/main" id="{CDCC7E5D-7523-7241-BC21-D8EF7E352FF2}"/>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Subtitle 2">
            <a:extLst>
              <a:ext uri="{FF2B5EF4-FFF2-40B4-BE49-F238E27FC236}">
                <a16:creationId xmlns:a16="http://schemas.microsoft.com/office/drawing/2014/main" id="{80EBBDB6-BEE1-C74B-93F4-3FB9C52D95E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srgbClr val="FFFFFF"/>
                </a:solidFill>
                <a:latin typeface="Calibri" panose="020F0502020204030204" pitchFamily="34" charset="0"/>
                <a:cs typeface="Calibri" panose="020F0502020204030204" pitchFamily="34" charset="0"/>
              </a:rPr>
              <a:t>Delivering insight through data for a better Canada</a:t>
            </a:r>
            <a:endParaRPr lang="en-US" sz="1200" b="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6736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5C3DA0-0EBA-1142-B6F2-673877BACD49}" type="datetimeFigureOut">
              <a:rPr lang="en-US" smtClean="0">
                <a:solidFill>
                  <a:srgbClr val="000000">
                    <a:tint val="75000"/>
                  </a:srgbClr>
                </a:solidFill>
              </a:rPr>
              <a:pPr/>
              <a:t>2/24/2021</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EDB761FF-D525-D64B-8909-8CF25B3FD480}" type="slidenum">
              <a:rPr lang="en-US" smtClean="0">
                <a:solidFill>
                  <a:srgbClr val="000000">
                    <a:tint val="75000"/>
                  </a:srgbClr>
                </a:solidFill>
              </a:rPr>
              <a:pPr/>
              <a:t>‹N°›</a:t>
            </a:fld>
            <a:endParaRPr lang="en-US">
              <a:solidFill>
                <a:srgbClr val="000000">
                  <a:tint val="75000"/>
                </a:srgbClr>
              </a:solidFill>
            </a:endParaRPr>
          </a:p>
        </p:txBody>
      </p:sp>
      <p:sp>
        <p:nvSpPr>
          <p:cNvPr id="6" name="Oval 5">
            <a:extLst>
              <a:ext uri="{FF2B5EF4-FFF2-40B4-BE49-F238E27FC236}">
                <a16:creationId xmlns:a16="http://schemas.microsoft.com/office/drawing/2014/main" id="{E5B5F287-7EE4-9147-9526-5627E73ECFA6}"/>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Subtitle 2">
            <a:extLst>
              <a:ext uri="{FF2B5EF4-FFF2-40B4-BE49-F238E27FC236}">
                <a16:creationId xmlns:a16="http://schemas.microsoft.com/office/drawing/2014/main" id="{2EBBA7DA-1350-1F4B-A48D-8DAEFE889164}"/>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srgbClr val="FFFFFF"/>
                </a:solidFill>
                <a:latin typeface="Calibri" panose="020F0502020204030204" pitchFamily="34" charset="0"/>
                <a:cs typeface="Calibri" panose="020F0502020204030204" pitchFamily="34" charset="0"/>
              </a:rPr>
              <a:t>Delivering insight through data for a better Canada</a:t>
            </a:r>
            <a:endParaRPr lang="en-US" sz="1200" b="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8991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C3DA0-0EBA-1142-B6F2-673877BACD49}" type="datetimeFigureOut">
              <a:rPr lang="en-US" smtClean="0">
                <a:solidFill>
                  <a:srgbClr val="000000">
                    <a:tint val="75000"/>
                  </a:srgbClr>
                </a:solidFill>
              </a:rPr>
              <a:pPr/>
              <a:t>2/24/2021</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EDB761FF-D525-D64B-8909-8CF25B3FD480}" type="slidenum">
              <a:rPr lang="en-US" smtClean="0">
                <a:solidFill>
                  <a:srgbClr val="000000">
                    <a:tint val="75000"/>
                  </a:srgbClr>
                </a:solidFill>
              </a:rPr>
              <a:pPr/>
              <a:t>‹N°›</a:t>
            </a:fld>
            <a:endParaRPr lang="en-US">
              <a:solidFill>
                <a:srgbClr val="000000">
                  <a:tint val="75000"/>
                </a:srgbClr>
              </a:solidFill>
            </a:endParaRPr>
          </a:p>
        </p:txBody>
      </p:sp>
      <p:sp>
        <p:nvSpPr>
          <p:cNvPr id="5" name="Oval 4">
            <a:extLst>
              <a:ext uri="{FF2B5EF4-FFF2-40B4-BE49-F238E27FC236}">
                <a16:creationId xmlns:a16="http://schemas.microsoft.com/office/drawing/2014/main" id="{34390AF5-6DE4-F047-BBF0-8DDC654C1332}"/>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ubtitle 2">
            <a:extLst>
              <a:ext uri="{FF2B5EF4-FFF2-40B4-BE49-F238E27FC236}">
                <a16:creationId xmlns:a16="http://schemas.microsoft.com/office/drawing/2014/main" id="{09C54A4B-DB53-8541-90CB-339679FD584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srgbClr val="FFFFFF"/>
                </a:solidFill>
                <a:latin typeface="Calibri" panose="020F0502020204030204" pitchFamily="34" charset="0"/>
                <a:cs typeface="Calibri" panose="020F0502020204030204" pitchFamily="34" charset="0"/>
              </a:rPr>
              <a:t>Delivering insight through data for a better Canada</a:t>
            </a:r>
            <a:endParaRPr lang="en-US" sz="1200" b="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1566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5C3DA0-0EBA-1142-B6F2-673877BACD49}" type="datetimeFigureOut">
              <a:rPr lang="en-US" smtClean="0">
                <a:solidFill>
                  <a:srgbClr val="000000">
                    <a:tint val="75000"/>
                  </a:srgbClr>
                </a:solidFill>
              </a:rPr>
              <a:pPr/>
              <a:t>2/24/2021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DB761FF-D525-D64B-8909-8CF25B3FD480}" type="slidenum">
              <a:rPr lang="en-US" smtClean="0">
                <a:solidFill>
                  <a:srgbClr val="000000">
                    <a:tint val="75000"/>
                  </a:srgbClr>
                </a:solidFill>
              </a:rPr>
              <a:pPr/>
              <a:t>‹N°›</a:t>
            </a:fld>
            <a:endParaRPr lang="en-US">
              <a:solidFill>
                <a:srgbClr val="000000">
                  <a:tint val="75000"/>
                </a:srgbClr>
              </a:solidFill>
            </a:endParaRPr>
          </a:p>
        </p:txBody>
      </p:sp>
      <p:sp>
        <p:nvSpPr>
          <p:cNvPr id="8" name="Oval 7">
            <a:extLst>
              <a:ext uri="{FF2B5EF4-FFF2-40B4-BE49-F238E27FC236}">
                <a16:creationId xmlns:a16="http://schemas.microsoft.com/office/drawing/2014/main" id="{D3D06620-42B3-1742-A4A7-E1EE55E37663}"/>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Subtitle 2">
            <a:extLst>
              <a:ext uri="{FF2B5EF4-FFF2-40B4-BE49-F238E27FC236}">
                <a16:creationId xmlns:a16="http://schemas.microsoft.com/office/drawing/2014/main" id="{4992485C-1A0B-A54F-A56D-B26034AFB27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srgbClr val="FFFFFF"/>
                </a:solidFill>
                <a:latin typeface="Calibri" panose="020F0502020204030204" pitchFamily="34" charset="0"/>
                <a:cs typeface="Calibri" panose="020F0502020204030204" pitchFamily="34" charset="0"/>
              </a:rPr>
              <a:t>Delivering insight through data for a better Canada</a:t>
            </a:r>
            <a:endParaRPr lang="en-US" sz="1200" b="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5064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3F61CBC-24C3-6947-ADAA-A50B14E242EC}"/>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190F8-0D08-1945-8123-F4A12E3B914A}"/>
              </a:ext>
            </a:extLst>
          </p:cNvPr>
          <p:cNvSpPr>
            <a:spLocks noGrp="1"/>
          </p:cNvSpPr>
          <p:nvPr>
            <p:ph type="title" hasCustomPrompt="1"/>
          </p:nvPr>
        </p:nvSpPr>
        <p:spPr>
          <a:xfrm>
            <a:off x="838200" y="1294410"/>
            <a:ext cx="10515600" cy="895042"/>
          </a:xfrm>
          <a:prstGeom prst="rect">
            <a:avLst/>
          </a:prstGeom>
        </p:spPr>
        <p:txBody>
          <a:bodyPr anchor="b">
            <a:normAutofit/>
          </a:bodyPr>
          <a:lstStyle>
            <a:lvl1pPr>
              <a:defRPr sz="2000" u="none">
                <a:latin typeface="Arial MT Std" panose="020B0402020200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5D0CB7B-8791-AE45-8FD2-E35F039282BC}"/>
              </a:ext>
            </a:extLst>
          </p:cNvPr>
          <p:cNvSpPr>
            <a:spLocks noGrp="1"/>
          </p:cNvSpPr>
          <p:nvPr>
            <p:ph idx="1"/>
          </p:nvPr>
        </p:nvSpPr>
        <p:spPr>
          <a:xfrm>
            <a:off x="838200" y="2303813"/>
            <a:ext cx="10515600" cy="3656720"/>
          </a:xfrm>
          <a:prstGeom prst="rect">
            <a:avLst/>
          </a:prstGeom>
        </p:spPr>
        <p:txBody>
          <a:bodyPr>
            <a:normAutofit/>
          </a:bodyPr>
          <a:lstStyle>
            <a:lvl1pPr>
              <a:defRPr sz="2000">
                <a:latin typeface="Arial MT Std" panose="020B0402020200020204" pitchFamily="34" charset="0"/>
              </a:defRPr>
            </a:lvl1pPr>
            <a:lvl2pPr>
              <a:defRPr sz="1800">
                <a:latin typeface="Arial MT Std" panose="020B0402020200020204" pitchFamily="34" charset="0"/>
              </a:defRPr>
            </a:lvl2pPr>
            <a:lvl3pPr>
              <a:defRPr sz="1600">
                <a:latin typeface="Arial MT Std" panose="020B0402020200020204" pitchFamily="34" charset="0"/>
              </a:defRPr>
            </a:lvl3pPr>
            <a:lvl4pPr>
              <a:defRPr sz="1400">
                <a:latin typeface="Arial MT Std" panose="020B0402020200020204" pitchFamily="34" charset="0"/>
              </a:defRPr>
            </a:lvl4pPr>
            <a:lvl5pPr>
              <a:defRPr sz="14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00B9A835-E3AD-6541-8CB7-FBAC3331BF73}"/>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spc="0" baseline="0">
                <a:solidFill>
                  <a:schemeClr val="bg1"/>
                </a:solidFill>
                <a:latin typeface="Calibri" panose="020F0502020204030204" pitchFamily="34" charset="0"/>
                <a:cs typeface="Calibri" panose="020F0502020204030204" pitchFamily="34" charset="0"/>
              </a:rPr>
              <a:t>Delivering insight through data for a better Canada</a:t>
            </a:r>
            <a:endParaRPr lang="en-US" sz="1200" b="0" spc="0" baseline="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B4D9FC08-3E1C-014A-BB63-4119EA71EFDC}"/>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pPr/>
              <a:t>‹N°›</a:t>
            </a:fld>
            <a:endParaRPr lang="en-US"/>
          </a:p>
        </p:txBody>
      </p:sp>
    </p:spTree>
    <p:extLst>
      <p:ext uri="{BB962C8B-B14F-4D97-AF65-F5344CB8AC3E}">
        <p14:creationId xmlns:p14="http://schemas.microsoft.com/office/powerpoint/2010/main" val="553400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5C3DA0-0EBA-1142-B6F2-673877BACD49}" type="datetimeFigureOut">
              <a:rPr lang="en-US" smtClean="0">
                <a:solidFill>
                  <a:srgbClr val="000000">
                    <a:tint val="75000"/>
                  </a:srgbClr>
                </a:solidFill>
              </a:rPr>
              <a:pPr/>
              <a:t>2/24/2021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DB761FF-D525-D64B-8909-8CF25B3FD480}" type="slidenum">
              <a:rPr lang="en-US" smtClean="0">
                <a:solidFill>
                  <a:srgbClr val="000000">
                    <a:tint val="75000"/>
                  </a:srgbClr>
                </a:solidFill>
              </a:rPr>
              <a:pPr/>
              <a:t>‹N°›</a:t>
            </a:fld>
            <a:endParaRPr lang="en-US">
              <a:solidFill>
                <a:srgbClr val="000000">
                  <a:tint val="75000"/>
                </a:srgbClr>
              </a:solidFill>
            </a:endParaRPr>
          </a:p>
        </p:txBody>
      </p:sp>
      <p:sp>
        <p:nvSpPr>
          <p:cNvPr id="8" name="Oval 7">
            <a:extLst>
              <a:ext uri="{FF2B5EF4-FFF2-40B4-BE49-F238E27FC236}">
                <a16:creationId xmlns:a16="http://schemas.microsoft.com/office/drawing/2014/main" id="{CC42C636-A916-1B48-91F0-803C8A3D0D92}"/>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Subtitle 2">
            <a:extLst>
              <a:ext uri="{FF2B5EF4-FFF2-40B4-BE49-F238E27FC236}">
                <a16:creationId xmlns:a16="http://schemas.microsoft.com/office/drawing/2014/main" id="{552D6F1B-AE9E-5848-9383-C5B8D21DB6D3}"/>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srgbClr val="FFFFFF"/>
                </a:solidFill>
                <a:latin typeface="Calibri" panose="020F0502020204030204" pitchFamily="34" charset="0"/>
                <a:cs typeface="Calibri" panose="020F0502020204030204" pitchFamily="34" charset="0"/>
              </a:rPr>
              <a:t>Delivering insight through data for a better Canada</a:t>
            </a:r>
            <a:endParaRPr lang="en-US" sz="1200" b="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0171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5C3DA0-0EBA-1142-B6F2-673877BACD49}" type="datetimeFigureOut">
              <a:rPr lang="en-US" smtClean="0">
                <a:solidFill>
                  <a:srgbClr val="000000">
                    <a:tint val="75000"/>
                  </a:srgbClr>
                </a:solidFill>
              </a:rPr>
              <a:pPr/>
              <a:t>2/24/2021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DB761FF-D525-D64B-8909-8CF25B3FD480}" type="slidenum">
              <a:rPr lang="en-US" smtClean="0">
                <a:solidFill>
                  <a:srgbClr val="000000">
                    <a:tint val="75000"/>
                  </a:srgbClr>
                </a:solidFill>
              </a:rPr>
              <a:pPr/>
              <a:t>‹N°›</a:t>
            </a:fld>
            <a:endParaRPr lang="en-US">
              <a:solidFill>
                <a:srgbClr val="000000">
                  <a:tint val="75000"/>
                </a:srgbClr>
              </a:solidFill>
            </a:endParaRPr>
          </a:p>
        </p:txBody>
      </p:sp>
      <p:sp>
        <p:nvSpPr>
          <p:cNvPr id="7" name="Oval 6">
            <a:extLst>
              <a:ext uri="{FF2B5EF4-FFF2-40B4-BE49-F238E27FC236}">
                <a16:creationId xmlns:a16="http://schemas.microsoft.com/office/drawing/2014/main" id="{B307EE17-36AD-8F46-9494-33C31EBD8620}"/>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Subtitle 2">
            <a:extLst>
              <a:ext uri="{FF2B5EF4-FFF2-40B4-BE49-F238E27FC236}">
                <a16:creationId xmlns:a16="http://schemas.microsoft.com/office/drawing/2014/main" id="{EB1B8E60-367A-DF49-9FE3-8904E6C33BC0}"/>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srgbClr val="FFFFFF"/>
                </a:solidFill>
                <a:latin typeface="Calibri" panose="020F0502020204030204" pitchFamily="34" charset="0"/>
                <a:cs typeface="Calibri" panose="020F0502020204030204" pitchFamily="34" charset="0"/>
              </a:rPr>
              <a:t>Delivering insight through data for a better Canada</a:t>
            </a:r>
            <a:endParaRPr lang="en-US" sz="1200" b="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3653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5C3DA0-0EBA-1142-B6F2-673877BACD49}" type="datetimeFigureOut">
              <a:rPr lang="en-US" smtClean="0">
                <a:solidFill>
                  <a:srgbClr val="000000">
                    <a:tint val="75000"/>
                  </a:srgbClr>
                </a:solidFill>
              </a:rPr>
              <a:pPr/>
              <a:t>2/24/2021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DB761FF-D525-D64B-8909-8CF25B3FD480}" type="slidenum">
              <a:rPr lang="en-US" smtClean="0">
                <a:solidFill>
                  <a:srgbClr val="000000">
                    <a:tint val="75000"/>
                  </a:srgbClr>
                </a:solidFill>
              </a:rPr>
              <a:pPr/>
              <a:t>‹N°›</a:t>
            </a:fld>
            <a:endParaRPr lang="en-US">
              <a:solidFill>
                <a:srgbClr val="000000">
                  <a:tint val="75000"/>
                </a:srgbClr>
              </a:solidFill>
            </a:endParaRPr>
          </a:p>
        </p:txBody>
      </p:sp>
      <p:sp>
        <p:nvSpPr>
          <p:cNvPr id="7" name="Oval 6">
            <a:extLst>
              <a:ext uri="{FF2B5EF4-FFF2-40B4-BE49-F238E27FC236}">
                <a16:creationId xmlns:a16="http://schemas.microsoft.com/office/drawing/2014/main" id="{AA7EA03D-D8C8-7A48-A4DB-32E2DA65B9ED}"/>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Subtitle 2">
            <a:extLst>
              <a:ext uri="{FF2B5EF4-FFF2-40B4-BE49-F238E27FC236}">
                <a16:creationId xmlns:a16="http://schemas.microsoft.com/office/drawing/2014/main" id="{060A7EF9-C30F-6147-B45E-B05E28507216}"/>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srgbClr val="FFFFFF"/>
                </a:solidFill>
                <a:latin typeface="Calibri" panose="020F0502020204030204" pitchFamily="34" charset="0"/>
                <a:cs typeface="Calibri" panose="020F0502020204030204" pitchFamily="34" charset="0"/>
              </a:rPr>
              <a:t>Delivering insight through data for a better Canada</a:t>
            </a:r>
            <a:endParaRPr lang="en-US" sz="1200" b="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185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10DF-92C9-D745-A3CA-6B1713C25B63}"/>
              </a:ext>
            </a:extLst>
          </p:cNvPr>
          <p:cNvSpPr>
            <a:spLocks noGrp="1"/>
          </p:cNvSpPr>
          <p:nvPr>
            <p:ph type="ctrTitle" hasCustomPrompt="1"/>
          </p:nvPr>
        </p:nvSpPr>
        <p:spPr>
          <a:xfrm>
            <a:off x="1524000" y="2811344"/>
            <a:ext cx="9144000" cy="1058953"/>
          </a:xfrm>
          <a:prstGeom prst="rect">
            <a:avLst/>
          </a:prstGeom>
        </p:spPr>
        <p:txBody>
          <a:bodyPr anchor="b">
            <a:noAutofit/>
          </a:bodyPr>
          <a:lstStyle>
            <a:lvl1pPr algn="ctr">
              <a:defRPr sz="5700" b="1" spc="100" baseline="0">
                <a:latin typeface="Arial MT Std" panose="020B0402020200020204" pitchFamily="34" charset="0"/>
              </a:defRPr>
            </a:lvl1pPr>
          </a:lstStyle>
          <a:p>
            <a:r>
              <a:rPr lang="en-US" dirty="0"/>
              <a:t>TITLE GOES HERE</a:t>
            </a:r>
          </a:p>
        </p:txBody>
      </p:sp>
      <p:sp>
        <p:nvSpPr>
          <p:cNvPr id="3" name="Subtitle 2">
            <a:extLst>
              <a:ext uri="{FF2B5EF4-FFF2-40B4-BE49-F238E27FC236}">
                <a16:creationId xmlns:a16="http://schemas.microsoft.com/office/drawing/2014/main" id="{2CF005DD-11F8-9245-B26B-41D1F4F84416}"/>
              </a:ext>
            </a:extLst>
          </p:cNvPr>
          <p:cNvSpPr>
            <a:spLocks noGrp="1"/>
          </p:cNvSpPr>
          <p:nvPr>
            <p:ph type="subTitle" idx="1" hasCustomPrompt="1"/>
          </p:nvPr>
        </p:nvSpPr>
        <p:spPr>
          <a:xfrm>
            <a:off x="1524000" y="4046655"/>
            <a:ext cx="9144000" cy="384167"/>
          </a:xfrm>
          <a:prstGeom prst="rect">
            <a:avLst/>
          </a:prstGeom>
        </p:spPr>
        <p:txBody>
          <a:bodyPr>
            <a:normAutofit/>
          </a:bodyPr>
          <a:lstStyle>
            <a:lvl1pPr marL="0" indent="0" algn="ctr">
              <a:buNone/>
              <a:defRPr sz="2800" b="1" kern="4600" spc="100" baseline="0">
                <a:latin typeface="Arial MT Std" panose="020B0402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7" name="Subtitle 2">
            <a:extLst>
              <a:ext uri="{FF2B5EF4-FFF2-40B4-BE49-F238E27FC236}">
                <a16:creationId xmlns:a16="http://schemas.microsoft.com/office/drawing/2014/main" id="{7AF7FE24-A452-0441-B567-CCDDCB585D4D}"/>
              </a:ext>
            </a:extLst>
          </p:cNvPr>
          <p:cNvSpPr txBox="1">
            <a:spLocks/>
          </p:cNvSpPr>
          <p:nvPr userDrawn="1"/>
        </p:nvSpPr>
        <p:spPr>
          <a:xfrm>
            <a:off x="1524000" y="5608643"/>
            <a:ext cx="9144000" cy="3841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700" b="0" dirty="0">
                <a:solidFill>
                  <a:prstClr val="black"/>
                </a:solidFill>
                <a:latin typeface="Calibri" panose="020F0502020204030204"/>
              </a:rPr>
              <a:t>Delivering insight through data for a better Canada</a:t>
            </a:r>
            <a:endParaRPr lang="en-US" sz="1700" b="0" dirty="0">
              <a:solidFill>
                <a:prstClr val="black"/>
              </a:solidFill>
              <a:latin typeface="Calibri" panose="020F0502020204030204"/>
            </a:endParaRPr>
          </a:p>
        </p:txBody>
      </p:sp>
    </p:spTree>
    <p:extLst>
      <p:ext uri="{BB962C8B-B14F-4D97-AF65-F5344CB8AC3E}">
        <p14:creationId xmlns:p14="http://schemas.microsoft.com/office/powerpoint/2010/main" val="111378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3F61CBC-24C3-6947-ADAA-A50B14E242EC}"/>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34F190F8-0D08-1945-8123-F4A12E3B914A}"/>
              </a:ext>
            </a:extLst>
          </p:cNvPr>
          <p:cNvSpPr>
            <a:spLocks noGrp="1"/>
          </p:cNvSpPr>
          <p:nvPr>
            <p:ph type="title" hasCustomPrompt="1"/>
          </p:nvPr>
        </p:nvSpPr>
        <p:spPr>
          <a:xfrm>
            <a:off x="838200" y="1294410"/>
            <a:ext cx="10515600" cy="895042"/>
          </a:xfrm>
          <a:prstGeom prst="rect">
            <a:avLst/>
          </a:prstGeom>
        </p:spPr>
        <p:txBody>
          <a:bodyPr anchor="b">
            <a:normAutofit/>
          </a:bodyPr>
          <a:lstStyle>
            <a:lvl1pPr>
              <a:defRPr sz="2000" u="none">
                <a:latin typeface="Arial MT Std" panose="020B0402020200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5D0CB7B-8791-AE45-8FD2-E35F039282BC}"/>
              </a:ext>
            </a:extLst>
          </p:cNvPr>
          <p:cNvSpPr>
            <a:spLocks noGrp="1"/>
          </p:cNvSpPr>
          <p:nvPr>
            <p:ph idx="1"/>
          </p:nvPr>
        </p:nvSpPr>
        <p:spPr>
          <a:xfrm>
            <a:off x="838200" y="2303813"/>
            <a:ext cx="10515600" cy="3656720"/>
          </a:xfrm>
          <a:prstGeom prst="rect">
            <a:avLst/>
          </a:prstGeom>
        </p:spPr>
        <p:txBody>
          <a:bodyPr>
            <a:normAutofit/>
          </a:bodyPr>
          <a:lstStyle>
            <a:lvl1pPr>
              <a:defRPr sz="2000">
                <a:latin typeface="Arial MT Std" panose="020B0402020200020204" pitchFamily="34" charset="0"/>
              </a:defRPr>
            </a:lvl1pPr>
            <a:lvl2pPr>
              <a:defRPr sz="1800">
                <a:latin typeface="Arial MT Std" panose="020B0402020200020204" pitchFamily="34" charset="0"/>
              </a:defRPr>
            </a:lvl2pPr>
            <a:lvl3pPr>
              <a:defRPr sz="1600">
                <a:latin typeface="Arial MT Std" panose="020B0402020200020204" pitchFamily="34" charset="0"/>
              </a:defRPr>
            </a:lvl3pPr>
            <a:lvl4pPr>
              <a:defRPr sz="1400">
                <a:latin typeface="Arial MT Std" panose="020B0402020200020204" pitchFamily="34" charset="0"/>
              </a:defRPr>
            </a:lvl4pPr>
            <a:lvl5pPr>
              <a:defRPr sz="14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ubtitle 2">
            <a:extLst>
              <a:ext uri="{FF2B5EF4-FFF2-40B4-BE49-F238E27FC236}">
                <a16:creationId xmlns:a16="http://schemas.microsoft.com/office/drawing/2014/main" id="{00B9A835-E3AD-6541-8CB7-FBAC3331BF73}"/>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B4D9FC08-3E1C-014A-BB63-4119EA71EFDC}"/>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3505726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5821909-D323-1645-A122-4B1ED2F7EBA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0CA85CE2-762B-9C4F-B29F-5D8A941A19DD}"/>
              </a:ext>
            </a:extLst>
          </p:cNvPr>
          <p:cNvSpPr>
            <a:spLocks noGrp="1"/>
          </p:cNvSpPr>
          <p:nvPr>
            <p:ph type="title" hasCustomPrompt="1"/>
          </p:nvPr>
        </p:nvSpPr>
        <p:spPr>
          <a:xfrm>
            <a:off x="831850" y="1650104"/>
            <a:ext cx="10515600" cy="2852737"/>
          </a:xfrm>
          <a:prstGeom prst="rect">
            <a:avLst/>
          </a:prstGeom>
        </p:spPr>
        <p:txBody>
          <a:bodyPr anchor="b">
            <a:normAutofit/>
          </a:bodyPr>
          <a:lstStyle>
            <a:lvl1pPr>
              <a:defRPr sz="4000">
                <a:latin typeface="Arial MT Std" panose="020B0402020200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B547A7C-2582-B94D-B0CA-CE72B9DC3AC1}"/>
              </a:ext>
            </a:extLst>
          </p:cNvPr>
          <p:cNvSpPr>
            <a:spLocks noGrp="1"/>
          </p:cNvSpPr>
          <p:nvPr>
            <p:ph type="body" idx="1"/>
          </p:nvPr>
        </p:nvSpPr>
        <p:spPr>
          <a:xfrm>
            <a:off x="831850" y="4589463"/>
            <a:ext cx="10515600" cy="1382359"/>
          </a:xfrm>
          <a:prstGeom prst="rect">
            <a:avLst/>
          </a:prstGeom>
        </p:spPr>
        <p:txBody>
          <a:bodyPr>
            <a:normAutofit/>
          </a:bodyPr>
          <a:lstStyle>
            <a:lvl1pPr marL="0" indent="0">
              <a:buNone/>
              <a:defRPr sz="1600">
                <a:solidFill>
                  <a:schemeClr val="tx1"/>
                </a:solidFill>
                <a:latin typeface="Arial MT Std" panose="020B0402020200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ubtitle 2">
            <a:extLst>
              <a:ext uri="{FF2B5EF4-FFF2-40B4-BE49-F238E27FC236}">
                <a16:creationId xmlns:a16="http://schemas.microsoft.com/office/drawing/2014/main" id="{E759DBA7-AD2A-CA46-AC91-69C8DA7F52E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1FE7E3FD-0D9B-0641-BCCC-24D459EE416C}"/>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4031811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0E6DEAE-E822-BC4C-A21C-32FD19CC5920}"/>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84D0AD4E-6AB3-214B-A4E4-E20A50DF7520}"/>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93BFCDB-AC25-4845-93D8-4FE6A2452AF6}"/>
              </a:ext>
            </a:extLst>
          </p:cNvPr>
          <p:cNvSpPr>
            <a:spLocks noGrp="1"/>
          </p:cNvSpPr>
          <p:nvPr>
            <p:ph sz="half" idx="1"/>
          </p:nvPr>
        </p:nvSpPr>
        <p:spPr>
          <a:xfrm>
            <a:off x="838200" y="1825625"/>
            <a:ext cx="5181600" cy="4146197"/>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469439-F6DE-1C4F-BF69-06F3A410960A}"/>
              </a:ext>
            </a:extLst>
          </p:cNvPr>
          <p:cNvSpPr>
            <a:spLocks noGrp="1"/>
          </p:cNvSpPr>
          <p:nvPr>
            <p:ph sz="half" idx="2"/>
          </p:nvPr>
        </p:nvSpPr>
        <p:spPr>
          <a:xfrm>
            <a:off x="6172200" y="1825625"/>
            <a:ext cx="5181600" cy="4146197"/>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2">
            <a:extLst>
              <a:ext uri="{FF2B5EF4-FFF2-40B4-BE49-F238E27FC236}">
                <a16:creationId xmlns:a16="http://schemas.microsoft.com/office/drawing/2014/main" id="{F26EB97A-C08E-BB40-8591-561B47E85442}"/>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D68F7A4D-F81E-A149-B1DA-3297049C7F77}"/>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3779253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89D3108-C7BC-274D-B353-E84095136186}"/>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a:extLst>
              <a:ext uri="{FF2B5EF4-FFF2-40B4-BE49-F238E27FC236}">
                <a16:creationId xmlns:a16="http://schemas.microsoft.com/office/drawing/2014/main" id="{6025CCEC-8CE8-A349-8EF6-399A8DC9DAD6}"/>
              </a:ext>
            </a:extLst>
          </p:cNvPr>
          <p:cNvSpPr>
            <a:spLocks noGrp="1"/>
          </p:cNvSpPr>
          <p:nvPr>
            <p:ph type="body" idx="1" hasCustomPrompt="1"/>
          </p:nvPr>
        </p:nvSpPr>
        <p:spPr>
          <a:xfrm>
            <a:off x="839788" y="1817291"/>
            <a:ext cx="5157787"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8B6288D-1486-174E-8027-9566C127ED22}"/>
              </a:ext>
            </a:extLst>
          </p:cNvPr>
          <p:cNvSpPr>
            <a:spLocks noGrp="1"/>
          </p:cNvSpPr>
          <p:nvPr>
            <p:ph sz="half" idx="2"/>
          </p:nvPr>
        </p:nvSpPr>
        <p:spPr>
          <a:xfrm>
            <a:off x="839788" y="2505075"/>
            <a:ext cx="5157787"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5847CF6-9394-5B4B-8220-7B71F29DB861}"/>
              </a:ext>
            </a:extLst>
          </p:cNvPr>
          <p:cNvSpPr>
            <a:spLocks noGrp="1"/>
          </p:cNvSpPr>
          <p:nvPr>
            <p:ph type="body" sz="quarter" idx="3" hasCustomPrompt="1"/>
          </p:nvPr>
        </p:nvSpPr>
        <p:spPr>
          <a:xfrm>
            <a:off x="6172200" y="1817291"/>
            <a:ext cx="5183188"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D0A9809-9CAB-EB48-A314-EFB972167AF3}"/>
              </a:ext>
            </a:extLst>
          </p:cNvPr>
          <p:cNvSpPr>
            <a:spLocks noGrp="1"/>
          </p:cNvSpPr>
          <p:nvPr>
            <p:ph sz="quarter" idx="4"/>
          </p:nvPr>
        </p:nvSpPr>
        <p:spPr>
          <a:xfrm>
            <a:off x="6172200" y="2505075"/>
            <a:ext cx="5183188"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585302A5-2089-074D-816D-EAD2D14CDF96}"/>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11" name="Subtitle 2">
            <a:extLst>
              <a:ext uri="{FF2B5EF4-FFF2-40B4-BE49-F238E27FC236}">
                <a16:creationId xmlns:a16="http://schemas.microsoft.com/office/drawing/2014/main" id="{0AD77972-520F-AF4E-8A22-C728C2AC14D8}"/>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7128189-E823-FD4A-A279-951FF2849591}"/>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3348318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ABC21F7E-58FE-D049-ABAE-1389E91681F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a:extLst>
              <a:ext uri="{FF2B5EF4-FFF2-40B4-BE49-F238E27FC236}">
                <a16:creationId xmlns:a16="http://schemas.microsoft.com/office/drawing/2014/main" id="{F8929614-25E8-7C40-B3D8-97B8D703FBC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FAD1A96F-BCA0-5B44-A660-370961E12B2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6F4ECF1C-F6D1-B840-9427-7010A0FC97F0}"/>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3545218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A660D6C4-DBDA-4A40-8D37-2E8A58676365}"/>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Subtitle 2">
            <a:extLst>
              <a:ext uri="{FF2B5EF4-FFF2-40B4-BE49-F238E27FC236}">
                <a16:creationId xmlns:a16="http://schemas.microsoft.com/office/drawing/2014/main" id="{BF815435-FE2C-3140-AA9C-30F368825C1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4D619471-527F-3E44-B855-581F21D508CB}"/>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299228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5821909-D323-1645-A122-4B1ED2F7EBA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85CE2-762B-9C4F-B29F-5D8A941A19DD}"/>
              </a:ext>
            </a:extLst>
          </p:cNvPr>
          <p:cNvSpPr>
            <a:spLocks noGrp="1"/>
          </p:cNvSpPr>
          <p:nvPr>
            <p:ph type="title" hasCustomPrompt="1"/>
          </p:nvPr>
        </p:nvSpPr>
        <p:spPr>
          <a:xfrm>
            <a:off x="831850" y="1650104"/>
            <a:ext cx="10515600" cy="2852737"/>
          </a:xfrm>
          <a:prstGeom prst="rect">
            <a:avLst/>
          </a:prstGeom>
        </p:spPr>
        <p:txBody>
          <a:bodyPr anchor="b">
            <a:normAutofit/>
          </a:bodyPr>
          <a:lstStyle>
            <a:lvl1pPr>
              <a:defRPr sz="4000">
                <a:latin typeface="Arial MT Std" panose="020B0402020200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B547A7C-2582-B94D-B0CA-CE72B9DC3AC1}"/>
              </a:ext>
            </a:extLst>
          </p:cNvPr>
          <p:cNvSpPr>
            <a:spLocks noGrp="1"/>
          </p:cNvSpPr>
          <p:nvPr>
            <p:ph type="body" idx="1"/>
          </p:nvPr>
        </p:nvSpPr>
        <p:spPr>
          <a:xfrm>
            <a:off x="831850" y="4589463"/>
            <a:ext cx="10515600" cy="1382359"/>
          </a:xfrm>
          <a:prstGeom prst="rect">
            <a:avLst/>
          </a:prstGeom>
        </p:spPr>
        <p:txBody>
          <a:bodyPr>
            <a:normAutofit/>
          </a:bodyPr>
          <a:lstStyle>
            <a:lvl1pPr marL="0" indent="0">
              <a:buNone/>
              <a:defRPr sz="1600">
                <a:solidFill>
                  <a:schemeClr val="tx1"/>
                </a:solidFill>
                <a:latin typeface="Arial MT Std" panose="020B0402020200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ubtitle 2">
            <a:extLst>
              <a:ext uri="{FF2B5EF4-FFF2-40B4-BE49-F238E27FC236}">
                <a16:creationId xmlns:a16="http://schemas.microsoft.com/office/drawing/2014/main" id="{E759DBA7-AD2A-CA46-AC91-69C8DA7F52E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spc="0" baseline="0">
                <a:solidFill>
                  <a:schemeClr val="bg1"/>
                </a:solidFill>
                <a:latin typeface="Calibri" panose="020F0502020204030204" pitchFamily="34" charset="0"/>
                <a:cs typeface="Calibri" panose="020F0502020204030204" pitchFamily="34" charset="0"/>
              </a:rPr>
              <a:t>Delivering insight through data for a better Canada</a:t>
            </a:r>
            <a:endParaRPr lang="en-US" sz="1200" b="0" spc="0" baseline="0">
              <a:solidFill>
                <a:schemeClr val="bg1"/>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1FE7E3FD-0D9B-0641-BCCC-24D459EE416C}"/>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pPr/>
              <a:t>‹N°›</a:t>
            </a:fld>
            <a:endParaRPr lang="en-US"/>
          </a:p>
        </p:txBody>
      </p:sp>
    </p:spTree>
    <p:extLst>
      <p:ext uri="{BB962C8B-B14F-4D97-AF65-F5344CB8AC3E}">
        <p14:creationId xmlns:p14="http://schemas.microsoft.com/office/powerpoint/2010/main" val="4244920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AA04B89-FAE3-E84F-94AE-DE84F8329BE0}"/>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19A84D10-1CE3-4440-9E21-70C1471000A8}"/>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55567A0D-A607-2A40-9D63-1E72C786320C}"/>
              </a:ext>
            </a:extLst>
          </p:cNvPr>
          <p:cNvSpPr>
            <a:spLocks noGrp="1"/>
          </p:cNvSpPr>
          <p:nvPr>
            <p:ph idx="1"/>
          </p:nvPr>
        </p:nvSpPr>
        <p:spPr>
          <a:xfrm>
            <a:off x="5183188" y="987425"/>
            <a:ext cx="6172200" cy="4873625"/>
          </a:xfrm>
          <a:prstGeom prst="rect">
            <a:avLst/>
          </a:prstGeom>
        </p:spPr>
        <p:txBody>
          <a:bodyPr>
            <a:normAutofit/>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9AD4E7A-54D4-6645-A6AF-C4324CC7448E}"/>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ubtitle 2">
            <a:extLst>
              <a:ext uri="{FF2B5EF4-FFF2-40B4-BE49-F238E27FC236}">
                <a16:creationId xmlns:a16="http://schemas.microsoft.com/office/drawing/2014/main" id="{4DBA3354-AC19-2F4D-8C9F-CE6BD155BFFD}"/>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5BA8BE1E-EAD4-D244-9A2E-CDFB0416C12F}"/>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3237602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5043DA6-F6E2-B44B-966E-7681CBC26F69}"/>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a:extLst>
              <a:ext uri="{FF2B5EF4-FFF2-40B4-BE49-F238E27FC236}">
                <a16:creationId xmlns:a16="http://schemas.microsoft.com/office/drawing/2014/main" id="{CE919A06-F4CD-CA4A-973D-806981699791}"/>
              </a:ext>
            </a:extLst>
          </p:cNvPr>
          <p:cNvSpPr>
            <a:spLocks noGrp="1"/>
          </p:cNvSpPr>
          <p:nvPr>
            <p:ph type="pic" idx="1" hasCustomPrompt="1"/>
          </p:nvPr>
        </p:nvSpPr>
        <p:spPr>
          <a:xfrm>
            <a:off x="5183188" y="987425"/>
            <a:ext cx="6172200" cy="4873625"/>
          </a:xfrm>
          <a:prstGeom prst="rect">
            <a:avLst/>
          </a:prstGeom>
        </p:spPr>
        <p:txBody>
          <a:bodyPr>
            <a:normAutofit/>
          </a:bodyPr>
          <a:lstStyle>
            <a:lvl1pPr marL="0" indent="0">
              <a:buNone/>
              <a:defRPr sz="1600">
                <a:latin typeface="Arial MT Std" panose="020B0402020200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itle 1">
            <a:extLst>
              <a:ext uri="{FF2B5EF4-FFF2-40B4-BE49-F238E27FC236}">
                <a16:creationId xmlns:a16="http://schemas.microsoft.com/office/drawing/2014/main" id="{5E297C46-D278-1B45-850B-6B2A1027B762}"/>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dirty="0"/>
              <a:t>CLICK TO EDIT </a:t>
            </a:r>
            <a:br>
              <a:rPr lang="en-US" dirty="0"/>
            </a:br>
            <a:r>
              <a:rPr lang="en-US" dirty="0"/>
              <a:t>MASTER TITLE STYLE</a:t>
            </a:r>
          </a:p>
        </p:txBody>
      </p:sp>
      <p:sp>
        <p:nvSpPr>
          <p:cNvPr id="11" name="Text Placeholder 3">
            <a:extLst>
              <a:ext uri="{FF2B5EF4-FFF2-40B4-BE49-F238E27FC236}">
                <a16:creationId xmlns:a16="http://schemas.microsoft.com/office/drawing/2014/main" id="{B52E6762-2574-764E-99AC-78507C80B6B2}"/>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ubtitle 2">
            <a:extLst>
              <a:ext uri="{FF2B5EF4-FFF2-40B4-BE49-F238E27FC236}">
                <a16:creationId xmlns:a16="http://schemas.microsoft.com/office/drawing/2014/main" id="{467691D8-A545-3E41-9DD3-01AC9CF7E822}"/>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E6321D43-1F48-5D42-9D49-5357435AFAC5}"/>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3951983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00D70BF-0D78-8947-9B2F-B0F56FF5C8C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Vertical Text Placeholder 2">
            <a:extLst>
              <a:ext uri="{FF2B5EF4-FFF2-40B4-BE49-F238E27FC236}">
                <a16:creationId xmlns:a16="http://schemas.microsoft.com/office/drawing/2014/main" id="{05561771-F5B0-B740-831B-001696BB1FE6}"/>
              </a:ext>
            </a:extLst>
          </p:cNvPr>
          <p:cNvSpPr>
            <a:spLocks noGrp="1"/>
          </p:cNvSpPr>
          <p:nvPr>
            <p:ph type="body" orient="vert" idx="1"/>
          </p:nvPr>
        </p:nvSpPr>
        <p:spPr>
          <a:xfrm>
            <a:off x="838200" y="1825625"/>
            <a:ext cx="10515600" cy="4146197"/>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478D8594-770D-2F41-980E-F79D6542DB1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BEA5A1E9-D7B6-5340-947A-1F94DDAB71B4}"/>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12C95B3F-EB60-0C49-B87A-157BB552B1C6}"/>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3769076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EA69870-3A9B-2042-8FC4-CF7E21655105}"/>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a:extLst>
              <a:ext uri="{FF2B5EF4-FFF2-40B4-BE49-F238E27FC236}">
                <a16:creationId xmlns:a16="http://schemas.microsoft.com/office/drawing/2014/main" id="{3B3286D1-A677-074D-8452-B6E481375AB6}"/>
              </a:ext>
            </a:extLst>
          </p:cNvPr>
          <p:cNvSpPr>
            <a:spLocks noGrp="1"/>
          </p:cNvSpPr>
          <p:nvPr>
            <p:ph type="title" orient="vert" hasCustomPrompt="1"/>
          </p:nvPr>
        </p:nvSpPr>
        <p:spPr>
          <a:xfrm>
            <a:off x="8724900" y="1078992"/>
            <a:ext cx="2628900" cy="4885502"/>
          </a:xfrm>
          <a:prstGeom prst="rect">
            <a:avLst/>
          </a:prstGeom>
        </p:spPr>
        <p:txBody>
          <a:bodyPr vert="eaVert" anchor="b">
            <a:normAutofit/>
          </a:bodyPr>
          <a:lstStyle>
            <a:lvl1pPr>
              <a:defRPr sz="2000">
                <a:latin typeface="Arial MT Std" panose="020B0402020200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C30B674-98A5-8743-BF78-6CC7D5E7BE50}"/>
              </a:ext>
            </a:extLst>
          </p:cNvPr>
          <p:cNvSpPr>
            <a:spLocks noGrp="1"/>
          </p:cNvSpPr>
          <p:nvPr>
            <p:ph type="body" orient="vert" idx="1"/>
          </p:nvPr>
        </p:nvSpPr>
        <p:spPr>
          <a:xfrm>
            <a:off x="838200" y="1078991"/>
            <a:ext cx="7734300" cy="4885503"/>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2">
            <a:extLst>
              <a:ext uri="{FF2B5EF4-FFF2-40B4-BE49-F238E27FC236}">
                <a16:creationId xmlns:a16="http://schemas.microsoft.com/office/drawing/2014/main" id="{8A54A282-20C9-4C40-8406-9B5E456F4AAA}"/>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ACE70EE8-DB95-6A41-BCDA-4FD30B1FD4A6}"/>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407459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0E6DEAE-E822-BC4C-A21C-32FD19CC5920}"/>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0AD4E-6AB3-214B-A4E4-E20A50DF7520}"/>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93BFCDB-AC25-4845-93D8-4FE6A2452AF6}"/>
              </a:ext>
            </a:extLst>
          </p:cNvPr>
          <p:cNvSpPr>
            <a:spLocks noGrp="1"/>
          </p:cNvSpPr>
          <p:nvPr>
            <p:ph sz="half" idx="1"/>
          </p:nvPr>
        </p:nvSpPr>
        <p:spPr>
          <a:xfrm>
            <a:off x="838200" y="1825625"/>
            <a:ext cx="5181600" cy="4146197"/>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469439-F6DE-1C4F-BF69-06F3A410960A}"/>
              </a:ext>
            </a:extLst>
          </p:cNvPr>
          <p:cNvSpPr>
            <a:spLocks noGrp="1"/>
          </p:cNvSpPr>
          <p:nvPr>
            <p:ph sz="half" idx="2"/>
          </p:nvPr>
        </p:nvSpPr>
        <p:spPr>
          <a:xfrm>
            <a:off x="6172200" y="1825625"/>
            <a:ext cx="5181600" cy="4146197"/>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F26EB97A-C08E-BB40-8591-561B47E85442}"/>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spc="0" baseline="0">
                <a:solidFill>
                  <a:schemeClr val="bg1"/>
                </a:solidFill>
                <a:latin typeface="Calibri" panose="020F0502020204030204" pitchFamily="34" charset="0"/>
                <a:cs typeface="Calibri" panose="020F0502020204030204" pitchFamily="34" charset="0"/>
              </a:rPr>
              <a:t>Delivering insight through data for a better Canada</a:t>
            </a:r>
            <a:endParaRPr lang="en-US" sz="1200" b="0" spc="0" baseline="0">
              <a:solidFill>
                <a:schemeClr val="bg1"/>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D68F7A4D-F81E-A149-B1DA-3297049C7F77}"/>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pPr/>
              <a:t>‹N°›</a:t>
            </a:fld>
            <a:endParaRPr lang="en-US"/>
          </a:p>
        </p:txBody>
      </p:sp>
    </p:spTree>
    <p:extLst>
      <p:ext uri="{BB962C8B-B14F-4D97-AF65-F5344CB8AC3E}">
        <p14:creationId xmlns:p14="http://schemas.microsoft.com/office/powerpoint/2010/main" val="340762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89D3108-C7BC-274D-B353-E84095136186}"/>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025CCEC-8CE8-A349-8EF6-399A8DC9DAD6}"/>
              </a:ext>
            </a:extLst>
          </p:cNvPr>
          <p:cNvSpPr>
            <a:spLocks noGrp="1"/>
          </p:cNvSpPr>
          <p:nvPr>
            <p:ph type="body" idx="1" hasCustomPrompt="1"/>
          </p:nvPr>
        </p:nvSpPr>
        <p:spPr>
          <a:xfrm>
            <a:off x="839788" y="1817291"/>
            <a:ext cx="5157787"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B6288D-1486-174E-8027-9566C127ED22}"/>
              </a:ext>
            </a:extLst>
          </p:cNvPr>
          <p:cNvSpPr>
            <a:spLocks noGrp="1"/>
          </p:cNvSpPr>
          <p:nvPr>
            <p:ph sz="half" idx="2"/>
          </p:nvPr>
        </p:nvSpPr>
        <p:spPr>
          <a:xfrm>
            <a:off x="839788" y="2505075"/>
            <a:ext cx="5157787"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847CF6-9394-5B4B-8220-7B71F29DB861}"/>
              </a:ext>
            </a:extLst>
          </p:cNvPr>
          <p:cNvSpPr>
            <a:spLocks noGrp="1"/>
          </p:cNvSpPr>
          <p:nvPr>
            <p:ph type="body" sz="quarter" idx="3" hasCustomPrompt="1"/>
          </p:nvPr>
        </p:nvSpPr>
        <p:spPr>
          <a:xfrm>
            <a:off x="6172200" y="1817291"/>
            <a:ext cx="5183188"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0A9809-9CAB-EB48-A314-EFB972167AF3}"/>
              </a:ext>
            </a:extLst>
          </p:cNvPr>
          <p:cNvSpPr>
            <a:spLocks noGrp="1"/>
          </p:cNvSpPr>
          <p:nvPr>
            <p:ph sz="quarter" idx="4"/>
          </p:nvPr>
        </p:nvSpPr>
        <p:spPr>
          <a:xfrm>
            <a:off x="6172200" y="2505075"/>
            <a:ext cx="5183188"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585302A5-2089-074D-816D-EAD2D14CDF96}"/>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0AD77972-520F-AF4E-8A22-C728C2AC14D8}"/>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spc="0" baseline="0">
                <a:solidFill>
                  <a:schemeClr val="bg1"/>
                </a:solidFill>
                <a:latin typeface="Calibri" panose="020F0502020204030204" pitchFamily="34" charset="0"/>
                <a:cs typeface="Calibri" panose="020F0502020204030204" pitchFamily="34" charset="0"/>
              </a:rPr>
              <a:t>Delivering insight through data for a better Canada</a:t>
            </a:r>
            <a:endParaRPr lang="en-US" sz="1200" b="0" spc="0" baseline="0">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7128189-E823-FD4A-A279-951FF2849591}"/>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pPr/>
              <a:t>‹N°›</a:t>
            </a:fld>
            <a:endParaRPr lang="en-US"/>
          </a:p>
        </p:txBody>
      </p:sp>
    </p:spTree>
    <p:extLst>
      <p:ext uri="{BB962C8B-B14F-4D97-AF65-F5344CB8AC3E}">
        <p14:creationId xmlns:p14="http://schemas.microsoft.com/office/powerpoint/2010/main" val="333364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ABC21F7E-58FE-D049-ABAE-1389E91681F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8929614-25E8-7C40-B3D8-97B8D703FBC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FAD1A96F-BCA0-5B44-A660-370961E12B2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spc="0" baseline="0">
                <a:solidFill>
                  <a:schemeClr val="bg1"/>
                </a:solidFill>
                <a:latin typeface="Calibri" panose="020F0502020204030204" pitchFamily="34" charset="0"/>
                <a:cs typeface="Calibri" panose="020F0502020204030204" pitchFamily="34" charset="0"/>
              </a:rPr>
              <a:t>Delivering insight through data for a better Canada</a:t>
            </a:r>
            <a:endParaRPr lang="en-US" sz="1200" b="0" spc="0" baseline="0">
              <a:solidFill>
                <a:schemeClr val="bg1"/>
              </a:solidFill>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6F4ECF1C-F6D1-B840-9427-7010A0FC97F0}"/>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pPr/>
              <a:t>‹N°›</a:t>
            </a:fld>
            <a:endParaRPr lang="en-US"/>
          </a:p>
        </p:txBody>
      </p:sp>
    </p:spTree>
    <p:extLst>
      <p:ext uri="{BB962C8B-B14F-4D97-AF65-F5344CB8AC3E}">
        <p14:creationId xmlns:p14="http://schemas.microsoft.com/office/powerpoint/2010/main" val="251973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A660D6C4-DBDA-4A40-8D37-2E8A58676365}"/>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BF815435-FE2C-3140-AA9C-30F368825C1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spc="0" baseline="0">
                <a:solidFill>
                  <a:schemeClr val="bg1"/>
                </a:solidFill>
                <a:latin typeface="Calibri" panose="020F0502020204030204" pitchFamily="34" charset="0"/>
                <a:cs typeface="Calibri" panose="020F0502020204030204" pitchFamily="34" charset="0"/>
              </a:rPr>
              <a:t>Delivering insight through data for a better Canada</a:t>
            </a:r>
            <a:endParaRPr lang="en-US" sz="1200" b="0" spc="0" baseline="0">
              <a:solidFill>
                <a:schemeClr val="bg1"/>
              </a:solidFill>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4D619471-527F-3E44-B855-581F21D508CB}"/>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pPr/>
              <a:t>‹N°›</a:t>
            </a:fld>
            <a:endParaRPr lang="en-US"/>
          </a:p>
        </p:txBody>
      </p:sp>
    </p:spTree>
    <p:extLst>
      <p:ext uri="{BB962C8B-B14F-4D97-AF65-F5344CB8AC3E}">
        <p14:creationId xmlns:p14="http://schemas.microsoft.com/office/powerpoint/2010/main" val="4128727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AA04B89-FAE3-E84F-94AE-DE84F8329BE0}"/>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A84D10-1CE3-4440-9E21-70C1471000A8}"/>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a:t>CLICK TO EDIT </a:t>
            </a:r>
            <a:br>
              <a:rPr lang="en-US"/>
            </a:br>
            <a:r>
              <a:rPr lang="en-US"/>
              <a:t>MASTER TITLE STYLE</a:t>
            </a:r>
          </a:p>
        </p:txBody>
      </p:sp>
      <p:sp>
        <p:nvSpPr>
          <p:cNvPr id="3" name="Content Placeholder 2">
            <a:extLst>
              <a:ext uri="{FF2B5EF4-FFF2-40B4-BE49-F238E27FC236}">
                <a16:creationId xmlns:a16="http://schemas.microsoft.com/office/drawing/2014/main" id="{55567A0D-A607-2A40-9D63-1E72C786320C}"/>
              </a:ext>
            </a:extLst>
          </p:cNvPr>
          <p:cNvSpPr>
            <a:spLocks noGrp="1"/>
          </p:cNvSpPr>
          <p:nvPr>
            <p:ph idx="1"/>
          </p:nvPr>
        </p:nvSpPr>
        <p:spPr>
          <a:xfrm>
            <a:off x="5183188" y="987425"/>
            <a:ext cx="6172200" cy="4873625"/>
          </a:xfrm>
          <a:prstGeom prst="rect">
            <a:avLst/>
          </a:prstGeom>
        </p:spPr>
        <p:txBody>
          <a:bodyPr>
            <a:normAutofit/>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AD4E7A-54D4-6645-A6AF-C4324CC7448E}"/>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ubtitle 2">
            <a:extLst>
              <a:ext uri="{FF2B5EF4-FFF2-40B4-BE49-F238E27FC236}">
                <a16:creationId xmlns:a16="http://schemas.microsoft.com/office/drawing/2014/main" id="{4DBA3354-AC19-2F4D-8C9F-CE6BD155BFFD}"/>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spc="0" baseline="0">
                <a:solidFill>
                  <a:schemeClr val="bg1"/>
                </a:solidFill>
                <a:latin typeface="Calibri" panose="020F0502020204030204" pitchFamily="34" charset="0"/>
                <a:cs typeface="Calibri" panose="020F0502020204030204" pitchFamily="34" charset="0"/>
              </a:rPr>
              <a:t>Delivering insight through data for a better Canada</a:t>
            </a:r>
            <a:endParaRPr lang="en-US" sz="1200" b="0" spc="0" baseline="0">
              <a:solidFill>
                <a:schemeClr val="bg1"/>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5BA8BE1E-EAD4-D244-9A2E-CDFB0416C12F}"/>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pPr/>
              <a:t>‹N°›</a:t>
            </a:fld>
            <a:endParaRPr lang="en-US"/>
          </a:p>
        </p:txBody>
      </p:sp>
    </p:spTree>
    <p:extLst>
      <p:ext uri="{BB962C8B-B14F-4D97-AF65-F5344CB8AC3E}">
        <p14:creationId xmlns:p14="http://schemas.microsoft.com/office/powerpoint/2010/main" val="247735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5043DA6-F6E2-B44B-966E-7681CBC26F69}"/>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E919A06-F4CD-CA4A-973D-806981699791}"/>
              </a:ext>
            </a:extLst>
          </p:cNvPr>
          <p:cNvSpPr>
            <a:spLocks noGrp="1"/>
          </p:cNvSpPr>
          <p:nvPr>
            <p:ph type="pic" idx="1" hasCustomPrompt="1"/>
          </p:nvPr>
        </p:nvSpPr>
        <p:spPr>
          <a:xfrm>
            <a:off x="5183188" y="987425"/>
            <a:ext cx="6172200" cy="4873625"/>
          </a:xfrm>
          <a:prstGeom prst="rect">
            <a:avLst/>
          </a:prstGeom>
        </p:spPr>
        <p:txBody>
          <a:bodyPr>
            <a:normAutofit/>
          </a:bodyPr>
          <a:lstStyle>
            <a:lvl1pPr marL="0" indent="0">
              <a:buNone/>
              <a:defRPr sz="1600">
                <a:latin typeface="Arial MT Std" panose="020B0402020200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5E297C46-D278-1B45-850B-6B2A1027B762}"/>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a:t>CLICK TO EDIT </a:t>
            </a:r>
            <a:br>
              <a:rPr lang="en-US"/>
            </a:br>
            <a:r>
              <a:rPr lang="en-US"/>
              <a:t>MASTER TITLE STYLE</a:t>
            </a:r>
          </a:p>
        </p:txBody>
      </p:sp>
      <p:sp>
        <p:nvSpPr>
          <p:cNvPr id="11" name="Text Placeholder 3">
            <a:extLst>
              <a:ext uri="{FF2B5EF4-FFF2-40B4-BE49-F238E27FC236}">
                <a16:creationId xmlns:a16="http://schemas.microsoft.com/office/drawing/2014/main" id="{B52E6762-2574-764E-99AC-78507C80B6B2}"/>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ubtitle 2">
            <a:extLst>
              <a:ext uri="{FF2B5EF4-FFF2-40B4-BE49-F238E27FC236}">
                <a16:creationId xmlns:a16="http://schemas.microsoft.com/office/drawing/2014/main" id="{467691D8-A545-3E41-9DD3-01AC9CF7E822}"/>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spc="0" baseline="0">
                <a:solidFill>
                  <a:schemeClr val="bg1"/>
                </a:solidFill>
                <a:latin typeface="Calibri" panose="020F0502020204030204" pitchFamily="34" charset="0"/>
                <a:cs typeface="Calibri" panose="020F0502020204030204" pitchFamily="34" charset="0"/>
              </a:rPr>
              <a:t>Delivering insight through data for a better Canada</a:t>
            </a:r>
            <a:endParaRPr lang="en-US" sz="1200" b="0" spc="0" baseline="0">
              <a:solidFill>
                <a:schemeClr val="bg1"/>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E6321D43-1F48-5D42-9D49-5357435AFAC5}"/>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pPr/>
              <a:t>‹N°›</a:t>
            </a:fld>
            <a:endParaRPr lang="en-US"/>
          </a:p>
        </p:txBody>
      </p:sp>
    </p:spTree>
    <p:extLst>
      <p:ext uri="{BB962C8B-B14F-4D97-AF65-F5344CB8AC3E}">
        <p14:creationId xmlns:p14="http://schemas.microsoft.com/office/powerpoint/2010/main" val="248464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27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srgbClr val="000000">
                    <a:tint val="75000"/>
                  </a:srgbClr>
                </a:solidFill>
              </a:rPr>
              <a:pPr/>
              <a:t>2/24/2021</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solidFill>
                  <a:srgbClr val="000000">
                    <a:tint val="75000"/>
                  </a:srgbClr>
                </a:solidFill>
              </a:rPr>
              <a:pPr/>
              <a:t>‹N°›</a:t>
            </a:fld>
            <a:endParaRPr lang="en-US" dirty="0">
              <a:solidFill>
                <a:srgbClr val="000000">
                  <a:tint val="75000"/>
                </a:srgbClr>
              </a:solidFill>
            </a:endParaRPr>
          </a:p>
        </p:txBody>
      </p:sp>
    </p:spTree>
    <p:extLst>
      <p:ext uri="{BB962C8B-B14F-4D97-AF65-F5344CB8AC3E}">
        <p14:creationId xmlns:p14="http://schemas.microsoft.com/office/powerpoint/2010/main" val="20651558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22867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hyperlink" Target="https://www150.statcan.gc.ca/n1/pub/85-005-x/2019001/article/00001-eng.htm" TargetMode="External"/><Relationship Id="rId3" Type="http://schemas.openxmlformats.org/officeDocument/2006/relationships/hyperlink" Target="https://www150.statcan.gc.ca/n1/pub/45-28-0001/2020001/article/00075-eng.htm" TargetMode="External"/><Relationship Id="rId7" Type="http://schemas.openxmlformats.org/officeDocument/2006/relationships/hyperlink" Target="https://www150.statcan.gc.ca/n1/daily-quotidien/200128/dq200128b-eng.htm"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www150.statcan.gc.ca/n1/pub/11f0019m/11f0019m2020010-eng.htm" TargetMode="External"/><Relationship Id="rId5" Type="http://schemas.openxmlformats.org/officeDocument/2006/relationships/hyperlink" Target="https://www150.statcan.gc.ca/n1/pub/45-28-0001/2020001/article/00047-eng.htm" TargetMode="External"/><Relationship Id="rId4" Type="http://schemas.openxmlformats.org/officeDocument/2006/relationships/hyperlink" Target="https://www150.statcan.gc.ca/n1/pub/45-28-0001/2020001/article/00056-eng.htm" TargetMode="External"/><Relationship Id="rId9" Type="http://schemas.openxmlformats.org/officeDocument/2006/relationships/hyperlink" Target="https://www150.statcan.gc.ca/n1/pub/45-20-0002/452000022019001-eng.htm"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statcan.cgdis-csgdi.statcan@canada.ca"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mailto:statcan.infostats-infostats.statcan@canada.ca" TargetMode="External"/><Relationship Id="rId4" Type="http://schemas.openxmlformats.org/officeDocument/2006/relationships/hyperlink" Target="mailto:infostats@canada.ca"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150.statcan.gc.ca/n1/daily-quotidien/200724/dq200724d-eng.ht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tiff"/><Relationship Id="rId4" Type="http://schemas.openxmlformats.org/officeDocument/2006/relationships/hyperlink" Target="https://www150.statcan.gc.ca/n1/pub/11-627-m/11-627-m2020051-eng.ht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statcan.gc.ca/eng/concepts/definitions/gender-sex-variables"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statcan.gc.ca/eng/consultation/2021/gend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621C-6F45-B242-BB65-E518082388E2}"/>
              </a:ext>
            </a:extLst>
          </p:cNvPr>
          <p:cNvSpPr>
            <a:spLocks noGrp="1"/>
          </p:cNvSpPr>
          <p:nvPr>
            <p:ph type="ctrTitle"/>
          </p:nvPr>
        </p:nvSpPr>
        <p:spPr>
          <a:xfrm>
            <a:off x="0" y="3340714"/>
            <a:ext cx="12107119" cy="1058953"/>
          </a:xfrm>
        </p:spPr>
        <p:txBody>
          <a:bodyPr/>
          <a:lstStyle/>
          <a:p>
            <a:br>
              <a:rPr lang="en-CA" sz="3600" dirty="0">
                <a:latin typeface="+mn-lt"/>
              </a:rPr>
            </a:br>
            <a:br>
              <a:rPr lang="en-CA" sz="3600" dirty="0">
                <a:latin typeface="+mn-lt"/>
              </a:rPr>
            </a:br>
            <a:br>
              <a:rPr lang="en-CA" sz="3600" dirty="0">
                <a:latin typeface="+mn-lt"/>
              </a:rPr>
            </a:br>
            <a:r>
              <a:rPr lang="en-CA" sz="2800" dirty="0">
                <a:latin typeface="+mn-lt"/>
              </a:rPr>
              <a:t>The Centre for Gender, Diversity and Inclusion Statistics</a:t>
            </a:r>
            <a:br>
              <a:rPr lang="en-CA" sz="2800" dirty="0">
                <a:latin typeface="+mn-lt"/>
              </a:rPr>
            </a:br>
            <a:r>
              <a:rPr lang="en-CA" sz="2800" dirty="0">
                <a:latin typeface="+mn-lt"/>
              </a:rPr>
              <a:t>The Centre for Demography</a:t>
            </a:r>
            <a:br>
              <a:rPr lang="en-CA" sz="3600" dirty="0">
                <a:latin typeface="+mn-lt"/>
              </a:rPr>
            </a:br>
            <a:r>
              <a:rPr lang="en-CA" sz="2000" dirty="0">
                <a:latin typeface="+mn-lt"/>
              </a:rPr>
              <a:t>Statistics Canada</a:t>
            </a:r>
            <a:endParaRPr lang="en-US" sz="3600" dirty="0">
              <a:latin typeface="+mn-lt"/>
              <a:cs typeface="Calibri" panose="020F0502020204030204" pitchFamily="34" charset="0"/>
            </a:endParaRPr>
          </a:p>
        </p:txBody>
      </p:sp>
      <p:sp>
        <p:nvSpPr>
          <p:cNvPr id="3" name="Subtitle 2">
            <a:extLst>
              <a:ext uri="{FF2B5EF4-FFF2-40B4-BE49-F238E27FC236}">
                <a16:creationId xmlns:a16="http://schemas.microsoft.com/office/drawing/2014/main" id="{EAE707F7-BC74-7A48-A8B4-5834787C5F5D}"/>
              </a:ext>
            </a:extLst>
          </p:cNvPr>
          <p:cNvSpPr>
            <a:spLocks noGrp="1"/>
          </p:cNvSpPr>
          <p:nvPr>
            <p:ph type="subTitle" idx="1"/>
          </p:nvPr>
        </p:nvSpPr>
        <p:spPr>
          <a:xfrm>
            <a:off x="-856689" y="4035669"/>
            <a:ext cx="14432280" cy="548640"/>
          </a:xfrm>
        </p:spPr>
        <p:txBody>
          <a:bodyPr anchor="t">
            <a:noAutofit/>
          </a:bodyPr>
          <a:lstStyle/>
          <a:p>
            <a:endParaRPr lang="en-US" sz="2000" dirty="0">
              <a:latin typeface="Calibri" panose="020F0502020204030204" pitchFamily="34" charset="0"/>
              <a:cs typeface="Calibri" panose="020F0502020204030204" pitchFamily="34" charset="0"/>
            </a:endParaRPr>
          </a:p>
          <a:p>
            <a:r>
              <a:rPr lang="en-US" dirty="0" err="1">
                <a:latin typeface="Calibri"/>
                <a:cs typeface="Calibri"/>
              </a:rPr>
              <a:t>Infoway</a:t>
            </a:r>
            <a:r>
              <a:rPr lang="en-US" dirty="0">
                <a:latin typeface="Calibri"/>
                <a:cs typeface="Calibri"/>
              </a:rPr>
              <a:t> Sex and Gender Working Group, February 23, 2021</a:t>
            </a:r>
          </a:p>
        </p:txBody>
      </p:sp>
      <p:sp>
        <p:nvSpPr>
          <p:cNvPr id="5" name="Rectangle 4"/>
          <p:cNvSpPr/>
          <p:nvPr/>
        </p:nvSpPr>
        <p:spPr>
          <a:xfrm>
            <a:off x="42529" y="174091"/>
            <a:ext cx="12022059" cy="1446550"/>
          </a:xfrm>
          <a:prstGeom prst="rect">
            <a:avLst/>
          </a:prstGeom>
        </p:spPr>
        <p:txBody>
          <a:bodyPr wrap="square">
            <a:spAutoFit/>
          </a:bodyPr>
          <a:lstStyle/>
          <a:p>
            <a:pPr algn="ctr"/>
            <a:r>
              <a:rPr lang="en-US" sz="4400" b="1" spc="100" dirty="0">
                <a:ea typeface="+mj-ea"/>
                <a:cs typeface="+mj-cs"/>
              </a:rPr>
              <a:t>S</a:t>
            </a:r>
            <a:r>
              <a:rPr lang="en-CA" sz="4400" b="1" spc="100" dirty="0" err="1">
                <a:ea typeface="+mj-ea"/>
                <a:cs typeface="+mj-cs"/>
              </a:rPr>
              <a:t>exual</a:t>
            </a:r>
            <a:r>
              <a:rPr lang="en-CA" sz="4400" b="1" spc="100" dirty="0">
                <a:ea typeface="+mj-ea"/>
                <a:cs typeface="+mj-cs"/>
              </a:rPr>
              <a:t> Orientation and Gender in Canada’s Statistical System</a:t>
            </a:r>
            <a:endParaRPr lang="en-CA" sz="1600" dirty="0"/>
          </a:p>
        </p:txBody>
      </p:sp>
    </p:spTree>
    <p:extLst>
      <p:ext uri="{BB962C8B-B14F-4D97-AF65-F5344CB8AC3E}">
        <p14:creationId xmlns:p14="http://schemas.microsoft.com/office/powerpoint/2010/main" val="46095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A398B6-8C7E-1D4D-861E-B9AF9F6E80D4}"/>
              </a:ext>
            </a:extLst>
          </p:cNvPr>
          <p:cNvSpPr>
            <a:spLocks noGrp="1"/>
          </p:cNvSpPr>
          <p:nvPr>
            <p:ph type="sldNum" sz="quarter" idx="12"/>
          </p:nvPr>
        </p:nvSpPr>
        <p:spPr/>
        <p:txBody>
          <a:bodyPr/>
          <a:lstStyle/>
          <a:p>
            <a:fld id="{EDB761FF-D525-D64B-8909-8CF25B3FD480}" type="slidenum">
              <a:rPr lang="en-US" smtClean="0"/>
              <a:pPr/>
              <a:t>10</a:t>
            </a:fld>
            <a:endParaRPr lang="en-US"/>
          </a:p>
        </p:txBody>
      </p:sp>
      <p:sp>
        <p:nvSpPr>
          <p:cNvPr id="4" name="TextBox 3">
            <a:extLst>
              <a:ext uri="{FF2B5EF4-FFF2-40B4-BE49-F238E27FC236}">
                <a16:creationId xmlns:a16="http://schemas.microsoft.com/office/drawing/2014/main" id="{5FAB7C01-F0F3-5247-8A2E-28A018A28DF9}"/>
              </a:ext>
            </a:extLst>
          </p:cNvPr>
          <p:cNvSpPr txBox="1"/>
          <p:nvPr/>
        </p:nvSpPr>
        <p:spPr>
          <a:xfrm>
            <a:off x="604190" y="1779687"/>
            <a:ext cx="660941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sp>
        <p:nvSpPr>
          <p:cNvPr id="7" name="Title 1">
            <a:extLst>
              <a:ext uri="{FF2B5EF4-FFF2-40B4-BE49-F238E27FC236}">
                <a16:creationId xmlns:a16="http://schemas.microsoft.com/office/drawing/2014/main" id="{AA152C51-38CC-48C3-BFE5-4C0D48A3DB28}"/>
              </a:ext>
            </a:extLst>
          </p:cNvPr>
          <p:cNvSpPr>
            <a:spLocks noGrp="1"/>
          </p:cNvSpPr>
          <p:nvPr/>
        </p:nvSpPr>
        <p:spPr>
          <a:xfrm>
            <a:off x="392047" y="7772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dirty="0">
                <a:latin typeface="+mn-lt"/>
              </a:rPr>
              <a:t>Sexual orientation of person</a:t>
            </a:r>
          </a:p>
        </p:txBody>
      </p:sp>
      <p:sp>
        <p:nvSpPr>
          <p:cNvPr id="8" name="Content Placeholder 2">
            <a:extLst>
              <a:ext uri="{FF2B5EF4-FFF2-40B4-BE49-F238E27FC236}">
                <a16:creationId xmlns:a16="http://schemas.microsoft.com/office/drawing/2014/main" id="{422E3559-D8B2-434F-8366-0F604CFD620D}"/>
              </a:ext>
            </a:extLst>
          </p:cNvPr>
          <p:cNvSpPr>
            <a:spLocks noGrp="1"/>
          </p:cNvSpPr>
          <p:nvPr/>
        </p:nvSpPr>
        <p:spPr>
          <a:xfrm>
            <a:off x="487050" y="20197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000" b="1" dirty="0"/>
              <a:t>Proposed definition:</a:t>
            </a:r>
          </a:p>
          <a:p>
            <a:pPr marL="0" indent="0">
              <a:buNone/>
            </a:pPr>
            <a:r>
              <a:rPr lang="en-CA" sz="2000" b="1" dirty="0"/>
              <a:t>Sexual orientation</a:t>
            </a:r>
            <a:r>
              <a:rPr lang="en-CA" sz="2000" dirty="0"/>
              <a:t> refers to an umbrella term that includes a person's sexual identity, sexual attraction and sexual behaviour. Sexual identity refers to how a person perceives their sexuality (e.g., lesbian, straight, bisexual), sexual attraction refers to whom a person finds sexually appealing, and sexual behaviour refers to with whom a person engages in sexual activity. A person's sexual orientation may change over time.</a:t>
            </a:r>
          </a:p>
          <a:p>
            <a:endParaRPr lang="en-CA" dirty="0"/>
          </a:p>
        </p:txBody>
      </p:sp>
      <p:pic>
        <p:nvPicPr>
          <p:cNvPr id="1026" name="Picture 2" descr="177b0efe262c76e009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288" y="3345288"/>
            <a:ext cx="6834088" cy="3417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7064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492240"/>
            <a:ext cx="2743200" cy="365125"/>
          </a:xfrm>
        </p:spPr>
        <p:txBody>
          <a:bodyPr>
            <a:normAutofit/>
          </a:bodyPr>
          <a:lstStyle/>
          <a:p>
            <a:pPr>
              <a:spcAft>
                <a:spcPts val="600"/>
              </a:spcAft>
            </a:pPr>
            <a:fld id="{EDB761FF-D525-D64B-8909-8CF25B3FD480}" type="slidenum">
              <a:rPr lang="en-US">
                <a:solidFill>
                  <a:srgbClr val="000000">
                    <a:tint val="75000"/>
                  </a:srgbClr>
                </a:solidFill>
              </a:rPr>
              <a:pPr>
                <a:spcAft>
                  <a:spcPts val="600"/>
                </a:spcAft>
              </a:pPr>
              <a:t>11</a:t>
            </a:fld>
            <a:endParaRPr lang="en-US">
              <a:solidFill>
                <a:srgbClr val="000000">
                  <a:tint val="75000"/>
                </a:srgbClr>
              </a:solidFill>
            </a:endParaRPr>
          </a:p>
        </p:txBody>
      </p:sp>
      <p:sp>
        <p:nvSpPr>
          <p:cNvPr id="136" name="Rectangle 13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8" name="Rectangle 13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aphicFrame>
        <p:nvGraphicFramePr>
          <p:cNvPr id="15" name="Table 14">
            <a:extLst>
              <a:ext uri="{FF2B5EF4-FFF2-40B4-BE49-F238E27FC236}">
                <a16:creationId xmlns:a16="http://schemas.microsoft.com/office/drawing/2014/main" id="{739C3D23-5F69-45F5-B991-A75C1D3F0067}"/>
              </a:ext>
            </a:extLst>
          </p:cNvPr>
          <p:cNvGraphicFramePr>
            <a:graphicFrameLocks noGrp="1"/>
          </p:cNvGraphicFramePr>
          <p:nvPr>
            <p:extLst>
              <p:ext uri="{D42A27DB-BD31-4B8C-83A1-F6EECF244321}">
                <p14:modId xmlns:p14="http://schemas.microsoft.com/office/powerpoint/2010/main" val="948974423"/>
              </p:ext>
            </p:extLst>
          </p:nvPr>
        </p:nvGraphicFramePr>
        <p:xfrm>
          <a:off x="358509" y="1266145"/>
          <a:ext cx="10808786" cy="2162855"/>
        </p:xfrm>
        <a:graphic>
          <a:graphicData uri="http://schemas.openxmlformats.org/drawingml/2006/table">
            <a:tbl>
              <a:tblPr firstRow="1" bandRow="1">
                <a:tableStyleId>{5C22544A-7EE6-4342-B048-85BDC9FD1C3A}</a:tableStyleId>
              </a:tblPr>
              <a:tblGrid>
                <a:gridCol w="2430411">
                  <a:extLst>
                    <a:ext uri="{9D8B030D-6E8A-4147-A177-3AD203B41FA5}">
                      <a16:colId xmlns:a16="http://schemas.microsoft.com/office/drawing/2014/main" val="1383265236"/>
                    </a:ext>
                  </a:extLst>
                </a:gridCol>
                <a:gridCol w="8378375">
                  <a:extLst>
                    <a:ext uri="{9D8B030D-6E8A-4147-A177-3AD203B41FA5}">
                      <a16:colId xmlns:a16="http://schemas.microsoft.com/office/drawing/2014/main" val="137965624"/>
                    </a:ext>
                  </a:extLst>
                </a:gridCol>
              </a:tblGrid>
              <a:tr h="281212">
                <a:tc>
                  <a:txBody>
                    <a:bodyPr/>
                    <a:lstStyle/>
                    <a:p>
                      <a:r>
                        <a:rPr lang="en-CA" sz="2400" dirty="0"/>
                        <a:t>Code</a:t>
                      </a:r>
                    </a:p>
                  </a:txBody>
                  <a:tcPr/>
                </a:tc>
                <a:tc>
                  <a:txBody>
                    <a:bodyPr/>
                    <a:lstStyle/>
                    <a:p>
                      <a:r>
                        <a:rPr lang="en-CA" sz="2400" dirty="0"/>
                        <a:t>Category</a:t>
                      </a:r>
                    </a:p>
                  </a:txBody>
                  <a:tcPr/>
                </a:tc>
                <a:extLst>
                  <a:ext uri="{0D108BD9-81ED-4DB2-BD59-A6C34878D82A}">
                    <a16:rowId xmlns:a16="http://schemas.microsoft.com/office/drawing/2014/main" val="1263418783"/>
                  </a:ext>
                </a:extLst>
              </a:tr>
              <a:tr h="281212">
                <a:tc>
                  <a:txBody>
                    <a:bodyPr/>
                    <a:lstStyle/>
                    <a:p>
                      <a:r>
                        <a:rPr lang="en-CA" sz="1600"/>
                        <a:t>1</a:t>
                      </a:r>
                    </a:p>
                  </a:txBody>
                  <a:tcPr anchor="ctr"/>
                </a:tc>
                <a:tc>
                  <a:txBody>
                    <a:bodyPr/>
                    <a:lstStyle/>
                    <a:p>
                      <a:r>
                        <a:rPr lang="en-CA" sz="1600" dirty="0"/>
                        <a:t>Heterosexual or straight</a:t>
                      </a:r>
                    </a:p>
                  </a:txBody>
                  <a:tcPr anchor="ctr"/>
                </a:tc>
                <a:extLst>
                  <a:ext uri="{0D108BD9-81ED-4DB2-BD59-A6C34878D82A}">
                    <a16:rowId xmlns:a16="http://schemas.microsoft.com/office/drawing/2014/main" val="2523515770"/>
                  </a:ext>
                </a:extLst>
              </a:tr>
              <a:tr h="281212">
                <a:tc>
                  <a:txBody>
                    <a:bodyPr/>
                    <a:lstStyle/>
                    <a:p>
                      <a:r>
                        <a:rPr lang="en-CA" sz="1600"/>
                        <a:t>2</a:t>
                      </a:r>
                    </a:p>
                  </a:txBody>
                  <a:tcPr anchor="ctr"/>
                </a:tc>
                <a:tc>
                  <a:txBody>
                    <a:bodyPr/>
                    <a:lstStyle/>
                    <a:p>
                      <a:r>
                        <a:rPr lang="en-CA" sz="1600"/>
                        <a:t>Minority sexual identity</a:t>
                      </a:r>
                    </a:p>
                  </a:txBody>
                  <a:tcPr anchor="ctr"/>
                </a:tc>
                <a:extLst>
                  <a:ext uri="{0D108BD9-81ED-4DB2-BD59-A6C34878D82A}">
                    <a16:rowId xmlns:a16="http://schemas.microsoft.com/office/drawing/2014/main" val="3926642115"/>
                  </a:ext>
                </a:extLst>
              </a:tr>
              <a:tr h="281212">
                <a:tc>
                  <a:txBody>
                    <a:bodyPr/>
                    <a:lstStyle/>
                    <a:p>
                      <a:r>
                        <a:rPr lang="en-CA" sz="1600" dirty="0"/>
                        <a:t> 2.1</a:t>
                      </a:r>
                    </a:p>
                  </a:txBody>
                  <a:tcPr anchor="ctr"/>
                </a:tc>
                <a:tc>
                  <a:txBody>
                    <a:bodyPr/>
                    <a:lstStyle/>
                    <a:p>
                      <a:r>
                        <a:rPr lang="en-CA" sz="1600"/>
                        <a:t>Gay or lesbian</a:t>
                      </a:r>
                    </a:p>
                  </a:txBody>
                  <a:tcPr anchor="ctr"/>
                </a:tc>
                <a:extLst>
                  <a:ext uri="{0D108BD9-81ED-4DB2-BD59-A6C34878D82A}">
                    <a16:rowId xmlns:a16="http://schemas.microsoft.com/office/drawing/2014/main" val="3226260816"/>
                  </a:ext>
                </a:extLst>
              </a:tr>
              <a:tr h="364535">
                <a:tc>
                  <a:txBody>
                    <a:bodyPr/>
                    <a:lstStyle/>
                    <a:p>
                      <a:r>
                        <a:rPr lang="en-CA" sz="1600" dirty="0"/>
                        <a:t> 2.2</a:t>
                      </a:r>
                    </a:p>
                  </a:txBody>
                  <a:tcPr anchor="ctr"/>
                </a:tc>
                <a:tc>
                  <a:txBody>
                    <a:bodyPr/>
                    <a:lstStyle/>
                    <a:p>
                      <a:r>
                        <a:rPr lang="en-CA" sz="1600" dirty="0"/>
                        <a:t>Bisexual</a:t>
                      </a:r>
                    </a:p>
                  </a:txBody>
                  <a:tcPr anchor="ctr"/>
                </a:tc>
                <a:extLst>
                  <a:ext uri="{0D108BD9-81ED-4DB2-BD59-A6C34878D82A}">
                    <a16:rowId xmlns:a16="http://schemas.microsoft.com/office/drawing/2014/main" val="374488240"/>
                  </a:ext>
                </a:extLst>
              </a:tr>
              <a:tr h="288495">
                <a:tc>
                  <a:txBody>
                    <a:bodyPr/>
                    <a:lstStyle/>
                    <a:p>
                      <a:r>
                        <a:rPr lang="en-CA" sz="1600" dirty="0"/>
                        <a:t> 2.3</a:t>
                      </a:r>
                    </a:p>
                  </a:txBody>
                  <a:tcPr anchor="ctr"/>
                </a:tc>
                <a:tc>
                  <a:txBody>
                    <a:bodyPr/>
                    <a:lstStyle/>
                    <a:p>
                      <a:r>
                        <a:rPr lang="en-CA" sz="1600" dirty="0"/>
                        <a:t>Pansexual; asexual; queer, n.o.s</a:t>
                      </a:r>
                      <a:r>
                        <a:rPr lang="en-CA" sz="1600" baseline="30000" dirty="0"/>
                        <a:t>1</a:t>
                      </a:r>
                      <a:r>
                        <a:rPr lang="en-CA" sz="1600" dirty="0"/>
                        <a:t>.; Two-Spirit, </a:t>
                      </a:r>
                      <a:r>
                        <a:rPr lang="en-CA" sz="1600" dirty="0" err="1"/>
                        <a:t>n.o.s</a:t>
                      </a:r>
                      <a:r>
                        <a:rPr lang="en-CA" sz="1600" dirty="0"/>
                        <a:t>.; or sexual identity, n.e.c.</a:t>
                      </a:r>
                      <a:r>
                        <a:rPr lang="en-CA" sz="1600" baseline="30000" dirty="0"/>
                        <a:t>2</a:t>
                      </a:r>
                    </a:p>
                  </a:txBody>
                  <a:tcPr anchor="ctr"/>
                </a:tc>
                <a:extLst>
                  <a:ext uri="{0D108BD9-81ED-4DB2-BD59-A6C34878D82A}">
                    <a16:rowId xmlns:a16="http://schemas.microsoft.com/office/drawing/2014/main" val="3815565833"/>
                  </a:ext>
                </a:extLst>
              </a:tr>
            </a:tbl>
          </a:graphicData>
        </a:graphic>
      </p:graphicFrame>
      <p:graphicFrame>
        <p:nvGraphicFramePr>
          <p:cNvPr id="2" name="Table 1">
            <a:extLst>
              <a:ext uri="{FF2B5EF4-FFF2-40B4-BE49-F238E27FC236}">
                <a16:creationId xmlns:a16="http://schemas.microsoft.com/office/drawing/2014/main" id="{08532C1F-D6BD-4E94-B80E-AAE027E6C859}"/>
              </a:ext>
            </a:extLst>
          </p:cNvPr>
          <p:cNvGraphicFramePr>
            <a:graphicFrameLocks noGrp="1"/>
          </p:cNvGraphicFramePr>
          <p:nvPr>
            <p:extLst>
              <p:ext uri="{D42A27DB-BD31-4B8C-83A1-F6EECF244321}">
                <p14:modId xmlns:p14="http://schemas.microsoft.com/office/powerpoint/2010/main" val="2552350655"/>
              </p:ext>
            </p:extLst>
          </p:nvPr>
        </p:nvGraphicFramePr>
        <p:xfrm>
          <a:off x="358509" y="3592893"/>
          <a:ext cx="10808787" cy="2103376"/>
        </p:xfrm>
        <a:graphic>
          <a:graphicData uri="http://schemas.openxmlformats.org/drawingml/2006/table">
            <a:tbl>
              <a:tblPr bandRow="1">
                <a:tableStyleId>{5C22544A-7EE6-4342-B048-85BDC9FD1C3A}</a:tableStyleId>
              </a:tblPr>
              <a:tblGrid>
                <a:gridCol w="2462768">
                  <a:extLst>
                    <a:ext uri="{9D8B030D-6E8A-4147-A177-3AD203B41FA5}">
                      <a16:colId xmlns:a16="http://schemas.microsoft.com/office/drawing/2014/main" val="3925008511"/>
                    </a:ext>
                  </a:extLst>
                </a:gridCol>
                <a:gridCol w="8346019">
                  <a:extLst>
                    <a:ext uri="{9D8B030D-6E8A-4147-A177-3AD203B41FA5}">
                      <a16:colId xmlns:a16="http://schemas.microsoft.com/office/drawing/2014/main" val="509524995"/>
                    </a:ext>
                  </a:extLst>
                </a:gridCol>
              </a:tblGrid>
              <a:tr h="308682">
                <a:tc>
                  <a:txBody>
                    <a:bodyPr/>
                    <a:lstStyle/>
                    <a:p>
                      <a:r>
                        <a:rPr lang="en-CA" sz="1600" dirty="0"/>
                        <a:t>  2.3.1</a:t>
                      </a:r>
                    </a:p>
                  </a:txBody>
                  <a:tcPr anchor="ctr"/>
                </a:tc>
                <a:tc>
                  <a:txBody>
                    <a:bodyPr/>
                    <a:lstStyle/>
                    <a:p>
                      <a:r>
                        <a:rPr lang="en-CA" sz="1600" dirty="0"/>
                        <a:t>Pansexual</a:t>
                      </a:r>
                    </a:p>
                  </a:txBody>
                  <a:tcPr anchor="ctr"/>
                </a:tc>
                <a:extLst>
                  <a:ext uri="{0D108BD9-81ED-4DB2-BD59-A6C34878D82A}">
                    <a16:rowId xmlns:a16="http://schemas.microsoft.com/office/drawing/2014/main" val="4170927094"/>
                  </a:ext>
                </a:extLst>
              </a:tr>
              <a:tr h="308682">
                <a:tc>
                  <a:txBody>
                    <a:bodyPr/>
                    <a:lstStyle/>
                    <a:p>
                      <a:r>
                        <a:rPr lang="en-CA" sz="1600" dirty="0"/>
                        <a:t>  2.3.2</a:t>
                      </a:r>
                    </a:p>
                  </a:txBody>
                  <a:tcPr anchor="ctr"/>
                </a:tc>
                <a:tc>
                  <a:txBody>
                    <a:bodyPr/>
                    <a:lstStyle/>
                    <a:p>
                      <a:r>
                        <a:rPr lang="en-CA" sz="1600"/>
                        <a:t>Asexual</a:t>
                      </a:r>
                    </a:p>
                  </a:txBody>
                  <a:tcPr anchor="ctr"/>
                </a:tc>
                <a:extLst>
                  <a:ext uri="{0D108BD9-81ED-4DB2-BD59-A6C34878D82A}">
                    <a16:rowId xmlns:a16="http://schemas.microsoft.com/office/drawing/2014/main" val="19435013"/>
                  </a:ext>
                </a:extLst>
              </a:tr>
              <a:tr h="428725">
                <a:tc>
                  <a:txBody>
                    <a:bodyPr/>
                    <a:lstStyle/>
                    <a:p>
                      <a:r>
                        <a:rPr lang="en-CA" sz="1600" dirty="0"/>
                        <a:t>  2.3.3</a:t>
                      </a:r>
                    </a:p>
                  </a:txBody>
                  <a:tcPr anchor="ctr"/>
                </a:tc>
                <a:tc>
                  <a:txBody>
                    <a:bodyPr/>
                    <a:lstStyle/>
                    <a:p>
                      <a:r>
                        <a:rPr lang="en-CA" sz="1600" dirty="0"/>
                        <a:t>Queer, </a:t>
                      </a:r>
                      <a:r>
                        <a:rPr lang="en-CA" sz="1600" dirty="0" err="1"/>
                        <a:t>n.o.s</a:t>
                      </a:r>
                      <a:r>
                        <a:rPr lang="en-CA" sz="1600" dirty="0"/>
                        <a:t>.</a:t>
                      </a:r>
                    </a:p>
                  </a:txBody>
                  <a:tcPr anchor="ctr"/>
                </a:tc>
                <a:extLst>
                  <a:ext uri="{0D108BD9-81ED-4DB2-BD59-A6C34878D82A}">
                    <a16:rowId xmlns:a16="http://schemas.microsoft.com/office/drawing/2014/main" val="3461049662"/>
                  </a:ext>
                </a:extLst>
              </a:tr>
              <a:tr h="668811">
                <a:tc>
                  <a:txBody>
                    <a:bodyPr/>
                    <a:lstStyle/>
                    <a:p>
                      <a:r>
                        <a:rPr lang="en-CA" sz="1600" dirty="0"/>
                        <a:t>  2.3.4</a:t>
                      </a:r>
                    </a:p>
                  </a:txBody>
                  <a:tcPr anchor="ctr"/>
                </a:tc>
                <a:tc>
                  <a:txBody>
                    <a:bodyPr/>
                    <a:lstStyle/>
                    <a:p>
                      <a:r>
                        <a:rPr lang="en-CA" sz="1600" dirty="0"/>
                        <a:t>Two-Spirit, </a:t>
                      </a:r>
                      <a:r>
                        <a:rPr lang="en-CA" sz="1600" dirty="0" err="1"/>
                        <a:t>n.o.s</a:t>
                      </a:r>
                      <a:r>
                        <a:rPr lang="en-CA" sz="1600" dirty="0"/>
                        <a:t>.</a:t>
                      </a:r>
                    </a:p>
                  </a:txBody>
                  <a:tcPr anchor="ctr"/>
                </a:tc>
                <a:extLst>
                  <a:ext uri="{0D108BD9-81ED-4DB2-BD59-A6C34878D82A}">
                    <a16:rowId xmlns:a16="http://schemas.microsoft.com/office/drawing/2014/main" val="1401780982"/>
                  </a:ext>
                </a:extLst>
              </a:tr>
              <a:tr h="308682">
                <a:tc>
                  <a:txBody>
                    <a:bodyPr/>
                    <a:lstStyle/>
                    <a:p>
                      <a:r>
                        <a:rPr lang="en-CA" sz="1600" dirty="0"/>
                        <a:t>  2.3.5</a:t>
                      </a:r>
                    </a:p>
                  </a:txBody>
                  <a:tcPr anchor="ctr"/>
                </a:tc>
                <a:tc>
                  <a:txBody>
                    <a:bodyPr/>
                    <a:lstStyle/>
                    <a:p>
                      <a:r>
                        <a:rPr lang="en-CA" sz="1600" dirty="0"/>
                        <a:t>Sexual identity, </a:t>
                      </a:r>
                      <a:r>
                        <a:rPr lang="en-CA" sz="1600" dirty="0" err="1"/>
                        <a:t>n.e.c.</a:t>
                      </a:r>
                      <a:endParaRPr lang="en-CA" sz="1600" dirty="0"/>
                    </a:p>
                  </a:txBody>
                  <a:tcPr anchor="ctr"/>
                </a:tc>
                <a:extLst>
                  <a:ext uri="{0D108BD9-81ED-4DB2-BD59-A6C34878D82A}">
                    <a16:rowId xmlns:a16="http://schemas.microsoft.com/office/drawing/2014/main" val="1338338698"/>
                  </a:ext>
                </a:extLst>
              </a:tr>
            </a:tbl>
          </a:graphicData>
        </a:graphic>
      </p:graphicFrame>
      <p:sp>
        <p:nvSpPr>
          <p:cNvPr id="7" name="Title 1">
            <a:extLst>
              <a:ext uri="{FF2B5EF4-FFF2-40B4-BE49-F238E27FC236}">
                <a16:creationId xmlns:a16="http://schemas.microsoft.com/office/drawing/2014/main" id="{F183A36B-52B4-4CB1-87A9-4B0345B43D01}"/>
              </a:ext>
            </a:extLst>
          </p:cNvPr>
          <p:cNvSpPr>
            <a:spLocks noGrp="1"/>
          </p:cNvSpPr>
          <p:nvPr/>
        </p:nvSpPr>
        <p:spPr>
          <a:xfrm>
            <a:off x="0" y="1219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dirty="0">
                <a:latin typeface="+mn-lt"/>
              </a:rPr>
              <a:t>Proposed new standard classification (list) of sexual identity</a:t>
            </a:r>
          </a:p>
        </p:txBody>
      </p:sp>
      <p:sp>
        <p:nvSpPr>
          <p:cNvPr id="3" name="TextBox 2">
            <a:extLst>
              <a:ext uri="{FF2B5EF4-FFF2-40B4-BE49-F238E27FC236}">
                <a16:creationId xmlns:a16="http://schemas.microsoft.com/office/drawing/2014/main" id="{AF4C94A1-3FA8-42B0-8AA8-E3FA0B2C5568}"/>
              </a:ext>
            </a:extLst>
          </p:cNvPr>
          <p:cNvSpPr txBox="1"/>
          <p:nvPr/>
        </p:nvSpPr>
        <p:spPr>
          <a:xfrm>
            <a:off x="691608" y="5914978"/>
            <a:ext cx="2132250" cy="523220"/>
          </a:xfrm>
          <a:prstGeom prst="rect">
            <a:avLst/>
          </a:prstGeom>
          <a:noFill/>
        </p:spPr>
        <p:txBody>
          <a:bodyPr wrap="none" rtlCol="0">
            <a:spAutoFit/>
          </a:bodyPr>
          <a:lstStyle/>
          <a:p>
            <a:r>
              <a:rPr lang="en-US" sz="1400" dirty="0">
                <a:solidFill>
                  <a:schemeClr val="bg1">
                    <a:lumMod val="95000"/>
                  </a:schemeClr>
                </a:solidFill>
              </a:rPr>
              <a:t>1. Not otherwise stated</a:t>
            </a:r>
          </a:p>
          <a:p>
            <a:r>
              <a:rPr lang="en-US" sz="1400" dirty="0">
                <a:solidFill>
                  <a:schemeClr val="bg1">
                    <a:lumMod val="95000"/>
                  </a:schemeClr>
                </a:solidFill>
              </a:rPr>
              <a:t>2. Not elsewhere classified</a:t>
            </a:r>
            <a:endParaRPr lang="en-CA" sz="1400" dirty="0">
              <a:solidFill>
                <a:schemeClr val="bg1">
                  <a:lumMod val="95000"/>
                </a:schemeClr>
              </a:solidFill>
            </a:endParaRPr>
          </a:p>
        </p:txBody>
      </p:sp>
    </p:spTree>
    <p:extLst>
      <p:ext uri="{BB962C8B-B14F-4D97-AF65-F5344CB8AC3E}">
        <p14:creationId xmlns:p14="http://schemas.microsoft.com/office/powerpoint/2010/main" val="1128320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953B6D-052A-4C59-9FAD-1FE3DC988E33}"/>
              </a:ext>
            </a:extLst>
          </p:cNvPr>
          <p:cNvSpPr>
            <a:spLocks noGrp="1"/>
          </p:cNvSpPr>
          <p:nvPr>
            <p:ph idx="1"/>
          </p:nvPr>
        </p:nvSpPr>
        <p:spPr>
          <a:xfrm>
            <a:off x="541317" y="1900971"/>
            <a:ext cx="10515600" cy="3656720"/>
          </a:xfrm>
        </p:spPr>
        <p:txBody>
          <a:bodyPr>
            <a:normAutofit lnSpcReduction="10000"/>
          </a:bodyPr>
          <a:lstStyle/>
          <a:p>
            <a:pPr marL="0" indent="0">
              <a:buNone/>
            </a:pPr>
            <a:r>
              <a:rPr lang="en-CA" sz="2400" b="1" dirty="0">
                <a:latin typeface="+mn-lt"/>
              </a:rPr>
              <a:t>LGBTQ2+ status</a:t>
            </a:r>
            <a:r>
              <a:rPr lang="en-CA" sz="2400" dirty="0">
                <a:latin typeface="+mn-lt"/>
              </a:rPr>
              <a:t> refers to whether or not a person is lesbian, gay, bisexual, transgender, queer, Two-Spirit, or another non-binary gender or minority sexual identity.</a:t>
            </a:r>
          </a:p>
          <a:p>
            <a:pPr marL="0" indent="0">
              <a:buNone/>
            </a:pPr>
            <a:endParaRPr lang="en-CA" sz="2400" b="1" dirty="0">
              <a:latin typeface="+mn-lt"/>
            </a:endParaRPr>
          </a:p>
          <a:p>
            <a:pPr marL="0" indent="0">
              <a:buNone/>
            </a:pPr>
            <a:r>
              <a:rPr lang="en-CA" sz="2400" b="1" dirty="0">
                <a:latin typeface="+mn-lt"/>
              </a:rPr>
              <a:t>Derivation</a:t>
            </a:r>
          </a:p>
          <a:p>
            <a:r>
              <a:rPr lang="en-CA" sz="2400" dirty="0">
                <a:latin typeface="+mn-lt"/>
              </a:rPr>
              <a:t>'LGBTQ2+ status' is derived from information on 'Transgender status' and 'Sexual orientation- sexual identity'. The 'Transgender status' classification identifies persons whose current gender is not the same as their sex at birth (which includes the non-binary population). Together with persons reporting a minority sexual identity, they constitute the LGBTQ2+ population.</a:t>
            </a:r>
          </a:p>
          <a:p>
            <a:pPr marL="0" indent="0">
              <a:buNone/>
            </a:pPr>
            <a:endParaRPr lang="en-CA" dirty="0"/>
          </a:p>
          <a:p>
            <a:endParaRPr lang="en-CA" dirty="0"/>
          </a:p>
        </p:txBody>
      </p:sp>
      <p:sp>
        <p:nvSpPr>
          <p:cNvPr id="4" name="Title 1">
            <a:extLst>
              <a:ext uri="{FF2B5EF4-FFF2-40B4-BE49-F238E27FC236}">
                <a16:creationId xmlns:a16="http://schemas.microsoft.com/office/drawing/2014/main" id="{CE883845-E1BD-479E-B266-0A279F5190C2}"/>
              </a:ext>
            </a:extLst>
          </p:cNvPr>
          <p:cNvSpPr>
            <a:spLocks noGrp="1"/>
          </p:cNvSpPr>
          <p:nvPr/>
        </p:nvSpPr>
        <p:spPr>
          <a:xfrm>
            <a:off x="541317" y="8485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b="1" dirty="0">
                <a:latin typeface="+mn-lt"/>
              </a:rPr>
              <a:t>LGBTQ2+ Status of person</a:t>
            </a:r>
          </a:p>
        </p:txBody>
      </p:sp>
    </p:spTree>
    <p:extLst>
      <p:ext uri="{BB962C8B-B14F-4D97-AF65-F5344CB8AC3E}">
        <p14:creationId xmlns:p14="http://schemas.microsoft.com/office/powerpoint/2010/main" val="3897138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744AB8-ED49-465E-928A-905F9ADCADA7}"/>
              </a:ext>
            </a:extLst>
          </p:cNvPr>
          <p:cNvSpPr>
            <a:spLocks noGrp="1"/>
          </p:cNvSpPr>
          <p:nvPr>
            <p:ph idx="1"/>
          </p:nvPr>
        </p:nvSpPr>
        <p:spPr>
          <a:xfrm>
            <a:off x="593652" y="2048620"/>
            <a:ext cx="8087210" cy="3762678"/>
          </a:xfrm>
        </p:spPr>
        <p:txBody>
          <a:bodyPr>
            <a:noAutofit/>
          </a:bodyPr>
          <a:lstStyle/>
          <a:p>
            <a:pPr marL="0" indent="0">
              <a:buNone/>
            </a:pPr>
            <a:endParaRPr lang="en-US" sz="2400" dirty="0">
              <a:latin typeface="+mn-lt"/>
            </a:endParaRPr>
          </a:p>
          <a:p>
            <a:r>
              <a:rPr lang="en-US" sz="2400" dirty="0">
                <a:latin typeface="+mn-lt"/>
              </a:rPr>
              <a:t>Separate components from sexual identity to fit different purposes</a:t>
            </a:r>
          </a:p>
          <a:p>
            <a:pPr lvl="1"/>
            <a:r>
              <a:rPr lang="en-US" sz="2400" b="1" dirty="0">
                <a:latin typeface="+mn-lt"/>
              </a:rPr>
              <a:t>Attraction</a:t>
            </a:r>
            <a:r>
              <a:rPr lang="en-US" sz="2400" dirty="0">
                <a:latin typeface="+mn-lt"/>
              </a:rPr>
              <a:t> – recommended to measure sexual minority youth</a:t>
            </a:r>
          </a:p>
          <a:p>
            <a:pPr lvl="1"/>
            <a:r>
              <a:rPr lang="en-US" sz="2400" b="1" dirty="0" err="1">
                <a:latin typeface="+mn-lt"/>
              </a:rPr>
              <a:t>Behaviour</a:t>
            </a:r>
            <a:r>
              <a:rPr lang="en-US" sz="2400" b="1" dirty="0">
                <a:latin typeface="+mn-lt"/>
              </a:rPr>
              <a:t> </a:t>
            </a:r>
            <a:r>
              <a:rPr lang="en-US" sz="2400" dirty="0">
                <a:latin typeface="+mn-lt"/>
              </a:rPr>
              <a:t>– collected to inform public health indicators</a:t>
            </a:r>
          </a:p>
          <a:p>
            <a:pPr marL="457200" lvl="1" indent="0">
              <a:buNone/>
            </a:pPr>
            <a:endParaRPr lang="en-US" sz="2400" dirty="0">
              <a:latin typeface="+mn-lt"/>
            </a:endParaRPr>
          </a:p>
          <a:p>
            <a:r>
              <a:rPr lang="en-US" sz="2400" dirty="0">
                <a:latin typeface="+mn-lt"/>
              </a:rPr>
              <a:t>Each classification has two versions – one depends on respondent’s own sex/gender</a:t>
            </a:r>
          </a:p>
          <a:p>
            <a:pPr lvl="1"/>
            <a:endParaRPr lang="en-US" sz="1200" dirty="0"/>
          </a:p>
          <a:p>
            <a:endParaRPr lang="en-CA" sz="1400" dirty="0"/>
          </a:p>
        </p:txBody>
      </p:sp>
      <p:sp>
        <p:nvSpPr>
          <p:cNvPr id="4" name="Slide Number Placeholder 3">
            <a:extLst>
              <a:ext uri="{FF2B5EF4-FFF2-40B4-BE49-F238E27FC236}">
                <a16:creationId xmlns:a16="http://schemas.microsoft.com/office/drawing/2014/main" id="{472DF975-D048-4D0F-B13D-202459A7C9A1}"/>
              </a:ext>
            </a:extLst>
          </p:cNvPr>
          <p:cNvSpPr>
            <a:spLocks noGrp="1"/>
          </p:cNvSpPr>
          <p:nvPr>
            <p:ph type="sldNum" sz="quarter" idx="12"/>
          </p:nvPr>
        </p:nvSpPr>
        <p:spPr/>
        <p:txBody>
          <a:bodyPr/>
          <a:lstStyle/>
          <a:p>
            <a:fld id="{EDB761FF-D525-D64B-8909-8CF25B3FD480}" type="slidenum">
              <a:rPr lang="en-US" smtClean="0"/>
              <a:pPr/>
              <a:t>13</a:t>
            </a:fld>
            <a:endParaRPr lang="en-US"/>
          </a:p>
        </p:txBody>
      </p:sp>
      <p:sp>
        <p:nvSpPr>
          <p:cNvPr id="5" name="Title 1">
            <a:extLst>
              <a:ext uri="{FF2B5EF4-FFF2-40B4-BE49-F238E27FC236}">
                <a16:creationId xmlns:a16="http://schemas.microsoft.com/office/drawing/2014/main" id="{F2910175-BFAF-4B26-BF61-BB200A313ABD}"/>
              </a:ext>
            </a:extLst>
          </p:cNvPr>
          <p:cNvSpPr>
            <a:spLocks noGrp="1"/>
          </p:cNvSpPr>
          <p:nvPr/>
        </p:nvSpPr>
        <p:spPr>
          <a:xfrm>
            <a:off x="593652" y="8722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b="1" dirty="0">
                <a:latin typeface="+mn-lt"/>
              </a:rPr>
              <a:t>Sexual orientation of person </a:t>
            </a:r>
          </a:p>
          <a:p>
            <a:r>
              <a:rPr lang="en-CA" sz="3600" b="1" dirty="0">
                <a:solidFill>
                  <a:schemeClr val="bg1">
                    <a:lumMod val="50000"/>
                  </a:schemeClr>
                </a:solidFill>
                <a:latin typeface="+mn-lt"/>
              </a:rPr>
              <a:t>Attraction and behaviour</a:t>
            </a:r>
          </a:p>
        </p:txBody>
      </p:sp>
      <p:pic>
        <p:nvPicPr>
          <p:cNvPr id="6" name="Picture 5" descr="A picture containing clothing, person, close, underpants&#10;&#10;Description automatically generated">
            <a:extLst>
              <a:ext uri="{FF2B5EF4-FFF2-40B4-BE49-F238E27FC236}">
                <a16:creationId xmlns:a16="http://schemas.microsoft.com/office/drawing/2014/main" id="{376F124C-C0CD-CA46-947B-3E8CF2B3323A}"/>
              </a:ext>
            </a:extLst>
          </p:cNvPr>
          <p:cNvPicPr>
            <a:picLocks noChangeAspect="1"/>
          </p:cNvPicPr>
          <p:nvPr/>
        </p:nvPicPr>
        <p:blipFill rotWithShape="1">
          <a:blip r:embed="rId3"/>
          <a:srcRect l="14950" r="14491" b="2"/>
          <a:stretch/>
        </p:blipFill>
        <p:spPr>
          <a:xfrm>
            <a:off x="7248793" y="0"/>
            <a:ext cx="4943207" cy="3929959"/>
          </a:xfrm>
          <a:prstGeom prst="rect">
            <a:avLst/>
          </a:prstGeom>
        </p:spPr>
      </p:pic>
    </p:spTree>
    <p:extLst>
      <p:ext uri="{BB962C8B-B14F-4D97-AF65-F5344CB8AC3E}">
        <p14:creationId xmlns:p14="http://schemas.microsoft.com/office/powerpoint/2010/main" val="236798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0" y="2501376"/>
            <a:ext cx="12192000" cy="2138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4000" dirty="0">
              <a:latin typeface="+mj-lt"/>
            </a:endParaRPr>
          </a:p>
        </p:txBody>
      </p:sp>
      <p:sp>
        <p:nvSpPr>
          <p:cNvPr id="7" name="Title 1">
            <a:extLst>
              <a:ext uri="{FF2B5EF4-FFF2-40B4-BE49-F238E27FC236}">
                <a16:creationId xmlns:a16="http://schemas.microsoft.com/office/drawing/2014/main" id="{BBBA562F-9CA9-46CE-A7FD-7504ED5ED2F8}"/>
              </a:ext>
            </a:extLst>
          </p:cNvPr>
          <p:cNvSpPr txBox="1">
            <a:spLocks noGrp="1"/>
          </p:cNvSpPr>
          <p:nvPr>
            <p:ph type="title"/>
          </p:nvPr>
        </p:nvSpPr>
        <p:spPr>
          <a:xfrm>
            <a:off x="210250" y="659780"/>
            <a:ext cx="12458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mn-lt"/>
              </a:rPr>
              <a:t>2021 Census of Population questionnaire</a:t>
            </a:r>
            <a:endParaRPr lang="en-CA" sz="4000" b="1" dirty="0">
              <a:latin typeface="+mn-lt"/>
            </a:endParaRPr>
          </a:p>
        </p:txBody>
      </p:sp>
      <p:sp>
        <p:nvSpPr>
          <p:cNvPr id="8" name="Content Placeholder 2">
            <a:extLst>
              <a:ext uri="{FF2B5EF4-FFF2-40B4-BE49-F238E27FC236}">
                <a16:creationId xmlns:a16="http://schemas.microsoft.com/office/drawing/2014/main" id="{632C535F-99E6-4476-97B4-E00EBB64AAE8}"/>
              </a:ext>
            </a:extLst>
          </p:cNvPr>
          <p:cNvSpPr>
            <a:spLocks noGrp="1"/>
          </p:cNvSpPr>
          <p:nvPr/>
        </p:nvSpPr>
        <p:spPr>
          <a:xfrm>
            <a:off x="233696" y="2362199"/>
            <a:ext cx="11623766" cy="3293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effectLst/>
            </a:endParaRPr>
          </a:p>
          <a:p>
            <a:endParaRPr lang="en-US" dirty="0"/>
          </a:p>
          <a:p>
            <a:endParaRPr lang="en-US" dirty="0"/>
          </a:p>
          <a:p>
            <a:endParaRPr lang="en-US" dirty="0"/>
          </a:p>
          <a:p>
            <a:endParaRPr lang="en-CA" dirty="0"/>
          </a:p>
          <a:p>
            <a:pPr marL="0" indent="0">
              <a:buNone/>
            </a:pPr>
            <a:endParaRPr lang="en-CA" dirty="0"/>
          </a:p>
        </p:txBody>
      </p:sp>
      <p:pic>
        <p:nvPicPr>
          <p:cNvPr id="9" name="Picture 5">
            <a:extLst>
              <a:ext uri="{FF2B5EF4-FFF2-40B4-BE49-F238E27FC236}">
                <a16:creationId xmlns:a16="http://schemas.microsoft.com/office/drawing/2014/main" id="{8276A946-B34A-4880-9CB2-26F9AB7A5065}"/>
              </a:ext>
            </a:extLst>
          </p:cNvPr>
          <p:cNvPicPr>
            <a:picLocks noChangeAspect="1"/>
          </p:cNvPicPr>
          <p:nvPr/>
        </p:nvPicPr>
        <p:blipFill>
          <a:blip r:embed="rId3"/>
          <a:stretch>
            <a:fillRect/>
          </a:stretch>
        </p:blipFill>
        <p:spPr>
          <a:xfrm>
            <a:off x="0" y="2110962"/>
            <a:ext cx="12173106" cy="3796006"/>
          </a:xfrm>
          <a:prstGeom prst="rect">
            <a:avLst/>
          </a:prstGeom>
        </p:spPr>
      </p:pic>
    </p:spTree>
    <p:extLst>
      <p:ext uri="{BB962C8B-B14F-4D97-AF65-F5344CB8AC3E}">
        <p14:creationId xmlns:p14="http://schemas.microsoft.com/office/powerpoint/2010/main" val="374958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0" y="2501376"/>
            <a:ext cx="12192000" cy="2138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4000" dirty="0">
              <a:latin typeface="+mj-lt"/>
            </a:endParaRPr>
          </a:p>
        </p:txBody>
      </p:sp>
      <p:sp>
        <p:nvSpPr>
          <p:cNvPr id="16" name="Title 1"/>
          <p:cNvSpPr txBox="1">
            <a:spLocks/>
          </p:cNvSpPr>
          <p:nvPr/>
        </p:nvSpPr>
        <p:spPr>
          <a:xfrm>
            <a:off x="230822" y="786467"/>
            <a:ext cx="11347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latin typeface="+mn-lt"/>
              </a:rPr>
              <a:t>Gender definition (current)</a:t>
            </a:r>
          </a:p>
        </p:txBody>
      </p:sp>
      <p:sp>
        <p:nvSpPr>
          <p:cNvPr id="17" name="Content Placeholder 2"/>
          <p:cNvSpPr>
            <a:spLocks noGrp="1"/>
          </p:cNvSpPr>
          <p:nvPr>
            <p:ph idx="1"/>
          </p:nvPr>
        </p:nvSpPr>
        <p:spPr>
          <a:xfrm>
            <a:off x="383953" y="1950670"/>
            <a:ext cx="11467033" cy="3433763"/>
          </a:xfrm>
          <a:ln>
            <a:solidFill>
              <a:schemeClr val="tx1"/>
            </a:solidFill>
          </a:ln>
        </p:spPr>
        <p:txBody>
          <a:bodyPr>
            <a:noAutofit/>
          </a:bodyPr>
          <a:lstStyle/>
          <a:p>
            <a:r>
              <a:rPr lang="en-CA" sz="2400" b="1" dirty="0"/>
              <a:t>Gender</a:t>
            </a:r>
            <a:r>
              <a:rPr lang="en-CA" sz="2400" dirty="0"/>
              <a:t> refers to the </a:t>
            </a:r>
            <a:r>
              <a:rPr lang="en-CA" sz="2400" b="1" dirty="0"/>
              <a:t>gender that a person internally feels </a:t>
            </a:r>
            <a:r>
              <a:rPr lang="en-CA" sz="2400" dirty="0"/>
              <a:t>(</a:t>
            </a:r>
            <a:r>
              <a:rPr lang="en-CA" sz="2400" b="1" dirty="0"/>
              <a:t>'gender identity</a:t>
            </a:r>
            <a:r>
              <a:rPr lang="en-CA" sz="2400" dirty="0"/>
              <a:t>' along the gender spectrum) and/or the </a:t>
            </a:r>
            <a:r>
              <a:rPr lang="en-CA" sz="2400" b="1" dirty="0"/>
              <a:t>gender a person publicly expresses </a:t>
            </a:r>
            <a:r>
              <a:rPr lang="en-CA" sz="2400" dirty="0"/>
              <a:t>(</a:t>
            </a:r>
            <a:r>
              <a:rPr lang="en-CA" sz="2400" b="1" dirty="0"/>
              <a:t>'gender expression</a:t>
            </a:r>
            <a:r>
              <a:rPr lang="en-CA" sz="2400" dirty="0"/>
              <a:t>') in their daily life, including at work, while shopping or accessing other services, in their housing environment or in the broader community. A person's current gender may differ from the sex a person was assigned at birth (male or female) and may differ from what is indicated on their current legal documents. A person's gender may change over time.</a:t>
            </a:r>
          </a:p>
        </p:txBody>
      </p:sp>
    </p:spTree>
    <p:extLst>
      <p:ext uri="{BB962C8B-B14F-4D97-AF65-F5344CB8AC3E}">
        <p14:creationId xmlns:p14="http://schemas.microsoft.com/office/powerpoint/2010/main" val="386446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0" y="2501376"/>
            <a:ext cx="12192000" cy="2138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4000" dirty="0">
              <a:latin typeface="+mj-lt"/>
            </a:endParaRPr>
          </a:p>
        </p:txBody>
      </p:sp>
      <p:sp>
        <p:nvSpPr>
          <p:cNvPr id="16" name="Title 1"/>
          <p:cNvSpPr txBox="1">
            <a:spLocks/>
          </p:cNvSpPr>
          <p:nvPr/>
        </p:nvSpPr>
        <p:spPr>
          <a:xfrm>
            <a:off x="230822" y="786467"/>
            <a:ext cx="11347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latin typeface="+mn-lt"/>
              </a:rPr>
              <a:t>Gender definition (proposed update)</a:t>
            </a:r>
          </a:p>
        </p:txBody>
      </p:sp>
      <p:sp>
        <p:nvSpPr>
          <p:cNvPr id="3" name="Rectangle 2"/>
          <p:cNvSpPr/>
          <p:nvPr/>
        </p:nvSpPr>
        <p:spPr>
          <a:xfrm>
            <a:off x="324525" y="1996757"/>
            <a:ext cx="11105475" cy="15389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noFill/>
            </a:endParaRPr>
          </a:p>
        </p:txBody>
      </p:sp>
      <p:sp>
        <p:nvSpPr>
          <p:cNvPr id="17" name="Content Placeholder 2"/>
          <p:cNvSpPr>
            <a:spLocks noGrp="1"/>
          </p:cNvSpPr>
          <p:nvPr>
            <p:ph idx="1"/>
          </p:nvPr>
        </p:nvSpPr>
        <p:spPr>
          <a:xfrm>
            <a:off x="249703" y="2112030"/>
            <a:ext cx="11408020" cy="3826414"/>
          </a:xfrm>
        </p:spPr>
        <p:txBody>
          <a:bodyPr>
            <a:noAutofit/>
          </a:bodyPr>
          <a:lstStyle/>
          <a:p>
            <a:r>
              <a:rPr lang="en-CA" sz="2400" b="1" dirty="0"/>
              <a:t>Gender</a:t>
            </a:r>
            <a:r>
              <a:rPr lang="en-CA" sz="2400" dirty="0"/>
              <a:t> refers to a person’s social or personal identity as a man, woman or non-binary person (a person who is not exclusively male or female). Conceptions of gender are influenced by several factors, including biological characteristics, cultural and behavioural norms, and self-identity. </a:t>
            </a:r>
          </a:p>
          <a:p>
            <a:r>
              <a:rPr lang="en-CA" sz="2400" dirty="0"/>
              <a:t>Gender includes the concepts of</a:t>
            </a:r>
          </a:p>
          <a:p>
            <a:pPr lvl="1"/>
            <a:r>
              <a:rPr lang="en-CA" sz="1800" b="1" dirty="0"/>
              <a:t>gender identity </a:t>
            </a:r>
            <a:r>
              <a:rPr lang="en-CA" sz="1800" dirty="0"/>
              <a:t>(felt gender), which is the gender that a person feels internally</a:t>
            </a:r>
            <a:endParaRPr lang="fr-CA" sz="1600" dirty="0"/>
          </a:p>
          <a:p>
            <a:pPr lvl="1"/>
            <a:r>
              <a:rPr lang="en-CA" sz="1800" b="1" dirty="0"/>
              <a:t>gender expression </a:t>
            </a:r>
            <a:r>
              <a:rPr lang="en-CA" sz="1800" dirty="0"/>
              <a:t>(lived gender), which is the gender a person expresses publicly in their daily life, including at work, at home or in the broader community. </a:t>
            </a:r>
            <a:endParaRPr lang="fr-CA" sz="1600" dirty="0"/>
          </a:p>
          <a:p>
            <a:r>
              <a:rPr lang="en-CA" sz="2000" dirty="0"/>
              <a:t>A person’s current gender may differ from the sex they were assigned at birth (male or female), and may differ from what is indicated on their current legal documents. A person’s gender may change over time. Some people may not identify with a specific gender or with the concept of gender as a whole.</a:t>
            </a:r>
            <a:endParaRPr lang="fr-CA" sz="2000" dirty="0"/>
          </a:p>
        </p:txBody>
      </p:sp>
    </p:spTree>
    <p:extLst>
      <p:ext uri="{BB962C8B-B14F-4D97-AF65-F5344CB8AC3E}">
        <p14:creationId xmlns:p14="http://schemas.microsoft.com/office/powerpoint/2010/main" val="426021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0" y="2501376"/>
            <a:ext cx="12192000" cy="2138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4000" dirty="0">
              <a:latin typeface="+mj-lt"/>
            </a:endParaRPr>
          </a:p>
        </p:txBody>
      </p:sp>
      <p:sp>
        <p:nvSpPr>
          <p:cNvPr id="16" name="Title 1"/>
          <p:cNvSpPr txBox="1">
            <a:spLocks/>
          </p:cNvSpPr>
          <p:nvPr/>
        </p:nvSpPr>
        <p:spPr>
          <a:xfrm>
            <a:off x="230822" y="786467"/>
            <a:ext cx="11347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latin typeface="+mn-lt"/>
              </a:rPr>
              <a:t>Classification of cisgender and transgender (current)</a:t>
            </a:r>
          </a:p>
        </p:txBody>
      </p:sp>
      <p:sp>
        <p:nvSpPr>
          <p:cNvPr id="17" name="Content Placeholder 2"/>
          <p:cNvSpPr>
            <a:spLocks noGrp="1"/>
          </p:cNvSpPr>
          <p:nvPr>
            <p:ph idx="1"/>
          </p:nvPr>
        </p:nvSpPr>
        <p:spPr>
          <a:xfrm>
            <a:off x="383953" y="1950670"/>
            <a:ext cx="11467033" cy="3433763"/>
          </a:xfrm>
        </p:spPr>
        <p:txBody>
          <a:bodyPr>
            <a:noAutofit/>
          </a:bodyPr>
          <a:lstStyle/>
          <a:p>
            <a:r>
              <a:rPr lang="en-CA" sz="2400" b="1" dirty="0"/>
              <a:t>Transgender</a:t>
            </a:r>
            <a:r>
              <a:rPr lang="en-CA" sz="2400" dirty="0"/>
              <a:t> This category includes persons whose sex assigned at birth was reported as female and whose current gender was reported as other than female; or persons whose sex assigned at birth was reported as male and whose current gender was reported as other than male. It also includes persons who were reported as being unsure of their gender or persons who were reported as both male and female, bi-gender, or neither male nor female.</a:t>
            </a:r>
          </a:p>
        </p:txBody>
      </p:sp>
    </p:spTree>
    <p:extLst>
      <p:ext uri="{BB962C8B-B14F-4D97-AF65-F5344CB8AC3E}">
        <p14:creationId xmlns:p14="http://schemas.microsoft.com/office/powerpoint/2010/main" val="253287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0" y="2501376"/>
            <a:ext cx="12192000" cy="2138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4000" dirty="0">
              <a:latin typeface="+mj-lt"/>
            </a:endParaRPr>
          </a:p>
        </p:txBody>
      </p:sp>
      <p:sp>
        <p:nvSpPr>
          <p:cNvPr id="16" name="Title 1"/>
          <p:cNvSpPr txBox="1">
            <a:spLocks/>
          </p:cNvSpPr>
          <p:nvPr/>
        </p:nvSpPr>
        <p:spPr>
          <a:xfrm>
            <a:off x="230822" y="786467"/>
            <a:ext cx="11347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latin typeface="+mn-lt"/>
              </a:rPr>
              <a:t>Classification of transgender status (proposed update)</a:t>
            </a:r>
          </a:p>
        </p:txBody>
      </p:sp>
      <p:sp>
        <p:nvSpPr>
          <p:cNvPr id="17" name="Content Placeholder 2"/>
          <p:cNvSpPr>
            <a:spLocks noGrp="1"/>
          </p:cNvSpPr>
          <p:nvPr>
            <p:ph idx="1"/>
          </p:nvPr>
        </p:nvSpPr>
        <p:spPr>
          <a:xfrm>
            <a:off x="383953" y="1950671"/>
            <a:ext cx="11467033" cy="1325564"/>
          </a:xfrm>
        </p:spPr>
        <p:txBody>
          <a:bodyPr>
            <a:noAutofit/>
          </a:bodyPr>
          <a:lstStyle/>
          <a:p>
            <a:r>
              <a:rPr lang="en-CA" sz="2400" b="1" dirty="0"/>
              <a:t>Transgender person</a:t>
            </a:r>
            <a:r>
              <a:rPr lang="en-CA" sz="2400" dirty="0"/>
              <a:t> This category refers to persons whose reported sex assigned at birth differs from their current gender. It includes persons who are non-binary, that is, whose current gender was not reported exclusively as male or female. </a:t>
            </a:r>
            <a:r>
              <a:rPr lang="en-CA" sz="2000" dirty="0"/>
              <a:t> </a:t>
            </a:r>
          </a:p>
          <a:p>
            <a:endParaRPr lang="en-CA" sz="2400" dirty="0"/>
          </a:p>
        </p:txBody>
      </p:sp>
      <p:sp>
        <p:nvSpPr>
          <p:cNvPr id="3" name="Rectangle 1">
            <a:extLst>
              <a:ext uri="{FF2B5EF4-FFF2-40B4-BE49-F238E27FC236}">
                <a16:creationId xmlns:a16="http://schemas.microsoft.com/office/drawing/2014/main" id="{687984E2-070E-4DBC-9544-E25ECF8B8986}"/>
              </a:ext>
            </a:extLst>
          </p:cNvPr>
          <p:cNvSpPr>
            <a:spLocks noChangeArrowheads="1"/>
          </p:cNvSpPr>
          <p:nvPr/>
        </p:nvSpPr>
        <p:spPr bwMode="auto">
          <a:xfrm>
            <a:off x="889198" y="3276234"/>
            <a:ext cx="637866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fr-FR"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Concepts related to sex at birth, gender and transgender status</a:t>
            </a:r>
            <a:endParaRPr kumimoji="0" lang="fr-CA" altLang="fr-FR"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CA" altLang="fr-FR" sz="24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au 6">
            <a:extLst>
              <a:ext uri="{FF2B5EF4-FFF2-40B4-BE49-F238E27FC236}">
                <a16:creationId xmlns:a16="http://schemas.microsoft.com/office/drawing/2014/main" id="{319B9536-EB73-450C-B6C0-3D43CB7CA029}"/>
              </a:ext>
            </a:extLst>
          </p:cNvPr>
          <p:cNvGraphicFramePr>
            <a:graphicFrameLocks noGrp="1"/>
          </p:cNvGraphicFramePr>
          <p:nvPr>
            <p:extLst/>
          </p:nvPr>
        </p:nvGraphicFramePr>
        <p:xfrm>
          <a:off x="1160393" y="3747966"/>
          <a:ext cx="5836277" cy="2375156"/>
        </p:xfrm>
        <a:graphic>
          <a:graphicData uri="http://schemas.openxmlformats.org/drawingml/2006/table">
            <a:tbl>
              <a:tblPr firstRow="1" firstCol="1" bandRow="1">
                <a:tableStyleId>{5C22544A-7EE6-4342-B048-85BDC9FD1C3A}</a:tableStyleId>
              </a:tblPr>
              <a:tblGrid>
                <a:gridCol w="1794114">
                  <a:extLst>
                    <a:ext uri="{9D8B030D-6E8A-4147-A177-3AD203B41FA5}">
                      <a16:colId xmlns:a16="http://schemas.microsoft.com/office/drawing/2014/main" val="1695101125"/>
                    </a:ext>
                  </a:extLst>
                </a:gridCol>
                <a:gridCol w="2074215">
                  <a:extLst>
                    <a:ext uri="{9D8B030D-6E8A-4147-A177-3AD203B41FA5}">
                      <a16:colId xmlns:a16="http://schemas.microsoft.com/office/drawing/2014/main" val="3190361217"/>
                    </a:ext>
                  </a:extLst>
                </a:gridCol>
                <a:gridCol w="1967948">
                  <a:extLst>
                    <a:ext uri="{9D8B030D-6E8A-4147-A177-3AD203B41FA5}">
                      <a16:colId xmlns:a16="http://schemas.microsoft.com/office/drawing/2014/main" val="468058347"/>
                    </a:ext>
                  </a:extLst>
                </a:gridCol>
              </a:tblGrid>
              <a:tr h="182880">
                <a:tc gridSpan="3">
                  <a:txBody>
                    <a:bodyPr/>
                    <a:lstStyle/>
                    <a:p>
                      <a:pPr marL="0" marR="0" algn="ctr">
                        <a:lnSpc>
                          <a:spcPct val="107000"/>
                        </a:lnSpc>
                        <a:spcBef>
                          <a:spcPts val="0"/>
                        </a:spcBef>
                        <a:spcAft>
                          <a:spcPts val="0"/>
                        </a:spcAft>
                      </a:pPr>
                      <a:r>
                        <a:rPr lang="en-CA" sz="1800" dirty="0">
                          <a:effectLst/>
                          <a:latin typeface="Arial" panose="020B0604020202020204" pitchFamily="34" charset="0"/>
                          <a:cs typeface="Arial" panose="020B0604020202020204" pitchFamily="34" charset="0"/>
                        </a:rPr>
                        <a:t>Transgender status</a:t>
                      </a:r>
                      <a:endParaRPr lang="fr-CA"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hMerge="1">
                  <a:txBody>
                    <a:bodyPr/>
                    <a:lstStyle/>
                    <a:p>
                      <a:pPr marL="0" marR="0" algn="ctr">
                        <a:lnSpc>
                          <a:spcPct val="107000"/>
                        </a:lnSpc>
                        <a:spcBef>
                          <a:spcPts val="0"/>
                        </a:spcBef>
                        <a:spcAft>
                          <a:spcPts val="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hMerge="1">
                  <a:txBody>
                    <a:bodyPr/>
                    <a:lstStyle/>
                    <a:p>
                      <a:endParaRPr lang="fr-CA"/>
                    </a:p>
                  </a:txBody>
                  <a:tcPr/>
                </a:tc>
                <a:extLst>
                  <a:ext uri="{0D108BD9-81ED-4DB2-BD59-A6C34878D82A}">
                    <a16:rowId xmlns:a16="http://schemas.microsoft.com/office/drawing/2014/main" val="1566153896"/>
                  </a:ext>
                </a:extLst>
              </a:tr>
              <a:tr h="18288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CA" sz="1600" dirty="0">
                          <a:effectLst/>
                          <a:latin typeface="Arial" panose="020B0604020202020204" pitchFamily="34" charset="0"/>
                          <a:cs typeface="Arial" panose="020B0604020202020204" pitchFamily="34" charset="0"/>
                        </a:rPr>
                        <a:t>Gender/Sex at birth</a:t>
                      </a: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ctr">
                        <a:lnSpc>
                          <a:spcPct val="107000"/>
                        </a:lnSpc>
                        <a:spcBef>
                          <a:spcPts val="0"/>
                        </a:spcBef>
                        <a:spcAft>
                          <a:spcPts val="0"/>
                        </a:spcAft>
                      </a:pPr>
                      <a:r>
                        <a:rPr lang="en-CA" sz="1600" b="1" dirty="0">
                          <a:solidFill>
                            <a:schemeClr val="bg1"/>
                          </a:solidFill>
                          <a:effectLst/>
                          <a:latin typeface="Arial" panose="020B0604020202020204" pitchFamily="34" charset="0"/>
                          <a:cs typeface="Arial" panose="020B0604020202020204" pitchFamily="34" charset="0"/>
                        </a:rPr>
                        <a:t>Male sex persons</a:t>
                      </a:r>
                      <a:endParaRPr lang="fr-CA" sz="1600" b="1" dirty="0">
                        <a:solidFill>
                          <a:schemeClr val="bg1"/>
                        </a:solidFill>
                        <a:effectLst/>
                        <a:latin typeface="Arial" panose="020B0604020202020204" pitchFamily="34" charset="0"/>
                        <a:ea typeface="+mn-ea"/>
                        <a:cs typeface="Arial" panose="020B0604020202020204" pitchFamily="34" charset="0"/>
                      </a:endParaRPr>
                    </a:p>
                  </a:txBody>
                  <a:tcPr marL="44450" marR="44450" marT="0" marB="0" anchor="b">
                    <a:solidFill>
                      <a:schemeClr val="accent1"/>
                    </a:solidFill>
                  </a:tcPr>
                </a:tc>
                <a:tc>
                  <a:txBody>
                    <a:bodyPr/>
                    <a:lstStyle/>
                    <a:p>
                      <a:pPr marL="0" marR="0" algn="ctr">
                        <a:lnSpc>
                          <a:spcPct val="107000"/>
                        </a:lnSpc>
                        <a:spcBef>
                          <a:spcPts val="0"/>
                        </a:spcBef>
                        <a:spcAft>
                          <a:spcPts val="0"/>
                        </a:spcAft>
                      </a:pPr>
                      <a:r>
                        <a:rPr lang="en-CA" sz="1600" b="1" dirty="0">
                          <a:solidFill>
                            <a:schemeClr val="bg1"/>
                          </a:solidFill>
                          <a:effectLst/>
                          <a:latin typeface="Arial" panose="020B0604020202020204" pitchFamily="34" charset="0"/>
                          <a:cs typeface="Arial" panose="020B0604020202020204" pitchFamily="34" charset="0"/>
                        </a:rPr>
                        <a:t>Female sex persons</a:t>
                      </a:r>
                      <a:endParaRPr lang="fr-CA" sz="1600" b="1" dirty="0">
                        <a:solidFill>
                          <a:schemeClr val="bg1"/>
                        </a:solidFill>
                        <a:effectLst/>
                        <a:latin typeface="Arial" panose="020B0604020202020204" pitchFamily="34" charset="0"/>
                        <a:ea typeface="+mn-ea"/>
                        <a:cs typeface="Arial" panose="020B0604020202020204" pitchFamily="34" charset="0"/>
                      </a:endParaRPr>
                    </a:p>
                  </a:txBody>
                  <a:tcPr marL="44450" marR="44450" marT="0" marB="0" anchor="b">
                    <a:solidFill>
                      <a:schemeClr val="accent1"/>
                    </a:solidFill>
                  </a:tcPr>
                </a:tc>
                <a:extLst>
                  <a:ext uri="{0D108BD9-81ED-4DB2-BD59-A6C34878D82A}">
                    <a16:rowId xmlns:a16="http://schemas.microsoft.com/office/drawing/2014/main" val="403845692"/>
                  </a:ext>
                </a:extLst>
              </a:tr>
              <a:tr h="312420">
                <a:tc>
                  <a:txBody>
                    <a:bodyPr/>
                    <a:lstStyle/>
                    <a:p>
                      <a:pPr marL="0" marR="0" algn="ctr">
                        <a:lnSpc>
                          <a:spcPct val="107000"/>
                        </a:lnSpc>
                        <a:spcBef>
                          <a:spcPts val="0"/>
                        </a:spcBef>
                        <a:spcAft>
                          <a:spcPts val="0"/>
                        </a:spcAft>
                      </a:pPr>
                      <a:r>
                        <a:rPr lang="en-CA" sz="1600" dirty="0">
                          <a:effectLst/>
                          <a:latin typeface="Arial" panose="020B0604020202020204" pitchFamily="34" charset="0"/>
                          <a:cs typeface="Arial" panose="020B0604020202020204" pitchFamily="34" charset="0"/>
                        </a:rPr>
                        <a:t>Male gender persons</a:t>
                      </a: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marL="0" marR="0" algn="ctr">
                        <a:lnSpc>
                          <a:spcPct val="107000"/>
                        </a:lnSpc>
                        <a:spcBef>
                          <a:spcPts val="0"/>
                        </a:spcBef>
                        <a:spcAft>
                          <a:spcPts val="0"/>
                        </a:spcAft>
                      </a:pPr>
                      <a:r>
                        <a:rPr lang="en-CA" sz="1600" b="1" dirty="0">
                          <a:effectLst/>
                          <a:latin typeface="Arial" panose="020B0604020202020204" pitchFamily="34" charset="0"/>
                          <a:cs typeface="Arial" panose="020B0604020202020204" pitchFamily="34" charset="0"/>
                        </a:rPr>
                        <a:t>Cisgender men</a:t>
                      </a:r>
                      <a:endParaRPr lang="fr-CA" sz="16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ctr">
                        <a:lnSpc>
                          <a:spcPct val="107000"/>
                        </a:lnSpc>
                        <a:spcBef>
                          <a:spcPts val="0"/>
                        </a:spcBef>
                        <a:spcAft>
                          <a:spcPts val="0"/>
                        </a:spcAft>
                      </a:pPr>
                      <a:r>
                        <a:rPr lang="en-CA" sz="1600" b="1" dirty="0">
                          <a:effectLst/>
                          <a:latin typeface="Arial" panose="020B0604020202020204" pitchFamily="34" charset="0"/>
                          <a:cs typeface="Arial" panose="020B0604020202020204" pitchFamily="34" charset="0"/>
                        </a:rPr>
                        <a:t>Transgender men</a:t>
                      </a:r>
                      <a:endParaRPr lang="fr-CA" sz="16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844659448"/>
                  </a:ext>
                </a:extLst>
              </a:tr>
              <a:tr h="312420">
                <a:tc>
                  <a:txBody>
                    <a:bodyPr/>
                    <a:lstStyle/>
                    <a:p>
                      <a:pPr marL="0" marR="0" algn="ctr">
                        <a:lnSpc>
                          <a:spcPct val="107000"/>
                        </a:lnSpc>
                        <a:spcBef>
                          <a:spcPts val="0"/>
                        </a:spcBef>
                        <a:spcAft>
                          <a:spcPts val="0"/>
                        </a:spcAft>
                      </a:pPr>
                      <a:r>
                        <a:rPr lang="en-CA" sz="1600" dirty="0">
                          <a:effectLst/>
                          <a:latin typeface="Arial" panose="020B0604020202020204" pitchFamily="34" charset="0"/>
                          <a:cs typeface="Arial" panose="020B0604020202020204" pitchFamily="34" charset="0"/>
                        </a:rPr>
                        <a:t>Female gender persons</a:t>
                      </a: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marL="0" marR="0" algn="ctr">
                        <a:lnSpc>
                          <a:spcPct val="107000"/>
                        </a:lnSpc>
                        <a:spcBef>
                          <a:spcPts val="0"/>
                        </a:spcBef>
                        <a:spcAft>
                          <a:spcPts val="0"/>
                        </a:spcAft>
                      </a:pPr>
                      <a:r>
                        <a:rPr lang="en-CA" sz="1600" b="1" dirty="0">
                          <a:effectLst/>
                          <a:latin typeface="Arial" panose="020B0604020202020204" pitchFamily="34" charset="0"/>
                          <a:cs typeface="Arial" panose="020B0604020202020204" pitchFamily="34" charset="0"/>
                        </a:rPr>
                        <a:t>Transgender women</a:t>
                      </a:r>
                      <a:endParaRPr lang="fr-CA" sz="16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ctr">
                        <a:lnSpc>
                          <a:spcPct val="107000"/>
                        </a:lnSpc>
                        <a:spcBef>
                          <a:spcPts val="0"/>
                        </a:spcBef>
                        <a:spcAft>
                          <a:spcPts val="0"/>
                        </a:spcAft>
                      </a:pPr>
                      <a:r>
                        <a:rPr lang="en-CA" sz="1600" b="1" dirty="0">
                          <a:effectLst/>
                          <a:latin typeface="Arial" panose="020B0604020202020204" pitchFamily="34" charset="0"/>
                          <a:cs typeface="Arial" panose="020B0604020202020204" pitchFamily="34" charset="0"/>
                        </a:rPr>
                        <a:t>Cisgender women</a:t>
                      </a:r>
                      <a:endParaRPr lang="fr-CA" sz="16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738888165"/>
                  </a:ext>
                </a:extLst>
              </a:tr>
              <a:tr h="594360">
                <a:tc>
                  <a:txBody>
                    <a:bodyPr/>
                    <a:lstStyle/>
                    <a:p>
                      <a:pPr marL="0" marR="0" algn="ctr">
                        <a:lnSpc>
                          <a:spcPct val="107000"/>
                        </a:lnSpc>
                        <a:spcBef>
                          <a:spcPts val="0"/>
                        </a:spcBef>
                        <a:spcAft>
                          <a:spcPts val="0"/>
                        </a:spcAft>
                      </a:pPr>
                      <a:r>
                        <a:rPr lang="en-CA" sz="1600" dirty="0">
                          <a:effectLst/>
                          <a:latin typeface="Arial" panose="020B0604020202020204" pitchFamily="34" charset="0"/>
                          <a:cs typeface="Arial" panose="020B0604020202020204" pitchFamily="34" charset="0"/>
                        </a:rPr>
                        <a:t>Non-binary persons</a:t>
                      </a: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gridSpan="2">
                  <a:txBody>
                    <a:bodyPr/>
                    <a:lstStyle/>
                    <a:p>
                      <a:pPr marL="0" marR="0" algn="ctr">
                        <a:lnSpc>
                          <a:spcPct val="107000"/>
                        </a:lnSpc>
                        <a:spcBef>
                          <a:spcPts val="0"/>
                        </a:spcBef>
                        <a:spcAft>
                          <a:spcPts val="0"/>
                        </a:spcAft>
                      </a:pPr>
                      <a:r>
                        <a:rPr lang="en-CA" sz="1600" b="1" dirty="0">
                          <a:effectLst/>
                          <a:latin typeface="Arial" panose="020B0604020202020204" pitchFamily="34" charset="0"/>
                          <a:cs typeface="Arial" panose="020B0604020202020204" pitchFamily="34" charset="0"/>
                        </a:rPr>
                        <a:t>Transgender non-binary</a:t>
                      </a:r>
                      <a:br>
                        <a:rPr lang="en-CA" sz="1600" b="1" dirty="0">
                          <a:effectLst/>
                          <a:latin typeface="Arial" panose="020B0604020202020204" pitchFamily="34" charset="0"/>
                          <a:cs typeface="Arial" panose="020B0604020202020204" pitchFamily="34" charset="0"/>
                        </a:rPr>
                      </a:br>
                      <a:r>
                        <a:rPr lang="en-CA" sz="1600" b="1" dirty="0">
                          <a:effectLst/>
                          <a:latin typeface="Arial" panose="020B0604020202020204" pitchFamily="34" charset="0"/>
                          <a:cs typeface="Arial" panose="020B0604020202020204" pitchFamily="34" charset="0"/>
                        </a:rPr>
                        <a:t>persons</a:t>
                      </a:r>
                      <a:endParaRPr lang="fr-CA" sz="16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fr-CA"/>
                    </a:p>
                  </a:txBody>
                  <a:tcPr/>
                </a:tc>
                <a:extLst>
                  <a:ext uri="{0D108BD9-81ED-4DB2-BD59-A6C34878D82A}">
                    <a16:rowId xmlns:a16="http://schemas.microsoft.com/office/drawing/2014/main" val="3827914228"/>
                  </a:ext>
                </a:extLst>
              </a:tr>
            </a:tbl>
          </a:graphicData>
        </a:graphic>
      </p:graphicFrame>
    </p:spTree>
    <p:extLst>
      <p:ext uri="{BB962C8B-B14F-4D97-AF65-F5344CB8AC3E}">
        <p14:creationId xmlns:p14="http://schemas.microsoft.com/office/powerpoint/2010/main" val="244525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0" y="2501376"/>
            <a:ext cx="12192000" cy="2138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4000" dirty="0">
              <a:latin typeface="+mj-lt"/>
            </a:endParaRPr>
          </a:p>
        </p:txBody>
      </p:sp>
      <p:sp>
        <p:nvSpPr>
          <p:cNvPr id="16" name="Title 1"/>
          <p:cNvSpPr txBox="1">
            <a:spLocks/>
          </p:cNvSpPr>
          <p:nvPr/>
        </p:nvSpPr>
        <p:spPr>
          <a:xfrm>
            <a:off x="230822" y="786467"/>
            <a:ext cx="11347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latin typeface="+mn-lt"/>
              </a:rPr>
              <a:t>Classification of gender (current)</a:t>
            </a:r>
          </a:p>
        </p:txBody>
      </p:sp>
      <p:sp>
        <p:nvSpPr>
          <p:cNvPr id="17" name="Content Placeholder 2"/>
          <p:cNvSpPr>
            <a:spLocks noGrp="1"/>
          </p:cNvSpPr>
          <p:nvPr>
            <p:ph idx="1"/>
          </p:nvPr>
        </p:nvSpPr>
        <p:spPr>
          <a:xfrm>
            <a:off x="383953" y="1950670"/>
            <a:ext cx="11467033" cy="3433763"/>
          </a:xfrm>
        </p:spPr>
        <p:txBody>
          <a:bodyPr>
            <a:noAutofit/>
          </a:bodyPr>
          <a:lstStyle/>
          <a:p>
            <a:r>
              <a:rPr lang="en-CA" sz="2400" b="1" dirty="0"/>
              <a:t>Gender diverse </a:t>
            </a:r>
            <a:r>
              <a:rPr lang="en-CA" sz="2400" dirty="0"/>
              <a:t>This category includes persons whose current gender was not reported exclusively as male or female. It includes persons who were reported as being unsure of their gender, persons who were reported as both male and female, or neither male nor female.</a:t>
            </a:r>
          </a:p>
        </p:txBody>
      </p:sp>
    </p:spTree>
    <p:extLst>
      <p:ext uri="{BB962C8B-B14F-4D97-AF65-F5344CB8AC3E}">
        <p14:creationId xmlns:p14="http://schemas.microsoft.com/office/powerpoint/2010/main" val="35057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1DC5A442-E2D0-4F6D-894C-999AF89A7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7" name="Rectangle 106">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3ABDE14-FAB4-0C40-8C82-1F19E60359D4}"/>
              </a:ext>
            </a:extLst>
          </p:cNvPr>
          <p:cNvSpPr>
            <a:spLocks noGrp="1"/>
          </p:cNvSpPr>
          <p:nvPr>
            <p:ph type="title"/>
          </p:nvPr>
        </p:nvSpPr>
        <p:spPr>
          <a:xfrm>
            <a:off x="581646" y="349664"/>
            <a:ext cx="5845571" cy="1638377"/>
          </a:xfrm>
        </p:spPr>
        <p:txBody>
          <a:bodyPr anchor="b">
            <a:normAutofit fontScale="90000"/>
          </a:bodyPr>
          <a:lstStyle/>
          <a:p>
            <a:r>
              <a:rPr lang="en-US" sz="3600" b="1" dirty="0">
                <a:latin typeface="Calibri" panose="020F0502020204030204" pitchFamily="34" charset="0"/>
                <a:cs typeface="Calibri" panose="020F0502020204030204" pitchFamily="34" charset="0"/>
              </a:rPr>
              <a:t>The Centre for Gender, Diversity, and Inclusion Statistics</a:t>
            </a:r>
            <a:br>
              <a:rPr lang="en-US" sz="3000" b="1" dirty="0">
                <a:latin typeface="Calibri" panose="020F0502020204030204" pitchFamily="34" charset="0"/>
                <a:cs typeface="Calibri" panose="020F0502020204030204" pitchFamily="34" charset="0"/>
              </a:rPr>
            </a:br>
            <a:r>
              <a:rPr lang="en-US" sz="3000" b="1" dirty="0">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13C66045-1C8F-0A4A-B6FA-48BB9E6E7D53}"/>
              </a:ext>
            </a:extLst>
          </p:cNvPr>
          <p:cNvSpPr>
            <a:spLocks noGrp="1"/>
          </p:cNvSpPr>
          <p:nvPr>
            <p:ph idx="1"/>
          </p:nvPr>
        </p:nvSpPr>
        <p:spPr>
          <a:xfrm>
            <a:off x="581646" y="2165294"/>
            <a:ext cx="6304617" cy="3799139"/>
          </a:xfrm>
        </p:spPr>
        <p:txBody>
          <a:bodyPr anchor="ctr">
            <a:normAutofit fontScale="25000" lnSpcReduction="20000"/>
          </a:bodyPr>
          <a:lstStyle/>
          <a:p>
            <a:pPr marL="0" indent="0" defTabSz="931630">
              <a:lnSpc>
                <a:spcPct val="120000"/>
              </a:lnSpc>
              <a:buNone/>
              <a:defRPr/>
            </a:pPr>
            <a:endParaRPr lang="en-CA" sz="6400" dirty="0">
              <a:latin typeface="Calibri" panose="020F0502020204030204" pitchFamily="34" charset="0"/>
              <a:cs typeface="Calibri" panose="020F0502020204030204" pitchFamily="34" charset="0"/>
            </a:endParaRPr>
          </a:p>
          <a:p>
            <a:pPr marL="0" indent="0" defTabSz="931630">
              <a:lnSpc>
                <a:spcPct val="120000"/>
              </a:lnSpc>
              <a:buNone/>
              <a:defRPr/>
            </a:pPr>
            <a:r>
              <a:rPr lang="en-CA" sz="7200" dirty="0">
                <a:latin typeface="Calibri" panose="020F0502020204030204" pitchFamily="34" charset="0"/>
                <a:cs typeface="Calibri" panose="020F0502020204030204" pitchFamily="34" charset="0"/>
              </a:rPr>
              <a:t>The Centre identifies and addresses gaps in the availability of disaggregated data on sex, gender, and other intersecting identity characteristics to enrich our understanding of social, economic, and environmental issues. </a:t>
            </a:r>
          </a:p>
          <a:p>
            <a:pPr marL="0" indent="0" defTabSz="931630">
              <a:lnSpc>
                <a:spcPct val="120000"/>
              </a:lnSpc>
              <a:buNone/>
              <a:defRPr/>
            </a:pPr>
            <a:endParaRPr lang="en-CA" sz="6400" b="1" dirty="0">
              <a:latin typeface="Calibri" panose="020F0502020204030204" pitchFamily="34" charset="0"/>
              <a:cs typeface="Calibri" panose="020F0502020204030204" pitchFamily="34" charset="0"/>
            </a:endParaRPr>
          </a:p>
          <a:p>
            <a:pPr marL="0" indent="0" defTabSz="931630">
              <a:lnSpc>
                <a:spcPct val="120000"/>
              </a:lnSpc>
              <a:buNone/>
              <a:defRPr/>
            </a:pPr>
            <a:r>
              <a:rPr lang="en-CA" sz="6400" b="1" dirty="0">
                <a:latin typeface="Calibri" panose="020F0502020204030204" pitchFamily="34" charset="0"/>
                <a:cs typeface="Calibri" panose="020F0502020204030204" pitchFamily="34" charset="0"/>
              </a:rPr>
              <a:t>Goals and objectives </a:t>
            </a:r>
          </a:p>
          <a:p>
            <a:pPr>
              <a:lnSpc>
                <a:spcPct val="120000"/>
              </a:lnSpc>
            </a:pPr>
            <a:r>
              <a:rPr lang="en-CA" sz="6400" dirty="0">
                <a:latin typeface="Calibri" panose="020F0502020204030204" pitchFamily="34" charset="0"/>
                <a:cs typeface="Calibri" panose="020F0502020204030204" pitchFamily="34" charset="0"/>
              </a:rPr>
              <a:t>Report to Canadians about the state and progress of gender, diversity, and inclusion in Canada</a:t>
            </a:r>
          </a:p>
          <a:p>
            <a:pPr>
              <a:lnSpc>
                <a:spcPct val="120000"/>
              </a:lnSpc>
            </a:pPr>
            <a:r>
              <a:rPr lang="en-CA" sz="6400" dirty="0">
                <a:latin typeface="Calibri" panose="020F0502020204030204" pitchFamily="34" charset="0"/>
                <a:cs typeface="Calibri" panose="020F0502020204030204" pitchFamily="34" charset="0"/>
              </a:rPr>
              <a:t>Generate new information to increase knowledge, develop new concepts and measures to address intersecting characteristics</a:t>
            </a:r>
          </a:p>
          <a:p>
            <a:pPr>
              <a:lnSpc>
                <a:spcPct val="120000"/>
              </a:lnSpc>
            </a:pPr>
            <a:r>
              <a:rPr lang="en-CA" sz="6400" dirty="0">
                <a:latin typeface="Calibri" panose="020F0502020204030204" pitchFamily="34" charset="0"/>
                <a:cs typeface="Calibri" panose="020F0502020204030204" pitchFamily="34" charset="0"/>
              </a:rPr>
              <a:t>Build statistical capacity to increase knowledge of gender, diversity, inclusion, and Gender-based Analysis Plus (GBA+)</a:t>
            </a:r>
          </a:p>
          <a:p>
            <a:pPr marL="0" indent="0" defTabSz="931630">
              <a:buNone/>
              <a:defRPr/>
            </a:pPr>
            <a:endParaRPr lang="en-CA" sz="1600" dirty="0">
              <a:latin typeface="Calibri" panose="020F0502020204030204" pitchFamily="34" charset="0"/>
              <a:cs typeface="Calibri" panose="020F0502020204030204" pitchFamily="34" charset="0"/>
            </a:endParaRPr>
          </a:p>
          <a:p>
            <a:pPr marL="0" indent="0" defTabSz="931630">
              <a:buNone/>
              <a:defRPr/>
            </a:pPr>
            <a:endParaRPr lang="en-CA" sz="1600" dirty="0">
              <a:latin typeface="Calibri" panose="020F0502020204030204" pitchFamily="34" charset="0"/>
              <a:cs typeface="Calibri" panose="020F0502020204030204" pitchFamily="34" charset="0"/>
            </a:endParaRPr>
          </a:p>
          <a:p>
            <a:pPr marL="0" indent="0">
              <a:buNone/>
            </a:pPr>
            <a:endParaRPr lang="en-CA" sz="16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84D1F63-27AD-3D4A-AD76-7C905AEE24ED}"/>
              </a:ext>
            </a:extLst>
          </p:cNvPr>
          <p:cNvSpPr>
            <a:spLocks noGrp="1"/>
          </p:cNvSpPr>
          <p:nvPr>
            <p:ph type="sldNum" sz="quarter" idx="12"/>
          </p:nvPr>
        </p:nvSpPr>
        <p:spPr>
          <a:xfrm>
            <a:off x="8610600" y="6492240"/>
            <a:ext cx="2743200" cy="365125"/>
          </a:xfrm>
        </p:spPr>
        <p:txBody>
          <a:bodyPr>
            <a:normAutofit/>
          </a:bodyPr>
          <a:lstStyle/>
          <a:p>
            <a:pPr>
              <a:spcAft>
                <a:spcPts val="600"/>
              </a:spcAft>
            </a:pPr>
            <a:fld id="{EDB761FF-D525-D64B-8909-8CF25B3FD480}" type="slidenum">
              <a:rPr lang="en-US">
                <a:solidFill>
                  <a:srgbClr val="000000">
                    <a:tint val="75000"/>
                  </a:srgbClr>
                </a:solidFill>
              </a:rPr>
              <a:pPr>
                <a:spcAft>
                  <a:spcPts val="600"/>
                </a:spcAft>
              </a:pPr>
              <a:t>2</a:t>
            </a:fld>
            <a:endParaRPr lang="en-US">
              <a:solidFill>
                <a:srgbClr val="000000">
                  <a:tint val="75000"/>
                </a:srgbClr>
              </a:solidFill>
            </a:endParaRPr>
          </a:p>
        </p:txBody>
      </p:sp>
      <p:sp>
        <p:nvSpPr>
          <p:cNvPr id="109" name="Rectangle 108">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descr="A picture containing aircraft, balloon, transport&#10;&#10;Description automatically generated">
            <a:extLst>
              <a:ext uri="{FF2B5EF4-FFF2-40B4-BE49-F238E27FC236}">
                <a16:creationId xmlns:a16="http://schemas.microsoft.com/office/drawing/2014/main" id="{2E2ED3B2-2E4F-4C44-BDFA-A72F6B9A4E51}"/>
              </a:ext>
            </a:extLst>
          </p:cNvPr>
          <p:cNvPicPr>
            <a:picLocks noChangeAspect="1"/>
          </p:cNvPicPr>
          <p:nvPr/>
        </p:nvPicPr>
        <p:blipFill>
          <a:blip r:embed="rId3"/>
          <a:stretch>
            <a:fillRect/>
          </a:stretch>
        </p:blipFill>
        <p:spPr>
          <a:xfrm>
            <a:off x="8345839" y="596271"/>
            <a:ext cx="2386584" cy="2386584"/>
          </a:xfrm>
          <a:prstGeom prst="rect">
            <a:avLst/>
          </a:prstGeom>
        </p:spPr>
      </p:pic>
      <p:sp>
        <p:nvSpPr>
          <p:cNvPr id="111" name="Rectangle 1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3" name="Rectangle 112">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429000"/>
            <a:ext cx="4647368"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descr="A close up of a logo&#10;&#10;Description automatically generated">
            <a:extLst>
              <a:ext uri="{FF2B5EF4-FFF2-40B4-BE49-F238E27FC236}">
                <a16:creationId xmlns:a16="http://schemas.microsoft.com/office/drawing/2014/main" id="{C1476881-256F-4D4F-82D8-A72D0F007A25}"/>
              </a:ext>
            </a:extLst>
          </p:cNvPr>
          <p:cNvPicPr>
            <a:picLocks noChangeAspect="1"/>
          </p:cNvPicPr>
          <p:nvPr/>
        </p:nvPicPr>
        <p:blipFill>
          <a:blip r:embed="rId4"/>
          <a:stretch>
            <a:fillRect/>
          </a:stretch>
        </p:blipFill>
        <p:spPr>
          <a:xfrm>
            <a:off x="7421374" y="4019434"/>
            <a:ext cx="4235516" cy="1598907"/>
          </a:xfrm>
          <a:prstGeom prst="rect">
            <a:avLst/>
          </a:prstGeom>
        </p:spPr>
      </p:pic>
      <p:sp>
        <p:nvSpPr>
          <p:cNvPr id="115" name="Rectangle 114">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09669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0" y="2501376"/>
            <a:ext cx="12192000" cy="2138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4000" dirty="0">
              <a:latin typeface="+mj-lt"/>
            </a:endParaRPr>
          </a:p>
        </p:txBody>
      </p:sp>
      <p:sp>
        <p:nvSpPr>
          <p:cNvPr id="16" name="Title 1"/>
          <p:cNvSpPr txBox="1">
            <a:spLocks/>
          </p:cNvSpPr>
          <p:nvPr/>
        </p:nvSpPr>
        <p:spPr>
          <a:xfrm>
            <a:off x="230822" y="786467"/>
            <a:ext cx="11347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latin typeface="+mn-lt"/>
              </a:rPr>
              <a:t>Classification of gender (proposed update)</a:t>
            </a:r>
          </a:p>
        </p:txBody>
      </p:sp>
      <p:sp>
        <p:nvSpPr>
          <p:cNvPr id="17" name="Content Placeholder 2"/>
          <p:cNvSpPr>
            <a:spLocks noGrp="1"/>
          </p:cNvSpPr>
          <p:nvPr>
            <p:ph idx="1"/>
          </p:nvPr>
        </p:nvSpPr>
        <p:spPr>
          <a:xfrm>
            <a:off x="383953" y="1950670"/>
            <a:ext cx="11467033" cy="3433763"/>
          </a:xfrm>
        </p:spPr>
        <p:txBody>
          <a:bodyPr>
            <a:noAutofit/>
          </a:bodyPr>
          <a:lstStyle/>
          <a:p>
            <a:r>
              <a:rPr lang="en-CA" sz="2400" b="1" dirty="0"/>
              <a:t>Non-binary gender </a:t>
            </a:r>
            <a:r>
              <a:rPr lang="en-CA" sz="2400" dirty="0"/>
              <a:t>This category includes persons whose current gender was not reported exclusively as male or female. </a:t>
            </a:r>
          </a:p>
          <a:p>
            <a:r>
              <a:rPr lang="en-CA" sz="2400" dirty="0"/>
              <a:t>It includes persons who were reported as both male and female, neither male nor female, or either male or female in addition to another gender, or persons who were reported as being unsure of their gender. </a:t>
            </a:r>
          </a:p>
          <a:p>
            <a:r>
              <a:rPr lang="en-CA" sz="2400" dirty="0"/>
              <a:t>It includes persons whose current gender was indicated, for example, as agender, pangender, genderqueer, genderfluid, gender non-conforming, or Two-Spirit, a term specific to Indigenous people from North America.</a:t>
            </a:r>
          </a:p>
        </p:txBody>
      </p:sp>
    </p:spTree>
    <p:extLst>
      <p:ext uri="{BB962C8B-B14F-4D97-AF65-F5344CB8AC3E}">
        <p14:creationId xmlns:p14="http://schemas.microsoft.com/office/powerpoint/2010/main" val="65581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0" y="2501376"/>
            <a:ext cx="12192000" cy="2138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4000" dirty="0">
              <a:latin typeface="+mj-lt"/>
            </a:endParaRPr>
          </a:p>
        </p:txBody>
      </p:sp>
      <p:sp>
        <p:nvSpPr>
          <p:cNvPr id="16" name="Title 1"/>
          <p:cNvSpPr txBox="1">
            <a:spLocks/>
          </p:cNvSpPr>
          <p:nvPr/>
        </p:nvSpPr>
        <p:spPr>
          <a:xfrm>
            <a:off x="230822" y="786467"/>
            <a:ext cx="11347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latin typeface="+mn-lt"/>
              </a:rPr>
              <a:t>Work leading up to the 2021 Census</a:t>
            </a:r>
          </a:p>
        </p:txBody>
      </p:sp>
      <p:sp>
        <p:nvSpPr>
          <p:cNvPr id="17" name="Content Placeholder 2"/>
          <p:cNvSpPr>
            <a:spLocks noGrp="1"/>
          </p:cNvSpPr>
          <p:nvPr>
            <p:ph idx="1"/>
          </p:nvPr>
        </p:nvSpPr>
        <p:spPr>
          <a:xfrm>
            <a:off x="383953" y="1950670"/>
            <a:ext cx="11467033" cy="3433763"/>
          </a:xfrm>
        </p:spPr>
        <p:txBody>
          <a:bodyPr>
            <a:noAutofit/>
          </a:bodyPr>
          <a:lstStyle/>
          <a:p>
            <a:r>
              <a:rPr lang="en-CA" sz="2800" b="1" dirty="0"/>
              <a:t>Publication of the new gender standard (spring 2021)</a:t>
            </a:r>
          </a:p>
          <a:p>
            <a:r>
              <a:rPr lang="en-CA" sz="2800" b="1" dirty="0"/>
              <a:t>Dissemination strategy</a:t>
            </a:r>
          </a:p>
          <a:p>
            <a:pPr lvl="1"/>
            <a:r>
              <a:rPr lang="en-CA" sz="2400" dirty="0"/>
              <a:t>Analytical plan for the 2021 Census</a:t>
            </a:r>
          </a:p>
          <a:p>
            <a:pPr lvl="2"/>
            <a:r>
              <a:rPr lang="en-CA" sz="2000" dirty="0"/>
              <a:t>Release of initial results on gender diversity in Canada (spring 2022)</a:t>
            </a:r>
          </a:p>
          <a:p>
            <a:pPr lvl="2"/>
            <a:r>
              <a:rPr lang="en-CA" sz="2000" dirty="0"/>
              <a:t>Results on sociodemographic characteristics of the transgender and non-binary population in Canada (winter 2023)</a:t>
            </a:r>
          </a:p>
          <a:p>
            <a:pPr lvl="1"/>
            <a:r>
              <a:rPr lang="en-CA" sz="2400" dirty="0"/>
              <a:t>Guidance on disseminating gender for surveys and the Census (spring 2021)</a:t>
            </a:r>
          </a:p>
          <a:p>
            <a:pPr lvl="2"/>
            <a:r>
              <a:rPr lang="en-CA" sz="2400" dirty="0"/>
              <a:t>Gender by default</a:t>
            </a:r>
          </a:p>
          <a:p>
            <a:pPr lvl="2"/>
            <a:r>
              <a:rPr lang="en-CA" sz="2400" dirty="0"/>
              <a:t>2-category gender variable in most data and analytical products</a:t>
            </a:r>
          </a:p>
          <a:p>
            <a:pPr lvl="2"/>
            <a:endParaRPr lang="fr-CA" sz="2000" dirty="0"/>
          </a:p>
          <a:p>
            <a:pPr marL="457200" lvl="1" indent="0">
              <a:buNone/>
            </a:pPr>
            <a:endParaRPr lang="fr-CA" sz="2800" dirty="0"/>
          </a:p>
        </p:txBody>
      </p:sp>
    </p:spTree>
    <p:extLst>
      <p:ext uri="{BB962C8B-B14F-4D97-AF65-F5344CB8AC3E}">
        <p14:creationId xmlns:p14="http://schemas.microsoft.com/office/powerpoint/2010/main" val="25309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rgbClr val="15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rgbClr val="15487F"/>
          </a:solidFill>
          <a:ln>
            <a:solidFill>
              <a:srgbClr val="154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87689" y="3071183"/>
            <a:ext cx="9910296" cy="2590027"/>
          </a:xfrm>
        </p:spPr>
        <p:txBody>
          <a:bodyPr vert="horz" lIns="91440" tIns="45720" rIns="91440" bIns="45720" rtlCol="0" anchor="t">
            <a:normAutofit/>
          </a:bodyPr>
          <a:lstStyle/>
          <a:p>
            <a:r>
              <a:rPr lang="en-US" sz="6200" b="1" dirty="0"/>
              <a:t>Highlights of Recent Publications</a:t>
            </a:r>
            <a:endParaRPr lang="en-US" sz="6200" i="1" kern="1200" dirty="0"/>
          </a:p>
        </p:txBody>
      </p:sp>
      <p:sp>
        <p:nvSpPr>
          <p:cNvPr id="4" name="Slide Number Placeholder 3"/>
          <p:cNvSpPr>
            <a:spLocks noGrp="1"/>
          </p:cNvSpPr>
          <p:nvPr>
            <p:ph type="sldNum" sz="quarter" idx="12"/>
          </p:nvPr>
        </p:nvSpPr>
        <p:spPr>
          <a:xfrm>
            <a:off x="5885412" y="6492240"/>
            <a:ext cx="1188720" cy="365125"/>
          </a:xfrm>
        </p:spPr>
        <p:txBody>
          <a:bodyPr vert="horz" lIns="91440" tIns="45720" rIns="91440" bIns="45720" rtlCol="0" anchor="ctr">
            <a:normAutofit/>
          </a:bodyPr>
          <a:lstStyle/>
          <a:p>
            <a:pPr>
              <a:spcAft>
                <a:spcPts val="600"/>
              </a:spcAft>
            </a:pPr>
            <a:fld id="{EDB761FF-D525-D64B-8909-8CF25B3FD480}" type="slidenum">
              <a:rPr lang="en-US" smtClean="0"/>
              <a:pPr>
                <a:spcAft>
                  <a:spcPts val="600"/>
                </a:spcAft>
              </a:pPr>
              <a:t>22</a:t>
            </a:fld>
            <a:endParaRPr lang="en-US"/>
          </a:p>
        </p:txBody>
      </p:sp>
      <p:sp>
        <p:nvSpPr>
          <p:cNvPr id="17" name="Rectangle 16">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rgbClr val="15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215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961" y="997230"/>
            <a:ext cx="10515600" cy="895042"/>
          </a:xfrm>
        </p:spPr>
        <p:txBody>
          <a:bodyPr>
            <a:normAutofit/>
          </a:bodyPr>
          <a:lstStyle/>
          <a:p>
            <a:r>
              <a:rPr lang="en-CA" sz="2800" b="1" dirty="0">
                <a:latin typeface="Arial" panose="020B0604020202020204" pitchFamily="34" charset="0"/>
                <a:cs typeface="Arial" panose="020B0604020202020204" pitchFamily="34" charset="0"/>
              </a:rPr>
              <a:t>Selection of publications on diverse population groups</a:t>
            </a:r>
            <a:br>
              <a:rPr lang="en-CA" sz="2800" b="1" dirty="0"/>
            </a:br>
            <a:r>
              <a:rPr lang="en-CA" sz="2800" b="1" dirty="0">
                <a:solidFill>
                  <a:schemeClr val="tx1">
                    <a:lumMod val="50000"/>
                    <a:lumOff val="50000"/>
                  </a:schemeClr>
                </a:solidFill>
                <a:latin typeface="Arial" panose="020B0604020202020204" pitchFamily="34" charset="0"/>
                <a:cs typeface="Arial" panose="020B0604020202020204" pitchFamily="34" charset="0"/>
              </a:rPr>
              <a:t>Gender and sexual orientation</a:t>
            </a:r>
          </a:p>
        </p:txBody>
      </p:sp>
      <p:sp>
        <p:nvSpPr>
          <p:cNvPr id="3" name="Content Placeholder 2"/>
          <p:cNvSpPr>
            <a:spLocks noGrp="1"/>
          </p:cNvSpPr>
          <p:nvPr>
            <p:ph idx="1"/>
          </p:nvPr>
        </p:nvSpPr>
        <p:spPr>
          <a:xfrm>
            <a:off x="376961" y="2019567"/>
            <a:ext cx="12119610" cy="4068261"/>
          </a:xfrm>
        </p:spPr>
        <p:txBody>
          <a:bodyPr>
            <a:normAutofit fontScale="85000" lnSpcReduction="20000"/>
          </a:bodyPr>
          <a:lstStyle/>
          <a:p>
            <a:endParaRPr lang="en-CA" sz="1800" b="1" dirty="0">
              <a:latin typeface="+mn-lt"/>
            </a:endParaRPr>
          </a:p>
          <a:p>
            <a:r>
              <a:rPr lang="en-CA" sz="1800" b="1" dirty="0">
                <a:latin typeface="+mn-lt"/>
              </a:rPr>
              <a:t>Vulnerabilities related to COVID-19 among LGBTQ2+ Canadians</a:t>
            </a:r>
          </a:p>
          <a:p>
            <a:pPr marL="457200" lvl="1" indent="0">
              <a:buNone/>
            </a:pPr>
            <a:r>
              <a:rPr lang="en-CA" sz="1600" dirty="0">
                <a:latin typeface="+mn-lt"/>
                <a:hlinkClick r:id="rId3"/>
              </a:rPr>
              <a:t>https://www150.statcan.gc.ca/n1/pub/45-28-0001/2020001/article/00075-eng.htm</a:t>
            </a:r>
            <a:r>
              <a:rPr lang="en-CA" sz="1600" dirty="0">
                <a:latin typeface="+mn-lt"/>
              </a:rPr>
              <a:t>    </a:t>
            </a:r>
          </a:p>
          <a:p>
            <a:r>
              <a:rPr lang="en-CA" sz="1800" b="1" dirty="0">
                <a:latin typeface="+mn-lt"/>
              </a:rPr>
              <a:t>Impact of COVID-19 on businesses majority-owned by women</a:t>
            </a:r>
          </a:p>
          <a:p>
            <a:pPr marL="457200" lvl="1" indent="0">
              <a:buNone/>
            </a:pPr>
            <a:r>
              <a:rPr lang="en-CA" u="sng" dirty="0">
                <a:latin typeface="+mn-lt"/>
                <a:hlinkClick r:id="rId4"/>
              </a:rPr>
              <a:t>https://www150.statcan.gc.ca/n1/pub/45-28-0001/2020001/article/00056-eng.htm</a:t>
            </a:r>
            <a:endParaRPr lang="en-CA" u="sng" dirty="0">
              <a:latin typeface="+mn-lt"/>
            </a:endParaRPr>
          </a:p>
          <a:p>
            <a:r>
              <a:rPr lang="en-CA" sz="1800" b="1" dirty="0">
                <a:latin typeface="+mn-lt"/>
              </a:rPr>
              <a:t>Gender differences in mental health during the COVID-19 pandemic</a:t>
            </a:r>
          </a:p>
          <a:p>
            <a:pPr marL="457200" lvl="1" indent="0">
              <a:buNone/>
            </a:pPr>
            <a:r>
              <a:rPr lang="fr-FR" u="sng" dirty="0">
                <a:solidFill>
                  <a:schemeClr val="accent5">
                    <a:lumMod val="75000"/>
                  </a:schemeClr>
                </a:solidFill>
                <a:latin typeface="+mn-lt"/>
                <a:hlinkClick r:id="rId5"/>
              </a:rPr>
              <a:t>https://www150.statcan.gc.ca/n1/pub/45-28-0001/2020001/article/00047-eng.htm</a:t>
            </a:r>
            <a:endParaRPr lang="fr-FR" u="sng" dirty="0">
              <a:solidFill>
                <a:schemeClr val="accent5">
                  <a:lumMod val="75000"/>
                </a:schemeClr>
              </a:solidFill>
              <a:latin typeface="+mn-lt"/>
            </a:endParaRPr>
          </a:p>
          <a:p>
            <a:r>
              <a:rPr lang="en-CA" sz="1800" b="1" dirty="0">
                <a:latin typeface="+mn-lt"/>
              </a:rPr>
              <a:t>Labour Market Experience, Gender Diversity and the Success of Women-owned Enterprises</a:t>
            </a:r>
          </a:p>
          <a:p>
            <a:pPr marL="457200" lvl="1" indent="0">
              <a:buNone/>
            </a:pPr>
            <a:r>
              <a:rPr lang="fr-FR" u="sng" dirty="0">
                <a:latin typeface="+mn-lt"/>
                <a:hlinkClick r:id="rId6"/>
              </a:rPr>
              <a:t>https://www150.statcan.gc.ca/n1/pub/11f0019m/11f0019m2020010-eng.htm</a:t>
            </a:r>
            <a:endParaRPr lang="en-CA" dirty="0">
              <a:latin typeface="+mn-lt"/>
            </a:endParaRPr>
          </a:p>
          <a:p>
            <a:r>
              <a:rPr lang="en-CA" sz="1800" b="1" dirty="0">
                <a:latin typeface="+mn-lt"/>
              </a:rPr>
              <a:t>Representation of women on boards of directors</a:t>
            </a:r>
            <a:endParaRPr lang="en-CA" sz="1800" dirty="0">
              <a:latin typeface="+mn-lt"/>
            </a:endParaRPr>
          </a:p>
          <a:p>
            <a:pPr marL="457200" lvl="1" indent="0">
              <a:buNone/>
            </a:pPr>
            <a:r>
              <a:rPr lang="en-CA" u="sng" dirty="0">
                <a:latin typeface="+mn-lt"/>
                <a:hlinkClick r:id="rId7"/>
              </a:rPr>
              <a:t>https://www150.statcan.gc.ca/n1/daily-quotidien/200128/dq200128b-eng.htm</a:t>
            </a:r>
            <a:endParaRPr lang="en-CA" u="sng" dirty="0">
              <a:solidFill>
                <a:schemeClr val="accent5">
                  <a:lumMod val="75000"/>
                </a:schemeClr>
              </a:solidFill>
              <a:latin typeface="+mn-lt"/>
            </a:endParaRPr>
          </a:p>
          <a:p>
            <a:r>
              <a:rPr lang="en-CA" sz="1800" b="1" dirty="0">
                <a:latin typeface="+mn-lt"/>
              </a:rPr>
              <a:t>Perceptions related to gender-based violence, gender equality, and gender expression </a:t>
            </a:r>
          </a:p>
          <a:p>
            <a:pPr marL="457200" lvl="1" indent="0">
              <a:buNone/>
            </a:pPr>
            <a:r>
              <a:rPr lang="fr-FR" u="sng" dirty="0">
                <a:latin typeface="+mn-lt"/>
                <a:hlinkClick r:id="rId8"/>
              </a:rPr>
              <a:t>https://www150.statcan.gc.ca/n1/pub/85-005-x/2019001/article/00001-eng.htm</a:t>
            </a:r>
            <a:endParaRPr lang="fr-FR" u="sng" dirty="0">
              <a:latin typeface="+mn-lt"/>
            </a:endParaRPr>
          </a:p>
          <a:p>
            <a:r>
              <a:rPr lang="en-CA" sz="1800" b="1" dirty="0">
                <a:latin typeface="+mn-lt"/>
              </a:rPr>
              <a:t>Measuring and Analyzing the Gender Pay Gap: A Conceptual and Methodological Overview </a:t>
            </a:r>
            <a:endParaRPr lang="en-CA" sz="1800" dirty="0">
              <a:latin typeface="+mn-lt"/>
            </a:endParaRPr>
          </a:p>
          <a:p>
            <a:pPr marL="457200" lvl="1" indent="0">
              <a:buNone/>
            </a:pPr>
            <a:r>
              <a:rPr lang="fr-FR" u="sng" dirty="0">
                <a:latin typeface="+mn-lt"/>
                <a:hlinkClick r:id="rId9"/>
              </a:rPr>
              <a:t>https://www150.statcan.gc.ca/n1/pub/45-20-0002/452000022019001-eng.htm</a:t>
            </a:r>
            <a:endParaRPr lang="fr-FR" u="sng" dirty="0">
              <a:latin typeface="+mn-lt"/>
            </a:endParaRPr>
          </a:p>
          <a:p>
            <a:pPr marL="0" indent="0">
              <a:buNone/>
            </a:pPr>
            <a:endParaRPr lang="en-CA" dirty="0"/>
          </a:p>
        </p:txBody>
      </p:sp>
      <p:sp>
        <p:nvSpPr>
          <p:cNvPr id="4" name="Slide Number Placeholder 3"/>
          <p:cNvSpPr>
            <a:spLocks noGrp="1"/>
          </p:cNvSpPr>
          <p:nvPr>
            <p:ph type="sldNum" sz="quarter" idx="12"/>
          </p:nvPr>
        </p:nvSpPr>
        <p:spPr/>
        <p:txBody>
          <a:bodyPr/>
          <a:lstStyle/>
          <a:p>
            <a:fld id="{EDB761FF-D525-D64B-8909-8CF25B3FD480}"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408760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40A225-11A2-574C-B165-9A09E58810FC}"/>
              </a:ext>
            </a:extLst>
          </p:cNvPr>
          <p:cNvSpPr/>
          <p:nvPr/>
        </p:nvSpPr>
        <p:spPr>
          <a:xfrm>
            <a:off x="880034" y="1032015"/>
            <a:ext cx="7959165" cy="1384995"/>
          </a:xfrm>
          <a:prstGeom prst="rect">
            <a:avLst/>
          </a:prstGeom>
        </p:spPr>
        <p:txBody>
          <a:bodyPr wrap="square">
            <a:spAutoFit/>
          </a:bodyPr>
          <a:lstStyle/>
          <a:p>
            <a:r>
              <a:rPr lang="en-CA" sz="2800" b="1" dirty="0">
                <a:latin typeface="Calibri" panose="020F0502020204030204" pitchFamily="34" charset="0"/>
                <a:cs typeface="Calibri" panose="020F0502020204030204" pitchFamily="34" charset="0"/>
              </a:rPr>
              <a:t>New Releases from Statistics Canada  </a:t>
            </a:r>
            <a:br>
              <a:rPr lang="en-CA" sz="2800" b="1" dirty="0">
                <a:latin typeface="Calibri" panose="020F0502020204030204" pitchFamily="34" charset="0"/>
                <a:cs typeface="Calibri" panose="020F0502020204030204" pitchFamily="34" charset="0"/>
              </a:rPr>
            </a:br>
            <a:r>
              <a:rPr lang="en-CA" sz="2800" b="1" dirty="0">
                <a:solidFill>
                  <a:schemeClr val="tx1">
                    <a:lumMod val="50000"/>
                    <a:lumOff val="50000"/>
                  </a:schemeClr>
                </a:solidFill>
              </a:rPr>
              <a:t>Social media</a:t>
            </a:r>
          </a:p>
          <a:p>
            <a:endParaRPr lang="en-US" sz="2800" dirty="0"/>
          </a:p>
        </p:txBody>
      </p:sp>
      <p:sp>
        <p:nvSpPr>
          <p:cNvPr id="2" name="Slide Number Placeholder 1">
            <a:extLst>
              <a:ext uri="{FF2B5EF4-FFF2-40B4-BE49-F238E27FC236}">
                <a16:creationId xmlns:a16="http://schemas.microsoft.com/office/drawing/2014/main" id="{3C992275-BFAB-8A4F-94C1-834EE137C3F5}"/>
              </a:ext>
            </a:extLst>
          </p:cNvPr>
          <p:cNvSpPr>
            <a:spLocks noGrp="1"/>
          </p:cNvSpPr>
          <p:nvPr>
            <p:ph type="sldNum" sz="quarter" idx="12"/>
          </p:nvPr>
        </p:nvSpPr>
        <p:spPr/>
        <p:txBody>
          <a:bodyPr/>
          <a:lstStyle/>
          <a:p>
            <a:fld id="{EDB761FF-D525-D64B-8909-8CF25B3FD480}" type="slidenum">
              <a:rPr lang="en-US" smtClean="0"/>
              <a:pPr/>
              <a:t>24</a:t>
            </a:fld>
            <a:endParaRPr lang="en-US"/>
          </a:p>
        </p:txBody>
      </p:sp>
      <p:graphicFrame>
        <p:nvGraphicFramePr>
          <p:cNvPr id="8" name="Diagram 7">
            <a:extLst>
              <a:ext uri="{FF2B5EF4-FFF2-40B4-BE49-F238E27FC236}">
                <a16:creationId xmlns:a16="http://schemas.microsoft.com/office/drawing/2014/main" id="{88EBF38C-D483-884C-9EF8-610FF0BD2C4C}"/>
              </a:ext>
            </a:extLst>
          </p:cNvPr>
          <p:cNvGraphicFramePr/>
          <p:nvPr>
            <p:extLst>
              <p:ext uri="{D42A27DB-BD31-4B8C-83A1-F6EECF244321}">
                <p14:modId xmlns:p14="http://schemas.microsoft.com/office/powerpoint/2010/main" val="2238370894"/>
              </p:ext>
            </p:extLst>
          </p:nvPr>
        </p:nvGraphicFramePr>
        <p:xfrm>
          <a:off x="2081463" y="2628680"/>
          <a:ext cx="8029074" cy="3468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50F13605-07B0-754E-8312-58B50C2BDBA0}"/>
              </a:ext>
            </a:extLst>
          </p:cNvPr>
          <p:cNvSpPr txBox="1"/>
          <p:nvPr/>
        </p:nvSpPr>
        <p:spPr>
          <a:xfrm>
            <a:off x="880034" y="2094783"/>
            <a:ext cx="9806978" cy="400110"/>
          </a:xfrm>
          <a:prstGeom prst="rect">
            <a:avLst/>
          </a:prstGeom>
          <a:noFill/>
        </p:spPr>
        <p:txBody>
          <a:bodyPr wrap="square" rtlCol="0">
            <a:spAutoFit/>
          </a:bodyPr>
          <a:lstStyle/>
          <a:p>
            <a:r>
              <a:rPr lang="en-US" sz="2000" dirty="0"/>
              <a:t>For updates on current social, economic and environmental conditions please follow us at: </a:t>
            </a:r>
          </a:p>
        </p:txBody>
      </p:sp>
    </p:spTree>
    <p:extLst>
      <p:ext uri="{BB962C8B-B14F-4D97-AF65-F5344CB8AC3E}">
        <p14:creationId xmlns:p14="http://schemas.microsoft.com/office/powerpoint/2010/main" val="861444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905F-8B10-EF4D-A635-11E5110FC62F}"/>
              </a:ext>
            </a:extLst>
          </p:cNvPr>
          <p:cNvSpPr>
            <a:spLocks noGrp="1"/>
          </p:cNvSpPr>
          <p:nvPr>
            <p:ph type="title"/>
          </p:nvPr>
        </p:nvSpPr>
        <p:spPr>
          <a:xfrm>
            <a:off x="831850" y="1236618"/>
            <a:ext cx="10515600" cy="574766"/>
          </a:xfrm>
        </p:spPr>
        <p:txBody>
          <a:bodyPr>
            <a:noAutofit/>
          </a:bodyPr>
          <a:lstStyle/>
          <a:p>
            <a:pPr>
              <a:defRPr/>
            </a:pPr>
            <a:r>
              <a:rPr lang="en-CA" altLang="en-US" sz="2800" b="1" dirty="0">
                <a:latin typeface="Calibri" panose="020F0502020204030204" pitchFamily="34" charset="0"/>
                <a:ea typeface="Century Gothic" charset="0"/>
                <a:cs typeface="Calibri" panose="020F0502020204030204" pitchFamily="34" charset="0"/>
              </a:rPr>
              <a:t>Contact Information </a:t>
            </a:r>
            <a:br>
              <a:rPr lang="en-CA" altLang="en-US" sz="2800" b="1" dirty="0">
                <a:latin typeface="Calibri" panose="020F0502020204030204" pitchFamily="34" charset="0"/>
                <a:ea typeface="Century Gothic" charset="0"/>
                <a:cs typeface="Calibri" panose="020F0502020204030204" pitchFamily="34" charset="0"/>
              </a:rPr>
            </a:br>
            <a:r>
              <a:rPr lang="en-CA" altLang="en-US" sz="2800" b="1" dirty="0">
                <a:solidFill>
                  <a:schemeClr val="tx1">
                    <a:lumMod val="50000"/>
                    <a:lumOff val="50000"/>
                  </a:schemeClr>
                </a:solidFill>
                <a:latin typeface="Calibri" panose="020F0502020204030204" pitchFamily="34" charset="0"/>
                <a:ea typeface="Century Gothic" charset="0"/>
                <a:cs typeface="Calibri" panose="020F0502020204030204" pitchFamily="34" charset="0"/>
              </a:rPr>
              <a:t>Can’t find what you want?</a:t>
            </a:r>
            <a:endParaRPr lang="en-CA" altLang="en-US" sz="2800" b="1" dirty="0">
              <a:latin typeface="Century Gothic" panose="020B0502020202020204" pitchFamily="34" charset="0"/>
              <a:ea typeface="Century Gothic" charset="0"/>
              <a:cs typeface="Century Gothic" charset="0"/>
            </a:endParaRPr>
          </a:p>
        </p:txBody>
      </p:sp>
      <p:sp>
        <p:nvSpPr>
          <p:cNvPr id="3" name="Text Placeholder 2">
            <a:extLst>
              <a:ext uri="{FF2B5EF4-FFF2-40B4-BE49-F238E27FC236}">
                <a16:creationId xmlns:a16="http://schemas.microsoft.com/office/drawing/2014/main" id="{8E8FA28C-D043-3F48-A9BF-B2F2E5CBBD8A}"/>
              </a:ext>
            </a:extLst>
          </p:cNvPr>
          <p:cNvSpPr>
            <a:spLocks noGrp="1"/>
          </p:cNvSpPr>
          <p:nvPr>
            <p:ph type="body" idx="1"/>
          </p:nvPr>
        </p:nvSpPr>
        <p:spPr>
          <a:xfrm>
            <a:off x="844549" y="1938344"/>
            <a:ext cx="10958220" cy="4022189"/>
          </a:xfrm>
        </p:spPr>
        <p:txBody>
          <a:bodyPr anchor="t">
            <a:normAutofit/>
          </a:bodyPr>
          <a:lstStyle/>
          <a:p>
            <a:pPr>
              <a:defRPr/>
            </a:pPr>
            <a:r>
              <a:rPr lang="en-CA" altLang="en-US" sz="2000" dirty="0">
                <a:latin typeface="Calibri" panose="020F0502020204030204" pitchFamily="34" charset="0"/>
                <a:ea typeface="Century Gothic" charset="0"/>
                <a:cs typeface="Calibri" panose="020F0502020204030204" pitchFamily="34" charset="0"/>
              </a:rPr>
              <a:t>Contact us at Statistics Canada.</a:t>
            </a:r>
            <a:endParaRPr lang="en-CA" altLang="en-US" sz="2000" b="1" dirty="0">
              <a:latin typeface="Calibri" panose="020F0502020204030204" pitchFamily="34" charset="0"/>
              <a:ea typeface="Century Gothic" charset="0"/>
              <a:cs typeface="Calibri" panose="020F0502020204030204" pitchFamily="34" charset="0"/>
            </a:endParaRPr>
          </a:p>
          <a:p>
            <a:pPr>
              <a:defRPr/>
            </a:pPr>
            <a:endParaRPr lang="en-CA" altLang="en-US" sz="2000" b="1" dirty="0">
              <a:solidFill>
                <a:prstClr val="black"/>
              </a:solidFill>
              <a:latin typeface="Calibri" panose="020F0502020204030204" pitchFamily="34" charset="0"/>
              <a:ea typeface="Century Gothic" charset="0"/>
              <a:cs typeface="Calibri" panose="020F0502020204030204" pitchFamily="34" charset="0"/>
            </a:endParaRPr>
          </a:p>
          <a:p>
            <a:pPr>
              <a:defRPr/>
            </a:pPr>
            <a:r>
              <a:rPr lang="en-CA" altLang="en-US" sz="2000" b="1" dirty="0">
                <a:solidFill>
                  <a:prstClr val="black"/>
                </a:solidFill>
                <a:latin typeface="Calibri" panose="020F0502020204030204" pitchFamily="34" charset="0"/>
                <a:ea typeface="Century Gothic" charset="0"/>
                <a:cs typeface="Calibri" panose="020F0502020204030204" pitchFamily="34" charset="0"/>
              </a:rPr>
              <a:t>Centre for Gender, Diversity and Inclusion Statistics </a:t>
            </a:r>
          </a:p>
          <a:p>
            <a:pPr>
              <a:defRPr/>
            </a:pPr>
            <a:r>
              <a:rPr lang="en-CA" altLang="en-US" sz="2000" dirty="0">
                <a:solidFill>
                  <a:prstClr val="black"/>
                </a:solidFill>
                <a:latin typeface="Calibri" panose="020F0502020204030204" pitchFamily="34" charset="0"/>
                <a:ea typeface="Century Gothic" charset="0"/>
                <a:cs typeface="Calibri" panose="020F0502020204030204" pitchFamily="34" charset="0"/>
              </a:rPr>
              <a:t>Email: </a:t>
            </a:r>
            <a:r>
              <a:rPr lang="en-US" sz="2000" u="sng" dirty="0">
                <a:latin typeface="Calibri" panose="020F0502020204030204" pitchFamily="34" charset="0"/>
                <a:cs typeface="Calibri" panose="020F0502020204030204" pitchFamily="34" charset="0"/>
                <a:hlinkClick r:id="rId3"/>
              </a:rPr>
              <a:t>statcan.cgdis-csgdi.statcan@canada.ca</a:t>
            </a:r>
            <a:endParaRPr lang="en-US" sz="2000" u="sng" dirty="0">
              <a:latin typeface="Calibri" panose="020F0502020204030204" pitchFamily="34" charset="0"/>
              <a:cs typeface="Calibri" panose="020F0502020204030204" pitchFamily="34" charset="0"/>
            </a:endParaRPr>
          </a:p>
          <a:p>
            <a:pPr>
              <a:defRPr/>
            </a:pPr>
            <a:endParaRPr lang="en-CA" sz="2000" dirty="0">
              <a:latin typeface="Calibri" panose="020F0502020204030204" pitchFamily="34" charset="0"/>
              <a:cs typeface="Calibri" panose="020F0502020204030204" pitchFamily="34" charset="0"/>
            </a:endParaRPr>
          </a:p>
          <a:p>
            <a:r>
              <a:rPr lang="en-CA" sz="2000" dirty="0">
                <a:latin typeface="Calibri" panose="020F0502020204030204" pitchFamily="34" charset="0"/>
                <a:cs typeface="Calibri" panose="020F0502020204030204" pitchFamily="34" charset="0"/>
              </a:rPr>
              <a:t>The </a:t>
            </a:r>
            <a:r>
              <a:rPr lang="en-CA" sz="2000" b="1" dirty="0">
                <a:latin typeface="Calibri" panose="020F0502020204030204" pitchFamily="34" charset="0"/>
                <a:cs typeface="Calibri" panose="020F0502020204030204" pitchFamily="34" charset="0"/>
              </a:rPr>
              <a:t>Statistical Information Service </a:t>
            </a:r>
            <a:r>
              <a:rPr lang="en-CA" sz="2000" dirty="0">
                <a:latin typeface="Calibri" panose="020F0502020204030204" pitchFamily="34" charset="0"/>
                <a:cs typeface="Calibri" panose="020F0502020204030204" pitchFamily="34" charset="0"/>
              </a:rPr>
              <a:t>offers a complete range of services to data users. </a:t>
            </a:r>
          </a:p>
          <a:p>
            <a:r>
              <a:rPr lang="en-CA" sz="2000" dirty="0">
                <a:latin typeface="Calibri" panose="020F0502020204030204" pitchFamily="34" charset="0"/>
                <a:cs typeface="Calibri" panose="020F0502020204030204" pitchFamily="34" charset="0"/>
              </a:rPr>
              <a:t>They can be reached at: </a:t>
            </a:r>
          </a:p>
          <a:p>
            <a:pPr lvl="1"/>
            <a:r>
              <a:rPr lang="en-CA" dirty="0">
                <a:solidFill>
                  <a:schemeClr val="tx1"/>
                </a:solidFill>
                <a:latin typeface="Calibri" panose="020F0502020204030204" pitchFamily="34" charset="0"/>
                <a:cs typeface="Calibri" panose="020F0502020204030204" pitchFamily="34" charset="0"/>
              </a:rPr>
              <a:t>Phone number: 1-800-263-1136</a:t>
            </a:r>
          </a:p>
          <a:p>
            <a:pPr lvl="1"/>
            <a:r>
              <a:rPr lang="en-CA" dirty="0">
                <a:solidFill>
                  <a:schemeClr val="tx1"/>
                </a:solidFill>
                <a:latin typeface="Calibri" panose="020F0502020204030204" pitchFamily="34" charset="0"/>
                <a:cs typeface="Calibri" panose="020F0502020204030204" pitchFamily="34" charset="0"/>
              </a:rPr>
              <a:t>E-mail:   </a:t>
            </a:r>
            <a:r>
              <a:rPr lang="en-CA" u="sng" dirty="0">
                <a:solidFill>
                  <a:schemeClr val="tx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infostats@canada.ca</a:t>
            </a:r>
            <a:r>
              <a:rPr lang="en-CA" dirty="0">
                <a:solidFill>
                  <a:schemeClr val="tx1"/>
                </a:solidFill>
                <a:latin typeface="Calibri" panose="020F0502020204030204" pitchFamily="34" charset="0"/>
                <a:cs typeface="Calibri" panose="020F0502020204030204" pitchFamily="34" charset="0"/>
              </a:rPr>
              <a:t> or </a:t>
            </a:r>
            <a:r>
              <a:rPr lang="en-CA" u="sng" dirty="0">
                <a:solidFill>
                  <a:schemeClr val="tx1"/>
                </a:solidFill>
                <a:latin typeface="Calibri" panose="020F0502020204030204" pitchFamily="34" charset="0"/>
                <a:cs typeface="Calibri" panose="020F0502020204030204" pitchFamily="34" charset="0"/>
                <a:hlinkClick r:id="rId5"/>
              </a:rPr>
              <a:t>statcan.infostats-infostats.statcan@canada.ca</a:t>
            </a:r>
            <a:r>
              <a:rPr lang="en-CA" dirty="0">
                <a:solidFill>
                  <a:schemeClr val="tx1"/>
                </a:solidFill>
                <a:latin typeface="Calibri" panose="020F0502020204030204" pitchFamily="34" charset="0"/>
                <a:cs typeface="Calibri" panose="020F0502020204030204" pitchFamily="34" charset="0"/>
              </a:rPr>
              <a:t> </a:t>
            </a:r>
          </a:p>
          <a:p>
            <a:pPr>
              <a:defRPr/>
            </a:pPr>
            <a:endParaRPr lang="en-CA" altLang="en-US" sz="1900" b="1" dirty="0">
              <a:latin typeface="Calibri" panose="020F0502020204030204" pitchFamily="34" charset="0"/>
              <a:ea typeface="Century Gothic" charset="0"/>
              <a:cs typeface="Calibri" panose="020F0502020204030204" pitchFamily="34" charset="0"/>
            </a:endParaRPr>
          </a:p>
          <a:p>
            <a:pPr>
              <a:defRPr/>
            </a:pPr>
            <a:endParaRPr lang="en-CA" altLang="en-US" sz="1900" dirty="0">
              <a:latin typeface="Calibri" panose="020F0502020204030204" pitchFamily="34" charset="0"/>
              <a:ea typeface="Century Gothic" charset="0"/>
              <a:cs typeface="Calibri" panose="020F0502020204030204" pitchFamily="34" charset="0"/>
            </a:endParaRPr>
          </a:p>
          <a:p>
            <a:pPr>
              <a:defRPr/>
            </a:pPr>
            <a:endParaRPr lang="en-CA" altLang="en-US" sz="1900" dirty="0">
              <a:latin typeface="Calibri" panose="020F0502020204030204" pitchFamily="34" charset="0"/>
              <a:ea typeface="Century Gothic" charset="0"/>
              <a:cs typeface="Calibri" panose="020F0502020204030204" pitchFamily="34" charset="0"/>
            </a:endParaRPr>
          </a:p>
          <a:p>
            <a:pPr>
              <a:defRPr/>
            </a:pPr>
            <a:endParaRPr lang="en-CA" altLang="en-US" sz="1900" dirty="0">
              <a:latin typeface="Calibri" panose="020F0502020204030204" pitchFamily="34" charset="0"/>
              <a:ea typeface="Century Gothic" charset="0"/>
              <a:cs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60AE135E-15BC-FC48-9877-12CAE8885D42}"/>
              </a:ext>
            </a:extLst>
          </p:cNvPr>
          <p:cNvSpPr>
            <a:spLocks noGrp="1"/>
          </p:cNvSpPr>
          <p:nvPr>
            <p:ph type="sldNum" sz="quarter" idx="12"/>
          </p:nvPr>
        </p:nvSpPr>
        <p:spPr/>
        <p:txBody>
          <a:bodyPr/>
          <a:lstStyle/>
          <a:p>
            <a:fld id="{EDB761FF-D525-D64B-8909-8CF25B3FD480}" type="slidenum">
              <a:rPr lang="en-US" smtClean="0"/>
              <a:pPr/>
              <a:t>25</a:t>
            </a:fld>
            <a:endParaRPr lang="en-US"/>
          </a:p>
        </p:txBody>
      </p:sp>
    </p:spTree>
    <p:extLst>
      <p:ext uri="{BB962C8B-B14F-4D97-AF65-F5344CB8AC3E}">
        <p14:creationId xmlns:p14="http://schemas.microsoft.com/office/powerpoint/2010/main" val="1793275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FF1AF2-5BF2-4F42-ABA3-42FE9592E245}"/>
              </a:ext>
            </a:extLst>
          </p:cNvPr>
          <p:cNvSpPr>
            <a:spLocks noGrp="1"/>
          </p:cNvSpPr>
          <p:nvPr>
            <p:ph type="sldNum" sz="quarter" idx="12"/>
          </p:nvPr>
        </p:nvSpPr>
        <p:spPr/>
        <p:txBody>
          <a:bodyPr/>
          <a:lstStyle/>
          <a:p>
            <a:fld id="{EDB761FF-D525-D64B-8909-8CF25B3FD480}" type="slidenum">
              <a:rPr lang="en-US" smtClean="0"/>
              <a:pPr/>
              <a:t>26</a:t>
            </a:fld>
            <a:endParaRPr lang="en-US"/>
          </a:p>
        </p:txBody>
      </p:sp>
      <p:sp>
        <p:nvSpPr>
          <p:cNvPr id="2" name="TextBox 1">
            <a:extLst>
              <a:ext uri="{FF2B5EF4-FFF2-40B4-BE49-F238E27FC236}">
                <a16:creationId xmlns:a16="http://schemas.microsoft.com/office/drawing/2014/main" id="{58DC7AB2-A628-4229-B70E-4C821BF06ABE}"/>
              </a:ext>
            </a:extLst>
          </p:cNvPr>
          <p:cNvSpPr txBox="1"/>
          <p:nvPr/>
        </p:nvSpPr>
        <p:spPr>
          <a:xfrm>
            <a:off x="0" y="885263"/>
            <a:ext cx="4305218" cy="369332"/>
          </a:xfrm>
          <a:prstGeom prst="rect">
            <a:avLst/>
          </a:prstGeom>
          <a:noFill/>
        </p:spPr>
        <p:txBody>
          <a:bodyPr wrap="none" rtlCol="0">
            <a:spAutoFit/>
          </a:bodyPr>
          <a:lstStyle/>
          <a:p>
            <a:r>
              <a:rPr lang="en-US" dirty="0"/>
              <a:t>Annex: category definitions, sexual identity:</a:t>
            </a:r>
            <a:endParaRPr lang="en-CA" dirty="0"/>
          </a:p>
        </p:txBody>
      </p:sp>
      <p:graphicFrame>
        <p:nvGraphicFramePr>
          <p:cNvPr id="3" name="Table 2">
            <a:extLst>
              <a:ext uri="{FF2B5EF4-FFF2-40B4-BE49-F238E27FC236}">
                <a16:creationId xmlns:a16="http://schemas.microsoft.com/office/drawing/2014/main" id="{B5BA360D-51E1-4E20-8788-513141464029}"/>
              </a:ext>
            </a:extLst>
          </p:cNvPr>
          <p:cNvGraphicFramePr>
            <a:graphicFrameLocks noGrp="1"/>
          </p:cNvGraphicFramePr>
          <p:nvPr>
            <p:extLst>
              <p:ext uri="{D42A27DB-BD31-4B8C-83A1-F6EECF244321}">
                <p14:modId xmlns:p14="http://schemas.microsoft.com/office/powerpoint/2010/main" val="3021821726"/>
              </p:ext>
            </p:extLst>
          </p:nvPr>
        </p:nvGraphicFramePr>
        <p:xfrm>
          <a:off x="811660" y="1348324"/>
          <a:ext cx="10824118" cy="5509676"/>
        </p:xfrm>
        <a:graphic>
          <a:graphicData uri="http://schemas.openxmlformats.org/drawingml/2006/table">
            <a:tbl>
              <a:tblPr bandRow="1">
                <a:tableStyleId>{5C22544A-7EE6-4342-B048-85BDC9FD1C3A}</a:tableStyleId>
              </a:tblPr>
              <a:tblGrid>
                <a:gridCol w="1255004">
                  <a:extLst>
                    <a:ext uri="{9D8B030D-6E8A-4147-A177-3AD203B41FA5}">
                      <a16:colId xmlns:a16="http://schemas.microsoft.com/office/drawing/2014/main" val="1736825063"/>
                    </a:ext>
                  </a:extLst>
                </a:gridCol>
                <a:gridCol w="9569114">
                  <a:extLst>
                    <a:ext uri="{9D8B030D-6E8A-4147-A177-3AD203B41FA5}">
                      <a16:colId xmlns:a16="http://schemas.microsoft.com/office/drawing/2014/main" val="1274192004"/>
                    </a:ext>
                  </a:extLst>
                </a:gridCol>
              </a:tblGrid>
              <a:tr h="481212">
                <a:tc>
                  <a:txBody>
                    <a:bodyPr/>
                    <a:lstStyle/>
                    <a:p>
                      <a:r>
                        <a:rPr lang="en-CA" sz="1200" dirty="0"/>
                        <a:t>Heterosexual or straight</a:t>
                      </a:r>
                    </a:p>
                  </a:txBody>
                  <a:tcPr anchor="ctr"/>
                </a:tc>
                <a:tc>
                  <a:txBody>
                    <a:bodyPr/>
                    <a:lstStyle/>
                    <a:p>
                      <a:r>
                        <a:rPr lang="en-CA" sz="1200" dirty="0"/>
                        <a:t>This category includes persons whose current sexual identity was reported as heterosexual or straight. It includes persons who have physically and/or emotionally intimate feelings only towards persons of a different sex or gender than their own.</a:t>
                      </a:r>
                    </a:p>
                  </a:txBody>
                  <a:tcPr anchor="ctr"/>
                </a:tc>
                <a:extLst>
                  <a:ext uri="{0D108BD9-81ED-4DB2-BD59-A6C34878D82A}">
                    <a16:rowId xmlns:a16="http://schemas.microsoft.com/office/drawing/2014/main" val="2721356741"/>
                  </a:ext>
                </a:extLst>
              </a:tr>
              <a:tr h="481212">
                <a:tc>
                  <a:txBody>
                    <a:bodyPr/>
                    <a:lstStyle/>
                    <a:p>
                      <a:r>
                        <a:rPr lang="en-CA" sz="1200" dirty="0"/>
                        <a:t>Minority sexual identity</a:t>
                      </a:r>
                    </a:p>
                  </a:txBody>
                  <a:tcPr anchor="ctr"/>
                </a:tc>
                <a:tc>
                  <a:txBody>
                    <a:bodyPr/>
                    <a:lstStyle/>
                    <a:p>
                      <a:r>
                        <a:rPr lang="en-CA" sz="1200" dirty="0"/>
                        <a:t>This category includes persons whose current sexual identity was reported as gay, lesbian, bisexual, pansexual, asexual, queer, Two-Spirit, or another sexual identity that is not heterosexual or straight.</a:t>
                      </a:r>
                    </a:p>
                  </a:txBody>
                  <a:tcPr anchor="ctr"/>
                </a:tc>
                <a:extLst>
                  <a:ext uri="{0D108BD9-81ED-4DB2-BD59-A6C34878D82A}">
                    <a16:rowId xmlns:a16="http://schemas.microsoft.com/office/drawing/2014/main" val="486722485"/>
                  </a:ext>
                </a:extLst>
              </a:tr>
              <a:tr h="481212">
                <a:tc>
                  <a:txBody>
                    <a:bodyPr/>
                    <a:lstStyle/>
                    <a:p>
                      <a:r>
                        <a:rPr lang="en-CA" sz="1200"/>
                        <a:t>Gay or lesbian</a:t>
                      </a:r>
                    </a:p>
                  </a:txBody>
                  <a:tcPr anchor="ctr"/>
                </a:tc>
                <a:tc>
                  <a:txBody>
                    <a:bodyPr/>
                    <a:lstStyle/>
                    <a:p>
                      <a:r>
                        <a:rPr lang="en-CA" sz="1200" dirty="0"/>
                        <a:t>This category includes persons whose current sexual identity was reported as gay or lesbian. It includes persons who have physically and/or emotionally intimate feelings only towards persons of the same sex or gender as their own.</a:t>
                      </a:r>
                    </a:p>
                  </a:txBody>
                  <a:tcPr anchor="ctr"/>
                </a:tc>
                <a:extLst>
                  <a:ext uri="{0D108BD9-81ED-4DB2-BD59-A6C34878D82A}">
                    <a16:rowId xmlns:a16="http://schemas.microsoft.com/office/drawing/2014/main" val="2451459963"/>
                  </a:ext>
                </a:extLst>
              </a:tr>
              <a:tr h="481212">
                <a:tc>
                  <a:txBody>
                    <a:bodyPr/>
                    <a:lstStyle/>
                    <a:p>
                      <a:r>
                        <a:rPr lang="en-CA" sz="1200"/>
                        <a:t>Bisexual</a:t>
                      </a:r>
                    </a:p>
                  </a:txBody>
                  <a:tcPr anchor="ctr"/>
                </a:tc>
                <a:tc>
                  <a:txBody>
                    <a:bodyPr/>
                    <a:lstStyle/>
                    <a:p>
                      <a:r>
                        <a:rPr lang="en-CA" sz="1200" dirty="0"/>
                        <a:t>This category includes persons whose current sexual identity was reported as bisexual. It includes persons who have physically and/or emotionally intimate feelings both towards persons of their own sex or gender and persons of a different sex or gender.</a:t>
                      </a:r>
                    </a:p>
                  </a:txBody>
                  <a:tcPr anchor="ctr"/>
                </a:tc>
                <a:extLst>
                  <a:ext uri="{0D108BD9-81ED-4DB2-BD59-A6C34878D82A}">
                    <a16:rowId xmlns:a16="http://schemas.microsoft.com/office/drawing/2014/main" val="857317083"/>
                  </a:ext>
                </a:extLst>
              </a:tr>
              <a:tr h="863350">
                <a:tc>
                  <a:txBody>
                    <a:bodyPr/>
                    <a:lstStyle/>
                    <a:p>
                      <a:r>
                        <a:rPr lang="en-CA" sz="1050" dirty="0"/>
                        <a:t>Pansexual; asexual; queer, </a:t>
                      </a:r>
                      <a:r>
                        <a:rPr lang="en-CA" sz="1050" dirty="0" err="1"/>
                        <a:t>n.o.s</a:t>
                      </a:r>
                      <a:r>
                        <a:rPr lang="en-CA" sz="1050" dirty="0"/>
                        <a:t>.; Two-Spirit, </a:t>
                      </a:r>
                      <a:r>
                        <a:rPr lang="en-CA" sz="1050" dirty="0" err="1"/>
                        <a:t>n.o.s</a:t>
                      </a:r>
                      <a:r>
                        <a:rPr lang="en-CA" sz="1050" dirty="0"/>
                        <a:t>.; or sexual identity, </a:t>
                      </a:r>
                      <a:r>
                        <a:rPr lang="en-CA" sz="1050" dirty="0" err="1"/>
                        <a:t>n.e.c.</a:t>
                      </a:r>
                      <a:endParaRPr lang="en-CA" sz="1050" dirty="0"/>
                    </a:p>
                  </a:txBody>
                  <a:tcPr anchor="ctr"/>
                </a:tc>
                <a:tc>
                  <a:txBody>
                    <a:bodyPr/>
                    <a:lstStyle/>
                    <a:p>
                      <a:r>
                        <a:rPr lang="en-CA" sz="1200" dirty="0"/>
                        <a:t>This category includes persons whose current sexual identity was reported as pansexual, asexual, queer, Two-Spirit, or another sexual identity that is not heterosexual or straight, gay, lesbian or bisexual.</a:t>
                      </a:r>
                    </a:p>
                  </a:txBody>
                  <a:tcPr anchor="ctr"/>
                </a:tc>
                <a:extLst>
                  <a:ext uri="{0D108BD9-81ED-4DB2-BD59-A6C34878D82A}">
                    <a16:rowId xmlns:a16="http://schemas.microsoft.com/office/drawing/2014/main" val="739500144"/>
                  </a:ext>
                </a:extLst>
              </a:tr>
              <a:tr h="424598">
                <a:tc>
                  <a:txBody>
                    <a:bodyPr/>
                    <a:lstStyle/>
                    <a:p>
                      <a:r>
                        <a:rPr lang="en-CA" sz="1200" dirty="0"/>
                        <a:t>Pansexual</a:t>
                      </a:r>
                    </a:p>
                  </a:txBody>
                  <a:tcPr anchor="ctr"/>
                </a:tc>
                <a:tc>
                  <a:txBody>
                    <a:bodyPr/>
                    <a:lstStyle/>
                    <a:p>
                      <a:r>
                        <a:rPr lang="en-CA" sz="1100" dirty="0"/>
                        <a:t>This category includes persons whose current sexual identity was reported as pansexual. It includes persons who have physically and/or emotionally intimate feelings towards persons of any sex or gender.</a:t>
                      </a:r>
                    </a:p>
                  </a:txBody>
                  <a:tcPr anchor="ctr"/>
                </a:tc>
                <a:extLst>
                  <a:ext uri="{0D108BD9-81ED-4DB2-BD59-A6C34878D82A}">
                    <a16:rowId xmlns:a16="http://schemas.microsoft.com/office/drawing/2014/main" val="1941921523"/>
                  </a:ext>
                </a:extLst>
              </a:tr>
              <a:tr h="424598">
                <a:tc>
                  <a:txBody>
                    <a:bodyPr/>
                    <a:lstStyle/>
                    <a:p>
                      <a:r>
                        <a:rPr lang="en-CA" sz="1200"/>
                        <a:t>Asexual</a:t>
                      </a:r>
                    </a:p>
                  </a:txBody>
                  <a:tcPr anchor="ctr"/>
                </a:tc>
                <a:tc>
                  <a:txBody>
                    <a:bodyPr/>
                    <a:lstStyle/>
                    <a:p>
                      <a:r>
                        <a:rPr lang="en-CA" sz="1100" dirty="0"/>
                        <a:t>This category includes persons whose current sexual identity was reported as asexual. It includes persons who have little or no interest in sex. It also includes persons who reported not having a sexual orientation.</a:t>
                      </a:r>
                    </a:p>
                  </a:txBody>
                  <a:tcPr anchor="ctr"/>
                </a:tc>
                <a:extLst>
                  <a:ext uri="{0D108BD9-81ED-4DB2-BD59-A6C34878D82A}">
                    <a16:rowId xmlns:a16="http://schemas.microsoft.com/office/drawing/2014/main" val="2952287149"/>
                  </a:ext>
                </a:extLst>
              </a:tr>
              <a:tr h="424598">
                <a:tc>
                  <a:txBody>
                    <a:bodyPr/>
                    <a:lstStyle/>
                    <a:p>
                      <a:r>
                        <a:rPr lang="en-CA" sz="1200"/>
                        <a:t>Queer, n.o.s.</a:t>
                      </a:r>
                    </a:p>
                  </a:txBody>
                  <a:tcPr anchor="ctr"/>
                </a:tc>
                <a:tc>
                  <a:txBody>
                    <a:bodyPr/>
                    <a:lstStyle/>
                    <a:p>
                      <a:r>
                        <a:rPr lang="en-CA" sz="1100" dirty="0"/>
                        <a:t>This category includes persons whose current sexual identity was reported as queer. Some people use this term to denote any sexuality other than heterosexual or straight; for others, the term carries strong political connotations and a reclamation of a derogatory term; while there remain those for whom the term carries stigma.</a:t>
                      </a:r>
                    </a:p>
                  </a:txBody>
                  <a:tcPr anchor="ctr"/>
                </a:tc>
                <a:extLst>
                  <a:ext uri="{0D108BD9-81ED-4DB2-BD59-A6C34878D82A}">
                    <a16:rowId xmlns:a16="http://schemas.microsoft.com/office/drawing/2014/main" val="3399907930"/>
                  </a:ext>
                </a:extLst>
              </a:tr>
              <a:tr h="764276">
                <a:tc>
                  <a:txBody>
                    <a:bodyPr/>
                    <a:lstStyle/>
                    <a:p>
                      <a:r>
                        <a:rPr lang="en-CA" sz="1200"/>
                        <a:t>Two-Spirit, n.o.s.</a:t>
                      </a:r>
                    </a:p>
                  </a:txBody>
                  <a:tcPr anchor="ctr"/>
                </a:tc>
                <a:tc>
                  <a:txBody>
                    <a:bodyPr/>
                    <a:lstStyle/>
                    <a:p>
                      <a:r>
                        <a:rPr lang="en-CA" sz="1100" dirty="0"/>
                        <a:t>This category includes Indigenous people from North America whose current sexual identity was reported as Two-Spirit. It includes Indigenous people whose cultural role embodies both female and male spirits. Indigenous people may understand Two-Spirit to be an umbrella term that includes those who embrace various sexual identities, gender identities and expressions. Some Indigenous people may not identify with the term 'Two-Spirit', instead preferring to use a different term specific to their culture.</a:t>
                      </a:r>
                    </a:p>
                  </a:txBody>
                  <a:tcPr anchor="ctr"/>
                </a:tc>
                <a:extLst>
                  <a:ext uri="{0D108BD9-81ED-4DB2-BD59-A6C34878D82A}">
                    <a16:rowId xmlns:a16="http://schemas.microsoft.com/office/drawing/2014/main" val="603777090"/>
                  </a:ext>
                </a:extLst>
              </a:tr>
              <a:tr h="481212">
                <a:tc>
                  <a:txBody>
                    <a:bodyPr/>
                    <a:lstStyle/>
                    <a:p>
                      <a:r>
                        <a:rPr lang="en-CA" sz="1200" dirty="0"/>
                        <a:t>Sexual identity, </a:t>
                      </a:r>
                      <a:r>
                        <a:rPr lang="en-CA" sz="1200" dirty="0" err="1"/>
                        <a:t>n.e.c.</a:t>
                      </a:r>
                      <a:endParaRPr lang="en-CA" sz="1200" dirty="0"/>
                    </a:p>
                  </a:txBody>
                  <a:tcPr anchor="ctr"/>
                </a:tc>
                <a:tc>
                  <a:txBody>
                    <a:bodyPr/>
                    <a:lstStyle/>
                    <a:p>
                      <a:r>
                        <a:rPr lang="en-CA" sz="1100" dirty="0"/>
                        <a:t>This category includes persons who reported a current sexual identity that is not heterosexual or straight, gay, lesbian, bisexual, pansexual, asexual, queer or Two-Spirit.</a:t>
                      </a:r>
                    </a:p>
                  </a:txBody>
                  <a:tcPr anchor="ctr"/>
                </a:tc>
                <a:extLst>
                  <a:ext uri="{0D108BD9-81ED-4DB2-BD59-A6C34878D82A}">
                    <a16:rowId xmlns:a16="http://schemas.microsoft.com/office/drawing/2014/main" val="4080101545"/>
                  </a:ext>
                </a:extLst>
              </a:tr>
            </a:tbl>
          </a:graphicData>
        </a:graphic>
      </p:graphicFrame>
    </p:spTree>
    <p:extLst>
      <p:ext uri="{BB962C8B-B14F-4D97-AF65-F5344CB8AC3E}">
        <p14:creationId xmlns:p14="http://schemas.microsoft.com/office/powerpoint/2010/main" val="2676185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rgbClr val="15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rgbClr val="15487F"/>
          </a:solidFill>
          <a:ln>
            <a:solidFill>
              <a:srgbClr val="154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87689" y="3071183"/>
            <a:ext cx="9910296" cy="2590027"/>
          </a:xfrm>
        </p:spPr>
        <p:txBody>
          <a:bodyPr vert="horz" lIns="91440" tIns="45720" rIns="91440" bIns="45720" rtlCol="0" anchor="t">
            <a:normAutofit fontScale="90000"/>
          </a:bodyPr>
          <a:lstStyle/>
          <a:p>
            <a:r>
              <a:rPr lang="en-US" sz="6200" b="1" dirty="0"/>
              <a:t>National Statistical Standards</a:t>
            </a:r>
            <a:br>
              <a:rPr lang="en-US" sz="6200" b="1" dirty="0"/>
            </a:br>
            <a:r>
              <a:rPr lang="en-US" sz="6200" i="1" dirty="0"/>
              <a:t>Tested and Trusted </a:t>
            </a:r>
            <a:br>
              <a:rPr lang="en-US" sz="6200" kern="1200" dirty="0">
                <a:solidFill>
                  <a:schemeClr val="tx1"/>
                </a:solidFill>
                <a:latin typeface="+mj-lt"/>
                <a:ea typeface="+mj-ea"/>
                <a:cs typeface="+mj-cs"/>
              </a:rPr>
            </a:br>
            <a:endParaRPr lang="en-US" sz="6200" i="1" kern="1200" dirty="0">
              <a:solidFill>
                <a:schemeClr val="tx1"/>
              </a:solidFill>
              <a:latin typeface="+mj-lt"/>
              <a:ea typeface="+mj-ea"/>
              <a:cs typeface="+mj-cs"/>
            </a:endParaRPr>
          </a:p>
        </p:txBody>
      </p:sp>
      <p:sp>
        <p:nvSpPr>
          <p:cNvPr id="4" name="Slide Number Placeholder 3"/>
          <p:cNvSpPr>
            <a:spLocks noGrp="1"/>
          </p:cNvSpPr>
          <p:nvPr>
            <p:ph type="sldNum" sz="quarter" idx="12"/>
          </p:nvPr>
        </p:nvSpPr>
        <p:spPr>
          <a:xfrm>
            <a:off x="5885412" y="6492240"/>
            <a:ext cx="1188720" cy="365125"/>
          </a:xfrm>
        </p:spPr>
        <p:txBody>
          <a:bodyPr vert="horz" lIns="91440" tIns="45720" rIns="91440" bIns="45720" rtlCol="0" anchor="ctr">
            <a:normAutofit/>
          </a:bodyPr>
          <a:lstStyle/>
          <a:p>
            <a:pPr>
              <a:spcAft>
                <a:spcPts val="600"/>
              </a:spcAft>
            </a:pPr>
            <a:fld id="{EDB761FF-D525-D64B-8909-8CF25B3FD480}" type="slidenum">
              <a:rPr lang="en-US" smtClean="0"/>
              <a:pPr>
                <a:spcAft>
                  <a:spcPts val="600"/>
                </a:spcAft>
              </a:pPr>
              <a:t>3</a:t>
            </a:fld>
            <a:endParaRPr lang="en-US"/>
          </a:p>
        </p:txBody>
      </p:sp>
      <p:sp>
        <p:nvSpPr>
          <p:cNvPr id="17" name="Rectangle 16">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rgbClr val="15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032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190" y="1258848"/>
            <a:ext cx="10515600" cy="483476"/>
          </a:xfrm>
        </p:spPr>
        <p:txBody>
          <a:bodyPr>
            <a:noAutofit/>
          </a:bodyPr>
          <a:lstStyle/>
          <a:p>
            <a:r>
              <a:rPr lang="en-CA" altLang="en-US" sz="2800" b="1" dirty="0">
                <a:latin typeface="Calibri" panose="020F0502020204030204" pitchFamily="34" charset="0"/>
                <a:ea typeface="Century Gothic" charset="0"/>
                <a:cs typeface="Calibri" panose="020F0502020204030204" pitchFamily="34" charset="0"/>
              </a:rPr>
              <a:t>National statistical standards </a:t>
            </a:r>
            <a:br>
              <a:rPr lang="en-CA" altLang="en-US" sz="2800" b="1" dirty="0">
                <a:latin typeface="Calibri" panose="020F0502020204030204" pitchFamily="34" charset="0"/>
                <a:ea typeface="Century Gothic" charset="0"/>
                <a:cs typeface="Calibri" panose="020F0502020204030204" pitchFamily="34" charset="0"/>
              </a:rPr>
            </a:br>
            <a:r>
              <a:rPr lang="en-CA" altLang="en-US" sz="2800" b="1" dirty="0">
                <a:solidFill>
                  <a:schemeClr val="tx1">
                    <a:lumMod val="50000"/>
                    <a:lumOff val="50000"/>
                  </a:schemeClr>
                </a:solidFill>
                <a:latin typeface="Calibri" panose="020F0502020204030204" pitchFamily="34" charset="0"/>
                <a:ea typeface="Century Gothic" charset="0"/>
                <a:cs typeface="Calibri" panose="020F0502020204030204" pitchFamily="34" charset="0"/>
              </a:rPr>
              <a:t>Tested and trusted </a:t>
            </a:r>
            <a:endParaRPr lang="en-CA" sz="2800" b="1"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88A398B6-8C7E-1D4D-861E-B9AF9F6E80D4}"/>
              </a:ext>
            </a:extLst>
          </p:cNvPr>
          <p:cNvSpPr>
            <a:spLocks noGrp="1"/>
          </p:cNvSpPr>
          <p:nvPr>
            <p:ph type="sldNum" sz="quarter" idx="12"/>
          </p:nvPr>
        </p:nvSpPr>
        <p:spPr/>
        <p:txBody>
          <a:bodyPr/>
          <a:lstStyle/>
          <a:p>
            <a:fld id="{EDB761FF-D525-D64B-8909-8CF25B3FD480}" type="slidenum">
              <a:rPr lang="en-US" smtClean="0"/>
              <a:pPr/>
              <a:t>4</a:t>
            </a:fld>
            <a:endParaRPr lang="en-US"/>
          </a:p>
        </p:txBody>
      </p:sp>
      <p:sp>
        <p:nvSpPr>
          <p:cNvPr id="4" name="TextBox 3">
            <a:extLst>
              <a:ext uri="{FF2B5EF4-FFF2-40B4-BE49-F238E27FC236}">
                <a16:creationId xmlns:a16="http://schemas.microsoft.com/office/drawing/2014/main" id="{5FAB7C01-F0F3-5247-8A2E-28A018A28DF9}"/>
              </a:ext>
            </a:extLst>
          </p:cNvPr>
          <p:cNvSpPr txBox="1"/>
          <p:nvPr/>
        </p:nvSpPr>
        <p:spPr>
          <a:xfrm>
            <a:off x="604190" y="1779687"/>
            <a:ext cx="6609410" cy="5016758"/>
          </a:xfrm>
          <a:prstGeom prst="rect">
            <a:avLst/>
          </a:prstGeom>
          <a:noFill/>
        </p:spPr>
        <p:txBody>
          <a:bodyPr wrap="square" rtlCol="0">
            <a:spAutoFit/>
          </a:bodyPr>
          <a:lstStyle/>
          <a:p>
            <a:pPr marL="285750" indent="-285750">
              <a:buFont typeface="Arial" panose="020B0604020202020204" pitchFamily="34" charset="0"/>
              <a:buChar char="•"/>
            </a:pPr>
            <a:r>
              <a:rPr lang="en-CA" dirty="0"/>
              <a:t>For Statistics Canada to provide more disaggregated information for population groups, the data must be collected in a standardized way to allow for meaningful comparisons and a sufficient volume of data must also be collected to enable these comparisons.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Statistics Canada plays a leading role in ensuring that strong standards are developed and adopted as part of the national statistical system. This includes making available statistical standards for collecting disaggregated data. </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a:t>
            </a:r>
            <a:r>
              <a:rPr lang="en-CA" u="sng" dirty="0">
                <a:hlinkClick r:id="rId3"/>
              </a:rPr>
              <a:t>Tested and trusted statistical standards</a:t>
            </a:r>
            <a:r>
              <a:rPr lang="en-CA" dirty="0"/>
              <a:t>” explores how statistical standards are used to provide data insights on a particular topic to help individuals understand and interpret those data.</a:t>
            </a:r>
          </a:p>
          <a:p>
            <a:pPr marL="285750" indent="-285750">
              <a:buFont typeface="Arial" panose="020B0604020202020204" pitchFamily="34" charset="0"/>
              <a:buChar char="•"/>
            </a:pPr>
            <a:endParaRPr lang="en-CA" dirty="0"/>
          </a:p>
          <a:p>
            <a:r>
              <a:rPr lang="en-CA" sz="1400" dirty="0"/>
              <a:t>Link: </a:t>
            </a:r>
            <a:r>
              <a:rPr lang="en-CA" sz="1400" dirty="0">
                <a:hlinkClick r:id="rId4"/>
              </a:rPr>
              <a:t>https://www150.statcan.gc.ca/n1/pub/11-627-m/11-627-m2020051-eng.htm</a:t>
            </a:r>
            <a:r>
              <a:rPr lang="en-CA" sz="14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pic>
        <p:nvPicPr>
          <p:cNvPr id="6" name="Picture 5">
            <a:extLst>
              <a:ext uri="{FF2B5EF4-FFF2-40B4-BE49-F238E27FC236}">
                <a16:creationId xmlns:a16="http://schemas.microsoft.com/office/drawing/2014/main" id="{232E75C1-1A22-2342-A8A7-43CA2B83EEB9}"/>
              </a:ext>
            </a:extLst>
          </p:cNvPr>
          <p:cNvPicPr>
            <a:picLocks noChangeAspect="1"/>
          </p:cNvPicPr>
          <p:nvPr/>
        </p:nvPicPr>
        <p:blipFill>
          <a:blip r:embed="rId5"/>
          <a:stretch>
            <a:fillRect/>
          </a:stretch>
        </p:blipFill>
        <p:spPr>
          <a:xfrm>
            <a:off x="7429500" y="792881"/>
            <a:ext cx="3200400" cy="5272238"/>
          </a:xfrm>
          <a:prstGeom prst="rect">
            <a:avLst/>
          </a:prstGeom>
          <a:solidFill>
            <a:srgbClr val="8253A3"/>
          </a:solidFill>
        </p:spPr>
      </p:pic>
    </p:spTree>
    <p:extLst>
      <p:ext uri="{BB962C8B-B14F-4D97-AF65-F5344CB8AC3E}">
        <p14:creationId xmlns:p14="http://schemas.microsoft.com/office/powerpoint/2010/main" val="92672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645064" y="525982"/>
            <a:ext cx="4282983" cy="1200361"/>
          </a:xfrm>
        </p:spPr>
        <p:txBody>
          <a:bodyPr anchor="b">
            <a:normAutofit/>
          </a:bodyPr>
          <a:lstStyle/>
          <a:p>
            <a:r>
              <a:rPr lang="en-CA" sz="2800" b="1" dirty="0">
                <a:latin typeface="+mn-lt"/>
              </a:rPr>
              <a:t>Statistics Canada’s Policy on Standards</a:t>
            </a:r>
          </a:p>
        </p:txBody>
      </p:sp>
      <p:sp>
        <p:nvSpPr>
          <p:cNvPr id="134" name="Rectangle 13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Content Placeholder 6"/>
          <p:cNvSpPr>
            <a:spLocks noGrp="1"/>
          </p:cNvSpPr>
          <p:nvPr>
            <p:ph idx="1"/>
          </p:nvPr>
        </p:nvSpPr>
        <p:spPr>
          <a:xfrm>
            <a:off x="645066" y="2031101"/>
            <a:ext cx="4282984" cy="3511943"/>
          </a:xfrm>
        </p:spPr>
        <p:txBody>
          <a:bodyPr anchor="ctr">
            <a:normAutofit lnSpcReduction="10000"/>
          </a:bodyPr>
          <a:lstStyle/>
          <a:p>
            <a:pPr marL="0" indent="0">
              <a:buNone/>
            </a:pPr>
            <a:r>
              <a:rPr lang="en-CA" sz="1800" dirty="0"/>
              <a:t>Each standard should have the following characteristics:</a:t>
            </a:r>
          </a:p>
          <a:p>
            <a:r>
              <a:rPr lang="en-CA" sz="1800" dirty="0"/>
              <a:t>describe the concept that the standard addresses when appropriate;</a:t>
            </a:r>
          </a:p>
          <a:p>
            <a:r>
              <a:rPr lang="en-CA" sz="1800" dirty="0"/>
              <a:t>identify the statistical unit(s) to which it applies;</a:t>
            </a:r>
          </a:p>
          <a:p>
            <a:r>
              <a:rPr lang="en-CA" sz="1800" dirty="0"/>
              <a:t>provide a name and definition of each variable included in the standard;</a:t>
            </a:r>
          </a:p>
          <a:p>
            <a:r>
              <a:rPr lang="en-CA" sz="1800" dirty="0"/>
              <a:t>provide the </a:t>
            </a:r>
            <a:r>
              <a:rPr lang="en-CA" sz="1800" u="sng" dirty="0"/>
              <a:t>classification(s) </a:t>
            </a:r>
            <a:r>
              <a:rPr lang="en-CA" sz="1800" dirty="0"/>
              <a:t>to be used in the compilation and dissemination of data on each variable</a:t>
            </a:r>
          </a:p>
          <a:p>
            <a:pPr lvl="1"/>
            <a:r>
              <a:rPr lang="en-CA" sz="1800" dirty="0"/>
              <a:t>E.g. </a:t>
            </a:r>
            <a:r>
              <a:rPr lang="fr-CA" sz="1800" b="1" dirty="0" err="1">
                <a:hlinkClick r:id="rId3"/>
              </a:rPr>
              <a:t>Gender</a:t>
            </a:r>
            <a:r>
              <a:rPr lang="fr-CA" sz="1800" b="1" dirty="0">
                <a:hlinkClick r:id="rId3"/>
              </a:rPr>
              <a:t> and </a:t>
            </a:r>
            <a:r>
              <a:rPr lang="fr-CA" sz="1800" b="1" dirty="0" err="1">
                <a:hlinkClick r:id="rId3"/>
              </a:rPr>
              <a:t>sex</a:t>
            </a:r>
            <a:r>
              <a:rPr lang="fr-CA" sz="1800" b="1" dirty="0">
                <a:hlinkClick r:id="rId3"/>
              </a:rPr>
              <a:t> variables</a:t>
            </a:r>
            <a:endParaRPr lang="en-CA" sz="1800" dirty="0"/>
          </a:p>
        </p:txBody>
      </p:sp>
      <p:sp>
        <p:nvSpPr>
          <p:cNvPr id="136" name="Rectangle 13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8" name="Rectangle 13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0" name="Rectangle 13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Slide Number Placeholder 4"/>
          <p:cNvSpPr>
            <a:spLocks noGrp="1"/>
          </p:cNvSpPr>
          <p:nvPr>
            <p:ph type="sldNum" sz="quarter" idx="12"/>
          </p:nvPr>
        </p:nvSpPr>
        <p:spPr>
          <a:xfrm>
            <a:off x="8610600" y="6492240"/>
            <a:ext cx="2743200" cy="365125"/>
          </a:xfrm>
        </p:spPr>
        <p:txBody>
          <a:bodyPr>
            <a:normAutofit/>
          </a:bodyPr>
          <a:lstStyle/>
          <a:p>
            <a:pPr>
              <a:spcAft>
                <a:spcPts val="600"/>
              </a:spcAft>
            </a:pPr>
            <a:fld id="{EDB761FF-D525-D64B-8909-8CF25B3FD480}" type="slidenum">
              <a:rPr lang="en-US">
                <a:solidFill>
                  <a:srgbClr val="000000">
                    <a:tint val="75000"/>
                  </a:srgbClr>
                </a:solidFill>
              </a:rPr>
              <a:pPr>
                <a:spcAft>
                  <a:spcPts val="600"/>
                </a:spcAft>
              </a:pPr>
              <a:t>5</a:t>
            </a:fld>
            <a:endParaRPr lang="en-US">
              <a:solidFill>
                <a:srgbClr val="000000">
                  <a:tint val="75000"/>
                </a:srgbClr>
              </a:solidFill>
            </a:endParaRPr>
          </a:p>
        </p:txBody>
      </p:sp>
      <p:sp>
        <p:nvSpPr>
          <p:cNvPr id="3" name="Rectangle 2">
            <a:extLst>
              <a:ext uri="{FF2B5EF4-FFF2-40B4-BE49-F238E27FC236}">
                <a16:creationId xmlns:a16="http://schemas.microsoft.com/office/drawing/2014/main" id="{31AA4113-F882-41CC-8B92-742273284ECF}"/>
              </a:ext>
            </a:extLst>
          </p:cNvPr>
          <p:cNvSpPr/>
          <p:nvPr/>
        </p:nvSpPr>
        <p:spPr>
          <a:xfrm>
            <a:off x="5737491" y="4797277"/>
            <a:ext cx="6096000" cy="1323439"/>
          </a:xfrm>
          <a:prstGeom prst="rect">
            <a:avLst/>
          </a:prstGeom>
          <a:solidFill>
            <a:srgbClr val="F4B11A"/>
          </a:solidFill>
        </p:spPr>
        <p:txBody>
          <a:bodyPr>
            <a:spAutoFit/>
          </a:bodyPr>
          <a:lstStyle/>
          <a:p>
            <a:r>
              <a:rPr lang="en-CA" sz="1600" b="1" dirty="0"/>
              <a:t>Classification:</a:t>
            </a:r>
            <a:r>
              <a:rPr lang="en-CA" sz="1600" dirty="0"/>
              <a:t> A classification is a systematic grouping of the values that a variable can take comprising mutually exclusive classes, covering the full set of values, and often providing a hierarchical structure for aggregating data. More than one classification can be used to represent data for a given variable.</a:t>
            </a:r>
          </a:p>
        </p:txBody>
      </p:sp>
      <p:cxnSp>
        <p:nvCxnSpPr>
          <p:cNvPr id="8" name="Straight Connector 7">
            <a:extLst>
              <a:ext uri="{FF2B5EF4-FFF2-40B4-BE49-F238E27FC236}">
                <a16:creationId xmlns:a16="http://schemas.microsoft.com/office/drawing/2014/main" id="{EF35083F-CA7E-4C61-AEB4-CA74476BF5F3}"/>
              </a:ext>
            </a:extLst>
          </p:cNvPr>
          <p:cNvCxnSpPr>
            <a:cxnSpLocks/>
          </p:cNvCxnSpPr>
          <p:nvPr/>
        </p:nvCxnSpPr>
        <p:spPr>
          <a:xfrm>
            <a:off x="2786555" y="4710223"/>
            <a:ext cx="2950934" cy="318977"/>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870" t="25801" r="4819" b="30563"/>
          <a:stretch/>
        </p:blipFill>
        <p:spPr>
          <a:xfrm>
            <a:off x="5737489" y="1804694"/>
            <a:ext cx="6056416" cy="2992583"/>
          </a:xfrm>
          <a:prstGeom prst="rect">
            <a:avLst/>
          </a:prstGeom>
        </p:spPr>
      </p:pic>
    </p:spTree>
    <p:extLst>
      <p:ext uri="{BB962C8B-B14F-4D97-AF65-F5344CB8AC3E}">
        <p14:creationId xmlns:p14="http://schemas.microsoft.com/office/powerpoint/2010/main" val="1092186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rgbClr val="15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rgbClr val="15487F"/>
          </a:solidFill>
          <a:ln>
            <a:solidFill>
              <a:srgbClr val="154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87689" y="3071183"/>
            <a:ext cx="9910296" cy="2590027"/>
          </a:xfrm>
        </p:spPr>
        <p:txBody>
          <a:bodyPr vert="horz" lIns="91440" tIns="45720" rIns="91440" bIns="45720" rtlCol="0" anchor="t">
            <a:normAutofit fontScale="90000"/>
          </a:bodyPr>
          <a:lstStyle/>
          <a:p>
            <a:r>
              <a:rPr lang="en-US" sz="6200" b="1" dirty="0"/>
              <a:t>Measuring sexual orientation and gender </a:t>
            </a:r>
            <a:br>
              <a:rPr lang="en-US" sz="6200" kern="1200" dirty="0">
                <a:solidFill>
                  <a:schemeClr val="tx1"/>
                </a:solidFill>
                <a:latin typeface="+mj-lt"/>
                <a:ea typeface="+mj-ea"/>
                <a:cs typeface="+mj-cs"/>
              </a:rPr>
            </a:br>
            <a:endParaRPr lang="en-US" sz="6200" i="1" kern="1200" dirty="0">
              <a:solidFill>
                <a:schemeClr val="tx1"/>
              </a:solidFill>
              <a:latin typeface="+mj-lt"/>
              <a:ea typeface="+mj-ea"/>
              <a:cs typeface="+mj-cs"/>
            </a:endParaRPr>
          </a:p>
        </p:txBody>
      </p:sp>
      <p:sp>
        <p:nvSpPr>
          <p:cNvPr id="4" name="Slide Number Placeholder 3"/>
          <p:cNvSpPr>
            <a:spLocks noGrp="1"/>
          </p:cNvSpPr>
          <p:nvPr>
            <p:ph type="sldNum" sz="quarter" idx="12"/>
          </p:nvPr>
        </p:nvSpPr>
        <p:spPr>
          <a:xfrm>
            <a:off x="5885412" y="6492240"/>
            <a:ext cx="1188720" cy="365125"/>
          </a:xfrm>
        </p:spPr>
        <p:txBody>
          <a:bodyPr vert="horz" lIns="91440" tIns="45720" rIns="91440" bIns="45720" rtlCol="0" anchor="ctr">
            <a:normAutofit/>
          </a:bodyPr>
          <a:lstStyle/>
          <a:p>
            <a:pPr>
              <a:spcAft>
                <a:spcPts val="600"/>
              </a:spcAft>
            </a:pPr>
            <a:fld id="{EDB761FF-D525-D64B-8909-8CF25B3FD480}" type="slidenum">
              <a:rPr lang="en-US" smtClean="0"/>
              <a:pPr>
                <a:spcAft>
                  <a:spcPts val="600"/>
                </a:spcAft>
              </a:pPr>
              <a:t>6</a:t>
            </a:fld>
            <a:endParaRPr lang="en-US"/>
          </a:p>
        </p:txBody>
      </p:sp>
      <p:sp>
        <p:nvSpPr>
          <p:cNvPr id="17" name="Rectangle 16">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rgbClr val="15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125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448800" y="5826064"/>
            <a:ext cx="2743200" cy="365125"/>
          </a:xfrm>
        </p:spPr>
        <p:txBody>
          <a:bodyPr/>
          <a:lstStyle/>
          <a:p>
            <a:fld id="{AC1FE716-3BED-41BF-875F-94F5E20D7D6C}" type="slidenum">
              <a:rPr lang="en-CA" smtClean="0"/>
              <a:t>7</a:t>
            </a:fld>
            <a:endParaRPr lang="en-CA"/>
          </a:p>
        </p:txBody>
      </p:sp>
      <p:sp>
        <p:nvSpPr>
          <p:cNvPr id="2" name="Title 1"/>
          <p:cNvSpPr>
            <a:spLocks noGrp="1"/>
          </p:cNvSpPr>
          <p:nvPr>
            <p:ph type="title"/>
          </p:nvPr>
        </p:nvSpPr>
        <p:spPr>
          <a:xfrm>
            <a:off x="696904" y="789650"/>
            <a:ext cx="10515600" cy="1325563"/>
          </a:xfrm>
        </p:spPr>
        <p:txBody>
          <a:bodyPr>
            <a:normAutofit/>
          </a:bodyPr>
          <a:lstStyle/>
          <a:p>
            <a:r>
              <a:rPr lang="en-CA" sz="2800" b="1" kern="0" dirty="0">
                <a:latin typeface="Calibri" panose="020F0502020204030204" pitchFamily="34" charset="0"/>
                <a:cs typeface="Calibri" panose="020F0502020204030204" pitchFamily="34" charset="0"/>
              </a:rPr>
              <a:t>Measuring sexual orientation </a:t>
            </a:r>
            <a:br>
              <a:rPr lang="en-CA" sz="2800" b="1" kern="0" dirty="0">
                <a:latin typeface="Calibri" panose="020F0502020204030204" pitchFamily="34" charset="0"/>
                <a:cs typeface="Calibri" panose="020F0502020204030204" pitchFamily="34" charset="0"/>
              </a:rPr>
            </a:br>
            <a:r>
              <a:rPr lang="en-CA" sz="2800" b="1" kern="0" dirty="0">
                <a:solidFill>
                  <a:schemeClr val="tx1">
                    <a:lumMod val="50000"/>
                    <a:lumOff val="50000"/>
                  </a:schemeClr>
                </a:solidFill>
                <a:latin typeface="Calibri" panose="020F0502020204030204" pitchFamily="34" charset="0"/>
                <a:cs typeface="Calibri" panose="020F0502020204030204" pitchFamily="34" charset="0"/>
              </a:rPr>
              <a:t>In surveys</a:t>
            </a:r>
          </a:p>
        </p:txBody>
      </p:sp>
      <p:sp>
        <p:nvSpPr>
          <p:cNvPr id="3" name="Content Placeholder 2"/>
          <p:cNvSpPr>
            <a:spLocks noGrp="1"/>
          </p:cNvSpPr>
          <p:nvPr>
            <p:ph idx="1"/>
          </p:nvPr>
        </p:nvSpPr>
        <p:spPr>
          <a:xfrm>
            <a:off x="5954704" y="2209660"/>
            <a:ext cx="5168900" cy="3121104"/>
          </a:xfrm>
          <a:solidFill>
            <a:srgbClr val="15487F"/>
          </a:solidFill>
          <a:ln w="12700">
            <a:solidFill>
              <a:srgbClr val="15487F"/>
            </a:solidFill>
          </a:ln>
        </p:spPr>
        <p:txBody>
          <a:bodyPr>
            <a:noAutofit/>
          </a:bodyPr>
          <a:lstStyle/>
          <a:p>
            <a:pPr marL="0" indent="0" algn="ctr">
              <a:buNone/>
            </a:pPr>
            <a:r>
              <a:rPr lang="en-CA" sz="2400" b="1" dirty="0">
                <a:solidFill>
                  <a:schemeClr val="bg1"/>
                </a:solidFill>
                <a:latin typeface="+mn-lt"/>
              </a:rPr>
              <a:t>Present </a:t>
            </a:r>
          </a:p>
          <a:p>
            <a:pPr marL="0" indent="0">
              <a:buNone/>
            </a:pPr>
            <a:r>
              <a:rPr lang="en-CA" b="1" dirty="0">
                <a:solidFill>
                  <a:schemeClr val="bg1"/>
                </a:solidFill>
                <a:latin typeface="+mn-lt"/>
              </a:rPr>
              <a:t>What is your sexual orientation?</a:t>
            </a:r>
          </a:p>
          <a:p>
            <a:pPr marL="0" indent="0">
              <a:buNone/>
            </a:pPr>
            <a:r>
              <a:rPr lang="en-CA" dirty="0">
                <a:solidFill>
                  <a:schemeClr val="bg1"/>
                </a:solidFill>
                <a:latin typeface="+mn-lt"/>
              </a:rPr>
              <a:t>Would you say you are:</a:t>
            </a:r>
          </a:p>
          <a:p>
            <a:r>
              <a:rPr lang="en-CA" dirty="0">
                <a:solidFill>
                  <a:schemeClr val="bg1"/>
                </a:solidFill>
                <a:latin typeface="+mn-lt"/>
              </a:rPr>
              <a:t>Heterosexual</a:t>
            </a:r>
          </a:p>
          <a:p>
            <a:r>
              <a:rPr lang="en-CA" dirty="0">
                <a:solidFill>
                  <a:schemeClr val="bg1"/>
                </a:solidFill>
                <a:latin typeface="+mn-lt"/>
              </a:rPr>
              <a:t>Lesbian or gay</a:t>
            </a:r>
          </a:p>
          <a:p>
            <a:r>
              <a:rPr lang="en-CA" dirty="0">
                <a:solidFill>
                  <a:schemeClr val="bg1"/>
                </a:solidFill>
                <a:latin typeface="+mn-lt"/>
              </a:rPr>
              <a:t>Bisexual</a:t>
            </a:r>
          </a:p>
          <a:p>
            <a:r>
              <a:rPr lang="en-CA" dirty="0">
                <a:solidFill>
                  <a:schemeClr val="bg1"/>
                </a:solidFill>
                <a:latin typeface="+mn-lt"/>
              </a:rPr>
              <a:t>Or please specify:</a:t>
            </a:r>
          </a:p>
          <a:p>
            <a:endParaRPr lang="en-CA" dirty="0">
              <a:latin typeface="+mn-lt"/>
            </a:endParaRPr>
          </a:p>
        </p:txBody>
      </p:sp>
      <p:sp>
        <p:nvSpPr>
          <p:cNvPr id="5" name="Rectangle 4"/>
          <p:cNvSpPr/>
          <p:nvPr/>
        </p:nvSpPr>
        <p:spPr>
          <a:xfrm>
            <a:off x="811204" y="2209660"/>
            <a:ext cx="5030795" cy="3108543"/>
          </a:xfrm>
          <a:prstGeom prst="rect">
            <a:avLst/>
          </a:prstGeom>
          <a:solidFill>
            <a:srgbClr val="A2A1A2"/>
          </a:solidFill>
          <a:ln w="12700">
            <a:solidFill>
              <a:schemeClr val="tx1"/>
            </a:solidFill>
          </a:ln>
        </p:spPr>
        <p:txBody>
          <a:bodyPr wrap="square">
            <a:spAutoFit/>
          </a:bodyPr>
          <a:lstStyle/>
          <a:p>
            <a:pPr algn="ctr"/>
            <a:r>
              <a:rPr lang="en-CA" sz="2400" b="1" dirty="0"/>
              <a:t>2003 </a:t>
            </a:r>
          </a:p>
          <a:p>
            <a:r>
              <a:rPr lang="en-CA" sz="2000" b="1" dirty="0"/>
              <a:t>Do you consider yourself to be:</a:t>
            </a:r>
          </a:p>
          <a:p>
            <a:r>
              <a:rPr lang="en-CA" i="1" dirty="0"/>
              <a:t>INTERVIEWER: Read categories to respondent.</a:t>
            </a:r>
          </a:p>
          <a:p>
            <a:endParaRPr lang="en-US" i="1" dirty="0"/>
          </a:p>
          <a:p>
            <a:endParaRPr lang="en-CA" sz="800" dirty="0"/>
          </a:p>
          <a:p>
            <a:pPr marL="285750" indent="-285750">
              <a:buFont typeface="Arial" panose="020B0604020202020204" pitchFamily="34" charset="0"/>
              <a:buChar char="•"/>
            </a:pPr>
            <a:r>
              <a:rPr lang="en-CA" dirty="0"/>
              <a:t> … heterosexual? (sexual relations with people of the opposite sex)</a:t>
            </a:r>
          </a:p>
          <a:p>
            <a:pPr marL="285750" indent="-285750">
              <a:buFont typeface="Arial" panose="020B0604020202020204" pitchFamily="34" charset="0"/>
              <a:buChar char="•"/>
            </a:pPr>
            <a:r>
              <a:rPr lang="en-CA" dirty="0"/>
              <a:t> … homosexual, that is lesbian or gay? (sexual relations with people of your own sex)</a:t>
            </a:r>
          </a:p>
          <a:p>
            <a:pPr marL="285750" indent="-285750">
              <a:buFont typeface="Arial" panose="020B0604020202020204" pitchFamily="34" charset="0"/>
              <a:buChar char="•"/>
            </a:pPr>
            <a:r>
              <a:rPr lang="en-CA" dirty="0"/>
              <a:t> … bisexual? (sexual relations with people of both sexes)</a:t>
            </a:r>
          </a:p>
        </p:txBody>
      </p:sp>
    </p:spTree>
    <p:extLst>
      <p:ext uri="{BB962C8B-B14F-4D97-AF65-F5344CB8AC3E}">
        <p14:creationId xmlns:p14="http://schemas.microsoft.com/office/powerpoint/2010/main" val="3509658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89" y="493027"/>
            <a:ext cx="11320041" cy="1325563"/>
          </a:xfrm>
        </p:spPr>
        <p:txBody>
          <a:bodyPr>
            <a:normAutofit/>
          </a:bodyPr>
          <a:lstStyle/>
          <a:p>
            <a:r>
              <a:rPr lang="en-CA" sz="2800" b="1" kern="0" dirty="0">
                <a:latin typeface="Calibri" panose="020F0502020204030204" pitchFamily="34" charset="0"/>
                <a:cs typeface="Calibri" panose="020F0502020204030204" pitchFamily="34" charset="0"/>
              </a:rPr>
              <a:t>Measuring sexual orientation </a:t>
            </a:r>
            <a:br>
              <a:rPr lang="en-CA" sz="2800" b="1" kern="0" dirty="0">
                <a:latin typeface="Calibri" panose="020F0502020204030204" pitchFamily="34" charset="0"/>
                <a:cs typeface="Calibri" panose="020F0502020204030204" pitchFamily="34" charset="0"/>
              </a:rPr>
            </a:br>
            <a:r>
              <a:rPr lang="en-CA" sz="2800" b="1" dirty="0">
                <a:solidFill>
                  <a:schemeClr val="bg2">
                    <a:lumMod val="50000"/>
                  </a:schemeClr>
                </a:solidFill>
                <a:latin typeface="+mn-lt"/>
              </a:rPr>
              <a:t>Adapting Statistics Canada’s standards and measures - Consultation process</a:t>
            </a:r>
          </a:p>
        </p:txBody>
      </p:sp>
      <p:sp>
        <p:nvSpPr>
          <p:cNvPr id="3" name="Content Placeholder 2"/>
          <p:cNvSpPr>
            <a:spLocks noGrp="1"/>
          </p:cNvSpPr>
          <p:nvPr>
            <p:ph idx="1"/>
          </p:nvPr>
        </p:nvSpPr>
        <p:spPr>
          <a:xfrm>
            <a:off x="6641031" y="2068062"/>
            <a:ext cx="5057193" cy="2489315"/>
          </a:xfrm>
          <a:solidFill>
            <a:schemeClr val="bg1">
              <a:alpha val="47000"/>
            </a:schemeClr>
          </a:solidFill>
          <a:ln w="15875">
            <a:noFill/>
          </a:ln>
        </p:spPr>
        <p:txBody>
          <a:bodyPr numCol="1">
            <a:noAutofit/>
          </a:bodyPr>
          <a:lstStyle/>
          <a:p>
            <a:pPr marL="0" indent="0">
              <a:buNone/>
            </a:pPr>
            <a:r>
              <a:rPr lang="en-CA" sz="2000" i="1" dirty="0">
                <a:latin typeface="+mn-lt"/>
              </a:rPr>
              <a:t>Outcomes:</a:t>
            </a:r>
            <a:endParaRPr lang="en-CA" sz="2400" i="1" dirty="0">
              <a:latin typeface="+mn-lt"/>
            </a:endParaRPr>
          </a:p>
          <a:p>
            <a:pPr lvl="1">
              <a:buFont typeface="Wingdings" panose="05000000000000000000" pitchFamily="2" charset="2"/>
              <a:buChar char="ü"/>
            </a:pPr>
            <a:r>
              <a:rPr lang="en-CA" sz="2000" dirty="0">
                <a:latin typeface="+mn-lt"/>
              </a:rPr>
              <a:t>Statistical metadata (definitions and categories) related to sexual orientation </a:t>
            </a:r>
          </a:p>
          <a:p>
            <a:pPr lvl="1">
              <a:buFont typeface="Wingdings" panose="05000000000000000000" pitchFamily="2" charset="2"/>
              <a:buChar char="ü"/>
            </a:pPr>
            <a:r>
              <a:rPr lang="en-CA" sz="2000" dirty="0">
                <a:latin typeface="+mn-lt"/>
              </a:rPr>
              <a:t>Updated questions to measure sexual identity, attraction and behaviour</a:t>
            </a:r>
          </a:p>
        </p:txBody>
      </p:sp>
      <p:sp>
        <p:nvSpPr>
          <p:cNvPr id="5" name="Rectangle 4"/>
          <p:cNvSpPr/>
          <p:nvPr/>
        </p:nvSpPr>
        <p:spPr>
          <a:xfrm>
            <a:off x="485160" y="2068062"/>
            <a:ext cx="6155871" cy="3754874"/>
          </a:xfrm>
          <a:prstGeom prst="rect">
            <a:avLst/>
          </a:prstGeom>
        </p:spPr>
        <p:txBody>
          <a:bodyPr wrap="square">
            <a:spAutoFit/>
          </a:bodyPr>
          <a:lstStyle/>
          <a:p>
            <a:pPr marL="285750" lvl="0" indent="-285750">
              <a:buFont typeface="Arial" panose="020B0604020202020204" pitchFamily="34" charset="0"/>
              <a:buChar char="•"/>
            </a:pPr>
            <a:r>
              <a:rPr lang="en-US" sz="2000" dirty="0"/>
              <a:t>Formed internal working group on sexual orientation with a four phased approach:</a:t>
            </a:r>
          </a:p>
          <a:p>
            <a:pPr lvl="0"/>
            <a:endParaRPr lang="en-CA" dirty="0"/>
          </a:p>
          <a:p>
            <a:pPr marL="742950" lvl="1" indent="-285750">
              <a:buFont typeface="Arial" panose="020B0604020202020204" pitchFamily="34" charset="0"/>
              <a:buChar char="•"/>
            </a:pPr>
            <a:r>
              <a:rPr lang="en-CA" sz="2000" dirty="0"/>
              <a:t>Expert consultations (Spring/Summer 2020)</a:t>
            </a:r>
          </a:p>
          <a:p>
            <a:pPr marL="742950" lvl="1" indent="-285750">
              <a:buFont typeface="Arial" panose="020B0604020202020204" pitchFamily="34" charset="0"/>
              <a:buChar char="•"/>
            </a:pPr>
            <a:r>
              <a:rPr lang="en-CA" sz="2000" dirty="0"/>
              <a:t>Focus groups with LGBTQ2+ non-LGBTQ2+ Canadians (June-July 2020)</a:t>
            </a:r>
          </a:p>
          <a:p>
            <a:pPr marL="742950" lvl="1" indent="-285750">
              <a:buFont typeface="Arial" panose="020B0604020202020204" pitchFamily="34" charset="0"/>
              <a:buChar char="•"/>
            </a:pPr>
            <a:r>
              <a:rPr lang="en-CA" sz="2000" dirty="0"/>
              <a:t>Public consultation through the Statistics Canada website (February 2021)</a:t>
            </a:r>
          </a:p>
          <a:p>
            <a:pPr marL="742950" lvl="1" indent="-285750">
              <a:buFont typeface="Arial" panose="020B0604020202020204" pitchFamily="34" charset="0"/>
              <a:buChar char="•"/>
            </a:pPr>
            <a:r>
              <a:rPr lang="en-CA" sz="2000" dirty="0"/>
              <a:t>One-on-one interviews with LGBTQ2+ non-LGBTQ2+ Canadians on updated questions to measure sexual orientation (March 2021)</a:t>
            </a:r>
          </a:p>
          <a:p>
            <a:pPr marL="742950" lvl="1" indent="-285750">
              <a:buFont typeface="Arial" panose="020B0604020202020204" pitchFamily="34" charset="0"/>
              <a:buChar char="•"/>
            </a:pPr>
            <a:endParaRPr lang="en-CA" sz="2000" dirty="0"/>
          </a:p>
        </p:txBody>
      </p:sp>
      <p:pic>
        <p:nvPicPr>
          <p:cNvPr id="6" name="Picture 5"/>
          <p:cNvPicPr>
            <a:picLocks noChangeAspect="1"/>
          </p:cNvPicPr>
          <p:nvPr/>
        </p:nvPicPr>
        <p:blipFill>
          <a:blip r:embed="rId3"/>
          <a:stretch>
            <a:fillRect/>
          </a:stretch>
        </p:blipFill>
        <p:spPr>
          <a:xfrm>
            <a:off x="6699795" y="3945499"/>
            <a:ext cx="4939665" cy="2113362"/>
          </a:xfrm>
          <a:prstGeom prst="rect">
            <a:avLst/>
          </a:prstGeom>
        </p:spPr>
      </p:pic>
    </p:spTree>
    <p:extLst>
      <p:ext uri="{BB962C8B-B14F-4D97-AF65-F5344CB8AC3E}">
        <p14:creationId xmlns:p14="http://schemas.microsoft.com/office/powerpoint/2010/main" val="3925017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80" b="4873"/>
          <a:stretch/>
        </p:blipFill>
        <p:spPr>
          <a:xfrm>
            <a:off x="6882982" y="1517264"/>
            <a:ext cx="5037268" cy="4660135"/>
          </a:xfrm>
          <a:prstGeom prst="rect">
            <a:avLst/>
          </a:prstGeom>
          <a:solidFill>
            <a:srgbClr val="FE0A3D"/>
          </a:solidFill>
        </p:spPr>
      </p:pic>
      <p:sp>
        <p:nvSpPr>
          <p:cNvPr id="2" name="Title 1"/>
          <p:cNvSpPr>
            <a:spLocks noGrp="1"/>
          </p:cNvSpPr>
          <p:nvPr>
            <p:ph type="title"/>
          </p:nvPr>
        </p:nvSpPr>
        <p:spPr>
          <a:xfrm>
            <a:off x="948005" y="768268"/>
            <a:ext cx="10515600" cy="1325563"/>
          </a:xfrm>
        </p:spPr>
        <p:txBody>
          <a:bodyPr>
            <a:normAutofit/>
          </a:bodyPr>
          <a:lstStyle/>
          <a:p>
            <a:r>
              <a:rPr lang="en-CA" sz="2800" b="1" kern="0" dirty="0">
                <a:latin typeface="Calibri" panose="020F0502020204030204" pitchFamily="34" charset="0"/>
                <a:cs typeface="Calibri" panose="020F0502020204030204" pitchFamily="34" charset="0"/>
              </a:rPr>
              <a:t>Measuring sexual orientation </a:t>
            </a:r>
            <a:br>
              <a:rPr lang="en-CA" sz="2800" b="1" kern="0" dirty="0">
                <a:latin typeface="Calibri" panose="020F0502020204030204" pitchFamily="34" charset="0"/>
                <a:cs typeface="Calibri" panose="020F0502020204030204" pitchFamily="34" charset="0"/>
              </a:rPr>
            </a:br>
            <a:r>
              <a:rPr lang="en-CA" sz="2800" b="1" dirty="0">
                <a:solidFill>
                  <a:schemeClr val="bg2">
                    <a:lumMod val="50000"/>
                  </a:schemeClr>
                </a:solidFill>
                <a:latin typeface="+mn-lt"/>
              </a:rPr>
              <a:t>Adapting Statistics Canada’s standards and measures</a:t>
            </a:r>
            <a:br>
              <a:rPr lang="en-CA" sz="2800" b="1" dirty="0">
                <a:solidFill>
                  <a:schemeClr val="bg2">
                    <a:lumMod val="50000"/>
                  </a:schemeClr>
                </a:solidFill>
                <a:latin typeface="+mn-lt"/>
              </a:rPr>
            </a:br>
            <a:r>
              <a:rPr lang="en-CA" sz="2800" b="1" dirty="0">
                <a:solidFill>
                  <a:schemeClr val="bg2">
                    <a:lumMod val="50000"/>
                  </a:schemeClr>
                </a:solidFill>
                <a:latin typeface="+mn-lt"/>
              </a:rPr>
              <a:t>Consultation process </a:t>
            </a:r>
            <a:r>
              <a:rPr lang="en-CA" sz="2800" b="1" i="1" dirty="0">
                <a:solidFill>
                  <a:schemeClr val="bg2">
                    <a:lumMod val="50000"/>
                  </a:schemeClr>
                </a:solidFill>
                <a:latin typeface="+mn-lt"/>
              </a:rPr>
              <a:t>continued </a:t>
            </a:r>
          </a:p>
        </p:txBody>
      </p:sp>
      <p:sp>
        <p:nvSpPr>
          <p:cNvPr id="5" name="Rectangle 4"/>
          <p:cNvSpPr/>
          <p:nvPr/>
        </p:nvSpPr>
        <p:spPr>
          <a:xfrm>
            <a:off x="550842" y="2216115"/>
            <a:ext cx="6155871" cy="3785652"/>
          </a:xfrm>
          <a:prstGeom prst="rect">
            <a:avLst/>
          </a:prstGeom>
        </p:spPr>
        <p:txBody>
          <a:bodyPr wrap="square">
            <a:spAutoFit/>
          </a:bodyPr>
          <a:lstStyle/>
          <a:p>
            <a:pPr marL="742950" lvl="1" indent="-285750">
              <a:buFont typeface="Arial" panose="020B0604020202020204" pitchFamily="34" charset="0"/>
              <a:buChar char="•"/>
            </a:pPr>
            <a:r>
              <a:rPr lang="en-CA" sz="2000" dirty="0"/>
              <a:t>Current Phase: Public consultation through the Statistics Canada website </a:t>
            </a:r>
          </a:p>
          <a:p>
            <a:pPr marL="742950" lvl="1" indent="-285750">
              <a:buFont typeface="Arial" panose="020B0604020202020204" pitchFamily="34" charset="0"/>
              <a:buChar char="•"/>
            </a:pPr>
            <a:endParaRPr lang="en-CA" sz="2000" dirty="0"/>
          </a:p>
          <a:p>
            <a:pPr marL="742950" lvl="1" indent="-285750">
              <a:buFont typeface="Arial" panose="020B0604020202020204" pitchFamily="34" charset="0"/>
              <a:buChar char="•"/>
            </a:pPr>
            <a:r>
              <a:rPr lang="en-CA" sz="2000" dirty="0"/>
              <a:t>To better respond to the growing information needs of diverse communities in Canada, a public consultation was launched on Feb 2, 2021 on gender and sexual diversity statistical metadata standards.</a:t>
            </a:r>
          </a:p>
          <a:p>
            <a:pPr lvl="1"/>
            <a:endParaRPr lang="en-CA" sz="2000" u="sng" dirty="0"/>
          </a:p>
          <a:p>
            <a:pPr marL="742950" lvl="1" indent="-285750">
              <a:buFont typeface="Arial" panose="020B0604020202020204" pitchFamily="34" charset="0"/>
              <a:buChar char="•"/>
            </a:pPr>
            <a:r>
              <a:rPr lang="en-CA" sz="2000" u="sng" dirty="0">
                <a:hlinkClick r:id="rId4"/>
              </a:rPr>
              <a:t>https://www.statcan.gc.ca/eng/consultation/2021/gender</a:t>
            </a:r>
            <a:endParaRPr lang="en-CA" sz="2000" u="sng" dirty="0"/>
          </a:p>
          <a:p>
            <a:pPr marL="742950" lvl="1" indent="-285750">
              <a:buFont typeface="Arial" panose="020B0604020202020204" pitchFamily="34" charset="0"/>
              <a:buChar char="•"/>
            </a:pPr>
            <a:endParaRPr lang="en-CA" sz="2000" u="sng" dirty="0"/>
          </a:p>
        </p:txBody>
      </p:sp>
    </p:spTree>
    <p:extLst>
      <p:ext uri="{BB962C8B-B14F-4D97-AF65-F5344CB8AC3E}">
        <p14:creationId xmlns:p14="http://schemas.microsoft.com/office/powerpoint/2010/main" val="2073170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1d-20_029_02-eng.potx [Read-Only]" id="{0C2C4CB4-395B-4B38-B4A3-C0B515C92C95}" vid="{61AB7336-6209-4CBC-8361-867D33989396}"/>
    </a:ext>
  </a:extLst>
</a:theme>
</file>

<file path=ppt/theme/theme2.xml><?xml version="1.0" encoding="utf-8"?>
<a:theme xmlns:a="http://schemas.openxmlformats.org/drawingml/2006/main" name="2_Office Theme">
  <a:themeElements>
    <a:clrScheme name="Custom 7">
      <a:dk1>
        <a:srgbClr val="000000"/>
      </a:dk1>
      <a:lt1>
        <a:srgbClr val="FFFFFF"/>
      </a:lt1>
      <a:dk2>
        <a:srgbClr val="344068"/>
      </a:dk2>
      <a:lt2>
        <a:srgbClr val="D9E0E6"/>
      </a:lt2>
      <a:accent1>
        <a:srgbClr val="15487F"/>
      </a:accent1>
      <a:accent2>
        <a:srgbClr val="2683C6"/>
      </a:accent2>
      <a:accent3>
        <a:srgbClr val="28C4CC"/>
      </a:accent3>
      <a:accent4>
        <a:srgbClr val="15487F"/>
      </a:accent4>
      <a:accent5>
        <a:srgbClr val="3E8853"/>
      </a:accent5>
      <a:accent6>
        <a:srgbClr val="62A39F"/>
      </a:accent6>
      <a:hlink>
        <a:srgbClr val="6EAC1C"/>
      </a:hlink>
      <a:folHlink>
        <a:srgbClr val="B26B0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1d-20_029_02-eng.potx [Read-Only]" id="{17F86E76-8972-480C-A11F-7E68D4120C05}" vid="{172A0294-93AB-42FF-B3B6-1C3ABA6928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11435</TotalTime>
  <Words>2597</Words>
  <Application>Microsoft Office PowerPoint</Application>
  <PresentationFormat>Grand écran</PresentationFormat>
  <Paragraphs>249</Paragraphs>
  <Slides>26</Slides>
  <Notes>26</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26</vt:i4>
      </vt:variant>
    </vt:vector>
  </HeadingPairs>
  <TitlesOfParts>
    <vt:vector size="36" baseType="lpstr">
      <vt:lpstr>Arial</vt:lpstr>
      <vt:lpstr>Arial MT Std</vt:lpstr>
      <vt:lpstr>Calibri</vt:lpstr>
      <vt:lpstr>Calibri Light</vt:lpstr>
      <vt:lpstr>Century Gothic</vt:lpstr>
      <vt:lpstr>Times New Roman</vt:lpstr>
      <vt:lpstr>Wingdings</vt:lpstr>
      <vt:lpstr>Office Theme</vt:lpstr>
      <vt:lpstr>2_Office Theme</vt:lpstr>
      <vt:lpstr>4_Office Theme</vt:lpstr>
      <vt:lpstr>   The Centre for Gender, Diversity and Inclusion Statistics The Centre for Demography Statistics Canada</vt:lpstr>
      <vt:lpstr>The Centre for Gender, Diversity, and Inclusion Statistics  </vt:lpstr>
      <vt:lpstr>National Statistical Standards Tested and Trusted  </vt:lpstr>
      <vt:lpstr>National statistical standards  Tested and trusted </vt:lpstr>
      <vt:lpstr>Statistics Canada’s Policy on Standards</vt:lpstr>
      <vt:lpstr>Measuring sexual orientation and gender  </vt:lpstr>
      <vt:lpstr>Measuring sexual orientation  In surveys</vt:lpstr>
      <vt:lpstr>Measuring sexual orientation  Adapting Statistics Canada’s standards and measures - Consultation process</vt:lpstr>
      <vt:lpstr>Measuring sexual orientation  Adapting Statistics Canada’s standards and measures Consultation process continued </vt:lpstr>
      <vt:lpstr>Présentation PowerPoint</vt:lpstr>
      <vt:lpstr>Présentation PowerPoint</vt:lpstr>
      <vt:lpstr>Présentation PowerPoint</vt:lpstr>
      <vt:lpstr>Présentation PowerPoint</vt:lpstr>
      <vt:lpstr>2021 Census of Population questionnaire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Highlights of Recent Publications</vt:lpstr>
      <vt:lpstr>Selection of publications on diverse population groups Gender and sexual orientation</vt:lpstr>
      <vt:lpstr>Présentation PowerPoint</vt:lpstr>
      <vt:lpstr>Contact Information  Can’t find what you want?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Statistics for GBA+</dc:title>
  <dc:creator>Senka Omercic</dc:creator>
  <cp:lastModifiedBy>Ménard, France-Pascale - DEM/DEM</cp:lastModifiedBy>
  <cp:revision>667</cp:revision>
  <dcterms:created xsi:type="dcterms:W3CDTF">2020-09-17T18:25:07Z</dcterms:created>
  <dcterms:modified xsi:type="dcterms:W3CDTF">2021-02-24T20:08:40Z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-270869179</vt:i4>
  </property>
  <property fmtid="{D5CDD505-2E9C-101B-9397-08002B2CF9AE}" pid="3" name="_NewReviewCycle">
    <vt:lpwstr/>
  </property>
  <property fmtid="{D5CDD505-2E9C-101B-9397-08002B2CF9AE}" pid="4" name="_EmailSubject">
    <vt:lpwstr>FR_ProbingQuestions_Final_ForFP.DOCX</vt:lpwstr>
  </property>
  <property fmtid="{D5CDD505-2E9C-101B-9397-08002B2CF9AE}" pid="5" name="_AuthorEmail">
    <vt:lpwstr>elena.prokopenko@canada.ca</vt:lpwstr>
  </property>
  <property fmtid="{D5CDD505-2E9C-101B-9397-08002B2CF9AE}" pid="6" name="_AuthorEmailDisplayName">
    <vt:lpwstr>Prokopenko, Elena (STATCAN)</vt:lpwstr>
  </property>
  <property fmtid="{D5CDD505-2E9C-101B-9397-08002B2CF9AE}" pid="7" name="_PreviousAdHocReviewCycleID">
    <vt:i4>103113036</vt:i4>
  </property>
</Properties>
</file>