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612" r:id="rId2"/>
    <p:sldId id="1672" r:id="rId3"/>
    <p:sldId id="1657" r:id="rId4"/>
    <p:sldId id="1658" r:id="rId5"/>
    <p:sldId id="1673" r:id="rId6"/>
    <p:sldId id="1659" r:id="rId7"/>
    <p:sldId id="1665" r:id="rId8"/>
    <p:sldId id="1669" r:id="rId9"/>
    <p:sldId id="1671" r:id="rId10"/>
    <p:sldId id="1661" r:id="rId11"/>
    <p:sldId id="1663" r:id="rId12"/>
    <p:sldId id="1662" r:id="rId13"/>
    <p:sldId id="1670" r:id="rId14"/>
    <p:sldId id="409" r:id="rId15"/>
    <p:sldId id="1647" r:id="rId16"/>
  </p:sldIdLst>
  <p:sldSz cx="12192000" cy="6858000"/>
  <p:notesSz cx="6858000" cy="9296400"/>
  <p:custDataLst>
    <p:tags r:id="rId1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000000"/>
    <a:srgbClr val="3668BE"/>
    <a:srgbClr val="FFFFFF"/>
    <a:srgbClr val="0082C9"/>
    <a:srgbClr val="D1D2D4"/>
    <a:srgbClr val="080808"/>
    <a:srgbClr val="157AC0"/>
    <a:srgbClr val="ECECEC"/>
    <a:srgbClr val="064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06" autoAdjust="0"/>
    <p:restoredTop sz="70643" autoAdjust="0"/>
  </p:normalViewPr>
  <p:slideViewPr>
    <p:cSldViewPr snapToGrid="0" snapToObjects="1">
      <p:cViewPr varScale="1">
        <p:scale>
          <a:sx n="35" d="100"/>
          <a:sy n="35" d="100"/>
        </p:scale>
        <p:origin x="902" y="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52" y="96"/>
      </p:cViewPr>
      <p:guideLst>
        <p:guide orient="horz" pos="2928"/>
        <p:guide pos="220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D6973-754B-47CD-95F4-E4177A42261F}" type="datetimeFigureOut">
              <a:rPr lang="en-US" altLang="en-US"/>
              <a:pPr/>
              <a:t>1/20/2023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79507-E6EB-4E09-9330-8A6222761008}" type="datetimeFigureOut">
              <a:rPr lang="en-US" altLang="en-US"/>
              <a:pPr/>
              <a:t>1/20/2023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414A-BA14-4DDA-AFF4-139240F3582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dirty="0"/>
              <a:t>Currently: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/>
              <a:t>Co-lead EDI&amp;AR Committee of an Ontario Health Team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/>
              <a:t>Parent Member Regional Planning Table Trans, Non-binary, Intersex, Two Spirit Health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/>
              <a:t>The Ottawa Hospital Rainbow Patient Family Advisory Committee (Family Advisor)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/>
              <a:t>Retired in Aug from RHO after 4½ years as a Clinical Educator to all disciplines of Health Care Providers regarding Gender Diversity, Gender Affirming Care and Transition Related Surgeries.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/>
              <a:t>Before that: CIHI, LTC and Palliative Care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760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08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76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9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523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91474A-F1B8-47F8-AA36-194FED41BE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54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83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38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638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22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72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4041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6414A-BA14-4DDA-AFF4-139240F35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01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52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000" y="5901846"/>
            <a:ext cx="11808000" cy="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2B96C-68E8-49DF-84CE-1E7AF52E24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229BFB2-F291-4719-8F9A-0A64D9FFFA2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A680A2-2049-4746-8032-141B90A21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46759A9-2B9E-4CBD-B1C3-1E077C382878}"/>
                </a:ext>
              </a:extLst>
            </p:cNvPr>
            <p:cNvSpPr/>
            <p:nvPr userDrawn="1"/>
          </p:nvSpPr>
          <p:spPr>
            <a:xfrm>
              <a:off x="550104" y="488156"/>
              <a:ext cx="11091792" cy="588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30257" y="5958443"/>
            <a:ext cx="2743200" cy="33496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/</a:t>
            </a:r>
            <a:fld id="{AEB1CDCA-3EFE-CF47-B025-9275530F57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738188" y="579439"/>
            <a:ext cx="107156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CA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738188" y="1692673"/>
            <a:ext cx="10715626" cy="416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>
                  <a:lumMod val="95000"/>
                  <a:lumOff val="5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36689"/>
            <a:ext cx="109728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altLang="en-US" sz="3600" b="1" kern="0" baseline="0" dirty="0" smtClean="0">
          <a:solidFill>
            <a:schemeClr val="tx1">
              <a:lumMod val="95000"/>
              <a:lumOff val="5000"/>
            </a:schemeClr>
          </a:solidFill>
          <a:latin typeface="Montserrat" panose="02000505000000020004" pitchFamily="2" charset="0"/>
          <a:ea typeface="ヒラギノ角ゴ Pro W3" pitchFamily="126" charset="-128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  <a:lumOff val="5000"/>
          </a:schemeClr>
        </a:buClr>
        <a:buFont typeface="Arial" panose="020B0604020202020204" pitchFamily="34" charset="0"/>
        <a:buChar char="•"/>
        <a:defRPr lang="en-CA" sz="2600" kern="1200" dirty="0">
          <a:solidFill>
            <a:schemeClr val="tx1">
              <a:lumMod val="95000"/>
              <a:lumOff val="5000"/>
            </a:schemeClr>
          </a:solidFill>
          <a:latin typeface="Montserrat" panose="02000505000000020004" pitchFamily="2" charset="0"/>
          <a:ea typeface="ヒラギノ角ゴ Pro W3" pitchFamily="126" charset="-128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  <a:lumOff val="5000"/>
          </a:schemeClr>
        </a:buClr>
        <a:buFont typeface="Arial" panose="020B0604020202020204" pitchFamily="34" charset="0"/>
        <a:buChar char="•"/>
        <a:defRPr lang="en-CA" sz="2400" kern="1200" dirty="0">
          <a:solidFill>
            <a:schemeClr val="tx1">
              <a:lumMod val="95000"/>
              <a:lumOff val="5000"/>
            </a:schemeClr>
          </a:solidFill>
          <a:latin typeface="Montserrat" panose="02000505000000020004" pitchFamily="2" charset="0"/>
          <a:ea typeface="ヒラギノ角ゴ Pro W3" pitchFamily="126" charset="-128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  <a:lumOff val="5000"/>
          </a:schemeClr>
        </a:buClr>
        <a:buFont typeface="Arial" panose="020B0604020202020204" pitchFamily="34" charset="0"/>
        <a:buChar char="•"/>
        <a:defRPr lang="en-CA" sz="2200" kern="1200" dirty="0">
          <a:solidFill>
            <a:schemeClr val="tx1">
              <a:lumMod val="95000"/>
              <a:lumOff val="5000"/>
            </a:schemeClr>
          </a:solidFill>
          <a:latin typeface="Montserrat" panose="02000505000000020004" pitchFamily="2" charset="0"/>
          <a:ea typeface="ヒラギノ角ゴ Pro W3" pitchFamily="126" charset="-128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  <a:lumOff val="5000"/>
          </a:schemeClr>
        </a:buClr>
        <a:buFont typeface="Arial" panose="020B0604020202020204" pitchFamily="34" charset="0"/>
        <a:buChar char="•"/>
        <a:defRPr lang="en-CA" sz="2000" kern="1200" dirty="0">
          <a:solidFill>
            <a:schemeClr val="tx1">
              <a:lumMod val="95000"/>
              <a:lumOff val="5000"/>
            </a:schemeClr>
          </a:solidFill>
          <a:latin typeface="Montserrat" panose="02000505000000020004" pitchFamily="2" charset="0"/>
          <a:ea typeface="ヒラギノ角ゴ Pro W3" pitchFamily="126" charset="-128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95000"/>
            <a:lumOff val="5000"/>
          </a:schemeClr>
        </a:buClr>
        <a:buFont typeface="Arial" panose="020B0604020202020204" pitchFamily="34" charset="0"/>
        <a:buChar char="•"/>
        <a:defRPr lang="en-US" kern="1200" dirty="0">
          <a:solidFill>
            <a:schemeClr val="tx1">
              <a:lumMod val="95000"/>
              <a:lumOff val="5000"/>
            </a:schemeClr>
          </a:solidFill>
          <a:latin typeface="Montserrat" panose="02000505000000020004" pitchFamily="2" charset="0"/>
          <a:ea typeface="ヒラギノ角ゴ Pro W3" pitchFamily="126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47315" y="179497"/>
            <a:ext cx="2220686" cy="10614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3BB2C-16EE-4F15-9683-A482CB26FD8F}"/>
              </a:ext>
            </a:extLst>
          </p:cNvPr>
          <p:cNvSpPr/>
          <p:nvPr/>
        </p:nvSpPr>
        <p:spPr>
          <a:xfrm>
            <a:off x="1012861" y="4191968"/>
            <a:ext cx="10633554" cy="1584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6" charset="-128"/>
                <a:cs typeface="Arial" panose="020B0604020202020204" pitchFamily="34" charset="0"/>
              </a:rPr>
              <a:t>Karen Luyendyk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6" charset="-128"/>
                <a:cs typeface="Arial" panose="020B0604020202020204" pitchFamily="34" charset="0"/>
              </a:rPr>
              <a:t>(she/her)</a:t>
            </a:r>
          </a:p>
          <a:p>
            <a:pPr marL="0" marR="0" lvl="0" indent="0" algn="l" defTabSz="4572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2000" dirty="0">
                <a:solidFill>
                  <a:srgbClr val="0D0D0D"/>
                </a:solidFill>
                <a:latin typeface="Montserrat" panose="02000505000000020004" pitchFamily="2" charset="0"/>
                <a:ea typeface="ヒラギノ角ゴ Pro W3" pitchFamily="126" charset="-128"/>
                <a:cs typeface="Arial" panose="020B0604020202020204" pitchFamily="34" charset="0"/>
              </a:rPr>
              <a:t>Retired RN, MSN </a:t>
            </a:r>
            <a:b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6" charset="-128"/>
                <a:cs typeface="Arial" panose="020B0604020202020204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ontserrat" panose="02000505000000020004" pitchFamily="2" charset="0"/>
              <a:ea typeface="ヒラギノ角ゴ Pro W3" pitchFamily="127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5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26DB1B-6448-35E6-F1BD-BC1284C5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t>/</a:t>
            </a:r>
            <a:fld id="{AEB1CDCA-3EFE-CF47-B025-9275530F574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ontserrat" panose="02000505000000020004" pitchFamily="2" charset="0"/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FDF82C-0B37-5215-0099-9B9FE859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" y="361725"/>
            <a:ext cx="10715625" cy="985837"/>
          </a:xfrm>
        </p:spPr>
        <p:txBody>
          <a:bodyPr/>
          <a:lstStyle/>
          <a:p>
            <a:pPr algn="ctr"/>
            <a:b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Need A Health System Where…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C17DD-A32E-E6D0-5B01-021762CE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73" y="1245158"/>
            <a:ext cx="10715626" cy="4713285"/>
          </a:xfrm>
        </p:spPr>
        <p:txBody>
          <a:bodyPr/>
          <a:lstStyle/>
          <a:p>
            <a:pPr marL="57150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linicians 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request these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tests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Systems 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allow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these combinations of tests for one patient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echnicians will perform the tests without question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Results will be analyzed within the context of the patient’s current anatomy and hormones</a:t>
            </a:r>
          </a:p>
          <a:p>
            <a:pPr marL="57150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patient’s correct name, pronouns and gender 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be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used when speaking </a:t>
            </a:r>
            <a:r>
              <a:rPr lang="en-US" sz="3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and about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them </a:t>
            </a:r>
          </a:p>
          <a:p>
            <a:pPr marL="57150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715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4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D0C91-022F-7D33-5316-65DBA842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t>/</a:t>
            </a:r>
            <a:fld id="{AEB1CDCA-3EFE-CF47-B025-9275530F574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ontserrat" panose="02000505000000020004" pitchFamily="2" charset="0"/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FBC378-7EE8-6A77-81E5-F3E78563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579439"/>
            <a:ext cx="10430556" cy="985837"/>
          </a:xfrm>
        </p:spPr>
        <p:txBody>
          <a:bodyPr/>
          <a:lstStyle/>
          <a:p>
            <a:r>
              <a:rPr lang="en-CA" dirty="0"/>
              <a:t>One Solution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2B202-6E1A-7E8F-2E66-B290A73DE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7" y="1692673"/>
            <a:ext cx="10145487" cy="4585888"/>
          </a:xfrm>
        </p:spPr>
        <p:txBody>
          <a:bodyPr/>
          <a:lstStyle/>
          <a:p>
            <a:pPr>
              <a:spcBef>
                <a:spcPct val="30000"/>
              </a:spcBef>
              <a:buClrTx/>
              <a:defRPr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 for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gender identity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(man, woman, non-binary, etc.)</a:t>
            </a:r>
          </a:p>
          <a:p>
            <a:pPr>
              <a:spcBef>
                <a:spcPct val="30000"/>
              </a:spcBef>
              <a:buClrTx/>
              <a:defRPr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definitions</a:t>
            </a: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cisgender, transgender and non-binary</a:t>
            </a:r>
          </a:p>
          <a:p>
            <a:pPr>
              <a:spcBef>
                <a:spcPct val="30000"/>
              </a:spcBef>
              <a:buClrTx/>
              <a:defRPr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Ask,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“based on these definitions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identify as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cisgender or transgender or non-binary?”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F9C76E-D35F-3ED5-E26F-A1A54D25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t>/</a:t>
            </a:r>
            <a:fld id="{AEB1CDCA-3EFE-CF47-B025-9275530F574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ontserrat" panose="02000505000000020004" pitchFamily="2" charset="0"/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DC8DAB-3D73-999E-0FA1-6A9449F8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579438"/>
            <a:ext cx="10715625" cy="985837"/>
          </a:xfrm>
        </p:spPr>
        <p:txBody>
          <a:bodyPr/>
          <a:lstStyle/>
          <a:p>
            <a:r>
              <a:rPr lang="en-CA" dirty="0"/>
              <a:t>Alphabetical Order Avoids Cisnormativity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AB6E9-F70B-0B2A-3EE5-04575B57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8" y="1565276"/>
            <a:ext cx="4312783" cy="4728129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Agender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not to disclose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Female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Gender Fluid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Intersex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2AF1467-0DE3-8747-5340-C5A5C6780642}"/>
              </a:ext>
            </a:extLst>
          </p:cNvPr>
          <p:cNvSpPr txBox="1">
            <a:spLocks/>
          </p:cNvSpPr>
          <p:nvPr/>
        </p:nvSpPr>
        <p:spPr bwMode="auto">
          <a:xfrm>
            <a:off x="5812972" y="1565275"/>
            <a:ext cx="5386922" cy="472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 lang="en-CA" sz="2600" kern="120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  <a:ea typeface="ヒラギノ角ゴ Pro W3" pitchFamily="126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 lang="en-CA"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  <a:ea typeface="ヒラギノ角ゴ Pro W3" pitchFamily="126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 lang="en-CA" sz="2200" kern="120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  <a:ea typeface="ヒラギノ角ゴ Pro W3" pitchFamily="126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 lang="en-CA"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  <a:ea typeface="ヒラギノ角ゴ Pro W3" pitchFamily="126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 lang="en-US" kern="120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  <a:ea typeface="ヒラギノ角ゴ Pro W3" pitchFamily="126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Non-binary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listed ____________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Questioning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 female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 male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Spirit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ontserrat" panose="02000505000000020004" pitchFamily="2" charset="0"/>
              <a:ea typeface="ヒラギノ角ゴ Pro W3" pitchFamily="126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9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9D56D-5646-650F-FBA5-2AC7096C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t>/</a:t>
            </a:r>
            <a:fld id="{AEB1CDCA-3EFE-CF47-B025-9275530F574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ontserrat" panose="02000505000000020004" pitchFamily="2" charset="0"/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F944B8-6E6D-3EC1-9F48-E0206A30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Consider 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E555A-DD88-1F1F-E1FD-FE206EC4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Our current system normalizes discrimination against patients who don’t fit cisnormative molds</a:t>
            </a:r>
          </a:p>
          <a:p>
            <a:pPr marL="0" indent="0">
              <a:buNone/>
            </a:pPr>
            <a:endParaRPr lang="en-C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What is our threshold?</a:t>
            </a:r>
          </a:p>
          <a:p>
            <a:r>
              <a:rPr lang="en-CA" sz="3600" dirty="0">
                <a:latin typeface="Calibri" panose="020F0502020204030204" pitchFamily="34" charset="0"/>
                <a:cs typeface="Calibri" panose="020F0502020204030204" pitchFamily="34" charset="0"/>
              </a:rPr>
              <a:t>How much harm are we willing to cause and for how long?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5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608F68-8A1C-469C-8CAF-6B3D7AC6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75564-AF6E-40FC-905A-F6C5E8D29614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ontserrat" panose="02000505000000020004" pitchFamily="2" charset="0"/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580F6-7D9A-49F9-F1DF-AD7EC900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77440"/>
            <a:ext cx="10607119" cy="985837"/>
          </a:xfrm>
        </p:spPr>
        <p:txBody>
          <a:bodyPr/>
          <a:lstStyle/>
          <a:p>
            <a:r>
              <a:rPr lang="en-CA" dirty="0"/>
              <a:t>Use Privilege to Disrupt the Health System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0E3760-BC15-4690-8E41-A9EBF4E14EF3}"/>
              </a:ext>
            </a:extLst>
          </p:cNvPr>
          <p:cNvSpPr txBox="1">
            <a:spLocks/>
          </p:cNvSpPr>
          <p:nvPr/>
        </p:nvSpPr>
        <p:spPr bwMode="auto">
          <a:xfrm>
            <a:off x="670482" y="1962386"/>
            <a:ext cx="10851037" cy="50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 lang="en-CA" sz="2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  <a:ea typeface="ヒラギノ角ゴ Pro W3" pitchFamily="126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 lang="en-CA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  <a:ea typeface="ヒラギノ角ゴ Pro W3" pitchFamily="126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 lang="en-CA" sz="22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  <a:ea typeface="ヒラギノ角ゴ Pro W3" pitchFamily="126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 lang="en-CA" sz="20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  <a:ea typeface="ヒラギノ角ゴ Pro W3" pitchFamily="126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2000505000000020004" pitchFamily="2" charset="0"/>
                <a:ea typeface="ヒラギノ角ゴ Pro W3" pitchFamily="126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0" indent="-5715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and Data organizations need to use their influence to disrupt a cisnormative, cissexist system</a:t>
            </a:r>
          </a:p>
          <a:p>
            <a:pPr marL="685800" marR="0" lvl="0" indent="-5715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StatsCan did this with 2021 census</a:t>
            </a:r>
          </a:p>
          <a:p>
            <a:pPr marL="685800" marR="0" lvl="0" indent="-5715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Doing so would require vendors to update software</a:t>
            </a:r>
          </a:p>
          <a:p>
            <a:pPr marL="1085850" marR="0" lvl="1" indent="-5715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3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7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A close-up of a flag&#10;&#10;Description automatically generated">
            <a:extLst>
              <a:ext uri="{FF2B5EF4-FFF2-40B4-BE49-F238E27FC236}">
                <a16:creationId xmlns:a16="http://schemas.microsoft.com/office/drawing/2014/main" id="{68E7E284-7FD2-BFA1-6074-156E908ED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21" y="1240971"/>
            <a:ext cx="8668579" cy="50375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8AE9CC-13AF-B7DA-8490-A8FF0C1C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0257" y="5958443"/>
            <a:ext cx="2743200" cy="334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/>
              <a:t>/</a:t>
            </a:r>
            <a:fld id="{AEB1CDCA-3EFE-CF47-B025-9275530F5742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7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34594-583B-5661-4340-4A511A90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32" y="255134"/>
            <a:ext cx="10715625" cy="1203552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CA" dirty="0"/>
              <a:t>Thank You!!!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8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49E32-EC19-0297-5A77-66944D5E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</a:t>
            </a:r>
            <a:fld id="{AEB1CDCA-3EFE-CF47-B025-9275530F574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C8BC1-1364-A6FB-348E-C49E46F0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Mature Trans Woman Visits New Doctor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BECDB-BB16-160D-32EE-8776D596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8" y="1807029"/>
            <a:ext cx="10715626" cy="4049656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prstClr val="black">
                  <a:lumMod val="95000"/>
                  <a:lumOff val="5000"/>
                </a:prstClr>
              </a:buClr>
              <a:buFont typeface="Symbol" panose="05050102010706020507" pitchFamily="18" charset="2"/>
              <a:buChar char=""/>
              <a:defRPr/>
            </a:pP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Gender on Health Card is F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sked if she’s in menopause and when was her last period?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Surgical History: none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Mammogram and B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one Mass Density ordered</a:t>
            </a:r>
          </a:p>
          <a:p>
            <a:pPr marL="342900" marR="0" lvl="0" indent="-3429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prstClr val="black">
                  <a:lumMod val="95000"/>
                  <a:lumOff val="5000"/>
                </a:prstClr>
              </a:buClr>
              <a:buFont typeface="Symbol" panose="05050102010706020507" pitchFamily="18" charset="2"/>
              <a:buChar char=""/>
              <a:defRPr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be Sex Parameters for Clinical Use (SPCU)?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9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559E8-1908-F085-63CD-622D39E0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t>/</a:t>
            </a:r>
            <a:fld id="{AEB1CDCA-3EFE-CF47-B025-9275530F574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ontserrat" panose="02000505000000020004" pitchFamily="2" charset="0"/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DC31D-6D25-2B07-FD84-3453EAE3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Lab Req for a Mature Trans Woman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6490B-97BC-CCB4-9EBD-58E8B6B2E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PSA screening –  Expecting typical male range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Hormone levels – Estrogen, expecting typical female range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– Testosterone, expected to be suppressed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CBC, TSH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be SPCU?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5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3937C6-24A9-B716-F0FC-84A64E51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</a:t>
            </a:r>
            <a:fld id="{AEB1CDCA-3EFE-CF47-B025-9275530F57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14F40D-5A3F-05F5-4DD4-5910E7C2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Mature Trans Man Visits New Doctor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381E1-5931-1451-2BF5-F316C1602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Gender on Health Card is M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 had phalloplasty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asked what happened to his arm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Asked if he had a vasectomy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Could not donate Plasma because weight was too low …                Possibly about incorrect reference ranges?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7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3937C6-24A9-B716-F0FC-84A64E51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t>/</a:t>
            </a:r>
            <a:fld id="{AEB1CDCA-3EFE-CF47-B025-9275530F574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ontserrat" panose="02000505000000020004" pitchFamily="2" charset="0"/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14F40D-5A3F-05F5-4DD4-5910E7C2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Lab Req for Mature Trans Man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381E1-5931-1451-2BF5-F316C1602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Hormone levels – expect Testosterone in typical male range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PAP screening planned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 screening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black">
                  <a:lumMod val="95000"/>
                  <a:lumOff val="5000"/>
                </a:prstClr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be SPCU?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0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559E8-1908-F085-63CD-622D39E0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t>/</a:t>
            </a:r>
            <a:fld id="{AEB1CDCA-3EFE-CF47-B025-9275530F574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ontserrat" panose="02000505000000020004" pitchFamily="2" charset="0"/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DC31D-6D25-2B07-FD84-3453EAE3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406638"/>
            <a:ext cx="10715625" cy="985837"/>
          </a:xfrm>
        </p:spPr>
        <p:txBody>
          <a:bodyPr/>
          <a:lstStyle/>
          <a:p>
            <a:r>
              <a:rPr lang="en-CA" dirty="0"/>
              <a:t>25yr old Trans Man Planning a Pregnancy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6490B-97BC-CCB4-9EBD-58E8B6B2E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6" y="1171463"/>
            <a:ext cx="10715626" cy="4515074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Gender on Health Card is 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Visits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obstetrician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Blood work ordered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3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erify no Testosterone x6 months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Expect </a:t>
            </a:r>
            <a:r>
              <a:rPr lang="en-U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hormone profile in typical female range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Later this man will likely have an ultrasound during pregnancy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would be SPCU?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6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37356-5A94-A8C9-EF33-4F1AF510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</a:t>
            </a:r>
            <a:fld id="{AEB1CDCA-3EFE-CF47-B025-9275530F57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3DFFE-C64C-80AA-E6CB-6039277B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Meet a gender fluid/non-binary person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7EA0D-856F-99AE-1A99-E02966160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Gender on Health Card is F</a:t>
            </a: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Surgical history: hysterectomy but still has ovaries</a:t>
            </a:r>
          </a:p>
          <a:p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Blood work ordered:</a:t>
            </a:r>
          </a:p>
          <a:p>
            <a:pPr lvl="1"/>
            <a:r>
              <a:rPr lang="en-CA" sz="3000" dirty="0">
                <a:latin typeface="Calibri" panose="020F0502020204030204" pitchFamily="34" charset="0"/>
                <a:cs typeface="Calibri" panose="020F0502020204030204" pitchFamily="34" charset="0"/>
              </a:rPr>
              <a:t>Hormone levels: on low dose testosterone</a:t>
            </a: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Bone Mass Density</a:t>
            </a:r>
          </a:p>
          <a:p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What would be the SPCU?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0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437356-5A94-A8C9-EF33-4F1AF510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t>/</a:t>
            </a:r>
            <a:fld id="{AEB1CDCA-3EFE-CF47-B025-9275530F574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Montserrat" panose="02000505000000020004" pitchFamily="2" charset="0"/>
                <a:ea typeface="ヒラギノ角ゴ Pro W3" pitchFamily="127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Montserrat" panose="02000505000000020004" pitchFamily="2" charset="0"/>
              <a:ea typeface="ヒラギノ角ゴ Pro W3" pitchFamily="127" charset="-128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3DFFE-C64C-80AA-E6CB-6039277B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Meet a mature gender fluid person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7EA0D-856F-99AE-1A99-E02966160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Gender Marker on Health Card is M</a:t>
            </a: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Surgical History: bilateral orchiectomy and vaginoplasty </a:t>
            </a: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Hormone Therapy: low dose Testosterone</a:t>
            </a:r>
          </a:p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Blood work ordered: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Hormone levels 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PSA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would be the SPCU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6" charset="-128"/>
                <a:cs typeface="Calibri" panose="020F0502020204030204" pitchFamily="34" charset="0"/>
              </a:rPr>
              <a:t> and is it useful information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0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AC86D0-B81C-91CD-8C75-E214273E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</a:t>
            </a:r>
            <a:fld id="{AEB1CDCA-3EFE-CF47-B025-9275530F574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2EDAC-33E3-1AD7-7ED8-BED573E3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Trans Woman in Emergency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EA14B-2F1E-3052-5FB1-FF4E6669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8" y="1565276"/>
            <a:ext cx="10715626" cy="4928732"/>
          </a:xfrm>
        </p:spPr>
        <p:txBody>
          <a:bodyPr/>
          <a:lstStyle/>
          <a:p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Patient’s Health Card has an ‘F’</a:t>
            </a:r>
          </a:p>
          <a:p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Presents with lower back pain and abdominal pain</a:t>
            </a:r>
          </a:p>
          <a:p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Bloodwork done with appropriate reference ranges</a:t>
            </a:r>
          </a:p>
          <a:p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Urine sample</a:t>
            </a:r>
          </a:p>
          <a:p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Xray: abdomen and pelvis</a:t>
            </a:r>
          </a:p>
          <a:p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Medication History: Estradiol</a:t>
            </a:r>
          </a:p>
          <a:p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Surgical History: Transition Related Surgery – Vaginoplasty</a:t>
            </a:r>
          </a:p>
          <a:p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Rule out undescended testicle</a:t>
            </a:r>
          </a:p>
          <a:p>
            <a:r>
              <a:rPr lang="en-CA" sz="2800" dirty="0">
                <a:latin typeface="Calibri" panose="020F0502020204030204" pitchFamily="34" charset="0"/>
                <a:cs typeface="Calibri" panose="020F0502020204030204" pitchFamily="34" charset="0"/>
              </a:rPr>
              <a:t>Patient’s organ inventory updated to avoid repeating these questions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222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017212|-1237980|-7240861|-12684655|-10856873|CRA&quot;,&quot;Id&quot;:&quot;58a74b653143431eb4c15ddf&quot;,&quot;SmartGridHorizontal&quot;:0,&quot;LinkedExcelSources&quot;:{},&quot;LinkedProjectSources&quot;:{},&quot;FlowConfig&quot;:{&quot;Canvas&quot;:{&quot;Slide&quot;:-1,&quot;Width&quot;:0,&quot;Height&quot;:0},&quot;Timeline&quot;:{&quot;Actions&quot;:[]}}}"/>
</p:tagLst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47173</TotalTime>
  <Words>678</Words>
  <Application>Microsoft Office PowerPoint</Application>
  <PresentationFormat>Widescreen</PresentationFormat>
  <Paragraphs>135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Gill Sans Light</vt:lpstr>
      <vt:lpstr>Montserrat</vt:lpstr>
      <vt:lpstr>Symbol</vt:lpstr>
      <vt:lpstr>Office Theme</vt:lpstr>
      <vt:lpstr>PowerPoint Presentation</vt:lpstr>
      <vt:lpstr>Mature Trans Woman Visits New Doctor </vt:lpstr>
      <vt:lpstr>Lab Req for a Mature Trans Woman</vt:lpstr>
      <vt:lpstr>Mature Trans Man Visits New Doctor</vt:lpstr>
      <vt:lpstr>Lab Req for Mature Trans Man</vt:lpstr>
      <vt:lpstr>25yr old Trans Man Planning a Pregnancy</vt:lpstr>
      <vt:lpstr>Meet a gender fluid/non-binary person</vt:lpstr>
      <vt:lpstr>Meet a mature gender fluid person</vt:lpstr>
      <vt:lpstr> Trans Woman in Emergency</vt:lpstr>
      <vt:lpstr> We Need A Health System Where… </vt:lpstr>
      <vt:lpstr>One Solution</vt:lpstr>
      <vt:lpstr>Alphabetical Order Avoids Cisnormativity</vt:lpstr>
      <vt:lpstr> Consider …</vt:lpstr>
      <vt:lpstr>Use Privilege to Disrupt the Health System</vt:lpstr>
      <vt:lpstr>Thank You!!!</vt:lpstr>
    </vt:vector>
  </TitlesOfParts>
  <Company>BSL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Mulder</dc:creator>
  <cp:lastModifiedBy>Karen Luyendyk</cp:lastModifiedBy>
  <cp:revision>839</cp:revision>
  <cp:lastPrinted>2019-05-30T16:04:14Z</cp:lastPrinted>
  <dcterms:created xsi:type="dcterms:W3CDTF">2015-04-10T18:49:27Z</dcterms:created>
  <dcterms:modified xsi:type="dcterms:W3CDTF">2023-01-21T00:01:21Z</dcterms:modified>
</cp:coreProperties>
</file>