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85" r:id="rId3"/>
    <p:sldId id="286" r:id="rId4"/>
    <p:sldId id="287" r:id="rId5"/>
    <p:sldId id="291" r:id="rId6"/>
    <p:sldId id="292" r:id="rId7"/>
    <p:sldId id="288" r:id="rId8"/>
    <p:sldId id="290" r:id="rId9"/>
    <p:sldId id="28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86"/>
            <p14:sldId id="287"/>
            <p14:sldId id="291"/>
            <p14:sldId id="292"/>
            <p14:sldId id="288"/>
            <p14:sldId id="290"/>
            <p14:sldId id="28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6"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8BE791-F4EF-4A13-99F0-31A4C20DCBD9}" v="5" dt="2023-12-19T19:02:20.5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0" autoAdjust="0"/>
    <p:restoredTop sz="94660"/>
  </p:normalViewPr>
  <p:slideViewPr>
    <p:cSldViewPr snapToGrid="0">
      <p:cViewPr>
        <p:scale>
          <a:sx n="75" d="100"/>
          <a:sy n="75" d="100"/>
        </p:scale>
        <p:origin x="-426" y="8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5E8BE791-F4EF-4A13-99F0-31A4C20DCBD9}"/>
    <pc:docChg chg="custSel addSld modSld">
      <pc:chgData name="Cook, Sheridan" userId="281e4631-2ba3-493a-978c-63fee9769b29" providerId="ADAL" clId="{5E8BE791-F4EF-4A13-99F0-31A4C20DCBD9}" dt="2023-12-19T19:08:43.365" v="1351" actId="20577"/>
      <pc:docMkLst>
        <pc:docMk/>
      </pc:docMkLst>
      <pc:sldChg chg="addSp modSp add mod">
        <pc:chgData name="Cook, Sheridan" userId="281e4631-2ba3-493a-978c-63fee9769b29" providerId="ADAL" clId="{5E8BE791-F4EF-4A13-99F0-31A4C20DCBD9}" dt="2023-12-19T19:01:39.272" v="330" actId="20577"/>
        <pc:sldMkLst>
          <pc:docMk/>
          <pc:sldMk cId="1593489200" sldId="291"/>
        </pc:sldMkLst>
        <pc:spChg chg="mod">
          <ac:chgData name="Cook, Sheridan" userId="281e4631-2ba3-493a-978c-63fee9769b29" providerId="ADAL" clId="{5E8BE791-F4EF-4A13-99F0-31A4C20DCBD9}" dt="2023-12-11T15:57:23.878" v="153" actId="20577"/>
          <ac:spMkLst>
            <pc:docMk/>
            <pc:sldMk cId="1593489200" sldId="291"/>
            <ac:spMk id="2" creationId="{7AA15A9C-90B8-8AD3-C6BC-0F3CC432F6F6}"/>
          </ac:spMkLst>
        </pc:spChg>
        <pc:spChg chg="mod">
          <ac:chgData name="Cook, Sheridan" userId="281e4631-2ba3-493a-978c-63fee9769b29" providerId="ADAL" clId="{5E8BE791-F4EF-4A13-99F0-31A4C20DCBD9}" dt="2023-12-19T19:01:39.272" v="330" actId="20577"/>
          <ac:spMkLst>
            <pc:docMk/>
            <pc:sldMk cId="1593489200" sldId="291"/>
            <ac:spMk id="3" creationId="{86EC8CA4-A845-C270-3E03-3FA78B531535}"/>
          </ac:spMkLst>
        </pc:spChg>
        <pc:picChg chg="add mod">
          <ac:chgData name="Cook, Sheridan" userId="281e4631-2ba3-493a-978c-63fee9769b29" providerId="ADAL" clId="{5E8BE791-F4EF-4A13-99F0-31A4C20DCBD9}" dt="2023-12-11T16:03:53.922" v="280" actId="1076"/>
          <ac:picMkLst>
            <pc:docMk/>
            <pc:sldMk cId="1593489200" sldId="291"/>
            <ac:picMk id="4" creationId="{D2AA5346-21DA-EEA0-768B-73D1506A0524}"/>
          </ac:picMkLst>
        </pc:picChg>
      </pc:sldChg>
      <pc:sldChg chg="modSp add mod">
        <pc:chgData name="Cook, Sheridan" userId="281e4631-2ba3-493a-978c-63fee9769b29" providerId="ADAL" clId="{5E8BE791-F4EF-4A13-99F0-31A4C20DCBD9}" dt="2023-12-19T19:08:43.365" v="1351" actId="20577"/>
        <pc:sldMkLst>
          <pc:docMk/>
          <pc:sldMk cId="3086086610" sldId="292"/>
        </pc:sldMkLst>
        <pc:spChg chg="mod">
          <ac:chgData name="Cook, Sheridan" userId="281e4631-2ba3-493a-978c-63fee9769b29" providerId="ADAL" clId="{5E8BE791-F4EF-4A13-99F0-31A4C20DCBD9}" dt="2023-12-19T19:02:42.662" v="373" actId="20577"/>
          <ac:spMkLst>
            <pc:docMk/>
            <pc:sldMk cId="3086086610" sldId="292"/>
            <ac:spMk id="2" creationId="{FE20FB51-9000-3905-E734-B9630809D7DE}"/>
          </ac:spMkLst>
        </pc:spChg>
        <pc:spChg chg="mod">
          <ac:chgData name="Cook, Sheridan" userId="281e4631-2ba3-493a-978c-63fee9769b29" providerId="ADAL" clId="{5E8BE791-F4EF-4A13-99F0-31A4C20DCBD9}" dt="2023-12-19T19:08:43.365" v="1351" actId="20577"/>
          <ac:spMkLst>
            <pc:docMk/>
            <pc:sldMk cId="3086086610" sldId="292"/>
            <ac:spMk id="3" creationId="{AC8ADB85-09C7-D17D-A0C6-9F1D47A2D549}"/>
          </ac:spMkLst>
        </pc:spChg>
      </pc:sldChg>
    </pc:docChg>
  </pc:docChgLst>
  <pc:docChgLst>
    <pc:chgData name="Cook, Sheridan" userId="281e4631-2ba3-493a-978c-63fee9769b29" providerId="ADAL" clId="{492F3097-7CBB-419B-81E2-36978BEEAF8B}"/>
    <pc:docChg chg="undo custSel addSld delSld modSld modSection">
      <pc:chgData name="Cook, Sheridan" userId="281e4631-2ba3-493a-978c-63fee9769b29" providerId="ADAL" clId="{492F3097-7CBB-419B-81E2-36978BEEAF8B}" dt="2023-11-21T18:27:10.922" v="5080" actId="20577"/>
      <pc:docMkLst>
        <pc:docMk/>
      </pc:docMkLst>
      <pc:sldChg chg="modSp mod">
        <pc:chgData name="Cook, Sheridan" userId="281e4631-2ba3-493a-978c-63fee9769b29" providerId="ADAL" clId="{492F3097-7CBB-419B-81E2-36978BEEAF8B}" dt="2023-11-10T18:25:52.513" v="6" actId="20577"/>
        <pc:sldMkLst>
          <pc:docMk/>
          <pc:sldMk cId="1518255639" sldId="257"/>
        </pc:sldMkLst>
        <pc:spChg chg="mod">
          <ac:chgData name="Cook, Sheridan" userId="281e4631-2ba3-493a-978c-63fee9769b29" providerId="ADAL" clId="{492F3097-7CBB-419B-81E2-36978BEEAF8B}" dt="2023-11-10T18:25:52.513" v="6" actId="20577"/>
          <ac:spMkLst>
            <pc:docMk/>
            <pc:sldMk cId="1518255639" sldId="257"/>
            <ac:spMk id="2" creationId="{DF16B341-BB90-854F-9621-9514F2422D22}"/>
          </ac:spMkLst>
        </pc:spChg>
      </pc:sldChg>
      <pc:sldChg chg="modSp mod">
        <pc:chgData name="Cook, Sheridan" userId="281e4631-2ba3-493a-978c-63fee9769b29" providerId="ADAL" clId="{492F3097-7CBB-419B-81E2-36978BEEAF8B}" dt="2023-11-10T18:50:35.785" v="2743" actId="20577"/>
        <pc:sldMkLst>
          <pc:docMk/>
          <pc:sldMk cId="2619770611" sldId="285"/>
        </pc:sldMkLst>
        <pc:spChg chg="mod">
          <ac:chgData name="Cook, Sheridan" userId="281e4631-2ba3-493a-978c-63fee9769b29" providerId="ADAL" clId="{492F3097-7CBB-419B-81E2-36978BEEAF8B}" dt="2023-11-10T18:50:35.785" v="2743" actId="20577"/>
          <ac:spMkLst>
            <pc:docMk/>
            <pc:sldMk cId="2619770611" sldId="285"/>
            <ac:spMk id="3" creationId="{3E4FBE9C-3113-48B8-AD7B-C730FC4A799F}"/>
          </ac:spMkLst>
        </pc:spChg>
      </pc:sldChg>
      <pc:sldChg chg="addSp modSp new mod">
        <pc:chgData name="Cook, Sheridan" userId="281e4631-2ba3-493a-978c-63fee9769b29" providerId="ADAL" clId="{492F3097-7CBB-419B-81E2-36978BEEAF8B}" dt="2023-11-10T18:51:02.947" v="2752" actId="1076"/>
        <pc:sldMkLst>
          <pc:docMk/>
          <pc:sldMk cId="3382700303" sldId="286"/>
        </pc:sldMkLst>
        <pc:spChg chg="mod">
          <ac:chgData name="Cook, Sheridan" userId="281e4631-2ba3-493a-978c-63fee9769b29" providerId="ADAL" clId="{492F3097-7CBB-419B-81E2-36978BEEAF8B}" dt="2023-11-10T18:28:55.117" v="305" actId="20577"/>
          <ac:spMkLst>
            <pc:docMk/>
            <pc:sldMk cId="3382700303" sldId="286"/>
            <ac:spMk id="2" creationId="{7AA15A9C-90B8-8AD3-C6BC-0F3CC432F6F6}"/>
          </ac:spMkLst>
        </pc:spChg>
        <pc:spChg chg="mod">
          <ac:chgData name="Cook, Sheridan" userId="281e4631-2ba3-493a-978c-63fee9769b29" providerId="ADAL" clId="{492F3097-7CBB-419B-81E2-36978BEEAF8B}" dt="2023-11-10T18:38:32.255" v="1380" actId="27636"/>
          <ac:spMkLst>
            <pc:docMk/>
            <pc:sldMk cId="3382700303" sldId="286"/>
            <ac:spMk id="3" creationId="{86EC8CA4-A845-C270-3E03-3FA78B531535}"/>
          </ac:spMkLst>
        </pc:spChg>
        <pc:picChg chg="add mod modCrop">
          <ac:chgData name="Cook, Sheridan" userId="281e4631-2ba3-493a-978c-63fee9769b29" providerId="ADAL" clId="{492F3097-7CBB-419B-81E2-36978BEEAF8B}" dt="2023-11-10T18:51:02.947" v="2752" actId="1076"/>
          <ac:picMkLst>
            <pc:docMk/>
            <pc:sldMk cId="3382700303" sldId="286"/>
            <ac:picMk id="5" creationId="{16CD932F-79EC-6156-1D32-F5A0211D5C5F}"/>
          </ac:picMkLst>
        </pc:picChg>
      </pc:sldChg>
      <pc:sldChg chg="delSp modSp add mod">
        <pc:chgData name="Cook, Sheridan" userId="281e4631-2ba3-493a-978c-63fee9769b29" providerId="ADAL" clId="{492F3097-7CBB-419B-81E2-36978BEEAF8B}" dt="2023-11-10T18:54:01.132" v="2758" actId="20577"/>
        <pc:sldMkLst>
          <pc:docMk/>
          <pc:sldMk cId="76696844" sldId="287"/>
        </pc:sldMkLst>
        <pc:spChg chg="mod">
          <ac:chgData name="Cook, Sheridan" userId="281e4631-2ba3-493a-978c-63fee9769b29" providerId="ADAL" clId="{492F3097-7CBB-419B-81E2-36978BEEAF8B}" dt="2023-11-10T18:44:22.797" v="1964" actId="313"/>
          <ac:spMkLst>
            <pc:docMk/>
            <pc:sldMk cId="76696844" sldId="287"/>
            <ac:spMk id="2" creationId="{7AA15A9C-90B8-8AD3-C6BC-0F3CC432F6F6}"/>
          </ac:spMkLst>
        </pc:spChg>
        <pc:spChg chg="mod">
          <ac:chgData name="Cook, Sheridan" userId="281e4631-2ba3-493a-978c-63fee9769b29" providerId="ADAL" clId="{492F3097-7CBB-419B-81E2-36978BEEAF8B}" dt="2023-11-10T18:54:01.132" v="2758" actId="20577"/>
          <ac:spMkLst>
            <pc:docMk/>
            <pc:sldMk cId="76696844" sldId="287"/>
            <ac:spMk id="3" creationId="{86EC8CA4-A845-C270-3E03-3FA78B531535}"/>
          </ac:spMkLst>
        </pc:spChg>
        <pc:picChg chg="del">
          <ac:chgData name="Cook, Sheridan" userId="281e4631-2ba3-493a-978c-63fee9769b29" providerId="ADAL" clId="{492F3097-7CBB-419B-81E2-36978BEEAF8B}" dt="2023-11-10T18:39:17.046" v="1449" actId="478"/>
          <ac:picMkLst>
            <pc:docMk/>
            <pc:sldMk cId="76696844" sldId="287"/>
            <ac:picMk id="5" creationId="{16CD932F-79EC-6156-1D32-F5A0211D5C5F}"/>
          </ac:picMkLst>
        </pc:picChg>
      </pc:sldChg>
      <pc:sldChg chg="modSp new mod">
        <pc:chgData name="Cook, Sheridan" userId="281e4631-2ba3-493a-978c-63fee9769b29" providerId="ADAL" clId="{492F3097-7CBB-419B-81E2-36978BEEAF8B}" dt="2023-11-21T17:26:04.546" v="4472" actId="12"/>
        <pc:sldMkLst>
          <pc:docMk/>
          <pc:sldMk cId="1609792346" sldId="288"/>
        </pc:sldMkLst>
        <pc:spChg chg="mod">
          <ac:chgData name="Cook, Sheridan" userId="281e4631-2ba3-493a-978c-63fee9769b29" providerId="ADAL" clId="{492F3097-7CBB-419B-81E2-36978BEEAF8B}" dt="2023-11-10T18:46:49.703" v="2162" actId="20577"/>
          <ac:spMkLst>
            <pc:docMk/>
            <pc:sldMk cId="1609792346" sldId="288"/>
            <ac:spMk id="2" creationId="{FE20FB51-9000-3905-E734-B9630809D7DE}"/>
          </ac:spMkLst>
        </pc:spChg>
        <pc:spChg chg="mod">
          <ac:chgData name="Cook, Sheridan" userId="281e4631-2ba3-493a-978c-63fee9769b29" providerId="ADAL" clId="{492F3097-7CBB-419B-81E2-36978BEEAF8B}" dt="2023-11-21T17:26:04.546" v="4472" actId="12"/>
          <ac:spMkLst>
            <pc:docMk/>
            <pc:sldMk cId="1609792346" sldId="288"/>
            <ac:spMk id="3" creationId="{AC8ADB85-09C7-D17D-A0C6-9F1D47A2D549}"/>
          </ac:spMkLst>
        </pc:spChg>
      </pc:sldChg>
      <pc:sldChg chg="modSp new mod">
        <pc:chgData name="Cook, Sheridan" userId="281e4631-2ba3-493a-978c-63fee9769b29" providerId="ADAL" clId="{492F3097-7CBB-419B-81E2-36978BEEAF8B}" dt="2023-11-10T20:04:32.892" v="4378" actId="20577"/>
        <pc:sldMkLst>
          <pc:docMk/>
          <pc:sldMk cId="3337351980" sldId="289"/>
        </pc:sldMkLst>
        <pc:spChg chg="mod">
          <ac:chgData name="Cook, Sheridan" userId="281e4631-2ba3-493a-978c-63fee9769b29" providerId="ADAL" clId="{492F3097-7CBB-419B-81E2-36978BEEAF8B}" dt="2023-11-10T18:47:47.640" v="2372" actId="20577"/>
          <ac:spMkLst>
            <pc:docMk/>
            <pc:sldMk cId="3337351980" sldId="289"/>
            <ac:spMk id="2" creationId="{FDBF9036-04A0-68FA-79CB-3E7BA6D7CD97}"/>
          </ac:spMkLst>
        </pc:spChg>
        <pc:spChg chg="mod">
          <ac:chgData name="Cook, Sheridan" userId="281e4631-2ba3-493a-978c-63fee9769b29" providerId="ADAL" clId="{492F3097-7CBB-419B-81E2-36978BEEAF8B}" dt="2023-11-10T20:04:32.892" v="4378" actId="20577"/>
          <ac:spMkLst>
            <pc:docMk/>
            <pc:sldMk cId="3337351980" sldId="289"/>
            <ac:spMk id="3" creationId="{EAF20971-EF18-138F-F3D7-6CCB60D3902E}"/>
          </ac:spMkLst>
        </pc:spChg>
      </pc:sldChg>
      <pc:sldChg chg="modSp add mod">
        <pc:chgData name="Cook, Sheridan" userId="281e4631-2ba3-493a-978c-63fee9769b29" providerId="ADAL" clId="{492F3097-7CBB-419B-81E2-36978BEEAF8B}" dt="2023-11-21T18:27:10.922" v="5080" actId="20577"/>
        <pc:sldMkLst>
          <pc:docMk/>
          <pc:sldMk cId="1913885090" sldId="290"/>
        </pc:sldMkLst>
        <pc:spChg chg="mod">
          <ac:chgData name="Cook, Sheridan" userId="281e4631-2ba3-493a-978c-63fee9769b29" providerId="ADAL" clId="{492F3097-7CBB-419B-81E2-36978BEEAF8B}" dt="2023-11-21T17:25:30.884" v="4389" actId="20577"/>
          <ac:spMkLst>
            <pc:docMk/>
            <pc:sldMk cId="1913885090" sldId="290"/>
            <ac:spMk id="2" creationId="{FE20FB51-9000-3905-E734-B9630809D7DE}"/>
          </ac:spMkLst>
        </pc:spChg>
        <pc:spChg chg="mod">
          <ac:chgData name="Cook, Sheridan" userId="281e4631-2ba3-493a-978c-63fee9769b29" providerId="ADAL" clId="{492F3097-7CBB-419B-81E2-36978BEEAF8B}" dt="2023-11-21T18:27:10.922" v="5080" actId="20577"/>
          <ac:spMkLst>
            <pc:docMk/>
            <pc:sldMk cId="1913885090" sldId="290"/>
            <ac:spMk id="3" creationId="{AC8ADB85-09C7-D17D-A0C6-9F1D47A2D549}"/>
          </ac:spMkLst>
        </pc:spChg>
      </pc:sldChg>
      <pc:sldChg chg="del">
        <pc:chgData name="Cook, Sheridan" userId="281e4631-2ba3-493a-978c-63fee9769b29" providerId="ADAL" clId="{492F3097-7CBB-419B-81E2-36978BEEAF8B}" dt="2023-11-10T18:26:50.218" v="109" actId="47"/>
        <pc:sldMkLst>
          <pc:docMk/>
          <pc:sldMk cId="3764275474" sldId="2146846757"/>
        </pc:sldMkLst>
      </pc:sldChg>
      <pc:sldChg chg="del">
        <pc:chgData name="Cook, Sheridan" userId="281e4631-2ba3-493a-978c-63fee9769b29" providerId="ADAL" clId="{492F3097-7CBB-419B-81E2-36978BEEAF8B}" dt="2023-11-10T18:26:50.218" v="109" actId="47"/>
        <pc:sldMkLst>
          <pc:docMk/>
          <pc:sldMk cId="774058229" sldId="2146846758"/>
        </pc:sldMkLst>
      </pc:sldChg>
      <pc:sldChg chg="del">
        <pc:chgData name="Cook, Sheridan" userId="281e4631-2ba3-493a-978c-63fee9769b29" providerId="ADAL" clId="{492F3097-7CBB-419B-81E2-36978BEEAF8B}" dt="2023-11-10T18:26:50.218" v="109" actId="47"/>
        <pc:sldMkLst>
          <pc:docMk/>
          <pc:sldMk cId="1341112029" sldId="2146846759"/>
        </pc:sldMkLst>
      </pc:sldChg>
      <pc:sldChg chg="del">
        <pc:chgData name="Cook, Sheridan" userId="281e4631-2ba3-493a-978c-63fee9769b29" providerId="ADAL" clId="{492F3097-7CBB-419B-81E2-36978BEEAF8B}" dt="2023-11-10T18:26:50.218" v="109" actId="47"/>
        <pc:sldMkLst>
          <pc:docMk/>
          <pc:sldMk cId="4257141490" sldId="2146846760"/>
        </pc:sldMkLst>
      </pc:sldChg>
      <pc:sldChg chg="del">
        <pc:chgData name="Cook, Sheridan" userId="281e4631-2ba3-493a-978c-63fee9769b29" providerId="ADAL" clId="{492F3097-7CBB-419B-81E2-36978BEEAF8B}" dt="2023-11-10T18:26:50.218" v="109" actId="47"/>
        <pc:sldMkLst>
          <pc:docMk/>
          <pc:sldMk cId="1537392072" sldId="21468467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12/19/2023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12/19/2023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12/19/2023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build.fhir.org/ig/HL7-Canada/ca-baseline/branches/master/qa.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hl7.org/fhir/ca/baseline/" TargetMode="External"/><Relationship Id="rId2" Type="http://schemas.openxmlformats.org/officeDocument/2006/relationships/hyperlink" Target="https://chat.fhir.org/#narrow/stream/179252-IG-creation/topic/Next.20release.20of.20the.20publisher/near/400203307" TargetMode="External"/><Relationship Id="rId1" Type="http://schemas.openxmlformats.org/officeDocument/2006/relationships/slideLayout" Target="../slideLayouts/slideLayout2.xml"/><Relationship Id="rId4" Type="http://schemas.openxmlformats.org/officeDocument/2006/relationships/hyperlink" Target="https://confluence.hl7.org/pages/viewpage.action?pageId=66930646#FHIRImplementationGuidePublishingRequirements-Theseareforallimplementationguidespublished(includingballoted)onhl7.orgorfhir.or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confluence.hl7.org/pages/viewpage.action?pageId=66930646#FHIRImplementationGuidePublishingRequirements-Theseareforallimplementationguidespublished(includingballoted)onhl7.orgorfhir.org" TargetMode="External"/><Relationship Id="rId2" Type="http://schemas.openxmlformats.org/officeDocument/2006/relationships/hyperlink" Target="http://hl7.org/fhir/ca/baseline/"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build.fhir.org/ig/HL7-Canada/ca-baseline/branches/master/artifacts.html#extens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November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rtl="0" fontAlgn="ctr">
              <a:spcBef>
                <a:spcPts val="0"/>
              </a:spcBef>
              <a:spcAft>
                <a:spcPts val="0"/>
              </a:spcAft>
              <a:buFont typeface="Arial" panose="020B0604020202020204" pitchFamily="34" charset="0"/>
              <a:buChar char="•"/>
            </a:pPr>
            <a:r>
              <a:rPr lang="en-US" dirty="0">
                <a:effectLst/>
                <a:latin typeface="Calibri" panose="020F0502020204030204" pitchFamily="34" charset="0"/>
              </a:rPr>
              <a:t>Housekeeping: </a:t>
            </a:r>
          </a:p>
          <a:p>
            <a:pPr lvl="1" fontAlgn="ctr">
              <a:spcBef>
                <a:spcPts val="0"/>
              </a:spcBef>
            </a:pPr>
            <a:r>
              <a:rPr lang="en-US" sz="2400" dirty="0">
                <a:effectLst/>
                <a:latin typeface="Calibri" panose="020F0502020204030204" pitchFamily="34" charset="0"/>
              </a:rPr>
              <a:t>YouTube Playlist changed to Public: </a:t>
            </a:r>
            <a:r>
              <a:rPr lang="en-US" sz="2400" dirty="0">
                <a:effectLst/>
                <a:latin typeface="Calibri" panose="020F0502020204030204" pitchFamily="34" charset="0"/>
                <a:hlinkClick r:id="rId2"/>
              </a:rPr>
              <a:t>https://www.youtube.com/playlist?list=PLm8ff1Z6HoFTzBvcjJg9iRHTrvucbqEEQ</a:t>
            </a:r>
            <a:r>
              <a:rPr lang="en-US" sz="2400" dirty="0">
                <a:effectLst/>
                <a:latin typeface="Calibri" panose="020F0502020204030204" pitchFamily="34" charset="0"/>
              </a:rPr>
              <a:t> </a:t>
            </a:r>
          </a:p>
          <a:p>
            <a:pPr marL="0" indent="0" rtl="0" fontAlgn="ctr">
              <a:spcBef>
                <a:spcPts val="0"/>
              </a:spcBef>
              <a:spcAft>
                <a:spcPts val="0"/>
              </a:spcAft>
              <a:buNone/>
            </a:pPr>
            <a:endParaRPr lang="en-US"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r>
              <a:rPr lang="en-US" dirty="0">
                <a:latin typeface="Calibri" panose="020F0502020204030204" pitchFamily="34" charset="0"/>
              </a:rPr>
              <a:t>Recap recent discussion on </a:t>
            </a:r>
            <a:r>
              <a:rPr lang="en-US" dirty="0" err="1">
                <a:latin typeface="Calibri" panose="020F0502020204030204" pitchFamily="34" charset="0"/>
              </a:rPr>
              <a:t>Zulip</a:t>
            </a:r>
            <a:r>
              <a:rPr lang="en-US" dirty="0">
                <a:latin typeface="Calibri" panose="020F0502020204030204" pitchFamily="34" charset="0"/>
              </a:rPr>
              <a:t> re: canonical </a:t>
            </a:r>
            <a:r>
              <a:rPr lang="en-US" dirty="0" err="1">
                <a:latin typeface="Calibri" panose="020F0502020204030204" pitchFamily="34" charset="0"/>
              </a:rPr>
              <a:t>url</a:t>
            </a:r>
            <a:r>
              <a:rPr lang="en-US" dirty="0">
                <a:latin typeface="Calibri" panose="020F0502020204030204" pitchFamily="34" charset="0"/>
              </a:rPr>
              <a:t> and HL7 International Governance Processes</a:t>
            </a:r>
          </a:p>
          <a:p>
            <a:pPr lvl="1" fontAlgn="ctr">
              <a:spcBef>
                <a:spcPts val="0"/>
              </a:spcBef>
            </a:pPr>
            <a:r>
              <a:rPr lang="en-US" dirty="0">
                <a:latin typeface="Calibri" panose="020F0502020204030204" pitchFamily="34" charset="0"/>
              </a:rPr>
              <a:t>Highlight options for moving forward</a:t>
            </a:r>
          </a:p>
          <a:p>
            <a:pPr lvl="1" fontAlgn="ctr">
              <a:spcBef>
                <a:spcPts val="0"/>
              </a:spcBef>
            </a:pPr>
            <a:r>
              <a:rPr lang="en-US" dirty="0">
                <a:effectLst/>
                <a:latin typeface="Calibri" panose="020F0502020204030204" pitchFamily="34" charset="0"/>
              </a:rPr>
              <a:t>Discussion of impacts if we have to change canonical </a:t>
            </a:r>
            <a:r>
              <a:rPr lang="en-US" dirty="0" err="1">
                <a:effectLst/>
                <a:latin typeface="Calibri" panose="020F0502020204030204" pitchFamily="34" charset="0"/>
              </a:rPr>
              <a:t>url</a:t>
            </a:r>
            <a:r>
              <a:rPr lang="en-US" dirty="0">
                <a:effectLst/>
                <a:latin typeface="Calibri" panose="020F0502020204030204" pitchFamily="34" charset="0"/>
              </a:rPr>
              <a:t> of profiles</a:t>
            </a:r>
          </a:p>
          <a:p>
            <a:pPr lvl="1">
              <a:spcBef>
                <a:spcPts val="0"/>
              </a:spcBef>
            </a:pPr>
            <a:endParaRPr lang="en-US" sz="2000" dirty="0">
              <a:latin typeface="Calibri" panose="020F0502020204030204" pitchFamily="34" charset="0"/>
            </a:endParaRP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15A9C-90B8-8AD3-C6BC-0F3CC432F6F6}"/>
              </a:ext>
            </a:extLst>
          </p:cNvPr>
          <p:cNvSpPr>
            <a:spLocks noGrp="1"/>
          </p:cNvSpPr>
          <p:nvPr>
            <p:ph type="title"/>
          </p:nvPr>
        </p:nvSpPr>
        <p:spPr/>
        <p:txBody>
          <a:bodyPr/>
          <a:lstStyle/>
          <a:p>
            <a:r>
              <a:rPr lang="en-US" dirty="0"/>
              <a:t>Framing Recent Discovery</a:t>
            </a:r>
          </a:p>
        </p:txBody>
      </p:sp>
      <p:sp>
        <p:nvSpPr>
          <p:cNvPr id="3" name="Content Placeholder 2">
            <a:extLst>
              <a:ext uri="{FF2B5EF4-FFF2-40B4-BE49-F238E27FC236}">
                <a16:creationId xmlns:a16="http://schemas.microsoft.com/office/drawing/2014/main" id="{86EC8CA4-A845-C270-3E03-3FA78B531535}"/>
              </a:ext>
            </a:extLst>
          </p:cNvPr>
          <p:cNvSpPr>
            <a:spLocks noGrp="1"/>
          </p:cNvSpPr>
          <p:nvPr>
            <p:ph idx="1"/>
          </p:nvPr>
        </p:nvSpPr>
        <p:spPr/>
        <p:txBody>
          <a:bodyPr>
            <a:normAutofit lnSpcReduction="10000"/>
          </a:bodyPr>
          <a:lstStyle/>
          <a:p>
            <a:r>
              <a:rPr lang="en-US" sz="2400" dirty="0"/>
              <a:t>Elliot working through QA report of CA Baseline, identifying issues that have been added to IGPublisher since last review: </a:t>
            </a:r>
          </a:p>
          <a:p>
            <a:pPr lvl="1"/>
            <a:r>
              <a:rPr lang="en-US" sz="2000" dirty="0">
                <a:hlinkClick r:id="rId2"/>
              </a:rPr>
              <a:t>https://build.fhir.org/ig/HL7-Canada/ca-baseline/branches/master/qa.html</a:t>
            </a:r>
            <a:endParaRPr lang="en-US" sz="2000" dirty="0"/>
          </a:p>
          <a:p>
            <a:endParaRPr lang="en-US" sz="2400" dirty="0"/>
          </a:p>
          <a:p>
            <a:endParaRPr lang="en-US" sz="2400" dirty="0"/>
          </a:p>
          <a:p>
            <a:r>
              <a:rPr lang="en-US" sz="2400" dirty="0"/>
              <a:t>Certain errors designed to flag for content published under HL7 International domain – uses the canonical </a:t>
            </a:r>
            <a:r>
              <a:rPr lang="en-US" sz="2400" dirty="0" err="1"/>
              <a:t>url</a:t>
            </a:r>
            <a:r>
              <a:rPr lang="en-US" sz="2400" dirty="0"/>
              <a:t> of the profiles to determine</a:t>
            </a:r>
          </a:p>
          <a:p>
            <a:pPr lvl="1"/>
            <a:r>
              <a:rPr lang="en-US" sz="2000" dirty="0"/>
              <a:t>Canonical URLs are how profiles, extensions, </a:t>
            </a:r>
            <a:r>
              <a:rPr lang="en-US" sz="2000" dirty="0" err="1"/>
              <a:t>valueSets</a:t>
            </a:r>
            <a:r>
              <a:rPr lang="en-US" sz="2000" dirty="0"/>
              <a:t>, CodeSystems, etc. are uniquely identified and used for conformance</a:t>
            </a:r>
          </a:p>
          <a:p>
            <a:pPr lvl="2"/>
            <a:r>
              <a:rPr lang="en-US" sz="1600" dirty="0"/>
              <a:t>Example: An instance claims conformance to a profile by including the profiles canonical URL in the instances </a:t>
            </a:r>
            <a:r>
              <a:rPr lang="en-US" sz="1600" dirty="0" err="1"/>
              <a:t>meta.profile</a:t>
            </a:r>
            <a:r>
              <a:rPr lang="en-US" sz="1600" dirty="0"/>
              <a:t> element</a:t>
            </a:r>
          </a:p>
          <a:p>
            <a:pPr lvl="2"/>
            <a:r>
              <a:rPr lang="en-US" sz="1600" dirty="0"/>
              <a:t>Example: a code value is identified as coming from a particular CodeSystem, by setting the </a:t>
            </a:r>
            <a:r>
              <a:rPr lang="en-US" sz="1600" dirty="0" err="1"/>
              <a:t>coding.system</a:t>
            </a:r>
            <a:r>
              <a:rPr lang="en-US" sz="1600" dirty="0"/>
              <a:t> element to the </a:t>
            </a:r>
            <a:r>
              <a:rPr lang="en-US" sz="1600" dirty="0" err="1"/>
              <a:t>CodeSystem's</a:t>
            </a:r>
            <a:r>
              <a:rPr lang="en-US" sz="1600" dirty="0"/>
              <a:t> canonical URL</a:t>
            </a:r>
          </a:p>
        </p:txBody>
      </p:sp>
      <p:pic>
        <p:nvPicPr>
          <p:cNvPr id="5" name="Picture 4">
            <a:extLst>
              <a:ext uri="{FF2B5EF4-FFF2-40B4-BE49-F238E27FC236}">
                <a16:creationId xmlns:a16="http://schemas.microsoft.com/office/drawing/2014/main" id="{16CD932F-79EC-6156-1D32-F5A0211D5C5F}"/>
              </a:ext>
            </a:extLst>
          </p:cNvPr>
          <p:cNvPicPr>
            <a:picLocks noChangeAspect="1"/>
          </p:cNvPicPr>
          <p:nvPr/>
        </p:nvPicPr>
        <p:blipFill rotWithShape="1">
          <a:blip r:embed="rId3"/>
          <a:srcRect r="2865" b="-6940"/>
          <a:stretch/>
        </p:blipFill>
        <p:spPr>
          <a:xfrm>
            <a:off x="1198636" y="2957505"/>
            <a:ext cx="9794728" cy="567747"/>
          </a:xfrm>
          <a:prstGeom prst="rect">
            <a:avLst/>
          </a:prstGeom>
          <a:ln>
            <a:solidFill>
              <a:schemeClr val="tx1"/>
            </a:solidFill>
          </a:ln>
        </p:spPr>
      </p:pic>
    </p:spTree>
    <p:extLst>
      <p:ext uri="{BB962C8B-B14F-4D97-AF65-F5344CB8AC3E}">
        <p14:creationId xmlns:p14="http://schemas.microsoft.com/office/powerpoint/2010/main" val="3382700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15A9C-90B8-8AD3-C6BC-0F3CC432F6F6}"/>
              </a:ext>
            </a:extLst>
          </p:cNvPr>
          <p:cNvSpPr>
            <a:spLocks noGrp="1"/>
          </p:cNvSpPr>
          <p:nvPr>
            <p:ph type="title"/>
          </p:nvPr>
        </p:nvSpPr>
        <p:spPr/>
        <p:txBody>
          <a:bodyPr/>
          <a:lstStyle/>
          <a:p>
            <a:r>
              <a:rPr lang="en-US" dirty="0"/>
              <a:t>Framing Recent Discovery – </a:t>
            </a:r>
            <a:r>
              <a:rPr lang="en-US" dirty="0" err="1"/>
              <a:t>Cont</a:t>
            </a:r>
            <a:r>
              <a:rPr lang="en-US" dirty="0"/>
              <a:t>’</a:t>
            </a:r>
          </a:p>
        </p:txBody>
      </p:sp>
      <p:sp>
        <p:nvSpPr>
          <p:cNvPr id="3" name="Content Placeholder 2">
            <a:extLst>
              <a:ext uri="{FF2B5EF4-FFF2-40B4-BE49-F238E27FC236}">
                <a16:creationId xmlns:a16="http://schemas.microsoft.com/office/drawing/2014/main" id="{86EC8CA4-A845-C270-3E03-3FA78B531535}"/>
              </a:ext>
            </a:extLst>
          </p:cNvPr>
          <p:cNvSpPr>
            <a:spLocks noGrp="1"/>
          </p:cNvSpPr>
          <p:nvPr>
            <p:ph idx="1"/>
          </p:nvPr>
        </p:nvSpPr>
        <p:spPr/>
        <p:txBody>
          <a:bodyPr>
            <a:normAutofit/>
          </a:bodyPr>
          <a:lstStyle/>
          <a:p>
            <a:r>
              <a:rPr lang="en-US" sz="2200" dirty="0"/>
              <a:t>Question raised on </a:t>
            </a:r>
            <a:r>
              <a:rPr lang="en-US" sz="2200" dirty="0" err="1"/>
              <a:t>Zulip</a:t>
            </a:r>
            <a:r>
              <a:rPr lang="en-US" sz="2200" dirty="0"/>
              <a:t> about the new errors: </a:t>
            </a:r>
          </a:p>
          <a:p>
            <a:pPr lvl="1"/>
            <a:r>
              <a:rPr lang="en-US" sz="2000" dirty="0">
                <a:hlinkClick r:id="rId2"/>
              </a:rPr>
              <a:t>https://chat.fhir.org/#narrow/stream/179252-IG-creation/topic/Next.20release.20of.20the.20publisher/near/400203307</a:t>
            </a:r>
            <a:endParaRPr lang="en-US" sz="2000" dirty="0"/>
          </a:p>
          <a:p>
            <a:r>
              <a:rPr lang="en-US" sz="2400" dirty="0"/>
              <a:t>Our canonical urls for artefacts follows the US Core convention </a:t>
            </a:r>
            <a:r>
              <a:rPr lang="en-US" sz="1600" b="1" i="0" dirty="0">
                <a:solidFill>
                  <a:srgbClr val="333333"/>
                </a:solidFill>
                <a:effectLst/>
                <a:latin typeface="Courier New" panose="02070309020205020404" pitchFamily="49" charset="0"/>
                <a:hlinkClick r:id="rId3"/>
              </a:rPr>
              <a:t>http://hl7.org/fhir/ca/baseline/</a:t>
            </a:r>
            <a:r>
              <a:rPr lang="en-US" sz="1600" b="1" i="0" dirty="0">
                <a:solidFill>
                  <a:srgbClr val="333333"/>
                </a:solidFill>
                <a:effectLst/>
                <a:latin typeface="Courier New" panose="02070309020205020404" pitchFamily="49" charset="0"/>
              </a:rPr>
              <a:t> </a:t>
            </a:r>
          </a:p>
          <a:p>
            <a:endParaRPr lang="en-US" sz="2400" dirty="0"/>
          </a:p>
          <a:p>
            <a:r>
              <a:rPr lang="en-US" sz="2400" dirty="0"/>
              <a:t>US is a realm, not an HL7 affiliate – different governance expectations for realms/those that use that convention (i.e., subject to HL7 Working Group governance and rules for publishing)</a:t>
            </a:r>
          </a:p>
          <a:p>
            <a:r>
              <a:rPr lang="en-US" sz="1600" b="0" i="0" dirty="0">
                <a:solidFill>
                  <a:srgbClr val="172B4D"/>
                </a:solidFill>
                <a:effectLst/>
                <a:latin typeface="-apple-system"/>
                <a:hlinkClick r:id="rId4"/>
              </a:rPr>
              <a:t>https://confluence.hl7.org/pages/viewpage.action?pageId=66930646#FHIRImplementationGuidePublishingRequirements-Theseareforallimplementationguidespublished(includingballoted)onhl7.orgorfhir.org</a:t>
            </a:r>
            <a:r>
              <a:rPr lang="en-US" sz="2400" b="0" i="0" dirty="0">
                <a:solidFill>
                  <a:srgbClr val="172B4D"/>
                </a:solidFill>
                <a:effectLst/>
                <a:latin typeface="-apple-system"/>
              </a:rPr>
              <a:t> </a:t>
            </a:r>
            <a:endParaRPr lang="en-US" sz="2400" dirty="0">
              <a:hlinkClick r:id="rId2">
                <a:extLst>
                  <a:ext uri="{A12FA001-AC4F-418D-AE19-62706E023703}">
                    <ahyp:hlinkClr xmlns:ahyp="http://schemas.microsoft.com/office/drawing/2018/hyperlinkcolor" val="tx"/>
                  </a:ext>
                </a:extLst>
              </a:hlinkClick>
            </a:endParaRPr>
          </a:p>
          <a:p>
            <a:pPr marL="457200" lvl="1" indent="0">
              <a:buNone/>
            </a:pPr>
            <a:r>
              <a:rPr lang="en-US" sz="2000" dirty="0"/>
              <a:t>    </a:t>
            </a:r>
            <a:endParaRPr lang="en-US" dirty="0"/>
          </a:p>
        </p:txBody>
      </p:sp>
    </p:spTree>
    <p:extLst>
      <p:ext uri="{BB962C8B-B14F-4D97-AF65-F5344CB8AC3E}">
        <p14:creationId xmlns:p14="http://schemas.microsoft.com/office/powerpoint/2010/main" val="7669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15A9C-90B8-8AD3-C6BC-0F3CC432F6F6}"/>
              </a:ext>
            </a:extLst>
          </p:cNvPr>
          <p:cNvSpPr>
            <a:spLocks noGrp="1"/>
          </p:cNvSpPr>
          <p:nvPr>
            <p:ph type="title"/>
          </p:nvPr>
        </p:nvSpPr>
        <p:spPr/>
        <p:txBody>
          <a:bodyPr/>
          <a:lstStyle/>
          <a:p>
            <a:r>
              <a:rPr lang="en-US" dirty="0"/>
              <a:t>CA Baseline Canonical URL </a:t>
            </a:r>
          </a:p>
        </p:txBody>
      </p:sp>
      <p:sp>
        <p:nvSpPr>
          <p:cNvPr id="3" name="Content Placeholder 2">
            <a:extLst>
              <a:ext uri="{FF2B5EF4-FFF2-40B4-BE49-F238E27FC236}">
                <a16:creationId xmlns:a16="http://schemas.microsoft.com/office/drawing/2014/main" id="{86EC8CA4-A845-C270-3E03-3FA78B531535}"/>
              </a:ext>
            </a:extLst>
          </p:cNvPr>
          <p:cNvSpPr>
            <a:spLocks noGrp="1"/>
          </p:cNvSpPr>
          <p:nvPr>
            <p:ph idx="1"/>
          </p:nvPr>
        </p:nvSpPr>
        <p:spPr/>
        <p:txBody>
          <a:bodyPr>
            <a:normAutofit/>
          </a:bodyPr>
          <a:lstStyle/>
          <a:p>
            <a:r>
              <a:rPr lang="en-US" sz="2200" dirty="0"/>
              <a:t>CA Baseline began development in October 2018</a:t>
            </a:r>
            <a:endParaRPr lang="en-US" sz="2000" dirty="0"/>
          </a:p>
          <a:p>
            <a:pPr lvl="1"/>
            <a:r>
              <a:rPr lang="en-US" sz="2000" dirty="0"/>
              <a:t>Our canonical urls for artefacts follows the US Core convention </a:t>
            </a:r>
            <a:r>
              <a:rPr lang="en-US" sz="1200" b="1" i="0" dirty="0">
                <a:solidFill>
                  <a:srgbClr val="333333"/>
                </a:solidFill>
                <a:effectLst/>
                <a:latin typeface="Courier New" panose="02070309020205020404" pitchFamily="49" charset="0"/>
                <a:hlinkClick r:id="rId2"/>
              </a:rPr>
              <a:t>http://hl7.org/fhir/ca/baseline/</a:t>
            </a:r>
            <a:r>
              <a:rPr lang="en-US" sz="1200" b="1" i="0" dirty="0">
                <a:solidFill>
                  <a:srgbClr val="333333"/>
                </a:solidFill>
                <a:effectLst/>
                <a:latin typeface="Courier New" panose="02070309020205020404" pitchFamily="49" charset="0"/>
              </a:rPr>
              <a:t> </a:t>
            </a:r>
            <a:r>
              <a:rPr lang="en-US" sz="2000" dirty="0"/>
              <a:t>which was the only other reference for a core/base at the time of our initiation</a:t>
            </a:r>
            <a:endParaRPr lang="en-US" sz="2400" dirty="0"/>
          </a:p>
          <a:p>
            <a:r>
              <a:rPr lang="en-US" sz="2400" dirty="0"/>
              <a:t>US is a realm, not an HL7 affiliate – different governance expectations for realms/those that use that convention to publish under HL7 Intl (i.e., subject to HL7 Working Group governance and rules for publishing)</a:t>
            </a:r>
          </a:p>
          <a:p>
            <a:pPr lvl="1"/>
            <a:r>
              <a:rPr lang="en-US" sz="1200" b="0" i="0" dirty="0">
                <a:solidFill>
                  <a:srgbClr val="172B4D"/>
                </a:solidFill>
                <a:effectLst/>
                <a:latin typeface="-apple-system"/>
                <a:hlinkClick r:id="rId3"/>
              </a:rPr>
              <a:t>https://confluence.hl7.org/pages/viewpage.action?pageId=66930646#FHIRImplementationGuidePublishingRequirements-Theseareforallimplementationguidespublished(includingballoted)onhl7.orgorfhir.org</a:t>
            </a:r>
            <a:endParaRPr lang="en-US" sz="2000" dirty="0">
              <a:solidFill>
                <a:srgbClr val="172B4D"/>
              </a:solidFill>
              <a:latin typeface="-apple-system"/>
            </a:endParaRPr>
          </a:p>
          <a:p>
            <a:r>
              <a:rPr lang="en-US" sz="2400" dirty="0"/>
              <a:t>Certain errors designed to flag for content published under HL7 International domain – uses the canonical </a:t>
            </a:r>
            <a:r>
              <a:rPr lang="en-US" sz="2400" dirty="0" err="1"/>
              <a:t>url</a:t>
            </a:r>
            <a:r>
              <a:rPr lang="en-US" sz="2400" dirty="0"/>
              <a:t> of the profiles to determine</a:t>
            </a:r>
          </a:p>
          <a:p>
            <a:endParaRPr lang="en-US" sz="2400" dirty="0"/>
          </a:p>
        </p:txBody>
      </p:sp>
      <p:pic>
        <p:nvPicPr>
          <p:cNvPr id="4" name="Picture 3">
            <a:extLst>
              <a:ext uri="{FF2B5EF4-FFF2-40B4-BE49-F238E27FC236}">
                <a16:creationId xmlns:a16="http://schemas.microsoft.com/office/drawing/2014/main" id="{D2AA5346-21DA-EEA0-768B-73D1506A0524}"/>
              </a:ext>
            </a:extLst>
          </p:cNvPr>
          <p:cNvPicPr>
            <a:picLocks noChangeAspect="1"/>
          </p:cNvPicPr>
          <p:nvPr/>
        </p:nvPicPr>
        <p:blipFill rotWithShape="1">
          <a:blip r:embed="rId4"/>
          <a:srcRect r="2865" b="-6940"/>
          <a:stretch/>
        </p:blipFill>
        <p:spPr>
          <a:xfrm>
            <a:off x="838200" y="5229218"/>
            <a:ext cx="9794728" cy="567747"/>
          </a:xfrm>
          <a:prstGeom prst="rect">
            <a:avLst/>
          </a:prstGeom>
          <a:ln>
            <a:solidFill>
              <a:schemeClr val="tx1"/>
            </a:solidFill>
          </a:ln>
        </p:spPr>
      </p:pic>
    </p:spTree>
    <p:extLst>
      <p:ext uri="{BB962C8B-B14F-4D97-AF65-F5344CB8AC3E}">
        <p14:creationId xmlns:p14="http://schemas.microsoft.com/office/powerpoint/2010/main" val="159348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FB51-9000-3905-E734-B9630809D7DE}"/>
              </a:ext>
            </a:extLst>
          </p:cNvPr>
          <p:cNvSpPr>
            <a:spLocks noGrp="1"/>
          </p:cNvSpPr>
          <p:nvPr>
            <p:ph type="title"/>
          </p:nvPr>
        </p:nvSpPr>
        <p:spPr/>
        <p:txBody>
          <a:bodyPr/>
          <a:lstStyle/>
          <a:p>
            <a:r>
              <a:rPr lang="en-US" dirty="0"/>
              <a:t>TSC Guidance Dec. 11</a:t>
            </a:r>
            <a:r>
              <a:rPr lang="en-US" baseline="30000" dirty="0"/>
              <a:t>th</a:t>
            </a:r>
            <a:r>
              <a:rPr lang="en-US" dirty="0"/>
              <a:t> 2023</a:t>
            </a:r>
          </a:p>
        </p:txBody>
      </p:sp>
      <p:sp>
        <p:nvSpPr>
          <p:cNvPr id="3" name="Content Placeholder 2">
            <a:extLst>
              <a:ext uri="{FF2B5EF4-FFF2-40B4-BE49-F238E27FC236}">
                <a16:creationId xmlns:a16="http://schemas.microsoft.com/office/drawing/2014/main" id="{AC8ADB85-09C7-D17D-A0C6-9F1D47A2D549}"/>
              </a:ext>
            </a:extLst>
          </p:cNvPr>
          <p:cNvSpPr>
            <a:spLocks noGrp="1"/>
          </p:cNvSpPr>
          <p:nvPr>
            <p:ph idx="1"/>
          </p:nvPr>
        </p:nvSpPr>
        <p:spPr/>
        <p:txBody>
          <a:bodyPr>
            <a:normAutofit fontScale="85000" lnSpcReduction="20000"/>
          </a:bodyPr>
          <a:lstStyle/>
          <a:p>
            <a:pPr marL="0" indent="0">
              <a:buNone/>
            </a:pPr>
            <a:r>
              <a:rPr lang="en-US" dirty="0"/>
              <a:t>Given impact to our users, we asked the Technical Steering Committee for time on their agenda to convey our challenge with the requirement and ask for their advice on the following options</a:t>
            </a:r>
          </a:p>
          <a:p>
            <a:pPr marL="514350" indent="-514350">
              <a:buAutoNum type="arabicPeriod"/>
            </a:pPr>
            <a:r>
              <a:rPr lang="en-US" dirty="0"/>
              <a:t>Pursue an exception to continue using the canonical base (even though we don’t have Committee sponsorship if we could prove we meet expectations for governance</a:t>
            </a:r>
          </a:p>
          <a:p>
            <a:pPr marL="514350" indent="-514350">
              <a:buAutoNum type="arabicPeriod"/>
            </a:pPr>
            <a:r>
              <a:rPr lang="en-US" dirty="0"/>
              <a:t>Pursue the option of being hosted by an established Committee (e.g., International Council, FCP Process Coordination Committee)</a:t>
            </a:r>
          </a:p>
          <a:p>
            <a:pPr marL="514350" indent="-514350">
              <a:buAutoNum type="arabicPeriod"/>
            </a:pPr>
            <a:r>
              <a:rPr lang="en-US" dirty="0"/>
              <a:t>Pursue an approach where we attempted to create a Canadian committee (like US Realm)</a:t>
            </a:r>
          </a:p>
          <a:p>
            <a:pPr marL="514350" indent="-514350">
              <a:buAutoNum type="arabicPeriod"/>
            </a:pPr>
            <a:r>
              <a:rPr lang="en-US" dirty="0"/>
              <a:t>Modify our canonical urls to a non- HL7 International domain (acknowledging the impact to current implementers)</a:t>
            </a:r>
          </a:p>
          <a:p>
            <a:pPr marL="0" indent="0">
              <a:buNone/>
            </a:pPr>
            <a:r>
              <a:rPr lang="en-US" dirty="0"/>
              <a:t>TSC did not come to a formal vote but strongly recommended we do not pursue options #2, #3 and would be unlikely to consider </a:t>
            </a:r>
            <a:r>
              <a:rPr lang="en-US"/>
              <a:t>an exception</a:t>
            </a:r>
          </a:p>
        </p:txBody>
      </p:sp>
    </p:spTree>
    <p:extLst>
      <p:ext uri="{BB962C8B-B14F-4D97-AF65-F5344CB8AC3E}">
        <p14:creationId xmlns:p14="http://schemas.microsoft.com/office/powerpoint/2010/main" val="3086086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FB51-9000-3905-E734-B9630809D7DE}"/>
              </a:ext>
            </a:extLst>
          </p:cNvPr>
          <p:cNvSpPr>
            <a:spLocks noGrp="1"/>
          </p:cNvSpPr>
          <p:nvPr>
            <p:ph type="title"/>
          </p:nvPr>
        </p:nvSpPr>
        <p:spPr/>
        <p:txBody>
          <a:bodyPr/>
          <a:lstStyle/>
          <a:p>
            <a:r>
              <a:rPr lang="en-US" dirty="0"/>
              <a:t>Options for moving forward</a:t>
            </a:r>
          </a:p>
        </p:txBody>
      </p:sp>
      <p:sp>
        <p:nvSpPr>
          <p:cNvPr id="3" name="Content Placeholder 2">
            <a:extLst>
              <a:ext uri="{FF2B5EF4-FFF2-40B4-BE49-F238E27FC236}">
                <a16:creationId xmlns:a16="http://schemas.microsoft.com/office/drawing/2014/main" id="{AC8ADB85-09C7-D17D-A0C6-9F1D47A2D549}"/>
              </a:ext>
            </a:extLst>
          </p:cNvPr>
          <p:cNvSpPr>
            <a:spLocks noGrp="1"/>
          </p:cNvSpPr>
          <p:nvPr>
            <p:ph idx="1"/>
          </p:nvPr>
        </p:nvSpPr>
        <p:spPr/>
        <p:txBody>
          <a:bodyPr>
            <a:normAutofit fontScale="70000" lnSpcReduction="20000"/>
          </a:bodyPr>
          <a:lstStyle/>
          <a:p>
            <a:pPr marL="0" indent="0">
              <a:buNone/>
            </a:pPr>
            <a:r>
              <a:rPr lang="en-US" dirty="0"/>
              <a:t>Three options for moving forward, but understanding impact of changing/not changing is a predicate for a decision:</a:t>
            </a:r>
          </a:p>
          <a:p>
            <a:pPr marL="514350" indent="-514350">
              <a:buFont typeface="+mj-lt"/>
              <a:buAutoNum type="arabicPeriod"/>
            </a:pPr>
            <a:r>
              <a:rPr lang="en-US" dirty="0"/>
              <a:t>Pursue HL7 international approval and continue using the canonical. We think this would have the lowest impact on users of CA Baseline (authors of derivative IGs and implementers). However, this approach may impose some process constraints on continued development of CA Baseline, and it isn't clear we can get approval.</a:t>
            </a:r>
          </a:p>
          <a:p>
            <a:pPr lvl="1"/>
            <a:r>
              <a:rPr lang="en-US" dirty="0"/>
              <a:t>Option: Petition HL7 (TBD) to authorize us to continue to use the canonical but manage our own affiliate governance processes (since they are expected to align to Affiliate &amp; FHIR Community Process Practices)</a:t>
            </a:r>
          </a:p>
          <a:p>
            <a:pPr marL="514350" indent="-514350">
              <a:buFont typeface="+mj-lt"/>
              <a:buAutoNum type="arabicPeriod"/>
            </a:pPr>
            <a:r>
              <a:rPr lang="en-US" dirty="0"/>
              <a:t>Change resources within CA Baseline to use a base canonical not under HL7 International's control. We suspect this will have an impact on users of CA Baseline, although the extent of the impact is not clear, and there may be steps users can take to mitigate the effect. This approach probably minimizes HL7 International's constraints on how we continue to develop CA Baseline.</a:t>
            </a:r>
          </a:p>
          <a:p>
            <a:pPr marL="514350" indent="-514350">
              <a:buFont typeface="+mj-lt"/>
              <a:buAutoNum type="arabicPeriod"/>
            </a:pPr>
            <a:r>
              <a:rPr lang="en-US" dirty="0"/>
              <a:t>Continue to use the current canonicals, contrary to HL7 International's policy. In the short term, this wouldn't impact either users of CA Baseline or our continued development of it; but it is unclear how this would play out in the longer term.</a:t>
            </a:r>
          </a:p>
        </p:txBody>
      </p:sp>
    </p:spTree>
    <p:extLst>
      <p:ext uri="{BB962C8B-B14F-4D97-AF65-F5344CB8AC3E}">
        <p14:creationId xmlns:p14="http://schemas.microsoft.com/office/powerpoint/2010/main" val="1609792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FB51-9000-3905-E734-B9630809D7DE}"/>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AC8ADB85-09C7-D17D-A0C6-9F1D47A2D549}"/>
              </a:ext>
            </a:extLst>
          </p:cNvPr>
          <p:cNvSpPr>
            <a:spLocks noGrp="1"/>
          </p:cNvSpPr>
          <p:nvPr>
            <p:ph idx="1"/>
          </p:nvPr>
        </p:nvSpPr>
        <p:spPr/>
        <p:txBody>
          <a:bodyPr>
            <a:normAutofit lnSpcReduction="10000"/>
          </a:bodyPr>
          <a:lstStyle/>
          <a:p>
            <a:r>
              <a:rPr lang="en-US" dirty="0"/>
              <a:t>Assess impacts to implementers for Approach #2 (Change Canonical) on Nov 10</a:t>
            </a:r>
            <a:r>
              <a:rPr lang="en-US" baseline="30000" dirty="0"/>
              <a:t>th</a:t>
            </a:r>
            <a:r>
              <a:rPr lang="en-US" dirty="0"/>
              <a:t> Governance Discussion </a:t>
            </a:r>
          </a:p>
          <a:p>
            <a:pPr lvl="1"/>
            <a:r>
              <a:rPr lang="en-US" dirty="0"/>
              <a:t>Follow-up posting on FHIR Implementers to reach others not on call</a:t>
            </a:r>
          </a:p>
          <a:p>
            <a:pPr lvl="1"/>
            <a:endParaRPr lang="en-US" dirty="0"/>
          </a:p>
          <a:p>
            <a:r>
              <a:rPr lang="en-US" dirty="0"/>
              <a:t>Petition HL7 International (e.g., International Council, </a:t>
            </a:r>
            <a:r>
              <a:rPr lang="en-US"/>
              <a:t>HL7 Board, TSC) </a:t>
            </a:r>
            <a:r>
              <a:rPr lang="en-US" dirty="0"/>
              <a:t>in December to provide us with an exception to continue leveraging the existing canonical in perpetuity, ideally addressing for affiliates </a:t>
            </a:r>
            <a:r>
              <a:rPr lang="en-US"/>
              <a:t>as well</a:t>
            </a:r>
            <a:endParaRPr lang="en-US" dirty="0"/>
          </a:p>
          <a:p>
            <a:endParaRPr lang="en-US" dirty="0"/>
          </a:p>
          <a:p>
            <a:r>
              <a:rPr lang="en-US" dirty="0"/>
              <a:t>If petition is unsuccessful, assess what the canonical </a:t>
            </a:r>
            <a:r>
              <a:rPr lang="en-US" dirty="0" err="1"/>
              <a:t>url</a:t>
            </a:r>
            <a:r>
              <a:rPr lang="en-US" dirty="0"/>
              <a:t> should change to (e.g., HL7canada.ca) </a:t>
            </a:r>
          </a:p>
        </p:txBody>
      </p:sp>
    </p:spTree>
    <p:extLst>
      <p:ext uri="{BB962C8B-B14F-4D97-AF65-F5344CB8AC3E}">
        <p14:creationId xmlns:p14="http://schemas.microsoft.com/office/powerpoint/2010/main" val="1913885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F9036-04A0-68FA-79CB-3E7BA6D7CD97}"/>
              </a:ext>
            </a:extLst>
          </p:cNvPr>
          <p:cNvSpPr>
            <a:spLocks noGrp="1"/>
          </p:cNvSpPr>
          <p:nvPr>
            <p:ph type="title"/>
          </p:nvPr>
        </p:nvSpPr>
        <p:spPr/>
        <p:txBody>
          <a:bodyPr>
            <a:normAutofit/>
          </a:bodyPr>
          <a:lstStyle/>
          <a:p>
            <a:r>
              <a:rPr lang="en-US" dirty="0"/>
              <a:t>Assessing Impact</a:t>
            </a:r>
          </a:p>
        </p:txBody>
      </p:sp>
      <p:sp>
        <p:nvSpPr>
          <p:cNvPr id="3" name="Content Placeholder 2">
            <a:extLst>
              <a:ext uri="{FF2B5EF4-FFF2-40B4-BE49-F238E27FC236}">
                <a16:creationId xmlns:a16="http://schemas.microsoft.com/office/drawing/2014/main" id="{EAF20971-EF18-138F-F3D7-6CCB60D3902E}"/>
              </a:ext>
            </a:extLst>
          </p:cNvPr>
          <p:cNvSpPr>
            <a:spLocks noGrp="1"/>
          </p:cNvSpPr>
          <p:nvPr>
            <p:ph idx="1"/>
          </p:nvPr>
        </p:nvSpPr>
        <p:spPr/>
        <p:txBody>
          <a:bodyPr>
            <a:normAutofit fontScale="62500" lnSpcReduction="20000"/>
          </a:bodyPr>
          <a:lstStyle/>
          <a:p>
            <a:r>
              <a:rPr lang="en-US" dirty="0"/>
              <a:t>Would impacts would you experience with a change to the canonical URL of the profiles, extensions, </a:t>
            </a:r>
            <a:r>
              <a:rPr lang="en-US" dirty="0" err="1"/>
              <a:t>valueSets</a:t>
            </a:r>
            <a:r>
              <a:rPr lang="en-US" dirty="0"/>
              <a:t> in CA Baseline?</a:t>
            </a:r>
          </a:p>
          <a:p>
            <a:pPr lvl="1"/>
            <a:r>
              <a:rPr lang="en-US" dirty="0"/>
              <a:t>Authors that have re-profiled?</a:t>
            </a:r>
          </a:p>
          <a:p>
            <a:pPr lvl="2"/>
            <a:r>
              <a:rPr lang="en-US" dirty="0"/>
              <a:t>If re-profiling then impact is limited to the dependencies in the tooling (e.g., if vendor is claiming the re-profiled artefact)</a:t>
            </a:r>
          </a:p>
          <a:p>
            <a:pPr lvl="2"/>
            <a:r>
              <a:rPr lang="en-US" dirty="0"/>
              <a:t>Authors will have to change </a:t>
            </a:r>
            <a:r>
              <a:rPr lang="en-US" dirty="0" err="1"/>
              <a:t>baseDefinition</a:t>
            </a:r>
            <a:r>
              <a:rPr lang="en-US" dirty="0"/>
              <a:t> and reload the new package (risk if not proactively changing/the continuous build process will break)</a:t>
            </a:r>
          </a:p>
          <a:p>
            <a:pPr lvl="1"/>
            <a:r>
              <a:rPr lang="en-US" dirty="0"/>
              <a:t>Use of </a:t>
            </a:r>
            <a:r>
              <a:rPr lang="en-US" dirty="0" err="1"/>
              <a:t>valueSet</a:t>
            </a:r>
            <a:r>
              <a:rPr lang="en-US" dirty="0"/>
              <a:t>:  2 </a:t>
            </a:r>
            <a:r>
              <a:rPr lang="en-US" dirty="0" err="1"/>
              <a:t>valueSets</a:t>
            </a:r>
            <a:r>
              <a:rPr lang="en-US" dirty="0"/>
              <a:t> have Canonical URL – valueset used at design/inform implementation &amp; validation</a:t>
            </a:r>
          </a:p>
          <a:p>
            <a:pPr lvl="2"/>
            <a:r>
              <a:rPr lang="en-US" dirty="0"/>
              <a:t>Extension on </a:t>
            </a:r>
            <a:r>
              <a:rPr lang="en-US" dirty="0" err="1"/>
              <a:t>codeableconcept</a:t>
            </a:r>
            <a:r>
              <a:rPr lang="en-US" dirty="0"/>
              <a:t>/coding (e.g. permitted value valueset) could show up in instances but less likely given limit of </a:t>
            </a:r>
            <a:r>
              <a:rPr lang="en-US" dirty="0" err="1"/>
              <a:t>valueSets</a:t>
            </a:r>
            <a:r>
              <a:rPr lang="en-US" dirty="0"/>
              <a:t> in place</a:t>
            </a:r>
          </a:p>
          <a:p>
            <a:pPr lvl="1"/>
            <a:r>
              <a:rPr lang="en-US" dirty="0"/>
              <a:t>Use of CodeSystem: </a:t>
            </a:r>
          </a:p>
          <a:p>
            <a:pPr lvl="1"/>
            <a:r>
              <a:rPr lang="en-US" dirty="0"/>
              <a:t>Use of Extension: Would result in a change to instances (since extension needs </a:t>
            </a:r>
            <a:r>
              <a:rPr lang="en-US" dirty="0" err="1"/>
              <a:t>url</a:t>
            </a:r>
            <a:r>
              <a:rPr lang="en-US" dirty="0"/>
              <a:t>). </a:t>
            </a:r>
            <a:r>
              <a:rPr lang="en-US" dirty="0">
                <a:hlinkClick r:id="rId2"/>
              </a:rPr>
              <a:t>https://build.fhir.org/ig/HL7-Canada/ca-baseline/branches/master/artifacts.html#extensions</a:t>
            </a:r>
            <a:r>
              <a:rPr lang="en-US" dirty="0"/>
              <a:t> </a:t>
            </a:r>
          </a:p>
          <a:p>
            <a:pPr lvl="1"/>
            <a:r>
              <a:rPr lang="en-US" dirty="0"/>
              <a:t>Has your solution wrote it into code? </a:t>
            </a:r>
          </a:p>
          <a:p>
            <a:pPr lvl="2"/>
            <a:r>
              <a:rPr lang="en-US" dirty="0"/>
              <a:t>Since we haven’t asked products to add our profiles into the </a:t>
            </a:r>
            <a:r>
              <a:rPr lang="en-US" dirty="0" err="1"/>
              <a:t>meta.profile</a:t>
            </a:r>
            <a:r>
              <a:rPr lang="en-US" dirty="0"/>
              <a:t> (confirm messaging) there is less expected impacts on instance configuration  </a:t>
            </a:r>
          </a:p>
          <a:p>
            <a:pPr lvl="1"/>
            <a:r>
              <a:rPr lang="en-US" dirty="0"/>
              <a:t>Uploaded into your servers?</a:t>
            </a:r>
          </a:p>
          <a:p>
            <a:pPr lvl="1"/>
            <a:r>
              <a:rPr lang="en-US" dirty="0"/>
              <a:t>Programs written it into validation?</a:t>
            </a:r>
          </a:p>
          <a:p>
            <a:pPr lvl="1"/>
            <a:r>
              <a:rPr lang="en-US" dirty="0"/>
              <a:t>Other impacts?</a:t>
            </a:r>
          </a:p>
          <a:p>
            <a:pPr lvl="2"/>
            <a:r>
              <a:rPr lang="en-US" dirty="0"/>
              <a:t>Business Impact in confidence that it would mean adding burden to folks leveraging our content , inferring instability</a:t>
            </a:r>
          </a:p>
          <a:p>
            <a:pPr lvl="3"/>
            <a:r>
              <a:rPr lang="en-US" dirty="0"/>
              <a:t>Communication strategy would need to be clear about how to make the change and our stance on </a:t>
            </a:r>
            <a:r>
              <a:rPr lang="en-US"/>
              <a:t>past packages</a:t>
            </a:r>
            <a:endParaRPr lang="en-US" dirty="0"/>
          </a:p>
          <a:p>
            <a:pPr lvl="2"/>
            <a:r>
              <a:rPr lang="en-US" dirty="0"/>
              <a:t>If we are going to change, it’ll have to be before ballot (never will be a better time)</a:t>
            </a:r>
          </a:p>
        </p:txBody>
      </p:sp>
    </p:spTree>
    <p:extLst>
      <p:ext uri="{BB962C8B-B14F-4D97-AF65-F5344CB8AC3E}">
        <p14:creationId xmlns:p14="http://schemas.microsoft.com/office/powerpoint/2010/main" val="3337351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6740</TotalTime>
  <Words>1221</Words>
  <Application>Microsoft Office PowerPoint</Application>
  <PresentationFormat>Widescreen</PresentationFormat>
  <Paragraphs>69</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-apple-system</vt:lpstr>
      <vt:lpstr>Arial</vt:lpstr>
      <vt:lpstr>Calibri</vt:lpstr>
      <vt:lpstr>Calibri Light</vt:lpstr>
      <vt:lpstr>Courier New</vt:lpstr>
      <vt:lpstr>Office Theme</vt:lpstr>
      <vt:lpstr>CA-Baseline November 2023 Governance Call</vt:lpstr>
      <vt:lpstr>Agenda</vt:lpstr>
      <vt:lpstr>Framing Recent Discovery</vt:lpstr>
      <vt:lpstr>Framing Recent Discovery – Cont’</vt:lpstr>
      <vt:lpstr>CA Baseline Canonical URL </vt:lpstr>
      <vt:lpstr>TSC Guidance Dec. 11th 2023</vt:lpstr>
      <vt:lpstr>Options for moving forward</vt:lpstr>
      <vt:lpstr>Next Steps</vt:lpstr>
      <vt:lpstr>Assessing Impact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24</cp:revision>
  <dcterms:created xsi:type="dcterms:W3CDTF">2022-10-14T17:58:45Z</dcterms:created>
  <dcterms:modified xsi:type="dcterms:W3CDTF">2023-12-19T19:08:43Z</dcterms:modified>
</cp:coreProperties>
</file>