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handoutMasterIdLst>
    <p:handoutMasterId r:id="rId12"/>
  </p:handoutMasterIdLst>
  <p:sldIdLst>
    <p:sldId id="284" r:id="rId2"/>
    <p:sldId id="330" r:id="rId3"/>
    <p:sldId id="340" r:id="rId4"/>
    <p:sldId id="344" r:id="rId5"/>
    <p:sldId id="341" r:id="rId6"/>
    <p:sldId id="339" r:id="rId7"/>
    <p:sldId id="342" r:id="rId8"/>
    <p:sldId id="343" r:id="rId9"/>
    <p:sldId id="335" r:id="rId10"/>
  </p:sldIdLst>
  <p:sldSz cx="9144000" cy="5143500" type="screen16x9"/>
  <p:notesSz cx="6950075" cy="9236075"/>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9pPr>
  </p:defaultTextStyle>
  <p:extLst>
    <p:ext uri="{521415D9-36F7-43E2-AB2F-B90AF26B5E84}">
      <p14:sectionLst xmlns:p14="http://schemas.microsoft.com/office/powerpoint/2010/main">
        <p14:section name="Canada Health Infoway" id="{30BADA36-A467-4704-BBDC-6B182C540F4B}">
          <p14:sldIdLst>
            <p14:sldId id="284"/>
            <p14:sldId id="330"/>
            <p14:sldId id="340"/>
            <p14:sldId id="344"/>
            <p14:sldId id="341"/>
            <p14:sldId id="339"/>
            <p14:sldId id="342"/>
            <p14:sldId id="343"/>
            <p14:sldId id="335"/>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cLean , Andrea" initials="M,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a:srgbClr val="E02E3B"/>
    <a:srgbClr val="E1E1E1"/>
    <a:srgbClr val="000000"/>
    <a:srgbClr val="171717"/>
    <a:srgbClr val="1A1919"/>
    <a:srgbClr val="515151"/>
    <a:srgbClr val="2B2C2B"/>
    <a:srgbClr val="5556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4C3C2611-4C71-4FC5-86AE-919BDF0F9419}" styleName="">
    <a:tblBg/>
    <a:wholeTbl>
      <a:tcTxStyle b="off" i="off">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
          <a:latin typeface="Helvetica Neue Light"/>
          <a:ea typeface="Helvetica Neue Light"/>
          <a:cs typeface="Helvetica Neue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
          <a:latin typeface="Helvetica Neue Light"/>
          <a:ea typeface="Helvetica Neue Light"/>
          <a:cs typeface="Helvetica Neue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
          <a:latin typeface="Helvetica Neue Light"/>
          <a:ea typeface="Helvetica Neue Light"/>
          <a:cs typeface="Helvetica Neue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
          <a:latin typeface="Helvetica Neue Light"/>
          <a:ea typeface="Helvetica Neue Light"/>
          <a:cs typeface="Helvetica Neue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
          <a:latin typeface="Helvetica Neue Light"/>
          <a:ea typeface="Helvetica Neue Light"/>
          <a:cs typeface="Helvetica Neue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151" autoAdjust="0"/>
    <p:restoredTop sz="95441" autoAdjust="0"/>
  </p:normalViewPr>
  <p:slideViewPr>
    <p:cSldViewPr snapToGrid="0" snapToObjects="1">
      <p:cViewPr varScale="1">
        <p:scale>
          <a:sx n="149" d="100"/>
          <a:sy n="149" d="100"/>
        </p:scale>
        <p:origin x="132" y="462"/>
      </p:cViewPr>
      <p:guideLst>
        <p:guide orient="horz" pos="162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 d="1"/>
        <a:sy n="1" d="1"/>
      </p:scale>
      <p:origin x="0" y="0"/>
    </p:cViewPr>
  </p:notesTextViewPr>
  <p:sorterViewPr>
    <p:cViewPr>
      <p:scale>
        <a:sx n="160" d="100"/>
        <a:sy n="160" d="100"/>
      </p:scale>
      <p:origin x="0" y="-130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9.xml"/><Relationship Id="rId5" Type="http://schemas.openxmlformats.org/officeDocument/2006/relationships/slide" Target="slides/slide8.xml"/><Relationship Id="rId4"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CA"/>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66FE013A-E9B4-4358-8307-BA9C777E9E60}" type="datetimeFigureOut">
              <a:rPr lang="en-CA" smtClean="0"/>
              <a:t>2021-03-24</a:t>
            </a:fld>
            <a:endParaRPr lang="en-CA"/>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CA"/>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795EC60D-6409-43CD-8EE0-A49B67AAFD10}" type="slidenum">
              <a:rPr lang="en-CA" smtClean="0"/>
              <a:t>‹#›</a:t>
            </a:fld>
            <a:endParaRPr lang="en-CA"/>
          </a:p>
        </p:txBody>
      </p:sp>
    </p:spTree>
    <p:extLst>
      <p:ext uri="{BB962C8B-B14F-4D97-AF65-F5344CB8AC3E}">
        <p14:creationId xmlns:p14="http://schemas.microsoft.com/office/powerpoint/2010/main" val="1095693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 name="Shape 174"/>
          <p:cNvSpPr>
            <a:spLocks noGrp="1" noRot="1" noChangeAspect="1"/>
          </p:cNvSpPr>
          <p:nvPr>
            <p:ph type="sldImg"/>
          </p:nvPr>
        </p:nvSpPr>
        <p:spPr>
          <a:xfrm>
            <a:off x="395288" y="692150"/>
            <a:ext cx="6159500" cy="3463925"/>
          </a:xfrm>
          <a:prstGeom prst="rect">
            <a:avLst/>
          </a:prstGeom>
        </p:spPr>
        <p:txBody>
          <a:bodyPr lIns="92492" tIns="46246" rIns="92492" bIns="46246"/>
          <a:lstStyle/>
          <a:p>
            <a:endParaRPr/>
          </a:p>
        </p:txBody>
      </p:sp>
      <p:sp>
        <p:nvSpPr>
          <p:cNvPr id="175" name="Shape 175"/>
          <p:cNvSpPr>
            <a:spLocks noGrp="1"/>
          </p:cNvSpPr>
          <p:nvPr>
            <p:ph type="body" sz="quarter" idx="1"/>
          </p:nvPr>
        </p:nvSpPr>
        <p:spPr>
          <a:xfrm>
            <a:off x="926677" y="4387136"/>
            <a:ext cx="5096722" cy="4156234"/>
          </a:xfrm>
          <a:prstGeom prst="rect">
            <a:avLst/>
          </a:prstGeom>
        </p:spPr>
        <p:txBody>
          <a:bodyPr lIns="92492" tIns="46246" rIns="92492" bIns="46246"/>
          <a:lstStyle/>
          <a:p>
            <a:endParaRPr/>
          </a:p>
        </p:txBody>
      </p:sp>
    </p:spTree>
    <p:extLst>
      <p:ext uri="{BB962C8B-B14F-4D97-AF65-F5344CB8AC3E}">
        <p14:creationId xmlns:p14="http://schemas.microsoft.com/office/powerpoint/2010/main" val="442492298"/>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mn-lt"/>
        <a:ea typeface="+mn-ea"/>
        <a:cs typeface="+mn-cs"/>
        <a:sym typeface="Helvetica Neue"/>
      </a:defRPr>
    </a:lvl1pPr>
    <a:lvl2pPr indent="85725" defTabSz="171450" latinLnBrk="0">
      <a:lnSpc>
        <a:spcPct val="117999"/>
      </a:lnSpc>
      <a:defRPr sz="825">
        <a:latin typeface="+mn-lt"/>
        <a:ea typeface="+mn-ea"/>
        <a:cs typeface="+mn-cs"/>
        <a:sym typeface="Helvetica Neue"/>
      </a:defRPr>
    </a:lvl2pPr>
    <a:lvl3pPr indent="171450" defTabSz="171450" latinLnBrk="0">
      <a:lnSpc>
        <a:spcPct val="117999"/>
      </a:lnSpc>
      <a:defRPr sz="825">
        <a:latin typeface="+mn-lt"/>
        <a:ea typeface="+mn-ea"/>
        <a:cs typeface="+mn-cs"/>
        <a:sym typeface="Helvetica Neue"/>
      </a:defRPr>
    </a:lvl3pPr>
    <a:lvl4pPr indent="257175" defTabSz="171450" latinLnBrk="0">
      <a:lnSpc>
        <a:spcPct val="117999"/>
      </a:lnSpc>
      <a:defRPr sz="825">
        <a:latin typeface="+mn-lt"/>
        <a:ea typeface="+mn-ea"/>
        <a:cs typeface="+mn-cs"/>
        <a:sym typeface="Helvetica Neue"/>
      </a:defRPr>
    </a:lvl4pPr>
    <a:lvl5pPr indent="342900" defTabSz="171450" latinLnBrk="0">
      <a:lnSpc>
        <a:spcPct val="117999"/>
      </a:lnSpc>
      <a:defRPr sz="825">
        <a:latin typeface="+mn-lt"/>
        <a:ea typeface="+mn-ea"/>
        <a:cs typeface="+mn-cs"/>
        <a:sym typeface="Helvetica Neue"/>
      </a:defRPr>
    </a:lvl5pPr>
    <a:lvl6pPr indent="428625" defTabSz="171450" latinLnBrk="0">
      <a:lnSpc>
        <a:spcPct val="117999"/>
      </a:lnSpc>
      <a:defRPr sz="825">
        <a:latin typeface="+mn-lt"/>
        <a:ea typeface="+mn-ea"/>
        <a:cs typeface="+mn-cs"/>
        <a:sym typeface="Helvetica Neue"/>
      </a:defRPr>
    </a:lvl6pPr>
    <a:lvl7pPr indent="514350" defTabSz="171450" latinLnBrk="0">
      <a:lnSpc>
        <a:spcPct val="117999"/>
      </a:lnSpc>
      <a:defRPr sz="825">
        <a:latin typeface="+mn-lt"/>
        <a:ea typeface="+mn-ea"/>
        <a:cs typeface="+mn-cs"/>
        <a:sym typeface="Helvetica Neue"/>
      </a:defRPr>
    </a:lvl7pPr>
    <a:lvl8pPr indent="600075" defTabSz="171450" latinLnBrk="0">
      <a:lnSpc>
        <a:spcPct val="117999"/>
      </a:lnSpc>
      <a:defRPr sz="825">
        <a:latin typeface="+mn-lt"/>
        <a:ea typeface="+mn-ea"/>
        <a:cs typeface="+mn-cs"/>
        <a:sym typeface="Helvetica Neue"/>
      </a:defRPr>
    </a:lvl8pPr>
    <a:lvl9pPr indent="685800" defTabSz="171450" latinLnBrk="0">
      <a:lnSpc>
        <a:spcPct val="117999"/>
      </a:lnSpc>
      <a:defRPr sz="825">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671262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373607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1095185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26739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26397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30150127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Cover">
    <p:bg>
      <p:bgRef idx="1001">
        <a:schemeClr val="bg2"/>
      </p:bgRef>
    </p:bg>
    <p:spTree>
      <p:nvGrpSpPr>
        <p:cNvPr id="1" name=""/>
        <p:cNvGrpSpPr/>
        <p:nvPr/>
      </p:nvGrpSpPr>
      <p:grpSpPr>
        <a:xfrm>
          <a:off x="0" y="0"/>
          <a:ext cx="0" cy="0"/>
          <a:chOff x="0" y="0"/>
          <a:chExt cx="0" cy="0"/>
        </a:xfrm>
      </p:grpSpPr>
      <p:sp>
        <p:nvSpPr>
          <p:cNvPr id="11" name="Title Text"/>
          <p:cNvSpPr txBox="1">
            <a:spLocks noGrp="1"/>
          </p:cNvSpPr>
          <p:nvPr>
            <p:ph type="title"/>
          </p:nvPr>
        </p:nvSpPr>
        <p:spPr>
          <a:xfrm>
            <a:off x="571500" y="1517073"/>
            <a:ext cx="3238500" cy="1165860"/>
          </a:xfrm>
          <a:prstGeom prst="rect">
            <a:avLst/>
          </a:prstGeom>
        </p:spPr>
        <p:txBody>
          <a:bodyPr anchor="t">
            <a:noAutofit/>
          </a:bodyPr>
          <a:lstStyle>
            <a:lvl1pPr>
              <a:lnSpc>
                <a:spcPct val="100000"/>
              </a:lnSpc>
              <a:defRPr sz="2800" b="1">
                <a:solidFill>
                  <a:schemeClr val="tx1"/>
                </a:solidFill>
              </a:defRPr>
            </a:lvl1pPr>
          </a:lstStyle>
          <a:p>
            <a:r>
              <a:rPr lang="en-US" dirty="0"/>
              <a:t>Click to edit Master title style</a:t>
            </a:r>
            <a:endParaRPr dirty="0"/>
          </a:p>
        </p:txBody>
      </p:sp>
      <p:sp>
        <p:nvSpPr>
          <p:cNvPr id="12" name="Body Level One…"/>
          <p:cNvSpPr txBox="1">
            <a:spLocks noGrp="1"/>
          </p:cNvSpPr>
          <p:nvPr>
            <p:ph type="body" sz="quarter" idx="1"/>
          </p:nvPr>
        </p:nvSpPr>
        <p:spPr>
          <a:xfrm>
            <a:off x="571500" y="3185347"/>
            <a:ext cx="3238500" cy="1574876"/>
          </a:xfrm>
          <a:prstGeom prst="rect">
            <a:avLst/>
          </a:prstGeom>
        </p:spPr>
        <p:txBody>
          <a:bodyPr anchor="t">
            <a:noAutofit/>
          </a:bodyPr>
          <a:lstStyle>
            <a:lvl1pPr marL="0" indent="0">
              <a:lnSpc>
                <a:spcPct val="100000"/>
              </a:lnSpc>
              <a:spcBef>
                <a:spcPts val="0"/>
              </a:spcBef>
              <a:spcAft>
                <a:spcPts val="0"/>
              </a:spcAft>
              <a:buSzTx/>
              <a:buNone/>
              <a:defRPr sz="16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2pPr>
            <a:lvl3pPr marL="0" indent="17145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3pPr>
            <a:lvl4pPr marL="0" indent="25717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4pPr>
            <a:lvl5pPr marL="0" indent="34290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5pPr>
          </a:lstStyle>
          <a:p>
            <a:pPr lvl="0"/>
            <a:r>
              <a:rPr lang="en-US" dirty="0"/>
              <a:t>Edit Master text styles</a:t>
            </a:r>
          </a:p>
        </p:txBody>
      </p:sp>
      <p:sp>
        <p:nvSpPr>
          <p:cNvPr id="8" name="Body Level One…">
            <a:extLst>
              <a:ext uri="{FF2B5EF4-FFF2-40B4-BE49-F238E27FC236}">
                <a16:creationId xmlns:a16="http://schemas.microsoft.com/office/drawing/2014/main" id="{C79EAFE0-671A-4AB5-9421-FBBCE1866F06}"/>
              </a:ext>
            </a:extLst>
          </p:cNvPr>
          <p:cNvSpPr txBox="1">
            <a:spLocks noGrp="1"/>
          </p:cNvSpPr>
          <p:nvPr>
            <p:ph type="body" sz="quarter" idx="10"/>
          </p:nvPr>
        </p:nvSpPr>
        <p:spPr>
          <a:xfrm>
            <a:off x="571500" y="2791523"/>
            <a:ext cx="3238500" cy="449765"/>
          </a:xfrm>
          <a:prstGeom prst="rect">
            <a:avLst/>
          </a:prstGeom>
        </p:spPr>
        <p:txBody>
          <a:bodyPr anchor="t">
            <a:noAutofit/>
          </a:bodyPr>
          <a:lstStyle>
            <a:lvl1pPr marL="0" indent="0">
              <a:lnSpc>
                <a:spcPct val="130000"/>
              </a:lnSpc>
              <a:spcBef>
                <a:spcPts val="0"/>
              </a:spcBef>
              <a:buSzTx/>
              <a:buNone/>
              <a:defRPr sz="18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2pPr>
            <a:lvl3pPr marL="0" indent="17145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3pPr>
            <a:lvl4pPr marL="0" indent="25717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4pPr>
            <a:lvl5pPr marL="0" indent="34290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5pPr>
          </a:lstStyle>
          <a:p>
            <a:pPr lvl="0"/>
            <a:r>
              <a:rPr lang="en-US" dirty="0"/>
              <a:t>Edit Master text styles</a:t>
            </a:r>
          </a:p>
        </p:txBody>
      </p:sp>
      <p:pic>
        <p:nvPicPr>
          <p:cNvPr id="7" name="Picture 6">
            <a:extLst>
              <a:ext uri="{FF2B5EF4-FFF2-40B4-BE49-F238E27FC236}">
                <a16:creationId xmlns:a16="http://schemas.microsoft.com/office/drawing/2014/main" id="{2EB34658-60A1-4CA8-AEB0-54C64D8392E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3463" y="432840"/>
            <a:ext cx="1016000" cy="1054100"/>
          </a:xfrm>
          <a:prstGeom prst="rect">
            <a:avLst/>
          </a:prstGeom>
        </p:spPr>
      </p:pic>
      <p:pic>
        <p:nvPicPr>
          <p:cNvPr id="3" name="Picture 2" descr="A close up of a logo&#10;&#10;Description automatically generated">
            <a:extLst>
              <a:ext uri="{FF2B5EF4-FFF2-40B4-BE49-F238E27FC236}">
                <a16:creationId xmlns:a16="http://schemas.microsoft.com/office/drawing/2014/main" id="{1DFE46CF-950A-4313-AF67-25ABB19F81C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19472" y="1517073"/>
            <a:ext cx="4224528" cy="3621024"/>
          </a:xfrm>
          <a:prstGeom prst="rect">
            <a:avLst/>
          </a:prstGeom>
        </p:spPr>
      </p:pic>
    </p:spTree>
  </p:cSld>
  <p:clrMapOvr>
    <a:overrideClrMapping bg1="dk1" tx1="lt1" bg2="dk2" tx2="lt2" accent1="accent1" accent2="accent2" accent3="accent3" accent4="accent4" accent5="accent5" accent6="accent6" hlink="hlink" folHlink="folHlink"/>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l Content">
    <p:spTree>
      <p:nvGrpSpPr>
        <p:cNvPr id="1" name=""/>
        <p:cNvGrpSpPr/>
        <p:nvPr/>
      </p:nvGrpSpPr>
      <p:grpSpPr>
        <a:xfrm>
          <a:off x="0" y="0"/>
          <a:ext cx="0" cy="0"/>
          <a:chOff x="0" y="0"/>
          <a:chExt cx="0" cy="0"/>
        </a:xfrm>
      </p:grpSpPr>
      <p:sp>
        <p:nvSpPr>
          <p:cNvPr id="124" name="Title Text"/>
          <p:cNvSpPr txBox="1">
            <a:spLocks noGrp="1"/>
          </p:cNvSpPr>
          <p:nvPr>
            <p:ph type="title"/>
          </p:nvPr>
        </p:nvSpPr>
        <p:spPr>
          <a:xfrm>
            <a:off x="733424" y="384048"/>
            <a:ext cx="6629399" cy="476250"/>
          </a:xfrm>
          <a:prstGeom prst="rect">
            <a:avLst/>
          </a:prstGeom>
        </p:spPr>
        <p:txBody>
          <a:bodyPr>
            <a:normAutofit/>
          </a:bodyPr>
          <a:lstStyle>
            <a:lvl1pPr>
              <a:defRPr sz="2400" b="1" i="0" u="none" strike="noStrike" cap="none" spc="0" baseline="0" dirty="0">
                <a:ln>
                  <a:noFill/>
                </a:ln>
                <a:solidFill>
                  <a:schemeClr val="tx1"/>
                </a:solidFill>
                <a:uFillTx/>
                <a:latin typeface="+mj-lt"/>
                <a:ea typeface="+mn-ea"/>
                <a:cs typeface="+mn-cs"/>
                <a:sym typeface="Helvetica Neue"/>
              </a:defRPr>
            </a:lvl1pPr>
          </a:lstStyle>
          <a:p>
            <a:r>
              <a:rPr lang="en-US" dirty="0"/>
              <a:t>Click to edit Master title style</a:t>
            </a:r>
            <a:endParaRPr dirty="0"/>
          </a:p>
        </p:txBody>
      </p:sp>
      <p:sp>
        <p:nvSpPr>
          <p:cNvPr id="3" name="Content Placeholder 2">
            <a:extLst>
              <a:ext uri="{FF2B5EF4-FFF2-40B4-BE49-F238E27FC236}">
                <a16:creationId xmlns:a16="http://schemas.microsoft.com/office/drawing/2014/main" id="{1C421B22-0792-4CA5-806B-00E245A923B8}"/>
              </a:ext>
            </a:extLst>
          </p:cNvPr>
          <p:cNvSpPr>
            <a:spLocks noGrp="1"/>
          </p:cNvSpPr>
          <p:nvPr>
            <p:ph sz="quarter" idx="10"/>
          </p:nvPr>
        </p:nvSpPr>
        <p:spPr>
          <a:xfrm>
            <a:off x="733424" y="1335024"/>
            <a:ext cx="6629400"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8" name="Picture 7">
            <a:extLst>
              <a:ext uri="{FF2B5EF4-FFF2-40B4-BE49-F238E27FC236}">
                <a16:creationId xmlns:a16="http://schemas.microsoft.com/office/drawing/2014/main" id="{5B4F48C8-CFB2-4D17-9FF3-67FEF6566C1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BC172D3A-AAC6-43D9-A879-6CD7A562FAA4}"/>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88B2D82E-8A4A-4614-8A40-3999B7693A75}"/>
              </a:ext>
            </a:extLst>
          </p:cNvPr>
          <p:cNvSpPr>
            <a:spLocks noGrp="1"/>
          </p:cNvSpPr>
          <p:nvPr>
            <p:ph type="ftr" sz="quarter" idx="12"/>
          </p:nvPr>
        </p:nvSpPr>
        <p:spPr>
          <a:xfrm>
            <a:off x="246081" y="4773094"/>
            <a:ext cx="1828800" cy="146304"/>
          </a:xfrm>
        </p:spPr>
        <p:txBody>
          <a:bodyPr/>
          <a:lstStyle/>
          <a:p>
            <a:r>
              <a:rPr lang="en-CA" dirty="0"/>
              <a:t>©2021 Canada Health Infoway</a:t>
            </a:r>
          </a:p>
        </p:txBody>
      </p:sp>
    </p:spTree>
    <p:extLst>
      <p:ext uri="{BB962C8B-B14F-4D97-AF65-F5344CB8AC3E}">
        <p14:creationId xmlns:p14="http://schemas.microsoft.com/office/powerpoint/2010/main" val="3026377654"/>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o Bullets">
    <p:spTree>
      <p:nvGrpSpPr>
        <p:cNvPr id="1" name=""/>
        <p:cNvGrpSpPr/>
        <p:nvPr/>
      </p:nvGrpSpPr>
      <p:grpSpPr>
        <a:xfrm>
          <a:off x="0" y="0"/>
          <a:ext cx="0" cy="0"/>
          <a:chOff x="0" y="0"/>
          <a:chExt cx="0" cy="0"/>
        </a:xfrm>
      </p:grpSpPr>
      <p:sp>
        <p:nvSpPr>
          <p:cNvPr id="39" name="Title Text"/>
          <p:cNvSpPr txBox="1">
            <a:spLocks noGrp="1"/>
          </p:cNvSpPr>
          <p:nvPr>
            <p:ph type="title"/>
          </p:nvPr>
        </p:nvSpPr>
        <p:spPr>
          <a:xfrm>
            <a:off x="733424" y="384048"/>
            <a:ext cx="6629399" cy="476250"/>
          </a:xfrm>
          <a:prstGeom prst="rect">
            <a:avLst/>
          </a:prstGeom>
        </p:spPr>
        <p:txBody>
          <a:bodyPr>
            <a:normAutofit/>
          </a:bodyPr>
          <a:lstStyle>
            <a:lvl1pPr>
              <a:defRPr sz="2400" b="1">
                <a:solidFill>
                  <a:schemeClr val="tx1"/>
                </a:solidFill>
              </a:defRPr>
            </a:lvl1pPr>
          </a:lstStyle>
          <a:p>
            <a:r>
              <a:rPr lang="en-US"/>
              <a:t>Click to edit Master title style</a:t>
            </a:r>
            <a:endParaRPr dirty="0"/>
          </a:p>
        </p:txBody>
      </p:sp>
      <p:sp>
        <p:nvSpPr>
          <p:cNvPr id="3" name="Text Placeholder 2">
            <a:extLst>
              <a:ext uri="{FF2B5EF4-FFF2-40B4-BE49-F238E27FC236}">
                <a16:creationId xmlns:a16="http://schemas.microsoft.com/office/drawing/2014/main" id="{BD05812C-D12C-4B79-B7B0-47A61E42D3D2}"/>
              </a:ext>
            </a:extLst>
          </p:cNvPr>
          <p:cNvSpPr>
            <a:spLocks noGrp="1"/>
          </p:cNvSpPr>
          <p:nvPr>
            <p:ph type="body" sz="quarter" idx="10"/>
          </p:nvPr>
        </p:nvSpPr>
        <p:spPr>
          <a:xfrm>
            <a:off x="733424" y="1335024"/>
            <a:ext cx="6629400" cy="3200400"/>
          </a:xfrm>
          <a:prstGeom prst="rect">
            <a:avLst/>
          </a:prstGeom>
        </p:spPr>
        <p:txBody>
          <a:bodyPr/>
          <a:lstStyle>
            <a:lvl1pPr marL="0" indent="0">
              <a:buNone/>
              <a:defRPr sz="1800">
                <a:solidFill>
                  <a:schemeClr val="tx1"/>
                </a:solidFill>
              </a:defRPr>
            </a:lvl1pPr>
            <a:lvl2pPr marL="238125" indent="0">
              <a:buNone/>
              <a:defRPr sz="1600">
                <a:solidFill>
                  <a:schemeClr val="tx1"/>
                </a:solidFill>
              </a:defRPr>
            </a:lvl2pPr>
            <a:lvl3pPr marL="476250" indent="0">
              <a:buNone/>
              <a:defRPr sz="1400">
                <a:solidFill>
                  <a:schemeClr val="tx1"/>
                </a:solidFill>
              </a:defRPr>
            </a:lvl3pPr>
            <a:lvl4pPr marL="714375" indent="0">
              <a:buNone/>
              <a:defRPr sz="1400">
                <a:solidFill>
                  <a:schemeClr val="tx1"/>
                </a:solidFill>
              </a:defRPr>
            </a:lvl4pPr>
            <a:lvl5pPr marL="952500" indent="0">
              <a:buNone/>
              <a:defRPr sz="1400">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pic>
        <p:nvPicPr>
          <p:cNvPr id="8" name="Picture 7">
            <a:extLst>
              <a:ext uri="{FF2B5EF4-FFF2-40B4-BE49-F238E27FC236}">
                <a16:creationId xmlns:a16="http://schemas.microsoft.com/office/drawing/2014/main" id="{765CFEF8-EAA1-485F-A2CB-89657D0AC6D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546F3C5C-961C-4423-B1FF-E32FC83E4AB0}"/>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0E62BB8D-42D4-4B44-9A76-51373BF95A82}"/>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36149525"/>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mbers and Bullets">
    <p:spTree>
      <p:nvGrpSpPr>
        <p:cNvPr id="1" name=""/>
        <p:cNvGrpSpPr/>
        <p:nvPr/>
      </p:nvGrpSpPr>
      <p:grpSpPr>
        <a:xfrm>
          <a:off x="0" y="0"/>
          <a:ext cx="0" cy="0"/>
          <a:chOff x="0" y="0"/>
          <a:chExt cx="0" cy="0"/>
        </a:xfrm>
      </p:grpSpPr>
      <p:sp>
        <p:nvSpPr>
          <p:cNvPr id="138" name="Title Text"/>
          <p:cNvSpPr txBox="1">
            <a:spLocks noGrp="1"/>
          </p:cNvSpPr>
          <p:nvPr>
            <p:ph type="title"/>
          </p:nvPr>
        </p:nvSpPr>
        <p:spPr>
          <a:xfrm>
            <a:off x="733424" y="384048"/>
            <a:ext cx="6629399" cy="476250"/>
          </a:xfrm>
          <a:prstGeom prst="rect">
            <a:avLst/>
          </a:prstGeom>
        </p:spPr>
        <p:txBody>
          <a:bodyPr>
            <a:normAutofit/>
          </a:bodyPr>
          <a:lstStyle>
            <a:lvl1pPr>
              <a:defRPr sz="2400" b="1">
                <a:solidFill>
                  <a:schemeClr val="tx1"/>
                </a:solidFill>
              </a:defRPr>
            </a:lvl1pPr>
          </a:lstStyle>
          <a:p>
            <a:r>
              <a:rPr lang="en-US" dirty="0"/>
              <a:t>Click to edit Master title style</a:t>
            </a:r>
            <a:endParaRPr dirty="0"/>
          </a:p>
        </p:txBody>
      </p:sp>
      <p:sp>
        <p:nvSpPr>
          <p:cNvPr id="139" name="Body Level One…"/>
          <p:cNvSpPr txBox="1">
            <a:spLocks noGrp="1"/>
          </p:cNvSpPr>
          <p:nvPr>
            <p:ph type="body" idx="1"/>
          </p:nvPr>
        </p:nvSpPr>
        <p:spPr>
          <a:xfrm>
            <a:off x="733425" y="1743476"/>
            <a:ext cx="6629400" cy="2847573"/>
          </a:xfrm>
          <a:prstGeom prst="rect">
            <a:avLst/>
          </a:prstGeom>
        </p:spPr>
        <p:txBody>
          <a:bodyPr anchor="t">
            <a:noAutofit/>
          </a:bodyPr>
          <a:lstStyle>
            <a:lvl1pPr marL="460375" indent="-460375">
              <a:lnSpc>
                <a:spcPct val="130000"/>
              </a:lnSpc>
              <a:spcBef>
                <a:spcPts val="0"/>
              </a:spcBef>
              <a:buClr>
                <a:srgbClr val="E02D3A"/>
              </a:buClr>
              <a:buSzTx/>
              <a:buFont typeface="+mj-lt"/>
              <a:buAutoNum type="arabicPeriod"/>
              <a:defRPr sz="1800">
                <a:solidFill>
                  <a:schemeClr val="tx1"/>
                </a:solidFill>
                <a:latin typeface="+mn-lt"/>
              </a:defRPr>
            </a:lvl1pPr>
            <a:lvl2pPr marL="684213" indent="-223838">
              <a:lnSpc>
                <a:spcPct val="130000"/>
              </a:lnSpc>
              <a:spcBef>
                <a:spcPts val="0"/>
              </a:spcBef>
              <a:buSzTx/>
              <a:buFont typeface="Arial" panose="020B0604020202020204" pitchFamily="34" charset="0"/>
              <a:buChar char="•"/>
              <a:defRPr sz="1600">
                <a:solidFill>
                  <a:schemeClr val="tx1"/>
                </a:solidFill>
                <a:latin typeface="+mn-lt"/>
              </a:defRPr>
            </a:lvl2pPr>
            <a:lvl3pPr marL="914400" indent="-223838" defTabSz="323850">
              <a:lnSpc>
                <a:spcPct val="130000"/>
              </a:lnSpc>
              <a:spcBef>
                <a:spcPts val="0"/>
              </a:spcBef>
              <a:buSzTx/>
              <a:buFont typeface="Arial" panose="020B0604020202020204" pitchFamily="34" charset="0"/>
              <a:buChar char="•"/>
              <a:defRPr sz="1400">
                <a:solidFill>
                  <a:schemeClr val="tx1"/>
                </a:solidFill>
                <a:latin typeface="+mn-lt"/>
              </a:defRPr>
            </a:lvl3pPr>
            <a:lvl4pPr marL="457200" indent="257175">
              <a:lnSpc>
                <a:spcPct val="130000"/>
              </a:lnSpc>
              <a:spcBef>
                <a:spcPts val="0"/>
              </a:spcBef>
              <a:buSzTx/>
              <a:buNone/>
              <a:defRPr sz="1400">
                <a:solidFill>
                  <a:srgbClr val="000000"/>
                </a:solidFill>
              </a:defRPr>
            </a:lvl4pPr>
            <a:lvl5pPr marL="0" indent="342900">
              <a:lnSpc>
                <a:spcPct val="130000"/>
              </a:lnSpc>
              <a:spcBef>
                <a:spcPts val="0"/>
              </a:spcBef>
              <a:buSzTx/>
              <a:buNone/>
              <a:defRPr sz="1400">
                <a:solidFill>
                  <a:srgbClr val="000000"/>
                </a:solidFill>
              </a:defRPr>
            </a:lvl5pPr>
          </a:lstStyle>
          <a:p>
            <a:pPr lvl="0"/>
            <a:r>
              <a:rPr lang="en-US" dirty="0"/>
              <a:t>Edit Master text styles</a:t>
            </a:r>
          </a:p>
          <a:p>
            <a:pPr lvl="1"/>
            <a:r>
              <a:rPr lang="en-US" dirty="0"/>
              <a:t>Second level</a:t>
            </a:r>
          </a:p>
          <a:p>
            <a:pPr lvl="2"/>
            <a:r>
              <a:rPr lang="en-US" dirty="0"/>
              <a:t>Third level</a:t>
            </a:r>
          </a:p>
        </p:txBody>
      </p:sp>
      <p:sp>
        <p:nvSpPr>
          <p:cNvPr id="9" name="Text Placeholder 8">
            <a:extLst>
              <a:ext uri="{FF2B5EF4-FFF2-40B4-BE49-F238E27FC236}">
                <a16:creationId xmlns:a16="http://schemas.microsoft.com/office/drawing/2014/main" id="{FBAA267D-646B-42C6-A9CD-6BAFDA8822E0}"/>
              </a:ext>
            </a:extLst>
          </p:cNvPr>
          <p:cNvSpPr>
            <a:spLocks noGrp="1"/>
          </p:cNvSpPr>
          <p:nvPr>
            <p:ph type="body" sz="quarter" idx="10"/>
          </p:nvPr>
        </p:nvSpPr>
        <p:spPr>
          <a:xfrm>
            <a:off x="733424" y="1335024"/>
            <a:ext cx="6629400" cy="408452"/>
          </a:xfrm>
          <a:prstGeom prst="rect">
            <a:avLst/>
          </a:prstGeom>
        </p:spPr>
        <p:txBody>
          <a:bodyPr>
            <a:normAutofit/>
          </a:bodyPr>
          <a:lstStyle>
            <a:lvl1pPr marL="0" indent="0">
              <a:buNone/>
              <a:defRPr sz="1800" b="1">
                <a:solidFill>
                  <a:schemeClr val="tx1"/>
                </a:solidFill>
              </a:defRPr>
            </a:lvl1pPr>
            <a:lvl2pPr marL="238125" indent="0">
              <a:buNone/>
              <a:defRPr/>
            </a:lvl2pPr>
            <a:lvl3pPr marL="476250" indent="0">
              <a:buNone/>
              <a:defRPr/>
            </a:lvl3pPr>
            <a:lvl4pPr marL="714375" indent="0">
              <a:buNone/>
              <a:defRPr/>
            </a:lvl4pPr>
            <a:lvl5pPr marL="952500" indent="0">
              <a:buNone/>
              <a:defRPr/>
            </a:lvl5pPr>
          </a:lstStyle>
          <a:p>
            <a:pPr lvl="0"/>
            <a:r>
              <a:rPr lang="en-US" dirty="0"/>
              <a:t>Edit Master text styles</a:t>
            </a:r>
          </a:p>
        </p:txBody>
      </p:sp>
      <p:pic>
        <p:nvPicPr>
          <p:cNvPr id="12" name="Picture 11">
            <a:extLst>
              <a:ext uri="{FF2B5EF4-FFF2-40B4-BE49-F238E27FC236}">
                <a16:creationId xmlns:a16="http://schemas.microsoft.com/office/drawing/2014/main" id="{CDC56D98-35B9-4720-B6C0-E351CF757B9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909C97EF-7BD4-4119-94E4-6C783B4D3EB4}"/>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3" name="Footer Placeholder 2">
            <a:extLst>
              <a:ext uri="{FF2B5EF4-FFF2-40B4-BE49-F238E27FC236}">
                <a16:creationId xmlns:a16="http://schemas.microsoft.com/office/drawing/2014/main" id="{D742F6FD-F4C3-4E66-825C-2BF0F0177397}"/>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186411478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All Content">
    <p:spTree>
      <p:nvGrpSpPr>
        <p:cNvPr id="1" name=""/>
        <p:cNvGrpSpPr/>
        <p:nvPr/>
      </p:nvGrpSpPr>
      <p:grpSpPr>
        <a:xfrm>
          <a:off x="0" y="0"/>
          <a:ext cx="0" cy="0"/>
          <a:chOff x="0" y="0"/>
          <a:chExt cx="0" cy="0"/>
        </a:xfrm>
      </p:grpSpPr>
      <p:sp>
        <p:nvSpPr>
          <p:cNvPr id="152" name="Title Text"/>
          <p:cNvSpPr txBox="1">
            <a:spLocks noGrp="1"/>
          </p:cNvSpPr>
          <p:nvPr>
            <p:ph type="title"/>
          </p:nvPr>
        </p:nvSpPr>
        <p:spPr>
          <a:xfrm>
            <a:off x="733424" y="384048"/>
            <a:ext cx="6627495" cy="476250"/>
          </a:xfrm>
          <a:prstGeom prst="rect">
            <a:avLst/>
          </a:prstGeom>
        </p:spPr>
        <p:txBody>
          <a:bodyPr>
            <a:normAutofit/>
          </a:bodyPr>
          <a:lstStyle>
            <a:lvl1pPr>
              <a:defRPr sz="2400" b="1">
                <a:solidFill>
                  <a:srgbClr val="000000"/>
                </a:solidFill>
              </a:defRPr>
            </a:lvl1pPr>
          </a:lstStyle>
          <a:p>
            <a:r>
              <a:rPr lang="en-US" dirty="0"/>
              <a:t>Click to edit Master title style</a:t>
            </a:r>
            <a:endParaRPr dirty="0"/>
          </a:p>
        </p:txBody>
      </p:sp>
      <p:sp>
        <p:nvSpPr>
          <p:cNvPr id="3" name="Content Placeholder 2">
            <a:extLst>
              <a:ext uri="{FF2B5EF4-FFF2-40B4-BE49-F238E27FC236}">
                <a16:creationId xmlns:a16="http://schemas.microsoft.com/office/drawing/2014/main" id="{A8D43F9C-2B95-4EB4-B43D-897CDCBE0DB3}"/>
              </a:ext>
            </a:extLst>
          </p:cNvPr>
          <p:cNvSpPr>
            <a:spLocks noGrp="1"/>
          </p:cNvSpPr>
          <p:nvPr>
            <p:ph sz="quarter" idx="10"/>
          </p:nvPr>
        </p:nvSpPr>
        <p:spPr>
          <a:xfrm>
            <a:off x="733425" y="1333501"/>
            <a:ext cx="3108325"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6" name="Content Placeholder 5">
            <a:extLst>
              <a:ext uri="{FF2B5EF4-FFF2-40B4-BE49-F238E27FC236}">
                <a16:creationId xmlns:a16="http://schemas.microsoft.com/office/drawing/2014/main" id="{E59109F0-8496-4318-80EF-A444125651BC}"/>
              </a:ext>
            </a:extLst>
          </p:cNvPr>
          <p:cNvSpPr>
            <a:spLocks noGrp="1"/>
          </p:cNvSpPr>
          <p:nvPr>
            <p:ph sz="quarter" idx="11"/>
          </p:nvPr>
        </p:nvSpPr>
        <p:spPr>
          <a:xfrm>
            <a:off x="4162752" y="1333500"/>
            <a:ext cx="3200400"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9" name="Picture 8">
            <a:extLst>
              <a:ext uri="{FF2B5EF4-FFF2-40B4-BE49-F238E27FC236}">
                <a16:creationId xmlns:a16="http://schemas.microsoft.com/office/drawing/2014/main" id="{AEA9D58A-61D7-4745-B9FA-F11F9D3986A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2EA4EBAB-DE80-4B25-951E-84CBE8F634D9}"/>
              </a:ext>
            </a:extLst>
          </p:cNvPr>
          <p:cNvSpPr>
            <a:spLocks noGrp="1"/>
          </p:cNvSpPr>
          <p:nvPr>
            <p:ph type="sldNum" sz="quarter" idx="12"/>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6234BA93-E6D5-4AC4-9B04-5860C14044F8}"/>
              </a:ext>
            </a:extLst>
          </p:cNvPr>
          <p:cNvSpPr>
            <a:spLocks noGrp="1"/>
          </p:cNvSpPr>
          <p:nvPr>
            <p:ph type="ftr" sz="quarter" idx="13"/>
          </p:nvPr>
        </p:nvSpPr>
        <p:spPr/>
        <p:txBody>
          <a:bodyPr/>
          <a:lstStyle/>
          <a:p>
            <a:r>
              <a:rPr lang="en-CA" dirty="0"/>
              <a:t>©2021 Canada Health Infoway</a:t>
            </a:r>
          </a:p>
        </p:txBody>
      </p:sp>
    </p:spTree>
    <p:extLst>
      <p:ext uri="{BB962C8B-B14F-4D97-AF65-F5344CB8AC3E}">
        <p14:creationId xmlns:p14="http://schemas.microsoft.com/office/powerpoint/2010/main" val="23761781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95" name="Title Text"/>
          <p:cNvSpPr txBox="1">
            <a:spLocks noGrp="1"/>
          </p:cNvSpPr>
          <p:nvPr>
            <p:ph type="title"/>
          </p:nvPr>
        </p:nvSpPr>
        <p:spPr>
          <a:xfrm>
            <a:off x="731520" y="384048"/>
            <a:ext cx="6629400" cy="476250"/>
          </a:xfrm>
          <a:prstGeom prst="rect">
            <a:avLst/>
          </a:prstGeom>
        </p:spPr>
        <p:txBody>
          <a:bodyPr>
            <a:normAutofit/>
          </a:bodyPr>
          <a:lstStyle>
            <a:lvl1pPr>
              <a:defRPr sz="2400" b="1">
                <a:solidFill>
                  <a:schemeClr val="tx1"/>
                </a:solidFill>
              </a:defRPr>
            </a:lvl1pPr>
          </a:lstStyle>
          <a:p>
            <a:r>
              <a:rPr lang="en-US" dirty="0"/>
              <a:t>Click to edit Master title style</a:t>
            </a:r>
            <a:endParaRPr dirty="0"/>
          </a:p>
        </p:txBody>
      </p:sp>
      <p:pic>
        <p:nvPicPr>
          <p:cNvPr id="7" name="Picture 6">
            <a:extLst>
              <a:ext uri="{FF2B5EF4-FFF2-40B4-BE49-F238E27FC236}">
                <a16:creationId xmlns:a16="http://schemas.microsoft.com/office/drawing/2014/main" id="{6CEDE600-D850-4ADC-8E8D-F080A59282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B1B8C854-3B3D-42AD-9797-2DCFFFD9D6C2}"/>
              </a:ext>
            </a:extLst>
          </p:cNvPr>
          <p:cNvSpPr>
            <a:spLocks noGrp="1"/>
          </p:cNvSpPr>
          <p:nvPr>
            <p:ph type="sldNum" sz="quarter" idx="10"/>
          </p:nvPr>
        </p:nvSpPr>
        <p:spPr/>
        <p:txBody>
          <a:bodyPr/>
          <a:lstStyle/>
          <a:p>
            <a:fld id="{7BCFBF29-39BB-47B7-B83E-9E61FEB2B13F}" type="slidenum">
              <a:rPr lang="en-CA" smtClean="0"/>
              <a:pPr/>
              <a:t>‹#›</a:t>
            </a:fld>
            <a:endParaRPr lang="en-CA"/>
          </a:p>
        </p:txBody>
      </p:sp>
      <p:sp>
        <p:nvSpPr>
          <p:cNvPr id="3" name="Footer Placeholder 2">
            <a:extLst>
              <a:ext uri="{FF2B5EF4-FFF2-40B4-BE49-F238E27FC236}">
                <a16:creationId xmlns:a16="http://schemas.microsoft.com/office/drawing/2014/main" id="{8F2AE0C7-DB18-4C83-B61E-82B1057B63A6}"/>
              </a:ext>
            </a:extLst>
          </p:cNvPr>
          <p:cNvSpPr>
            <a:spLocks noGrp="1"/>
          </p:cNvSpPr>
          <p:nvPr>
            <p:ph type="ftr" sz="quarter" idx="11"/>
          </p:nvPr>
        </p:nvSpPr>
        <p:spPr/>
        <p:txBody>
          <a:bodyPr/>
          <a:lstStyle/>
          <a:p>
            <a:r>
              <a:rPr lang="en-CA" dirty="0"/>
              <a:t>©2021 Canada Health Infoway</a:t>
            </a:r>
          </a:p>
        </p:txBody>
      </p:sp>
    </p:spTree>
    <p:extLst>
      <p:ext uri="{BB962C8B-B14F-4D97-AF65-F5344CB8AC3E}">
        <p14:creationId xmlns:p14="http://schemas.microsoft.com/office/powerpoint/2010/main" val="176035428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reserve="1">
  <p:cSld name="Thank you">
    <p:bg>
      <p:bgRef idx="1001">
        <a:schemeClr val="bg2"/>
      </p:bgRef>
    </p:bg>
    <p:spTree>
      <p:nvGrpSpPr>
        <p:cNvPr id="1" name=""/>
        <p:cNvGrpSpPr/>
        <p:nvPr/>
      </p:nvGrpSpPr>
      <p:grpSpPr>
        <a:xfrm>
          <a:off x="0" y="0"/>
          <a:ext cx="0" cy="0"/>
          <a:chOff x="0" y="0"/>
          <a:chExt cx="0" cy="0"/>
        </a:xfrm>
      </p:grpSpPr>
      <p:sp>
        <p:nvSpPr>
          <p:cNvPr id="22" name="Title Text"/>
          <p:cNvSpPr txBox="1">
            <a:spLocks noGrp="1"/>
          </p:cNvSpPr>
          <p:nvPr>
            <p:ph type="title"/>
          </p:nvPr>
        </p:nvSpPr>
        <p:spPr>
          <a:xfrm>
            <a:off x="3918889" y="1505307"/>
            <a:ext cx="4437507" cy="545423"/>
          </a:xfrm>
          <a:prstGeom prst="rect">
            <a:avLst/>
          </a:prstGeom>
        </p:spPr>
        <p:txBody>
          <a:bodyPr anchor="t">
            <a:noAutofit/>
          </a:bodyPr>
          <a:lstStyle>
            <a:lvl1pPr>
              <a:lnSpc>
                <a:spcPct val="100000"/>
              </a:lnSpc>
              <a:defRPr sz="2400" b="1">
                <a:solidFill>
                  <a:schemeClr val="tx1"/>
                </a:solidFill>
                <a:latin typeface="+mj-lt"/>
              </a:defRPr>
            </a:lvl1pPr>
          </a:lstStyle>
          <a:p>
            <a:r>
              <a:rPr lang="en-US" dirty="0"/>
              <a:t>Click to edit Master title style</a:t>
            </a:r>
            <a:endParaRPr dirty="0"/>
          </a:p>
        </p:txBody>
      </p:sp>
      <p:sp>
        <p:nvSpPr>
          <p:cNvPr id="23" name="Body Level One…"/>
          <p:cNvSpPr txBox="1">
            <a:spLocks noGrp="1"/>
          </p:cNvSpPr>
          <p:nvPr>
            <p:ph type="body" sz="quarter" idx="1"/>
          </p:nvPr>
        </p:nvSpPr>
        <p:spPr>
          <a:xfrm>
            <a:off x="3918889" y="2078218"/>
            <a:ext cx="4437507" cy="1227412"/>
          </a:xfrm>
          <a:prstGeom prst="rect">
            <a:avLst/>
          </a:prstGeom>
        </p:spPr>
        <p:txBody>
          <a:bodyPr anchor="t">
            <a:noAutofit/>
          </a:bodyPr>
          <a:lstStyle>
            <a:lvl1pPr marL="0" indent="0">
              <a:lnSpc>
                <a:spcPct val="130000"/>
              </a:lnSpc>
              <a:spcBef>
                <a:spcPts val="0"/>
              </a:spcBef>
              <a:buSzTx/>
              <a:buNone/>
              <a:defRPr sz="18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chemeClr val="tx1"/>
                </a:solidFill>
                <a:latin typeface="+mn-lt"/>
                <a:ea typeface="Helvetica Neue Light" panose="02000403000000020004" pitchFamily="2" charset="0"/>
              </a:defRPr>
            </a:lvl2pPr>
            <a:lvl3pPr marL="0" indent="171450">
              <a:lnSpc>
                <a:spcPct val="130000"/>
              </a:lnSpc>
              <a:spcBef>
                <a:spcPts val="0"/>
              </a:spcBef>
              <a:buSzTx/>
              <a:buNone/>
              <a:defRPr sz="1800" b="0" i="0">
                <a:solidFill>
                  <a:schemeClr val="tx1"/>
                </a:solidFill>
                <a:latin typeface="+mn-lt"/>
                <a:ea typeface="Helvetica Neue Light" panose="02000403000000020004" pitchFamily="2" charset="0"/>
              </a:defRPr>
            </a:lvl3pPr>
            <a:lvl4pPr marL="0" indent="257175">
              <a:lnSpc>
                <a:spcPct val="130000"/>
              </a:lnSpc>
              <a:spcBef>
                <a:spcPts val="0"/>
              </a:spcBef>
              <a:buSzTx/>
              <a:buNone/>
              <a:defRPr sz="1800" b="0" i="0">
                <a:solidFill>
                  <a:schemeClr val="tx1"/>
                </a:solidFill>
                <a:latin typeface="+mn-lt"/>
                <a:ea typeface="Helvetica Neue Light" panose="02000403000000020004" pitchFamily="2" charset="0"/>
              </a:defRPr>
            </a:lvl4pPr>
            <a:lvl5pPr marL="0" indent="342900">
              <a:lnSpc>
                <a:spcPct val="130000"/>
              </a:lnSpc>
              <a:spcBef>
                <a:spcPts val="0"/>
              </a:spcBef>
              <a:buSzTx/>
              <a:buNone/>
              <a:defRPr sz="1800" b="0" i="0">
                <a:solidFill>
                  <a:schemeClr val="tx1"/>
                </a:solidFill>
                <a:latin typeface="+mn-lt"/>
                <a:ea typeface="Helvetica Neue Light" panose="02000403000000020004" pitchFamily="2" charset="0"/>
              </a:defRPr>
            </a:lvl5pPr>
          </a:lstStyle>
          <a:p>
            <a:pPr lvl="0"/>
            <a:r>
              <a:rPr lang="en-US" dirty="0"/>
              <a:t>Edit Master text styles</a:t>
            </a:r>
          </a:p>
        </p:txBody>
      </p:sp>
      <p:cxnSp>
        <p:nvCxnSpPr>
          <p:cNvPr id="8" name="Straight Connector 7">
            <a:extLst>
              <a:ext uri="{FF2B5EF4-FFF2-40B4-BE49-F238E27FC236}">
                <a16:creationId xmlns:a16="http://schemas.microsoft.com/office/drawing/2014/main" id="{4A8014D2-A9FF-9442-A224-6F8498D7D346}"/>
              </a:ext>
            </a:extLst>
          </p:cNvPr>
          <p:cNvCxnSpPr/>
          <p:nvPr userDrawn="1"/>
        </p:nvCxnSpPr>
        <p:spPr>
          <a:xfrm>
            <a:off x="0" y="1363237"/>
            <a:ext cx="5620215" cy="0"/>
          </a:xfrm>
          <a:prstGeom prst="line">
            <a:avLst/>
          </a:prstGeom>
          <a:noFill/>
          <a:ln w="63500" cap="flat">
            <a:solidFill>
              <a:srgbClr val="E02D3A"/>
            </a:solidFill>
            <a:prstDash val="solid"/>
            <a:miter lim="400000"/>
          </a:ln>
          <a:effectLst/>
          <a:sp3d/>
        </p:spPr>
        <p:style>
          <a:lnRef idx="0">
            <a:scrgbClr r="0" g="0" b="0"/>
          </a:lnRef>
          <a:fillRef idx="0">
            <a:scrgbClr r="0" g="0" b="0"/>
          </a:fillRef>
          <a:effectRef idx="0">
            <a:scrgbClr r="0" g="0" b="0"/>
          </a:effectRef>
          <a:fontRef idx="none"/>
        </p:style>
      </p:cxnSp>
      <p:pic>
        <p:nvPicPr>
          <p:cNvPr id="3" name="Picture 2">
            <a:extLst>
              <a:ext uri="{FF2B5EF4-FFF2-40B4-BE49-F238E27FC236}">
                <a16:creationId xmlns:a16="http://schemas.microsoft.com/office/drawing/2014/main" id="{42633905-50EF-4EFB-B663-AB5210DC2F8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5457"/>
            <a:ext cx="3587960" cy="2669896"/>
          </a:xfrm>
          <a:prstGeom prst="rect">
            <a:avLst/>
          </a:prstGeom>
        </p:spPr>
      </p:pic>
      <p:sp>
        <p:nvSpPr>
          <p:cNvPr id="7" name="Rectangle 6">
            <a:extLst>
              <a:ext uri="{FF2B5EF4-FFF2-40B4-BE49-F238E27FC236}">
                <a16:creationId xmlns:a16="http://schemas.microsoft.com/office/drawing/2014/main" id="{DF171A38-97DD-4F7E-B0FC-095A26BDF8CD}"/>
              </a:ext>
            </a:extLst>
          </p:cNvPr>
          <p:cNvSpPr/>
          <p:nvPr userDrawn="1"/>
        </p:nvSpPr>
        <p:spPr>
          <a:xfrm>
            <a:off x="2350407" y="4211180"/>
            <a:ext cx="3963940" cy="446276"/>
          </a:xfrm>
          <a:prstGeom prst="rect">
            <a:avLst/>
          </a:prstGeom>
        </p:spPr>
        <p:txBody>
          <a:bodyPr wrap="square">
            <a:spAutoFit/>
          </a:bodyPr>
          <a:lstStyle/>
          <a:p>
            <a:r>
              <a:rPr lang="en-CA" sz="1200" dirty="0">
                <a:solidFill>
                  <a:schemeClr val="tx1"/>
                </a:solidFill>
              </a:rPr>
              <a:t>Let’s Connect on LinkedIn</a:t>
            </a:r>
          </a:p>
          <a:p>
            <a:r>
              <a:rPr lang="en-CA" sz="1100" cap="none" dirty="0">
                <a:solidFill>
                  <a:schemeClr val="tx1"/>
                </a:solidFill>
              </a:rPr>
              <a:t>www.linkedin.com/company/canada-health-</a:t>
            </a:r>
            <a:r>
              <a:rPr lang="en-CA" sz="1100" cap="none" dirty="0" err="1">
                <a:solidFill>
                  <a:schemeClr val="tx1"/>
                </a:solidFill>
              </a:rPr>
              <a:t>infoway</a:t>
            </a:r>
            <a:r>
              <a:rPr lang="en-CA" sz="1100" cap="none" dirty="0">
                <a:solidFill>
                  <a:schemeClr val="tx1"/>
                </a:solidFill>
              </a:rPr>
              <a:t>/</a:t>
            </a:r>
          </a:p>
        </p:txBody>
      </p:sp>
      <p:sp>
        <p:nvSpPr>
          <p:cNvPr id="10" name="Rectangle 9">
            <a:extLst>
              <a:ext uri="{FF2B5EF4-FFF2-40B4-BE49-F238E27FC236}">
                <a16:creationId xmlns:a16="http://schemas.microsoft.com/office/drawing/2014/main" id="{D138D203-AF26-46CF-A577-C5AB104B2482}"/>
              </a:ext>
            </a:extLst>
          </p:cNvPr>
          <p:cNvSpPr/>
          <p:nvPr userDrawn="1"/>
        </p:nvSpPr>
        <p:spPr>
          <a:xfrm>
            <a:off x="6456427" y="4205345"/>
            <a:ext cx="2545492" cy="473335"/>
          </a:xfrm>
          <a:prstGeom prst="rect">
            <a:avLst/>
          </a:prstGeom>
        </p:spPr>
        <p:txBody>
          <a:bodyPr wrap="square">
            <a:spAutoFit/>
          </a:bodyPr>
          <a:lstStyle/>
          <a:p>
            <a:r>
              <a:rPr lang="en-CA" sz="1200" dirty="0">
                <a:solidFill>
                  <a:schemeClr val="tx1"/>
                </a:solidFill>
              </a:rPr>
              <a:t>Let’s Connect on Twitter</a:t>
            </a:r>
          </a:p>
          <a:p>
            <a:r>
              <a:rPr kumimoji="0" lang="en-CA" sz="1200" b="1" i="0" u="none" strike="noStrike" cap="none" spc="0" normalizeH="0" baseline="0" dirty="0">
                <a:ln>
                  <a:noFill/>
                </a:ln>
                <a:solidFill>
                  <a:schemeClr val="tx1"/>
                </a:solidFill>
                <a:effectLst/>
                <a:uFillTx/>
                <a:latin typeface="+mn-lt"/>
                <a:ea typeface="+mn-ea"/>
                <a:cs typeface="+mn-cs"/>
                <a:sym typeface="Helvetica Neue"/>
              </a:rPr>
              <a:t>@infoway</a:t>
            </a:r>
            <a:endParaRPr lang="en-CA" sz="1100" cap="none" dirty="0">
              <a:solidFill>
                <a:schemeClr val="tx1"/>
              </a:solidFill>
            </a:endParaRPr>
          </a:p>
        </p:txBody>
      </p:sp>
      <p:sp>
        <p:nvSpPr>
          <p:cNvPr id="11" name="Rectangle 10">
            <a:extLst>
              <a:ext uri="{FF2B5EF4-FFF2-40B4-BE49-F238E27FC236}">
                <a16:creationId xmlns:a16="http://schemas.microsoft.com/office/drawing/2014/main" id="{F44F3E43-1555-4380-8581-55C414910EFF}"/>
              </a:ext>
            </a:extLst>
          </p:cNvPr>
          <p:cNvSpPr/>
          <p:nvPr userDrawn="1"/>
        </p:nvSpPr>
        <p:spPr>
          <a:xfrm>
            <a:off x="142080" y="4211180"/>
            <a:ext cx="2066247" cy="446276"/>
          </a:xfrm>
          <a:prstGeom prst="rect">
            <a:avLst/>
          </a:prstGeom>
        </p:spPr>
        <p:txBody>
          <a:bodyPr wrap="square">
            <a:spAutoFit/>
          </a:bodyPr>
          <a:lstStyle/>
          <a:p>
            <a:r>
              <a:rPr lang="en-CA" sz="1200" dirty="0">
                <a:solidFill>
                  <a:schemeClr val="tx1"/>
                </a:solidFill>
              </a:rPr>
              <a:t>Visit THE WEBSITE</a:t>
            </a:r>
          </a:p>
          <a:p>
            <a:r>
              <a:rPr lang="en-CA" sz="1100" cap="none" dirty="0">
                <a:solidFill>
                  <a:schemeClr val="tx1"/>
                </a:solidFill>
              </a:rPr>
              <a:t>www.infoway-inforoute.ca</a:t>
            </a:r>
          </a:p>
        </p:txBody>
      </p:sp>
    </p:spTree>
    <p:extLst>
      <p:ext uri="{BB962C8B-B14F-4D97-AF65-F5344CB8AC3E}">
        <p14:creationId xmlns:p14="http://schemas.microsoft.com/office/powerpoint/2010/main" val="2720459042"/>
      </p:ext>
    </p:extLst>
  </p:cSld>
  <p:clrMapOvr>
    <a:overrideClrMapping bg1="dk1" tx1="lt1" bg2="dk2" tx2="lt2" accent1="accent1" accent2="accent2" accent3="accent3" accent4="accent4" accent5="accent5" accent6="accent6" hlink="hlink" folHlink="folHlink"/>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731520" y="384048"/>
            <a:ext cx="6629400" cy="475488"/>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rPr lang="en-US" dirty="0"/>
              <a:t>Click to edit Master title style</a:t>
            </a:r>
            <a:endParaRPr dirty="0"/>
          </a:p>
        </p:txBody>
      </p:sp>
      <p:sp>
        <p:nvSpPr>
          <p:cNvPr id="5" name="Text Placeholder 4">
            <a:extLst>
              <a:ext uri="{FF2B5EF4-FFF2-40B4-BE49-F238E27FC236}">
                <a16:creationId xmlns:a16="http://schemas.microsoft.com/office/drawing/2014/main" id="{8AC05E6A-587B-465C-94D9-65A931B8C2DC}"/>
              </a:ext>
            </a:extLst>
          </p:cNvPr>
          <p:cNvSpPr>
            <a:spLocks noGrp="1"/>
          </p:cNvSpPr>
          <p:nvPr>
            <p:ph type="body" idx="1"/>
          </p:nvPr>
        </p:nvSpPr>
        <p:spPr>
          <a:xfrm>
            <a:off x="731520" y="1335024"/>
            <a:ext cx="6629400" cy="32004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cxnSp>
        <p:nvCxnSpPr>
          <p:cNvPr id="6" name="Straight Connector 5">
            <a:extLst>
              <a:ext uri="{FF2B5EF4-FFF2-40B4-BE49-F238E27FC236}">
                <a16:creationId xmlns:a16="http://schemas.microsoft.com/office/drawing/2014/main" id="{4D1DBFBF-AE61-4C5B-B0F3-78ED90AFB589}"/>
              </a:ext>
            </a:extLst>
          </p:cNvPr>
          <p:cNvCxnSpPr/>
          <p:nvPr userDrawn="1"/>
        </p:nvCxnSpPr>
        <p:spPr>
          <a:xfrm>
            <a:off x="-1383" y="4634874"/>
            <a:ext cx="240030" cy="0"/>
          </a:xfrm>
          <a:prstGeom prst="line">
            <a:avLst/>
          </a:prstGeom>
          <a:noFill/>
          <a:ln w="63500" cap="flat">
            <a:solidFill>
              <a:schemeClr val="tx1"/>
            </a:solidFill>
            <a:prstDash val="solid"/>
            <a:miter lim="400000"/>
          </a:ln>
          <a:effectLst/>
          <a:sp3d/>
        </p:spPr>
        <p:style>
          <a:lnRef idx="0">
            <a:scrgbClr r="0" g="0" b="0"/>
          </a:lnRef>
          <a:fillRef idx="0">
            <a:scrgbClr r="0" g="0" b="0"/>
          </a:fillRef>
          <a:effectRef idx="0">
            <a:scrgbClr r="0" g="0" b="0"/>
          </a:effectRef>
          <a:fontRef idx="none"/>
        </p:style>
      </p:cxnSp>
      <p:sp>
        <p:nvSpPr>
          <p:cNvPr id="7" name="©2018 Canada Health Infoway">
            <a:extLst>
              <a:ext uri="{FF2B5EF4-FFF2-40B4-BE49-F238E27FC236}">
                <a16:creationId xmlns:a16="http://schemas.microsoft.com/office/drawing/2014/main" id="{DC8229DB-C643-4C6E-A4BB-33D5C2A79B9B}"/>
              </a:ext>
            </a:extLst>
          </p:cNvPr>
          <p:cNvSpPr txBox="1"/>
          <p:nvPr userDrawn="1"/>
        </p:nvSpPr>
        <p:spPr>
          <a:xfrm>
            <a:off x="246081" y="4770665"/>
            <a:ext cx="1459662" cy="146194"/>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ctr">
            <a:spAutoFit/>
          </a:bodyPr>
          <a:lstStyle>
            <a:lvl1pPr algn="r" defTabSz="457200">
              <a:defRPr sz="2100" b="0" cap="none">
                <a:solidFill>
                  <a:srgbClr val="000000"/>
                </a:solidFill>
              </a:defRPr>
            </a:lvl1pPr>
          </a:lstStyle>
          <a:p>
            <a:endParaRPr sz="700" b="0" i="0" dirty="0">
              <a:latin typeface="Helvetica Neue Light" panose="02000403000000020004" pitchFamily="2" charset="0"/>
              <a:ea typeface="Helvetica Neue Light" panose="02000403000000020004" pitchFamily="2" charset="0"/>
            </a:endParaRPr>
          </a:p>
        </p:txBody>
      </p:sp>
      <p:cxnSp>
        <p:nvCxnSpPr>
          <p:cNvPr id="8" name="Straight Connector 7">
            <a:extLst>
              <a:ext uri="{FF2B5EF4-FFF2-40B4-BE49-F238E27FC236}">
                <a16:creationId xmlns:a16="http://schemas.microsoft.com/office/drawing/2014/main" id="{79FDA0CB-6088-4EBB-8CBA-5EB5E2198B64}"/>
              </a:ext>
            </a:extLst>
          </p:cNvPr>
          <p:cNvCxnSpPr>
            <a:cxnSpLocks/>
          </p:cNvCxnSpPr>
          <p:nvPr userDrawn="1"/>
        </p:nvCxnSpPr>
        <p:spPr>
          <a:xfrm>
            <a:off x="0" y="1041120"/>
            <a:ext cx="7362825" cy="0"/>
          </a:xfrm>
          <a:prstGeom prst="line">
            <a:avLst/>
          </a:prstGeom>
          <a:noFill/>
          <a:ln w="63500" cap="flat">
            <a:solidFill>
              <a:schemeClr val="tx1"/>
            </a:solidFill>
            <a:prstDash val="solid"/>
            <a:miter lim="400000"/>
          </a:ln>
          <a:effectLst/>
          <a:sp3d/>
        </p:spPr>
        <p:style>
          <a:lnRef idx="0">
            <a:scrgbClr r="0" g="0" b="0"/>
          </a:lnRef>
          <a:fillRef idx="0">
            <a:scrgbClr r="0" g="0" b="0"/>
          </a:fillRef>
          <a:effectRef idx="0">
            <a:scrgbClr r="0" g="0" b="0"/>
          </a:effectRef>
          <a:fontRef idx="none"/>
        </p:style>
      </p:cxnSp>
      <p:sp>
        <p:nvSpPr>
          <p:cNvPr id="3" name="Slide Number Placeholder 2">
            <a:extLst>
              <a:ext uri="{FF2B5EF4-FFF2-40B4-BE49-F238E27FC236}">
                <a16:creationId xmlns:a16="http://schemas.microsoft.com/office/drawing/2014/main" id="{A6C3A846-9A3E-4E78-A290-30942D29164E}"/>
              </a:ext>
            </a:extLst>
          </p:cNvPr>
          <p:cNvSpPr>
            <a:spLocks noGrp="1"/>
          </p:cNvSpPr>
          <p:nvPr>
            <p:ph type="sldNum" sz="quarter" idx="4"/>
          </p:nvPr>
        </p:nvSpPr>
        <p:spPr>
          <a:xfrm>
            <a:off x="246081" y="4497556"/>
            <a:ext cx="393255" cy="274637"/>
          </a:xfrm>
          <a:prstGeom prst="rect">
            <a:avLst/>
          </a:prstGeom>
        </p:spPr>
        <p:txBody>
          <a:bodyPr vert="horz" lIns="91440" tIns="45720" rIns="91440" bIns="45720" rtlCol="0" anchor="ctr"/>
          <a:lstStyle>
            <a:lvl1pPr algn="l">
              <a:defRPr sz="1000">
                <a:solidFill>
                  <a:schemeClr val="tx1"/>
                </a:solidFill>
              </a:defRPr>
            </a:lvl1p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77E08CFF-7BA4-4FF3-A24E-133C63B99493}"/>
              </a:ext>
            </a:extLst>
          </p:cNvPr>
          <p:cNvSpPr>
            <a:spLocks noGrp="1"/>
          </p:cNvSpPr>
          <p:nvPr>
            <p:ph type="ftr" sz="quarter" idx="3"/>
          </p:nvPr>
        </p:nvSpPr>
        <p:spPr>
          <a:xfrm>
            <a:off x="246081" y="4810284"/>
            <a:ext cx="1828800" cy="146304"/>
          </a:xfrm>
          <a:prstGeom prst="rect">
            <a:avLst/>
          </a:prstGeom>
        </p:spPr>
        <p:txBody>
          <a:bodyPr vert="horz" lIns="91440" tIns="45720" rIns="91440" bIns="45720" rtlCol="0" anchor="ctr"/>
          <a:lstStyle>
            <a:lvl1pPr algn="l">
              <a:defRPr sz="700">
                <a:solidFill>
                  <a:schemeClr val="tx1">
                    <a:tint val="75000"/>
                  </a:schemeClr>
                </a:solidFill>
              </a:defRPr>
            </a:lvl1pPr>
          </a:lstStyle>
          <a:p>
            <a:r>
              <a:rPr lang="en-CA" dirty="0"/>
              <a:t>©2021 Canada Health Infoway</a:t>
            </a:r>
          </a:p>
        </p:txBody>
      </p:sp>
      <p:pic>
        <p:nvPicPr>
          <p:cNvPr id="9" name="Picture 8">
            <a:extLst>
              <a:ext uri="{FF2B5EF4-FFF2-40B4-BE49-F238E27FC236}">
                <a16:creationId xmlns:a16="http://schemas.microsoft.com/office/drawing/2014/main" id="{6AC4002D-CCDE-4C9D-8724-5C487687ECCD}"/>
              </a:ext>
            </a:extLst>
          </p:cNvPr>
          <p:cNvPicPr/>
          <p:nvPr userDrawn="1"/>
        </p:nvPicPr>
        <p:blipFill>
          <a:blip r:embed="rId9" cstate="print">
            <a:extLst>
              <a:ext uri="{28A0092B-C50C-407E-A947-70E740481C1C}">
                <a14:useLocalDpi xmlns:a14="http://schemas.microsoft.com/office/drawing/2010/main" val="0"/>
              </a:ext>
            </a:extLst>
          </a:blip>
          <a:stretch>
            <a:fillRect/>
          </a:stretch>
        </p:blipFill>
        <p:spPr>
          <a:xfrm>
            <a:off x="6966431" y="4635278"/>
            <a:ext cx="2019300" cy="3213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703" r:id="rId2"/>
    <p:sldLayoutId id="2147483705" r:id="rId3"/>
    <p:sldLayoutId id="2147483710" r:id="rId4"/>
    <p:sldLayoutId id="2147483704" r:id="rId5"/>
    <p:sldLayoutId id="2147483711" r:id="rId6"/>
    <p:sldLayoutId id="2147483712" r:id="rId7"/>
  </p:sldLayoutIdLst>
  <p:transition spd="med"/>
  <p:hf hdr="0" dt="0"/>
  <p:txStyles>
    <p:titleStyle>
      <a:lvl1pPr marL="0" marR="0" indent="0" algn="l" defTabSz="309563" eaLnBrk="1" latinLnBrk="0" hangingPunct="1">
        <a:lnSpc>
          <a:spcPct val="100000"/>
        </a:lnSpc>
        <a:spcBef>
          <a:spcPts val="0"/>
        </a:spcBef>
        <a:spcAft>
          <a:spcPts val="0"/>
        </a:spcAft>
        <a:buClrTx/>
        <a:buSzTx/>
        <a:buFontTx/>
        <a:buNone/>
        <a:tabLst/>
        <a:defRPr sz="2400" b="1" i="0" u="none" strike="noStrike" cap="none" spc="0" baseline="0" dirty="0">
          <a:ln>
            <a:noFill/>
          </a:ln>
          <a:solidFill>
            <a:schemeClr val="tx1"/>
          </a:solidFill>
          <a:uFillTx/>
          <a:latin typeface="+mj-lt"/>
          <a:ea typeface="+mn-ea"/>
          <a:cs typeface="+mn-cs"/>
          <a:sym typeface="Helvetica Neue"/>
        </a:defRPr>
      </a:lvl1pPr>
      <a:lvl2pPr marL="0" marR="0" indent="8572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2pPr>
      <a:lvl3pPr marL="0" marR="0" indent="17145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3pPr>
      <a:lvl4pPr marL="0" marR="0" indent="25717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4pPr>
      <a:lvl5pPr marL="0" marR="0" indent="34290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5pPr>
      <a:lvl6pPr marL="0" marR="0" indent="42862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6pPr>
      <a:lvl7pPr marL="0" marR="0" indent="51435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7pPr>
      <a:lvl8pPr marL="0" marR="0" indent="60007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8pPr>
      <a:lvl9pPr marL="0" marR="0" indent="68580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9pPr>
    </p:titleStyle>
    <p:bodyStyle>
      <a:lvl1pPr marL="192024" marR="0" indent="-190500" algn="l" defTabSz="309563" eaLnBrk="1" latinLnBrk="0" hangingPunct="1">
        <a:lnSpc>
          <a:spcPct val="130000"/>
        </a:lnSpc>
        <a:spcBef>
          <a:spcPts val="300"/>
        </a:spcBef>
        <a:spcAft>
          <a:spcPts val="300"/>
        </a:spcAft>
        <a:buClrTx/>
        <a:buSzPct val="100000"/>
        <a:buFontTx/>
        <a:buChar char="•"/>
        <a:tabLst/>
        <a:defRPr lang="en-US" sz="1800" b="0" i="0" u="none" strike="noStrike" cap="none" spc="0" baseline="0" dirty="0">
          <a:ln>
            <a:noFill/>
          </a:ln>
          <a:solidFill>
            <a:schemeClr val="tx1"/>
          </a:solidFill>
          <a:uFillTx/>
          <a:latin typeface="+mn-lt"/>
          <a:ea typeface="+mn-ea"/>
          <a:cs typeface="+mn-cs"/>
          <a:sym typeface="Helvetica Neue"/>
        </a:defRPr>
      </a:lvl1pPr>
      <a:lvl2pPr marL="429768" marR="0" indent="-190500" algn="l" defTabSz="309563" eaLnBrk="1" latinLnBrk="0" hangingPunct="1">
        <a:lnSpc>
          <a:spcPct val="130000"/>
        </a:lnSpc>
        <a:spcBef>
          <a:spcPts val="300"/>
        </a:spcBef>
        <a:spcAft>
          <a:spcPts val="300"/>
        </a:spcAft>
        <a:buClrTx/>
        <a:buSzPct val="100000"/>
        <a:buFontTx/>
        <a:buChar char="•"/>
        <a:tabLst/>
        <a:defRPr lang="en-US" sz="1600" b="0" i="0" u="none" strike="noStrike" cap="none" spc="0" baseline="0" dirty="0">
          <a:ln>
            <a:noFill/>
          </a:ln>
          <a:solidFill>
            <a:schemeClr val="tx1"/>
          </a:solidFill>
          <a:uFillTx/>
          <a:latin typeface="+mn-lt"/>
          <a:ea typeface="+mn-ea"/>
          <a:cs typeface="+mn-cs"/>
          <a:sym typeface="Helvetica Neue"/>
        </a:defRPr>
      </a:lvl2pPr>
      <a:lvl3pPr marL="667512" marR="0" indent="-190500" algn="l" defTabSz="309563" eaLnBrk="1" latinLnBrk="0" hangingPunct="1">
        <a:lnSpc>
          <a:spcPct val="130000"/>
        </a:lnSpc>
        <a:spcBef>
          <a:spcPts val="300"/>
        </a:spcBef>
        <a:spcAft>
          <a:spcPts val="300"/>
        </a:spcAft>
        <a:buClrTx/>
        <a:buSzPct val="100000"/>
        <a:buFontTx/>
        <a:buChar char="•"/>
        <a:tabLst/>
        <a:defRPr lang="en-US" sz="1400" b="0" i="0" u="none" strike="noStrike" cap="none" spc="0" baseline="0" dirty="0">
          <a:ln>
            <a:noFill/>
          </a:ln>
          <a:solidFill>
            <a:schemeClr val="tx1"/>
          </a:solidFill>
          <a:uFillTx/>
          <a:latin typeface="+mn-lt"/>
          <a:ea typeface="+mn-ea"/>
          <a:cs typeface="+mn-cs"/>
          <a:sym typeface="Helvetica Neue"/>
        </a:defRPr>
      </a:lvl3pPr>
      <a:lvl4pPr marL="905256" marR="0" indent="-190500" algn="l" defTabSz="309563" eaLnBrk="1" latinLnBrk="0" hangingPunct="1">
        <a:lnSpc>
          <a:spcPct val="130000"/>
        </a:lnSpc>
        <a:spcBef>
          <a:spcPts val="300"/>
        </a:spcBef>
        <a:spcAft>
          <a:spcPts val="300"/>
        </a:spcAft>
        <a:buClrTx/>
        <a:buSzPct val="100000"/>
        <a:buFontTx/>
        <a:buChar char="•"/>
        <a:tabLst/>
        <a:defRPr lang="en-US" sz="1400" b="0" i="0" u="none" strike="noStrike" cap="none" spc="0" baseline="0" dirty="0">
          <a:ln>
            <a:noFill/>
          </a:ln>
          <a:solidFill>
            <a:schemeClr val="tx1"/>
          </a:solidFill>
          <a:uFillTx/>
          <a:latin typeface="+mn-lt"/>
          <a:ea typeface="+mn-ea"/>
          <a:cs typeface="+mn-cs"/>
          <a:sym typeface="Helvetica Neue"/>
        </a:defRPr>
      </a:lvl4pPr>
      <a:lvl5pPr marL="1143000" marR="0" indent="-190500" algn="l" defTabSz="309563" eaLnBrk="1" latinLnBrk="0" hangingPunct="1">
        <a:lnSpc>
          <a:spcPct val="130000"/>
        </a:lnSpc>
        <a:spcBef>
          <a:spcPts val="300"/>
        </a:spcBef>
        <a:spcAft>
          <a:spcPts val="300"/>
        </a:spcAft>
        <a:buClrTx/>
        <a:buSzPct val="100000"/>
        <a:buFontTx/>
        <a:buChar char="•"/>
        <a:tabLst/>
        <a:defRPr lang="en-CA" sz="1400" b="0" i="0" u="none" strike="noStrike" cap="none" spc="0" baseline="0" dirty="0">
          <a:ln>
            <a:noFill/>
          </a:ln>
          <a:solidFill>
            <a:schemeClr val="tx1"/>
          </a:solidFill>
          <a:uFillTx/>
          <a:latin typeface="+mn-lt"/>
          <a:ea typeface="+mn-ea"/>
          <a:cs typeface="+mn-cs"/>
          <a:sym typeface="Helvetica Neue"/>
        </a:defRPr>
      </a:lvl5pPr>
      <a:lvl6pPr marL="1309688"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6pPr>
      <a:lvl7pPr marL="1547813"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7pPr>
      <a:lvl8pPr marL="1785938"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8pPr>
      <a:lvl9pPr marL="2024063"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9pPr>
    </p:bodyStyle>
    <p:otherStyle>
      <a:lvl1pPr marL="0" marR="0" indent="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1pPr>
      <a:lvl2pPr marL="0" marR="0" indent="8572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2pPr>
      <a:lvl3pPr marL="0" marR="0" indent="17145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3pPr>
      <a:lvl4pPr marL="0" marR="0" indent="25717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4pPr>
      <a:lvl5pPr marL="0" marR="0" indent="34290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5pPr>
      <a:lvl6pPr marL="0" marR="0" indent="42862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6pPr>
      <a:lvl7pPr marL="0" marR="0" indent="51435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7pPr>
      <a:lvl8pPr marL="0" marR="0" indent="60007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8pPr>
      <a:lvl9pPr marL="0" marR="0" indent="68580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1518A-900A-994E-81DC-F4B37F6B77BF}"/>
              </a:ext>
            </a:extLst>
          </p:cNvPr>
          <p:cNvSpPr>
            <a:spLocks noGrp="1"/>
          </p:cNvSpPr>
          <p:nvPr>
            <p:ph type="title"/>
          </p:nvPr>
        </p:nvSpPr>
        <p:spPr>
          <a:xfrm>
            <a:off x="571499" y="1517073"/>
            <a:ext cx="5805237" cy="1165860"/>
          </a:xfrm>
        </p:spPr>
        <p:txBody>
          <a:bodyPr/>
          <a:lstStyle/>
          <a:p>
            <a:r>
              <a:rPr lang="en-US" dirty="0"/>
              <a:t>Sex and Gender Working Group</a:t>
            </a:r>
          </a:p>
        </p:txBody>
      </p:sp>
      <p:sp>
        <p:nvSpPr>
          <p:cNvPr id="13" name="Text Placeholder 12">
            <a:extLst>
              <a:ext uri="{FF2B5EF4-FFF2-40B4-BE49-F238E27FC236}">
                <a16:creationId xmlns:a16="http://schemas.microsoft.com/office/drawing/2014/main" id="{6B820779-5473-460D-9F5D-58BD67D1AB41}"/>
              </a:ext>
            </a:extLst>
          </p:cNvPr>
          <p:cNvSpPr>
            <a:spLocks noGrp="1"/>
          </p:cNvSpPr>
          <p:nvPr>
            <p:ph type="body" sz="quarter" idx="10"/>
          </p:nvPr>
        </p:nvSpPr>
        <p:spPr>
          <a:xfrm>
            <a:off x="327546" y="2786438"/>
            <a:ext cx="6981716" cy="2155181"/>
          </a:xfrm>
        </p:spPr>
        <p:txBody>
          <a:bodyPr/>
          <a:lstStyle/>
          <a:p>
            <a:pPr>
              <a:spcAft>
                <a:spcPts val="0"/>
              </a:spcAft>
            </a:pPr>
            <a:r>
              <a:rPr lang="en-CA" sz="1600" dirty="0"/>
              <a:t>Monthly Tuesday Zoom Meeting</a:t>
            </a:r>
          </a:p>
          <a:p>
            <a:pPr>
              <a:spcAft>
                <a:spcPts val="0"/>
              </a:spcAft>
            </a:pPr>
            <a:r>
              <a:rPr lang="en-US" sz="1600" dirty="0"/>
              <a:t>March 23 2021 at 9am PT / 12pm ET</a:t>
            </a:r>
          </a:p>
          <a:p>
            <a:pPr>
              <a:spcAft>
                <a:spcPts val="0"/>
              </a:spcAft>
            </a:pPr>
            <a:endParaRPr lang="en-US" sz="1600" dirty="0"/>
          </a:p>
          <a:p>
            <a:r>
              <a:rPr lang="en-CA" sz="1600" dirty="0"/>
              <a:t>Kelly Davison RN, CTSS, Canada Health Infoway</a:t>
            </a:r>
          </a:p>
          <a:p>
            <a:r>
              <a:rPr lang="en-CA" sz="1600" dirty="0"/>
              <a:t>Francis Lau PhD, CTSS University of Victoria</a:t>
            </a:r>
          </a:p>
          <a:p>
            <a:r>
              <a:rPr lang="en-CA" sz="1600" dirty="0"/>
              <a:t>Karen Courtney RN, PhD, University of Victoria</a:t>
            </a:r>
          </a:p>
        </p:txBody>
      </p:sp>
    </p:spTree>
    <p:extLst>
      <p:ext uri="{BB962C8B-B14F-4D97-AF65-F5344CB8AC3E}">
        <p14:creationId xmlns:p14="http://schemas.microsoft.com/office/powerpoint/2010/main" val="413223790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rgbClr val="000000"/>
                </a:solidFill>
              </a:rPr>
              <a:t>Welcome and Acknowledgement </a:t>
            </a:r>
          </a:p>
          <a:p>
            <a:pPr marL="457200" lvl="0" indent="-457200">
              <a:buFont typeface="+mj-lt"/>
              <a:buAutoNum type="arabicPeriod"/>
            </a:pPr>
            <a:r>
              <a:rPr lang="en-CA" sz="1400" dirty="0">
                <a:solidFill>
                  <a:srgbClr val="000000"/>
                </a:solidFill>
              </a:rPr>
              <a:t>Purpose of Infoway Sex and Gender Working Group</a:t>
            </a:r>
          </a:p>
          <a:p>
            <a:pPr marL="457200" lvl="0" indent="-457200">
              <a:buFont typeface="+mj-lt"/>
              <a:buAutoNum type="arabicPeriod"/>
            </a:pPr>
            <a:r>
              <a:rPr lang="en-CA" sz="1400" dirty="0">
                <a:solidFill>
                  <a:srgbClr val="000000"/>
                </a:solidFill>
              </a:rPr>
              <a:t>Presentation – Sidsel Pedersen, SAIT – </a:t>
            </a:r>
            <a:r>
              <a:rPr lang="en-CA" sz="1400" i="1" dirty="0">
                <a:solidFill>
                  <a:srgbClr val="0000FF"/>
                </a:solidFill>
              </a:rPr>
              <a:t>Sex, Identity, Gender, Expression Form- Pilot Project</a:t>
            </a:r>
          </a:p>
          <a:p>
            <a:pPr marL="457200" lvl="0" indent="-457200">
              <a:buFont typeface="+mj-lt"/>
              <a:buAutoNum type="arabicPeriod"/>
            </a:pPr>
            <a:r>
              <a:rPr lang="en-CA" sz="1400" dirty="0">
                <a:solidFill>
                  <a:srgbClr val="000000"/>
                </a:solidFill>
              </a:rPr>
              <a:t>Amédé Gogovor, </a:t>
            </a:r>
            <a:r>
              <a:rPr lang="en-CA" sz="1400" dirty="0" err="1">
                <a:solidFill>
                  <a:srgbClr val="000000"/>
                </a:solidFill>
              </a:rPr>
              <a:t>Université</a:t>
            </a:r>
            <a:r>
              <a:rPr lang="en-CA" sz="1400" dirty="0">
                <a:solidFill>
                  <a:srgbClr val="000000"/>
                </a:solidFill>
              </a:rPr>
              <a:t> Laval (Laval University) – </a:t>
            </a:r>
            <a:r>
              <a:rPr lang="en-CA" sz="1400" i="1" dirty="0">
                <a:solidFill>
                  <a:srgbClr val="0000FF"/>
                </a:solidFill>
              </a:rPr>
              <a:t>Sex and Gender Considerations in Knowledge Translation Interventions</a:t>
            </a:r>
          </a:p>
          <a:p>
            <a:pPr marL="457200" lvl="0" indent="-457200">
              <a:buFont typeface="+mj-lt"/>
              <a:buAutoNum type="arabicPeriod"/>
            </a:pPr>
            <a:r>
              <a:rPr lang="en-CA" sz="1400" dirty="0">
                <a:solidFill>
                  <a:srgbClr val="000000"/>
                </a:solidFill>
              </a:rPr>
              <a:t>Group Discussion and/or Questions </a:t>
            </a:r>
          </a:p>
          <a:p>
            <a:pPr marL="457200" lvl="0" indent="-457200">
              <a:buFont typeface="+mj-lt"/>
              <a:buAutoNum type="arabicPeriod"/>
            </a:pPr>
            <a:r>
              <a:rPr lang="en-CA" sz="1400" dirty="0">
                <a:solidFill>
                  <a:srgbClr val="000000"/>
                </a:solidFill>
              </a:rPr>
              <a:t>Meeting Schedule</a:t>
            </a:r>
          </a:p>
          <a:p>
            <a:pPr marL="457200" lvl="0" indent="-457200">
              <a:buFont typeface="+mj-lt"/>
              <a:buAutoNum type="arabicPeriod"/>
            </a:pPr>
            <a:r>
              <a:rPr lang="en-CA" sz="1400" dirty="0">
                <a:solidFill>
                  <a:srgbClr val="000000"/>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2</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90512131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a:bodyPr>
          <a:lstStyle/>
          <a:p>
            <a:r>
              <a:rPr lang="en-CA" dirty="0"/>
              <a:t>1. Welcome and Acknowledgement</a:t>
            </a:r>
          </a:p>
        </p:txBody>
      </p:sp>
      <p:sp>
        <p:nvSpPr>
          <p:cNvPr id="4" name="Slide Number Placeholder 3"/>
          <p:cNvSpPr>
            <a:spLocks noGrp="1"/>
          </p:cNvSpPr>
          <p:nvPr>
            <p:ph type="sldNum" sz="quarter" idx="11"/>
          </p:nvPr>
        </p:nvSpPr>
        <p:spPr/>
        <p:txBody>
          <a:bodyPr/>
          <a:lstStyle/>
          <a:p>
            <a:fld id="{7BCFBF29-39BB-47B7-B83E-9E61FEB2B13F}" type="slidenum">
              <a:rPr lang="en-CA" smtClean="0"/>
              <a:pPr/>
              <a:t>3</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7" name="Table 6"/>
          <p:cNvGraphicFramePr>
            <a:graphicFrameLocks noGrp="1"/>
          </p:cNvGraphicFramePr>
          <p:nvPr>
            <p:extLst>
              <p:ext uri="{D42A27DB-BD31-4B8C-83A1-F6EECF244321}">
                <p14:modId xmlns:p14="http://schemas.microsoft.com/office/powerpoint/2010/main" val="3998276744"/>
              </p:ext>
            </p:extLst>
          </p:nvPr>
        </p:nvGraphicFramePr>
        <p:xfrm>
          <a:off x="814005" y="1241946"/>
          <a:ext cx="8897919" cy="3383280"/>
        </p:xfrm>
        <a:graphic>
          <a:graphicData uri="http://schemas.openxmlformats.org/drawingml/2006/table">
            <a:tbl>
              <a:tblPr firstRow="1" bandRow="1">
                <a:tableStyleId>{2D5ABB26-0587-4C30-8999-92F81FD0307C}</a:tableStyleId>
              </a:tblPr>
              <a:tblGrid>
                <a:gridCol w="7045368">
                  <a:extLst>
                    <a:ext uri="{9D8B030D-6E8A-4147-A177-3AD203B41FA5}">
                      <a16:colId xmlns:a16="http://schemas.microsoft.com/office/drawing/2014/main" val="3797651100"/>
                    </a:ext>
                  </a:extLst>
                </a:gridCol>
                <a:gridCol w="1852551">
                  <a:extLst>
                    <a:ext uri="{9D8B030D-6E8A-4147-A177-3AD203B41FA5}">
                      <a16:colId xmlns:a16="http://schemas.microsoft.com/office/drawing/2014/main" val="877609219"/>
                    </a:ext>
                  </a:extLst>
                </a:gridCol>
              </a:tblGrid>
              <a:tr h="3145809">
                <a:tc>
                  <a:txBody>
                    <a:bodyPr/>
                    <a:lstStyle/>
                    <a:p>
                      <a:pPr algn="l"/>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We respectfully acknowledge that the land on which we are hosting this meeting – the land that sustains us – includes the ancestral territories of many First Peoples. Canada Health Infoway recognizes the colonial injustices experienced by Indigenous people, many of which continue today and </a:t>
                      </a:r>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a:rPr>
                        <a:t>continue</a:t>
                      </a:r>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 to affect the health and well-being of Indigenous people. I invite all attendees to reflect on the privilege they have of living, working and playing in the territory from which you are joining this call, and invite you to commit yourself with me to having an open heart and an open mind; to forging culturally safe spaces and relationships for Indigenous people including Two-Spirit people in Canadian health care; and in making a meaningful contribution to reconciliation through our work.</a:t>
                      </a:r>
                      <a:endParaRPr lang="en-US"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endParaRPr>
                    </a:p>
                  </a:txBody>
                  <a:tcPr/>
                </a:tc>
                <a:tc>
                  <a:txBody>
                    <a:bodyPr/>
                    <a:lstStyle/>
                    <a:p>
                      <a:pPr algn="l"/>
                      <a:endParaRPr lang="en-US" sz="1400" b="0" i="0" u="none" strike="noStrike" cap="none" spc="0" baseline="0" dirty="0">
                        <a:ln>
                          <a:noFill/>
                        </a:ln>
                        <a:solidFill>
                          <a:srgbClr val="000000"/>
                        </a:solidFill>
                        <a:uFillTx/>
                        <a:latin typeface="+mn-lt"/>
                        <a:ea typeface="+mn-ea"/>
                        <a:cs typeface="+mn-cs"/>
                        <a:sym typeface="Helvetica Neue"/>
                      </a:endParaRPr>
                    </a:p>
                  </a:txBody>
                  <a:tcPr/>
                </a:tc>
                <a:extLst>
                  <a:ext uri="{0D108BD9-81ED-4DB2-BD59-A6C34878D82A}">
                    <a16:rowId xmlns:a16="http://schemas.microsoft.com/office/drawing/2014/main" val="995474566"/>
                  </a:ext>
                </a:extLst>
              </a:tr>
            </a:tbl>
          </a:graphicData>
        </a:graphic>
      </p:graphicFrame>
    </p:spTree>
    <p:extLst>
      <p:ext uri="{BB962C8B-B14F-4D97-AF65-F5344CB8AC3E}">
        <p14:creationId xmlns:p14="http://schemas.microsoft.com/office/powerpoint/2010/main" val="302993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fontScale="90000"/>
          </a:bodyPr>
          <a:lstStyle/>
          <a:p>
            <a:r>
              <a:rPr lang="en-CA" dirty="0"/>
              <a:t>2. Purpose of </a:t>
            </a:r>
            <a:r>
              <a:rPr lang="en-CA" dirty="0" err="1"/>
              <a:t>Infoway</a:t>
            </a:r>
            <a:r>
              <a:rPr lang="en-CA" dirty="0"/>
              <a:t> Sex and Gender Working Group</a:t>
            </a:r>
          </a:p>
        </p:txBody>
      </p:sp>
      <p:sp>
        <p:nvSpPr>
          <p:cNvPr id="4" name="Slide Number Placeholder 3"/>
          <p:cNvSpPr>
            <a:spLocks noGrp="1"/>
          </p:cNvSpPr>
          <p:nvPr>
            <p:ph type="sldNum" sz="quarter" idx="11"/>
          </p:nvPr>
        </p:nvSpPr>
        <p:spPr/>
        <p:txBody>
          <a:bodyPr/>
          <a:lstStyle/>
          <a:p>
            <a:fld id="{7BCFBF29-39BB-47B7-B83E-9E61FEB2B13F}" type="slidenum">
              <a:rPr lang="en-CA" smtClean="0"/>
              <a:pPr/>
              <a:t>4</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7" name="Table 6"/>
          <p:cNvGraphicFramePr>
            <a:graphicFrameLocks noGrp="1"/>
          </p:cNvGraphicFramePr>
          <p:nvPr>
            <p:extLst>
              <p:ext uri="{D42A27DB-BD31-4B8C-83A1-F6EECF244321}">
                <p14:modId xmlns:p14="http://schemas.microsoft.com/office/powerpoint/2010/main" val="1567024972"/>
              </p:ext>
            </p:extLst>
          </p:nvPr>
        </p:nvGraphicFramePr>
        <p:xfrm>
          <a:off x="811992" y="1241946"/>
          <a:ext cx="8897919" cy="3383280"/>
        </p:xfrm>
        <a:graphic>
          <a:graphicData uri="http://schemas.openxmlformats.org/drawingml/2006/table">
            <a:tbl>
              <a:tblPr firstRow="1" bandRow="1">
                <a:tableStyleId>{2D5ABB26-0587-4C30-8999-92F81FD0307C}</a:tableStyleId>
              </a:tblPr>
              <a:tblGrid>
                <a:gridCol w="7045368">
                  <a:extLst>
                    <a:ext uri="{9D8B030D-6E8A-4147-A177-3AD203B41FA5}">
                      <a16:colId xmlns:a16="http://schemas.microsoft.com/office/drawing/2014/main" val="3797651100"/>
                    </a:ext>
                  </a:extLst>
                </a:gridCol>
                <a:gridCol w="1852551">
                  <a:extLst>
                    <a:ext uri="{9D8B030D-6E8A-4147-A177-3AD203B41FA5}">
                      <a16:colId xmlns:a16="http://schemas.microsoft.com/office/drawing/2014/main" val="877609219"/>
                    </a:ext>
                  </a:extLst>
                </a:gridCol>
              </a:tblGrid>
              <a:tr h="3145809">
                <a:tc>
                  <a:txBody>
                    <a:bodyPr/>
                    <a:lstStyle/>
                    <a:p>
                      <a:pPr algn="l"/>
                      <a:r>
                        <a:rPr lang="en-US" sz="1800" b="1" i="1" kern="1200" dirty="0">
                          <a:solidFill>
                            <a:srgbClr val="0000FF"/>
                          </a:solidFill>
                          <a:effectLst/>
                          <a:latin typeface="Calibri" panose="020F0502020204030204" pitchFamily="34" charset="0"/>
                          <a:ea typeface="+mn-ea"/>
                          <a:cs typeface="Calibri" panose="020F0502020204030204" pitchFamily="34" charset="0"/>
                        </a:rPr>
                        <a:t>Sex and Gender Working Group</a:t>
                      </a:r>
                    </a:p>
                    <a:p>
                      <a:pPr algn="l"/>
                      <a:r>
                        <a:rPr lang="en-US" sz="1800" b="1" i="1" kern="1200" dirty="0">
                          <a:solidFill>
                            <a:srgbClr val="0000FF"/>
                          </a:solidFill>
                          <a:effectLst/>
                          <a:latin typeface="Calibri" panose="020F0502020204030204" pitchFamily="34" charset="0"/>
                          <a:ea typeface="+mn-ea"/>
                          <a:cs typeface="Calibri" panose="020F0502020204030204" pitchFamily="34" charset="0"/>
                        </a:rPr>
                        <a:t>Our meetings have been moved to the fourth Tuesday of month. Our next meeting is April 27th, 2021 at 9am PT/12pm ET.</a:t>
                      </a:r>
                      <a:endParaRPr lang="en-US" sz="1800" b="0" i="1" kern="1200" dirty="0">
                        <a:solidFill>
                          <a:srgbClr val="0000FF"/>
                        </a:solidFill>
                        <a:effectLst/>
                        <a:latin typeface="Calibri" panose="020F0502020204030204" pitchFamily="34" charset="0"/>
                        <a:ea typeface="+mn-ea"/>
                        <a:cs typeface="Calibri" panose="020F0502020204030204" pitchFamily="34" charset="0"/>
                      </a:endParaRPr>
                    </a:p>
                    <a:p>
                      <a:pPr algn="l"/>
                      <a:r>
                        <a:rPr lang="en-US" sz="1800" b="0" i="0" kern="1200" dirty="0">
                          <a:solidFill>
                            <a:schemeClr val="tx1"/>
                          </a:solidFill>
                          <a:effectLst/>
                          <a:latin typeface="Calibri" panose="020F0502020204030204" pitchFamily="34" charset="0"/>
                          <a:ea typeface="+mn-ea"/>
                          <a:cs typeface="Calibri" panose="020F0502020204030204" pitchFamily="34" charset="0"/>
                        </a:rPr>
                        <a:t>Bring your knowledge and experience to this working group to develop an implementation strategy to modernize sex and gender information practices in EHR systems in Canada. The </a:t>
                      </a:r>
                      <a:r>
                        <a:rPr lang="en-US" sz="1800" b="0" i="1" u="sng" kern="1200" dirty="0">
                          <a:solidFill>
                            <a:srgbClr val="0000FF"/>
                          </a:solidFill>
                          <a:effectLst/>
                          <a:latin typeface="Calibri" panose="020F0502020204030204" pitchFamily="34" charset="0"/>
                          <a:ea typeface="+mn-ea"/>
                          <a:cs typeface="Calibri" panose="020F0502020204030204" pitchFamily="34" charset="0"/>
                        </a:rPr>
                        <a:t>scope</a:t>
                      </a:r>
                      <a:r>
                        <a:rPr lang="en-US" sz="1800" b="0" i="0" kern="1200" dirty="0">
                          <a:solidFill>
                            <a:schemeClr val="tx1"/>
                          </a:solidFill>
                          <a:effectLst/>
                          <a:latin typeface="Calibri" panose="020F0502020204030204" pitchFamily="34" charset="0"/>
                          <a:ea typeface="+mn-ea"/>
                          <a:cs typeface="Calibri" panose="020F0502020204030204" pitchFamily="34" charset="0"/>
                        </a:rPr>
                        <a:t> will include:</a:t>
                      </a:r>
                    </a:p>
                    <a:p>
                      <a:pPr algn="l"/>
                      <a:endParaRPr lang="en-US" sz="1800" b="0" i="0" kern="1200" dirty="0">
                        <a:solidFill>
                          <a:schemeClr val="tx1"/>
                        </a:solidFill>
                        <a:effectLst/>
                        <a:latin typeface="Calibri" panose="020F0502020204030204" pitchFamily="34" charset="0"/>
                        <a:ea typeface="+mn-ea"/>
                        <a:cs typeface="Calibri" panose="020F0502020204030204" pitchFamily="34" charset="0"/>
                      </a:endParaRP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Expanding the definition, collection, use and sharing of sex-gender info in EHRs</a:t>
                      </a: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Summarizing current practices, gaps and challenges</a:t>
                      </a: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Proposing an action plan to modernize sex-gender info practices in Canada.</a:t>
                      </a:r>
                    </a:p>
                  </a:txBody>
                  <a:tcPr/>
                </a:tc>
                <a:tc>
                  <a:txBody>
                    <a:bodyPr/>
                    <a:lstStyle/>
                    <a:p>
                      <a:pPr algn="l"/>
                      <a:endParaRPr lang="en-US" sz="1200" b="0" i="0" kern="1200" dirty="0">
                        <a:solidFill>
                          <a:schemeClr val="tx1"/>
                        </a:solidFill>
                        <a:effectLst/>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995474566"/>
                  </a:ext>
                </a:extLst>
              </a:tr>
            </a:tbl>
          </a:graphicData>
        </a:graphic>
      </p:graphicFrame>
    </p:spTree>
    <p:extLst>
      <p:ext uri="{BB962C8B-B14F-4D97-AF65-F5344CB8AC3E}">
        <p14:creationId xmlns:p14="http://schemas.microsoft.com/office/powerpoint/2010/main" val="278257716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indent="-457200">
              <a:buFont typeface="+mj-lt"/>
              <a:buAutoNum type="arabicPeriod"/>
            </a:pPr>
            <a:r>
              <a:rPr lang="en-CA" sz="1400" dirty="0">
                <a:solidFill>
                  <a:schemeClr val="bg1">
                    <a:lumMod val="85000"/>
                  </a:schemeClr>
                </a:solidFill>
              </a:rPr>
              <a:t>Welcome and Acknowledgement </a:t>
            </a:r>
          </a:p>
          <a:p>
            <a:pPr marL="457200" indent="-457200">
              <a:buFont typeface="+mj-lt"/>
              <a:buAutoNum type="arabicPeriod"/>
            </a:pPr>
            <a:r>
              <a:rPr lang="en-CA" sz="1400" dirty="0">
                <a:solidFill>
                  <a:schemeClr val="bg1">
                    <a:lumMod val="85000"/>
                  </a:schemeClr>
                </a:solidFill>
              </a:rPr>
              <a:t>Purpose of </a:t>
            </a:r>
            <a:r>
              <a:rPr lang="en-CA" sz="1400" dirty="0" err="1">
                <a:solidFill>
                  <a:schemeClr val="bg1">
                    <a:lumMod val="85000"/>
                  </a:schemeClr>
                </a:solidFill>
              </a:rPr>
              <a:t>Infoway</a:t>
            </a:r>
            <a:r>
              <a:rPr lang="en-CA" sz="1400" dirty="0">
                <a:solidFill>
                  <a:schemeClr val="bg1">
                    <a:lumMod val="85000"/>
                  </a:schemeClr>
                </a:solidFill>
              </a:rPr>
              <a:t> Sex and Gender Working Group</a:t>
            </a:r>
          </a:p>
          <a:p>
            <a:pPr marL="457200" lvl="0" indent="-457200">
              <a:buFont typeface="+mj-lt"/>
              <a:buAutoNum type="arabicPeriod"/>
            </a:pPr>
            <a:r>
              <a:rPr lang="en-CA" sz="1400" dirty="0">
                <a:solidFill>
                  <a:srgbClr val="000000"/>
                </a:solidFill>
              </a:rPr>
              <a:t>Presentation – Sidsel Pedersen, SAIT – </a:t>
            </a:r>
            <a:r>
              <a:rPr lang="en-CA" sz="1400" i="1" dirty="0">
                <a:solidFill>
                  <a:srgbClr val="0000FF"/>
                </a:solidFill>
              </a:rPr>
              <a:t>Sex, Identity, Gender, Expression Form- Pilot Project</a:t>
            </a:r>
          </a:p>
          <a:p>
            <a:pPr marL="457200" indent="-457200">
              <a:buFont typeface="+mj-lt"/>
              <a:buAutoNum type="arabicPeriod"/>
            </a:pPr>
            <a:r>
              <a:rPr lang="en-CA" sz="1400" dirty="0">
                <a:solidFill>
                  <a:srgbClr val="000000"/>
                </a:solidFill>
              </a:rPr>
              <a:t>Presentation – Amédé Gogovor, </a:t>
            </a:r>
            <a:r>
              <a:rPr lang="en-CA" sz="1400" dirty="0" err="1">
                <a:solidFill>
                  <a:srgbClr val="000000"/>
                </a:solidFill>
              </a:rPr>
              <a:t>Université</a:t>
            </a:r>
            <a:r>
              <a:rPr lang="en-CA" sz="1400" dirty="0">
                <a:solidFill>
                  <a:srgbClr val="000000"/>
                </a:solidFill>
              </a:rPr>
              <a:t> Laval (Laval University) – </a:t>
            </a:r>
            <a:r>
              <a:rPr lang="en-CA" sz="1400" i="1" dirty="0">
                <a:solidFill>
                  <a:srgbClr val="0000FF"/>
                </a:solidFill>
              </a:rPr>
              <a:t>Sex and Gender Considerations in Knowledge Translation Interventions</a:t>
            </a:r>
          </a:p>
          <a:p>
            <a:pPr marL="457200" indent="-457200">
              <a:buFont typeface="+mj-lt"/>
              <a:buAutoNum type="arabicPeriod"/>
            </a:pPr>
            <a:r>
              <a:rPr lang="en-CA" sz="1400" dirty="0"/>
              <a:t>Group Discussion and/or Questions </a:t>
            </a:r>
          </a:p>
          <a:p>
            <a:pPr marL="457200" indent="-457200">
              <a:buFont typeface="+mj-lt"/>
              <a:buAutoNum type="arabicPeriod"/>
            </a:pPr>
            <a:r>
              <a:rPr lang="en-CA" sz="1400" dirty="0"/>
              <a:t>Meeting Schedule</a:t>
            </a:r>
          </a:p>
          <a:p>
            <a:pPr marL="457200" indent="-457200">
              <a:buFont typeface="+mj-lt"/>
              <a:buAutoNum type="arabicPeriod"/>
            </a:pPr>
            <a:r>
              <a:rPr lang="en-CA" sz="1400" dirty="0"/>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5</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172199252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indent="-457200">
              <a:buFont typeface="+mj-lt"/>
              <a:buAutoNum type="arabicPeriod"/>
            </a:pPr>
            <a:r>
              <a:rPr lang="en-CA" sz="1400" dirty="0">
                <a:solidFill>
                  <a:schemeClr val="bg1">
                    <a:lumMod val="85000"/>
                  </a:schemeClr>
                </a:solidFill>
              </a:rPr>
              <a:t>Welcome and Acknowledgement </a:t>
            </a:r>
          </a:p>
          <a:p>
            <a:pPr marL="457200" indent="-457200">
              <a:buFont typeface="+mj-lt"/>
              <a:buAutoNum type="arabicPeriod"/>
            </a:pPr>
            <a:r>
              <a:rPr lang="en-CA" sz="1400" dirty="0">
                <a:solidFill>
                  <a:schemeClr val="bg1">
                    <a:lumMod val="85000"/>
                  </a:schemeClr>
                </a:solidFill>
              </a:rPr>
              <a:t>Purpose of Infoway Sex and Gender Working Group</a:t>
            </a:r>
          </a:p>
          <a:p>
            <a:pPr marL="457200" lvl="0" indent="-457200">
              <a:buFont typeface="+mj-lt"/>
              <a:buAutoNum type="arabicPeriod"/>
            </a:pPr>
            <a:r>
              <a:rPr lang="en-CA" sz="1400" dirty="0">
                <a:solidFill>
                  <a:schemeClr val="bg1">
                    <a:lumMod val="85000"/>
                  </a:schemeClr>
                </a:solidFill>
              </a:rPr>
              <a:t>Presentation – Sidsel Pedersen, SAIT – Sex, Identity, Gender, Expression Form- Pilot Project</a:t>
            </a:r>
          </a:p>
          <a:p>
            <a:pPr marL="457200" indent="-457200">
              <a:buFont typeface="+mj-lt"/>
              <a:buAutoNum type="arabicPeriod"/>
            </a:pPr>
            <a:r>
              <a:rPr lang="en-CA" sz="1400" dirty="0">
                <a:solidFill>
                  <a:srgbClr val="000000"/>
                </a:solidFill>
              </a:rPr>
              <a:t>Presentation – Amédé Gogovor, </a:t>
            </a:r>
            <a:r>
              <a:rPr lang="en-CA" sz="1400" dirty="0" err="1">
                <a:solidFill>
                  <a:srgbClr val="000000"/>
                </a:solidFill>
              </a:rPr>
              <a:t>Université</a:t>
            </a:r>
            <a:r>
              <a:rPr lang="en-CA" sz="1400" dirty="0">
                <a:solidFill>
                  <a:srgbClr val="000000"/>
                </a:solidFill>
              </a:rPr>
              <a:t> Laval (Laval University) – </a:t>
            </a:r>
            <a:r>
              <a:rPr lang="en-CA" sz="1400" i="1" dirty="0">
                <a:solidFill>
                  <a:srgbClr val="0000FF"/>
                </a:solidFill>
              </a:rPr>
              <a:t>Sex and Gender Considerations in Knowledge Translation Interventions</a:t>
            </a:r>
          </a:p>
          <a:p>
            <a:pPr marL="457200" indent="-457200">
              <a:buFont typeface="+mj-lt"/>
              <a:buAutoNum type="arabicPeriod"/>
            </a:pPr>
            <a:r>
              <a:rPr lang="en-CA" sz="1400" dirty="0"/>
              <a:t>Group Discussion and/or Questions </a:t>
            </a:r>
          </a:p>
          <a:p>
            <a:pPr marL="457200" indent="-457200">
              <a:buFont typeface="+mj-lt"/>
              <a:buAutoNum type="arabicPeriod"/>
            </a:pPr>
            <a:r>
              <a:rPr lang="en-CA" sz="1400" dirty="0"/>
              <a:t>Meeting Schedule</a:t>
            </a:r>
          </a:p>
          <a:p>
            <a:pPr marL="457200" indent="-457200">
              <a:buFont typeface="+mj-lt"/>
              <a:buAutoNum type="arabicPeriod"/>
            </a:pPr>
            <a:r>
              <a:rPr lang="en-CA" sz="1400" dirty="0"/>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6</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69547108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a:bodyPr>
          <a:lstStyle/>
          <a:p>
            <a:r>
              <a:rPr lang="en-CA" dirty="0"/>
              <a:t>7. Schedule</a:t>
            </a:r>
          </a:p>
        </p:txBody>
      </p:sp>
      <p:sp>
        <p:nvSpPr>
          <p:cNvPr id="4" name="Slide Number Placeholder 3"/>
          <p:cNvSpPr>
            <a:spLocks noGrp="1"/>
          </p:cNvSpPr>
          <p:nvPr>
            <p:ph type="sldNum" sz="quarter" idx="11"/>
          </p:nvPr>
        </p:nvSpPr>
        <p:spPr/>
        <p:txBody>
          <a:bodyPr/>
          <a:lstStyle/>
          <a:p>
            <a:fld id="{7BCFBF29-39BB-47B7-B83E-9E61FEB2B13F}" type="slidenum">
              <a:rPr lang="en-CA" smtClean="0"/>
              <a:pPr/>
              <a:t>7</a:t>
            </a:fld>
            <a:endParaRPr lang="en-CA"/>
          </a:p>
        </p:txBody>
      </p:sp>
      <p:sp>
        <p:nvSpPr>
          <p:cNvPr id="5" name="Footer Placeholder 4"/>
          <p:cNvSpPr>
            <a:spLocks noGrp="1"/>
          </p:cNvSpPr>
          <p:nvPr>
            <p:ph type="ftr" sz="quarter" idx="12"/>
          </p:nvPr>
        </p:nvSpPr>
        <p:spPr/>
        <p:txBody>
          <a:bodyPr/>
          <a:lstStyle/>
          <a:p>
            <a:r>
              <a:rPr lang="en-CA"/>
              <a:t>©2019 Canada Health Infoway</a:t>
            </a:r>
            <a:endParaRPr lang="en-CA" dirty="0"/>
          </a:p>
        </p:txBody>
      </p:sp>
      <p:graphicFrame>
        <p:nvGraphicFramePr>
          <p:cNvPr id="6" name="Content Placeholder 5"/>
          <p:cNvGraphicFramePr>
            <a:graphicFrameLocks/>
          </p:cNvGraphicFramePr>
          <p:nvPr>
            <p:extLst>
              <p:ext uri="{D42A27DB-BD31-4B8C-83A1-F6EECF244321}">
                <p14:modId xmlns:p14="http://schemas.microsoft.com/office/powerpoint/2010/main" val="1708488760"/>
              </p:ext>
            </p:extLst>
          </p:nvPr>
        </p:nvGraphicFramePr>
        <p:xfrm>
          <a:off x="0" y="1143678"/>
          <a:ext cx="8869679" cy="3578730"/>
        </p:xfrm>
        <a:graphic>
          <a:graphicData uri="http://schemas.openxmlformats.org/drawingml/2006/table">
            <a:tbl>
              <a:tblPr firstRow="1" bandRow="1">
                <a:tableStyleId>{073A0DAA-6AF3-43AB-8588-CEC1D06C72B9}</a:tableStyleId>
              </a:tblPr>
              <a:tblGrid>
                <a:gridCol w="289477">
                  <a:extLst>
                    <a:ext uri="{9D8B030D-6E8A-4147-A177-3AD203B41FA5}">
                      <a16:colId xmlns:a16="http://schemas.microsoft.com/office/drawing/2014/main" val="347396704"/>
                    </a:ext>
                  </a:extLst>
                </a:gridCol>
                <a:gridCol w="859683">
                  <a:extLst>
                    <a:ext uri="{9D8B030D-6E8A-4147-A177-3AD203B41FA5}">
                      <a16:colId xmlns:a16="http://schemas.microsoft.com/office/drawing/2014/main" val="2447259875"/>
                    </a:ext>
                  </a:extLst>
                </a:gridCol>
                <a:gridCol w="7720519">
                  <a:extLst>
                    <a:ext uri="{9D8B030D-6E8A-4147-A177-3AD203B41FA5}">
                      <a16:colId xmlns:a16="http://schemas.microsoft.com/office/drawing/2014/main" val="2965973301"/>
                    </a:ext>
                  </a:extLst>
                </a:gridCol>
              </a:tblGrid>
              <a:tr h="324634">
                <a:tc>
                  <a:txBody>
                    <a:bodyPr/>
                    <a:lstStyle/>
                    <a:p>
                      <a:endParaRPr lang="en-CA" sz="1300" dirty="0">
                        <a:latin typeface="Calibri" panose="020F0502020204030204" pitchFamily="34" charset="0"/>
                        <a:cs typeface="Calibri" panose="020F0502020204030204" pitchFamily="34" charset="0"/>
                      </a:endParaRPr>
                    </a:p>
                  </a:txBody>
                  <a:tcPr marL="121920" marR="121920" marT="60960" marB="60960">
                    <a:noFill/>
                  </a:tcPr>
                </a:tc>
                <a:tc>
                  <a:txBody>
                    <a:bodyPr/>
                    <a:lstStyle/>
                    <a:p>
                      <a:r>
                        <a:rPr lang="en-CA" sz="1300" dirty="0">
                          <a:latin typeface="Calibri" panose="020F0502020204030204" pitchFamily="34" charset="0"/>
                          <a:cs typeface="Calibri" panose="020F0502020204030204" pitchFamily="34" charset="0"/>
                        </a:rPr>
                        <a:t>Session</a:t>
                      </a:r>
                    </a:p>
                  </a:txBody>
                  <a:tcPr marL="121920" marR="121920" marT="60960" marB="60960" anchor="ctr"/>
                </a:tc>
                <a:tc>
                  <a:txBody>
                    <a:bodyPr/>
                    <a:lstStyle/>
                    <a:p>
                      <a:r>
                        <a:rPr lang="en-CA" sz="1300" dirty="0" err="1">
                          <a:latin typeface="Calibri" panose="020F0502020204030204" pitchFamily="34" charset="0"/>
                          <a:cs typeface="Calibri" panose="020F0502020204030204" pitchFamily="34" charset="0"/>
                        </a:rPr>
                        <a:t>Infoway</a:t>
                      </a:r>
                      <a:r>
                        <a:rPr lang="en-CA" sz="1300" dirty="0">
                          <a:latin typeface="Calibri" panose="020F0502020204030204" pitchFamily="34" charset="0"/>
                          <a:cs typeface="Calibri" panose="020F0502020204030204" pitchFamily="34" charset="0"/>
                        </a:rPr>
                        <a:t> SGWG Meetings </a:t>
                      </a:r>
                      <a:r>
                        <a:rPr lang="en-CA" sz="1300" baseline="0" dirty="0">
                          <a:latin typeface="Calibri" panose="020F0502020204030204" pitchFamily="34" charset="0"/>
                          <a:cs typeface="Calibri" panose="020F0502020204030204" pitchFamily="34" charset="0"/>
                        </a:rPr>
                        <a:t>4</a:t>
                      </a:r>
                      <a:r>
                        <a:rPr lang="en-CA" sz="1300" baseline="30000" dirty="0">
                          <a:latin typeface="Calibri" panose="020F0502020204030204" pitchFamily="34" charset="0"/>
                          <a:cs typeface="Calibri" panose="020F0502020204030204" pitchFamily="34" charset="0"/>
                        </a:rPr>
                        <a:t>th</a:t>
                      </a:r>
                      <a:r>
                        <a:rPr lang="en-CA" sz="1300" baseline="0" dirty="0">
                          <a:latin typeface="Calibri" panose="020F0502020204030204" pitchFamily="34" charset="0"/>
                          <a:cs typeface="Calibri" panose="020F0502020204030204" pitchFamily="34" charset="0"/>
                        </a:rPr>
                        <a:t> Tuesday Each Month</a:t>
                      </a:r>
                      <a:endParaRPr lang="en-CA" sz="1300" dirty="0">
                        <a:latin typeface="Calibri" panose="020F0502020204030204" pitchFamily="34" charset="0"/>
                        <a:cs typeface="Calibri" panose="020F0502020204030204" pitchFamily="34" charset="0"/>
                      </a:endParaRPr>
                    </a:p>
                  </a:txBody>
                  <a:tcPr marL="121920" marR="121920" marT="60960" marB="60960" anchor="ctr"/>
                </a:tc>
                <a:extLst>
                  <a:ext uri="{0D108BD9-81ED-4DB2-BD59-A6C34878D82A}">
                    <a16:rowId xmlns:a16="http://schemas.microsoft.com/office/drawing/2014/main" val="1202043462"/>
                  </a:ext>
                </a:extLst>
              </a:tr>
              <a:tr h="1670673">
                <a:tc>
                  <a:txBody>
                    <a:bodyPr/>
                    <a:lstStyle/>
                    <a:p>
                      <a:pPr algn="l"/>
                      <a:endParaRPr lang="en-CA" sz="1300" i="0" dirty="0">
                        <a:solidFill>
                          <a:srgbClr val="0000FF"/>
                        </a:solidFill>
                        <a:latin typeface="Calibri" panose="020F0502020204030204" pitchFamily="34" charset="0"/>
                        <a:cs typeface="Calibri" panose="020F0502020204030204" pitchFamily="34" charset="0"/>
                      </a:endParaRPr>
                    </a:p>
                  </a:txBody>
                  <a:tcPr marL="121920" marR="121920" marT="60960" marB="60960">
                    <a:noFill/>
                  </a:tcPr>
                </a:tc>
                <a:tc>
                  <a:txBody>
                    <a:bodyPr/>
                    <a:lstStyle/>
                    <a:p>
                      <a:pPr algn="l"/>
                      <a:r>
                        <a:rPr lang="en-CA" sz="1300" dirty="0">
                          <a:solidFill>
                            <a:schemeClr val="tx1"/>
                          </a:solidFill>
                          <a:latin typeface="Calibri" panose="020F0502020204030204" pitchFamily="34" charset="0"/>
                          <a:cs typeface="Calibri" panose="020F0502020204030204" pitchFamily="34" charset="0"/>
                        </a:rPr>
                        <a:t>Jan</a:t>
                      </a:r>
                      <a:r>
                        <a:rPr lang="en-CA" sz="1300" baseline="0" dirty="0">
                          <a:solidFill>
                            <a:schemeClr val="tx1"/>
                          </a:solidFill>
                          <a:latin typeface="Calibri" panose="020F0502020204030204" pitchFamily="34" charset="0"/>
                          <a:cs typeface="Calibri" panose="020F0502020204030204" pitchFamily="34" charset="0"/>
                        </a:rPr>
                        <a:t> 26</a:t>
                      </a:r>
                      <a:endParaRPr lang="en-CA" sz="1300" dirty="0">
                        <a:solidFill>
                          <a:schemeClr val="tx1"/>
                        </a:solidFill>
                        <a:latin typeface="Calibri" panose="020F0502020204030204" pitchFamily="34" charset="0"/>
                        <a:cs typeface="Calibri" panose="020F0502020204030204" pitchFamily="34" charset="0"/>
                      </a:endParaRPr>
                    </a:p>
                    <a:p>
                      <a:pPr algn="l"/>
                      <a:r>
                        <a:rPr lang="en-CA" sz="1300" i="1" dirty="0">
                          <a:solidFill>
                            <a:srgbClr val="0000FF"/>
                          </a:solidFill>
                          <a:latin typeface="Calibri" panose="020F0502020204030204" pitchFamily="34" charset="0"/>
                          <a:cs typeface="Calibri" panose="020F0502020204030204" pitchFamily="34" charset="0"/>
                        </a:rPr>
                        <a:t>Feb</a:t>
                      </a:r>
                      <a:r>
                        <a:rPr lang="en-CA" sz="1300" i="1" baseline="0" dirty="0">
                          <a:solidFill>
                            <a:srgbClr val="0000FF"/>
                          </a:solidFill>
                          <a:latin typeface="Calibri" panose="020F0502020204030204" pitchFamily="34" charset="0"/>
                          <a:cs typeface="Calibri" panose="020F0502020204030204" pitchFamily="34" charset="0"/>
                        </a:rPr>
                        <a:t> 23</a:t>
                      </a:r>
                      <a:endParaRPr lang="en-CA" sz="1300" i="1" dirty="0">
                        <a:solidFill>
                          <a:srgbClr val="0000FF"/>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Mar</a:t>
                      </a:r>
                      <a:r>
                        <a:rPr lang="en-CA" sz="1300" baseline="0" dirty="0">
                          <a:solidFill>
                            <a:schemeClr val="tx1"/>
                          </a:solidFill>
                          <a:latin typeface="Calibri" panose="020F0502020204030204" pitchFamily="34" charset="0"/>
                          <a:cs typeface="Calibri" panose="020F0502020204030204" pitchFamily="34" charset="0"/>
                        </a:rPr>
                        <a:t> 23</a:t>
                      </a:r>
                      <a:endParaRPr lang="en-CA" sz="1300" dirty="0">
                        <a:solidFill>
                          <a:schemeClr val="tx1"/>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Apr 27</a:t>
                      </a:r>
                    </a:p>
                    <a:p>
                      <a:pPr algn="l"/>
                      <a:r>
                        <a:rPr lang="en-CA" sz="1300" dirty="0">
                          <a:solidFill>
                            <a:schemeClr val="tx1"/>
                          </a:solidFill>
                          <a:latin typeface="Calibri" panose="020F0502020204030204" pitchFamily="34" charset="0"/>
                          <a:cs typeface="Calibri" panose="020F0502020204030204" pitchFamily="34" charset="0"/>
                        </a:rPr>
                        <a:t>May</a:t>
                      </a:r>
                      <a:r>
                        <a:rPr lang="en-CA" sz="1300" baseline="0" dirty="0">
                          <a:solidFill>
                            <a:schemeClr val="tx1"/>
                          </a:solidFill>
                          <a:latin typeface="Calibri" panose="020F0502020204030204" pitchFamily="34" charset="0"/>
                          <a:cs typeface="Calibri" panose="020F0502020204030204" pitchFamily="34" charset="0"/>
                        </a:rPr>
                        <a:t> 25</a:t>
                      </a:r>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Jun 22</a:t>
                      </a:r>
                      <a:endParaRPr lang="en-CA" sz="1300" i="0" strike="sngStrike" dirty="0">
                        <a:solidFill>
                          <a:srgbClr val="0000FF"/>
                        </a:solidFill>
                        <a:latin typeface="Calibri" panose="020F0502020204030204" pitchFamily="34" charset="0"/>
                        <a:cs typeface="Calibri" panose="020F0502020204030204" pitchFamily="34" charset="0"/>
                      </a:endParaRPr>
                    </a:p>
                  </a:txBody>
                  <a:tcPr marL="121920" marR="121920" marT="60960" marB="60960"/>
                </a:tc>
                <a:tc>
                  <a:txBody>
                    <a:bodyPr/>
                    <a:lstStyle/>
                    <a:p>
                      <a:pPr algn="l"/>
                      <a:r>
                        <a:rPr lang="en-CA" sz="1300" dirty="0">
                          <a:solidFill>
                            <a:schemeClr val="tx1"/>
                          </a:solidFill>
                          <a:latin typeface="Calibri" panose="020F0502020204030204" pitchFamily="34" charset="0"/>
                          <a:cs typeface="Calibri" panose="020F0502020204030204" pitchFamily="34" charset="0"/>
                        </a:rPr>
                        <a:t>Francis</a:t>
                      </a:r>
                      <a:r>
                        <a:rPr lang="en-CA" sz="1300" baseline="0" dirty="0">
                          <a:solidFill>
                            <a:schemeClr val="tx1"/>
                          </a:solidFill>
                          <a:latin typeface="Calibri" panose="020F0502020204030204" pitchFamily="34" charset="0"/>
                          <a:cs typeface="Calibri" panose="020F0502020204030204" pitchFamily="34" charset="0"/>
                        </a:rPr>
                        <a:t> Lau, UVic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baseline="0" dirty="0">
                          <a:solidFill>
                            <a:schemeClr val="tx1"/>
                          </a:solidFill>
                          <a:latin typeface="Calibri" panose="020F0502020204030204" pitchFamily="34" charset="0"/>
                          <a:cs typeface="Calibri" panose="020F0502020204030204" pitchFamily="34" charset="0"/>
                        </a:rPr>
                        <a:t> </a:t>
                      </a:r>
                      <a:r>
                        <a:rPr lang="en-CA" sz="1300" dirty="0">
                          <a:solidFill>
                            <a:schemeClr val="tx1"/>
                          </a:solidFill>
                          <a:latin typeface="Calibri" panose="020F0502020204030204" pitchFamily="34" charset="0"/>
                          <a:cs typeface="Calibri" panose="020F0502020204030204" pitchFamily="34" charset="0"/>
                        </a:rPr>
                        <a:t>Recap and Next Steps</a:t>
                      </a:r>
                    </a:p>
                    <a:p>
                      <a:pPr algn="l"/>
                      <a:r>
                        <a:rPr lang="en-CA" sz="1300" i="1" baseline="0" dirty="0">
                          <a:solidFill>
                            <a:srgbClr val="0000FF"/>
                          </a:solidFill>
                          <a:latin typeface="Calibri" panose="020F0502020204030204" pitchFamily="34" charset="0"/>
                          <a:cs typeface="Calibri" panose="020F0502020204030204" pitchFamily="34" charset="0"/>
                        </a:rPr>
                        <a:t>Fernand Comeau, LGBTQ2 Secretariat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i="0" baseline="0" dirty="0">
                          <a:solidFill>
                            <a:schemeClr val="tx1"/>
                          </a:solidFill>
                          <a:latin typeface="Calibri" panose="020F0502020204030204" pitchFamily="34" charset="0"/>
                          <a:cs typeface="Calibri" panose="020F0502020204030204" pitchFamily="34" charset="0"/>
                        </a:rPr>
                        <a:t>LGBT Action Plan</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300" b="0" i="1" u="none" strike="noStrike" cap="none" spc="0" baseline="0" dirty="0">
                          <a:ln>
                            <a:noFill/>
                          </a:ln>
                          <a:solidFill>
                            <a:srgbClr val="0000FF"/>
                          </a:solidFill>
                          <a:uFillTx/>
                          <a:latin typeface="Calibri" panose="020F0502020204030204" pitchFamily="34" charset="0"/>
                          <a:ea typeface="+mn-ea"/>
                          <a:cs typeface="Calibri" panose="020F0502020204030204" pitchFamily="34" charset="0"/>
                          <a:sym typeface="Helvetica Neue Light"/>
                        </a:rPr>
                        <a:t>France-Pascale Ménard and Elena Prokopenko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 StatCan, Centre for Gender, Diversity and Inclusion Studies</a:t>
                      </a:r>
                    </a:p>
                    <a:p>
                      <a:pPr algn="l"/>
                      <a:r>
                        <a:rPr lang="en-CA" sz="1300" i="1" dirty="0">
                          <a:solidFill>
                            <a:srgbClr val="0000FF"/>
                          </a:solidFill>
                          <a:latin typeface="Calibri" panose="020F0502020204030204" pitchFamily="34" charset="0"/>
                          <a:cs typeface="Calibri" panose="020F0502020204030204" pitchFamily="34" charset="0"/>
                        </a:rPr>
                        <a:t>Karen Courtney, UVic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dirty="0">
                          <a:solidFill>
                            <a:srgbClr val="0000FF"/>
                          </a:solidFill>
                          <a:latin typeface="Calibri" panose="020F0502020204030204" pitchFamily="34" charset="0"/>
                          <a:cs typeface="Calibri" panose="020F0502020204030204" pitchFamily="34" charset="0"/>
                        </a:rPr>
                        <a:t> </a:t>
                      </a:r>
                      <a:r>
                        <a:rPr lang="en-CA" sz="1300" i="0" dirty="0">
                          <a:solidFill>
                            <a:schemeClr val="tx1"/>
                          </a:solidFill>
                          <a:latin typeface="Calibri" panose="020F0502020204030204" pitchFamily="34" charset="0"/>
                          <a:cs typeface="Calibri" panose="020F0502020204030204" pitchFamily="34" charset="0"/>
                        </a:rPr>
                        <a:t>2021 Planning </a:t>
                      </a:r>
                      <a:r>
                        <a:rPr lang="en-CA" sz="1300" i="0" baseline="0" dirty="0">
                          <a:solidFill>
                            <a:schemeClr val="tx1"/>
                          </a:solidFill>
                          <a:latin typeface="Calibri" panose="020F0502020204030204" pitchFamily="34" charset="0"/>
                          <a:cs typeface="Calibri" panose="020F0502020204030204" pitchFamily="34" charset="0"/>
                        </a:rPr>
                        <a:t>Activities</a:t>
                      </a:r>
                    </a:p>
                    <a:p>
                      <a:pPr algn="l"/>
                      <a:r>
                        <a:rPr lang="en-CA" sz="1300" i="1" baseline="0" dirty="0">
                          <a:solidFill>
                            <a:srgbClr val="0000FF"/>
                          </a:solidFill>
                          <a:latin typeface="Calibri" panose="020F0502020204030204" pitchFamily="34" charset="0"/>
                          <a:cs typeface="Calibri" panose="020F0502020204030204" pitchFamily="34" charset="0"/>
                        </a:rPr>
                        <a:t>Sidsel Pedersen, SAIT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i="0" baseline="0" dirty="0">
                          <a:solidFill>
                            <a:schemeClr val="tx1"/>
                          </a:solidFill>
                          <a:latin typeface="Calibri" panose="020F0502020204030204" pitchFamily="34" charset="0"/>
                          <a:cs typeface="Calibri" panose="020F0502020204030204" pitchFamily="34" charset="0"/>
                        </a:rPr>
                        <a:t>Sex, Identity, Gender, Expression Form- Pilot Project</a:t>
                      </a:r>
                    </a:p>
                    <a:p>
                      <a:pPr algn="l"/>
                      <a:r>
                        <a:rPr lang="en-CA" sz="1300" i="1" kern="1200" dirty="0">
                          <a:solidFill>
                            <a:srgbClr val="0000FF"/>
                          </a:solidFill>
                          <a:effectLst/>
                          <a:latin typeface="Calibri" panose="020F0502020204030204" pitchFamily="34" charset="0"/>
                          <a:ea typeface="+mn-ea"/>
                          <a:cs typeface="Calibri" panose="020F0502020204030204" pitchFamily="34" charset="0"/>
                        </a:rPr>
                        <a:t>Amédé Gogovor, </a:t>
                      </a:r>
                      <a:r>
                        <a:rPr lang="en-CA" sz="1300" i="1" kern="1200" dirty="0" err="1">
                          <a:solidFill>
                            <a:srgbClr val="0000FF"/>
                          </a:solidFill>
                          <a:effectLst/>
                          <a:latin typeface="Calibri" panose="020F0502020204030204" pitchFamily="34" charset="0"/>
                          <a:ea typeface="+mn-ea"/>
                          <a:cs typeface="Calibri" panose="020F0502020204030204" pitchFamily="34" charset="0"/>
                        </a:rPr>
                        <a:t>Université</a:t>
                      </a:r>
                      <a:r>
                        <a:rPr lang="en-CA" sz="1300" i="1" kern="1200" baseline="0" dirty="0">
                          <a:solidFill>
                            <a:srgbClr val="0000FF"/>
                          </a:solidFill>
                          <a:effectLst/>
                          <a:latin typeface="Calibri" panose="020F0502020204030204" pitchFamily="34" charset="0"/>
                          <a:ea typeface="+mn-ea"/>
                          <a:cs typeface="Calibri" panose="020F0502020204030204" pitchFamily="34" charset="0"/>
                        </a:rPr>
                        <a:t> Laval (Laval University)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 </a:t>
                      </a:r>
                      <a:r>
                        <a:rPr lang="en-CA" sz="13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Sex and </a:t>
                      </a:r>
                      <a:r>
                        <a:rPr lang="en-CA" sz="1300" i="0" kern="1200" baseline="0" dirty="0">
                          <a:solidFill>
                            <a:schemeClr val="tx1"/>
                          </a:solidFill>
                          <a:effectLst/>
                          <a:latin typeface="Calibri" panose="020F0502020204030204" pitchFamily="34" charset="0"/>
                          <a:ea typeface="+mn-ea"/>
                          <a:cs typeface="Calibri" panose="020F0502020204030204" pitchFamily="34" charset="0"/>
                        </a:rPr>
                        <a:t>Gender Considerations in Knowledge Translation Interventions</a:t>
                      </a:r>
                      <a:endParaRPr lang="en-CA" sz="1300" i="0" kern="1200" dirty="0">
                        <a:solidFill>
                          <a:schemeClr val="tx1"/>
                        </a:solidFill>
                        <a:effectLst/>
                        <a:latin typeface="Calibri" panose="020F0502020204030204" pitchFamily="34" charset="0"/>
                        <a:ea typeface="+mn-ea"/>
                        <a:cs typeface="Calibri" panose="020F0502020204030204" pitchFamily="34" charset="0"/>
                      </a:endParaRPr>
                    </a:p>
                    <a:p>
                      <a:pPr algn="l"/>
                      <a:r>
                        <a:rPr lang="en-CA" sz="1300" i="1" baseline="0" dirty="0">
                          <a:solidFill>
                            <a:srgbClr val="0000FF"/>
                          </a:solidFill>
                          <a:latin typeface="Calibri" panose="020F0502020204030204" pitchFamily="34" charset="0"/>
                          <a:cs typeface="Calibri" panose="020F0502020204030204" pitchFamily="34" charset="0"/>
                        </a:rPr>
                        <a:t>Alex Abramovich, U of T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i="0" baseline="0" dirty="0">
                          <a:solidFill>
                            <a:schemeClr val="tx1"/>
                          </a:solidFill>
                          <a:latin typeface="Calibri" panose="020F0502020204030204" pitchFamily="34" charset="0"/>
                          <a:cs typeface="Calibri" panose="020F0502020204030204" pitchFamily="34" charset="0"/>
                        </a:rPr>
                        <a:t>Health Conditions &amp; Service Use Among Transgender Patients in Canada </a:t>
                      </a:r>
                    </a:p>
                    <a:p>
                      <a:pPr algn="l"/>
                      <a:r>
                        <a:rPr lang="en-CA" sz="1300" i="1" baseline="0" dirty="0">
                          <a:solidFill>
                            <a:srgbClr val="0000FF"/>
                          </a:solidFill>
                          <a:latin typeface="Calibri" panose="020F0502020204030204" pitchFamily="34" charset="0"/>
                          <a:cs typeface="Calibri" panose="020F0502020204030204" pitchFamily="34" charset="0"/>
                        </a:rPr>
                        <a:t>Erin Ziegler, Ryerson U </a:t>
                      </a:r>
                      <a:r>
                        <a:rPr lang="en-CA" sz="13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300" i="1" baseline="0" dirty="0">
                          <a:solidFill>
                            <a:srgbClr val="0000FF"/>
                          </a:solidFill>
                          <a:latin typeface="Calibri" panose="020F0502020204030204" pitchFamily="34" charset="0"/>
                          <a:cs typeface="Calibri" panose="020F0502020204030204" pitchFamily="34" charset="0"/>
                        </a:rPr>
                        <a:t> </a:t>
                      </a:r>
                      <a:r>
                        <a:rPr lang="en-CA" sz="13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Primary</a:t>
                      </a:r>
                      <a:r>
                        <a:rPr lang="en-CA" sz="1300" i="0" baseline="0" dirty="0">
                          <a:solidFill>
                            <a:schemeClr val="tx1"/>
                          </a:solidFill>
                          <a:latin typeface="Calibri" panose="020F0502020204030204" pitchFamily="34" charset="0"/>
                          <a:cs typeface="Calibri" panose="020F0502020204030204" pitchFamily="34" charset="0"/>
                        </a:rPr>
                        <a:t> Care for Transgender Individuals: Literature Review, a Canadian Perspective </a:t>
                      </a:r>
                      <a:endParaRPr lang="en-CA" sz="1300" i="1" baseline="0" dirty="0">
                        <a:solidFill>
                          <a:srgbClr val="0000FF"/>
                        </a:solidFill>
                        <a:latin typeface="Calibri" panose="020F0502020204030204" pitchFamily="34" charset="0"/>
                        <a:cs typeface="Calibri" panose="020F0502020204030204" pitchFamily="34" charset="0"/>
                      </a:endParaRPr>
                    </a:p>
                    <a:p>
                      <a:pPr algn="l"/>
                      <a:r>
                        <a:rPr lang="en-CA" sz="1300" i="1" baseline="0" dirty="0">
                          <a:solidFill>
                            <a:srgbClr val="0000FF"/>
                          </a:solidFill>
                          <a:latin typeface="Calibri" panose="020F0502020204030204" pitchFamily="34" charset="0"/>
                          <a:cs typeface="Calibri" panose="020F0502020204030204" pitchFamily="34" charset="0"/>
                        </a:rPr>
                        <a:t>TBA</a:t>
                      </a:r>
                    </a:p>
                  </a:txBody>
                  <a:tcPr marL="121920" marR="121920" marT="60960" marB="60960"/>
                </a:tc>
                <a:extLst>
                  <a:ext uri="{0D108BD9-81ED-4DB2-BD59-A6C34878D82A}">
                    <a16:rowId xmlns:a16="http://schemas.microsoft.com/office/drawing/2014/main" val="1690354799"/>
                  </a:ext>
                </a:extLst>
              </a:tr>
              <a:tr h="1150976">
                <a:tc>
                  <a:txBody>
                    <a:bodyPr/>
                    <a:lstStyle/>
                    <a:p>
                      <a:pPr algn="l"/>
                      <a:endParaRPr lang="en-CA" sz="1300" b="1" baseline="0" dirty="0">
                        <a:solidFill>
                          <a:srgbClr val="0000FF"/>
                        </a:solidFill>
                        <a:latin typeface="Calibri" panose="020F0502020204030204" pitchFamily="34" charset="0"/>
                        <a:cs typeface="Calibri" panose="020F0502020204030204" pitchFamily="34" charset="0"/>
                      </a:endParaRPr>
                    </a:p>
                  </a:txBody>
                  <a:tcPr marL="121920" marR="121920" marT="60960" marB="60960">
                    <a:noFill/>
                  </a:tcPr>
                </a:tc>
                <a:tc>
                  <a:txBody>
                    <a:bodyPr/>
                    <a:lstStyle/>
                    <a:p>
                      <a:pPr algn="l"/>
                      <a:r>
                        <a:rPr lang="en-CA" sz="1300" dirty="0">
                          <a:solidFill>
                            <a:schemeClr val="tx1"/>
                          </a:solidFill>
                          <a:latin typeface="Calibri" panose="020F0502020204030204" pitchFamily="34" charset="0"/>
                          <a:cs typeface="Calibri" panose="020F0502020204030204" pitchFamily="34" charset="0"/>
                        </a:rPr>
                        <a:t>Jul 27</a:t>
                      </a:r>
                    </a:p>
                    <a:p>
                      <a:pPr algn="l"/>
                      <a:r>
                        <a:rPr lang="en-CA" sz="1300" dirty="0">
                          <a:solidFill>
                            <a:schemeClr val="tx1"/>
                          </a:solidFill>
                          <a:latin typeface="Calibri" panose="020F0502020204030204" pitchFamily="34" charset="0"/>
                          <a:cs typeface="Calibri" panose="020F0502020204030204" pitchFamily="34" charset="0"/>
                        </a:rPr>
                        <a:t>Aug</a:t>
                      </a:r>
                      <a:r>
                        <a:rPr lang="en-CA" sz="1300" baseline="0" dirty="0">
                          <a:solidFill>
                            <a:schemeClr val="tx1"/>
                          </a:solidFill>
                          <a:latin typeface="Calibri" panose="020F0502020204030204" pitchFamily="34" charset="0"/>
                          <a:cs typeface="Calibri" panose="020F0502020204030204" pitchFamily="34" charset="0"/>
                        </a:rPr>
                        <a:t> 24</a:t>
                      </a:r>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Sep</a:t>
                      </a:r>
                      <a:r>
                        <a:rPr lang="en-CA" sz="1300" baseline="0" dirty="0">
                          <a:solidFill>
                            <a:schemeClr val="tx1"/>
                          </a:solidFill>
                          <a:latin typeface="Calibri" panose="020F0502020204030204" pitchFamily="34" charset="0"/>
                          <a:cs typeface="Calibri" panose="020F0502020204030204" pitchFamily="34" charset="0"/>
                        </a:rPr>
                        <a:t> 28</a:t>
                      </a:r>
                      <a:endParaRPr lang="en-CA" sz="1300" dirty="0">
                        <a:solidFill>
                          <a:schemeClr val="tx1"/>
                        </a:solidFill>
                        <a:latin typeface="Calibri" panose="020F0502020204030204" pitchFamily="34" charset="0"/>
                        <a:cs typeface="Calibri" panose="020F0502020204030204" pitchFamily="34" charset="0"/>
                      </a:endParaRPr>
                    </a:p>
                    <a:p>
                      <a:pPr algn="l"/>
                      <a:r>
                        <a:rPr lang="en-CA" sz="1300" i="0" dirty="0">
                          <a:solidFill>
                            <a:schemeClr val="tx1"/>
                          </a:solidFill>
                          <a:latin typeface="Calibri" panose="020F0502020204030204" pitchFamily="34" charset="0"/>
                          <a:cs typeface="Calibri" panose="020F0502020204030204" pitchFamily="34" charset="0"/>
                        </a:rPr>
                        <a:t>Oct</a:t>
                      </a:r>
                      <a:r>
                        <a:rPr lang="en-CA" sz="1300" i="0" baseline="0" dirty="0">
                          <a:solidFill>
                            <a:schemeClr val="tx1"/>
                          </a:solidFill>
                          <a:latin typeface="Calibri" panose="020F0502020204030204" pitchFamily="34" charset="0"/>
                          <a:cs typeface="Calibri" panose="020F0502020204030204" pitchFamily="34" charset="0"/>
                        </a:rPr>
                        <a:t> 26</a:t>
                      </a:r>
                    </a:p>
                    <a:p>
                      <a:pPr algn="l"/>
                      <a:r>
                        <a:rPr lang="en-CA" sz="1300" i="0" baseline="0" dirty="0">
                          <a:solidFill>
                            <a:schemeClr val="tx1"/>
                          </a:solidFill>
                          <a:latin typeface="Calibri" panose="020F0502020204030204" pitchFamily="34" charset="0"/>
                          <a:cs typeface="Calibri" panose="020F0502020204030204" pitchFamily="34" charset="0"/>
                        </a:rPr>
                        <a:t>Nov 23</a:t>
                      </a:r>
                    </a:p>
                  </a:txBody>
                  <a:tcPr marL="121920" marR="121920" marT="60960" marB="60960"/>
                </a:tc>
                <a:tc>
                  <a:txBody>
                    <a:bodyPr/>
                    <a:lstStyle/>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      </a:t>
                      </a:r>
                      <a:endParaRPr lang="en-CA" sz="1300" dirty="0">
                        <a:solidFill>
                          <a:schemeClr val="tx1"/>
                        </a:solidFill>
                        <a:latin typeface="Calibri" panose="020F0502020204030204" pitchFamily="34" charset="0"/>
                        <a:cs typeface="Calibri" panose="020F0502020204030204" pitchFamily="34" charset="0"/>
                      </a:endParaRPr>
                    </a:p>
                  </a:txBody>
                  <a:tcPr marL="121920" marR="121920" marT="60960" marB="60960"/>
                </a:tc>
                <a:extLst>
                  <a:ext uri="{0D108BD9-81ED-4DB2-BD59-A6C34878D82A}">
                    <a16:rowId xmlns:a16="http://schemas.microsoft.com/office/drawing/2014/main" val="2270252423"/>
                  </a:ext>
                </a:extLst>
              </a:tr>
            </a:tbl>
          </a:graphicData>
        </a:graphic>
      </p:graphicFrame>
    </p:spTree>
    <p:extLst>
      <p:ext uri="{BB962C8B-B14F-4D97-AF65-F5344CB8AC3E}">
        <p14:creationId xmlns:p14="http://schemas.microsoft.com/office/powerpoint/2010/main" val="193701894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indent="-457200">
              <a:buFont typeface="+mj-lt"/>
              <a:buAutoNum type="arabicPeriod"/>
            </a:pPr>
            <a:r>
              <a:rPr lang="en-CA" sz="1400" dirty="0">
                <a:solidFill>
                  <a:schemeClr val="bg1">
                    <a:lumMod val="85000"/>
                  </a:schemeClr>
                </a:solidFill>
              </a:rPr>
              <a:t>Welcome and Acknowledgement </a:t>
            </a:r>
          </a:p>
          <a:p>
            <a:pPr marL="457200" indent="-457200">
              <a:buFont typeface="+mj-lt"/>
              <a:buAutoNum type="arabicPeriod"/>
            </a:pPr>
            <a:r>
              <a:rPr lang="en-CA" sz="1400" dirty="0">
                <a:solidFill>
                  <a:schemeClr val="bg1">
                    <a:lumMod val="85000"/>
                  </a:schemeClr>
                </a:solidFill>
              </a:rPr>
              <a:t>Purpose of Infoway Sex and Gender Working Group</a:t>
            </a:r>
          </a:p>
          <a:p>
            <a:pPr marL="457200" lvl="0" indent="-457200">
              <a:buFont typeface="+mj-lt"/>
              <a:buAutoNum type="arabicPeriod"/>
            </a:pPr>
            <a:r>
              <a:rPr lang="en-CA" sz="1400" dirty="0">
                <a:solidFill>
                  <a:schemeClr val="bg1">
                    <a:lumMod val="85000"/>
                  </a:schemeClr>
                </a:solidFill>
              </a:rPr>
              <a:t>Presentation – Sidsel Pedersen, SAIT – Sex, Identity, Gender, Expression Form- Pilot Project</a:t>
            </a:r>
          </a:p>
          <a:p>
            <a:pPr marL="457200" indent="-457200">
              <a:buFont typeface="+mj-lt"/>
              <a:buAutoNum type="arabicPeriod"/>
            </a:pPr>
            <a:r>
              <a:rPr lang="en-CA" sz="1400" dirty="0">
                <a:solidFill>
                  <a:schemeClr val="bg1">
                    <a:lumMod val="85000"/>
                  </a:schemeClr>
                </a:solidFill>
              </a:rPr>
              <a:t>Presentation – Amédé Gogovor, </a:t>
            </a:r>
            <a:r>
              <a:rPr lang="en-CA" sz="1400" dirty="0" err="1">
                <a:solidFill>
                  <a:schemeClr val="bg1">
                    <a:lumMod val="85000"/>
                  </a:schemeClr>
                </a:solidFill>
              </a:rPr>
              <a:t>Université</a:t>
            </a:r>
            <a:r>
              <a:rPr lang="en-CA" sz="1400" dirty="0">
                <a:solidFill>
                  <a:schemeClr val="bg1">
                    <a:lumMod val="85000"/>
                  </a:schemeClr>
                </a:solidFill>
              </a:rPr>
              <a:t> Laval (Laval University) – Sex and Gender Considerations in Knowledge Translation Interventions</a:t>
            </a:r>
          </a:p>
          <a:p>
            <a:pPr marL="457200" indent="-457200">
              <a:buFont typeface="+mj-lt"/>
              <a:buAutoNum type="arabicPeriod"/>
            </a:pPr>
            <a:r>
              <a:rPr lang="en-CA" sz="1400" dirty="0">
                <a:solidFill>
                  <a:schemeClr val="bg1">
                    <a:lumMod val="85000"/>
                  </a:schemeClr>
                </a:solidFill>
              </a:rPr>
              <a:t>Group Discussion and/or Questions </a:t>
            </a:r>
          </a:p>
          <a:p>
            <a:pPr marL="457200" indent="-457200">
              <a:buFont typeface="+mj-lt"/>
              <a:buAutoNum type="arabicPeriod"/>
            </a:pPr>
            <a:r>
              <a:rPr lang="en-CA" sz="1400" dirty="0">
                <a:solidFill>
                  <a:schemeClr val="bg1">
                    <a:lumMod val="85000"/>
                  </a:schemeClr>
                </a:solidFill>
              </a:rPr>
              <a:t>Meeting Schedule</a:t>
            </a:r>
          </a:p>
          <a:p>
            <a:pPr marL="457200" indent="-457200">
              <a:buFont typeface="+mj-lt"/>
              <a:buAutoNum type="arabicPeriod"/>
            </a:pPr>
            <a:r>
              <a:rPr lang="en-CA" sz="1400" dirty="0"/>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8</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99128515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617FDBD9-10B0-4DA8-ACE3-459921A8CA6A}"/>
              </a:ext>
            </a:extLst>
          </p:cNvPr>
          <p:cNvSpPr>
            <a:spLocks noGrp="1"/>
          </p:cNvSpPr>
          <p:nvPr>
            <p:ph type="title"/>
          </p:nvPr>
        </p:nvSpPr>
        <p:spPr/>
        <p:txBody>
          <a:bodyPr/>
          <a:lstStyle/>
          <a:p>
            <a:r>
              <a:rPr lang="en-CA" dirty="0"/>
              <a:t>Thank you!</a:t>
            </a:r>
          </a:p>
        </p:txBody>
      </p:sp>
      <p:sp>
        <p:nvSpPr>
          <p:cNvPr id="7" name="Text Placeholder 6">
            <a:extLst>
              <a:ext uri="{FF2B5EF4-FFF2-40B4-BE49-F238E27FC236}">
                <a16:creationId xmlns:a16="http://schemas.microsoft.com/office/drawing/2014/main" id="{DC412520-E1A0-4218-B178-9AA1048E2C2F}"/>
              </a:ext>
            </a:extLst>
          </p:cNvPr>
          <p:cNvSpPr>
            <a:spLocks noGrp="1"/>
          </p:cNvSpPr>
          <p:nvPr>
            <p:ph type="body" sz="quarter" idx="1"/>
          </p:nvPr>
        </p:nvSpPr>
        <p:spPr/>
        <p:txBody>
          <a:bodyPr/>
          <a:lstStyle/>
          <a:p>
            <a:r>
              <a:rPr lang="en-US" dirty="0"/>
              <a:t>k</a:t>
            </a:r>
            <a:r>
              <a:rPr lang="en-CA" dirty="0"/>
              <a:t>davison@Infoway-inforoute.ca</a:t>
            </a:r>
          </a:p>
          <a:p>
            <a:endParaRPr lang="en-CA" dirty="0"/>
          </a:p>
        </p:txBody>
      </p:sp>
    </p:spTree>
    <p:extLst>
      <p:ext uri="{BB962C8B-B14F-4D97-AF65-F5344CB8AC3E}">
        <p14:creationId xmlns:p14="http://schemas.microsoft.com/office/powerpoint/2010/main" val="3163719854"/>
      </p:ext>
    </p:extLst>
  </p:cSld>
  <p:clrMapOvr>
    <a:masterClrMapping/>
  </p:clrMapOvr>
  <p:transition spd="med"/>
</p:sld>
</file>

<file path=ppt/theme/_rels/theme2.xml.rels><?xml version="1.0" encoding="UTF-8" standalone="yes"?>
<Relationships xmlns="http://schemas.openxmlformats.org/package/2006/relationships"><Relationship Id="rId1" Type="http://schemas.openxmlformats.org/officeDocument/2006/relationships/image" Target="../media/image6.png"/></Relationships>
</file>

<file path=ppt/theme/theme1.xml><?xml version="1.0" encoding="utf-8"?>
<a:theme xmlns:a="http://schemas.openxmlformats.org/drawingml/2006/main" name="Canada Health Infoway">
  <a:themeElements>
    <a:clrScheme name="Access Health 2019">
      <a:dk1>
        <a:srgbClr val="000000"/>
      </a:dk1>
      <a:lt1>
        <a:srgbClr val="FFFFFF"/>
      </a:lt1>
      <a:dk2>
        <a:srgbClr val="E02E3B"/>
      </a:dk2>
      <a:lt2>
        <a:srgbClr val="D8D8D8"/>
      </a:lt2>
      <a:accent1>
        <a:srgbClr val="A3232C"/>
      </a:accent1>
      <a:accent2>
        <a:srgbClr val="610210"/>
      </a:accent2>
      <a:accent3>
        <a:srgbClr val="0A3E3F"/>
      </a:accent3>
      <a:accent4>
        <a:srgbClr val="326D6B"/>
      </a:accent4>
      <a:accent5>
        <a:srgbClr val="1F305B"/>
      </a:accent5>
      <a:accent6>
        <a:srgbClr val="4C5E84"/>
      </a:accent6>
      <a:hlink>
        <a:srgbClr val="E02E3B"/>
      </a:hlink>
      <a:folHlink>
        <a:srgbClr val="E02E3B"/>
      </a:folHlink>
    </a:clrScheme>
    <a:fontScheme name="Canada Health Infoway Arial">
      <a:majorFont>
        <a:latin typeface="Arial"/>
        <a:ea typeface=""/>
        <a:cs typeface=""/>
      </a:majorFont>
      <a:minorFont>
        <a:latin typeface="Arial"/>
        <a:ea typeface=""/>
        <a:cs typefac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algn="l" defTabSz="825500">
          <a:defRPr sz="1600" b="0" cap="none" dirty="0">
            <a:solidFill>
              <a:srgbClr val="FFFFFF"/>
            </a:solidFill>
            <a:ea typeface="Helvetica Neue Light"/>
            <a:cs typeface="Helvetica Neue Light"/>
            <a:sym typeface="Helvetica Neue Light"/>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algn="l" defTabSz="825500">
          <a:defRPr sz="1600" b="0" cap="none" dirty="0" smtClean="0"/>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Neue"/>
        <a:ea typeface="Helvetica Neue"/>
        <a:cs typeface="Helvetica Neue"/>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Light"/>
            <a:ea typeface="Helvetica Neue Light"/>
            <a:cs typeface="Helvetica Neue Light"/>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300" b="1" i="0" u="none" strike="noStrike" cap="all" spc="0" normalizeH="0" baseline="0">
            <a:ln>
              <a:noFill/>
            </a:ln>
            <a:solidFill>
              <a:srgbClr val="515252"/>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Infoway - PowerPoint Template - V2 - November 7 2018</Template>
  <TotalTime>34040</TotalTime>
  <Words>1492</Words>
  <Application>Microsoft Office PowerPoint</Application>
  <PresentationFormat>On-screen Show (16:9)</PresentationFormat>
  <Paragraphs>133</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Helvetica Neue</vt:lpstr>
      <vt:lpstr>Helvetica Neue Light</vt:lpstr>
      <vt:lpstr>Canada Health Infoway</vt:lpstr>
      <vt:lpstr>Sex and Gender Working Group</vt:lpstr>
      <vt:lpstr>Agenda</vt:lpstr>
      <vt:lpstr>1. Welcome and Acknowledgement</vt:lpstr>
      <vt:lpstr>2. Purpose of Infoway Sex and Gender Working Group</vt:lpstr>
      <vt:lpstr>Agenda</vt:lpstr>
      <vt:lpstr>Agenda</vt:lpstr>
      <vt:lpstr>7. Schedule</vt:lpstr>
      <vt:lpstr>Agenda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Lucy Langstaff</dc:creator>
  <cp:lastModifiedBy>Davison , Kelly</cp:lastModifiedBy>
  <cp:revision>540</cp:revision>
  <cp:lastPrinted>2019-12-10T16:07:28Z</cp:lastPrinted>
  <dcterms:created xsi:type="dcterms:W3CDTF">2018-11-29T01:44:37Z</dcterms:created>
  <dcterms:modified xsi:type="dcterms:W3CDTF">2021-03-24T11:11:58Z</dcterms:modified>
</cp:coreProperties>
</file>