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5.xml" ContentType="application/vnd.openxmlformats-officedocument.presentationml.comments+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3"/>
  </p:notesMasterIdLst>
  <p:sldIdLst>
    <p:sldId id="257" r:id="rId3"/>
    <p:sldId id="283" r:id="rId4"/>
    <p:sldId id="287" r:id="rId5"/>
    <p:sldId id="288" r:id="rId6"/>
    <p:sldId id="289" r:id="rId7"/>
    <p:sldId id="291" r:id="rId8"/>
    <p:sldId id="293" r:id="rId9"/>
    <p:sldId id="296" r:id="rId10"/>
    <p:sldId id="299" r:id="rId11"/>
    <p:sldId id="297" r:id="rId12"/>
    <p:sldId id="298" r:id="rId13"/>
    <p:sldId id="295" r:id="rId14"/>
    <p:sldId id="294" r:id="rId15"/>
    <p:sldId id="290" r:id="rId16"/>
    <p:sldId id="292" r:id="rId17"/>
    <p:sldId id="284" r:id="rId18"/>
    <p:sldId id="285" r:id="rId19"/>
    <p:sldId id="278" r:id="rId20"/>
    <p:sldId id="256" r:id="rId21"/>
    <p:sldId id="267" r:id="rId22"/>
    <p:sldId id="279" r:id="rId23"/>
    <p:sldId id="275" r:id="rId24"/>
    <p:sldId id="272" r:id="rId25"/>
    <p:sldId id="273" r:id="rId26"/>
    <p:sldId id="268" r:id="rId27"/>
    <p:sldId id="276" r:id="rId28"/>
    <p:sldId id="269" r:id="rId29"/>
    <p:sldId id="270" r:id="rId30"/>
    <p:sldId id="271"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6"/>
            <p14:sldId id="299"/>
            <p14:sldId id="297"/>
            <p14:sldId id="298"/>
            <p14:sldId id="295"/>
            <p14:sldId id="294"/>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4"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94" autoAdjust="0"/>
    <p:restoredTop sz="95934" autoAdjust="0"/>
  </p:normalViewPr>
  <p:slideViewPr>
    <p:cSldViewPr snapToGrid="0">
      <p:cViewPr varScale="1">
        <p:scale>
          <a:sx n="87" d="100"/>
          <a:sy n="87" d="100"/>
        </p:scale>
        <p:origin x="634" y="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6/11/relationships/changesInfo" Target="changesInfos/changesInfo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ridan Cook" userId="10b3d6d6-0197-48b2-8df1-f8c21ebecc71" providerId="ADAL" clId="{CD695DD7-B3DB-4BD6-A28D-4B0E67E51F06}"/>
    <pc:docChg chg="custSel addSld modSld modSection">
      <pc:chgData name="Sheridan Cook" userId="10b3d6d6-0197-48b2-8df1-f8c21ebecc71" providerId="ADAL" clId="{CD695DD7-B3DB-4BD6-A28D-4B0E67E51F06}" dt="2021-08-20T19:31:51.483" v="2184" actId="20577"/>
      <pc:docMkLst>
        <pc:docMk/>
      </pc:docMkLst>
      <pc:sldChg chg="modSp mod">
        <pc:chgData name="Sheridan Cook" userId="10b3d6d6-0197-48b2-8df1-f8c21ebecc71" providerId="ADAL" clId="{CD695DD7-B3DB-4BD6-A28D-4B0E67E51F06}" dt="2021-08-20T18:11:47.558" v="392" actId="27636"/>
        <pc:sldMkLst>
          <pc:docMk/>
          <pc:sldMk cId="3099296869" sldId="296"/>
        </pc:sldMkLst>
        <pc:spChg chg="mod">
          <ac:chgData name="Sheridan Cook" userId="10b3d6d6-0197-48b2-8df1-f8c21ebecc71" providerId="ADAL" clId="{CD695DD7-B3DB-4BD6-A28D-4B0E67E51F06}" dt="2021-08-20T18:11:47.558" v="392" actId="27636"/>
          <ac:spMkLst>
            <pc:docMk/>
            <pc:sldMk cId="3099296869" sldId="296"/>
            <ac:spMk id="3" creationId="{ACB5B9FB-21ED-C449-B282-38817DE8164D}"/>
          </ac:spMkLst>
        </pc:spChg>
      </pc:sldChg>
      <pc:sldChg chg="modSp new mod">
        <pc:chgData name="Sheridan Cook" userId="10b3d6d6-0197-48b2-8df1-f8c21ebecc71" providerId="ADAL" clId="{CD695DD7-B3DB-4BD6-A28D-4B0E67E51F06}" dt="2021-08-20T19:31:51.483" v="2184" actId="20577"/>
        <pc:sldMkLst>
          <pc:docMk/>
          <pc:sldMk cId="2418555883" sldId="299"/>
        </pc:sldMkLst>
        <pc:spChg chg="mod">
          <ac:chgData name="Sheridan Cook" userId="10b3d6d6-0197-48b2-8df1-f8c21ebecc71" providerId="ADAL" clId="{CD695DD7-B3DB-4BD6-A28D-4B0E67E51F06}" dt="2021-08-20T18:49:30.916" v="1639" actId="20577"/>
          <ac:spMkLst>
            <pc:docMk/>
            <pc:sldMk cId="2418555883" sldId="299"/>
            <ac:spMk id="2" creationId="{125D654F-07C6-440A-B9E8-6487E35425CC}"/>
          </ac:spMkLst>
        </pc:spChg>
        <pc:spChg chg="mod">
          <ac:chgData name="Sheridan Cook" userId="10b3d6d6-0197-48b2-8df1-f8c21ebecc71" providerId="ADAL" clId="{CD695DD7-B3DB-4BD6-A28D-4B0E67E51F06}" dt="2021-08-20T19:31:51.483" v="2184" actId="20577"/>
          <ac:spMkLst>
            <pc:docMk/>
            <pc:sldMk cId="2418555883" sldId="299"/>
            <ac:spMk id="3" creationId="{E1DEC28A-81FB-49F4-A267-DB87CC80AC79}"/>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7219" y="1393"/>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2021-08-20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20</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21</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22</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23</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24</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25</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a:p>
            <a:r>
              <a:rPr lang="en-US" sz="1100" dirty="0"/>
              <a:t>June 25: For Continued Discussion:</a:t>
            </a:r>
          </a:p>
          <a:p>
            <a:r>
              <a:rPr lang="en-US" sz="1100" dirty="0">
                <a:highlight>
                  <a:srgbClr val="FFFF00"/>
                </a:highlight>
              </a:rPr>
              <a:t>-inclusion of some interoperability milestone - e.g., between at least one pairing of implementors</a:t>
            </a:r>
          </a:p>
          <a:p>
            <a:endParaRPr lang="en-US" sz="1100" dirty="0"/>
          </a:p>
          <a:p>
            <a:r>
              <a:rPr lang="en-US" sz="1100" dirty="0">
                <a:highlight>
                  <a:srgbClr val="FFFF00"/>
                </a:highlight>
              </a:rPr>
              <a:t>-do we need to define what combinations and numbers would be necessary for meeting this bar (e.g., implemented in at least 5 independent production instances deployed across at least X jurisdictions representing X implementor types (e.g., EHR vendors, jurisdictional health assets, mobile applications, etc.)?</a:t>
            </a:r>
          </a:p>
          <a:p>
            <a:endParaRPr lang="en-US" sz="1100" dirty="0">
              <a:highlight>
                <a:srgbClr val="FFFF00"/>
              </a:highlight>
            </a:endParaRPr>
          </a:p>
          <a:p>
            <a:r>
              <a:rPr lang="en-US" sz="1100" dirty="0">
                <a:highlight>
                  <a:srgbClr val="FFFF00"/>
                </a:highlight>
              </a:rPr>
              <a:t>July 9 2021 Discussion:</a:t>
            </a:r>
          </a:p>
          <a:p>
            <a:endParaRPr lang="en-US" sz="110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dirty="0"/>
              <a:t>Emphasize maturation</a:t>
            </a:r>
          </a:p>
          <a:p>
            <a:pPr marL="171450" indent="-171450">
              <a:buFont typeface="Arial" panose="020B0604020202020204" pitchFamily="34" charset="0"/>
              <a:buChar char="•"/>
            </a:pPr>
            <a:r>
              <a:rPr lang="en-CA" sz="1000" dirty="0"/>
              <a:t>5 production instances seems good to inherit</a:t>
            </a:r>
          </a:p>
          <a:p>
            <a:pPr marL="171450" indent="-171450">
              <a:buFont typeface="Arial" panose="020B0604020202020204" pitchFamily="34" charset="0"/>
              <a:buChar char="•"/>
            </a:pPr>
            <a:r>
              <a:rPr lang="en-CA" sz="1000" dirty="0"/>
              <a:t>Call out the implementor types explicitly; adds to the authority of the maturation process</a:t>
            </a:r>
          </a:p>
          <a:p>
            <a:pPr marL="628650" lvl="1" indent="-171450">
              <a:buFont typeface="Arial" panose="020B0604020202020204" pitchFamily="34" charset="0"/>
              <a:buChar char="•"/>
            </a:pPr>
            <a:r>
              <a:rPr lang="en-CA" sz="1000" dirty="0"/>
              <a:t>EHR Vendors</a:t>
            </a:r>
          </a:p>
          <a:p>
            <a:pPr marL="628650" lvl="1" indent="-171450">
              <a:buFont typeface="Arial" panose="020B0604020202020204" pitchFamily="34" charset="0"/>
              <a:buChar char="•"/>
            </a:pPr>
            <a:r>
              <a:rPr lang="en-CA" sz="1000" dirty="0"/>
              <a:t>Jurisdictional Health Assets</a:t>
            </a:r>
          </a:p>
          <a:p>
            <a:pPr marL="628650" lvl="1" indent="-171450">
              <a:buFont typeface="Arial" panose="020B0604020202020204" pitchFamily="34" charset="0"/>
              <a:buChar char="•"/>
            </a:pPr>
            <a:r>
              <a:rPr lang="en-CA" sz="1000" dirty="0"/>
              <a:t>(to continue to fill this out)</a:t>
            </a:r>
          </a:p>
          <a:p>
            <a:pPr marL="171450" lvl="0" indent="-171450">
              <a:buFont typeface="Arial" panose="020B0604020202020204" pitchFamily="34" charset="0"/>
              <a:buChar char="•"/>
            </a:pPr>
            <a:r>
              <a:rPr lang="en-CA" sz="1000" dirty="0"/>
              <a:t>Given it’s a baseline profile, what does ‘implementation’ look like?</a:t>
            </a:r>
          </a:p>
          <a:p>
            <a:pPr marL="171450" lvl="0" indent="-171450">
              <a:buFont typeface="Arial" panose="020B0604020202020204" pitchFamily="34" charset="0"/>
              <a:buChar char="•"/>
            </a:pPr>
            <a:r>
              <a:rPr lang="en-CA" sz="1000" dirty="0"/>
              <a:t>CA Baseline Profiles are meant to be used as the starting point for Canadian </a:t>
            </a:r>
            <a:r>
              <a:rPr lang="en-CA" sz="1000" dirty="0" err="1"/>
              <a:t>fhir</a:t>
            </a:r>
            <a:r>
              <a:rPr lang="en-CA" sz="1000" dirty="0"/>
              <a:t> profiles &gt; expectation at Level 5 is that these derived profiles have been ‘implemented’ in whichever project they’re of</a:t>
            </a:r>
          </a:p>
          <a:p>
            <a:pPr marL="171450" lvl="0" indent="-171450">
              <a:buFont typeface="Arial" panose="020B0604020202020204" pitchFamily="34" charset="0"/>
              <a:buChar char="•"/>
            </a:pPr>
            <a:r>
              <a:rPr lang="en-CA" sz="1000" dirty="0"/>
              <a:t>Perhaps revise wording of “implementation” and focus more on CA Baseline’s role as a “starting point” for other profiles</a:t>
            </a:r>
          </a:p>
          <a:p>
            <a:pPr marL="628650" lvl="1" indent="-171450">
              <a:buFont typeface="Arial" panose="020B0604020202020204" pitchFamily="34" charset="0"/>
              <a:buChar char="•"/>
            </a:pPr>
            <a:r>
              <a:rPr lang="en-CA" sz="1000" dirty="0"/>
              <a:t>“</a:t>
            </a:r>
            <a:r>
              <a:rPr lang="en-US" sz="1000" dirty="0"/>
              <a:t>at least 5 independent production systems have used (derived from) the CA Baseline Profile as a starting point”</a:t>
            </a:r>
          </a:p>
          <a:p>
            <a:pPr marL="171450" lvl="0" indent="-171450">
              <a:buFont typeface="Arial" panose="020B0604020202020204" pitchFamily="34" charset="0"/>
              <a:buChar char="•"/>
            </a:pPr>
            <a:r>
              <a:rPr lang="en-US" sz="1000" dirty="0"/>
              <a:t>Difficult to require </a:t>
            </a:r>
            <a:r>
              <a:rPr lang="en-US" sz="1000" u="sng" dirty="0"/>
              <a:t>every</a:t>
            </a:r>
            <a:r>
              <a:rPr lang="en-US" sz="1000" dirty="0"/>
              <a:t> jurisdiction to have ‘derived’ a profile off of it</a:t>
            </a:r>
          </a:p>
          <a:p>
            <a:pPr marL="628650" lvl="1" indent="-171450">
              <a:buFont typeface="Arial" panose="020B0604020202020204" pitchFamily="34" charset="0"/>
              <a:buChar char="•"/>
            </a:pPr>
            <a:r>
              <a:rPr lang="en-US" sz="1000" dirty="0"/>
              <a:t>3 has been the # jurisdictions used thus far</a:t>
            </a:r>
          </a:p>
          <a:p>
            <a:pPr marL="628650" lvl="1" indent="-171450">
              <a:buFont typeface="Arial" panose="020B0604020202020204" pitchFamily="34" charset="0"/>
              <a:buChar char="•"/>
            </a:pPr>
            <a:r>
              <a:rPr lang="en-US" sz="1000" dirty="0"/>
              <a:t>Connecting the two metrics: 5 </a:t>
            </a:r>
            <a:r>
              <a:rPr lang="en-US" sz="1000" dirty="0" err="1"/>
              <a:t>ind</a:t>
            </a:r>
            <a:r>
              <a:rPr lang="en-US" sz="1000" dirty="0"/>
              <a:t> prod sys’s, across 3 jurisdictions</a:t>
            </a:r>
          </a:p>
          <a:p>
            <a:pPr marL="628650" lvl="1" indent="-171450">
              <a:buFont typeface="Arial" panose="020B0604020202020204" pitchFamily="34" charset="0"/>
              <a:buChar char="•"/>
            </a:pPr>
            <a:r>
              <a:rPr lang="en-US" sz="1000" dirty="0"/>
              <a:t>(a project which is implemented across jurisdictions [e.g. </a:t>
            </a:r>
            <a:r>
              <a:rPr lang="en-US" sz="1000" dirty="0" err="1"/>
              <a:t>RxIT</a:t>
            </a:r>
            <a:r>
              <a:rPr lang="en-US" sz="1000" dirty="0"/>
              <a:t>] would cover all 3 jurisdictions with 1 project; thus, a CA Profile derived off of by this project would qualify across those jurisdictions)</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14</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16</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18</a:t>
            </a:fld>
            <a:endParaRPr lang="en-CA"/>
          </a:p>
        </p:txBody>
      </p:sp>
    </p:spTree>
    <p:extLst>
      <p:ext uri="{BB962C8B-B14F-4D97-AF65-F5344CB8AC3E}">
        <p14:creationId xmlns:p14="http://schemas.microsoft.com/office/powerpoint/2010/main" val="325831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19</a:t>
            </a:fld>
            <a:endParaRPr lang="en-US"/>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2021-08-20</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8/20/2021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8/20/2021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2021-08-20</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comments" Target="../comments/comment5.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Issue Log (Simplifier or </a:t>
            </a:r>
            <a:r>
              <a:rPr lang="en-US" b="1" dirty="0" err="1"/>
              <a:t>Github</a:t>
            </a:r>
            <a:r>
              <a:rPr lang="en-US" b="1"/>
              <a:t>)</a:t>
            </a:r>
            <a:endParaRPr lang="en-US" b="1" dirty="0"/>
          </a:p>
          <a:p>
            <a:pPr>
              <a:buFontTx/>
              <a:buChar char="-"/>
            </a:pPr>
            <a:r>
              <a:rPr lang="en-US" sz="2900" dirty="0"/>
              <a:t>Submission</a:t>
            </a:r>
          </a:p>
          <a:p>
            <a:pPr>
              <a:buFontTx/>
              <a:buChar char="-"/>
            </a:pPr>
            <a:endParaRPr lang="en-US" dirty="0"/>
          </a:p>
          <a:p>
            <a:pPr>
              <a:buFontTx/>
              <a:buChar char="-"/>
            </a:pPr>
            <a:r>
              <a:rPr lang="en-US" dirty="0"/>
              <a:t>Community Discussion: </a:t>
            </a:r>
          </a:p>
          <a:p>
            <a:pPr>
              <a:buFontTx/>
              <a:buChar char="-"/>
            </a:pPr>
            <a:endParaRPr lang="en-US" dirty="0"/>
          </a:p>
          <a:p>
            <a:pPr>
              <a:buFontTx/>
              <a:buChar char="-"/>
            </a:pPr>
            <a:r>
              <a:rPr lang="en-US" dirty="0"/>
              <a:t>Consensus confirmation: </a:t>
            </a:r>
          </a:p>
          <a:p>
            <a:pPr>
              <a:buFontTx/>
              <a:buChar char="-"/>
            </a:pPr>
            <a:endParaRPr lang="en-US" dirty="0"/>
          </a:p>
          <a:p>
            <a:pPr>
              <a:buFontTx/>
              <a:buChar char="-"/>
            </a:pPr>
            <a:r>
              <a:rPr lang="en-US" dirty="0"/>
              <a:t>Triage:</a:t>
            </a:r>
          </a:p>
          <a:p>
            <a:pPr lvl="1">
              <a:buFontTx/>
              <a:buChar char="-"/>
            </a:pPr>
            <a:r>
              <a:rPr lang="en-US" dirty="0"/>
              <a:t>Example: HL7 international triage process to review/clean up request prior to the request being fulfilled</a:t>
            </a:r>
          </a:p>
          <a:p>
            <a:pPr lvl="2">
              <a:buFontTx/>
              <a:buChar char="-"/>
            </a:pPr>
            <a:endParaRPr lang="en-US" dirty="0"/>
          </a:p>
          <a:p>
            <a:pPr>
              <a:buFontTx/>
              <a:buChar char="-"/>
            </a:pPr>
            <a:r>
              <a:rPr lang="en-US" dirty="0"/>
              <a:t>Change Tracking:</a:t>
            </a:r>
          </a:p>
          <a:p>
            <a:pPr marL="0" indent="0">
              <a:buNone/>
            </a:pPr>
            <a:endParaRPr lang="en-US" dirty="0"/>
          </a:p>
          <a:p>
            <a:pPr marL="0" indent="0">
              <a:buNone/>
            </a:pPr>
            <a:r>
              <a:rPr lang="en-US" dirty="0"/>
              <a:t>*Future levels may include targeted discussion with submitter as part of the evaluation process</a:t>
            </a:r>
          </a:p>
          <a:p>
            <a:pPr>
              <a:buFontTx/>
              <a:buChar char="-"/>
            </a:pPr>
            <a:endParaRPr lang="en-US" dirty="0"/>
          </a:p>
        </p:txBody>
      </p:sp>
    </p:spTree>
    <p:extLst>
      <p:ext uri="{BB962C8B-B14F-4D97-AF65-F5344CB8AC3E}">
        <p14:creationId xmlns:p14="http://schemas.microsoft.com/office/powerpoint/2010/main" val="3947892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Jira</a:t>
            </a:r>
          </a:p>
          <a:p>
            <a:pPr>
              <a:buFontTx/>
              <a:buChar char="-"/>
            </a:pPr>
            <a:r>
              <a:rPr lang="en-US" sz="2900" dirty="0"/>
              <a:t>Submission</a:t>
            </a:r>
          </a:p>
          <a:p>
            <a:pPr>
              <a:buFontTx/>
              <a:buChar char="-"/>
            </a:pPr>
            <a:endParaRPr lang="en-US" dirty="0"/>
          </a:p>
          <a:p>
            <a:pPr>
              <a:buFontTx/>
              <a:buChar char="-"/>
            </a:pPr>
            <a:r>
              <a:rPr lang="en-US" dirty="0"/>
              <a:t>Community Discussion: </a:t>
            </a:r>
          </a:p>
          <a:p>
            <a:pPr>
              <a:buFontTx/>
              <a:buChar char="-"/>
            </a:pPr>
            <a:endParaRPr lang="en-US" dirty="0"/>
          </a:p>
          <a:p>
            <a:pPr>
              <a:buFontTx/>
              <a:buChar char="-"/>
            </a:pPr>
            <a:r>
              <a:rPr lang="en-US" dirty="0"/>
              <a:t>Consensus confirmation: </a:t>
            </a:r>
          </a:p>
          <a:p>
            <a:pPr>
              <a:buFontTx/>
              <a:buChar char="-"/>
            </a:pPr>
            <a:endParaRPr lang="en-US" dirty="0"/>
          </a:p>
          <a:p>
            <a:pPr>
              <a:buFontTx/>
              <a:buChar char="-"/>
            </a:pPr>
            <a:r>
              <a:rPr lang="en-US" dirty="0"/>
              <a:t>Triage:</a:t>
            </a:r>
          </a:p>
          <a:p>
            <a:pPr lvl="1">
              <a:buFontTx/>
              <a:buChar char="-"/>
            </a:pPr>
            <a:r>
              <a:rPr lang="en-US" dirty="0"/>
              <a:t>Example: HL7 international triage process to review/clean up request prior to the request being fulfilled</a:t>
            </a:r>
          </a:p>
          <a:p>
            <a:pPr lvl="2">
              <a:buFontTx/>
              <a:buChar char="-"/>
            </a:pPr>
            <a:endParaRPr lang="en-US" dirty="0"/>
          </a:p>
          <a:p>
            <a:pPr>
              <a:buFontTx/>
              <a:buChar char="-"/>
            </a:pPr>
            <a:r>
              <a:rPr lang="en-US" dirty="0"/>
              <a:t>Change Tracking:</a:t>
            </a:r>
          </a:p>
          <a:p>
            <a:pPr marL="0" indent="0">
              <a:buNone/>
            </a:pPr>
            <a:endParaRPr lang="en-US" dirty="0"/>
          </a:p>
          <a:p>
            <a:pPr marL="0" indent="0">
              <a:buNone/>
            </a:pPr>
            <a:r>
              <a:rPr lang="en-US" dirty="0"/>
              <a:t>*Future levels may include targeted discussion with submitter as part of the evaluation process</a:t>
            </a:r>
          </a:p>
          <a:p>
            <a:pPr>
              <a:buFontTx/>
              <a:buChar char="-"/>
            </a:pPr>
            <a:endParaRPr lang="en-US" dirty="0"/>
          </a:p>
        </p:txBody>
      </p:sp>
    </p:spTree>
    <p:extLst>
      <p:ext uri="{BB962C8B-B14F-4D97-AF65-F5344CB8AC3E}">
        <p14:creationId xmlns:p14="http://schemas.microsoft.com/office/powerpoint/2010/main" val="3809856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Terminology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77500" lnSpcReduction="20000"/>
          </a:bodyPr>
          <a:lstStyle/>
          <a:p>
            <a:pPr marL="0" indent="0">
              <a:buNone/>
            </a:pPr>
            <a:r>
              <a:rPr lang="en-US" b="1" dirty="0"/>
              <a:t>Approaches:</a:t>
            </a:r>
          </a:p>
          <a:p>
            <a:r>
              <a:rPr lang="en-US" dirty="0"/>
              <a:t>Point to URLs socialized in other guides (may/may not resolve)</a:t>
            </a:r>
          </a:p>
          <a:p>
            <a:r>
              <a:rPr lang="en-US" dirty="0"/>
              <a:t>Create value sets in our </a:t>
            </a:r>
            <a:r>
              <a:rPr lang="en-US" dirty="0" err="1"/>
              <a:t>Iguide</a:t>
            </a:r>
            <a:endParaRPr lang="en-US" dirty="0"/>
          </a:p>
          <a:p>
            <a:pPr lvl="1"/>
            <a:r>
              <a:rPr lang="en-US" sz="2000" dirty="0"/>
              <a:t>Shells that Point to URLs socialized in other guides (may/may not resolve)</a:t>
            </a:r>
          </a:p>
          <a:p>
            <a:pPr lvl="1"/>
            <a:r>
              <a:rPr lang="en-US" sz="2000" dirty="0"/>
              <a:t>Inclusion of sample values</a:t>
            </a:r>
          </a:p>
          <a:p>
            <a:pPr lvl="1"/>
            <a:r>
              <a:rPr lang="en-US" sz="2000" dirty="0"/>
              <a:t>Inclusion of all values</a:t>
            </a:r>
          </a:p>
          <a:p>
            <a:r>
              <a:rPr lang="en-US" dirty="0"/>
              <a:t> Terminology Server</a:t>
            </a:r>
          </a:p>
          <a:p>
            <a:pPr lvl="1"/>
            <a:r>
              <a:rPr lang="en-US" sz="2000" dirty="0"/>
              <a:t>Host value sets with validation capabilities </a:t>
            </a:r>
          </a:p>
          <a:p>
            <a:pPr lvl="1"/>
            <a:endParaRPr lang="en-US" sz="2000" dirty="0"/>
          </a:p>
          <a:p>
            <a:pPr marL="0" indent="0">
              <a:buNone/>
            </a:pPr>
            <a:r>
              <a:rPr lang="en-US" b="1" dirty="0"/>
              <a:t>Challenge:</a:t>
            </a:r>
          </a:p>
          <a:p>
            <a:r>
              <a:rPr lang="en-US" dirty="0"/>
              <a:t>Most value sets that the CA Baseline points to are authored by other organizations that may change the value sets over time</a:t>
            </a:r>
          </a:p>
          <a:p>
            <a:endParaRPr lang="en-US" dirty="0"/>
          </a:p>
          <a:p>
            <a:pPr marL="0" indent="0">
              <a:buNone/>
            </a:pPr>
            <a:r>
              <a:rPr lang="en-US" dirty="0"/>
              <a:t>Does approach change based on original publisher, size of value set, etc.?</a:t>
            </a:r>
          </a:p>
        </p:txBody>
      </p:sp>
    </p:spTree>
    <p:extLst>
      <p:ext uri="{BB962C8B-B14F-4D97-AF65-F5344CB8AC3E}">
        <p14:creationId xmlns:p14="http://schemas.microsoft.com/office/powerpoint/2010/main" val="1769628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Use/Derivation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92500" lnSpcReduction="10000"/>
          </a:bodyPr>
          <a:lstStyle/>
          <a:p>
            <a:pPr marL="0" lvl="0" indent="0">
              <a:buNone/>
            </a:pPr>
            <a:endParaRPr lang="en-US" dirty="0">
              <a:solidFill>
                <a:prstClr val="black"/>
              </a:solidFill>
            </a:endParaRPr>
          </a:p>
          <a:p>
            <a:pPr lvl="0"/>
            <a:r>
              <a:rPr lang="en-US" dirty="0">
                <a:solidFill>
                  <a:prstClr val="black"/>
                </a:solidFill>
              </a:rPr>
              <a:t>used=direct implementation (using CA Baseline for exchanging data) </a:t>
            </a:r>
          </a:p>
          <a:p>
            <a:pPr lvl="0"/>
            <a:r>
              <a:rPr lang="en-US" dirty="0"/>
              <a:t>*demonstrated could mean 1) profiles formally derive from the baseline using the </a:t>
            </a:r>
            <a:r>
              <a:rPr lang="en-US" dirty="0" err="1"/>
              <a:t>baseDefinition</a:t>
            </a:r>
            <a:r>
              <a:rPr lang="en-US" dirty="0"/>
              <a:t> and show no conformance errors , OR 2) profiles can be validated against the {</a:t>
            </a:r>
            <a:r>
              <a:rPr lang="en-US" dirty="0" err="1"/>
              <a:t>BaselineProfileURL</a:t>
            </a:r>
            <a:r>
              <a:rPr lang="en-US" dirty="0"/>
              <a:t>] and is conformant (produces no errors)</a:t>
            </a:r>
          </a:p>
          <a:p>
            <a:endParaRPr lang="en-US" dirty="0"/>
          </a:p>
          <a:p>
            <a:r>
              <a:rPr lang="en-US" dirty="0"/>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dirty="0">
              <a:solidFill>
                <a:srgbClr val="C00000"/>
              </a:solidFill>
            </a:endParaRPr>
          </a:p>
          <a:p>
            <a:endParaRPr lang="en-US" dirty="0"/>
          </a:p>
        </p:txBody>
      </p:sp>
    </p:spTree>
    <p:extLst>
      <p:ext uri="{BB962C8B-B14F-4D97-AF65-F5344CB8AC3E}">
        <p14:creationId xmlns:p14="http://schemas.microsoft.com/office/powerpoint/2010/main" val="3606638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3178768576"/>
              </p:ext>
            </p:extLst>
          </p:nvPr>
        </p:nvGraphicFramePr>
        <p:xfrm>
          <a:off x="2161068" y="1301842"/>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345663074"/>
              </p:ext>
            </p:extLst>
          </p:nvPr>
        </p:nvGraphicFramePr>
        <p:xfrm>
          <a:off x="363718" y="1027330"/>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 and is socialized through the Canadian Governance Collaborative.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169551"/>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pPr lvl="0"/>
            <a:r>
              <a:rPr lang="en-US" sz="1000" dirty="0">
                <a:solidFill>
                  <a:srgbClr val="C00000"/>
                </a:solidFill>
              </a:rPr>
              <a:t>*demonstrated could mean 1) profiles formally derive from the baseline using the </a:t>
            </a:r>
            <a:r>
              <a:rPr lang="en-US" sz="1000" dirty="0" err="1">
                <a:solidFill>
                  <a:srgbClr val="C00000"/>
                </a:solidFill>
              </a:rPr>
              <a:t>baseDefinition</a:t>
            </a:r>
            <a:r>
              <a:rPr lang="en-US" sz="1000" dirty="0">
                <a:solidFill>
                  <a:srgbClr val="C00000"/>
                </a:solidFill>
              </a:rPr>
              <a:t> and show no conformance errors , OR 2) profiles can be validated against the {</a:t>
            </a:r>
            <a:r>
              <a:rPr lang="en-US" sz="1000" dirty="0" err="1">
                <a:solidFill>
                  <a:srgbClr val="C00000"/>
                </a:solidFill>
              </a:rPr>
              <a:t>BaselineProfileURL</a:t>
            </a:r>
            <a:r>
              <a:rPr lang="en-US" sz="1000" dirty="0">
                <a:solidFill>
                  <a:srgbClr val="C00000"/>
                </a:solidFill>
              </a:rPr>
              <a:t>] and is conformant (produces no errors)</a:t>
            </a:r>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26103671"/>
              </p:ext>
            </p:extLst>
          </p:nvPr>
        </p:nvGraphicFramePr>
        <p:xfrm>
          <a:off x="371670" y="1051184"/>
          <a:ext cx="10834594" cy="4912360"/>
        </p:xfrm>
        <a:graphic>
          <a:graphicData uri="http://schemas.openxmlformats.org/drawingml/2006/table">
            <a:tbl>
              <a:tblPr firstRow="1" bandRow="1">
                <a:tableStyleId>{5C22544A-7EE6-4342-B048-85BDC9FD1C3A}</a:tableStyleId>
              </a:tblPr>
              <a:tblGrid>
                <a:gridCol w="674558">
                  <a:extLst>
                    <a:ext uri="{9D8B030D-6E8A-4147-A177-3AD203B41FA5}">
                      <a16:colId xmlns:a16="http://schemas.microsoft.com/office/drawing/2014/main" val="1140487521"/>
                    </a:ext>
                  </a:extLst>
                </a:gridCol>
                <a:gridCol w="6700723">
                  <a:extLst>
                    <a:ext uri="{9D8B030D-6E8A-4147-A177-3AD203B41FA5}">
                      <a16:colId xmlns:a16="http://schemas.microsoft.com/office/drawing/2014/main" val="286067276"/>
                    </a:ext>
                  </a:extLst>
                </a:gridCol>
                <a:gridCol w="3459313">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have at least 10 distinct implementer comments submitted to [location </a:t>
                      </a:r>
                      <a:r>
                        <a:rPr lang="en-US" sz="1100" dirty="0" err="1"/>
                        <a:t>tbd</a:t>
                      </a:r>
                      <a:r>
                        <a:rPr lang="en-US" sz="1100" dirty="0"/>
                        <a:t>], provided by at least 3 organizations across three jurisdictions resulting in at least one substantive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have at least 3 distinct implementer comments submitted to [location tbd] across at least three jurisdictions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Requests for changes from this level onwards are expected to follow an evaluation &amp; consultation process with the Canadian Governance Collaborative.</a:t>
                      </a:r>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r>
                        <a:rPr lang="en-US" sz="1100" dirty="0"/>
                        <a:t>FMM3 + the artifact has been tested across its scope (see below), published in a formal publication (e.g. STU) that FHIR projects have referenced/utilized across multiple prototype projects across at least three jurisdictions</a:t>
                      </a:r>
                    </a:p>
                    <a:p>
                      <a:endParaRPr lang="en-US" sz="1100" dirty="0"/>
                    </a:p>
                    <a:p>
                      <a:r>
                        <a:rPr lang="en-US" sz="1100" dirty="0"/>
                        <a:t>As well, the FHIR Implementors work group agrees the artifact is sufficiently stable, and that any future non-backward compatible [breaking] changes will go to the Canadian FHIR community for consultation.</a:t>
                      </a:r>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905507"/>
              </p:ext>
            </p:extLst>
          </p:nvPr>
        </p:nvGraphicFramePr>
        <p:xfrm>
          <a:off x="371669" y="1051184"/>
          <a:ext cx="11389070" cy="3235960"/>
        </p:xfrm>
        <a:graphic>
          <a:graphicData uri="http://schemas.openxmlformats.org/drawingml/2006/table">
            <a:tbl>
              <a:tblPr firstRow="1" bandRow="1">
                <a:tableStyleId>{5C22544A-7EE6-4342-B048-85BDC9FD1C3A}</a:tableStyleId>
              </a:tblPr>
              <a:tblGrid>
                <a:gridCol w="709080">
                  <a:extLst>
                    <a:ext uri="{9D8B030D-6E8A-4147-A177-3AD203B41FA5}">
                      <a16:colId xmlns:a16="http://schemas.microsoft.com/office/drawing/2014/main" val="1140487521"/>
                    </a:ext>
                  </a:extLst>
                </a:gridCol>
                <a:gridCol w="5873724">
                  <a:extLst>
                    <a:ext uri="{9D8B030D-6E8A-4147-A177-3AD203B41FA5}">
                      <a16:colId xmlns:a16="http://schemas.microsoft.com/office/drawing/2014/main" val="286067276"/>
                    </a:ext>
                  </a:extLst>
                </a:gridCol>
                <a:gridCol w="4806266">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r>
                        <a:rPr lang="en-US" sz="1100" dirty="0">
                          <a:highlight>
                            <a:srgbClr val="FFFF00"/>
                          </a:highlight>
                        </a:rPr>
                        <a:t>Draft wording as of July 21</a:t>
                      </a:r>
                      <a:r>
                        <a:rPr lang="en-US" sz="1100" baseline="30000" dirty="0">
                          <a:highlight>
                            <a:srgbClr val="FFFF00"/>
                          </a:highlight>
                        </a:rPr>
                        <a:t>st</a:t>
                      </a:r>
                      <a:r>
                        <a:rPr lang="en-US" sz="1100" dirty="0">
                          <a:highlight>
                            <a:srgbClr val="FFFF00"/>
                          </a:highlight>
                        </a:rPr>
                        <a:t>:</a:t>
                      </a:r>
                    </a:p>
                    <a:p>
                      <a:endParaRPr lang="en-US" sz="1100" dirty="0"/>
                    </a:p>
                    <a:p>
                      <a:r>
                        <a:rPr lang="en-US" sz="1100" dirty="0"/>
                        <a:t>Artifact is ready for inclusion in normative ballot in the HL7 Canada Ballot Process. At least 5 independent production systems, across 3 jurisdictions, have </a:t>
                      </a:r>
                      <a:r>
                        <a:rPr lang="en-US" sz="1100" dirty="0">
                          <a:solidFill>
                            <a:srgbClr val="FF0000"/>
                          </a:solidFill>
                        </a:rPr>
                        <a:t>demonstrated* conformance to </a:t>
                      </a:r>
                      <a:r>
                        <a:rPr lang="en-US" sz="1100" dirty="0"/>
                        <a:t>the CA Baseline Profile as a starting point.</a:t>
                      </a:r>
                    </a:p>
                    <a:p>
                      <a:endParaRPr lang="en-US" sz="1100" dirty="0"/>
                    </a:p>
                    <a:p>
                      <a:r>
                        <a:rPr lang="en-US" sz="1100" dirty="0"/>
                        <a:t>“Independent production systems” should be inclusive of the following implementor types:</a:t>
                      </a:r>
                    </a:p>
                    <a:p>
                      <a:pPr marL="628650" lvl="1" indent="-171450">
                        <a:buFontTx/>
                        <a:buChar char="-"/>
                      </a:pPr>
                      <a:r>
                        <a:rPr lang="en-US" sz="1100" dirty="0"/>
                        <a:t>Health Vendors (e.g., EHR, HIT, Consumer Health)</a:t>
                      </a:r>
                    </a:p>
                    <a:p>
                      <a:pPr marL="628650" lvl="1" indent="-171450">
                        <a:buFontTx/>
                        <a:buChar char="-"/>
                      </a:pPr>
                      <a:r>
                        <a:rPr lang="en-US" sz="1100" dirty="0"/>
                        <a:t>Jurisdictional Health Assets</a:t>
                      </a:r>
                    </a:p>
                    <a:p>
                      <a:pPr marL="628650" lvl="1" indent="-171450">
                        <a:buFontTx/>
                        <a:buChar char="-"/>
                      </a:pPr>
                      <a:r>
                        <a:rPr lang="en-US" sz="1100" dirty="0"/>
                        <a:t>Pan-Canadian/Federal Health Assets </a:t>
                      </a:r>
                      <a:endParaRPr lang="en-CA" sz="1100" dirty="0"/>
                    </a:p>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r>
                        <a:rPr lang="en-US" sz="1100" dirty="0"/>
                        <a:t>The FHIR Implementors Group and the Canadian Governance Collaborative agree the material is ready to lock down and the artifact has passed HL7 Canada normative ballot</a:t>
                      </a:r>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3" name="Rectangle 2">
            <a:extLst>
              <a:ext uri="{FF2B5EF4-FFF2-40B4-BE49-F238E27FC236}">
                <a16:creationId xmlns:a16="http://schemas.microsoft.com/office/drawing/2014/main" id="{F229A17D-AF7F-EB4B-A817-0E543BEBAE8B}"/>
              </a:ext>
            </a:extLst>
          </p:cNvPr>
          <p:cNvSpPr/>
          <p:nvPr/>
        </p:nvSpPr>
        <p:spPr>
          <a:xfrm>
            <a:off x="214013" y="4454784"/>
            <a:ext cx="10982131" cy="2862322"/>
          </a:xfrm>
          <a:prstGeom prst="rect">
            <a:avLst/>
          </a:prstGeom>
        </p:spPr>
        <p:txBody>
          <a:bodyPr wrap="square">
            <a:spAutoFit/>
          </a:bodyPr>
          <a:lstStyle/>
          <a:p>
            <a:pPr lvl="0"/>
            <a:r>
              <a:rPr lang="en-US" sz="2000" dirty="0">
                <a:solidFill>
                  <a:srgbClr val="C00000"/>
                </a:solidFill>
              </a:rPr>
              <a:t>*demonstrated could mean 1) profiles formally derive from the baseline using the </a:t>
            </a:r>
            <a:r>
              <a:rPr lang="en-US" sz="2000" dirty="0" err="1">
                <a:solidFill>
                  <a:srgbClr val="C00000"/>
                </a:solidFill>
              </a:rPr>
              <a:t>baseDefinition</a:t>
            </a:r>
            <a:r>
              <a:rPr lang="en-US" sz="2000" dirty="0">
                <a:solidFill>
                  <a:srgbClr val="C00000"/>
                </a:solidFill>
              </a:rPr>
              <a:t> and show no conformance errors , OR 2) profiles can be validated against the {</a:t>
            </a:r>
            <a:r>
              <a:rPr lang="en-US" sz="2000" dirty="0" err="1">
                <a:solidFill>
                  <a:srgbClr val="C00000"/>
                </a:solidFill>
              </a:rPr>
              <a:t>BaselineProfileURL</a:t>
            </a:r>
            <a:r>
              <a:rPr lang="en-US" sz="2000" dirty="0">
                <a:solidFill>
                  <a:srgbClr val="C00000"/>
                </a:solidFill>
              </a:rPr>
              <a:t>] and is conformant (produces no errors)</a:t>
            </a:r>
          </a:p>
          <a:p>
            <a:endParaRPr lang="en-US" sz="2000" dirty="0">
              <a:solidFill>
                <a:srgbClr val="C00000"/>
              </a:solidFill>
            </a:endParaRPr>
          </a:p>
          <a:p>
            <a:r>
              <a:rPr lang="en-US" sz="2000" dirty="0">
                <a:solidFill>
                  <a:srgbClr val="C00000"/>
                </a:solidFill>
              </a:rPr>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sz="2000" dirty="0">
              <a:solidFill>
                <a:srgbClr val="C00000"/>
              </a:solidFill>
            </a:endParaRPr>
          </a:p>
          <a:p>
            <a:pPr lvl="0"/>
            <a:endParaRPr lang="en-US" sz="2000" dirty="0">
              <a:solidFill>
                <a:srgbClr val="C00000"/>
              </a:solidFill>
            </a:endParaRP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a:t>
            </a:r>
            <a:r>
              <a:rPr lang="en-US" b="1" dirty="0" err="1"/>
              <a:t>Infocentral</a:t>
            </a:r>
            <a:r>
              <a:rPr lang="en-US" b="1" dirty="0"/>
              <a:t> Forum</a:t>
            </a:r>
          </a:p>
          <a:p>
            <a:pPr>
              <a:buFontTx/>
              <a:buChar char="-"/>
            </a:pPr>
            <a:r>
              <a:rPr lang="en-US" sz="2400" dirty="0"/>
              <a:t>Submission</a:t>
            </a:r>
          </a:p>
          <a:p>
            <a:pPr lvl="1">
              <a:buFontTx/>
              <a:buChar char="-"/>
            </a:pPr>
            <a:r>
              <a:rPr lang="en-US" dirty="0"/>
              <a:t>Example: OID form = attachment to Infoway post, trivial &amp; non-trivial requests, discussion on the post directly</a:t>
            </a:r>
          </a:p>
          <a:p>
            <a:pPr>
              <a:buFontTx/>
              <a:buChar char="-"/>
            </a:pPr>
            <a:r>
              <a:rPr lang="en-US" dirty="0"/>
              <a:t>Community Discussion: </a:t>
            </a:r>
          </a:p>
          <a:p>
            <a:pPr lvl="1">
              <a:buFontTx/>
              <a:buChar char="-"/>
            </a:pPr>
            <a:r>
              <a:rPr lang="en-US" dirty="0"/>
              <a:t>Pro: Tool is built for discussion, community awareness, notifications to email – already engaged community</a:t>
            </a:r>
          </a:p>
          <a:p>
            <a:pPr>
              <a:buFontTx/>
              <a:buChar char="-"/>
            </a:pPr>
            <a:r>
              <a:rPr lang="en-US" dirty="0"/>
              <a:t>Consensus confirmation: </a:t>
            </a:r>
          </a:p>
          <a:p>
            <a:pPr lvl="1">
              <a:buFontTx/>
              <a:buChar char="-"/>
            </a:pPr>
            <a:r>
              <a:rPr lang="en-US" dirty="0"/>
              <a:t>Monitored by responsible individual(s) and open for period (10 business days) w/ extension if discussion ensues</a:t>
            </a:r>
          </a:p>
          <a:p>
            <a:pPr>
              <a:buFontTx/>
              <a:buChar char="-"/>
            </a:pPr>
            <a:r>
              <a:rPr lang="en-US" dirty="0"/>
              <a:t>Triage:</a:t>
            </a:r>
          </a:p>
          <a:p>
            <a:pPr lvl="1">
              <a:buFontTx/>
              <a:buChar char="-"/>
            </a:pPr>
            <a:r>
              <a:rPr lang="en-US" dirty="0"/>
              <a:t>One benefit of not submitting directly to issue log is that it allows for clean up of request for clarity before going into tool for tracking changes</a:t>
            </a:r>
          </a:p>
          <a:p>
            <a:pPr lvl="1">
              <a:buFontTx/>
              <a:buChar char="-"/>
            </a:pPr>
            <a:r>
              <a:rPr lang="en-US" dirty="0"/>
              <a:t>Assigned responsibility to pull confirmed requests from the forum to the whatever tool we use for tracking changes (e.g., issue log, </a:t>
            </a:r>
            <a:r>
              <a:rPr lang="en-US" dirty="0" err="1"/>
              <a:t>jira</a:t>
            </a:r>
            <a:r>
              <a:rPr lang="en-US" dirty="0"/>
              <a:t>)</a:t>
            </a:r>
          </a:p>
          <a:p>
            <a:pPr lvl="2">
              <a:buFontTx/>
              <a:buChar char="-"/>
            </a:pPr>
            <a:endParaRPr lang="en-US" dirty="0"/>
          </a:p>
          <a:p>
            <a:pPr>
              <a:buFontTx/>
              <a:buChar char="-"/>
            </a:pPr>
            <a:r>
              <a:rPr lang="en-US" dirty="0"/>
              <a:t>Change Tracking:</a:t>
            </a:r>
          </a:p>
          <a:p>
            <a:pPr lvl="1">
              <a:buFontTx/>
              <a:buChar char="-"/>
            </a:pPr>
            <a:r>
              <a:rPr lang="en-US" dirty="0"/>
              <a:t>May need more permanent tracking than what we’re seeing in the OID process (most updates happen inside of the thread) – too many updates/information may get </a:t>
            </a:r>
          </a:p>
          <a:p>
            <a:pPr lvl="2">
              <a:buFontTx/>
              <a:buChar char="-"/>
            </a:pPr>
            <a:r>
              <a:rPr lang="en-US" dirty="0"/>
              <a:t>A real tracking system likely needed in this approach for transparency on status </a:t>
            </a:r>
          </a:p>
          <a:p>
            <a:pPr lvl="2">
              <a:buFontTx/>
              <a:buChar char="-"/>
            </a:pPr>
            <a:r>
              <a:rPr lang="en-US" dirty="0"/>
              <a:t>Log if fulsome tracking system not available in the immediate term</a:t>
            </a:r>
          </a:p>
          <a:p>
            <a:pPr marL="0" indent="0">
              <a:buNone/>
            </a:pPr>
            <a:r>
              <a:rPr lang="en-US" dirty="0"/>
              <a:t>*Future levels may include targeted discussion with submitter as part of the evaluation process</a:t>
            </a:r>
          </a:p>
        </p:txBody>
      </p:sp>
    </p:spTree>
    <p:extLst>
      <p:ext uri="{BB962C8B-B14F-4D97-AF65-F5344CB8AC3E}">
        <p14:creationId xmlns:p14="http://schemas.microsoft.com/office/powerpoint/2010/main" val="309929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D654F-07C6-440A-B9E8-6487E35425CC}"/>
              </a:ext>
            </a:extLst>
          </p:cNvPr>
          <p:cNvSpPr>
            <a:spLocks noGrp="1"/>
          </p:cNvSpPr>
          <p:nvPr>
            <p:ph type="title"/>
          </p:nvPr>
        </p:nvSpPr>
        <p:spPr/>
        <p:txBody>
          <a:bodyPr/>
          <a:lstStyle/>
          <a:p>
            <a:r>
              <a:rPr lang="en-US" dirty="0"/>
              <a:t>Process</a:t>
            </a:r>
            <a:endParaRPr lang="en-CA" dirty="0"/>
          </a:p>
        </p:txBody>
      </p:sp>
      <p:sp>
        <p:nvSpPr>
          <p:cNvPr id="3" name="Content Placeholder 2">
            <a:extLst>
              <a:ext uri="{FF2B5EF4-FFF2-40B4-BE49-F238E27FC236}">
                <a16:creationId xmlns:a16="http://schemas.microsoft.com/office/drawing/2014/main" id="{E1DEC28A-81FB-49F4-A267-DB87CC80AC79}"/>
              </a:ext>
            </a:extLst>
          </p:cNvPr>
          <p:cNvSpPr>
            <a:spLocks noGrp="1"/>
          </p:cNvSpPr>
          <p:nvPr>
            <p:ph idx="1"/>
          </p:nvPr>
        </p:nvSpPr>
        <p:spPr/>
        <p:txBody>
          <a:bodyPr>
            <a:normAutofit fontScale="55000" lnSpcReduction="20000"/>
          </a:bodyPr>
          <a:lstStyle/>
          <a:p>
            <a:pPr marL="0" indent="0">
              <a:buNone/>
            </a:pPr>
            <a:r>
              <a:rPr lang="en-CA" dirty="0"/>
              <a:t>- The community member submits a request on </a:t>
            </a:r>
            <a:r>
              <a:rPr lang="en-CA" dirty="0" err="1"/>
              <a:t>Infocentral</a:t>
            </a:r>
            <a:r>
              <a:rPr lang="en-CA" dirty="0"/>
              <a:t> Forum thread (x) for a change to the Baseline, requests have a minimum set of information</a:t>
            </a:r>
          </a:p>
          <a:p>
            <a:pPr>
              <a:buFontTx/>
              <a:buChar char="-"/>
            </a:pPr>
            <a:r>
              <a:rPr lang="en-CA" dirty="0"/>
              <a:t>Other community members that subscribe to the thread are notified of the new post</a:t>
            </a:r>
          </a:p>
          <a:p>
            <a:pPr>
              <a:buFontTx/>
              <a:buChar char="-"/>
            </a:pPr>
            <a:r>
              <a:rPr lang="en-CA" dirty="0"/>
              <a:t>Discussion ensues in that thread if appropriate </a:t>
            </a:r>
          </a:p>
          <a:p>
            <a:pPr>
              <a:buFontTx/>
              <a:buChar char="-"/>
            </a:pPr>
            <a:r>
              <a:rPr lang="en-CA" dirty="0"/>
              <a:t>Moderator manages discussion, closes 10 days after discussion ends  and synthesizes results into a issue log ticket</a:t>
            </a:r>
          </a:p>
          <a:p>
            <a:pPr lvl="1">
              <a:buFontTx/>
              <a:buChar char="-"/>
            </a:pPr>
            <a:r>
              <a:rPr lang="en-CA" dirty="0"/>
              <a:t>Moderator(s) in immediate term</a:t>
            </a:r>
          </a:p>
          <a:p>
            <a:pPr lvl="1">
              <a:buFontTx/>
              <a:buChar char="-"/>
            </a:pPr>
            <a:r>
              <a:rPr lang="en-CA" dirty="0"/>
              <a:t>Distributed responsibility tied to participation in governance collab in long term</a:t>
            </a:r>
          </a:p>
          <a:p>
            <a:pPr>
              <a:buFontTx/>
              <a:buChar char="-"/>
            </a:pPr>
            <a:r>
              <a:rPr lang="en-CA" dirty="0"/>
              <a:t>Ticket includes a minimum set of information (requestor, date, profile, type of change, etc.) </a:t>
            </a:r>
          </a:p>
          <a:p>
            <a:pPr>
              <a:buFontTx/>
              <a:buChar char="-"/>
            </a:pPr>
            <a:r>
              <a:rPr lang="en-CA" dirty="0"/>
              <a:t>Baseline editors review issues – claim responsibility, if unclear pause and post back to the forum thread -  and update as the request is being worked on/resolved – eventually closing the issue</a:t>
            </a:r>
          </a:p>
          <a:p>
            <a:pPr>
              <a:buFontTx/>
              <a:buChar char="-"/>
            </a:pPr>
            <a:r>
              <a:rPr lang="en-CA" dirty="0"/>
              <a:t>The original requestor is notified – on Infoway forum </a:t>
            </a:r>
          </a:p>
          <a:p>
            <a:pPr>
              <a:buFontTx/>
              <a:buChar char="-"/>
            </a:pPr>
            <a:endParaRPr lang="en-CA" dirty="0"/>
          </a:p>
          <a:p>
            <a:pPr marL="0" indent="0">
              <a:buNone/>
            </a:pPr>
            <a:r>
              <a:rPr lang="en-CA" b="1" dirty="0"/>
              <a:t>Decision: </a:t>
            </a:r>
            <a:r>
              <a:rPr lang="en-CA" dirty="0"/>
              <a:t>The process will depend on having confirmation of individual(s) that will support moderator role on </a:t>
            </a:r>
            <a:r>
              <a:rPr lang="en-CA" dirty="0" err="1"/>
              <a:t>Infocentral</a:t>
            </a:r>
            <a:r>
              <a:rPr lang="en-CA" dirty="0"/>
              <a:t> forum </a:t>
            </a:r>
          </a:p>
          <a:p>
            <a:pPr marL="0" indent="0">
              <a:buNone/>
            </a:pPr>
            <a:r>
              <a:rPr lang="en-CA" b="1" dirty="0"/>
              <a:t>Additional considerations:</a:t>
            </a:r>
          </a:p>
          <a:p>
            <a:pPr marL="0" indent="0">
              <a:buNone/>
            </a:pPr>
            <a:r>
              <a:rPr lang="en-CA" dirty="0"/>
              <a:t>-whether Infoway Interoperability Standards Governance doesn’t/doesn’t have another recommended process or tools (Randy reaching out to confirm)</a:t>
            </a:r>
          </a:p>
          <a:p>
            <a:pPr marL="0" indent="0">
              <a:buNone/>
            </a:pPr>
            <a:r>
              <a:rPr lang="en-CA" dirty="0"/>
              <a:t>-whether customization could be complete to improve the integration between Simplifier and </a:t>
            </a:r>
            <a:r>
              <a:rPr lang="en-CA" dirty="0" err="1"/>
              <a:t>Github</a:t>
            </a:r>
            <a:r>
              <a:rPr lang="en-CA" dirty="0"/>
              <a:t> </a:t>
            </a:r>
            <a:r>
              <a:rPr lang="en-CA"/>
              <a:t>for issues</a:t>
            </a:r>
            <a:endParaRPr lang="en-CA" dirty="0"/>
          </a:p>
        </p:txBody>
      </p:sp>
    </p:spTree>
    <p:extLst>
      <p:ext uri="{BB962C8B-B14F-4D97-AF65-F5344CB8AC3E}">
        <p14:creationId xmlns:p14="http://schemas.microsoft.com/office/powerpoint/2010/main" val="241855588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1281</TotalTime>
  <Words>7054</Words>
  <Application>Microsoft Office PowerPoint</Application>
  <PresentationFormat>Widescreen</PresentationFormat>
  <Paragraphs>665</Paragraphs>
  <Slides>30</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30</vt:i4>
      </vt:variant>
    </vt:vector>
  </HeadingPairs>
  <TitlesOfParts>
    <vt:vector size="37"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Feedback/Change Management Process </vt:lpstr>
      <vt:lpstr>Process</vt:lpstr>
      <vt:lpstr>Feedback/Change Management Process </vt:lpstr>
      <vt:lpstr>Feedback/Change Management Process </vt:lpstr>
      <vt:lpstr>Terminology Expectations</vt:lpstr>
      <vt:lpstr>Use/Derivation Expectations</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Sheridan Cook</cp:lastModifiedBy>
  <cp:revision>89</cp:revision>
  <dcterms:created xsi:type="dcterms:W3CDTF">2021-04-30T16:01:50Z</dcterms:created>
  <dcterms:modified xsi:type="dcterms:W3CDTF">2021-08-20T19:31:52Z</dcterms:modified>
</cp:coreProperties>
</file>