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9" r:id="rId3"/>
    <p:sldId id="316" r:id="rId4"/>
    <p:sldId id="320" r:id="rId5"/>
    <p:sldId id="326" r:id="rId6"/>
    <p:sldId id="327" r:id="rId7"/>
    <p:sldId id="31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62" autoAdjust="0"/>
    <p:restoredTop sz="94643" autoAdjust="0"/>
  </p:normalViewPr>
  <p:slideViewPr>
    <p:cSldViewPr snapToGrid="0">
      <p:cViewPr varScale="1">
        <p:scale>
          <a:sx n="84" d="100"/>
          <a:sy n="84" d="100"/>
        </p:scale>
        <p:origin x="11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50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3E16B-2B08-4749-B15C-32F5C61896C9}" type="datetimeFigureOut">
              <a:rPr lang="en-CA" smtClean="0"/>
              <a:t>2021-06-20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E177F-4E24-4E7F-A6EC-572F98EB9E4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8963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E177F-4E24-4E7F-A6EC-572F98EB9E4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8881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94575-F540-4E69-AF1E-DB7E6160C9D5}" type="datetime1">
              <a:rPr lang="en-CA" smtClean="0"/>
              <a:t>2021-06-20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810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4B4D4-4D31-4306-9C2E-87324926D8E1}" type="datetime1">
              <a:rPr lang="en-CA" smtClean="0"/>
              <a:t>2021-06-20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717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7B343-6DD6-4050-9818-8A83959005B6}" type="datetime1">
              <a:rPr lang="en-CA" smtClean="0"/>
              <a:t>2021-06-20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8493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173D6-9308-4A5B-860F-20433CB544C7}" type="datetime1">
              <a:rPr lang="en-CA" smtClean="0"/>
              <a:t>2021-06-20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487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3BB7-DE85-4A1F-BCC0-71BC8CCF58E4}" type="datetime1">
              <a:rPr lang="en-CA" smtClean="0"/>
              <a:t>2021-06-20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579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F558-B712-4302-8245-D27D94C60CF8}" type="datetime1">
              <a:rPr lang="en-CA" smtClean="0"/>
              <a:t>2021-06-20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19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4227-C9C6-44BB-819F-445C516242BA}" type="datetime1">
              <a:rPr lang="en-CA" smtClean="0"/>
              <a:t>2021-06-20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67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11D98-9729-4B11-9C5A-DD5742D6AF0B}" type="datetime1">
              <a:rPr lang="en-CA" smtClean="0"/>
              <a:t>2021-06-20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965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7C5A-46FC-461D-BB4C-8632691C8EA5}" type="datetime1">
              <a:rPr lang="en-CA" smtClean="0"/>
              <a:t>2021-06-20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3195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9EFB-A63A-42F8-AA82-9C0032ABF396}" type="datetime1">
              <a:rPr lang="en-CA" smtClean="0"/>
              <a:t>2021-06-20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2311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3BDD9-58B0-4DE9-917F-A5F0275A618A}" type="datetime1">
              <a:rPr lang="en-CA" smtClean="0"/>
              <a:t>2021-06-20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05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7E979-3420-4D02-8483-B37570F3D952}" type="datetime1">
              <a:rPr lang="en-CA" smtClean="0"/>
              <a:t>2021-06-20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5211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infocentral.infoway-inforoute.ca/en/resources/docs/sex-gender/2020-sessions-sex-gender/sex-gender-presentations-2020/3466-sex-and-gender-nov-10-presentation-devan-nambiar-rainbow-health-ontario" TargetMode="External"/><Relationship Id="rId13" Type="http://schemas.openxmlformats.org/officeDocument/2006/relationships/hyperlink" Target="https://www23.statcan.gc.ca/imdb/p3VD.pl?Function=getVD&amp;TVD=469267" TargetMode="External"/><Relationship Id="rId3" Type="http://schemas.openxmlformats.org/officeDocument/2006/relationships/hyperlink" Target="https://infocentral.infoway-inforoute.ca/en/resources/docs/sex-gender/sex-gender-action-plan" TargetMode="External"/><Relationship Id="rId7" Type="http://schemas.openxmlformats.org/officeDocument/2006/relationships/hyperlink" Target="https://www.jmir.org/2020/11/e20050" TargetMode="External"/><Relationship Id="rId12" Type="http://schemas.openxmlformats.org/officeDocument/2006/relationships/hyperlink" Target="https://www23.statcan.gc.ca/imdb/p3VD.pl?Function=getVD&amp;TVD=467245" TargetMode="External"/><Relationship Id="rId2" Type="http://schemas.openxmlformats.org/officeDocument/2006/relationships/hyperlink" Target="https://infocentral.infoway-inforoute.ca/en/collaboration/wg/sex-gend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T7MHpQWGKBpQ1RXcPBP45GHm8nXwR7Yx/view?usp=sharing" TargetMode="External"/><Relationship Id="rId11" Type="http://schemas.openxmlformats.org/officeDocument/2006/relationships/hyperlink" Target="https://www.statcan.gc.ca/eng/consultation/2021/gender" TargetMode="External"/><Relationship Id="rId5" Type="http://schemas.openxmlformats.org/officeDocument/2006/relationships/hyperlink" Target="https://infocentral.infoway-inforoute.ca/en/resources/docs/sex-gender/2020-sessions-sex-gender/sex-gender-presentations-2020/3489-sex-and-gender-december-8-presentation-trans-care-bc-update-lorraine-grieves-and-lindsay-macneil" TargetMode="External"/><Relationship Id="rId15" Type="http://schemas.openxmlformats.org/officeDocument/2006/relationships/hyperlink" Target="http://torontohealthequity.ca/wp-content/uploads/dlm_uploads/2014/12/TC-LHIN-Hospitals-Demographic-Questions-English-visible-v2.pdf" TargetMode="External"/><Relationship Id="rId10" Type="http://schemas.openxmlformats.org/officeDocument/2006/relationships/hyperlink" Target="https://www.ontariohealthstudy.ca/wp-content/uploads/2020/08/OHS-Baseline-1-Qx-final-version-withToC-clean.pdf" TargetMode="External"/><Relationship Id="rId4" Type="http://schemas.openxmlformats.org/officeDocument/2006/relationships/hyperlink" Target="https://www.cihi.ca/sites/default/files/document/cihi-reference-data-model-toolkit-en.pdf" TargetMode="External"/><Relationship Id="rId9" Type="http://schemas.openxmlformats.org/officeDocument/2006/relationships/hyperlink" Target="https://www.healthit.gov/isa/sites/isa/files/inline-files/2021-ISA-Reference-Edition.pdf" TargetMode="External"/><Relationship Id="rId14" Type="http://schemas.openxmlformats.org/officeDocument/2006/relationships/hyperlink" Target="https://www23.statcan.gc.ca/imdb/p3VD.pl?Function=getVD&amp;TVD=46927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0" y="309128"/>
            <a:ext cx="12192000" cy="30742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CA" sz="3200" b="1" dirty="0" smtClean="0">
                <a:latin typeface="Arial Rounded MT Bold" panose="020F0704030504030204" pitchFamily="34" charset="0"/>
              </a:rPr>
              <a:t>Michael Smith Foundation for Health Research (MSFHR)</a:t>
            </a:r>
          </a:p>
          <a:p>
            <a:pPr algn="ctr"/>
            <a:r>
              <a:rPr lang="en-CA" sz="3200" b="1" dirty="0" smtClean="0">
                <a:latin typeface="Arial Rounded MT Bold" panose="020F0704030504030204" pitchFamily="34" charset="0"/>
              </a:rPr>
              <a:t>REACH Grant Knowledge Translation Topics:</a:t>
            </a:r>
            <a:r>
              <a:rPr lang="en-CA" sz="3600" b="1" dirty="0" smtClean="0">
                <a:latin typeface="Arial Rounded MT Bold" panose="020F0704030504030204" pitchFamily="34" charset="0"/>
              </a:rPr>
              <a:t/>
            </a:r>
            <a:br>
              <a:rPr lang="en-CA" sz="3600" b="1" dirty="0" smtClean="0">
                <a:latin typeface="Arial Rounded MT Bold" panose="020F0704030504030204" pitchFamily="34" charset="0"/>
              </a:rPr>
            </a:br>
            <a:r>
              <a:rPr lang="en-CA" sz="2800" b="1" dirty="0" smtClean="0">
                <a:latin typeface="Arial Rounded MT Bold" panose="020F0704030504030204" pitchFamily="34" charset="0"/>
              </a:rPr>
              <a:t/>
            </a:r>
            <a:br>
              <a:rPr lang="en-CA" sz="2800" b="1" dirty="0" smtClean="0">
                <a:latin typeface="Arial Rounded MT Bold" panose="020F0704030504030204" pitchFamily="34" charset="0"/>
              </a:rPr>
            </a:br>
            <a:r>
              <a:rPr lang="en-CA" sz="2800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Gender, Sex and Sexual </a:t>
            </a:r>
            <a:r>
              <a:rPr lang="en-CA" sz="2800" b="1" dirty="0">
                <a:solidFill>
                  <a:srgbClr val="0000FF"/>
                </a:solidFill>
                <a:latin typeface="Arial Rounded MT Bold" panose="020F0704030504030204" pitchFamily="34" charset="0"/>
              </a:rPr>
              <a:t>O</a:t>
            </a:r>
            <a:r>
              <a:rPr lang="en-CA" sz="2800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rientation (GSSO) Terminology Discussion Part 2 Summary</a:t>
            </a:r>
            <a:endParaRPr lang="en-CA" sz="2800" b="1" dirty="0">
              <a:solidFill>
                <a:srgbClr val="0000FF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127" y="3488894"/>
            <a:ext cx="120257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212529"/>
                </a:solidFill>
                <a:latin typeface="Roboto"/>
              </a:rPr>
              <a:t>Jun 22, 2021</a:t>
            </a:r>
          </a:p>
          <a:p>
            <a:pPr algn="ctr"/>
            <a:endParaRPr lang="en-US" sz="1400" dirty="0">
              <a:solidFill>
                <a:srgbClr val="212529"/>
              </a:solidFill>
              <a:latin typeface="Roboto"/>
            </a:endParaRPr>
          </a:p>
          <a:p>
            <a:pPr algn="ctr"/>
            <a:endParaRPr lang="en-US" sz="1400" dirty="0">
              <a:solidFill>
                <a:srgbClr val="212529"/>
              </a:solidFill>
              <a:latin typeface="Roboto"/>
            </a:endParaRPr>
          </a:p>
          <a:p>
            <a:pPr algn="ctr"/>
            <a:r>
              <a:rPr lang="en-US" sz="1400" b="1" dirty="0" smtClean="0">
                <a:solidFill>
                  <a:srgbClr val="212529"/>
                </a:solidFill>
                <a:latin typeface="Roboto"/>
              </a:rPr>
              <a:t>Karen Courtney</a:t>
            </a:r>
            <a:r>
              <a:rPr lang="en-US" sz="1400" b="1" dirty="0">
                <a:solidFill>
                  <a:srgbClr val="212529"/>
                </a:solidFill>
                <a:latin typeface="Roboto"/>
              </a:rPr>
              <a:t>, Francis Lau, </a:t>
            </a:r>
            <a:r>
              <a:rPr lang="en-US" sz="1400" b="1" dirty="0" smtClean="0">
                <a:solidFill>
                  <a:srgbClr val="212529"/>
                </a:solidFill>
                <a:latin typeface="Roboto"/>
              </a:rPr>
              <a:t>Aaron Devor, Marcy Antonio, Kelly Davison, Roz Queen</a:t>
            </a:r>
          </a:p>
          <a:p>
            <a:pPr algn="ctr"/>
            <a:r>
              <a:rPr lang="en-US" sz="1400" dirty="0" smtClean="0">
                <a:solidFill>
                  <a:srgbClr val="212529"/>
                </a:solidFill>
                <a:latin typeface="Roboto"/>
              </a:rPr>
              <a:t>University of Victoria</a:t>
            </a:r>
          </a:p>
          <a:p>
            <a:pPr algn="ctr"/>
            <a:r>
              <a:rPr lang="en-US" sz="1400" b="1" dirty="0" smtClean="0">
                <a:solidFill>
                  <a:srgbClr val="212529"/>
                </a:solidFill>
                <a:latin typeface="Roboto"/>
              </a:rPr>
              <a:t>Jody Jollimore, Michael Kwag, </a:t>
            </a:r>
            <a:r>
              <a:rPr lang="en-US" sz="1400" b="1" dirty="0" err="1" smtClean="0">
                <a:solidFill>
                  <a:srgbClr val="212529"/>
                </a:solidFill>
                <a:latin typeface="Roboto"/>
              </a:rPr>
              <a:t>Anu</a:t>
            </a:r>
            <a:r>
              <a:rPr lang="en-US" sz="1400" b="1" dirty="0" smtClean="0">
                <a:solidFill>
                  <a:srgbClr val="212529"/>
                </a:solidFill>
                <a:latin typeface="Roboto"/>
              </a:rPr>
              <a:t> </a:t>
            </a:r>
            <a:r>
              <a:rPr lang="en-US" sz="1400" b="1" dirty="0" err="1" smtClean="0">
                <a:solidFill>
                  <a:srgbClr val="212529"/>
                </a:solidFill>
                <a:latin typeface="Roboto"/>
              </a:rPr>
              <a:t>Radha</a:t>
            </a:r>
            <a:r>
              <a:rPr lang="en-US" sz="1400" b="1" dirty="0" smtClean="0">
                <a:solidFill>
                  <a:srgbClr val="212529"/>
                </a:solidFill>
                <a:latin typeface="Roboto"/>
              </a:rPr>
              <a:t> Verma</a:t>
            </a:r>
          </a:p>
          <a:p>
            <a:pPr algn="ctr"/>
            <a:r>
              <a:rPr lang="en-US" sz="1400" dirty="0" smtClean="0">
                <a:solidFill>
                  <a:srgbClr val="212529"/>
                </a:solidFill>
                <a:latin typeface="Roboto"/>
              </a:rPr>
              <a:t>Community-Based Research Centre</a:t>
            </a:r>
          </a:p>
          <a:p>
            <a:pPr algn="ctr"/>
            <a:r>
              <a:rPr lang="en-US" sz="1400" dirty="0" smtClean="0">
                <a:solidFill>
                  <a:srgbClr val="212529"/>
                </a:solidFill>
                <a:latin typeface="Roboto"/>
              </a:rPr>
              <a:t>Canada Health </a:t>
            </a:r>
            <a:r>
              <a:rPr lang="en-US" sz="1400" dirty="0" err="1" smtClean="0">
                <a:solidFill>
                  <a:srgbClr val="212529"/>
                </a:solidFill>
                <a:latin typeface="Roboto"/>
              </a:rPr>
              <a:t>Infoway</a:t>
            </a:r>
            <a:r>
              <a:rPr lang="en-US" sz="1400" dirty="0" smtClean="0">
                <a:solidFill>
                  <a:srgbClr val="212529"/>
                </a:solidFill>
                <a:latin typeface="Roboto"/>
              </a:rPr>
              <a:t>, Canadian Institute for Health Information, Canadian Health Information Management Association</a:t>
            </a:r>
          </a:p>
          <a:p>
            <a:pPr algn="ctr"/>
            <a:endParaRPr lang="en-US" sz="1400" dirty="0" smtClean="0">
              <a:solidFill>
                <a:srgbClr val="212529"/>
              </a:solidFill>
              <a:latin typeface="Roboto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446" b="51059"/>
          <a:stretch/>
        </p:blipFill>
        <p:spPr>
          <a:xfrm>
            <a:off x="5574104" y="6015303"/>
            <a:ext cx="2095231" cy="7918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5" t="50292" r="10945" b="3777"/>
          <a:stretch/>
        </p:blipFill>
        <p:spPr>
          <a:xfrm>
            <a:off x="7669335" y="6004203"/>
            <a:ext cx="2170212" cy="814066"/>
          </a:xfrm>
          <a:prstGeom prst="rect">
            <a:avLst/>
          </a:prstGeom>
        </p:spPr>
      </p:pic>
      <p:pic>
        <p:nvPicPr>
          <p:cNvPr id="7" name="Picture 6" descr="UC+M_04180_UnveilingMat3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" t="87190" r="78455" b="2484"/>
          <a:stretch/>
        </p:blipFill>
        <p:spPr>
          <a:xfrm>
            <a:off x="0" y="6056649"/>
            <a:ext cx="1601206" cy="7505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3626"/>
          <a:stretch/>
        </p:blipFill>
        <p:spPr>
          <a:xfrm>
            <a:off x="3549382" y="5892809"/>
            <a:ext cx="2101142" cy="98119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049" y="6159924"/>
            <a:ext cx="1833064" cy="5718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11" t="21412"/>
          <a:stretch/>
        </p:blipFill>
        <p:spPr>
          <a:xfrm>
            <a:off x="9867253" y="6458328"/>
            <a:ext cx="2102289" cy="33774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279" b="-5250"/>
          <a:stretch/>
        </p:blipFill>
        <p:spPr>
          <a:xfrm>
            <a:off x="9867253" y="6067263"/>
            <a:ext cx="2232249" cy="39106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54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2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285" y="1"/>
            <a:ext cx="11739201" cy="923636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0000FF"/>
                </a:solidFill>
                <a:latin typeface="+mn-lt"/>
              </a:rPr>
              <a:t>3. Terminology Discussion</a:t>
            </a:r>
            <a:endParaRPr lang="en-CA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1285" y="1040859"/>
            <a:ext cx="11239584" cy="5817141"/>
          </a:xfrm>
        </p:spPr>
        <p:txBody>
          <a:bodyPr>
            <a:normAutofit/>
          </a:bodyPr>
          <a:lstStyle/>
          <a:p>
            <a:pPr marL="81000" indent="0">
              <a:buNone/>
            </a:pPr>
            <a:r>
              <a:rPr lang="en-CA" sz="3200" b="1" dirty="0" smtClean="0"/>
              <a:t>Action-3: Establish GSSO Terminology</a:t>
            </a:r>
            <a:r>
              <a:rPr lang="en-CA" sz="3200" dirty="0"/>
              <a:t> </a:t>
            </a:r>
            <a:r>
              <a:rPr lang="en-CA" sz="3200" b="1" dirty="0"/>
              <a:t>for patient care, health system use and research </a:t>
            </a:r>
            <a:endParaRPr lang="en-CA" sz="3200" b="1" dirty="0" smtClean="0"/>
          </a:p>
          <a:p>
            <a:pPr marL="81000" indent="0">
              <a:buNone/>
            </a:pPr>
            <a:endParaRPr lang="en-CA" sz="2400" dirty="0" smtClean="0"/>
          </a:p>
          <a:p>
            <a:pPr marL="432000" indent="-351000">
              <a:buFont typeface="+mj-lt"/>
              <a:buAutoNum type="arabicPeriod"/>
            </a:pPr>
            <a:r>
              <a:rPr lang="en-CA" dirty="0" smtClean="0"/>
              <a:t>Terminology </a:t>
            </a:r>
            <a:r>
              <a:rPr lang="en-CA" dirty="0"/>
              <a:t>O</a:t>
            </a:r>
            <a:r>
              <a:rPr lang="en-CA" dirty="0" smtClean="0"/>
              <a:t>ptions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dirty="0" smtClean="0"/>
              <a:t>Implementation Options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dirty="0" smtClean="0"/>
              <a:t>Implications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dirty="0" smtClean="0"/>
              <a:t>Expected Outputs</a:t>
            </a:r>
          </a:p>
        </p:txBody>
      </p:sp>
    </p:spTree>
    <p:extLst>
      <p:ext uri="{BB962C8B-B14F-4D97-AF65-F5344CB8AC3E}">
        <p14:creationId xmlns:p14="http://schemas.microsoft.com/office/powerpoint/2010/main" val="236729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3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285" y="1"/>
            <a:ext cx="11880715" cy="923636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0000FF"/>
                </a:solidFill>
                <a:latin typeface="+mn-lt"/>
              </a:rPr>
              <a:t>3. Terminology Discussion</a:t>
            </a:r>
            <a:endParaRPr lang="en-CA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1284" y="1040859"/>
            <a:ext cx="11760742" cy="5817141"/>
          </a:xfrm>
        </p:spPr>
        <p:txBody>
          <a:bodyPr>
            <a:normAutofit/>
          </a:bodyPr>
          <a:lstStyle/>
          <a:p>
            <a:pPr marL="432000" indent="-351000">
              <a:buFont typeface="+mj-lt"/>
              <a:buAutoNum type="arabicPeriod"/>
            </a:pPr>
            <a:r>
              <a:rPr lang="en-CA" b="1" dirty="0" smtClean="0"/>
              <a:t>Terminology Options</a:t>
            </a:r>
            <a:r>
              <a:rPr lang="en-CA" dirty="0" smtClean="0"/>
              <a:t> </a:t>
            </a:r>
          </a:p>
          <a:p>
            <a:pPr marL="864000" lvl="1" indent="-288000">
              <a:buFont typeface="+mj-lt"/>
              <a:buAutoNum type="alphaLcPeriod"/>
            </a:pPr>
            <a:r>
              <a:rPr lang="en-CA" sz="2000" dirty="0"/>
              <a:t>S</a:t>
            </a:r>
            <a:r>
              <a:rPr lang="en-CA" sz="2000" dirty="0" smtClean="0"/>
              <a:t>ee spreadsheet for harmonized </a:t>
            </a:r>
            <a:r>
              <a:rPr lang="en-CA" sz="2000" dirty="0" smtClean="0">
                <a:solidFill>
                  <a:srgbClr val="0000FF"/>
                </a:solidFill>
              </a:rPr>
              <a:t>GSSO terminology </a:t>
            </a:r>
            <a:r>
              <a:rPr lang="en-CA" sz="2000" dirty="0" smtClean="0"/>
              <a:t>updated version</a:t>
            </a:r>
          </a:p>
          <a:p>
            <a:pPr marL="864000" lvl="1" indent="-288000">
              <a:buFont typeface="+mj-lt"/>
              <a:buAutoNum type="alphaLcPeriod"/>
            </a:pPr>
            <a:r>
              <a:rPr lang="en-CA" sz="2000" dirty="0" smtClean="0"/>
              <a:t>Added Ontario Trillium Foundation questions on </a:t>
            </a:r>
            <a:r>
              <a:rPr lang="en-CA" sz="2000" dirty="0" smtClean="0">
                <a:solidFill>
                  <a:srgbClr val="0000FF"/>
                </a:solidFill>
              </a:rPr>
              <a:t>gender identity </a:t>
            </a:r>
            <a:r>
              <a:rPr lang="en-CA" sz="2000" dirty="0" smtClean="0"/>
              <a:t>as of June 2021</a:t>
            </a:r>
          </a:p>
          <a:p>
            <a:pPr marL="864000" lvl="1" indent="-288000">
              <a:buFont typeface="+mj-lt"/>
              <a:buAutoNum type="alphaLcPeriod"/>
            </a:pPr>
            <a:r>
              <a:rPr lang="en-CA" sz="2000" dirty="0" smtClean="0">
                <a:solidFill>
                  <a:srgbClr val="0000FF"/>
                </a:solidFill>
              </a:rPr>
              <a:t>Gender:</a:t>
            </a:r>
            <a:r>
              <a:rPr lang="en-CA" sz="2000" dirty="0" smtClean="0"/>
              <a:t> </a:t>
            </a:r>
            <a:r>
              <a:rPr lang="en-CA" sz="2000" dirty="0" smtClean="0">
                <a:solidFill>
                  <a:srgbClr val="006600"/>
                </a:solidFill>
              </a:rPr>
              <a:t>Woman/Girl,</a:t>
            </a:r>
            <a:r>
              <a:rPr lang="en-CA" sz="2000" dirty="0" smtClean="0"/>
              <a:t> </a:t>
            </a:r>
            <a:r>
              <a:rPr lang="en-CA" sz="2000" dirty="0" smtClean="0">
                <a:solidFill>
                  <a:srgbClr val="006600"/>
                </a:solidFill>
              </a:rPr>
              <a:t>Man/Boy</a:t>
            </a:r>
            <a:r>
              <a:rPr lang="en-CA" sz="2000" dirty="0" smtClean="0"/>
              <a:t>; </a:t>
            </a:r>
            <a:r>
              <a:rPr lang="en-CA" sz="2000" dirty="0" smtClean="0">
                <a:solidFill>
                  <a:srgbClr val="006600"/>
                </a:solidFill>
              </a:rPr>
              <a:t>Male gender, Female gender</a:t>
            </a:r>
            <a:r>
              <a:rPr lang="en-CA" sz="2000" dirty="0" smtClean="0"/>
              <a:t>; </a:t>
            </a:r>
            <a:r>
              <a:rPr lang="en-CA" sz="2000" dirty="0" smtClean="0">
                <a:solidFill>
                  <a:srgbClr val="0000FF"/>
                </a:solidFill>
              </a:rPr>
              <a:t>Tanner stages</a:t>
            </a:r>
            <a:r>
              <a:rPr lang="en-CA" sz="2000" dirty="0" smtClean="0"/>
              <a:t>; </a:t>
            </a:r>
            <a:r>
              <a:rPr lang="en-CA" sz="2000" dirty="0" smtClean="0">
                <a:solidFill>
                  <a:srgbClr val="006600"/>
                </a:solidFill>
              </a:rPr>
              <a:t>Woman=Female gender,</a:t>
            </a:r>
            <a:r>
              <a:rPr lang="en-CA" sz="2000" dirty="0" smtClean="0"/>
              <a:t>  </a:t>
            </a:r>
            <a:r>
              <a:rPr lang="en-CA" sz="2000" dirty="0">
                <a:solidFill>
                  <a:srgbClr val="006600"/>
                </a:solidFill>
              </a:rPr>
              <a:t>Man</a:t>
            </a:r>
            <a:r>
              <a:rPr lang="en-CA" sz="2000" dirty="0"/>
              <a:t>=</a:t>
            </a:r>
            <a:r>
              <a:rPr lang="en-CA" sz="2000" dirty="0">
                <a:solidFill>
                  <a:srgbClr val="006600"/>
                </a:solidFill>
              </a:rPr>
              <a:t>Male gender</a:t>
            </a:r>
            <a:r>
              <a:rPr lang="en-CA" sz="2000" dirty="0"/>
              <a:t>; drop </a:t>
            </a:r>
            <a:r>
              <a:rPr lang="en-CA" sz="2000" dirty="0">
                <a:solidFill>
                  <a:srgbClr val="006600"/>
                </a:solidFill>
              </a:rPr>
              <a:t>Gender diverse </a:t>
            </a:r>
            <a:r>
              <a:rPr lang="en-CA" sz="2000" dirty="0"/>
              <a:t>or add </a:t>
            </a:r>
            <a:r>
              <a:rPr lang="en-CA" sz="2000" dirty="0" smtClean="0"/>
              <a:t>caveat; multiple selections</a:t>
            </a:r>
          </a:p>
          <a:p>
            <a:pPr marL="864000" lvl="1" indent="-288000">
              <a:buFont typeface="+mj-lt"/>
              <a:buAutoNum type="alphaLcPeriod"/>
            </a:pPr>
            <a:r>
              <a:rPr lang="en-CA" sz="2000" dirty="0" smtClean="0">
                <a:solidFill>
                  <a:srgbClr val="0000FF"/>
                </a:solidFill>
              </a:rPr>
              <a:t>Sex:</a:t>
            </a:r>
            <a:r>
              <a:rPr lang="en-CA" sz="2000" dirty="0" smtClean="0"/>
              <a:t> </a:t>
            </a:r>
            <a:r>
              <a:rPr lang="en-CA" sz="2000" dirty="0" smtClean="0">
                <a:solidFill>
                  <a:srgbClr val="0000FF"/>
                </a:solidFill>
              </a:rPr>
              <a:t>Sex recorded at birth </a:t>
            </a:r>
            <a:r>
              <a:rPr lang="en-CA" sz="2000" dirty="0" smtClean="0"/>
              <a:t>-&gt; </a:t>
            </a:r>
            <a:r>
              <a:rPr lang="en-CA" sz="2000" dirty="0" smtClean="0">
                <a:solidFill>
                  <a:srgbClr val="006600"/>
                </a:solidFill>
              </a:rPr>
              <a:t>Female gender, Male gender</a:t>
            </a:r>
            <a:endParaRPr lang="en-CA" sz="2000" dirty="0" smtClean="0"/>
          </a:p>
          <a:p>
            <a:pPr marL="864000" lvl="1" indent="-288000">
              <a:buFont typeface="+mj-lt"/>
              <a:buAutoNum type="alphaLcPeriod"/>
            </a:pPr>
            <a:r>
              <a:rPr lang="en-CA" sz="2000" dirty="0" smtClean="0">
                <a:solidFill>
                  <a:srgbClr val="0000FF"/>
                </a:solidFill>
              </a:rPr>
              <a:t>Sex:</a:t>
            </a:r>
            <a:r>
              <a:rPr lang="en-CA" sz="2000" dirty="0" smtClean="0"/>
              <a:t> </a:t>
            </a:r>
            <a:r>
              <a:rPr lang="en-CA" sz="2000" dirty="0" smtClean="0">
                <a:solidFill>
                  <a:srgbClr val="0000FF"/>
                </a:solidFill>
              </a:rPr>
              <a:t>Recorded sex or gender </a:t>
            </a:r>
            <a:r>
              <a:rPr lang="en-CA" sz="2000" dirty="0" smtClean="0"/>
              <a:t>(CIHI) -&gt; </a:t>
            </a:r>
            <a:r>
              <a:rPr lang="en-CA" sz="2000" dirty="0" smtClean="0">
                <a:solidFill>
                  <a:srgbClr val="0000FF"/>
                </a:solidFill>
              </a:rPr>
              <a:t>current recorded gender (or sex)</a:t>
            </a:r>
            <a:r>
              <a:rPr lang="en-CA" sz="2000" dirty="0" smtClean="0"/>
              <a:t>? </a:t>
            </a:r>
            <a:r>
              <a:rPr lang="en-CA" sz="2000" dirty="0" smtClean="0">
                <a:solidFill>
                  <a:srgbClr val="006600"/>
                </a:solidFill>
              </a:rPr>
              <a:t>Female gender,</a:t>
            </a:r>
            <a:r>
              <a:rPr lang="en-CA" sz="2000" dirty="0" smtClean="0"/>
              <a:t> </a:t>
            </a:r>
            <a:r>
              <a:rPr lang="en-CA" sz="2000" dirty="0" smtClean="0">
                <a:solidFill>
                  <a:srgbClr val="006600"/>
                </a:solidFill>
              </a:rPr>
              <a:t>Male gender</a:t>
            </a:r>
            <a:r>
              <a:rPr lang="en-CA" sz="2000" dirty="0" smtClean="0"/>
              <a:t>? </a:t>
            </a:r>
            <a:r>
              <a:rPr lang="en-CA" sz="2000" dirty="0" smtClean="0">
                <a:solidFill>
                  <a:srgbClr val="006600"/>
                </a:solidFill>
              </a:rPr>
              <a:t>X-another gender </a:t>
            </a:r>
            <a:r>
              <a:rPr lang="en-CA" sz="2000" dirty="0" smtClean="0"/>
              <a:t>or </a:t>
            </a:r>
            <a:r>
              <a:rPr lang="en-CA" sz="2000" dirty="0" smtClean="0">
                <a:solidFill>
                  <a:srgbClr val="006600"/>
                </a:solidFill>
              </a:rPr>
              <a:t>X</a:t>
            </a:r>
            <a:r>
              <a:rPr lang="en-CA" sz="2000" dirty="0"/>
              <a:t> </a:t>
            </a:r>
            <a:r>
              <a:rPr lang="en-CA" sz="2000" dirty="0" smtClean="0"/>
              <a:t>and</a:t>
            </a:r>
            <a:r>
              <a:rPr lang="en-CA" sz="2000" dirty="0" smtClean="0"/>
              <a:t> </a:t>
            </a:r>
            <a:r>
              <a:rPr lang="en-CA" sz="2000" dirty="0" smtClean="0">
                <a:solidFill>
                  <a:srgbClr val="006600"/>
                </a:solidFill>
              </a:rPr>
              <a:t>Another gender</a:t>
            </a:r>
            <a:r>
              <a:rPr lang="en-CA" sz="2000" dirty="0" smtClean="0"/>
              <a:t>?</a:t>
            </a:r>
          </a:p>
          <a:p>
            <a:pPr marL="864000" lvl="1" indent="-288000">
              <a:buFont typeface="+mj-lt"/>
              <a:buAutoNum type="alphaLcPeriod"/>
            </a:pPr>
            <a:r>
              <a:rPr lang="en-CA" sz="2000" dirty="0" smtClean="0">
                <a:solidFill>
                  <a:srgbClr val="0000FF"/>
                </a:solidFill>
              </a:rPr>
              <a:t>Organ inventory: </a:t>
            </a:r>
            <a:r>
              <a:rPr lang="en-CA" sz="2000" dirty="0" smtClean="0"/>
              <a:t>more options, e.g. vas deferens, seminal vesicle, scrotum … </a:t>
            </a:r>
          </a:p>
          <a:p>
            <a:pPr marL="864000" lvl="1" indent="-288000">
              <a:buFont typeface="+mj-lt"/>
              <a:buAutoNum type="alphaLcPeriod"/>
            </a:pPr>
            <a:r>
              <a:rPr lang="en-CA" sz="2000" dirty="0" smtClean="0">
                <a:solidFill>
                  <a:srgbClr val="0000FF"/>
                </a:solidFill>
              </a:rPr>
              <a:t>Hormone inventory</a:t>
            </a:r>
            <a:r>
              <a:rPr lang="en-CA" sz="2000" dirty="0" smtClean="0"/>
              <a:t>: Natural vs. pharmacological intervention, </a:t>
            </a:r>
            <a:r>
              <a:rPr lang="en-CA" sz="2000" dirty="0" err="1" smtClean="0"/>
              <a:t>HRT+write-in</a:t>
            </a:r>
            <a:r>
              <a:rPr lang="en-CA" sz="2000" dirty="0" smtClean="0"/>
              <a:t>, Medication history?</a:t>
            </a:r>
          </a:p>
          <a:p>
            <a:pPr marL="864000" lvl="1" indent="-288000">
              <a:buFont typeface="+mj-lt"/>
              <a:buAutoNum type="alphaLcPeriod"/>
            </a:pPr>
            <a:r>
              <a:rPr lang="en-CA" sz="2000" dirty="0" smtClean="0">
                <a:solidFill>
                  <a:srgbClr val="0000FF"/>
                </a:solidFill>
              </a:rPr>
              <a:t>Sexual orientation</a:t>
            </a:r>
            <a:r>
              <a:rPr lang="en-CA" sz="2000" dirty="0" smtClean="0"/>
              <a:t>: removed </a:t>
            </a:r>
            <a:r>
              <a:rPr lang="en-CA" sz="2000" dirty="0" smtClean="0">
                <a:solidFill>
                  <a:srgbClr val="006600"/>
                </a:solidFill>
              </a:rPr>
              <a:t>Animal, Children</a:t>
            </a:r>
            <a:r>
              <a:rPr lang="en-CA" sz="2000" dirty="0" smtClean="0"/>
              <a:t>, use free-text if </a:t>
            </a:r>
            <a:r>
              <a:rPr lang="en-CA" sz="2000" dirty="0" smtClean="0"/>
              <a:t>needed -&gt; check reporting requirements?</a:t>
            </a:r>
            <a:endParaRPr lang="en-CA" sz="2000" dirty="0" smtClean="0"/>
          </a:p>
          <a:p>
            <a:pPr marL="864000" lvl="1" indent="-288000">
              <a:buFont typeface="+mj-lt"/>
              <a:buAutoNum type="alphaLcPeriod"/>
            </a:pPr>
            <a:r>
              <a:rPr lang="en-CA" sz="2000" dirty="0" smtClean="0">
                <a:solidFill>
                  <a:srgbClr val="0000FF"/>
                </a:solidFill>
              </a:rPr>
              <a:t>Sexual practice</a:t>
            </a:r>
            <a:r>
              <a:rPr lang="en-CA" sz="2000" dirty="0" smtClean="0"/>
              <a:t>: include/exclude </a:t>
            </a:r>
            <a:r>
              <a:rPr lang="en-CA" sz="2000" dirty="0" smtClean="0">
                <a:solidFill>
                  <a:srgbClr val="006600"/>
                </a:solidFill>
              </a:rPr>
              <a:t>Polyamory</a:t>
            </a:r>
            <a:r>
              <a:rPr lang="en-CA" sz="2000" dirty="0" smtClean="0"/>
              <a:t>? </a:t>
            </a:r>
            <a:r>
              <a:rPr lang="en-CA" sz="2000" dirty="0" smtClean="0">
                <a:solidFill>
                  <a:srgbClr val="006600"/>
                </a:solidFill>
              </a:rPr>
              <a:t>Kink</a:t>
            </a:r>
            <a:r>
              <a:rPr lang="en-CA" sz="2000" dirty="0" smtClean="0"/>
              <a:t> includes </a:t>
            </a:r>
            <a:r>
              <a:rPr lang="en-CA" sz="2000" dirty="0" smtClean="0">
                <a:solidFill>
                  <a:srgbClr val="006600"/>
                </a:solidFill>
              </a:rPr>
              <a:t>Bondage</a:t>
            </a:r>
            <a:r>
              <a:rPr lang="en-CA" sz="2000" dirty="0"/>
              <a:t> </a:t>
            </a:r>
            <a:r>
              <a:rPr lang="en-CA" sz="2000" dirty="0" smtClean="0"/>
              <a:t>&amp; </a:t>
            </a:r>
            <a:r>
              <a:rPr lang="en-CA" sz="2000" dirty="0" smtClean="0">
                <a:solidFill>
                  <a:srgbClr val="006600"/>
                </a:solidFill>
              </a:rPr>
              <a:t>Discipline</a:t>
            </a:r>
            <a:r>
              <a:rPr lang="en-CA" sz="2000" dirty="0" smtClean="0"/>
              <a:t>?</a:t>
            </a:r>
          </a:p>
          <a:p>
            <a:pPr marL="864000" lvl="1" indent="-288000">
              <a:buFont typeface="+mj-lt"/>
              <a:buAutoNum type="alphaLcPeriod"/>
            </a:pPr>
            <a:r>
              <a:rPr lang="en-CA" sz="2000" dirty="0" smtClean="0">
                <a:solidFill>
                  <a:srgbClr val="0000FF"/>
                </a:solidFill>
              </a:rPr>
              <a:t>Sexual behavior </a:t>
            </a:r>
            <a:r>
              <a:rPr lang="en-CA" sz="2000" dirty="0" smtClean="0"/>
              <a:t>(</a:t>
            </a:r>
            <a:r>
              <a:rPr lang="en-CA" sz="2000" dirty="0" err="1" smtClean="0"/>
              <a:t>StatCan</a:t>
            </a:r>
            <a:r>
              <a:rPr lang="en-CA" sz="2000" dirty="0" smtClean="0"/>
              <a:t>): </a:t>
            </a:r>
            <a:r>
              <a:rPr lang="en-CA" sz="2000" dirty="0" smtClean="0">
                <a:solidFill>
                  <a:srgbClr val="006600"/>
                </a:solidFill>
              </a:rPr>
              <a:t>same sex, male partners, female partners </a:t>
            </a:r>
            <a:r>
              <a:rPr lang="en-CA" sz="2000" dirty="0" smtClean="0"/>
              <a:t>-&gt; should refer to </a:t>
            </a:r>
            <a:r>
              <a:rPr lang="en-CA" sz="2000" dirty="0" smtClean="0">
                <a:solidFill>
                  <a:srgbClr val="0000FF"/>
                </a:solidFill>
              </a:rPr>
              <a:t>Gender</a:t>
            </a:r>
            <a:r>
              <a:rPr lang="en-CA" sz="2000" dirty="0" smtClean="0"/>
              <a:t>?</a:t>
            </a:r>
          </a:p>
          <a:p>
            <a:pPr marL="864000" lvl="1" indent="-288000">
              <a:buFont typeface="+mj-lt"/>
              <a:buAutoNum type="alphaLcPeriod"/>
            </a:pPr>
            <a:r>
              <a:rPr lang="en-CA" sz="2000" dirty="0" smtClean="0"/>
              <a:t>Mapping between GSSO and </a:t>
            </a:r>
            <a:r>
              <a:rPr lang="en-CA" sz="2000" dirty="0" err="1" smtClean="0"/>
              <a:t>StatCan</a:t>
            </a:r>
            <a:r>
              <a:rPr lang="en-CA" sz="2000" dirty="0" smtClean="0"/>
              <a:t> </a:t>
            </a:r>
            <a:r>
              <a:rPr lang="en-CA" sz="2000" dirty="0" smtClean="0">
                <a:solidFill>
                  <a:srgbClr val="0000FF"/>
                </a:solidFill>
              </a:rPr>
              <a:t>Sexual orientation </a:t>
            </a:r>
            <a:r>
              <a:rPr lang="en-CA" sz="2000" dirty="0" smtClean="0"/>
              <a:t>options - incomplete</a:t>
            </a:r>
          </a:p>
          <a:p>
            <a:pPr marL="864000" lvl="1" indent="-288000">
              <a:buFont typeface="+mj-lt"/>
              <a:buAutoNum type="alphaLcPeriod"/>
            </a:pPr>
            <a:endParaRPr lang="en-CA" sz="2000" dirty="0" smtClean="0"/>
          </a:p>
          <a:p>
            <a:pPr marL="576000" lvl="1" indent="0">
              <a:buNone/>
            </a:pPr>
            <a:endParaRPr lang="en-CA" sz="2000" dirty="0" smtClean="0"/>
          </a:p>
        </p:txBody>
      </p:sp>
    </p:spTree>
    <p:extLst>
      <p:ext uri="{BB962C8B-B14F-4D97-AF65-F5344CB8AC3E}">
        <p14:creationId xmlns:p14="http://schemas.microsoft.com/office/powerpoint/2010/main" val="528433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4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285" y="1"/>
            <a:ext cx="11880715" cy="923636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0000FF"/>
                </a:solidFill>
                <a:latin typeface="+mn-lt"/>
              </a:rPr>
              <a:t>3. Terminology Discussion</a:t>
            </a:r>
            <a:endParaRPr lang="en-CA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1284" y="1040859"/>
            <a:ext cx="11880715" cy="5817141"/>
          </a:xfrm>
        </p:spPr>
        <p:txBody>
          <a:bodyPr>
            <a:normAutofit/>
          </a:bodyPr>
          <a:lstStyle/>
          <a:p>
            <a:pPr marL="432000" indent="-351000">
              <a:buFont typeface="+mj-lt"/>
              <a:buAutoNum type="arabicPeriod"/>
            </a:pPr>
            <a:r>
              <a:rPr lang="en-CA" dirty="0" smtClean="0">
                <a:solidFill>
                  <a:schemeClr val="bg1">
                    <a:lumMod val="85000"/>
                  </a:schemeClr>
                </a:solidFill>
              </a:rPr>
              <a:t>Terminology </a:t>
            </a:r>
            <a:r>
              <a:rPr lang="en-CA" dirty="0">
                <a:solidFill>
                  <a:schemeClr val="bg1">
                    <a:lumMod val="85000"/>
                  </a:schemeClr>
                </a:solidFill>
              </a:rPr>
              <a:t>O</a:t>
            </a:r>
            <a:r>
              <a:rPr lang="en-CA" dirty="0" smtClean="0">
                <a:solidFill>
                  <a:schemeClr val="bg1">
                    <a:lumMod val="85000"/>
                  </a:schemeClr>
                </a:solidFill>
              </a:rPr>
              <a:t>ptions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b="1" dirty="0" smtClean="0"/>
              <a:t>Implementation Options</a:t>
            </a:r>
            <a:endParaRPr lang="en-CA" b="1" dirty="0"/>
          </a:p>
          <a:p>
            <a:pPr marL="1452600" lvl="2" indent="-457200">
              <a:buFont typeface="+mj-lt"/>
              <a:buAutoNum type="alphaLcPeriod"/>
            </a:pPr>
            <a:r>
              <a:rPr lang="en-CA" dirty="0" smtClean="0"/>
              <a:t>Existing single sex/gender field with added value options only</a:t>
            </a:r>
            <a:endParaRPr lang="en-CA" dirty="0"/>
          </a:p>
          <a:p>
            <a:pPr marL="1452600" lvl="2" indent="-457200">
              <a:buFont typeface="+mj-lt"/>
              <a:buAutoNum type="alphaLcPeriod"/>
            </a:pPr>
            <a:r>
              <a:rPr lang="en-CA" dirty="0" smtClean="0"/>
              <a:t>New Gender identity field with </a:t>
            </a:r>
            <a:r>
              <a:rPr lang="en-CA" dirty="0" err="1" smtClean="0"/>
              <a:t>mappable</a:t>
            </a:r>
            <a:r>
              <a:rPr lang="en-CA" dirty="0" smtClean="0"/>
              <a:t> value options</a:t>
            </a:r>
            <a:endParaRPr lang="en-CA" dirty="0"/>
          </a:p>
          <a:p>
            <a:pPr marL="1452600" lvl="2" indent="-457200">
              <a:buFont typeface="+mj-lt"/>
              <a:buAutoNum type="alphaLcPeriod"/>
            </a:pPr>
            <a:r>
              <a:rPr lang="en-CA" dirty="0" smtClean="0"/>
              <a:t>New Gender identity + Anatomical and Hormone inventories</a:t>
            </a:r>
            <a:endParaRPr lang="en-CA" dirty="0"/>
          </a:p>
          <a:p>
            <a:pPr marL="1452600" lvl="2" indent="-457200">
              <a:buFont typeface="+mj-lt"/>
              <a:buAutoNum type="alphaLcPeriod"/>
            </a:pPr>
            <a:r>
              <a:rPr lang="en-CA" dirty="0" smtClean="0"/>
              <a:t>New Gender identity + inventories + Sexual orientation </a:t>
            </a:r>
            <a:endParaRPr lang="en-CA" dirty="0"/>
          </a:p>
          <a:p>
            <a:pPr marL="1452600" lvl="2" indent="-457200">
              <a:buFont typeface="+mj-lt"/>
              <a:buAutoNum type="alphaLcPeriod"/>
            </a:pPr>
            <a:r>
              <a:rPr lang="en-CA" dirty="0" smtClean="0"/>
              <a:t>New Gender identity + Sex for clinical use</a:t>
            </a:r>
          </a:p>
          <a:p>
            <a:pPr marL="1452600" lvl="2" indent="-457200">
              <a:buFont typeface="+mj-lt"/>
              <a:buAutoNum type="alphaLcPeriod"/>
            </a:pPr>
            <a:r>
              <a:rPr lang="en-CA" dirty="0" smtClean="0"/>
              <a:t>New Gender identity + Sex for clinical use</a:t>
            </a:r>
            <a:r>
              <a:rPr lang="en-CA" dirty="0"/>
              <a:t> + Sexual orientation </a:t>
            </a:r>
            <a:endParaRPr lang="en-CA" dirty="0" smtClean="0"/>
          </a:p>
          <a:p>
            <a:pPr marL="1452600" lvl="2" indent="-457200">
              <a:buFont typeface="+mj-lt"/>
              <a:buAutoNum type="alphaLcPeriod"/>
            </a:pPr>
            <a:r>
              <a:rPr lang="en-CA" dirty="0" smtClean="0"/>
              <a:t>Other options?</a:t>
            </a:r>
            <a:endParaRPr lang="en-CA" sz="2400" dirty="0">
              <a:solidFill>
                <a:schemeClr val="bg1">
                  <a:lumMod val="85000"/>
                </a:schemeClr>
              </a:solidFill>
            </a:endParaRPr>
          </a:p>
          <a:p>
            <a:pPr marL="81000" indent="0">
              <a:buNone/>
            </a:pPr>
            <a:endParaRPr lang="en-CA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9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5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285" y="1"/>
            <a:ext cx="11739201" cy="923636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0000FF"/>
                </a:solidFill>
                <a:latin typeface="+mn-lt"/>
              </a:rPr>
              <a:t>Terminology Discussion – Part 2</a:t>
            </a:r>
            <a:endParaRPr lang="en-CA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1284" y="1040859"/>
            <a:ext cx="11595371" cy="5817141"/>
          </a:xfrm>
        </p:spPr>
        <p:txBody>
          <a:bodyPr>
            <a:normAutofit/>
          </a:bodyPr>
          <a:lstStyle/>
          <a:p>
            <a:pPr marL="432000" indent="-351000">
              <a:buFont typeface="+mj-lt"/>
              <a:buAutoNum type="arabicPeriod"/>
            </a:pPr>
            <a:r>
              <a:rPr lang="en-CA" dirty="0" smtClean="0">
                <a:solidFill>
                  <a:schemeClr val="bg1">
                    <a:lumMod val="85000"/>
                  </a:schemeClr>
                </a:solidFill>
              </a:rPr>
              <a:t>Terminology </a:t>
            </a:r>
            <a:r>
              <a:rPr lang="en-CA" dirty="0">
                <a:solidFill>
                  <a:schemeClr val="bg1">
                    <a:lumMod val="85000"/>
                  </a:schemeClr>
                </a:solidFill>
              </a:rPr>
              <a:t>O</a:t>
            </a:r>
            <a:r>
              <a:rPr lang="en-CA" dirty="0" smtClean="0">
                <a:solidFill>
                  <a:schemeClr val="bg1">
                    <a:lumMod val="85000"/>
                  </a:schemeClr>
                </a:solidFill>
              </a:rPr>
              <a:t>ptions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dirty="0" smtClean="0">
                <a:solidFill>
                  <a:schemeClr val="bg1">
                    <a:lumMod val="85000"/>
                  </a:schemeClr>
                </a:solidFill>
              </a:rPr>
              <a:t>Implementation Options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b="1" dirty="0" smtClean="0"/>
              <a:t>Implications</a:t>
            </a:r>
          </a:p>
          <a:p>
            <a:pPr marL="1509750" lvl="2" indent="-514350">
              <a:buFont typeface="+mj-lt"/>
              <a:buAutoNum type="alphaLcPeriod"/>
            </a:pPr>
            <a:r>
              <a:rPr lang="en-CA" dirty="0" smtClean="0"/>
              <a:t>Privacy/security, governance, French edition, multiple selections, local extensions, multiple value sets, cross maps, refinement over time …</a:t>
            </a:r>
          </a:p>
          <a:p>
            <a:pPr marL="1509750" lvl="2" indent="-514350">
              <a:buFont typeface="+mj-lt"/>
              <a:buAutoNum type="alphaLcPeriod"/>
            </a:pPr>
            <a:r>
              <a:rPr lang="en-CA" dirty="0" smtClean="0"/>
              <a:t>Buy-in approach - Consensus? Ballot? Leading practices? Others?</a:t>
            </a:r>
          </a:p>
          <a:p>
            <a:pPr marL="1509750" lvl="2" indent="-514350">
              <a:buFont typeface="+mj-lt"/>
              <a:buAutoNum type="alphaLcPeriod"/>
            </a:pPr>
            <a:r>
              <a:rPr lang="en-CA" dirty="0" smtClean="0"/>
              <a:t>Terminology standards – SNOMED CT, HL7 V2, FHIR, LOINC, DICOM, ISO 5218</a:t>
            </a:r>
          </a:p>
          <a:p>
            <a:pPr marL="1509750" lvl="2" indent="-514350">
              <a:buFont typeface="+mj-lt"/>
              <a:buAutoNum type="alphaLcPeriod"/>
            </a:pPr>
            <a:r>
              <a:rPr lang="en-CA" dirty="0" smtClean="0"/>
              <a:t>Upstream/downstream system impact, e.g. software upgrade, data exchange, implementation logistics, ongoing maintenance</a:t>
            </a:r>
            <a:endParaRPr lang="en-CA" dirty="0"/>
          </a:p>
          <a:p>
            <a:pPr marL="1509750" lvl="2" indent="-514350">
              <a:buFont typeface="+mj-lt"/>
              <a:buAutoNum type="alphaLcPeriod"/>
            </a:pPr>
            <a:r>
              <a:rPr lang="en-CA" dirty="0" smtClean="0"/>
              <a:t>Coordination with </a:t>
            </a:r>
            <a:r>
              <a:rPr lang="en-CA" dirty="0" err="1" smtClean="0"/>
              <a:t>Infoway</a:t>
            </a:r>
            <a:r>
              <a:rPr lang="en-CA" dirty="0" smtClean="0"/>
              <a:t>, CIHI, </a:t>
            </a:r>
            <a:r>
              <a:rPr lang="en-CA" dirty="0" err="1" smtClean="0"/>
              <a:t>StatCan</a:t>
            </a:r>
            <a:r>
              <a:rPr lang="en-CA" dirty="0" smtClean="0"/>
              <a:t>, jurisdictions, organizations, others</a:t>
            </a:r>
          </a:p>
          <a:p>
            <a:pPr marL="1509750" lvl="2" indent="-514350">
              <a:buFont typeface="+mj-lt"/>
              <a:buAutoNum type="alphaLcPeriod"/>
            </a:pPr>
            <a:r>
              <a:rPr lang="en-CA" dirty="0" smtClean="0"/>
              <a:t>Others? </a:t>
            </a:r>
          </a:p>
        </p:txBody>
      </p:sp>
    </p:spTree>
    <p:extLst>
      <p:ext uri="{BB962C8B-B14F-4D97-AF65-F5344CB8AC3E}">
        <p14:creationId xmlns:p14="http://schemas.microsoft.com/office/powerpoint/2010/main" val="214540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6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285" y="1"/>
            <a:ext cx="11739201" cy="923636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0000FF"/>
                </a:solidFill>
                <a:latin typeface="+mn-lt"/>
              </a:rPr>
              <a:t>Terminology Discussion – Part 2</a:t>
            </a:r>
            <a:endParaRPr lang="en-CA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1285" y="1040859"/>
            <a:ext cx="11239584" cy="5817141"/>
          </a:xfrm>
        </p:spPr>
        <p:txBody>
          <a:bodyPr>
            <a:normAutofit/>
          </a:bodyPr>
          <a:lstStyle/>
          <a:p>
            <a:pPr marL="432000" indent="-351000">
              <a:buFont typeface="+mj-lt"/>
              <a:buAutoNum type="arabicPeriod"/>
            </a:pPr>
            <a:r>
              <a:rPr lang="en-CA" dirty="0" smtClean="0">
                <a:solidFill>
                  <a:schemeClr val="bg1">
                    <a:lumMod val="85000"/>
                  </a:schemeClr>
                </a:solidFill>
              </a:rPr>
              <a:t>Terminology </a:t>
            </a:r>
            <a:r>
              <a:rPr lang="en-CA" dirty="0">
                <a:solidFill>
                  <a:schemeClr val="bg1">
                    <a:lumMod val="85000"/>
                  </a:schemeClr>
                </a:solidFill>
              </a:rPr>
              <a:t>O</a:t>
            </a:r>
            <a:r>
              <a:rPr lang="en-CA" dirty="0" smtClean="0">
                <a:solidFill>
                  <a:schemeClr val="bg1">
                    <a:lumMod val="85000"/>
                  </a:schemeClr>
                </a:solidFill>
              </a:rPr>
              <a:t>ptions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dirty="0" smtClean="0">
                <a:solidFill>
                  <a:schemeClr val="bg1">
                    <a:lumMod val="85000"/>
                  </a:schemeClr>
                </a:solidFill>
              </a:rPr>
              <a:t>Implementation Options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dirty="0" smtClean="0">
                <a:solidFill>
                  <a:schemeClr val="bg1">
                    <a:lumMod val="85000"/>
                  </a:schemeClr>
                </a:solidFill>
              </a:rPr>
              <a:t>Implications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b="1" dirty="0" smtClean="0"/>
              <a:t>Expected Outputs</a:t>
            </a:r>
          </a:p>
          <a:p>
            <a:pPr marL="1509750" lvl="2" indent="-514350">
              <a:buFont typeface="+mj-lt"/>
              <a:buAutoNum type="alphaLcPeriod"/>
            </a:pPr>
            <a:r>
              <a:rPr lang="en-CA" dirty="0" smtClean="0"/>
              <a:t>Implementation guidance – chapter on terminology</a:t>
            </a:r>
            <a:endParaRPr lang="en-CA" dirty="0"/>
          </a:p>
          <a:p>
            <a:pPr marL="1509750" lvl="2" indent="-514350">
              <a:buFont typeface="+mj-lt"/>
              <a:buAutoNum type="alphaLcPeriod"/>
            </a:pPr>
            <a:r>
              <a:rPr lang="en-CA" dirty="0" smtClean="0"/>
              <a:t>Published value sets</a:t>
            </a:r>
            <a:endParaRPr lang="en-CA" dirty="0"/>
          </a:p>
          <a:p>
            <a:pPr marL="1509750" lvl="2" indent="-514350">
              <a:buFont typeface="+mj-lt"/>
              <a:buAutoNum type="alphaLcPeriod"/>
            </a:pPr>
            <a:r>
              <a:rPr lang="en-CA" dirty="0" smtClean="0"/>
              <a:t>Harmonization examples and case studies</a:t>
            </a:r>
          </a:p>
          <a:p>
            <a:pPr marL="1509750" lvl="2" indent="-514350">
              <a:buFont typeface="+mj-lt"/>
              <a:buAutoNum type="alphaLcPeriod"/>
            </a:pPr>
            <a:r>
              <a:rPr lang="en-CA" dirty="0" smtClean="0"/>
              <a:t>Repository of published literature on GSSO terminology</a:t>
            </a:r>
          </a:p>
          <a:p>
            <a:pPr marL="1509750" lvl="2" indent="-514350">
              <a:buFont typeface="+mj-lt"/>
              <a:buAutoNum type="alphaLcPeriod"/>
            </a:pPr>
            <a:r>
              <a:rPr lang="en-CA" dirty="0" smtClean="0"/>
              <a:t>Others?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7081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8900" y="14460"/>
            <a:ext cx="6604000" cy="800788"/>
          </a:xfrm>
        </p:spPr>
        <p:txBody>
          <a:bodyPr>
            <a:normAutofit/>
          </a:bodyPr>
          <a:lstStyle/>
          <a:p>
            <a:pPr algn="ctr"/>
            <a:r>
              <a:rPr lang="en-CA" sz="4000" b="1" dirty="0" smtClean="0">
                <a:latin typeface="+mn-lt"/>
              </a:rPr>
              <a:t>Selected References</a:t>
            </a:r>
            <a:endParaRPr lang="en-CA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102" y="815247"/>
            <a:ext cx="11546732" cy="5555019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Canada </a:t>
            </a:r>
            <a:r>
              <a:rPr lang="en-CA" sz="1800" dirty="0"/>
              <a:t>Health </a:t>
            </a:r>
            <a:r>
              <a:rPr lang="en-CA" sz="1800" dirty="0" err="1"/>
              <a:t>Infoway</a:t>
            </a:r>
            <a:r>
              <a:rPr lang="en-CA" sz="1800" dirty="0"/>
              <a:t>. Sex and Gender Working </a:t>
            </a:r>
            <a:r>
              <a:rPr lang="en-CA" sz="1800" dirty="0" smtClean="0"/>
              <a:t>Group - </a:t>
            </a:r>
            <a:r>
              <a:rPr lang="en-CA" sz="1800" dirty="0" smtClean="0">
                <a:hlinkClick r:id="rId2"/>
              </a:rPr>
              <a:t>link</a:t>
            </a:r>
            <a:r>
              <a:rPr lang="en-CA" sz="1800" dirty="0" smtClean="0"/>
              <a:t>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Canada Health </a:t>
            </a:r>
            <a:r>
              <a:rPr lang="en-CA" sz="1800" dirty="0" err="1" smtClean="0"/>
              <a:t>Infoway</a:t>
            </a:r>
            <a:r>
              <a:rPr lang="en-CA" sz="1800" dirty="0" smtClean="0"/>
              <a:t>. </a:t>
            </a:r>
            <a:r>
              <a:rPr lang="en-CA" sz="1800" i="1" dirty="0" smtClean="0"/>
              <a:t>GSSO Action Plan Infographic, Summary and Full Reports </a:t>
            </a:r>
            <a:r>
              <a:rPr lang="en-CA" sz="1800" dirty="0" smtClean="0"/>
              <a:t>– </a:t>
            </a:r>
            <a:r>
              <a:rPr lang="en-CA" sz="1800" dirty="0" smtClean="0">
                <a:hlinkClick r:id="rId3"/>
              </a:rPr>
              <a:t>link</a:t>
            </a:r>
            <a:endParaRPr lang="en-CA" sz="18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/>
              <a:t>Canadian Institute for Health Information. </a:t>
            </a:r>
            <a:r>
              <a:rPr lang="en-CA" sz="1800" i="1" dirty="0"/>
              <a:t>CIHI Reference Data Model Toolkit</a:t>
            </a:r>
            <a:r>
              <a:rPr lang="en-CA" sz="1800" dirty="0"/>
              <a:t>, 2019 -</a:t>
            </a:r>
            <a:r>
              <a:rPr lang="en-CA" sz="1800" dirty="0">
                <a:hlinkClick r:id="rId4"/>
              </a:rPr>
              <a:t>link </a:t>
            </a:r>
            <a:endParaRPr lang="en-CA" sz="1800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Grieves L, </a:t>
            </a:r>
            <a:r>
              <a:rPr lang="en-CA" sz="1800" dirty="0" err="1" smtClean="0"/>
              <a:t>MacNeil</a:t>
            </a:r>
            <a:r>
              <a:rPr lang="en-CA" sz="1800" dirty="0" smtClean="0"/>
              <a:t> L. Sex and Gender: Trans Care BC Update – Dec 8 presentation -</a:t>
            </a:r>
            <a:r>
              <a:rPr lang="en-CA" sz="1800" dirty="0" smtClean="0">
                <a:hlinkClick r:id="rId5"/>
              </a:rPr>
              <a:t>link</a:t>
            </a:r>
            <a:endParaRPr lang="en-CA" sz="1800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HL7 </a:t>
            </a:r>
            <a:r>
              <a:rPr lang="en-CA" sz="1800" dirty="0"/>
              <a:t>International. </a:t>
            </a:r>
            <a:r>
              <a:rPr lang="en-CA" sz="1800" i="1" dirty="0"/>
              <a:t>HL7 Informative Document: Gender Harmony – Modeling Sex and Gender Representation, Release 1. Sponsored by HL7 Vocabulary Work Group. </a:t>
            </a:r>
            <a:r>
              <a:rPr lang="en-CA" sz="1800" dirty="0"/>
              <a:t>-</a:t>
            </a:r>
            <a:r>
              <a:rPr lang="en-CA" sz="1800" dirty="0">
                <a:hlinkClick r:id="rId6"/>
              </a:rPr>
              <a:t>link</a:t>
            </a:r>
            <a:endParaRPr lang="en-CA" sz="1800" u="sng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Lau </a:t>
            </a:r>
            <a:r>
              <a:rPr lang="en-CA" sz="1800" dirty="0"/>
              <a:t>F, Antonio M, Davison K, Queen R, Bryski K. An </a:t>
            </a:r>
            <a:r>
              <a:rPr lang="en-CA" sz="1800" dirty="0" smtClean="0"/>
              <a:t>environmental </a:t>
            </a:r>
            <a:r>
              <a:rPr lang="en-CA" sz="1800" dirty="0"/>
              <a:t>s</a:t>
            </a:r>
            <a:r>
              <a:rPr lang="en-CA" sz="1800" dirty="0" smtClean="0"/>
              <a:t>can </a:t>
            </a:r>
            <a:r>
              <a:rPr lang="en-CA" sz="1800" dirty="0"/>
              <a:t>of </a:t>
            </a:r>
            <a:r>
              <a:rPr lang="en-CA" sz="1800" dirty="0" smtClean="0"/>
              <a:t>sex </a:t>
            </a:r>
            <a:r>
              <a:rPr lang="en-CA" sz="1800" dirty="0"/>
              <a:t>and </a:t>
            </a:r>
            <a:r>
              <a:rPr lang="en-CA" sz="1800" dirty="0" smtClean="0"/>
              <a:t>gender </a:t>
            </a:r>
            <a:r>
              <a:rPr lang="en-CA" sz="1800" dirty="0"/>
              <a:t>in </a:t>
            </a:r>
            <a:r>
              <a:rPr lang="en-CA" sz="1800" dirty="0" smtClean="0"/>
              <a:t>electronic </a:t>
            </a:r>
            <a:r>
              <a:rPr lang="en-CA" sz="1800" dirty="0"/>
              <a:t>h</a:t>
            </a:r>
            <a:r>
              <a:rPr lang="en-CA" sz="1800" dirty="0" smtClean="0"/>
              <a:t>ealth records</a:t>
            </a:r>
            <a:r>
              <a:rPr lang="en-CA" sz="1800" dirty="0"/>
              <a:t>:</a:t>
            </a:r>
            <a:r>
              <a:rPr lang="en-CA" sz="1800" dirty="0" smtClean="0"/>
              <a:t> Analysis of public information sources. </a:t>
            </a:r>
            <a:r>
              <a:rPr lang="en-CA" sz="1800" i="1" dirty="0" smtClean="0"/>
              <a:t>JMIR</a:t>
            </a:r>
            <a:r>
              <a:rPr lang="en-CA" sz="1800" dirty="0" smtClean="0"/>
              <a:t> 2020; 22(11). -</a:t>
            </a:r>
            <a:r>
              <a:rPr lang="en-CA" sz="1800" dirty="0" smtClean="0">
                <a:hlinkClick r:id="rId7"/>
              </a:rPr>
              <a:t>link</a:t>
            </a:r>
            <a:endParaRPr lang="en-CA" sz="18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err="1" smtClean="0"/>
              <a:t>Nambiar</a:t>
            </a:r>
            <a:r>
              <a:rPr lang="en-CA" sz="1800" dirty="0" smtClean="0"/>
              <a:t> </a:t>
            </a:r>
            <a:r>
              <a:rPr lang="en-CA" sz="1800" dirty="0"/>
              <a:t>D. </a:t>
            </a:r>
            <a:r>
              <a:rPr lang="en-CA" sz="1800" i="1" dirty="0"/>
              <a:t>EHR inclusive intake and language Nov 10, 2020 presentation.</a:t>
            </a:r>
            <a:r>
              <a:rPr lang="en-CA" sz="1800" dirty="0"/>
              <a:t> Rainbow Health Ontario / </a:t>
            </a:r>
            <a:r>
              <a:rPr lang="en-CA" sz="1800" dirty="0" err="1"/>
              <a:t>Sherbourne</a:t>
            </a:r>
            <a:r>
              <a:rPr lang="en-CA" sz="1800" dirty="0"/>
              <a:t> Health. </a:t>
            </a:r>
            <a:r>
              <a:rPr lang="en-CA" sz="1800" dirty="0">
                <a:hlinkClick r:id="rId8"/>
              </a:rPr>
              <a:t>l</a:t>
            </a:r>
            <a:r>
              <a:rPr lang="en-CA" sz="1800" dirty="0" smtClean="0">
                <a:hlinkClick r:id="rId8"/>
              </a:rPr>
              <a:t>ink</a:t>
            </a:r>
            <a:endParaRPr lang="en-CA" sz="1800" u="sng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ONC Health IT. </a:t>
            </a:r>
            <a:r>
              <a:rPr lang="en-CA" sz="1800" i="1" dirty="0" smtClean="0"/>
              <a:t>2021 Interoperability Standards Advisory Reference Edition</a:t>
            </a:r>
            <a:r>
              <a:rPr lang="en-CA" sz="1800" dirty="0" smtClean="0"/>
              <a:t>. SOGI, p43-45. </a:t>
            </a:r>
            <a:r>
              <a:rPr lang="en-CA" sz="1800" dirty="0">
                <a:hlinkClick r:id="rId9"/>
              </a:rPr>
              <a:t>link</a:t>
            </a:r>
            <a:endParaRPr lang="en-CA" sz="18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err="1"/>
              <a:t>OntarioHealthStudy</a:t>
            </a:r>
            <a:r>
              <a:rPr lang="en-CA" sz="1800" dirty="0"/>
              <a:t>. </a:t>
            </a:r>
            <a:r>
              <a:rPr lang="en-CA" sz="1800" i="1" dirty="0"/>
              <a:t>Baseline 1 Questionnaire</a:t>
            </a:r>
            <a:r>
              <a:rPr lang="en-CA" sz="1800" dirty="0"/>
              <a:t>, 2011. </a:t>
            </a:r>
            <a:r>
              <a:rPr lang="en-CA" sz="1800" dirty="0" smtClean="0">
                <a:hlinkClick r:id="rId10"/>
              </a:rPr>
              <a:t>Link</a:t>
            </a:r>
            <a:endParaRPr lang="en-CA" sz="18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Panas </a:t>
            </a:r>
            <a:r>
              <a:rPr lang="en-CA" sz="1800" dirty="0"/>
              <a:t>M. Personal email </a:t>
            </a:r>
            <a:r>
              <a:rPr lang="en-CA" sz="1800" dirty="0" smtClean="0"/>
              <a:t>communication re Alberta Health Services GSSO value options, </a:t>
            </a:r>
            <a:r>
              <a:rPr lang="en-CA" sz="1800" dirty="0"/>
              <a:t>Oct 13, </a:t>
            </a:r>
            <a:r>
              <a:rPr lang="en-CA" sz="1800" dirty="0" smtClean="0"/>
              <a:t>2020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Statistics Canada. </a:t>
            </a:r>
            <a:r>
              <a:rPr lang="en-CA" sz="1800" i="1" dirty="0" smtClean="0"/>
              <a:t>Gender and sexual diversity statistical metadata standards</a:t>
            </a:r>
            <a:r>
              <a:rPr lang="en-CA" sz="1800" dirty="0" smtClean="0"/>
              <a:t>. Updated 2021-05-07. –</a:t>
            </a:r>
            <a:r>
              <a:rPr lang="en-CA" sz="1800" dirty="0" smtClean="0">
                <a:hlinkClick r:id="rId11"/>
              </a:rPr>
              <a:t>link</a:t>
            </a:r>
            <a:endParaRPr lang="en-CA" sz="1800" dirty="0" smtClean="0"/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Statistics </a:t>
            </a:r>
            <a:r>
              <a:rPr lang="en-CA" sz="1800" dirty="0"/>
              <a:t>Canada. </a:t>
            </a:r>
            <a:r>
              <a:rPr lang="en-CA" sz="1800" i="1" dirty="0"/>
              <a:t>Classification of gender</a:t>
            </a:r>
            <a:r>
              <a:rPr lang="en-CA" sz="1800" dirty="0"/>
              <a:t>, Jan 25, 2018. </a:t>
            </a:r>
            <a:r>
              <a:rPr lang="en-CA" sz="1800" dirty="0" smtClean="0">
                <a:hlinkClick r:id="rId12"/>
              </a:rPr>
              <a:t>link</a:t>
            </a:r>
            <a:endParaRPr lang="en-CA" sz="1800" dirty="0"/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/>
              <a:t>Statistics Canada. </a:t>
            </a:r>
            <a:r>
              <a:rPr lang="en-CA" sz="1800" i="1" dirty="0"/>
              <a:t>Classification of cisgender and transgender, </a:t>
            </a:r>
            <a:r>
              <a:rPr lang="en-CA" sz="1800" dirty="0"/>
              <a:t>Apr 12, 2018. </a:t>
            </a:r>
            <a:r>
              <a:rPr lang="en-CA" sz="1800" dirty="0" smtClean="0">
                <a:hlinkClick r:id="rId13"/>
              </a:rPr>
              <a:t>link</a:t>
            </a:r>
            <a:endParaRPr lang="en-CA" sz="1800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/>
              <a:t>Statistics Canada. </a:t>
            </a:r>
            <a:r>
              <a:rPr lang="en-CA" sz="1800" i="1" dirty="0"/>
              <a:t>Variant of classification of sex</a:t>
            </a:r>
            <a:r>
              <a:rPr lang="en-CA" sz="1800" dirty="0"/>
              <a:t>, Jan 25, 2018. </a:t>
            </a:r>
            <a:r>
              <a:rPr lang="en-CA" sz="1800" dirty="0" smtClean="0">
                <a:hlinkClick r:id="rId14"/>
              </a:rPr>
              <a:t>link</a:t>
            </a:r>
            <a:endParaRPr lang="en-CA" sz="1800" dirty="0"/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Toronto </a:t>
            </a:r>
            <a:r>
              <a:rPr lang="en-CA" sz="1800" dirty="0"/>
              <a:t>Health Equity. </a:t>
            </a:r>
            <a:r>
              <a:rPr lang="en-CA" sz="1800" i="1" dirty="0"/>
              <a:t>We Ask Because We Care. </a:t>
            </a:r>
            <a:r>
              <a:rPr lang="en-CA" sz="1800" dirty="0"/>
              <a:t>Dec 2014. </a:t>
            </a:r>
            <a:r>
              <a:rPr lang="en-CA" sz="1800" dirty="0" smtClean="0"/>
              <a:t>-</a:t>
            </a:r>
            <a:r>
              <a:rPr lang="en-CA" sz="1800" dirty="0" smtClean="0">
                <a:hlinkClick r:id="rId15"/>
              </a:rPr>
              <a:t>link</a:t>
            </a:r>
            <a:endParaRPr lang="en-CA" sz="1200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9242898" y="637026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39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078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118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156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195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234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272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312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9C89D64-4236-4854-9823-61E334C11CD7}" type="slidenum">
              <a:rPr lang="en-CA" sz="1200" smtClean="0"/>
              <a:pPr algn="r"/>
              <a:t>7</a:t>
            </a:fld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421279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4591</TotalTime>
  <Words>765</Words>
  <Application>Microsoft Office PowerPoint</Application>
  <PresentationFormat>Widescreen</PresentationFormat>
  <Paragraphs>84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Rounded MT Bold</vt:lpstr>
      <vt:lpstr>Calibri</vt:lpstr>
      <vt:lpstr>Calibri Light</vt:lpstr>
      <vt:lpstr>Roboto</vt:lpstr>
      <vt:lpstr>Office Theme</vt:lpstr>
      <vt:lpstr>PowerPoint Presentation</vt:lpstr>
      <vt:lpstr>3. Terminology Discussion</vt:lpstr>
      <vt:lpstr>3. Terminology Discussion</vt:lpstr>
      <vt:lpstr>3. Terminology Discussion</vt:lpstr>
      <vt:lpstr>Terminology Discussion – Part 2</vt:lpstr>
      <vt:lpstr>Terminology Discussion – Part 2</vt:lpstr>
      <vt:lpstr>Selected References</vt:lpstr>
    </vt:vector>
  </TitlesOfParts>
  <Company>University Of Victoria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fylau</dc:creator>
  <cp:lastModifiedBy>fylau</cp:lastModifiedBy>
  <cp:revision>150</cp:revision>
  <dcterms:created xsi:type="dcterms:W3CDTF">2021-05-02T15:00:07Z</dcterms:created>
  <dcterms:modified xsi:type="dcterms:W3CDTF">2021-06-20T15:08:22Z</dcterms:modified>
</cp:coreProperties>
</file>