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 id="2147483755" r:id="rId6"/>
  </p:sldMasterIdLst>
  <p:notesMasterIdLst>
    <p:notesMasterId r:id="rId35"/>
  </p:notesMasterIdLst>
  <p:sldIdLst>
    <p:sldId id="256" r:id="rId7"/>
    <p:sldId id="313" r:id="rId8"/>
    <p:sldId id="2147480980" r:id="rId9"/>
    <p:sldId id="2147481045" r:id="rId10"/>
    <p:sldId id="2147481039" r:id="rId11"/>
    <p:sldId id="2147481049" r:id="rId12"/>
    <p:sldId id="2147481047" r:id="rId13"/>
    <p:sldId id="2147481057" r:id="rId14"/>
    <p:sldId id="2147481059" r:id="rId15"/>
    <p:sldId id="2147481058" r:id="rId16"/>
    <p:sldId id="2147481067" r:id="rId17"/>
    <p:sldId id="2147481050" r:id="rId18"/>
    <p:sldId id="2147481051" r:id="rId19"/>
    <p:sldId id="2147481052" r:id="rId20"/>
    <p:sldId id="2147481053" r:id="rId21"/>
    <p:sldId id="2147481054" r:id="rId22"/>
    <p:sldId id="2147481055" r:id="rId23"/>
    <p:sldId id="2147481060" r:id="rId24"/>
    <p:sldId id="2147481065" r:id="rId25"/>
    <p:sldId id="2147481066" r:id="rId26"/>
    <p:sldId id="2147481068" r:id="rId27"/>
    <p:sldId id="2147481024" r:id="rId28"/>
    <p:sldId id="2147481042" r:id="rId29"/>
    <p:sldId id="2147481063" r:id="rId30"/>
    <p:sldId id="2147481043" r:id="rId31"/>
    <p:sldId id="2147481061" r:id="rId32"/>
    <p:sldId id="2147481044" r:id="rId33"/>
    <p:sldId id="2147481062" r:id="rId34"/>
  </p:sldIdLst>
  <p:sldSz cx="9144000" cy="5943600"/>
  <p:notesSz cx="6858000" cy="9144000"/>
  <p:embeddedFontLst>
    <p:embeddedFont>
      <p:font typeface="Helvetica Neue Light" panose="020B0604020202020204"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
      <p:font typeface="Segoe UI Historic" panose="020B0502040204020203" pitchFamily="34" charset="0"/>
      <p:regular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0" roundtripDataSignature="AMtx7mg1/5j1Z4xdjTFaff/SAgUmvEtXu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D0005-0E1A-A225-7496-59E46A62A984}" name="Jennifer Lawson" initials="JL" userId="S::JLawson@cihi.ca::4daae18f-25d6-4ef5-a946-f0ee583d64ae" providerId="AD"/>
  <p188:author id="{F866982A-C5BF-F3D8-27EC-2DE022496396}" name="Alyssa Bryan" initials="AB" userId="S::ABryan@cihi.ca::9949f6cc-57d0-426c-bb43-6b26476720f4" providerId="AD"/>
  <p188:author id="{0653263A-7BE5-A544-741B-EED82020359C}" name="Jennifer Lawson" initials="JL" userId="S::jlawson@cihi.ca::4daae18f-25d6-4ef5-a946-f0ee583d64ae" providerId="AD"/>
  <p188:author id="{AD6C8AEA-267E-0147-74A2-F7D18DCECF65}" name="Brooke Carroll" initials="BC" userId="S::BCarroll@cihi.ca::282468c9-6fe4-44d2-aafb-0b8cce322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9"/>
    <a:srgbClr val="AE3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95" d="100"/>
          <a:sy n="95" d="100"/>
        </p:scale>
        <p:origin x="460" y="72"/>
      </p:cViewPr>
      <p:guideLst>
        <p:guide orient="horz" pos="1873"/>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7.fntdata"/><Relationship Id="rId47" Type="http://schemas.openxmlformats.org/officeDocument/2006/relationships/font" Target="fonts/font12.fntdata"/><Relationship Id="rId76" Type="http://schemas.microsoft.com/office/2018/10/relationships/authors" Target="authors.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74"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9.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4.xml"/><Relationship Id="rId41" Type="http://schemas.openxmlformats.org/officeDocument/2006/relationships/font" Target="fonts/font6.fntdata"/><Relationship Id="rId70" Type="http://customschemas.google.com/relationships/presentationmetadata" Target="meta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awson" userId="4daae18f-25d6-4ef5-a946-f0ee583d64ae" providerId="ADAL" clId="{27BA4A87-62EA-4AED-BB8E-A1CB51CCD565}"/>
    <pc:docChg chg="delSld">
      <pc:chgData name="Jennifer Lawson" userId="4daae18f-25d6-4ef5-a946-f0ee583d64ae" providerId="ADAL" clId="{27BA4A87-62EA-4AED-BB8E-A1CB51CCD565}" dt="2025-05-15T13:59:30.499" v="0" actId="47"/>
      <pc:docMkLst>
        <pc:docMk/>
      </pc:docMkLst>
      <pc:sldChg chg="del">
        <pc:chgData name="Jennifer Lawson" userId="4daae18f-25d6-4ef5-a946-f0ee583d64ae" providerId="ADAL" clId="{27BA4A87-62EA-4AED-BB8E-A1CB51CCD565}" dt="2025-05-15T13:59:30.499" v="0" actId="47"/>
        <pc:sldMkLst>
          <pc:docMk/>
          <pc:sldMk cId="503888167" sldId="2147480979"/>
        </pc:sldMkLst>
      </pc:sldChg>
      <pc:sldChg chg="del">
        <pc:chgData name="Jennifer Lawson" userId="4daae18f-25d6-4ef5-a946-f0ee583d64ae" providerId="ADAL" clId="{27BA4A87-62EA-4AED-BB8E-A1CB51CCD565}" dt="2025-05-15T13:59:30.499" v="0" actId="47"/>
        <pc:sldMkLst>
          <pc:docMk/>
          <pc:sldMk cId="2270572131" sldId="2147481030"/>
        </pc:sldMkLst>
      </pc:sldChg>
      <pc:sldChg chg="del">
        <pc:chgData name="Jennifer Lawson" userId="4daae18f-25d6-4ef5-a946-f0ee583d64ae" providerId="ADAL" clId="{27BA4A87-62EA-4AED-BB8E-A1CB51CCD565}" dt="2025-05-15T13:59:30.499" v="0" actId="47"/>
        <pc:sldMkLst>
          <pc:docMk/>
          <pc:sldMk cId="1001638129" sldId="2147481033"/>
        </pc:sldMkLst>
      </pc:sldChg>
      <pc:sldChg chg="del">
        <pc:chgData name="Jennifer Lawson" userId="4daae18f-25d6-4ef5-a946-f0ee583d64ae" providerId="ADAL" clId="{27BA4A87-62EA-4AED-BB8E-A1CB51CCD565}" dt="2025-05-15T13:59:30.499" v="0" actId="47"/>
        <pc:sldMkLst>
          <pc:docMk/>
          <pc:sldMk cId="1832348864" sldId="2147481034"/>
        </pc:sldMkLst>
      </pc:sldChg>
      <pc:sldChg chg="del">
        <pc:chgData name="Jennifer Lawson" userId="4daae18f-25d6-4ef5-a946-f0ee583d64ae" providerId="ADAL" clId="{27BA4A87-62EA-4AED-BB8E-A1CB51CCD565}" dt="2025-05-15T13:59:30.499" v="0" actId="47"/>
        <pc:sldMkLst>
          <pc:docMk/>
          <pc:sldMk cId="2480460365" sldId="2147481036"/>
        </pc:sldMkLst>
      </pc:sldChg>
      <pc:sldChg chg="del">
        <pc:chgData name="Jennifer Lawson" userId="4daae18f-25d6-4ef5-a946-f0ee583d64ae" providerId="ADAL" clId="{27BA4A87-62EA-4AED-BB8E-A1CB51CCD565}" dt="2025-05-15T13:59:30.499" v="0" actId="47"/>
        <pc:sldMkLst>
          <pc:docMk/>
          <pc:sldMk cId="3960823544" sldId="2147481037"/>
        </pc:sldMkLst>
      </pc:sldChg>
      <pc:sldChg chg="del">
        <pc:chgData name="Jennifer Lawson" userId="4daae18f-25d6-4ef5-a946-f0ee583d64ae" providerId="ADAL" clId="{27BA4A87-62EA-4AED-BB8E-A1CB51CCD565}" dt="2025-05-15T13:59:30.499" v="0" actId="47"/>
        <pc:sldMkLst>
          <pc:docMk/>
          <pc:sldMk cId="3446726916" sldId="2147481038"/>
        </pc:sldMkLst>
      </pc:sldChg>
      <pc:sldChg chg="del">
        <pc:chgData name="Jennifer Lawson" userId="4daae18f-25d6-4ef5-a946-f0ee583d64ae" providerId="ADAL" clId="{27BA4A87-62EA-4AED-BB8E-A1CB51CCD565}" dt="2025-05-15T13:59:30.499" v="0" actId="47"/>
        <pc:sldMkLst>
          <pc:docMk/>
          <pc:sldMk cId="3863241197" sldId="21474810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64108A5-FCB2-7AE6-54FF-60C84142FBAB}"/>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8A8B6685-7590-4E12-8598-59DB09225910}"/>
              </a:ext>
            </a:extLst>
          </p:cNvPr>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a:extLst>
              <a:ext uri="{FF2B5EF4-FFF2-40B4-BE49-F238E27FC236}">
                <a16:creationId xmlns:a16="http://schemas.microsoft.com/office/drawing/2014/main" id="{CFF205DC-3DD1-1D56-20B3-435BCE7C68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6261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dirty="0"/>
              <a:t>Other standards/tools compared – Telus Health Equity Questionnaire, Ontario Guidance for Collection and Use of Sociodemographic Data, and Gravity as well. </a:t>
            </a:r>
          </a:p>
          <a:p>
            <a:pPr lvl="0"/>
            <a:endParaRPr lang="en-CA" dirty="0"/>
          </a:p>
          <a:p>
            <a:pPr lvl="0"/>
            <a:r>
              <a:rPr lang="en-CA" dirty="0"/>
              <a:t>Priority data elements were found across multiple standards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65781-425E-41D6-8AA7-758F8583D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58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45D4-7423-F87F-A080-A9E8A541D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94C22-32D1-94CD-573A-83C3DA85B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DEBF1-6F22-D748-7A12-005D6417D942}"/>
              </a:ext>
            </a:extLst>
          </p:cNvPr>
          <p:cNvSpPr>
            <a:spLocks noGrp="1"/>
          </p:cNvSpPr>
          <p:nvPr>
            <p:ph type="body" idx="1"/>
          </p:nvPr>
        </p:nvSpPr>
        <p:spPr/>
        <p:txBody>
          <a:bodyPr/>
          <a:lstStyle/>
          <a:p>
            <a:r>
              <a:rPr lang="en-CA" sz="1200" u="sng" strike="noStrike">
                <a:effectLst/>
              </a:rPr>
              <a:t>Goal:  </a:t>
            </a:r>
            <a:r>
              <a:rPr lang="en-CA" sz="1200" u="none" strike="noStrike">
                <a:effectLst/>
              </a:rPr>
              <a:t>Identify if there are matches in SNOMED CT for the responses to the questions in the SDOH questionnaire. </a:t>
            </a:r>
          </a:p>
          <a:p>
            <a:r>
              <a:rPr lang="en-CA" sz="1200" u="sng" strike="noStrike">
                <a:effectLst/>
              </a:rPr>
              <a:t>Approach:</a:t>
            </a:r>
            <a:r>
              <a:rPr lang="en-CA" sz="1200" u="none" strike="noStrike">
                <a:effectLst/>
              </a:rPr>
              <a:t>  Three C&amp;T specialists and the Program Lead reviewed the responses and searched the</a:t>
            </a:r>
          </a:p>
          <a:p>
            <a:r>
              <a:rPr lang="en-CA" sz="1200" u="none" strike="noStrike">
                <a:effectLst/>
              </a:rPr>
              <a:t>SNOMED CT CA to identify any lexical matches.  When there was no lexical match further review was undertaken to determine if there were "similar" matches in SNOMED CT where the response could be considered a synonym to the SNOMED CT concept.  The specialist identified this in the synonym column for consideration. </a:t>
            </a:r>
            <a:br>
              <a:rPr lang="en-CA" sz="1200" u="none" strike="noStrike">
                <a:effectLst/>
              </a:rPr>
            </a:br>
            <a:br>
              <a:rPr lang="en-CA" sz="1200" u="none" strike="noStrike">
                <a:effectLst/>
              </a:rPr>
            </a:br>
            <a:r>
              <a:rPr lang="en-CA" sz="1200" u="none" strike="noStrike">
                <a:effectLst/>
              </a:rPr>
              <a:t>The team utilized the Finding hierarchy in SNOMED CT. </a:t>
            </a:r>
            <a:br>
              <a:rPr lang="en-CA" sz="1200" u="none" strike="noStrike">
                <a:effectLst/>
              </a:rPr>
            </a:br>
            <a:br>
              <a:rPr lang="en-CA" sz="1200" u="none" strike="noStrike">
                <a:effectLst/>
              </a:rPr>
            </a:br>
            <a:r>
              <a:rPr lang="en-CA" sz="1200" u="none" strike="noStrike">
                <a:effectLst/>
              </a:rPr>
              <a:t>When there was no lexical match and no similar concept, the specialist provided a suggestion for a new SNOMED CT concept and the associated parent for consideration as a submission to Canada Health Infoway. </a:t>
            </a:r>
            <a:br>
              <a:rPr lang="en-CA" sz="1200" u="none" strike="noStrike">
                <a:effectLst/>
              </a:rPr>
            </a:br>
            <a:br>
              <a:rPr lang="en-CA" sz="1200" u="none" strike="noStrike">
                <a:effectLst/>
              </a:rPr>
            </a:br>
            <a:r>
              <a:rPr lang="en-CA" sz="1200" u="none" strike="noStrike">
                <a:effectLst/>
              </a:rPr>
              <a:t>In the instances where the response was "yes" or "no" , "Not applicable" etc.., the suggestion was to consider using an HL7 value for these responses. </a:t>
            </a:r>
            <a:br>
              <a:rPr lang="en-CA" sz="1200" u="none" strike="noStrike">
                <a:effectLst/>
              </a:rPr>
            </a:br>
            <a:br>
              <a:rPr lang="en-CA" sz="1200" u="none" strike="noStrike">
                <a:effectLst/>
              </a:rPr>
            </a:br>
            <a:r>
              <a:rPr lang="en-CA" sz="1200" u="none" strike="noStrike">
                <a:effectLst/>
              </a:rPr>
              <a:t>Additional comments were provided for consideration of whether or not a "yes", "No" value is enough where the response has specific information, such as "included in rent". </a:t>
            </a:r>
            <a:endParaRPr lang="en-CA"/>
          </a:p>
          <a:p>
            <a:endParaRPr lang="en-CA"/>
          </a:p>
        </p:txBody>
      </p:sp>
      <p:sp>
        <p:nvSpPr>
          <p:cNvPr id="4" name="Slide Number Placeholder 3">
            <a:extLst>
              <a:ext uri="{FF2B5EF4-FFF2-40B4-BE49-F238E27FC236}">
                <a16:creationId xmlns:a16="http://schemas.microsoft.com/office/drawing/2014/main" id="{A74BF6CB-F4B9-4421-00EE-B12947AAF29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24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112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580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93240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DE50E-B72C-F814-4DB7-545A8E91AAFF}"/>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3" name="Footer Placeholder 2">
            <a:extLst>
              <a:ext uri="{FF2B5EF4-FFF2-40B4-BE49-F238E27FC236}">
                <a16:creationId xmlns:a16="http://schemas.microsoft.com/office/drawing/2014/main" id="{931E33B3-A8A9-BEB7-1235-6F901FC5E91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5A95F62-171A-9029-7522-19FE9BE1481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17266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9E28-2A2B-C3EB-85AE-C3A5DA9A2CD8}"/>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9E581CF-A495-F0FD-3DA7-39D3BDE70B0B}"/>
              </a:ext>
            </a:extLst>
          </p:cNvPr>
          <p:cNvSpPr>
            <a:spLocks noGrp="1"/>
          </p:cNvSpPr>
          <p:nvPr>
            <p:ph idx="1"/>
          </p:nvPr>
        </p:nvSpPr>
        <p:spPr>
          <a:xfrm>
            <a:off x="3887391" y="855769"/>
            <a:ext cx="4629150" cy="422380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9B11F48-7A38-39B4-F535-A518A7CE3C0F}"/>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F90C03-3BF6-B1EC-7F1D-F27AA4EDF63A}"/>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6" name="Footer Placeholder 5">
            <a:extLst>
              <a:ext uri="{FF2B5EF4-FFF2-40B4-BE49-F238E27FC236}">
                <a16:creationId xmlns:a16="http://schemas.microsoft.com/office/drawing/2014/main" id="{EE1FC80A-BE55-059C-0AB8-BC5D8049D3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84D160-184C-C71E-7596-6833CE397F2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643163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3A54-F5E2-89CA-B71E-6D57D392326A}"/>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15E940A-64F4-BDB5-0151-B35DCC9EA1CB}"/>
              </a:ext>
            </a:extLst>
          </p:cNvPr>
          <p:cNvSpPr>
            <a:spLocks noGrp="1"/>
          </p:cNvSpPr>
          <p:nvPr>
            <p:ph type="pic" idx="1"/>
          </p:nvPr>
        </p:nvSpPr>
        <p:spPr>
          <a:xfrm>
            <a:off x="3887391" y="855769"/>
            <a:ext cx="4629150" cy="42238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B6582DB7-9CE9-AED8-DD47-55F7E8636158}"/>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2BC5DB-9424-AA44-597B-763D7A961854}"/>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6" name="Footer Placeholder 5">
            <a:extLst>
              <a:ext uri="{FF2B5EF4-FFF2-40B4-BE49-F238E27FC236}">
                <a16:creationId xmlns:a16="http://schemas.microsoft.com/office/drawing/2014/main" id="{7E17380A-6516-1982-E54A-80D007C298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38891AF-B214-5057-1768-D83CD37C92C3}"/>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8085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0B5F-88B6-31A4-198E-8F8935A4FFD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E73F94-BE54-C4E6-795B-B66F577F6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7EE6E6-1BEE-C6C7-C9CF-5B30EDAF8BC5}"/>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5" name="Footer Placeholder 4">
            <a:extLst>
              <a:ext uri="{FF2B5EF4-FFF2-40B4-BE49-F238E27FC236}">
                <a16:creationId xmlns:a16="http://schemas.microsoft.com/office/drawing/2014/main" id="{C9342C20-5908-36A5-FC4F-EB120B3B4E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2C2484-1124-5FE4-89B5-9D9EAF87167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89771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C53A6-97C4-0305-4FCD-52398ADDE815}"/>
              </a:ext>
            </a:extLst>
          </p:cNvPr>
          <p:cNvSpPr>
            <a:spLocks noGrp="1"/>
          </p:cNvSpPr>
          <p:nvPr>
            <p:ph type="title" orient="vert"/>
          </p:nvPr>
        </p:nvSpPr>
        <p:spPr>
          <a:xfrm>
            <a:off x="6543675" y="316442"/>
            <a:ext cx="1971675" cy="5036926"/>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82EA0D-F70C-91F4-B8B8-A53FB339EE18}"/>
              </a:ext>
            </a:extLst>
          </p:cNvPr>
          <p:cNvSpPr>
            <a:spLocks noGrp="1"/>
          </p:cNvSpPr>
          <p:nvPr>
            <p:ph type="body" orient="vert" idx="1"/>
          </p:nvPr>
        </p:nvSpPr>
        <p:spPr>
          <a:xfrm>
            <a:off x="628650" y="316442"/>
            <a:ext cx="5800725" cy="50369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C71F62-9E9F-FA50-3AD3-AA3ED44BD167}"/>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5" name="Footer Placeholder 4">
            <a:extLst>
              <a:ext uri="{FF2B5EF4-FFF2-40B4-BE49-F238E27FC236}">
                <a16:creationId xmlns:a16="http://schemas.microsoft.com/office/drawing/2014/main" id="{57B0A5BB-43E6-9A30-D4FE-FED5D2A7D6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D3BD88-E7FE-2018-877B-8530DDC0E58E}"/>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9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1"/>
            <a:ext cx="7812360"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sp>
        <p:nvSpPr>
          <p:cNvPr id="13" name="TextBox 12"/>
          <p:cNvSpPr txBox="1"/>
          <p:nvPr userDrawn="1"/>
        </p:nvSpPr>
        <p:spPr bwMode="black">
          <a:xfrm>
            <a:off x="5131614" y="5457340"/>
            <a:ext cx="2608738" cy="369332"/>
          </a:xfrm>
          <a:prstGeom prst="rect">
            <a:avLst/>
          </a:prstGeom>
          <a:noFill/>
        </p:spPr>
        <p:txBody>
          <a:bodyPr wrap="square" rtlCol="0">
            <a:spAutoFit/>
          </a:bodyPr>
          <a:lstStyle/>
          <a:p>
            <a:pPr algn="r">
              <a:tabLst>
                <a:tab pos="1257269" algn="l"/>
              </a:tabLst>
            </a:pPr>
            <a:r>
              <a:rPr lang="en-CA" sz="1800">
                <a:solidFill>
                  <a:schemeClr val="bg1"/>
                </a:solidFill>
              </a:rPr>
              <a:t>   cihi.ca</a:t>
            </a:r>
            <a:r>
              <a:rPr lang="en-US" sz="1800">
                <a:solidFill>
                  <a:schemeClr val="bg1"/>
                </a:solidFill>
              </a:rPr>
              <a:t>	</a:t>
            </a:r>
            <a:r>
              <a:rPr lang="en-CA" sz="1800">
                <a:solidFill>
                  <a:schemeClr val="bg1"/>
                </a:solidFill>
              </a:rPr>
              <a:t>@</a:t>
            </a:r>
            <a:r>
              <a:rPr lang="en-CA" sz="1800" err="1">
                <a:solidFill>
                  <a:schemeClr val="bg1"/>
                </a:solidFill>
              </a:rPr>
              <a:t>cihi_icis</a:t>
            </a:r>
            <a:endParaRPr lang="en-CA" sz="1800">
              <a:solidFill>
                <a:schemeClr val="bg1"/>
              </a:solidFill>
            </a:endParaRPr>
          </a:p>
        </p:txBody>
      </p:sp>
      <p:sp>
        <p:nvSpPr>
          <p:cNvPr id="2" name="Title 1"/>
          <p:cNvSpPr>
            <a:spLocks noGrp="1"/>
          </p:cNvSpPr>
          <p:nvPr>
            <p:ph type="title" hasCustomPrompt="1"/>
          </p:nvPr>
        </p:nvSpPr>
        <p:spPr>
          <a:xfrm>
            <a:off x="1291641" y="2067006"/>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179819"/>
            <a:ext cx="6336704" cy="276999"/>
          </a:xfrm>
          <a:prstGeom prst="rect">
            <a:avLst/>
          </a:prstGeom>
          <a:noFill/>
        </p:spPr>
        <p:txBody>
          <a:bodyPr wrap="square" lIns="0" tIns="0" rIns="0" bIns="0" rtlCol="0" anchor="b" anchorCtr="0">
            <a:spAutoFit/>
          </a:bodyPr>
          <a:lstStyle/>
          <a:p>
            <a:r>
              <a:rPr lang="en-CA" sz="18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39412"/>
            <a:ext cx="2275992" cy="249299"/>
          </a:xfrm>
          <a:prstGeom prst="rect">
            <a:avLst/>
          </a:prstGeom>
          <a:noFill/>
        </p:spPr>
        <p:txBody>
          <a:bodyPr wrap="square" lIns="0" tIns="0" rIns="0" bIns="0" numCol="1" spcCol="36000" anchor="ctr" anchorCtr="0">
            <a:spAutoFit/>
          </a:bodyPr>
          <a:lstStyle>
            <a:lvl1pPr marL="0" indent="0" algn="l">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39412"/>
            <a:ext cx="2392714" cy="249299"/>
          </a:xfrm>
          <a:prstGeom prst="rect">
            <a:avLst/>
          </a:prstGeom>
          <a:noFill/>
        </p:spPr>
        <p:txBody>
          <a:bodyPr wrap="square" lIns="0" tIns="0" rIns="0" bIns="0" numCol="1" spcCol="36000" anchor="ctr" anchorCtr="0">
            <a:spAutoFit/>
          </a:bodyPr>
          <a:lstStyle>
            <a:lvl1pPr marL="0" indent="0" algn="r">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89" indent="0">
              <a:buNone/>
              <a:defRPr sz="2200">
                <a:solidFill>
                  <a:srgbClr val="14838E"/>
                </a:solidFill>
              </a:defRPr>
            </a:lvl2pPr>
            <a:lvl3pPr marL="914378" indent="0">
              <a:buNone/>
              <a:defRPr sz="2200">
                <a:solidFill>
                  <a:srgbClr val="14838E"/>
                </a:solidFill>
              </a:defRPr>
            </a:lvl3pPr>
            <a:lvl4pPr marL="1371566" indent="0">
              <a:buNone/>
              <a:defRPr sz="2200">
                <a:solidFill>
                  <a:srgbClr val="14838E"/>
                </a:solidFill>
              </a:defRPr>
            </a:lvl4pPr>
            <a:lvl5pPr marL="1828754" indent="0">
              <a:buNone/>
              <a:defRPr sz="2200">
                <a:solidFill>
                  <a:srgbClr val="14838E"/>
                </a:solidFill>
              </a:defRPr>
            </a:lvl5pPr>
          </a:lstStyle>
          <a:p>
            <a:pPr marL="0" marR="0" lvl="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8"/>
            <a:ext cx="178815" cy="166400"/>
          </a:xfrm>
          <a:prstGeom prst="rect">
            <a:avLst/>
          </a:prstGeom>
        </p:spPr>
      </p:pic>
    </p:spTree>
    <p:extLst>
      <p:ext uri="{BB962C8B-B14F-4D97-AF65-F5344CB8AC3E}">
        <p14:creationId xmlns:p14="http://schemas.microsoft.com/office/powerpoint/2010/main" val="378504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1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890832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9" y="869999"/>
            <a:ext cx="3971552" cy="3948319"/>
          </a:xfrm>
          <a:prstGeom prst="rect">
            <a:avLst/>
          </a:prstGeom>
          <a:noFill/>
          <a:ln>
            <a:noFill/>
          </a:ln>
        </p:spPr>
      </p:pic>
    </p:spTree>
    <p:extLst>
      <p:ext uri="{BB962C8B-B14F-4D97-AF65-F5344CB8AC3E}">
        <p14:creationId xmlns:p14="http://schemas.microsoft.com/office/powerpoint/2010/main" val="2381753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4"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4"/>
            <a:ext cx="7822168"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423886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14019"/>
          </a:xfrm>
          <a:prstGeom prst="rect">
            <a:avLst/>
          </a:prstGeom>
          <a:solidFill>
            <a:srgbClr val="00A199"/>
          </a:solidFill>
        </p:spPr>
        <p:txBody>
          <a:bodyPr wrap="square" lIns="180000" tIns="522000" rIns="0" bIns="52200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3"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320912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3900304" y="1946706"/>
            <a:ext cx="5243696" cy="1797860"/>
          </a:xfrm>
          <a:prstGeom prst="rect">
            <a:avLst/>
          </a:prstGeom>
          <a:solidFill>
            <a:srgbClr val="00A199"/>
          </a:solidFill>
        </p:spPr>
        <p:txBody>
          <a:bodyPr wrap="square" lIns="288000" tIns="522000" rIns="1260000" bIns="522000" anchor="ctr" anchorCtr="0">
            <a:spAutoFit/>
          </a:bodyPr>
          <a:lstStyle>
            <a:lvl1pPr marL="228588" indent="-228588">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88" indent="-228588">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88" indent="-228588">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88" indent="-228588">
              <a:buClr>
                <a:srgbClr val="00A199"/>
              </a:buClr>
              <a:buFont typeface="Calibri" panose="020F0502020204030204" pitchFamily="34" charset="0"/>
              <a:buChar char=" "/>
              <a:defRPr sz="1700">
                <a:solidFill>
                  <a:schemeClr val="bg1"/>
                </a:solidFill>
              </a:defRPr>
            </a:lvl4pPr>
            <a:lvl5pPr marL="228588" indent="-228588">
              <a:buClr>
                <a:srgbClr val="00A199"/>
              </a:buClr>
              <a:buFont typeface="Calibri" panose="020F0502020204030204" pitchFamily="34" charset="0"/>
              <a:buChar char=" "/>
              <a:defRPr sz="1700">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683568" y="1640454"/>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66118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09514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3CD5-B7A4-2290-E0B2-D565375F7E55}"/>
              </a:ext>
            </a:extLst>
          </p:cNvPr>
          <p:cNvSpPr>
            <a:spLocks noGrp="1"/>
          </p:cNvSpPr>
          <p:nvPr>
            <p:ph type="ctrTitle"/>
          </p:nvPr>
        </p:nvSpPr>
        <p:spPr>
          <a:xfrm>
            <a:off x="1143000" y="972715"/>
            <a:ext cx="6858000" cy="2069253"/>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3C27E61-02B7-8D53-6702-890FB1A72CEC}"/>
              </a:ext>
            </a:extLst>
          </p:cNvPr>
          <p:cNvSpPr>
            <a:spLocks noGrp="1"/>
          </p:cNvSpPr>
          <p:nvPr>
            <p:ph type="subTitle" idx="1"/>
          </p:nvPr>
        </p:nvSpPr>
        <p:spPr>
          <a:xfrm>
            <a:off x="1143000" y="3121766"/>
            <a:ext cx="6858000" cy="143499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8ADD99-C43E-0E90-2816-92D2A0C9C6C1}"/>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5" name="Footer Placeholder 4">
            <a:extLst>
              <a:ext uri="{FF2B5EF4-FFF2-40B4-BE49-F238E27FC236}">
                <a16:creationId xmlns:a16="http://schemas.microsoft.com/office/drawing/2014/main" id="{B95F5E98-22E4-53D9-10D0-FA554F4541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D5D1CF-AFFE-143F-EF27-5A79B619402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12931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5AD9-080D-18D6-1BB9-340200A2E3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4BBFB2-7E62-5B6D-DEAD-5CDE5D800B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C5FBC9-49BF-B2AF-12CE-FFD670EBE6EA}"/>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5" name="Footer Placeholder 4">
            <a:extLst>
              <a:ext uri="{FF2B5EF4-FFF2-40B4-BE49-F238E27FC236}">
                <a16:creationId xmlns:a16="http://schemas.microsoft.com/office/drawing/2014/main" id="{F0F26429-AD35-B61B-37E5-5419934903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A7546A-2E24-1B24-1BB6-E20ED12B551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5020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BAF6-46DD-BF73-8F97-E010DB84BAA6}"/>
              </a:ext>
            </a:extLst>
          </p:cNvPr>
          <p:cNvSpPr>
            <a:spLocks noGrp="1"/>
          </p:cNvSpPr>
          <p:nvPr>
            <p:ph type="title"/>
          </p:nvPr>
        </p:nvSpPr>
        <p:spPr>
          <a:xfrm>
            <a:off x="623888" y="1481773"/>
            <a:ext cx="7886700" cy="2472372"/>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7FB448-E52F-71A1-3DCB-31255511FA5C}"/>
              </a:ext>
            </a:extLst>
          </p:cNvPr>
          <p:cNvSpPr>
            <a:spLocks noGrp="1"/>
          </p:cNvSpPr>
          <p:nvPr>
            <p:ph type="body" idx="1"/>
          </p:nvPr>
        </p:nvSpPr>
        <p:spPr>
          <a:xfrm>
            <a:off x="623888" y="3977535"/>
            <a:ext cx="7886700" cy="130016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BEDEF-75EB-C375-F410-04CB28C25A44}"/>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5" name="Footer Placeholder 4">
            <a:extLst>
              <a:ext uri="{FF2B5EF4-FFF2-40B4-BE49-F238E27FC236}">
                <a16:creationId xmlns:a16="http://schemas.microsoft.com/office/drawing/2014/main" id="{C6BE5BEB-A673-7A2F-4DC0-595BD125B7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F4350A-D3EF-F486-C869-51554B69655D}"/>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33504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35B-BDD6-F7D7-B687-81C8A5774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7CF998-503E-0CEC-C6F4-B2A3B950E276}"/>
              </a:ext>
            </a:extLst>
          </p:cNvPr>
          <p:cNvSpPr>
            <a:spLocks noGrp="1"/>
          </p:cNvSpPr>
          <p:nvPr>
            <p:ph sz="half" idx="1"/>
          </p:nvPr>
        </p:nvSpPr>
        <p:spPr>
          <a:xfrm>
            <a:off x="6286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3884000-9BFF-9A95-6CB3-A9E0CE7378DE}"/>
              </a:ext>
            </a:extLst>
          </p:cNvPr>
          <p:cNvSpPr>
            <a:spLocks noGrp="1"/>
          </p:cNvSpPr>
          <p:nvPr>
            <p:ph sz="half" idx="2"/>
          </p:nvPr>
        </p:nvSpPr>
        <p:spPr>
          <a:xfrm>
            <a:off x="46291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BCBB918-5EAE-88E0-0F96-1B0946B44B9B}"/>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6" name="Footer Placeholder 5">
            <a:extLst>
              <a:ext uri="{FF2B5EF4-FFF2-40B4-BE49-F238E27FC236}">
                <a16:creationId xmlns:a16="http://schemas.microsoft.com/office/drawing/2014/main" id="{DAAF8DEB-9F5C-654D-C880-7481D1BE90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D2A176-FCF9-21F1-19A5-99859F2E660F}"/>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08718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4211-31FA-C8B5-4BC9-858D558776AF}"/>
              </a:ext>
            </a:extLst>
          </p:cNvPr>
          <p:cNvSpPr>
            <a:spLocks noGrp="1"/>
          </p:cNvSpPr>
          <p:nvPr>
            <p:ph type="title"/>
          </p:nvPr>
        </p:nvSpPr>
        <p:spPr>
          <a:xfrm>
            <a:off x="629841" y="316442"/>
            <a:ext cx="7886700" cy="1148821"/>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597F65-12CE-9D21-AED4-A543EF7EB698}"/>
              </a:ext>
            </a:extLst>
          </p:cNvPr>
          <p:cNvSpPr>
            <a:spLocks noGrp="1"/>
          </p:cNvSpPr>
          <p:nvPr>
            <p:ph type="body" idx="1"/>
          </p:nvPr>
        </p:nvSpPr>
        <p:spPr>
          <a:xfrm>
            <a:off x="629842" y="1457008"/>
            <a:ext cx="3868340"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3452E-EDDE-87DB-A0F4-CA9225965CE3}"/>
              </a:ext>
            </a:extLst>
          </p:cNvPr>
          <p:cNvSpPr>
            <a:spLocks noGrp="1"/>
          </p:cNvSpPr>
          <p:nvPr>
            <p:ph sz="half" idx="2"/>
          </p:nvPr>
        </p:nvSpPr>
        <p:spPr>
          <a:xfrm>
            <a:off x="629842" y="2171065"/>
            <a:ext cx="3868340"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130F73-9B1E-B921-5AF3-AC7DFC94DE12}"/>
              </a:ext>
            </a:extLst>
          </p:cNvPr>
          <p:cNvSpPr>
            <a:spLocks noGrp="1"/>
          </p:cNvSpPr>
          <p:nvPr>
            <p:ph type="body" sz="quarter" idx="3"/>
          </p:nvPr>
        </p:nvSpPr>
        <p:spPr>
          <a:xfrm>
            <a:off x="4629150" y="1457008"/>
            <a:ext cx="3887391"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CDAF6-A35B-6C18-590C-61817715D366}"/>
              </a:ext>
            </a:extLst>
          </p:cNvPr>
          <p:cNvSpPr>
            <a:spLocks noGrp="1"/>
          </p:cNvSpPr>
          <p:nvPr>
            <p:ph sz="quarter" idx="4"/>
          </p:nvPr>
        </p:nvSpPr>
        <p:spPr>
          <a:xfrm>
            <a:off x="4629150" y="2171065"/>
            <a:ext cx="3887391"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5E57BAA-FBBE-7A16-BFD7-D241D2032F07}"/>
              </a:ext>
            </a:extLst>
          </p:cNvPr>
          <p:cNvSpPr>
            <a:spLocks noGrp="1"/>
          </p:cNvSpPr>
          <p:nvPr>
            <p:ph type="dt" sz="half" idx="10"/>
          </p:nvPr>
        </p:nvSpPr>
        <p:spPr/>
        <p:txBody>
          <a:bodyPr/>
          <a:lstStyle/>
          <a:p>
            <a:fld id="{B11831B6-0E44-448A-9367-44F7A0F8579C}" type="datetimeFigureOut">
              <a:rPr lang="en-CA" smtClean="0"/>
              <a:t>2025-05-13</a:t>
            </a:fld>
            <a:endParaRPr lang="en-CA"/>
          </a:p>
        </p:txBody>
      </p:sp>
      <p:sp>
        <p:nvSpPr>
          <p:cNvPr id="8" name="Footer Placeholder 7">
            <a:extLst>
              <a:ext uri="{FF2B5EF4-FFF2-40B4-BE49-F238E27FC236}">
                <a16:creationId xmlns:a16="http://schemas.microsoft.com/office/drawing/2014/main" id="{3B1F8679-6E76-DFAD-4BD2-7BB7A64BCEE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B6D106-F3E0-AC63-0E9E-AD63F08A8E3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2368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3.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6" r:id="rId1"/>
    <p:sldLayoutId id="2147483810" r:id="rId2"/>
    <p:sldLayoutId id="214748381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3C284-362F-262C-FB63-0AA3C0EA4FE3}"/>
              </a:ext>
            </a:extLst>
          </p:cNvPr>
          <p:cNvSpPr>
            <a:spLocks noGrp="1"/>
          </p:cNvSpPr>
          <p:nvPr>
            <p:ph type="title"/>
          </p:nvPr>
        </p:nvSpPr>
        <p:spPr>
          <a:xfrm>
            <a:off x="628650" y="316442"/>
            <a:ext cx="7886700" cy="1148821"/>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7E42DC-E8B1-7777-8E84-427B977FEDA6}"/>
              </a:ext>
            </a:extLst>
          </p:cNvPr>
          <p:cNvSpPr>
            <a:spLocks noGrp="1"/>
          </p:cNvSpPr>
          <p:nvPr>
            <p:ph type="body" idx="1"/>
          </p:nvPr>
        </p:nvSpPr>
        <p:spPr>
          <a:xfrm>
            <a:off x="628650" y="1582208"/>
            <a:ext cx="7886700" cy="377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215D99-C752-F096-7398-336D7B870CC7}"/>
              </a:ext>
            </a:extLst>
          </p:cNvPr>
          <p:cNvSpPr>
            <a:spLocks noGrp="1"/>
          </p:cNvSpPr>
          <p:nvPr>
            <p:ph type="dt" sz="half" idx="2"/>
          </p:nvPr>
        </p:nvSpPr>
        <p:spPr>
          <a:xfrm>
            <a:off x="628650" y="5508837"/>
            <a:ext cx="2057400" cy="316442"/>
          </a:xfrm>
          <a:prstGeom prst="rect">
            <a:avLst/>
          </a:prstGeom>
        </p:spPr>
        <p:txBody>
          <a:bodyPr vert="horz" lIns="91440" tIns="45720" rIns="91440" bIns="45720" rtlCol="0" anchor="ctr"/>
          <a:lstStyle>
            <a:lvl1pPr algn="l">
              <a:defRPr sz="900">
                <a:solidFill>
                  <a:schemeClr val="tx1">
                    <a:tint val="75000"/>
                  </a:schemeClr>
                </a:solidFill>
              </a:defRPr>
            </a:lvl1pPr>
          </a:lstStyle>
          <a:p>
            <a:fld id="{B11831B6-0E44-448A-9367-44F7A0F8579C}" type="datetimeFigureOut">
              <a:rPr lang="en-CA" smtClean="0"/>
              <a:t>2025-05-13</a:t>
            </a:fld>
            <a:endParaRPr lang="en-CA"/>
          </a:p>
        </p:txBody>
      </p:sp>
      <p:sp>
        <p:nvSpPr>
          <p:cNvPr id="5" name="Footer Placeholder 4">
            <a:extLst>
              <a:ext uri="{FF2B5EF4-FFF2-40B4-BE49-F238E27FC236}">
                <a16:creationId xmlns:a16="http://schemas.microsoft.com/office/drawing/2014/main" id="{A0687BCB-6EA9-C732-84C0-CB9BE1DEA710}"/>
              </a:ext>
            </a:extLst>
          </p:cNvPr>
          <p:cNvSpPr>
            <a:spLocks noGrp="1"/>
          </p:cNvSpPr>
          <p:nvPr>
            <p:ph type="ftr" sz="quarter" idx="3"/>
          </p:nvPr>
        </p:nvSpPr>
        <p:spPr>
          <a:xfrm>
            <a:off x="3028950" y="5508837"/>
            <a:ext cx="3086100" cy="31644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A693862-575A-3739-3684-C94BC3E2360F}"/>
              </a:ext>
            </a:extLst>
          </p:cNvPr>
          <p:cNvSpPr>
            <a:spLocks noGrp="1"/>
          </p:cNvSpPr>
          <p:nvPr>
            <p:ph type="sldNum" sz="quarter" idx="4"/>
          </p:nvPr>
        </p:nvSpPr>
        <p:spPr>
          <a:xfrm>
            <a:off x="6457950" y="5508837"/>
            <a:ext cx="2057400" cy="316442"/>
          </a:xfrm>
          <a:prstGeom prst="rect">
            <a:avLst/>
          </a:prstGeom>
        </p:spPr>
        <p:txBody>
          <a:bodyPr vert="horz" lIns="91440" tIns="45720" rIns="91440" bIns="45720" rtlCol="0" anchor="ctr"/>
          <a:lstStyle>
            <a:lvl1pPr algn="r">
              <a:defRPr sz="900">
                <a:solidFill>
                  <a:schemeClr val="tx1">
                    <a:tint val="75000"/>
                  </a:schemeClr>
                </a:solidFill>
              </a:defRPr>
            </a:lvl1pPr>
          </a:lstStyle>
          <a:p>
            <a:fld id="{35A5902B-3829-4B13-A0A5-B36E24AC00BC}" type="slidenum">
              <a:rPr lang="en-CA" smtClean="0"/>
              <a:t>‹#›</a:t>
            </a:fld>
            <a:endParaRPr lang="en-CA"/>
          </a:p>
        </p:txBody>
      </p:sp>
    </p:spTree>
    <p:extLst>
      <p:ext uri="{BB962C8B-B14F-4D97-AF65-F5344CB8AC3E}">
        <p14:creationId xmlns:p14="http://schemas.microsoft.com/office/powerpoint/2010/main" val="5064691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70" r:id="rId14"/>
    <p:sldLayoutId id="2147483771" r:id="rId15"/>
    <p:sldLayoutId id="2147483772"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fhir.org/terminology-support/https:/simplifier.net/resolve?scope=fhir.tx.support.r3@0.20.0&amp;canonical=http://hl7.org/fhir/sid/icd-10-cm.html#icd-10-cm-Z59.463" TargetMode="External"/><Relationship Id="rId3" Type="http://schemas.openxmlformats.org/officeDocument/2006/relationships/image" Target="../media/image25.png"/><Relationship Id="rId7" Type="http://schemas.openxmlformats.org/officeDocument/2006/relationships/hyperlink" Target="http://fhir.org/terminology-support/https:/simplifier.net/resolve?scope=fhir.tx.support.r3@0.20.0&amp;canonical=http://hl7.org/fhir/sid/icd-10-cm.html#icd-10-cm-Z59.461" TargetMode="External"/><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hyperlink" Target="http://fhir.org/terminology-support/https:/simplifier.net/resolve?scope=fhir.tx.support.r3@0.20.0&amp;canonical=http://hl7.org/fhir/sid/icd-10-cm.html#icd-10-cm-Z59.4602" TargetMode="External"/><Relationship Id="rId5" Type="http://schemas.openxmlformats.org/officeDocument/2006/relationships/hyperlink" Target="http://fhir.org/terminology-support/https:/simplifier.net/resolve?scope=fhir.tx.support.r3@0.20.0&amp;canonical=http://hl7.org/fhir/sid/icd-10-cm.html#icd-10-cm-Z59.4601" TargetMode="External"/><Relationship Id="rId4" Type="http://schemas.openxmlformats.org/officeDocument/2006/relationships/hyperlink" Target="http://fhir.org/terminology-support/https:/simplifier.net/resolve?scope=fhir.tx.support.r3@0.20.0&amp;canonical=http://hl7.org/fhir/sid/icd-10-cm.html#icd-10-cm-Z59.46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onfluence.hl7.org/spaces/GRAV/pages/91995034/Inadequate+Housing" TargetMode="Externa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deependcanada.org/materials-and-resources/#implement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485332" y="3917704"/>
            <a:ext cx="5962800" cy="1415732"/>
          </a:xfrm>
          <a:prstGeom prst="rect">
            <a:avLst/>
          </a:prstGeom>
          <a:noFill/>
          <a:ln>
            <a:noFill/>
          </a:ln>
        </p:spPr>
        <p:txBody>
          <a:bodyPr spcFirstLastPara="1" wrap="square" lIns="91425" tIns="45700" rIns="91425" bIns="45700" anchor="t" anchorCtr="0">
            <a:spAutoFit/>
          </a:bodyPr>
          <a:lstStyle/>
          <a:p>
            <a:pPr>
              <a:buSzPts val="1800"/>
            </a:pPr>
            <a:r>
              <a:rPr lang="en-CA" sz="1800">
                <a:solidFill>
                  <a:schemeClr val="dk1"/>
                </a:solidFill>
                <a:latin typeface="Calibri" panose="020F0502020204030204" pitchFamily="34" charset="0"/>
                <a:cs typeface="Calibri" panose="020F0502020204030204" pitchFamily="34" charset="0"/>
              </a:rPr>
              <a:t>Monthly SDOH Working Group Zoom Meeting</a:t>
            </a: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May 14, 2025 - 10 am PT; 11 am MT 1 pm ET</a:t>
            </a:r>
            <a:endParaRPr lang="en-CA">
              <a:latin typeface="Calibri" panose="020F0502020204030204" pitchFamily="34" charset="0"/>
              <a:cs typeface="Calibri" panose="020F0502020204030204" pitchFamily="34" charset="0"/>
            </a:endParaRPr>
          </a:p>
          <a:p>
            <a:pPr>
              <a:buSzPts val="1800"/>
            </a:pPr>
            <a:endParaRPr lang="en-CA" sz="1800">
              <a:solidFill>
                <a:schemeClr val="dk1"/>
              </a:solidFill>
              <a:latin typeface="Calibri" panose="020F0502020204030204" pitchFamily="34" charset="0"/>
              <a:cs typeface="Calibri" panose="020F0502020204030204" pitchFamily="34" charset="0"/>
            </a:endParaRPr>
          </a:p>
          <a:p>
            <a:pPr>
              <a:buSzPts val="1400"/>
            </a:pP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Facilitated by Jennifer Lawson and Brooke Carroll</a:t>
            </a:r>
            <a:endParaRPr lang="en-CA">
              <a:latin typeface="Calibri" panose="020F0502020204030204" pitchFamily="34" charset="0"/>
              <a:cs typeface="Calibri" panose="020F0502020204030204" pitchFamily="34" charset="0"/>
            </a:endParaRPr>
          </a:p>
        </p:txBody>
      </p:sp>
      <p:sp>
        <p:nvSpPr>
          <p:cNvPr id="83" name="Google Shape;83;p1"/>
          <p:cNvSpPr txBox="1"/>
          <p:nvPr/>
        </p:nvSpPr>
        <p:spPr>
          <a:xfrm>
            <a:off x="485332" y="273373"/>
            <a:ext cx="4261826"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CA" sz="2400" b="1">
                <a:solidFill>
                  <a:schemeClr val="dk1"/>
                </a:solidFill>
                <a:latin typeface="Calibri" panose="020F0502020204030204" pitchFamily="34" charset="0"/>
                <a:cs typeface="Calibri" panose="020F0502020204030204" pitchFamily="34" charset="0"/>
              </a:rPr>
              <a:t>Social Determinants of Health Working Group</a:t>
            </a:r>
            <a:endParaRPr lang="en-CA">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6C910-E39A-E6BE-3407-23AE19F67BD5}"/>
              </a:ext>
            </a:extLst>
          </p:cNvPr>
          <p:cNvPicPr>
            <a:picLocks noChangeAspect="1"/>
          </p:cNvPicPr>
          <p:nvPr/>
        </p:nvPicPr>
        <p:blipFill>
          <a:blip r:embed="rId2"/>
          <a:stretch>
            <a:fillRect/>
          </a:stretch>
        </p:blipFill>
        <p:spPr>
          <a:xfrm>
            <a:off x="351065" y="93029"/>
            <a:ext cx="5698671" cy="3617638"/>
          </a:xfrm>
          <a:prstGeom prst="rect">
            <a:avLst/>
          </a:prstGeom>
        </p:spPr>
      </p:pic>
      <p:pic>
        <p:nvPicPr>
          <p:cNvPr id="5" name="Picture 4">
            <a:extLst>
              <a:ext uri="{FF2B5EF4-FFF2-40B4-BE49-F238E27FC236}">
                <a16:creationId xmlns:a16="http://schemas.microsoft.com/office/drawing/2014/main" id="{1F12D82B-CE75-27E5-8A4B-139EE258FEB5}"/>
              </a:ext>
            </a:extLst>
          </p:cNvPr>
          <p:cNvPicPr>
            <a:picLocks noChangeAspect="1"/>
          </p:cNvPicPr>
          <p:nvPr/>
        </p:nvPicPr>
        <p:blipFill>
          <a:blip r:embed="rId3"/>
          <a:srcRect t="12288"/>
          <a:stretch/>
        </p:blipFill>
        <p:spPr>
          <a:xfrm>
            <a:off x="398008" y="3567793"/>
            <a:ext cx="5662651" cy="2375807"/>
          </a:xfrm>
          <a:prstGeom prst="rect">
            <a:avLst/>
          </a:prstGeom>
        </p:spPr>
      </p:pic>
      <p:sp>
        <p:nvSpPr>
          <p:cNvPr id="6" name="TextBox 5">
            <a:extLst>
              <a:ext uri="{FF2B5EF4-FFF2-40B4-BE49-F238E27FC236}">
                <a16:creationId xmlns:a16="http://schemas.microsoft.com/office/drawing/2014/main" id="{5F1DA840-97DC-F8AF-DCD3-1CD710627F4D}"/>
              </a:ext>
            </a:extLst>
          </p:cNvPr>
          <p:cNvSpPr txBox="1"/>
          <p:nvPr/>
        </p:nvSpPr>
        <p:spPr>
          <a:xfrm>
            <a:off x="6637563" y="2058106"/>
            <a:ext cx="1884030" cy="1938992"/>
          </a:xfrm>
          <a:prstGeom prst="rect">
            <a:avLst/>
          </a:prstGeom>
          <a:noFill/>
          <a:ln>
            <a:solidFill>
              <a:schemeClr val="accent1">
                <a:shade val="15000"/>
              </a:schemeClr>
            </a:solidFill>
          </a:ln>
        </p:spPr>
        <p:txBody>
          <a:bodyPr wrap="square" rtlCol="0">
            <a:spAutoFit/>
          </a:bodyPr>
          <a:lstStyle/>
          <a:p>
            <a:endParaRPr lang="en-CA" sz="2400" dirty="0"/>
          </a:p>
          <a:p>
            <a:r>
              <a:rPr lang="en-CA" sz="2400" dirty="0"/>
              <a:t>CACDI SDOH Data Elements</a:t>
            </a:r>
          </a:p>
          <a:p>
            <a:endParaRPr lang="en-CA" sz="2400" dirty="0"/>
          </a:p>
        </p:txBody>
      </p:sp>
    </p:spTree>
    <p:extLst>
      <p:ext uri="{BB962C8B-B14F-4D97-AF65-F5344CB8AC3E}">
        <p14:creationId xmlns:p14="http://schemas.microsoft.com/office/powerpoint/2010/main" val="150460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F1534E-3DAB-FE88-61D2-5B15BF7B9344}"/>
              </a:ext>
            </a:extLst>
          </p:cNvPr>
          <p:cNvPicPr>
            <a:picLocks noChangeAspect="1"/>
          </p:cNvPicPr>
          <p:nvPr/>
        </p:nvPicPr>
        <p:blipFill>
          <a:blip r:embed="rId2"/>
          <a:stretch>
            <a:fillRect/>
          </a:stretch>
        </p:blipFill>
        <p:spPr>
          <a:xfrm>
            <a:off x="818632" y="1109719"/>
            <a:ext cx="7123099" cy="1862081"/>
          </a:xfrm>
          <a:prstGeom prst="rect">
            <a:avLst/>
          </a:prstGeom>
        </p:spPr>
      </p:pic>
      <p:sp>
        <p:nvSpPr>
          <p:cNvPr id="4" name="TextBox 3">
            <a:extLst>
              <a:ext uri="{FF2B5EF4-FFF2-40B4-BE49-F238E27FC236}">
                <a16:creationId xmlns:a16="http://schemas.microsoft.com/office/drawing/2014/main" id="{6C66AEF4-97D2-63AC-50DA-543C868585A2}"/>
              </a:ext>
            </a:extLst>
          </p:cNvPr>
          <p:cNvSpPr txBox="1"/>
          <p:nvPr/>
        </p:nvSpPr>
        <p:spPr>
          <a:xfrm>
            <a:off x="497540" y="221876"/>
            <a:ext cx="7617759" cy="800219"/>
          </a:xfrm>
          <a:prstGeom prst="rect">
            <a:avLst/>
          </a:prstGeom>
          <a:noFill/>
        </p:spPr>
        <p:txBody>
          <a:bodyPr wrap="square" rtlCol="0">
            <a:spAutoFit/>
          </a:bodyPr>
          <a:lstStyle/>
          <a:p>
            <a:r>
              <a:rPr lang="en-CA" sz="1800" b="1" i="0" u="none" strike="noStrike" baseline="0" dirty="0">
                <a:solidFill>
                  <a:srgbClr val="000000"/>
                </a:solidFill>
                <a:latin typeface="+mn-lt"/>
              </a:rPr>
              <a:t>Person Information </a:t>
            </a:r>
            <a:endParaRPr lang="en-CA" sz="1800" b="0" i="0" u="none" strike="noStrike" baseline="0" dirty="0">
              <a:solidFill>
                <a:srgbClr val="000000"/>
              </a:solidFill>
              <a:latin typeface="+mn-lt"/>
            </a:endParaRPr>
          </a:p>
          <a:p>
            <a:r>
              <a:rPr lang="en-CA" b="0" i="0" u="none" strike="noStrike" baseline="0" dirty="0">
                <a:solidFill>
                  <a:srgbClr val="000000"/>
                </a:solidFill>
                <a:latin typeface="+mn-lt"/>
              </a:rPr>
              <a:t>The following data elements pertain to administrative information about a person receiving care or other health-related services.</a:t>
            </a:r>
            <a:endParaRPr lang="en-CA" dirty="0">
              <a:latin typeface="+mn-lt"/>
            </a:endParaRPr>
          </a:p>
        </p:txBody>
      </p:sp>
      <p:pic>
        <p:nvPicPr>
          <p:cNvPr id="6" name="Picture 5">
            <a:extLst>
              <a:ext uri="{FF2B5EF4-FFF2-40B4-BE49-F238E27FC236}">
                <a16:creationId xmlns:a16="http://schemas.microsoft.com/office/drawing/2014/main" id="{B5E1BD5F-12C3-F04C-3FB5-888EEA933496}"/>
              </a:ext>
            </a:extLst>
          </p:cNvPr>
          <p:cNvPicPr>
            <a:picLocks noChangeAspect="1"/>
          </p:cNvPicPr>
          <p:nvPr/>
        </p:nvPicPr>
        <p:blipFill>
          <a:blip r:embed="rId3"/>
          <a:srcRect t="12430"/>
          <a:stretch/>
        </p:blipFill>
        <p:spPr>
          <a:xfrm>
            <a:off x="655346" y="3059424"/>
            <a:ext cx="7286385" cy="608468"/>
          </a:xfrm>
          <a:prstGeom prst="rect">
            <a:avLst/>
          </a:prstGeom>
        </p:spPr>
      </p:pic>
    </p:spTree>
    <p:extLst>
      <p:ext uri="{BB962C8B-B14F-4D97-AF65-F5344CB8AC3E}">
        <p14:creationId xmlns:p14="http://schemas.microsoft.com/office/powerpoint/2010/main" val="181000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5CDE58-A35E-71BD-A818-78F7BBE041A7}"/>
              </a:ext>
            </a:extLst>
          </p:cNvPr>
          <p:cNvPicPr>
            <a:picLocks noChangeAspect="1"/>
          </p:cNvPicPr>
          <p:nvPr/>
        </p:nvPicPr>
        <p:blipFill>
          <a:blip r:embed="rId2"/>
          <a:stretch>
            <a:fillRect/>
          </a:stretch>
        </p:blipFill>
        <p:spPr>
          <a:xfrm>
            <a:off x="423333" y="981443"/>
            <a:ext cx="8094133" cy="4573991"/>
          </a:xfrm>
          <a:prstGeom prst="rect">
            <a:avLst/>
          </a:prstGeom>
        </p:spPr>
      </p:pic>
      <p:sp>
        <p:nvSpPr>
          <p:cNvPr id="4" name="TextBox 3">
            <a:extLst>
              <a:ext uri="{FF2B5EF4-FFF2-40B4-BE49-F238E27FC236}">
                <a16:creationId xmlns:a16="http://schemas.microsoft.com/office/drawing/2014/main" id="{48812AB8-71AF-BB78-E139-E40D9EF80839}"/>
              </a:ext>
            </a:extLst>
          </p:cNvPr>
          <p:cNvSpPr txBox="1"/>
          <p:nvPr/>
        </p:nvSpPr>
        <p:spPr>
          <a:xfrm>
            <a:off x="491067" y="364067"/>
            <a:ext cx="7543800" cy="523220"/>
          </a:xfrm>
          <a:prstGeom prst="rect">
            <a:avLst/>
          </a:prstGeom>
          <a:noFill/>
        </p:spPr>
        <p:txBody>
          <a:bodyPr wrap="square" rtlCol="0">
            <a:spAutoFit/>
          </a:bodyPr>
          <a:lstStyle/>
          <a:p>
            <a:r>
              <a:rPr lang="en-CA" b="1" dirty="0"/>
              <a:t>Proposed Data Elements to Move to Person or named as Sociodemographic Section of Social Determinants of Health </a:t>
            </a:r>
          </a:p>
        </p:txBody>
      </p:sp>
      <p:sp>
        <p:nvSpPr>
          <p:cNvPr id="5" name="Star: 5 Points 4">
            <a:extLst>
              <a:ext uri="{FF2B5EF4-FFF2-40B4-BE49-F238E27FC236}">
                <a16:creationId xmlns:a16="http://schemas.microsoft.com/office/drawing/2014/main" id="{89A06E0E-499E-7E3F-1437-43AE194E87BD}"/>
              </a:ext>
            </a:extLst>
          </p:cNvPr>
          <p:cNvSpPr/>
          <p:nvPr/>
        </p:nvSpPr>
        <p:spPr>
          <a:xfrm>
            <a:off x="207234" y="1490900"/>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6" name="Star: 5 Points 5">
            <a:extLst>
              <a:ext uri="{FF2B5EF4-FFF2-40B4-BE49-F238E27FC236}">
                <a16:creationId xmlns:a16="http://schemas.microsoft.com/office/drawing/2014/main" id="{27A4F6AF-D3F7-1798-8DC6-BF1EF7B67878}"/>
              </a:ext>
            </a:extLst>
          </p:cNvPr>
          <p:cNvSpPr/>
          <p:nvPr/>
        </p:nvSpPr>
        <p:spPr>
          <a:xfrm>
            <a:off x="207233" y="2000357"/>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highlight>
                <a:srgbClr val="FF00FF"/>
              </a:highlight>
            </a:endParaRPr>
          </a:p>
        </p:txBody>
      </p:sp>
      <p:sp>
        <p:nvSpPr>
          <p:cNvPr id="7" name="Star: 5 Points 6">
            <a:extLst>
              <a:ext uri="{FF2B5EF4-FFF2-40B4-BE49-F238E27FC236}">
                <a16:creationId xmlns:a16="http://schemas.microsoft.com/office/drawing/2014/main" id="{95882AA3-87D1-D0FF-2C25-0BA27C032C9D}"/>
              </a:ext>
            </a:extLst>
          </p:cNvPr>
          <p:cNvSpPr/>
          <p:nvPr/>
        </p:nvSpPr>
        <p:spPr>
          <a:xfrm>
            <a:off x="207232" y="4692757"/>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highlight>
                <a:srgbClr val="FF00FF"/>
              </a:highlight>
            </a:endParaRPr>
          </a:p>
        </p:txBody>
      </p:sp>
      <p:sp>
        <p:nvSpPr>
          <p:cNvPr id="8" name="Star: 5 Points 7">
            <a:extLst>
              <a:ext uri="{FF2B5EF4-FFF2-40B4-BE49-F238E27FC236}">
                <a16:creationId xmlns:a16="http://schemas.microsoft.com/office/drawing/2014/main" id="{2423D692-4F8F-3C94-90AE-A86A7EB6C180}"/>
              </a:ext>
            </a:extLst>
          </p:cNvPr>
          <p:cNvSpPr/>
          <p:nvPr/>
        </p:nvSpPr>
        <p:spPr>
          <a:xfrm>
            <a:off x="207231" y="5168347"/>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highlight>
                <a:srgbClr val="FF00FF"/>
              </a:highlight>
            </a:endParaRPr>
          </a:p>
        </p:txBody>
      </p:sp>
    </p:spTree>
    <p:extLst>
      <p:ext uri="{BB962C8B-B14F-4D97-AF65-F5344CB8AC3E}">
        <p14:creationId xmlns:p14="http://schemas.microsoft.com/office/powerpoint/2010/main" val="217057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A3510B-D721-2981-7138-A54418A1630E}"/>
              </a:ext>
            </a:extLst>
          </p:cNvPr>
          <p:cNvPicPr>
            <a:picLocks noChangeAspect="1"/>
          </p:cNvPicPr>
          <p:nvPr/>
        </p:nvPicPr>
        <p:blipFill>
          <a:blip r:embed="rId2"/>
          <a:stretch>
            <a:fillRect/>
          </a:stretch>
        </p:blipFill>
        <p:spPr>
          <a:xfrm>
            <a:off x="387145" y="165702"/>
            <a:ext cx="8136369" cy="5777898"/>
          </a:xfrm>
          <a:prstGeom prst="rect">
            <a:avLst/>
          </a:prstGeom>
        </p:spPr>
      </p:pic>
      <p:sp>
        <p:nvSpPr>
          <p:cNvPr id="4" name="Star: 5 Points 3">
            <a:extLst>
              <a:ext uri="{FF2B5EF4-FFF2-40B4-BE49-F238E27FC236}">
                <a16:creationId xmlns:a16="http://schemas.microsoft.com/office/drawing/2014/main" id="{F5AB13FE-DC7A-4427-480E-9BACB88634BE}"/>
              </a:ext>
            </a:extLst>
          </p:cNvPr>
          <p:cNvSpPr/>
          <p:nvPr/>
        </p:nvSpPr>
        <p:spPr>
          <a:xfrm>
            <a:off x="279095" y="681014"/>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highlight>
                <a:srgbClr val="FF00FF"/>
              </a:highlight>
            </a:endParaRPr>
          </a:p>
        </p:txBody>
      </p:sp>
      <p:sp>
        <p:nvSpPr>
          <p:cNvPr id="5" name="Star: 5 Points 4">
            <a:extLst>
              <a:ext uri="{FF2B5EF4-FFF2-40B4-BE49-F238E27FC236}">
                <a16:creationId xmlns:a16="http://schemas.microsoft.com/office/drawing/2014/main" id="{6C9F74A1-02DD-AF0D-D0C8-852F837AB358}"/>
              </a:ext>
            </a:extLst>
          </p:cNvPr>
          <p:cNvSpPr/>
          <p:nvPr/>
        </p:nvSpPr>
        <p:spPr>
          <a:xfrm>
            <a:off x="279095" y="1798614"/>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highlight>
                <a:srgbClr val="FF00FF"/>
              </a:highlight>
            </a:endParaRPr>
          </a:p>
        </p:txBody>
      </p:sp>
    </p:spTree>
    <p:extLst>
      <p:ext uri="{BB962C8B-B14F-4D97-AF65-F5344CB8AC3E}">
        <p14:creationId xmlns:p14="http://schemas.microsoft.com/office/powerpoint/2010/main" val="104783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93EEB-1FC0-D721-64A4-E6722833242A}"/>
              </a:ext>
            </a:extLst>
          </p:cNvPr>
          <p:cNvPicPr>
            <a:picLocks noChangeAspect="1"/>
          </p:cNvPicPr>
          <p:nvPr/>
        </p:nvPicPr>
        <p:blipFill>
          <a:blip r:embed="rId2"/>
          <a:stretch>
            <a:fillRect/>
          </a:stretch>
        </p:blipFill>
        <p:spPr>
          <a:xfrm>
            <a:off x="290011" y="155696"/>
            <a:ext cx="8339640" cy="5787904"/>
          </a:xfrm>
          <a:prstGeom prst="rect">
            <a:avLst/>
          </a:prstGeom>
        </p:spPr>
      </p:pic>
      <p:sp>
        <p:nvSpPr>
          <p:cNvPr id="4" name="Star: 5 Points 3">
            <a:extLst>
              <a:ext uri="{FF2B5EF4-FFF2-40B4-BE49-F238E27FC236}">
                <a16:creationId xmlns:a16="http://schemas.microsoft.com/office/drawing/2014/main" id="{E7541E7B-2E87-1831-505F-7615DFE7F4C1}"/>
              </a:ext>
            </a:extLst>
          </p:cNvPr>
          <p:cNvSpPr/>
          <p:nvPr/>
        </p:nvSpPr>
        <p:spPr>
          <a:xfrm>
            <a:off x="181961" y="765680"/>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
        <p:nvSpPr>
          <p:cNvPr id="5" name="Star: 5 Points 4">
            <a:extLst>
              <a:ext uri="{FF2B5EF4-FFF2-40B4-BE49-F238E27FC236}">
                <a16:creationId xmlns:a16="http://schemas.microsoft.com/office/drawing/2014/main" id="{1477F34A-05DC-516E-209C-0DF7D9BBD4D7}"/>
              </a:ext>
            </a:extLst>
          </p:cNvPr>
          <p:cNvSpPr/>
          <p:nvPr/>
        </p:nvSpPr>
        <p:spPr>
          <a:xfrm>
            <a:off x="181961" y="1214413"/>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
        <p:nvSpPr>
          <p:cNvPr id="6" name="Star: 5 Points 5">
            <a:extLst>
              <a:ext uri="{FF2B5EF4-FFF2-40B4-BE49-F238E27FC236}">
                <a16:creationId xmlns:a16="http://schemas.microsoft.com/office/drawing/2014/main" id="{F7EB7EEB-1F52-7EAF-0191-20277EFD7906}"/>
              </a:ext>
            </a:extLst>
          </p:cNvPr>
          <p:cNvSpPr/>
          <p:nvPr/>
        </p:nvSpPr>
        <p:spPr>
          <a:xfrm>
            <a:off x="181961" y="3130273"/>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Tree>
    <p:extLst>
      <p:ext uri="{BB962C8B-B14F-4D97-AF65-F5344CB8AC3E}">
        <p14:creationId xmlns:p14="http://schemas.microsoft.com/office/powerpoint/2010/main" val="304436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C0C7D-543A-81CF-DD77-9B524FEC8CA2}"/>
              </a:ext>
            </a:extLst>
          </p:cNvPr>
          <p:cNvPicPr>
            <a:picLocks noChangeAspect="1"/>
          </p:cNvPicPr>
          <p:nvPr/>
        </p:nvPicPr>
        <p:blipFill>
          <a:blip r:embed="rId2"/>
          <a:stretch>
            <a:fillRect/>
          </a:stretch>
        </p:blipFill>
        <p:spPr>
          <a:xfrm>
            <a:off x="503421" y="198812"/>
            <a:ext cx="7864972" cy="5744788"/>
          </a:xfrm>
          <a:prstGeom prst="rect">
            <a:avLst/>
          </a:prstGeom>
        </p:spPr>
      </p:pic>
      <p:sp>
        <p:nvSpPr>
          <p:cNvPr id="4" name="Star: 5 Points 3">
            <a:extLst>
              <a:ext uri="{FF2B5EF4-FFF2-40B4-BE49-F238E27FC236}">
                <a16:creationId xmlns:a16="http://schemas.microsoft.com/office/drawing/2014/main" id="{A83890ED-1D38-05AD-8146-201C816F1640}"/>
              </a:ext>
            </a:extLst>
          </p:cNvPr>
          <p:cNvSpPr/>
          <p:nvPr/>
        </p:nvSpPr>
        <p:spPr>
          <a:xfrm>
            <a:off x="395371" y="672823"/>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
        <p:nvSpPr>
          <p:cNvPr id="5" name="Star: 5 Points 4">
            <a:extLst>
              <a:ext uri="{FF2B5EF4-FFF2-40B4-BE49-F238E27FC236}">
                <a16:creationId xmlns:a16="http://schemas.microsoft.com/office/drawing/2014/main" id="{7980F450-8EF4-E5E2-0D1D-43672B2D1828}"/>
              </a:ext>
            </a:extLst>
          </p:cNvPr>
          <p:cNvSpPr/>
          <p:nvPr/>
        </p:nvSpPr>
        <p:spPr>
          <a:xfrm>
            <a:off x="395370" y="2262138"/>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Tree>
    <p:extLst>
      <p:ext uri="{BB962C8B-B14F-4D97-AF65-F5344CB8AC3E}">
        <p14:creationId xmlns:p14="http://schemas.microsoft.com/office/powerpoint/2010/main" val="39125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CC129-4E4E-A09C-CE9B-49C6F14B8BBF}"/>
              </a:ext>
            </a:extLst>
          </p:cNvPr>
          <p:cNvPicPr>
            <a:picLocks noChangeAspect="1"/>
          </p:cNvPicPr>
          <p:nvPr/>
        </p:nvPicPr>
        <p:blipFill>
          <a:blip r:embed="rId2"/>
          <a:stretch>
            <a:fillRect/>
          </a:stretch>
        </p:blipFill>
        <p:spPr>
          <a:xfrm>
            <a:off x="358473" y="314466"/>
            <a:ext cx="8197698" cy="5629134"/>
          </a:xfrm>
          <a:prstGeom prst="rect">
            <a:avLst/>
          </a:prstGeom>
        </p:spPr>
      </p:pic>
      <p:sp>
        <p:nvSpPr>
          <p:cNvPr id="4" name="Star: 5 Points 3">
            <a:extLst>
              <a:ext uri="{FF2B5EF4-FFF2-40B4-BE49-F238E27FC236}">
                <a16:creationId xmlns:a16="http://schemas.microsoft.com/office/drawing/2014/main" id="{0A0C5E79-3E7A-0030-0F3E-6AF172E029D2}"/>
              </a:ext>
            </a:extLst>
          </p:cNvPr>
          <p:cNvSpPr/>
          <p:nvPr/>
        </p:nvSpPr>
        <p:spPr>
          <a:xfrm>
            <a:off x="250423" y="860602"/>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
        <p:nvSpPr>
          <p:cNvPr id="5" name="Star: 5 Points 4">
            <a:extLst>
              <a:ext uri="{FF2B5EF4-FFF2-40B4-BE49-F238E27FC236}">
                <a16:creationId xmlns:a16="http://schemas.microsoft.com/office/drawing/2014/main" id="{17D8CD5D-26BA-95DE-E17C-8068BD27AD58}"/>
              </a:ext>
            </a:extLst>
          </p:cNvPr>
          <p:cNvSpPr/>
          <p:nvPr/>
        </p:nvSpPr>
        <p:spPr>
          <a:xfrm>
            <a:off x="261659" y="2164166"/>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
        <p:nvSpPr>
          <p:cNvPr id="6" name="Star: 5 Points 5">
            <a:extLst>
              <a:ext uri="{FF2B5EF4-FFF2-40B4-BE49-F238E27FC236}">
                <a16:creationId xmlns:a16="http://schemas.microsoft.com/office/drawing/2014/main" id="{12420438-1749-4D7A-67A8-5408CBB52F52}"/>
              </a:ext>
            </a:extLst>
          </p:cNvPr>
          <p:cNvSpPr/>
          <p:nvPr/>
        </p:nvSpPr>
        <p:spPr>
          <a:xfrm>
            <a:off x="275010" y="3949033"/>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8" name="Star: 5 Points 7">
            <a:extLst>
              <a:ext uri="{FF2B5EF4-FFF2-40B4-BE49-F238E27FC236}">
                <a16:creationId xmlns:a16="http://schemas.microsoft.com/office/drawing/2014/main" id="{DEE5A1BD-3404-AB36-6E2B-9CC672D126CF}"/>
              </a:ext>
            </a:extLst>
          </p:cNvPr>
          <p:cNvSpPr/>
          <p:nvPr/>
        </p:nvSpPr>
        <p:spPr>
          <a:xfrm>
            <a:off x="292682" y="4873298"/>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9" name="Star: 5 Points 8">
            <a:extLst>
              <a:ext uri="{FF2B5EF4-FFF2-40B4-BE49-F238E27FC236}">
                <a16:creationId xmlns:a16="http://schemas.microsoft.com/office/drawing/2014/main" id="{C3B5EA36-0DBD-54C1-63F0-779DA4D9F6BD}"/>
              </a:ext>
            </a:extLst>
          </p:cNvPr>
          <p:cNvSpPr/>
          <p:nvPr/>
        </p:nvSpPr>
        <p:spPr>
          <a:xfrm>
            <a:off x="292682" y="5200580"/>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0" name="Star: 5 Points 9">
            <a:extLst>
              <a:ext uri="{FF2B5EF4-FFF2-40B4-BE49-F238E27FC236}">
                <a16:creationId xmlns:a16="http://schemas.microsoft.com/office/drawing/2014/main" id="{EB0C3255-7D53-C2ED-BC4C-51675DB3061B}"/>
              </a:ext>
            </a:extLst>
          </p:cNvPr>
          <p:cNvSpPr/>
          <p:nvPr/>
        </p:nvSpPr>
        <p:spPr>
          <a:xfrm>
            <a:off x="277600" y="5552065"/>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1" name="Star: 5 Points 10">
            <a:extLst>
              <a:ext uri="{FF2B5EF4-FFF2-40B4-BE49-F238E27FC236}">
                <a16:creationId xmlns:a16="http://schemas.microsoft.com/office/drawing/2014/main" id="{78967A9D-DCA5-84C3-C0CB-FBFBE2E6512D}"/>
              </a:ext>
            </a:extLst>
          </p:cNvPr>
          <p:cNvSpPr/>
          <p:nvPr/>
        </p:nvSpPr>
        <p:spPr>
          <a:xfrm>
            <a:off x="286006" y="4521813"/>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
        <p:nvSpPr>
          <p:cNvPr id="12" name="Star: 5 Points 11">
            <a:extLst>
              <a:ext uri="{FF2B5EF4-FFF2-40B4-BE49-F238E27FC236}">
                <a16:creationId xmlns:a16="http://schemas.microsoft.com/office/drawing/2014/main" id="{C69E46B7-1AB2-104D-CF74-8F3CFC0DF846}"/>
              </a:ext>
            </a:extLst>
          </p:cNvPr>
          <p:cNvSpPr/>
          <p:nvPr/>
        </p:nvSpPr>
        <p:spPr>
          <a:xfrm>
            <a:off x="34851" y="4873298"/>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
        <p:nvSpPr>
          <p:cNvPr id="13" name="Star: 5 Points 12">
            <a:extLst>
              <a:ext uri="{FF2B5EF4-FFF2-40B4-BE49-F238E27FC236}">
                <a16:creationId xmlns:a16="http://schemas.microsoft.com/office/drawing/2014/main" id="{D1FA2C06-9C86-DB0D-F2BB-F10366212527}"/>
              </a:ext>
            </a:extLst>
          </p:cNvPr>
          <p:cNvSpPr/>
          <p:nvPr/>
        </p:nvSpPr>
        <p:spPr>
          <a:xfrm>
            <a:off x="22558" y="5202191"/>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00FF"/>
              </a:highlight>
            </a:endParaRPr>
          </a:p>
        </p:txBody>
      </p:sp>
    </p:spTree>
    <p:extLst>
      <p:ext uri="{BB962C8B-B14F-4D97-AF65-F5344CB8AC3E}">
        <p14:creationId xmlns:p14="http://schemas.microsoft.com/office/powerpoint/2010/main" val="205819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C4594-7BAC-D62E-21EF-69E0D123AEBB}"/>
              </a:ext>
            </a:extLst>
          </p:cNvPr>
          <p:cNvPicPr>
            <a:picLocks noChangeAspect="1"/>
          </p:cNvPicPr>
          <p:nvPr/>
        </p:nvPicPr>
        <p:blipFill>
          <a:blip r:embed="rId2"/>
          <a:stretch>
            <a:fillRect/>
          </a:stretch>
        </p:blipFill>
        <p:spPr>
          <a:xfrm>
            <a:off x="624114" y="332802"/>
            <a:ext cx="7483021" cy="5496497"/>
          </a:xfrm>
          <a:prstGeom prst="rect">
            <a:avLst/>
          </a:prstGeom>
        </p:spPr>
      </p:pic>
      <p:sp>
        <p:nvSpPr>
          <p:cNvPr id="4" name="Star: 5 Points 3">
            <a:extLst>
              <a:ext uri="{FF2B5EF4-FFF2-40B4-BE49-F238E27FC236}">
                <a16:creationId xmlns:a16="http://schemas.microsoft.com/office/drawing/2014/main" id="{08FB4DED-FB2E-B472-A04A-5FC5C887AB2C}"/>
              </a:ext>
            </a:extLst>
          </p:cNvPr>
          <p:cNvSpPr/>
          <p:nvPr/>
        </p:nvSpPr>
        <p:spPr>
          <a:xfrm>
            <a:off x="522740" y="857121"/>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5" name="Star: 5 Points 4">
            <a:extLst>
              <a:ext uri="{FF2B5EF4-FFF2-40B4-BE49-F238E27FC236}">
                <a16:creationId xmlns:a16="http://schemas.microsoft.com/office/drawing/2014/main" id="{EBEB6977-872A-5A0D-81F6-BB0E0A7D7715}"/>
              </a:ext>
            </a:extLst>
          </p:cNvPr>
          <p:cNvSpPr/>
          <p:nvPr/>
        </p:nvSpPr>
        <p:spPr>
          <a:xfrm>
            <a:off x="522740" y="1286146"/>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6" name="Star: 5 Points 5">
            <a:extLst>
              <a:ext uri="{FF2B5EF4-FFF2-40B4-BE49-F238E27FC236}">
                <a16:creationId xmlns:a16="http://schemas.microsoft.com/office/drawing/2014/main" id="{41A68B86-ED01-06C7-BB8A-EAD634F1BAB4}"/>
              </a:ext>
            </a:extLst>
          </p:cNvPr>
          <p:cNvSpPr/>
          <p:nvPr/>
        </p:nvSpPr>
        <p:spPr>
          <a:xfrm>
            <a:off x="522740" y="1931539"/>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 name="Star: 5 Points 6">
            <a:extLst>
              <a:ext uri="{FF2B5EF4-FFF2-40B4-BE49-F238E27FC236}">
                <a16:creationId xmlns:a16="http://schemas.microsoft.com/office/drawing/2014/main" id="{C0561997-AA04-6355-4149-1188B4C606CE}"/>
              </a:ext>
            </a:extLst>
          </p:cNvPr>
          <p:cNvSpPr/>
          <p:nvPr/>
        </p:nvSpPr>
        <p:spPr>
          <a:xfrm>
            <a:off x="528464" y="2292828"/>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8" name="Star: 5 Points 7">
            <a:extLst>
              <a:ext uri="{FF2B5EF4-FFF2-40B4-BE49-F238E27FC236}">
                <a16:creationId xmlns:a16="http://schemas.microsoft.com/office/drawing/2014/main" id="{E8AE1FFB-636A-587F-4521-BEF4A40E3275}"/>
              </a:ext>
            </a:extLst>
          </p:cNvPr>
          <p:cNvSpPr/>
          <p:nvPr/>
        </p:nvSpPr>
        <p:spPr>
          <a:xfrm>
            <a:off x="516763" y="2605615"/>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9" name="Star: 5 Points 8">
            <a:extLst>
              <a:ext uri="{FF2B5EF4-FFF2-40B4-BE49-F238E27FC236}">
                <a16:creationId xmlns:a16="http://schemas.microsoft.com/office/drawing/2014/main" id="{CBF3A473-86A0-2A5A-CA08-055E57F41424}"/>
              </a:ext>
            </a:extLst>
          </p:cNvPr>
          <p:cNvSpPr/>
          <p:nvPr/>
        </p:nvSpPr>
        <p:spPr>
          <a:xfrm>
            <a:off x="511389" y="2930234"/>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0" name="Star: 5 Points 9">
            <a:extLst>
              <a:ext uri="{FF2B5EF4-FFF2-40B4-BE49-F238E27FC236}">
                <a16:creationId xmlns:a16="http://schemas.microsoft.com/office/drawing/2014/main" id="{037FEC4D-D78C-E52B-6B01-A6D473E9DF8C}"/>
              </a:ext>
            </a:extLst>
          </p:cNvPr>
          <p:cNvSpPr/>
          <p:nvPr/>
        </p:nvSpPr>
        <p:spPr>
          <a:xfrm>
            <a:off x="486228" y="3227220"/>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1" name="Star: 5 Points 10">
            <a:extLst>
              <a:ext uri="{FF2B5EF4-FFF2-40B4-BE49-F238E27FC236}">
                <a16:creationId xmlns:a16="http://schemas.microsoft.com/office/drawing/2014/main" id="{CE971F60-FA2A-2FAF-FD28-DF52C51A9E0A}"/>
              </a:ext>
            </a:extLst>
          </p:cNvPr>
          <p:cNvSpPr/>
          <p:nvPr/>
        </p:nvSpPr>
        <p:spPr>
          <a:xfrm>
            <a:off x="489618" y="3551395"/>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2" name="Star: 5 Points 11">
            <a:extLst>
              <a:ext uri="{FF2B5EF4-FFF2-40B4-BE49-F238E27FC236}">
                <a16:creationId xmlns:a16="http://schemas.microsoft.com/office/drawing/2014/main" id="{E1D3915D-0B8C-746C-D55D-B3BFCC5AC0EA}"/>
              </a:ext>
            </a:extLst>
          </p:cNvPr>
          <p:cNvSpPr/>
          <p:nvPr/>
        </p:nvSpPr>
        <p:spPr>
          <a:xfrm>
            <a:off x="511389" y="4008789"/>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3" name="Star: 5 Points 12">
            <a:extLst>
              <a:ext uri="{FF2B5EF4-FFF2-40B4-BE49-F238E27FC236}">
                <a16:creationId xmlns:a16="http://schemas.microsoft.com/office/drawing/2014/main" id="{F299792D-A4D3-DB56-AB7E-B4F9EA41925B}"/>
              </a:ext>
            </a:extLst>
          </p:cNvPr>
          <p:cNvSpPr/>
          <p:nvPr/>
        </p:nvSpPr>
        <p:spPr>
          <a:xfrm>
            <a:off x="517341" y="4390264"/>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4" name="Star: 5 Points 13">
            <a:extLst>
              <a:ext uri="{FF2B5EF4-FFF2-40B4-BE49-F238E27FC236}">
                <a16:creationId xmlns:a16="http://schemas.microsoft.com/office/drawing/2014/main" id="{1E4B9DEB-B4E3-DFE1-1577-13D77B4F6CAD}"/>
              </a:ext>
            </a:extLst>
          </p:cNvPr>
          <p:cNvSpPr/>
          <p:nvPr/>
        </p:nvSpPr>
        <p:spPr>
          <a:xfrm>
            <a:off x="493183" y="4802094"/>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5" name="Star: 5 Points 14">
            <a:extLst>
              <a:ext uri="{FF2B5EF4-FFF2-40B4-BE49-F238E27FC236}">
                <a16:creationId xmlns:a16="http://schemas.microsoft.com/office/drawing/2014/main" id="{3879A782-CC0F-3EBF-AEC6-8641A4E229FC}"/>
              </a:ext>
            </a:extLst>
          </p:cNvPr>
          <p:cNvSpPr/>
          <p:nvPr/>
        </p:nvSpPr>
        <p:spPr>
          <a:xfrm>
            <a:off x="486228" y="5323962"/>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16" name="Star: 5 Points 15">
            <a:extLst>
              <a:ext uri="{FF2B5EF4-FFF2-40B4-BE49-F238E27FC236}">
                <a16:creationId xmlns:a16="http://schemas.microsoft.com/office/drawing/2014/main" id="{5F621944-E10B-4DBD-E7B0-C1F494FB32DB}"/>
              </a:ext>
            </a:extLst>
          </p:cNvPr>
          <p:cNvSpPr/>
          <p:nvPr/>
        </p:nvSpPr>
        <p:spPr>
          <a:xfrm>
            <a:off x="522740" y="1570250"/>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Tree>
    <p:extLst>
      <p:ext uri="{BB962C8B-B14F-4D97-AF65-F5344CB8AC3E}">
        <p14:creationId xmlns:p14="http://schemas.microsoft.com/office/powerpoint/2010/main" val="143332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64CA-454F-AF60-50D3-9918C68B7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294A0-DF8A-D9A3-5ECF-157B6D338E45}"/>
              </a:ext>
            </a:extLst>
          </p:cNvPr>
          <p:cNvSpPr>
            <a:spLocks noGrp="1"/>
          </p:cNvSpPr>
          <p:nvPr>
            <p:ph type="title"/>
          </p:nvPr>
        </p:nvSpPr>
        <p:spPr>
          <a:xfrm>
            <a:off x="246082" y="384422"/>
            <a:ext cx="6629399" cy="550333"/>
          </a:xfrm>
        </p:spPr>
        <p:txBody>
          <a:bodyPr/>
          <a:lstStyle/>
          <a:p>
            <a:r>
              <a:rPr lang="en-CA" b="1" dirty="0"/>
              <a:t>Social Care Arc Housing Example</a:t>
            </a:r>
            <a:endParaRPr lang="en-CA" dirty="0"/>
          </a:p>
        </p:txBody>
      </p:sp>
      <p:sp>
        <p:nvSpPr>
          <p:cNvPr id="4" name="Slide Number Placeholder 3">
            <a:extLst>
              <a:ext uri="{FF2B5EF4-FFF2-40B4-BE49-F238E27FC236}">
                <a16:creationId xmlns:a16="http://schemas.microsoft.com/office/drawing/2014/main" id="{6331BF98-4A8D-787D-324A-C76C14D9A1EC}"/>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t>18</a:t>
            </a:fld>
            <a:endParaRPr kumimoji="0" lang="en-US" sz="1000" b="1"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E5842AA6-E8EF-8956-483B-753EEBE205EF}"/>
              </a:ext>
            </a:extLst>
          </p:cNvPr>
          <p:cNvSpPr txBox="1"/>
          <p:nvPr/>
        </p:nvSpPr>
        <p:spPr>
          <a:xfrm>
            <a:off x="246082" y="1870551"/>
            <a:ext cx="2082180" cy="2677656"/>
          </a:xfrm>
          <a:prstGeom prst="rect">
            <a:avLst/>
          </a:prstGeom>
          <a:noFill/>
          <a:ln>
            <a:solidFill>
              <a:schemeClr val="tx1"/>
            </a:solidFill>
          </a:ln>
        </p:spPr>
        <p:txBody>
          <a:bodyPr wrap="square" rtlCol="0">
            <a:spAutoFit/>
          </a:bodyPr>
          <a:lstStyle/>
          <a:p>
            <a:pPr marL="0" algn="l" rtl="0" eaLnBrk="1" fontAlgn="t" latinLnBrk="0" hangingPunct="1">
              <a:buNone/>
            </a:pPr>
            <a:r>
              <a:rPr lang="en-CA" sz="1200" b="1" dirty="0">
                <a:latin typeface="Calibri" panose="020F0502020204030204" pitchFamily="34" charset="0"/>
                <a:ea typeface="Calibri" panose="020F0502020204030204" pitchFamily="34" charset="0"/>
                <a:cs typeface="Calibri" panose="020F0502020204030204" pitchFamily="34" charset="0"/>
              </a:rPr>
              <a:t>How are you currently housed?</a:t>
            </a:r>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algn="l" rtl="0" eaLnBrk="1" fontAlgn="t" latinLnBrk="0" hangingPunct="1">
              <a:buNone/>
            </a:pPr>
            <a:endParaRPr lang="en-CA" sz="1200" b="0" i="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Owns home </a:t>
            </a:r>
            <a:r>
              <a:rPr lang="en-CA" sz="1200" b="1"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Lives in home that is rented </a:t>
            </a:r>
            <a:r>
              <a:rPr lang="en-CA" sz="1200" b="1"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dirty="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Subsidized housing </a:t>
            </a:r>
            <a:endParaRPr lang="en-CA" sz="1200" b="0" i="0" u="none" strike="noStrike" dirty="0">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dirty="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Supportive housing</a:t>
            </a:r>
            <a:endParaRPr lang="en-CA" sz="1200" b="0" i="0" u="none" strike="noStrike" dirty="0">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dirty="0">
                <a:solidFill>
                  <a:srgbClr val="00A199"/>
                </a:solidFill>
                <a:effectLst/>
                <a:latin typeface="Calibri" panose="020F0502020204030204" pitchFamily="34" charset="0"/>
                <a:ea typeface="Calibri" panose="020F0502020204030204" pitchFamily="34" charset="0"/>
                <a:cs typeface="Calibri" panose="020F0502020204030204" pitchFamily="34" charset="0"/>
              </a:rPr>
              <a:t>Lives in Long-term care facility </a:t>
            </a:r>
            <a:endParaRPr lang="en-CA" sz="1200" b="0" i="0" u="none" strike="noStrike" dirty="0">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dirty="0">
                <a:solidFill>
                  <a:srgbClr val="00A199"/>
                </a:solidFill>
                <a:effectLst/>
                <a:latin typeface="Calibri" panose="020F0502020204030204" pitchFamily="34" charset="0"/>
                <a:ea typeface="Calibri" panose="020F0502020204030204" pitchFamily="34" charset="0"/>
                <a:cs typeface="Calibri" panose="020F0502020204030204" pitchFamily="34" charset="0"/>
              </a:rPr>
              <a:t>Incarcerated at correctional facility </a:t>
            </a:r>
            <a:endParaRPr lang="en-CA" sz="1200" b="0" i="0" u="none" strike="noStrike" dirty="0">
              <a:solidFill>
                <a:srgbClr val="00A199"/>
              </a:solidFill>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kern="1200" dirty="0">
                <a:latin typeface="Calibri" panose="020F0502020204030204" pitchFamily="34" charset="0"/>
                <a:ea typeface="Calibri" panose="020F0502020204030204" pitchFamily="34" charset="0"/>
                <a:cs typeface="Calibri" panose="020F0502020204030204" pitchFamily="34" charset="0"/>
              </a:rPr>
              <a:t>Has</a:t>
            </a:r>
            <a:r>
              <a:rPr lang="en-CA" sz="12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living arrangement </a:t>
            </a:r>
            <a:r>
              <a:rPr lang="en-CA" sz="1200" b="1"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0" algn="l" rtl="0" eaLnBrk="1" fontAlgn="b" latinLnBrk="0" hangingPunct="1">
              <a:buNone/>
            </a:pPr>
            <a:r>
              <a:rPr lang="en-CA" sz="12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Experiencing homelessness: </a:t>
            </a:r>
            <a:r>
              <a:rPr lang="en-CA" sz="1200" b="1"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dirty="0">
              <a:effectLst/>
              <a:latin typeface="Calibri" panose="020F0502020204030204" pitchFamily="34" charset="0"/>
              <a:ea typeface="Calibri" panose="020F0502020204030204" pitchFamily="34" charset="0"/>
              <a:cs typeface="Calibri" panose="020F0502020204030204" pitchFamily="34" charset="0"/>
            </a:endParaRPr>
          </a:p>
          <a:p>
            <a:pPr lvl="4" fontAlgn="b"/>
            <a:r>
              <a:rPr lang="en-CA" sz="12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Sheltered </a:t>
            </a:r>
            <a:r>
              <a:rPr lang="en-CA" sz="1200" b="1"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4" fontAlgn="b"/>
            <a:r>
              <a:rPr lang="en-CA" sz="1200" kern="1200" dirty="0">
                <a:latin typeface="Calibri" panose="020F0502020204030204" pitchFamily="34" charset="0"/>
                <a:ea typeface="Calibri" panose="020F0502020204030204" pitchFamily="34" charset="0"/>
                <a:cs typeface="Calibri" panose="020F0502020204030204" pitchFamily="34" charset="0"/>
              </a:rPr>
              <a:t>       Unsheltered </a:t>
            </a:r>
            <a:r>
              <a:rPr lang="en-CA" sz="1200" b="1"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sz="12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EFFBF4F-DA52-0A3B-782F-390BE59ECF51}"/>
              </a:ext>
            </a:extLst>
          </p:cNvPr>
          <p:cNvSpPr txBox="1"/>
          <p:nvPr/>
        </p:nvSpPr>
        <p:spPr>
          <a:xfrm>
            <a:off x="246082" y="1278448"/>
            <a:ext cx="2013024" cy="307777"/>
          </a:xfrm>
          <a:prstGeom prst="rect">
            <a:avLst/>
          </a:prstGeom>
          <a:noFill/>
          <a:ln>
            <a:solidFill>
              <a:schemeClr val="tx1"/>
            </a:solidFill>
          </a:ln>
        </p:spPr>
        <p:txBody>
          <a:bodyPr wrap="square" rtlCol="0">
            <a:spAutoFit/>
          </a:bodyPr>
          <a:lstStyle/>
          <a:p>
            <a:r>
              <a:rPr lang="en-CA" b="1" dirty="0">
                <a:latin typeface="Calibri" panose="020F0502020204030204" pitchFamily="34" charset="0"/>
                <a:ea typeface="Calibri" panose="020F0502020204030204" pitchFamily="34" charset="0"/>
                <a:cs typeface="Calibri" panose="020F0502020204030204" pitchFamily="34" charset="0"/>
              </a:rPr>
              <a:t>Screening/Assessment</a:t>
            </a:r>
          </a:p>
        </p:txBody>
      </p:sp>
      <p:sp>
        <p:nvSpPr>
          <p:cNvPr id="8" name="TextBox 7">
            <a:extLst>
              <a:ext uri="{FF2B5EF4-FFF2-40B4-BE49-F238E27FC236}">
                <a16:creationId xmlns:a16="http://schemas.microsoft.com/office/drawing/2014/main" id="{B59872FF-68BA-A78A-83CF-16318A728819}"/>
              </a:ext>
            </a:extLst>
          </p:cNvPr>
          <p:cNvSpPr txBox="1"/>
          <p:nvPr/>
        </p:nvSpPr>
        <p:spPr>
          <a:xfrm>
            <a:off x="2642219" y="1272797"/>
            <a:ext cx="2191037" cy="307777"/>
          </a:xfrm>
          <a:prstGeom prst="rect">
            <a:avLst/>
          </a:prstGeom>
          <a:noFill/>
          <a:ln>
            <a:solidFill>
              <a:schemeClr val="tx1"/>
            </a:solidFill>
          </a:ln>
        </p:spPr>
        <p:txBody>
          <a:bodyPr wrap="square" rtlCol="0">
            <a:spAutoFit/>
          </a:bodyPr>
          <a:lstStyle/>
          <a:p>
            <a:r>
              <a:rPr lang="en-CA" b="1" dirty="0">
                <a:latin typeface="Calibri" panose="020F0502020204030204" pitchFamily="34" charset="0"/>
                <a:ea typeface="Calibri" panose="020F0502020204030204" pitchFamily="34" charset="0"/>
                <a:cs typeface="Calibri" panose="020F0502020204030204" pitchFamily="34" charset="0"/>
              </a:rPr>
              <a:t>Problem/Health Concern</a:t>
            </a:r>
          </a:p>
        </p:txBody>
      </p:sp>
      <p:sp>
        <p:nvSpPr>
          <p:cNvPr id="9" name="TextBox 8">
            <a:extLst>
              <a:ext uri="{FF2B5EF4-FFF2-40B4-BE49-F238E27FC236}">
                <a16:creationId xmlns:a16="http://schemas.microsoft.com/office/drawing/2014/main" id="{E96914AA-5763-786F-C005-E45A5AFEEA49}"/>
              </a:ext>
            </a:extLst>
          </p:cNvPr>
          <p:cNvSpPr txBox="1"/>
          <p:nvPr/>
        </p:nvSpPr>
        <p:spPr>
          <a:xfrm>
            <a:off x="7166649" y="1272797"/>
            <a:ext cx="1516308" cy="307777"/>
          </a:xfrm>
          <a:prstGeom prst="rect">
            <a:avLst/>
          </a:prstGeom>
          <a:noFill/>
          <a:ln>
            <a:solidFill>
              <a:schemeClr val="tx1"/>
            </a:solidFill>
          </a:ln>
        </p:spPr>
        <p:txBody>
          <a:bodyPr wrap="square" rtlCol="0">
            <a:spAutoFit/>
          </a:bodyPr>
          <a:lstStyle/>
          <a:p>
            <a:r>
              <a:rPr lang="en-CA" b="1" dirty="0">
                <a:latin typeface="Calibri" panose="020F0502020204030204" pitchFamily="34" charset="0"/>
                <a:ea typeface="Calibri" panose="020F0502020204030204" pitchFamily="34" charset="0"/>
                <a:cs typeface="Calibri" panose="020F0502020204030204" pitchFamily="34" charset="0"/>
              </a:rPr>
              <a:t>Intervention</a:t>
            </a:r>
          </a:p>
        </p:txBody>
      </p:sp>
      <p:sp>
        <p:nvSpPr>
          <p:cNvPr id="10" name="TextBox 9">
            <a:extLst>
              <a:ext uri="{FF2B5EF4-FFF2-40B4-BE49-F238E27FC236}">
                <a16:creationId xmlns:a16="http://schemas.microsoft.com/office/drawing/2014/main" id="{4F52706E-C4D4-AF1F-A905-867A1E9EC5EC}"/>
              </a:ext>
            </a:extLst>
          </p:cNvPr>
          <p:cNvSpPr txBox="1"/>
          <p:nvPr/>
        </p:nvSpPr>
        <p:spPr>
          <a:xfrm>
            <a:off x="5326959" y="1272796"/>
            <a:ext cx="1345986" cy="307777"/>
          </a:xfrm>
          <a:prstGeom prst="rect">
            <a:avLst/>
          </a:prstGeom>
          <a:noFill/>
          <a:ln>
            <a:solidFill>
              <a:schemeClr val="tx1"/>
            </a:solidFill>
          </a:ln>
        </p:spPr>
        <p:txBody>
          <a:bodyPr wrap="square" rtlCol="0">
            <a:spAutoFit/>
          </a:bodyPr>
          <a:lstStyle/>
          <a:p>
            <a:r>
              <a:rPr lang="en-CA" b="1" dirty="0">
                <a:latin typeface="Calibri" panose="020F0502020204030204" pitchFamily="34" charset="0"/>
                <a:ea typeface="Calibri" panose="020F0502020204030204" pitchFamily="34" charset="0"/>
                <a:cs typeface="Calibri" panose="020F0502020204030204" pitchFamily="34" charset="0"/>
              </a:rPr>
              <a:t>Patient Goals</a:t>
            </a:r>
          </a:p>
        </p:txBody>
      </p:sp>
      <p:sp>
        <p:nvSpPr>
          <p:cNvPr id="11" name="TextBox 10">
            <a:extLst>
              <a:ext uri="{FF2B5EF4-FFF2-40B4-BE49-F238E27FC236}">
                <a16:creationId xmlns:a16="http://schemas.microsoft.com/office/drawing/2014/main" id="{070103B8-05CA-1979-C271-A9A21F9D97A0}"/>
              </a:ext>
            </a:extLst>
          </p:cNvPr>
          <p:cNvSpPr txBox="1"/>
          <p:nvPr/>
        </p:nvSpPr>
        <p:spPr>
          <a:xfrm>
            <a:off x="2628630" y="1859249"/>
            <a:ext cx="2548726" cy="4031873"/>
          </a:xfrm>
          <a:prstGeom prst="rect">
            <a:avLst/>
          </a:prstGeom>
          <a:noFill/>
          <a:ln>
            <a:solidFill>
              <a:schemeClr val="tx1"/>
            </a:solidFill>
          </a:ln>
        </p:spPr>
        <p:txBody>
          <a:bodyPr wrap="square" rtlCol="0">
            <a:spAutoFit/>
          </a:bodyPr>
          <a:lstStyle/>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Housing Instability</a:t>
            </a: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1156191002 | Housing instability (finding) |</a:t>
            </a:r>
          </a:p>
          <a:p>
            <a:pPr marL="0" algn="l" rtl="0" eaLnBrk="1" fontAlgn="t" latinLnBrk="0" hangingPunct="1">
              <a:buNone/>
            </a:pPr>
            <a:endParaRPr lang="en-CA" sz="1200" dirty="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Housing Inadequate</a:t>
            </a: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161036002 | Housing adequate (finding) |</a:t>
            </a: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105531004 | Housing unsatisfactory (finding) |</a:t>
            </a:r>
          </a:p>
          <a:p>
            <a:pPr marL="0" algn="l" rtl="0" eaLnBrk="1" fontAlgn="t" latinLnBrk="0" hangingPunct="1">
              <a:buNone/>
            </a:pPr>
            <a:endParaRPr lang="en-CA" sz="1200" dirty="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Homeless </a:t>
            </a: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32911000 | Homeless (finding) |</a:t>
            </a: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Further granularity: </a:t>
            </a:r>
            <a:r>
              <a:rPr lang="en-CA" sz="1000" dirty="0">
                <a:latin typeface="Calibri" panose="020F0502020204030204" pitchFamily="34" charset="0"/>
                <a:ea typeface="Calibri" panose="020F0502020204030204" pitchFamily="34" charset="0"/>
                <a:cs typeface="Calibri" panose="020F0502020204030204" pitchFamily="34" charset="0"/>
              </a:rPr>
              <a:t>SNOMED CT USA</a:t>
            </a:r>
          </a:p>
          <a:p>
            <a:pPr marL="0" algn="l" rtl="0" eaLnBrk="1" fontAlgn="t" latinLnBrk="0" hangingPunct="1">
              <a:buNone/>
            </a:pPr>
            <a:endParaRPr lang="en-CA" sz="1000" dirty="0">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buNone/>
            </a:pPr>
            <a:r>
              <a:rPr lang="en-CA" sz="1000" dirty="0">
                <a:latin typeface="Calibri" panose="020F0502020204030204" pitchFamily="34" charset="0"/>
                <a:ea typeface="Calibri" panose="020F0502020204030204" pitchFamily="34" charset="0"/>
                <a:cs typeface="Calibri" panose="020F0502020204030204" pitchFamily="34" charset="0"/>
              </a:rPr>
              <a:t>611131000124100 |  Sheltered homelessness (finding)</a:t>
            </a:r>
          </a:p>
          <a:p>
            <a:pPr marL="0" algn="l" rtl="0" eaLnBrk="1" fontAlgn="t" latinLnBrk="0" hangingPunct="1">
              <a:buNone/>
            </a:pPr>
            <a:r>
              <a:rPr lang="en-CA" sz="1000" dirty="0">
                <a:latin typeface="Calibri" panose="020F0502020204030204" pitchFamily="34" charset="0"/>
                <a:ea typeface="Calibri" panose="020F0502020204030204" pitchFamily="34" charset="0"/>
                <a:cs typeface="Calibri" panose="020F0502020204030204" pitchFamily="34" charset="0"/>
              </a:rPr>
              <a:t> 611141000124105 | Unsheltered homelessness (finding)</a:t>
            </a:r>
          </a:p>
          <a:p>
            <a:pPr marL="0" algn="l" rtl="0" eaLnBrk="1" fontAlgn="t" latinLnBrk="0" hangingPunct="1">
              <a:buNone/>
            </a:pPr>
            <a:r>
              <a:rPr lang="en-CA" sz="1000" dirty="0">
                <a:latin typeface="Calibri" panose="020F0502020204030204" pitchFamily="34" charset="0"/>
                <a:ea typeface="Calibri" panose="020F0502020204030204" pitchFamily="34" charset="0"/>
                <a:cs typeface="Calibri" panose="020F0502020204030204" pitchFamily="34" charset="0"/>
              </a:rPr>
              <a:t> 611181000124104 |  Unsheltered homelessness, sleeping in safe environment (finding)</a:t>
            </a:r>
          </a:p>
          <a:p>
            <a:pPr marL="0" algn="l" rtl="0" eaLnBrk="1" fontAlgn="t" latinLnBrk="0" hangingPunct="1">
              <a:buNone/>
            </a:pPr>
            <a:r>
              <a:rPr lang="en-CA" sz="1000" dirty="0">
                <a:latin typeface="Calibri" panose="020F0502020204030204" pitchFamily="34" charset="0"/>
                <a:ea typeface="Calibri" panose="020F0502020204030204" pitchFamily="34" charset="0"/>
                <a:cs typeface="Calibri" panose="020F0502020204030204" pitchFamily="34" charset="0"/>
              </a:rPr>
              <a:t> 611551000124102 |  Homelessness, living in a shared accommodation (finding)</a:t>
            </a:r>
            <a:endParaRPr lang="en-CA" sz="1200" dirty="0"/>
          </a:p>
        </p:txBody>
      </p:sp>
      <p:sp>
        <p:nvSpPr>
          <p:cNvPr id="13" name="TextBox 12">
            <a:extLst>
              <a:ext uri="{FF2B5EF4-FFF2-40B4-BE49-F238E27FC236}">
                <a16:creationId xmlns:a16="http://schemas.microsoft.com/office/drawing/2014/main" id="{1C4AFFDB-BE0D-41B1-9CC6-85F7281D14EF}"/>
              </a:ext>
            </a:extLst>
          </p:cNvPr>
          <p:cNvSpPr txBox="1"/>
          <p:nvPr/>
        </p:nvSpPr>
        <p:spPr>
          <a:xfrm>
            <a:off x="276610" y="4673957"/>
            <a:ext cx="2021123" cy="523220"/>
          </a:xfrm>
          <a:prstGeom prst="rect">
            <a:avLst/>
          </a:prstGeom>
          <a:noFill/>
        </p:spPr>
        <p:txBody>
          <a:bodyPr wrap="square" rtlCol="0">
            <a:spAutoFit/>
          </a:bodyPr>
          <a:lstStyle/>
          <a:p>
            <a:r>
              <a:rPr lang="en-CA" sz="1000" dirty="0">
                <a:latin typeface="Calibri" panose="020F0502020204030204" pitchFamily="34" charset="0"/>
                <a:ea typeface="Calibri" panose="020F0502020204030204" pitchFamily="34" charset="0"/>
                <a:cs typeface="Calibri" panose="020F0502020204030204" pitchFamily="34" charset="0"/>
              </a:rPr>
              <a:t>SNOMED CT CA Finding Concept </a:t>
            </a:r>
            <a:r>
              <a:rPr lang="en-CA" b="1"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p>
          <a:p>
            <a:r>
              <a:rPr lang="en-CA" sz="1100"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SNOMED CT US </a:t>
            </a:r>
            <a:r>
              <a:rPr lang="en-CA" b="1" dirty="0">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endParaRPr lang="en-CA" b="1"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D58C3B7-8BB3-766D-1490-1E928F42C2DD}"/>
              </a:ext>
            </a:extLst>
          </p:cNvPr>
          <p:cNvSpPr txBox="1"/>
          <p:nvPr/>
        </p:nvSpPr>
        <p:spPr>
          <a:xfrm>
            <a:off x="5336459" y="1859247"/>
            <a:ext cx="1671087" cy="830997"/>
          </a:xfrm>
          <a:prstGeom prst="rect">
            <a:avLst/>
          </a:prstGeom>
          <a:noFill/>
          <a:ln>
            <a:solidFill>
              <a:schemeClr val="tx1"/>
            </a:solidFill>
          </a:ln>
        </p:spPr>
        <p:txBody>
          <a:bodyPr wrap="square" rtlCol="0">
            <a:spAutoFit/>
          </a:bodyPr>
          <a:lstStyle/>
          <a:p>
            <a:pPr algn="l" rtl="0" eaLnBrk="1" fontAlgn="t" latinLnBrk="0" hangingPunct="1"/>
            <a:r>
              <a:rPr lang="en-CA" sz="1200" dirty="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dirty="0">
                <a:latin typeface="Calibri" panose="020F0502020204030204" pitchFamily="34" charset="0"/>
                <a:ea typeface="Calibri" panose="020F0502020204030204" pitchFamily="34" charset="0"/>
                <a:cs typeface="Calibri" panose="020F0502020204030204" pitchFamily="34" charset="0"/>
              </a:rPr>
              <a:t>Have secure housing</a:t>
            </a:r>
          </a:p>
          <a:p>
            <a:pPr marL="171450" indent="-171450" algn="l" rtl="0" eaLnBrk="1" fontAlgn="t" latinLnBrk="0" hangingPunct="1">
              <a:buFont typeface="Arial" panose="020B0604020202020204" pitchFamily="34" charset="0"/>
              <a:buChar char="•"/>
            </a:pPr>
            <a:r>
              <a:rPr lang="en-CA" sz="1200" dirty="0">
                <a:latin typeface="Calibri" panose="020F0502020204030204" pitchFamily="34" charset="0"/>
                <a:ea typeface="Calibri" panose="020F0502020204030204" pitchFamily="34" charset="0"/>
                <a:cs typeface="Calibri" panose="020F0502020204030204" pitchFamily="34" charset="0"/>
              </a:rPr>
              <a:t>Reduce affordability stress</a:t>
            </a:r>
          </a:p>
        </p:txBody>
      </p:sp>
      <p:sp>
        <p:nvSpPr>
          <p:cNvPr id="17" name="TextBox 16">
            <a:extLst>
              <a:ext uri="{FF2B5EF4-FFF2-40B4-BE49-F238E27FC236}">
                <a16:creationId xmlns:a16="http://schemas.microsoft.com/office/drawing/2014/main" id="{0A7D8A58-46BC-0021-2937-AC438FD9FE79}"/>
              </a:ext>
            </a:extLst>
          </p:cNvPr>
          <p:cNvSpPr txBox="1"/>
          <p:nvPr/>
        </p:nvSpPr>
        <p:spPr>
          <a:xfrm>
            <a:off x="7166648" y="1859247"/>
            <a:ext cx="1516309" cy="1200329"/>
          </a:xfrm>
          <a:prstGeom prst="rect">
            <a:avLst/>
          </a:prstGeom>
          <a:noFill/>
          <a:ln>
            <a:solidFill>
              <a:schemeClr val="tx1"/>
            </a:solidFill>
          </a:ln>
        </p:spPr>
        <p:txBody>
          <a:bodyPr wrap="square" rtlCol="0">
            <a:spAutoFit/>
          </a:bodyPr>
          <a:lstStyle/>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1148817001 | Assessment of barriers in housing insecurity care plan (procedure) |</a:t>
            </a:r>
          </a:p>
        </p:txBody>
      </p:sp>
      <p:sp>
        <p:nvSpPr>
          <p:cNvPr id="20" name="TextBox 19">
            <a:extLst>
              <a:ext uri="{FF2B5EF4-FFF2-40B4-BE49-F238E27FC236}">
                <a16:creationId xmlns:a16="http://schemas.microsoft.com/office/drawing/2014/main" id="{50E03C0A-9830-2ED3-99F0-DABD8DFD0C36}"/>
              </a:ext>
            </a:extLst>
          </p:cNvPr>
          <p:cNvSpPr txBox="1"/>
          <p:nvPr/>
        </p:nvSpPr>
        <p:spPr>
          <a:xfrm>
            <a:off x="5326959" y="3198077"/>
            <a:ext cx="1671087" cy="830997"/>
          </a:xfrm>
          <a:prstGeom prst="rect">
            <a:avLst/>
          </a:prstGeom>
          <a:noFill/>
          <a:ln>
            <a:solidFill>
              <a:schemeClr val="tx1"/>
            </a:solidFill>
          </a:ln>
        </p:spPr>
        <p:txBody>
          <a:bodyPr wrap="square" rtlCol="0">
            <a:spAutoFit/>
          </a:bodyPr>
          <a:lstStyle/>
          <a:p>
            <a:pPr algn="l" rtl="0" eaLnBrk="1" fontAlgn="t" latinLnBrk="0" hangingPunct="1"/>
            <a:r>
              <a:rPr lang="en-CA" sz="1200" dirty="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dirty="0">
                <a:latin typeface="Calibri" panose="020F0502020204030204" pitchFamily="34" charset="0"/>
                <a:ea typeface="Calibri" panose="020F0502020204030204" pitchFamily="34" charset="0"/>
                <a:cs typeface="Calibri" panose="020F0502020204030204" pitchFamily="34" charset="0"/>
              </a:rPr>
              <a:t>Have safer housing</a:t>
            </a:r>
          </a:p>
          <a:p>
            <a:pPr marL="171450" indent="-171450" algn="l" rtl="0" eaLnBrk="1" fontAlgn="t" latinLnBrk="0" hangingPunct="1">
              <a:buFont typeface="Arial" panose="020B0604020202020204" pitchFamily="34" charset="0"/>
              <a:buChar char="•"/>
            </a:pPr>
            <a:r>
              <a:rPr lang="en-CA" sz="1200" dirty="0">
                <a:latin typeface="Calibri" panose="020F0502020204030204" pitchFamily="34" charset="0"/>
                <a:ea typeface="Calibri" panose="020F0502020204030204" pitchFamily="34" charset="0"/>
                <a:cs typeface="Calibri" panose="020F0502020204030204" pitchFamily="34" charset="0"/>
              </a:rPr>
              <a:t>Have bedrooms for kids</a:t>
            </a:r>
          </a:p>
        </p:txBody>
      </p:sp>
      <p:sp>
        <p:nvSpPr>
          <p:cNvPr id="21" name="TextBox 20">
            <a:extLst>
              <a:ext uri="{FF2B5EF4-FFF2-40B4-BE49-F238E27FC236}">
                <a16:creationId xmlns:a16="http://schemas.microsoft.com/office/drawing/2014/main" id="{3969C298-92A6-08ED-F972-9249B8B9647D}"/>
              </a:ext>
            </a:extLst>
          </p:cNvPr>
          <p:cNvSpPr txBox="1"/>
          <p:nvPr/>
        </p:nvSpPr>
        <p:spPr>
          <a:xfrm>
            <a:off x="7166648" y="3171592"/>
            <a:ext cx="1516309" cy="1015663"/>
          </a:xfrm>
          <a:prstGeom prst="rect">
            <a:avLst/>
          </a:prstGeom>
          <a:noFill/>
          <a:ln>
            <a:solidFill>
              <a:schemeClr val="tx1"/>
            </a:solidFill>
          </a:ln>
        </p:spPr>
        <p:txBody>
          <a:bodyPr wrap="square" rtlCol="0">
            <a:spAutoFit/>
          </a:bodyPr>
          <a:lstStyle/>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1148816005 | Assessment for inadequate housing (procedure) |</a:t>
            </a:r>
          </a:p>
        </p:txBody>
      </p:sp>
      <p:sp>
        <p:nvSpPr>
          <p:cNvPr id="22" name="TextBox 21">
            <a:extLst>
              <a:ext uri="{FF2B5EF4-FFF2-40B4-BE49-F238E27FC236}">
                <a16:creationId xmlns:a16="http://schemas.microsoft.com/office/drawing/2014/main" id="{54F7859C-C3F5-F4E5-5A4B-9ECCABC14D4E}"/>
              </a:ext>
            </a:extLst>
          </p:cNvPr>
          <p:cNvSpPr txBox="1"/>
          <p:nvPr/>
        </p:nvSpPr>
        <p:spPr>
          <a:xfrm>
            <a:off x="5377266" y="4366180"/>
            <a:ext cx="1671087" cy="646331"/>
          </a:xfrm>
          <a:prstGeom prst="rect">
            <a:avLst/>
          </a:prstGeom>
          <a:noFill/>
          <a:ln>
            <a:solidFill>
              <a:schemeClr val="tx1"/>
            </a:solidFill>
          </a:ln>
        </p:spPr>
        <p:txBody>
          <a:bodyPr wrap="square" rtlCol="0">
            <a:spAutoFit/>
          </a:bodyPr>
          <a:lstStyle/>
          <a:p>
            <a:pPr algn="l" rtl="0" eaLnBrk="1" fontAlgn="t" latinLnBrk="0" hangingPunct="1"/>
            <a:r>
              <a:rPr lang="en-CA" sz="1200" dirty="0">
                <a:latin typeface="Calibri" panose="020F0502020204030204" pitchFamily="34" charset="0"/>
                <a:ea typeface="Calibri" panose="020F0502020204030204" pitchFamily="34" charset="0"/>
                <a:cs typeface="Calibri" panose="020F0502020204030204" pitchFamily="34" charset="0"/>
              </a:rPr>
              <a:t>Example:</a:t>
            </a:r>
          </a:p>
          <a:p>
            <a:pPr marL="171450" indent="-171450" algn="l" rtl="0" eaLnBrk="1" fontAlgn="t" latinLnBrk="0" hangingPunct="1">
              <a:buFont typeface="Arial" panose="020B0604020202020204" pitchFamily="34" charset="0"/>
              <a:buChar char="•"/>
            </a:pPr>
            <a:r>
              <a:rPr lang="en-CA" sz="1200" dirty="0">
                <a:latin typeface="Calibri" panose="020F0502020204030204" pitchFamily="34" charset="0"/>
                <a:ea typeface="Calibri" panose="020F0502020204030204" pitchFamily="34" charset="0"/>
                <a:cs typeface="Calibri" panose="020F0502020204030204" pitchFamily="34" charset="0"/>
              </a:rPr>
              <a:t>Have shelter upon hospital discharge</a:t>
            </a:r>
          </a:p>
        </p:txBody>
      </p:sp>
      <p:sp>
        <p:nvSpPr>
          <p:cNvPr id="23" name="TextBox 22">
            <a:extLst>
              <a:ext uri="{FF2B5EF4-FFF2-40B4-BE49-F238E27FC236}">
                <a16:creationId xmlns:a16="http://schemas.microsoft.com/office/drawing/2014/main" id="{297409C1-8BA8-C03C-06F3-9CE030E6A1A6}"/>
              </a:ext>
            </a:extLst>
          </p:cNvPr>
          <p:cNvSpPr txBox="1"/>
          <p:nvPr/>
        </p:nvSpPr>
        <p:spPr>
          <a:xfrm>
            <a:off x="7166647" y="4340193"/>
            <a:ext cx="1516309" cy="1015663"/>
          </a:xfrm>
          <a:prstGeom prst="rect">
            <a:avLst/>
          </a:prstGeom>
          <a:noFill/>
          <a:ln>
            <a:solidFill>
              <a:schemeClr val="tx1"/>
            </a:solidFill>
          </a:ln>
        </p:spPr>
        <p:txBody>
          <a:bodyPr wrap="square" rtlCol="0">
            <a:spAutoFit/>
          </a:bodyPr>
          <a:lstStyle/>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Example:</a:t>
            </a:r>
          </a:p>
          <a:p>
            <a:pPr marL="0" algn="l" rtl="0" eaLnBrk="1" fontAlgn="t" latinLnBrk="0" hangingPunct="1">
              <a:buNone/>
            </a:pPr>
            <a:r>
              <a:rPr lang="en-CA" sz="1200" dirty="0">
                <a:latin typeface="Calibri" panose="020F0502020204030204" pitchFamily="34" charset="0"/>
                <a:ea typeface="Calibri" panose="020F0502020204030204" pitchFamily="34" charset="0"/>
                <a:cs typeface="Calibri" panose="020F0502020204030204" pitchFamily="34" charset="0"/>
              </a:rPr>
              <a:t>306697004 | Discharge to sheltered housing (procedure) |</a:t>
            </a:r>
          </a:p>
        </p:txBody>
      </p:sp>
    </p:spTree>
    <p:extLst>
      <p:ext uri="{BB962C8B-B14F-4D97-AF65-F5344CB8AC3E}">
        <p14:creationId xmlns:p14="http://schemas.microsoft.com/office/powerpoint/2010/main" val="62066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E04814-137B-6480-F489-64718E6EC2D5}"/>
              </a:ext>
            </a:extLst>
          </p:cNvPr>
          <p:cNvPicPr>
            <a:picLocks noChangeAspect="1"/>
          </p:cNvPicPr>
          <p:nvPr/>
        </p:nvPicPr>
        <p:blipFill>
          <a:blip r:embed="rId2"/>
          <a:srcRect t="41650" r="5801" b="-2829"/>
          <a:stretch/>
        </p:blipFill>
        <p:spPr>
          <a:xfrm>
            <a:off x="620485" y="1241115"/>
            <a:ext cx="4665982" cy="1994412"/>
          </a:xfrm>
          <a:prstGeom prst="rect">
            <a:avLst/>
          </a:prstGeom>
        </p:spPr>
      </p:pic>
      <p:pic>
        <p:nvPicPr>
          <p:cNvPr id="7" name="Picture 6">
            <a:extLst>
              <a:ext uri="{FF2B5EF4-FFF2-40B4-BE49-F238E27FC236}">
                <a16:creationId xmlns:a16="http://schemas.microsoft.com/office/drawing/2014/main" id="{653E9121-D386-6AC0-5A6E-65447D6C9AA9}"/>
              </a:ext>
            </a:extLst>
          </p:cNvPr>
          <p:cNvPicPr>
            <a:picLocks noChangeAspect="1"/>
          </p:cNvPicPr>
          <p:nvPr/>
        </p:nvPicPr>
        <p:blipFill>
          <a:blip r:embed="rId3"/>
          <a:stretch>
            <a:fillRect/>
          </a:stretch>
        </p:blipFill>
        <p:spPr>
          <a:xfrm>
            <a:off x="4955720" y="2464316"/>
            <a:ext cx="3674218" cy="1352315"/>
          </a:xfrm>
          <a:prstGeom prst="rect">
            <a:avLst/>
          </a:prstGeom>
        </p:spPr>
      </p:pic>
      <p:sp>
        <p:nvSpPr>
          <p:cNvPr id="8" name="TextBox 7">
            <a:extLst>
              <a:ext uri="{FF2B5EF4-FFF2-40B4-BE49-F238E27FC236}">
                <a16:creationId xmlns:a16="http://schemas.microsoft.com/office/drawing/2014/main" id="{4FAC7D73-46F0-C3F3-E23D-5923A3EF3653}"/>
              </a:ext>
            </a:extLst>
          </p:cNvPr>
          <p:cNvSpPr txBox="1"/>
          <p:nvPr/>
        </p:nvSpPr>
        <p:spPr>
          <a:xfrm>
            <a:off x="620485" y="826994"/>
            <a:ext cx="4335235" cy="307777"/>
          </a:xfrm>
          <a:prstGeom prst="rect">
            <a:avLst/>
          </a:prstGeom>
          <a:noFill/>
          <a:ln>
            <a:solidFill>
              <a:schemeClr val="tx1"/>
            </a:solidFill>
          </a:ln>
        </p:spPr>
        <p:txBody>
          <a:bodyPr wrap="square" rtlCol="0">
            <a:spAutoFit/>
          </a:bodyPr>
          <a:lstStyle/>
          <a:p>
            <a:pPr algn="ctr"/>
            <a:r>
              <a:rPr lang="en-CA" b="1" dirty="0"/>
              <a:t>ICD10 CA</a:t>
            </a:r>
          </a:p>
        </p:txBody>
      </p:sp>
      <p:sp>
        <p:nvSpPr>
          <p:cNvPr id="11" name="TextBox 10">
            <a:extLst>
              <a:ext uri="{FF2B5EF4-FFF2-40B4-BE49-F238E27FC236}">
                <a16:creationId xmlns:a16="http://schemas.microsoft.com/office/drawing/2014/main" id="{9BAFDC02-7769-EC4E-1031-AFA609C2FF99}"/>
              </a:ext>
            </a:extLst>
          </p:cNvPr>
          <p:cNvSpPr txBox="1"/>
          <p:nvPr/>
        </p:nvSpPr>
        <p:spPr>
          <a:xfrm>
            <a:off x="4955720" y="826994"/>
            <a:ext cx="3753285" cy="307777"/>
          </a:xfrm>
          <a:prstGeom prst="rect">
            <a:avLst/>
          </a:prstGeom>
          <a:noFill/>
          <a:ln>
            <a:solidFill>
              <a:schemeClr val="tx1"/>
            </a:solidFill>
          </a:ln>
        </p:spPr>
        <p:txBody>
          <a:bodyPr wrap="square" rtlCol="0">
            <a:spAutoFit/>
          </a:bodyPr>
          <a:lstStyle/>
          <a:p>
            <a:pPr algn="ctr"/>
            <a:r>
              <a:rPr lang="en-CA" b="1" dirty="0"/>
              <a:t>ICD11</a:t>
            </a:r>
          </a:p>
        </p:txBody>
      </p:sp>
      <p:sp>
        <p:nvSpPr>
          <p:cNvPr id="12" name="Rectangle 11">
            <a:extLst>
              <a:ext uri="{FF2B5EF4-FFF2-40B4-BE49-F238E27FC236}">
                <a16:creationId xmlns:a16="http://schemas.microsoft.com/office/drawing/2014/main" id="{3DC3E485-1A17-8BAA-D91E-E4C37F140ED1}"/>
              </a:ext>
            </a:extLst>
          </p:cNvPr>
          <p:cNvSpPr/>
          <p:nvPr/>
        </p:nvSpPr>
        <p:spPr>
          <a:xfrm>
            <a:off x="620485" y="1134771"/>
            <a:ext cx="4335235" cy="40673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92C76001-7635-325E-B855-80B7AC0B8D7A}"/>
              </a:ext>
            </a:extLst>
          </p:cNvPr>
          <p:cNvSpPr/>
          <p:nvPr/>
        </p:nvSpPr>
        <p:spPr>
          <a:xfrm>
            <a:off x="4955720" y="1134771"/>
            <a:ext cx="3753285" cy="40673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9" name="Table 18">
            <a:extLst>
              <a:ext uri="{FF2B5EF4-FFF2-40B4-BE49-F238E27FC236}">
                <a16:creationId xmlns:a16="http://schemas.microsoft.com/office/drawing/2014/main" id="{37C24B33-5139-7BE4-7CE0-2C08FE54596A}"/>
              </a:ext>
            </a:extLst>
          </p:cNvPr>
          <p:cNvGraphicFramePr>
            <a:graphicFrameLocks noGrp="1"/>
          </p:cNvGraphicFramePr>
          <p:nvPr>
            <p:extLst>
              <p:ext uri="{D42A27DB-BD31-4B8C-83A1-F6EECF244321}">
                <p14:modId xmlns:p14="http://schemas.microsoft.com/office/powerpoint/2010/main" val="3895971834"/>
              </p:ext>
            </p:extLst>
          </p:nvPr>
        </p:nvGraphicFramePr>
        <p:xfrm>
          <a:off x="952820" y="3642231"/>
          <a:ext cx="3350239" cy="1313970"/>
        </p:xfrm>
        <a:graphic>
          <a:graphicData uri="http://schemas.openxmlformats.org/drawingml/2006/table">
            <a:tbl>
              <a:tblPr/>
              <a:tblGrid>
                <a:gridCol w="901829">
                  <a:extLst>
                    <a:ext uri="{9D8B030D-6E8A-4147-A177-3AD203B41FA5}">
                      <a16:colId xmlns:a16="http://schemas.microsoft.com/office/drawing/2014/main" val="2261204678"/>
                    </a:ext>
                  </a:extLst>
                </a:gridCol>
                <a:gridCol w="2448410">
                  <a:extLst>
                    <a:ext uri="{9D8B030D-6E8A-4147-A177-3AD203B41FA5}">
                      <a16:colId xmlns:a16="http://schemas.microsoft.com/office/drawing/2014/main" val="2333832078"/>
                    </a:ext>
                  </a:extLst>
                </a:gridCol>
              </a:tblGrid>
              <a:tr h="227228">
                <a:tc>
                  <a:txBody>
                    <a:bodyPr/>
                    <a:lstStyle/>
                    <a:p>
                      <a:pPr fontAlgn="t"/>
                      <a:r>
                        <a:rPr lang="en-CA" sz="900" b="0" dirty="0">
                          <a:solidFill>
                            <a:schemeClr val="tx1"/>
                          </a:solidFill>
                          <a:effectLst/>
                          <a:latin typeface="verdana" panose="020B0604030504040204" pitchFamily="34" charset="0"/>
                        </a:rPr>
                        <a:t>   </a:t>
                      </a:r>
                      <a:r>
                        <a:rPr lang="en-CA" sz="900" b="0" dirty="0">
                          <a:solidFill>
                            <a:schemeClr val="tx1"/>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Z59.00</a:t>
                      </a:r>
                      <a:endParaRPr lang="en-CA" sz="900" b="0" dirty="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a:solidFill>
                            <a:schemeClr val="tx1"/>
                          </a:solidFill>
                          <a:effectLst/>
                          <a:latin typeface="verdana" panose="020B0604030504040204" pitchFamily="34" charset="0"/>
                        </a:rPr>
                        <a:t>Homelessness unspecified</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41436488"/>
                  </a:ext>
                </a:extLst>
              </a:tr>
              <a:tr h="22722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Z59.01</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dirty="0">
                          <a:solidFill>
                            <a:schemeClr val="tx1"/>
                          </a:solidFill>
                          <a:effectLst/>
                          <a:latin typeface="verdana" panose="020B0604030504040204" pitchFamily="34" charset="0"/>
                        </a:rPr>
                        <a:t>Sheltered homelessness</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703101057"/>
                  </a:ext>
                </a:extLst>
              </a:tr>
              <a:tr h="22722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Z59.02</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dirty="0">
                          <a:solidFill>
                            <a:schemeClr val="tx1"/>
                          </a:solidFill>
                          <a:effectLst/>
                          <a:latin typeface="verdana" panose="020B0604030504040204" pitchFamily="34" charset="0"/>
                        </a:rPr>
                        <a:t>Unsheltered homelessness</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35195018"/>
                  </a:ext>
                </a:extLst>
              </a:tr>
              <a:tr h="22722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7">
                            <a:extLst>
                              <a:ext uri="{A12FA001-AC4F-418D-AE19-62706E023703}">
                                <ahyp:hlinkClr xmlns:ahyp="http://schemas.microsoft.com/office/drawing/2018/hyperlinkcolor" val="tx"/>
                              </a:ext>
                            </a:extLst>
                          </a:hlinkClick>
                        </a:rPr>
                        <a:t>Z59.1</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dirty="0">
                          <a:solidFill>
                            <a:schemeClr val="tx1"/>
                          </a:solidFill>
                          <a:effectLst/>
                          <a:latin typeface="verdana" panose="020B0604030504040204" pitchFamily="34" charset="0"/>
                        </a:rPr>
                        <a:t>Inadequate housing</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827120796"/>
                  </a:ext>
                </a:extLst>
              </a:tr>
              <a:tr h="405058">
                <a:tc>
                  <a:txBody>
                    <a:bodyPr/>
                    <a:lstStyle/>
                    <a:p>
                      <a:pPr fontAlgn="t"/>
                      <a:r>
                        <a:rPr lang="en-CA" sz="900" b="0">
                          <a:solidFill>
                            <a:schemeClr val="tx1"/>
                          </a:solidFill>
                          <a:effectLst/>
                          <a:latin typeface="verdana" panose="020B0604030504040204" pitchFamily="34" charset="0"/>
                        </a:rPr>
                        <a:t>   </a:t>
                      </a:r>
                      <a:r>
                        <a:rPr lang="en-CA" sz="900" b="0">
                          <a:solidFill>
                            <a:schemeClr val="tx1"/>
                          </a:solidFill>
                          <a:effectLst/>
                          <a:latin typeface="verdana" panose="020B0604030504040204" pitchFamily="34" charset="0"/>
                          <a:hlinkClick r:id="rId8">
                            <a:extLst>
                              <a:ext uri="{A12FA001-AC4F-418D-AE19-62706E023703}">
                                <ahyp:hlinkClr xmlns:ahyp="http://schemas.microsoft.com/office/drawing/2018/hyperlinkcolor" val="tx"/>
                              </a:ext>
                            </a:extLst>
                          </a:hlinkClick>
                        </a:rPr>
                        <a:t>Z59.3</a:t>
                      </a:r>
                      <a:endParaRPr lang="en-CA" sz="900" b="0">
                        <a:solidFill>
                          <a:schemeClr val="tx1"/>
                        </a:solidFill>
                        <a:effectLst/>
                        <a:latin typeface="verdana" panose="020B0604030504040204" pitchFamily="34" charset="0"/>
                      </a:endParaRP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fontAlgn="t"/>
                      <a:r>
                        <a:rPr lang="en-CA" sz="900" b="0" dirty="0">
                          <a:solidFill>
                            <a:schemeClr val="tx1"/>
                          </a:solidFill>
                          <a:effectLst/>
                          <a:latin typeface="verdana" panose="020B0604030504040204" pitchFamily="34" charset="0"/>
                        </a:rPr>
                        <a:t>Problems related to living in residential institution</a:t>
                      </a:r>
                    </a:p>
                  </a:txBody>
                  <a:tcPr marL="19050" marR="19050" marT="19050" marB="19050">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562046153"/>
                  </a:ext>
                </a:extLst>
              </a:tr>
            </a:tbl>
          </a:graphicData>
        </a:graphic>
      </p:graphicFrame>
      <p:sp>
        <p:nvSpPr>
          <p:cNvPr id="14" name="TextBox 13">
            <a:extLst>
              <a:ext uri="{FF2B5EF4-FFF2-40B4-BE49-F238E27FC236}">
                <a16:creationId xmlns:a16="http://schemas.microsoft.com/office/drawing/2014/main" id="{05D80FDC-5FE5-EAF4-B1B7-22EB540E0D1F}"/>
              </a:ext>
            </a:extLst>
          </p:cNvPr>
          <p:cNvSpPr txBox="1"/>
          <p:nvPr/>
        </p:nvSpPr>
        <p:spPr>
          <a:xfrm>
            <a:off x="620485" y="3291983"/>
            <a:ext cx="4335235" cy="307777"/>
          </a:xfrm>
          <a:prstGeom prst="rect">
            <a:avLst/>
          </a:prstGeom>
          <a:noFill/>
          <a:ln>
            <a:solidFill>
              <a:schemeClr val="tx1"/>
            </a:solidFill>
          </a:ln>
        </p:spPr>
        <p:txBody>
          <a:bodyPr wrap="square" rtlCol="0">
            <a:spAutoFit/>
          </a:bodyPr>
          <a:lstStyle/>
          <a:p>
            <a:pPr algn="ctr"/>
            <a:r>
              <a:rPr lang="en-CA" b="1" dirty="0"/>
              <a:t>ICD10 CM (US)</a:t>
            </a:r>
          </a:p>
        </p:txBody>
      </p:sp>
      <p:sp>
        <p:nvSpPr>
          <p:cNvPr id="15" name="TextBox 14">
            <a:extLst>
              <a:ext uri="{FF2B5EF4-FFF2-40B4-BE49-F238E27FC236}">
                <a16:creationId xmlns:a16="http://schemas.microsoft.com/office/drawing/2014/main" id="{37C4B489-511E-60A5-68C2-B5070ADA6926}"/>
              </a:ext>
            </a:extLst>
          </p:cNvPr>
          <p:cNvSpPr txBox="1"/>
          <p:nvPr/>
        </p:nvSpPr>
        <p:spPr>
          <a:xfrm>
            <a:off x="620484" y="190213"/>
            <a:ext cx="7516907" cy="400110"/>
          </a:xfrm>
          <a:prstGeom prst="rect">
            <a:avLst/>
          </a:prstGeom>
          <a:noFill/>
        </p:spPr>
        <p:txBody>
          <a:bodyPr wrap="square" rtlCol="0">
            <a:spAutoFit/>
          </a:bodyPr>
          <a:lstStyle/>
          <a:p>
            <a:r>
              <a:rPr lang="en-CA" sz="2000" b="1" dirty="0"/>
              <a:t>Homelessness in Classifications ICD10 and ICD11</a:t>
            </a:r>
          </a:p>
        </p:txBody>
      </p:sp>
    </p:spTree>
    <p:extLst>
      <p:ext uri="{BB962C8B-B14F-4D97-AF65-F5344CB8AC3E}">
        <p14:creationId xmlns:p14="http://schemas.microsoft.com/office/powerpoint/2010/main" val="196463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C3A-E08B-4E68-8C7B-630A6ABB8486}"/>
              </a:ext>
            </a:extLst>
          </p:cNvPr>
          <p:cNvSpPr>
            <a:spLocks noGrp="1"/>
          </p:cNvSpPr>
          <p:nvPr>
            <p:ph type="title"/>
          </p:nvPr>
        </p:nvSpPr>
        <p:spPr/>
        <p:txBody>
          <a:bodyPr/>
          <a:lstStyle/>
          <a:p>
            <a:r>
              <a:rPr lang="en-US"/>
              <a:t>Land Acknowledgement</a:t>
            </a:r>
            <a:endParaRPr lang="en-CA"/>
          </a:p>
        </p:txBody>
      </p:sp>
      <p:sp>
        <p:nvSpPr>
          <p:cNvPr id="4" name="Slide Number Placeholder 3">
            <a:extLst>
              <a:ext uri="{FF2B5EF4-FFF2-40B4-BE49-F238E27FC236}">
                <a16:creationId xmlns:a16="http://schemas.microsoft.com/office/drawing/2014/main" id="{DCD9AD83-3017-4976-B73E-4497C80A325B}"/>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3" name="TextBox 2">
            <a:extLst>
              <a:ext uri="{FF2B5EF4-FFF2-40B4-BE49-F238E27FC236}">
                <a16:creationId xmlns:a16="http://schemas.microsoft.com/office/drawing/2014/main" id="{2EC7BAA5-56E3-8708-FCCC-5691778874A3}"/>
              </a:ext>
            </a:extLst>
          </p:cNvPr>
          <p:cNvSpPr txBox="1"/>
          <p:nvPr/>
        </p:nvSpPr>
        <p:spPr>
          <a:xfrm>
            <a:off x="4726983" y="1542081"/>
            <a:ext cx="3750590" cy="1969770"/>
          </a:xfrm>
          <a:prstGeom prst="rect">
            <a:avLst/>
          </a:prstGeom>
          <a:noFill/>
        </p:spPr>
        <p:txBody>
          <a:bodyPr wrap="square" rtlCol="0">
            <a:spAutoFit/>
          </a:bodyPr>
          <a:lstStyle/>
          <a:p>
            <a:pPr algn="l" rtl="0" fontAlgn="base"/>
            <a:r>
              <a:rPr lang="en-US" sz="1800" b="1" i="0" u="none" strike="noStrike" dirty="0">
                <a:solidFill>
                  <a:srgbClr val="00A199"/>
                </a:solidFill>
                <a:effectLst/>
                <a:latin typeface="Calibri" panose="020F0502020204030204" pitchFamily="34" charset="0"/>
              </a:rPr>
              <a:t>Land acknowledgement</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1" i="0" u="none" strike="noStrike" dirty="0">
                <a:solidFill>
                  <a:srgbClr val="365254"/>
                </a:solidFill>
                <a:effectLst/>
                <a:latin typeface="Calibri" panose="020F0502020204030204" pitchFamily="34" charset="0"/>
              </a:rPr>
              <a:t>We would like to acknowledge that the lands that we occupy, whether treaty or unceded are home to many diverse First Nations, Inuit and Métis Peoples.</a:t>
            </a:r>
            <a:endParaRPr lang="en-US" b="0" i="0" dirty="0">
              <a:solidFill>
                <a:srgbClr val="000000"/>
              </a:solidFill>
              <a:effectLst/>
              <a:latin typeface="Segoe UI" panose="020B0502040204020203" pitchFamily="34" charset="0"/>
            </a:endParaRPr>
          </a:p>
          <a:p>
            <a:endParaRPr lang="en-CA" dirty="0"/>
          </a:p>
        </p:txBody>
      </p:sp>
      <p:grpSp>
        <p:nvGrpSpPr>
          <p:cNvPr id="6" name="Group 5">
            <a:extLst>
              <a:ext uri="{FF2B5EF4-FFF2-40B4-BE49-F238E27FC236}">
                <a16:creationId xmlns:a16="http://schemas.microsoft.com/office/drawing/2014/main" id="{8B7FE032-D9E9-1F3D-A461-6653F5AFEF13}"/>
              </a:ext>
            </a:extLst>
          </p:cNvPr>
          <p:cNvGrpSpPr/>
          <p:nvPr/>
        </p:nvGrpSpPr>
        <p:grpSpPr>
          <a:xfrm>
            <a:off x="480895" y="1491178"/>
            <a:ext cx="3936123" cy="3699206"/>
            <a:chOff x="480895" y="1491178"/>
            <a:chExt cx="3936123" cy="3699206"/>
          </a:xfrm>
        </p:grpSpPr>
        <p:pic>
          <p:nvPicPr>
            <p:cNvPr id="9" name="Picture 8" descr="A painting of a couple of birds&#10;&#10;Description automatically generated">
              <a:extLst>
                <a:ext uri="{FF2B5EF4-FFF2-40B4-BE49-F238E27FC236}">
                  <a16:creationId xmlns:a16="http://schemas.microsoft.com/office/drawing/2014/main" id="{F5D2D0FB-123E-4060-A230-DA4AA79DDAC6}"/>
                </a:ext>
              </a:extLst>
            </p:cNvPr>
            <p:cNvPicPr>
              <a:picLocks noChangeAspect="1"/>
            </p:cNvPicPr>
            <p:nvPr/>
          </p:nvPicPr>
          <p:blipFill>
            <a:blip r:embed="rId3"/>
            <a:stretch>
              <a:fillRect/>
            </a:stretch>
          </p:blipFill>
          <p:spPr>
            <a:xfrm>
              <a:off x="480895" y="1491178"/>
              <a:ext cx="3936123" cy="2961244"/>
            </a:xfrm>
            <a:prstGeom prst="rect">
              <a:avLst/>
            </a:prstGeom>
          </p:spPr>
        </p:pic>
        <p:sp>
          <p:nvSpPr>
            <p:cNvPr id="5" name="TextBox 4">
              <a:extLst>
                <a:ext uri="{FF2B5EF4-FFF2-40B4-BE49-F238E27FC236}">
                  <a16:creationId xmlns:a16="http://schemas.microsoft.com/office/drawing/2014/main" id="{7A85AB23-74F9-6307-AD58-2AEE0A2E0EC1}"/>
                </a:ext>
              </a:extLst>
            </p:cNvPr>
            <p:cNvSpPr txBox="1"/>
            <p:nvPr/>
          </p:nvSpPr>
          <p:spPr>
            <a:xfrm>
              <a:off x="480895" y="4451720"/>
              <a:ext cx="3936123" cy="738664"/>
            </a:xfrm>
            <a:prstGeom prst="rect">
              <a:avLst/>
            </a:prstGeom>
            <a:noFill/>
          </p:spPr>
          <p:txBody>
            <a:bodyPr wrap="square" rtlCol="0">
              <a:spAutoFit/>
            </a:bodyPr>
            <a:lstStyle/>
            <a:p>
              <a:r>
                <a:rPr lang="en-CA">
                  <a:latin typeface="Calibri" panose="020F0502020204030204" pitchFamily="34" charset="0"/>
                  <a:cs typeface="Calibri" panose="020F0502020204030204" pitchFamily="34" charset="0"/>
                </a:rPr>
                <a:t>Seed gatherers by </a:t>
              </a:r>
              <a:r>
                <a:rPr lang="en-CA" b="0" i="0" u="sng" strike="noStrike">
                  <a:solidFill>
                    <a:srgbClr val="050505"/>
                  </a:solidFill>
                  <a:effectLst/>
                  <a:latin typeface="inherit"/>
                </a:rPr>
                <a:t>Duncan </a:t>
              </a:r>
              <a:r>
                <a:rPr lang="en-CA" b="0" i="0" u="sng" strike="noStrike" err="1">
                  <a:solidFill>
                    <a:srgbClr val="050505"/>
                  </a:solidFill>
                  <a:effectLst/>
                  <a:latin typeface="inherit"/>
                </a:rPr>
                <a:t>Nagonigwane</a:t>
              </a:r>
              <a:r>
                <a:rPr lang="en-CA" b="0" i="0" u="sng" strike="noStrike">
                  <a:solidFill>
                    <a:srgbClr val="050505"/>
                  </a:solidFill>
                  <a:effectLst/>
                  <a:latin typeface="inherit"/>
                </a:rPr>
                <a:t> Pheasant</a:t>
              </a:r>
              <a:r>
                <a:rPr lang="en-CA" b="0" i="0">
                  <a:solidFill>
                    <a:srgbClr val="050505"/>
                  </a:solidFill>
                  <a:effectLst/>
                  <a:latin typeface="Segoe UI Historic" panose="020B0502040204020203" pitchFamily="34" charset="0"/>
                </a:rPr>
                <a:t> </a:t>
              </a:r>
              <a:r>
                <a:rPr lang="en-CA">
                  <a:latin typeface="Calibri" panose="020F0502020204030204" pitchFamily="34" charset="0"/>
                  <a:cs typeface="Calibri" panose="020F0502020204030204" pitchFamily="34" charset="0"/>
                </a:rPr>
                <a:t>from the </a:t>
              </a:r>
              <a:r>
                <a:rPr lang="en-CA" err="1">
                  <a:latin typeface="Calibri" panose="020F0502020204030204" pitchFamily="34" charset="0"/>
                  <a:cs typeface="Calibri" panose="020F0502020204030204" pitchFamily="34" charset="0"/>
                </a:rPr>
                <a:t>M’Chigeeng</a:t>
              </a:r>
              <a:r>
                <a:rPr lang="en-CA">
                  <a:latin typeface="Calibri" panose="020F0502020204030204" pitchFamily="34" charset="0"/>
                  <a:cs typeface="Calibri" panose="020F0502020204030204" pitchFamily="34" charset="0"/>
                </a:rPr>
                <a:t> First Nation of Manitoulin Island</a:t>
              </a:r>
            </a:p>
          </p:txBody>
        </p:sp>
      </p:grpSp>
    </p:spTree>
    <p:extLst>
      <p:ext uri="{BB962C8B-B14F-4D97-AF65-F5344CB8AC3E}">
        <p14:creationId xmlns:p14="http://schemas.microsoft.com/office/powerpoint/2010/main" val="261952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A442-5843-F6E0-705F-C6363618F3DF}"/>
              </a:ext>
            </a:extLst>
          </p:cNvPr>
          <p:cNvPicPr>
            <a:picLocks noChangeAspect="1"/>
          </p:cNvPicPr>
          <p:nvPr/>
        </p:nvPicPr>
        <p:blipFill>
          <a:blip r:embed="rId2"/>
          <a:stretch>
            <a:fillRect/>
          </a:stretch>
        </p:blipFill>
        <p:spPr>
          <a:xfrm>
            <a:off x="874058" y="228150"/>
            <a:ext cx="7094285" cy="5217427"/>
          </a:xfrm>
          <a:prstGeom prst="rect">
            <a:avLst/>
          </a:prstGeom>
        </p:spPr>
      </p:pic>
    </p:spTree>
    <p:extLst>
      <p:ext uri="{BB962C8B-B14F-4D97-AF65-F5344CB8AC3E}">
        <p14:creationId xmlns:p14="http://schemas.microsoft.com/office/powerpoint/2010/main" val="34284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CBD65-29D9-CCF5-B653-444C48CBB5B1}"/>
              </a:ext>
            </a:extLst>
          </p:cNvPr>
          <p:cNvPicPr>
            <a:picLocks noChangeAspect="1"/>
          </p:cNvPicPr>
          <p:nvPr/>
        </p:nvPicPr>
        <p:blipFill>
          <a:blip r:embed="rId2"/>
          <a:stretch>
            <a:fillRect/>
          </a:stretch>
        </p:blipFill>
        <p:spPr>
          <a:xfrm>
            <a:off x="718457" y="1693363"/>
            <a:ext cx="7421336" cy="1713692"/>
          </a:xfrm>
          <a:prstGeom prst="rect">
            <a:avLst/>
          </a:prstGeom>
        </p:spPr>
      </p:pic>
      <p:sp>
        <p:nvSpPr>
          <p:cNvPr id="4" name="TextBox 3">
            <a:extLst>
              <a:ext uri="{FF2B5EF4-FFF2-40B4-BE49-F238E27FC236}">
                <a16:creationId xmlns:a16="http://schemas.microsoft.com/office/drawing/2014/main" id="{4B9A3828-9E37-1E45-0EC3-894C626B72BC}"/>
              </a:ext>
            </a:extLst>
          </p:cNvPr>
          <p:cNvSpPr txBox="1"/>
          <p:nvPr/>
        </p:nvSpPr>
        <p:spPr>
          <a:xfrm>
            <a:off x="726621" y="587829"/>
            <a:ext cx="4269922" cy="400110"/>
          </a:xfrm>
          <a:prstGeom prst="rect">
            <a:avLst/>
          </a:prstGeom>
          <a:noFill/>
        </p:spPr>
        <p:txBody>
          <a:bodyPr wrap="square" rtlCol="0">
            <a:spAutoFit/>
          </a:bodyPr>
          <a:lstStyle/>
          <a:p>
            <a:r>
              <a:rPr lang="en-CA" sz="2000" b="1" dirty="0">
                <a:latin typeface="+mn-lt"/>
              </a:rPr>
              <a:t>TIPS for Coders continued</a:t>
            </a:r>
          </a:p>
        </p:txBody>
      </p:sp>
    </p:spTree>
    <p:extLst>
      <p:ext uri="{BB962C8B-B14F-4D97-AF65-F5344CB8AC3E}">
        <p14:creationId xmlns:p14="http://schemas.microsoft.com/office/powerpoint/2010/main" val="2647284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F4C8-B5B1-8EFE-B221-B12EB2E69763}"/>
              </a:ext>
            </a:extLst>
          </p:cNvPr>
          <p:cNvSpPr>
            <a:spLocks noGrp="1"/>
          </p:cNvSpPr>
          <p:nvPr>
            <p:ph type="title"/>
          </p:nvPr>
        </p:nvSpPr>
        <p:spPr/>
        <p:txBody>
          <a:bodyPr>
            <a:normAutofit fontScale="90000"/>
          </a:bodyPr>
          <a:lstStyle/>
          <a:p>
            <a:r>
              <a:rPr lang="en-CA" b="1" dirty="0"/>
              <a:t>Priority Data Elements progress for next draft</a:t>
            </a:r>
            <a:endParaRPr lang="en-CA" dirty="0"/>
          </a:p>
        </p:txBody>
      </p:sp>
      <p:sp>
        <p:nvSpPr>
          <p:cNvPr id="4" name="Slide Number Placeholder 3">
            <a:extLst>
              <a:ext uri="{FF2B5EF4-FFF2-40B4-BE49-F238E27FC236}">
                <a16:creationId xmlns:a16="http://schemas.microsoft.com/office/drawing/2014/main" id="{6951A360-0F0D-C472-A875-ADC5B27039F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t>22</a:t>
            </a:fld>
            <a:endParaRPr kumimoji="0" lang="en-US" sz="1000" b="1" i="0" u="none" strike="noStrike" kern="0" cap="none" spc="0" normalizeH="0" baseline="0" noProof="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CA640312-6829-2060-F2DA-5E1D91DDFFC2}"/>
              </a:ext>
            </a:extLst>
          </p:cNvPr>
          <p:cNvPicPr>
            <a:picLocks noChangeAspect="1"/>
          </p:cNvPicPr>
          <p:nvPr/>
        </p:nvPicPr>
        <p:blipFill>
          <a:blip r:embed="rId2"/>
          <a:stretch>
            <a:fillRect/>
          </a:stretch>
        </p:blipFill>
        <p:spPr>
          <a:xfrm>
            <a:off x="351065" y="1432044"/>
            <a:ext cx="8311242" cy="2862608"/>
          </a:xfrm>
          <a:prstGeom prst="rect">
            <a:avLst/>
          </a:prstGeom>
        </p:spPr>
      </p:pic>
    </p:spTree>
    <p:extLst>
      <p:ext uri="{BB962C8B-B14F-4D97-AF65-F5344CB8AC3E}">
        <p14:creationId xmlns:p14="http://schemas.microsoft.com/office/powerpoint/2010/main" val="2922507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91476-4204-BD08-401A-3FC835BEB90E}"/>
              </a:ext>
            </a:extLst>
          </p:cNvPr>
          <p:cNvSpPr>
            <a:spLocks noGrp="1"/>
          </p:cNvSpPr>
          <p:nvPr>
            <p:ph type="body" sz="quarter" idx="14"/>
          </p:nvPr>
        </p:nvSpPr>
        <p:spPr>
          <a:xfrm>
            <a:off x="3900304" y="2081294"/>
            <a:ext cx="5243696" cy="1528684"/>
          </a:xfrm>
        </p:spPr>
        <p:txBody>
          <a:bodyPr/>
          <a:lstStyle/>
          <a:p>
            <a:r>
              <a:rPr lang="en-CA" dirty="0"/>
              <a:t>Housing Stability</a:t>
            </a:r>
          </a:p>
        </p:txBody>
      </p:sp>
    </p:spTree>
    <p:extLst>
      <p:ext uri="{BB962C8B-B14F-4D97-AF65-F5344CB8AC3E}">
        <p14:creationId xmlns:p14="http://schemas.microsoft.com/office/powerpoint/2010/main" val="323469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DDD5FC-B71F-AED2-71CD-63FA74FAE31F}"/>
              </a:ext>
            </a:extLst>
          </p:cNvPr>
          <p:cNvSpPr txBox="1"/>
          <p:nvPr/>
        </p:nvSpPr>
        <p:spPr>
          <a:xfrm>
            <a:off x="138792" y="3308"/>
            <a:ext cx="7307516" cy="400110"/>
          </a:xfrm>
          <a:prstGeom prst="rect">
            <a:avLst/>
          </a:prstGeom>
          <a:noFill/>
        </p:spPr>
        <p:txBody>
          <a:bodyPr wrap="square" rtlCol="0">
            <a:spAutoFit/>
          </a:bodyPr>
          <a:lstStyle/>
          <a:p>
            <a:r>
              <a:rPr lang="en-CA" sz="2000" b="1" dirty="0">
                <a:latin typeface="Calibri" panose="020F0502020204030204" pitchFamily="34" charset="0"/>
                <a:ea typeface="Calibri" panose="020F0502020204030204" pitchFamily="34" charset="0"/>
                <a:cs typeface="Calibri" panose="020F0502020204030204" pitchFamily="34" charset="0"/>
              </a:rPr>
              <a:t>Housing stability </a:t>
            </a:r>
            <a:r>
              <a:rPr lang="en-CA" dirty="0">
                <a:latin typeface="Calibri" panose="020F0502020204030204" pitchFamily="34" charset="0"/>
                <a:ea typeface="Calibri" panose="020F0502020204030204" pitchFamily="34" charset="0"/>
                <a:cs typeface="Calibri" panose="020F0502020204030204" pitchFamily="34" charset="0"/>
              </a:rPr>
              <a:t>The person's current housing situation (e.g., housed or unhoused)</a:t>
            </a:r>
          </a:p>
        </p:txBody>
      </p:sp>
      <p:pic>
        <p:nvPicPr>
          <p:cNvPr id="8" name="Picture 7">
            <a:extLst>
              <a:ext uri="{FF2B5EF4-FFF2-40B4-BE49-F238E27FC236}">
                <a16:creationId xmlns:a16="http://schemas.microsoft.com/office/drawing/2014/main" id="{7D6F8365-6A8D-FDB7-3CEF-862D76EE4D5C}"/>
              </a:ext>
            </a:extLst>
          </p:cNvPr>
          <p:cNvPicPr>
            <a:picLocks noChangeAspect="1"/>
          </p:cNvPicPr>
          <p:nvPr/>
        </p:nvPicPr>
        <p:blipFill>
          <a:blip r:embed="rId2"/>
          <a:stretch>
            <a:fillRect/>
          </a:stretch>
        </p:blipFill>
        <p:spPr>
          <a:xfrm>
            <a:off x="878357" y="403418"/>
            <a:ext cx="6885880" cy="5540182"/>
          </a:xfrm>
          <a:prstGeom prst="rect">
            <a:avLst/>
          </a:prstGeom>
        </p:spPr>
      </p:pic>
    </p:spTree>
    <p:extLst>
      <p:ext uri="{BB962C8B-B14F-4D97-AF65-F5344CB8AC3E}">
        <p14:creationId xmlns:p14="http://schemas.microsoft.com/office/powerpoint/2010/main" val="280180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4B462-607A-1642-1FDA-F073F7943C1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950BF1-8B78-3D64-0DEB-6846CA00B238}"/>
              </a:ext>
            </a:extLst>
          </p:cNvPr>
          <p:cNvSpPr>
            <a:spLocks noGrp="1"/>
          </p:cNvSpPr>
          <p:nvPr>
            <p:ph type="body" sz="quarter" idx="14"/>
          </p:nvPr>
        </p:nvSpPr>
        <p:spPr>
          <a:xfrm>
            <a:off x="3900304" y="2081294"/>
            <a:ext cx="5243696" cy="1528684"/>
          </a:xfrm>
        </p:spPr>
        <p:txBody>
          <a:bodyPr/>
          <a:lstStyle/>
          <a:p>
            <a:r>
              <a:rPr lang="en-CA" dirty="0"/>
              <a:t>Household Composition</a:t>
            </a:r>
          </a:p>
        </p:txBody>
      </p:sp>
    </p:spTree>
    <p:extLst>
      <p:ext uri="{BB962C8B-B14F-4D97-AF65-F5344CB8AC3E}">
        <p14:creationId xmlns:p14="http://schemas.microsoft.com/office/powerpoint/2010/main" val="133467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5C494F-5C81-3CF1-4301-38D2A8FBF5A5}"/>
              </a:ext>
            </a:extLst>
          </p:cNvPr>
          <p:cNvSpPr txBox="1"/>
          <p:nvPr/>
        </p:nvSpPr>
        <p:spPr>
          <a:xfrm>
            <a:off x="522514" y="298097"/>
            <a:ext cx="7796414" cy="615553"/>
          </a:xfrm>
          <a:prstGeom prst="rect">
            <a:avLst/>
          </a:prstGeom>
          <a:noFill/>
          <a:ln w="12700">
            <a:solidFill>
              <a:schemeClr val="tx1"/>
            </a:solidFill>
          </a:ln>
        </p:spPr>
        <p:txBody>
          <a:bodyPr wrap="square">
            <a:spAutoFit/>
          </a:bodyPr>
          <a:lstStyle/>
          <a:p>
            <a:r>
              <a:rPr lang="en-CA" sz="2000" b="1" i="0" dirty="0">
                <a:solidFill>
                  <a:schemeClr val="tx1"/>
                </a:solidFill>
                <a:effectLst/>
                <a:latin typeface="+mn-lt"/>
              </a:rPr>
              <a:t>Household Composition: </a:t>
            </a:r>
            <a:r>
              <a:rPr lang="en-CA" b="1" i="0" dirty="0">
                <a:solidFill>
                  <a:schemeClr val="tx1"/>
                </a:solidFill>
                <a:effectLst/>
                <a:latin typeface="+mn-lt"/>
              </a:rPr>
              <a:t>Information about who the person lives with (e.g., parents, children, spouse)</a:t>
            </a:r>
            <a:endParaRPr lang="en-CA" b="1" dirty="0">
              <a:solidFill>
                <a:schemeClr val="tx1"/>
              </a:solidFill>
              <a:latin typeface="+mn-lt"/>
            </a:endParaRPr>
          </a:p>
        </p:txBody>
      </p:sp>
      <p:pic>
        <p:nvPicPr>
          <p:cNvPr id="9" name="Picture 8">
            <a:extLst>
              <a:ext uri="{FF2B5EF4-FFF2-40B4-BE49-F238E27FC236}">
                <a16:creationId xmlns:a16="http://schemas.microsoft.com/office/drawing/2014/main" id="{2B5D072B-CFC6-5DB0-1C09-BF62A471D385}"/>
              </a:ext>
            </a:extLst>
          </p:cNvPr>
          <p:cNvPicPr>
            <a:picLocks noChangeAspect="1"/>
          </p:cNvPicPr>
          <p:nvPr/>
        </p:nvPicPr>
        <p:blipFill>
          <a:blip r:embed="rId3"/>
          <a:stretch>
            <a:fillRect/>
          </a:stretch>
        </p:blipFill>
        <p:spPr>
          <a:xfrm>
            <a:off x="522514" y="1493438"/>
            <a:ext cx="7862207" cy="4450162"/>
          </a:xfrm>
          <a:prstGeom prst="rect">
            <a:avLst/>
          </a:prstGeom>
        </p:spPr>
      </p:pic>
      <p:graphicFrame>
        <p:nvGraphicFramePr>
          <p:cNvPr id="10" name="Table 9">
            <a:extLst>
              <a:ext uri="{FF2B5EF4-FFF2-40B4-BE49-F238E27FC236}">
                <a16:creationId xmlns:a16="http://schemas.microsoft.com/office/drawing/2014/main" id="{9283079F-3F24-3A05-607C-A7EE2046B65F}"/>
              </a:ext>
            </a:extLst>
          </p:cNvPr>
          <p:cNvGraphicFramePr>
            <a:graphicFrameLocks noGrp="1"/>
          </p:cNvGraphicFramePr>
          <p:nvPr>
            <p:extLst>
              <p:ext uri="{D42A27DB-BD31-4B8C-83A1-F6EECF244321}">
                <p14:modId xmlns:p14="http://schemas.microsoft.com/office/powerpoint/2010/main" val="1116168098"/>
              </p:ext>
            </p:extLst>
          </p:nvPr>
        </p:nvGraphicFramePr>
        <p:xfrm>
          <a:off x="522514" y="1020943"/>
          <a:ext cx="7714771" cy="518160"/>
        </p:xfrm>
        <a:graphic>
          <a:graphicData uri="http://schemas.openxmlformats.org/drawingml/2006/table">
            <a:tbl>
              <a:tblPr firstRow="1" bandRow="1">
                <a:tableStyleId>{B2A4382F-CAB0-4629-B1BA-8C671CB8BB92}</a:tableStyleId>
              </a:tblPr>
              <a:tblGrid>
                <a:gridCol w="1928693">
                  <a:extLst>
                    <a:ext uri="{9D8B030D-6E8A-4147-A177-3AD203B41FA5}">
                      <a16:colId xmlns:a16="http://schemas.microsoft.com/office/drawing/2014/main" val="3908165440"/>
                    </a:ext>
                  </a:extLst>
                </a:gridCol>
                <a:gridCol w="1675899">
                  <a:extLst>
                    <a:ext uri="{9D8B030D-6E8A-4147-A177-3AD203B41FA5}">
                      <a16:colId xmlns:a16="http://schemas.microsoft.com/office/drawing/2014/main" val="2739106256"/>
                    </a:ext>
                  </a:extLst>
                </a:gridCol>
                <a:gridCol w="1787623">
                  <a:extLst>
                    <a:ext uri="{9D8B030D-6E8A-4147-A177-3AD203B41FA5}">
                      <a16:colId xmlns:a16="http://schemas.microsoft.com/office/drawing/2014/main" val="572404244"/>
                    </a:ext>
                  </a:extLst>
                </a:gridCol>
                <a:gridCol w="2322556">
                  <a:extLst>
                    <a:ext uri="{9D8B030D-6E8A-4147-A177-3AD203B41FA5}">
                      <a16:colId xmlns:a16="http://schemas.microsoft.com/office/drawing/2014/main" val="3112205683"/>
                    </a:ext>
                  </a:extLst>
                </a:gridCol>
              </a:tblGrid>
              <a:tr h="370840">
                <a:tc>
                  <a:txBody>
                    <a:bodyPr/>
                    <a:lstStyle/>
                    <a:p>
                      <a:r>
                        <a:rPr lang="en-CA" sz="1400" b="0" dirty="0">
                          <a:latin typeface="Calibri" panose="020F0502020204030204" pitchFamily="34" charset="0"/>
                          <a:ea typeface="Calibri" panose="020F0502020204030204" pitchFamily="34" charset="0"/>
                          <a:cs typeface="Calibri" panose="020F0502020204030204" pitchFamily="34" charset="0"/>
                        </a:rPr>
                        <a:t>SPARK Question</a:t>
                      </a:r>
                    </a:p>
                  </a:txBody>
                  <a:tcPr/>
                </a:tc>
                <a:tc>
                  <a:txBody>
                    <a:bodyPr/>
                    <a:lstStyle/>
                    <a:p>
                      <a:r>
                        <a:rPr lang="en-CA" sz="1400" b="0" dirty="0">
                          <a:latin typeface="Calibri" panose="020F0502020204030204" pitchFamily="34" charset="0"/>
                          <a:ea typeface="Calibri" panose="020F0502020204030204" pitchFamily="34" charset="0"/>
                          <a:cs typeface="Calibri" panose="020F0502020204030204" pitchFamily="34" charset="0"/>
                        </a:rPr>
                        <a:t>Responses</a:t>
                      </a:r>
                    </a:p>
                  </a:txBody>
                  <a:tcPr/>
                </a:tc>
                <a:tc>
                  <a:txBody>
                    <a:bodyPr/>
                    <a:lstStyle/>
                    <a:p>
                      <a:r>
                        <a:rPr lang="en-CA" sz="1400" b="0" dirty="0">
                          <a:latin typeface="Calibri" panose="020F0502020204030204" pitchFamily="34" charset="0"/>
                          <a:ea typeface="Calibri" panose="020F0502020204030204" pitchFamily="34" charset="0"/>
                          <a:cs typeface="Calibri" panose="020F0502020204030204" pitchFamily="34" charset="0"/>
                        </a:rPr>
                        <a:t>SNOMED CT CA Code</a:t>
                      </a:r>
                    </a:p>
                  </a:txBody>
                  <a:tcPr/>
                </a:tc>
                <a:tc>
                  <a:txBody>
                    <a:bodyPr/>
                    <a:lstStyle/>
                    <a:p>
                      <a:r>
                        <a:rPr lang="en-CA" sz="1400" b="0" dirty="0">
                          <a:latin typeface="Calibri" panose="020F0502020204030204" pitchFamily="34" charset="0"/>
                          <a:ea typeface="Calibri" panose="020F0502020204030204" pitchFamily="34" charset="0"/>
                          <a:cs typeface="Calibri" panose="020F0502020204030204" pitchFamily="34" charset="0"/>
                        </a:rPr>
                        <a:t>SNOMED CT CA Concept name</a:t>
                      </a:r>
                    </a:p>
                  </a:txBody>
                  <a:tcPr/>
                </a:tc>
                <a:extLst>
                  <a:ext uri="{0D108BD9-81ED-4DB2-BD59-A6C34878D82A}">
                    <a16:rowId xmlns:a16="http://schemas.microsoft.com/office/drawing/2014/main" val="1939219673"/>
                  </a:ext>
                </a:extLst>
              </a:tr>
            </a:tbl>
          </a:graphicData>
        </a:graphic>
      </p:graphicFrame>
      <p:sp>
        <p:nvSpPr>
          <p:cNvPr id="11" name="TextBox 10">
            <a:extLst>
              <a:ext uri="{FF2B5EF4-FFF2-40B4-BE49-F238E27FC236}">
                <a16:creationId xmlns:a16="http://schemas.microsoft.com/office/drawing/2014/main" id="{0078D105-B7DD-D0CA-4734-DE6966C220EB}"/>
              </a:ext>
            </a:extLst>
          </p:cNvPr>
          <p:cNvSpPr txBox="1"/>
          <p:nvPr/>
        </p:nvSpPr>
        <p:spPr>
          <a:xfrm>
            <a:off x="522514" y="1020943"/>
            <a:ext cx="7796414" cy="518160"/>
          </a:xfrm>
          <a:prstGeom prst="rect">
            <a:avLst/>
          </a:prstGeom>
          <a:noFill/>
          <a:ln w="12700">
            <a:solidFill>
              <a:schemeClr val="tx1"/>
            </a:solidFill>
          </a:ln>
        </p:spPr>
        <p:txBody>
          <a:bodyPr wrap="square" rtlCol="0">
            <a:spAutoFit/>
          </a:bodyPr>
          <a:lstStyle/>
          <a:p>
            <a:endParaRPr lang="en-CA" dirty="0"/>
          </a:p>
        </p:txBody>
      </p:sp>
    </p:spTree>
    <p:extLst>
      <p:ext uri="{BB962C8B-B14F-4D97-AF65-F5344CB8AC3E}">
        <p14:creationId xmlns:p14="http://schemas.microsoft.com/office/powerpoint/2010/main" val="117260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0F11D-F79A-63F0-83AE-6089B601CD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48B3CF-6A8D-2395-A748-848748BB63E0}"/>
              </a:ext>
            </a:extLst>
          </p:cNvPr>
          <p:cNvSpPr>
            <a:spLocks noGrp="1"/>
          </p:cNvSpPr>
          <p:nvPr>
            <p:ph type="body" sz="quarter" idx="14"/>
          </p:nvPr>
        </p:nvSpPr>
        <p:spPr>
          <a:xfrm>
            <a:off x="3900304" y="2081294"/>
            <a:ext cx="5243696" cy="1528684"/>
          </a:xfrm>
        </p:spPr>
        <p:txBody>
          <a:bodyPr/>
          <a:lstStyle/>
          <a:p>
            <a:r>
              <a:rPr lang="en-CA" dirty="0"/>
              <a:t>Housing Condition</a:t>
            </a:r>
          </a:p>
        </p:txBody>
      </p:sp>
    </p:spTree>
    <p:extLst>
      <p:ext uri="{BB962C8B-B14F-4D97-AF65-F5344CB8AC3E}">
        <p14:creationId xmlns:p14="http://schemas.microsoft.com/office/powerpoint/2010/main" val="205748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092D43-C252-36A2-8E0F-3F817BAE8205}"/>
              </a:ext>
            </a:extLst>
          </p:cNvPr>
          <p:cNvSpPr txBox="1"/>
          <p:nvPr/>
        </p:nvSpPr>
        <p:spPr>
          <a:xfrm>
            <a:off x="714615" y="568618"/>
            <a:ext cx="8114340" cy="615553"/>
          </a:xfrm>
          <a:prstGeom prst="rect">
            <a:avLst/>
          </a:prstGeom>
          <a:noFill/>
        </p:spPr>
        <p:txBody>
          <a:bodyPr wrap="square" rtlCol="0">
            <a:spAutoFit/>
          </a:bodyPr>
          <a:lstStyle/>
          <a:p>
            <a:r>
              <a:rPr lang="en-CA" sz="2000" b="1" i="0" dirty="0">
                <a:solidFill>
                  <a:schemeClr val="tx1"/>
                </a:solidFill>
                <a:effectLst/>
                <a:latin typeface="+mn-lt"/>
              </a:rPr>
              <a:t>Housing Condition: </a:t>
            </a:r>
            <a:r>
              <a:rPr lang="en-CA" dirty="0"/>
              <a:t>The physical infrastructure of the residence (e.g., overcrowding, a leaking roof, no bath/shower and no flushing toilet)</a:t>
            </a:r>
          </a:p>
        </p:txBody>
      </p:sp>
      <p:sp>
        <p:nvSpPr>
          <p:cNvPr id="6" name="TextBox 5">
            <a:extLst>
              <a:ext uri="{FF2B5EF4-FFF2-40B4-BE49-F238E27FC236}">
                <a16:creationId xmlns:a16="http://schemas.microsoft.com/office/drawing/2014/main" id="{87EBD52D-A4BE-CC8C-674F-60A7472FA579}"/>
              </a:ext>
            </a:extLst>
          </p:cNvPr>
          <p:cNvSpPr txBox="1"/>
          <p:nvPr/>
        </p:nvSpPr>
        <p:spPr>
          <a:xfrm>
            <a:off x="714615" y="1271227"/>
            <a:ext cx="7806978" cy="830997"/>
          </a:xfrm>
          <a:prstGeom prst="rect">
            <a:avLst/>
          </a:prstGeom>
          <a:noFill/>
          <a:ln>
            <a:solidFill>
              <a:schemeClr val="tx1"/>
            </a:solidFill>
          </a:ln>
        </p:spPr>
        <p:txBody>
          <a:bodyPr wrap="square" rtlCol="0">
            <a:spAutoFit/>
          </a:bodyPr>
          <a:lstStyle/>
          <a:p>
            <a:r>
              <a:rPr lang="en-CA" sz="1200" dirty="0">
                <a:latin typeface="+mn-lt"/>
                <a:hlinkClick r:id="rId2"/>
              </a:rPr>
              <a:t>Inadequate Housing - Gravity Project – Confluence</a:t>
            </a:r>
            <a:endParaRPr lang="en-CA" sz="1200" dirty="0">
              <a:latin typeface="+mn-lt"/>
            </a:endParaRPr>
          </a:p>
          <a:p>
            <a:endParaRPr lang="en-CA" sz="1200" dirty="0">
              <a:latin typeface="+mn-lt"/>
            </a:endParaRPr>
          </a:p>
          <a:p>
            <a:r>
              <a:rPr lang="en-CA" sz="1200" dirty="0">
                <a:latin typeface="+mn-lt"/>
              </a:rPr>
              <a:t>An occupied housing unit that has moderate or severe physical problems (e.g., deficiencies in plumbing, heating, electricity, hallways, and upkeep).</a:t>
            </a:r>
          </a:p>
        </p:txBody>
      </p:sp>
      <p:pic>
        <p:nvPicPr>
          <p:cNvPr id="9" name="Picture 8">
            <a:extLst>
              <a:ext uri="{FF2B5EF4-FFF2-40B4-BE49-F238E27FC236}">
                <a16:creationId xmlns:a16="http://schemas.microsoft.com/office/drawing/2014/main" id="{752DD099-97A2-E05A-2A4A-E3D92C0F43CB}"/>
              </a:ext>
            </a:extLst>
          </p:cNvPr>
          <p:cNvPicPr>
            <a:picLocks noChangeAspect="1"/>
          </p:cNvPicPr>
          <p:nvPr/>
        </p:nvPicPr>
        <p:blipFill>
          <a:blip r:embed="rId3"/>
          <a:stretch>
            <a:fillRect/>
          </a:stretch>
        </p:blipFill>
        <p:spPr>
          <a:xfrm>
            <a:off x="610440" y="2577652"/>
            <a:ext cx="4284769" cy="2907340"/>
          </a:xfrm>
          <a:prstGeom prst="rect">
            <a:avLst/>
          </a:prstGeom>
        </p:spPr>
      </p:pic>
      <p:sp>
        <p:nvSpPr>
          <p:cNvPr id="10" name="TextBox 9">
            <a:extLst>
              <a:ext uri="{FF2B5EF4-FFF2-40B4-BE49-F238E27FC236}">
                <a16:creationId xmlns:a16="http://schemas.microsoft.com/office/drawing/2014/main" id="{AB19DB7D-47E5-39D5-E7AA-340D68623427}"/>
              </a:ext>
            </a:extLst>
          </p:cNvPr>
          <p:cNvSpPr txBox="1"/>
          <p:nvPr/>
        </p:nvSpPr>
        <p:spPr>
          <a:xfrm>
            <a:off x="806823" y="2225334"/>
            <a:ext cx="1579549" cy="307777"/>
          </a:xfrm>
          <a:prstGeom prst="rect">
            <a:avLst/>
          </a:prstGeom>
          <a:noFill/>
        </p:spPr>
        <p:txBody>
          <a:bodyPr wrap="square" rtlCol="0">
            <a:spAutoFit/>
          </a:bodyPr>
          <a:lstStyle/>
          <a:p>
            <a:r>
              <a:rPr lang="en-CA" b="1" dirty="0"/>
              <a:t>SNOMED CT CA</a:t>
            </a:r>
          </a:p>
        </p:txBody>
      </p:sp>
      <p:pic>
        <p:nvPicPr>
          <p:cNvPr id="12" name="Picture 11">
            <a:extLst>
              <a:ext uri="{FF2B5EF4-FFF2-40B4-BE49-F238E27FC236}">
                <a16:creationId xmlns:a16="http://schemas.microsoft.com/office/drawing/2014/main" id="{F7756B0C-406A-CA47-B6C6-F0275640BB20}"/>
              </a:ext>
            </a:extLst>
          </p:cNvPr>
          <p:cNvPicPr>
            <a:picLocks noChangeAspect="1"/>
          </p:cNvPicPr>
          <p:nvPr/>
        </p:nvPicPr>
        <p:blipFill>
          <a:blip r:embed="rId4"/>
          <a:stretch>
            <a:fillRect/>
          </a:stretch>
        </p:blipFill>
        <p:spPr>
          <a:xfrm>
            <a:off x="5248478" y="2225334"/>
            <a:ext cx="3202715" cy="3611977"/>
          </a:xfrm>
          <a:prstGeom prst="rect">
            <a:avLst/>
          </a:prstGeom>
        </p:spPr>
      </p:pic>
    </p:spTree>
    <p:extLst>
      <p:ext uri="{BB962C8B-B14F-4D97-AF65-F5344CB8AC3E}">
        <p14:creationId xmlns:p14="http://schemas.microsoft.com/office/powerpoint/2010/main" val="97443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0DB7-AA40-99D6-7A02-CFADB9388FA7}"/>
              </a:ext>
            </a:extLst>
          </p:cNvPr>
          <p:cNvSpPr>
            <a:spLocks noGrp="1"/>
          </p:cNvSpPr>
          <p:nvPr>
            <p:ph type="title"/>
          </p:nvPr>
        </p:nvSpPr>
        <p:spPr/>
        <p:txBody>
          <a:bodyPr/>
          <a:lstStyle/>
          <a:p>
            <a:pPr marL="0" indent="0">
              <a:lnSpc>
                <a:spcPct val="100000"/>
              </a:lnSpc>
              <a:buNone/>
            </a:pPr>
            <a:r>
              <a:rPr lang="en-US" sz="2400"/>
              <a:t>Recording is starting</a:t>
            </a:r>
          </a:p>
        </p:txBody>
      </p:sp>
      <p:grpSp>
        <p:nvGrpSpPr>
          <p:cNvPr id="6" name="Group 5">
            <a:extLst>
              <a:ext uri="{FF2B5EF4-FFF2-40B4-BE49-F238E27FC236}">
                <a16:creationId xmlns:a16="http://schemas.microsoft.com/office/drawing/2014/main" id="{9AD73CA5-9E84-EC8E-1997-2DF6116B7FDD}"/>
              </a:ext>
            </a:extLst>
          </p:cNvPr>
          <p:cNvGrpSpPr/>
          <p:nvPr/>
        </p:nvGrpSpPr>
        <p:grpSpPr>
          <a:xfrm>
            <a:off x="1695197" y="2094836"/>
            <a:ext cx="5364281" cy="2252439"/>
            <a:chOff x="1627464" y="2432807"/>
            <a:chExt cx="3816603" cy="1715860"/>
          </a:xfrm>
        </p:grpSpPr>
        <p:sp>
          <p:nvSpPr>
            <p:cNvPr id="7" name="Rectangle: Rounded Corners 6">
              <a:extLst>
                <a:ext uri="{FF2B5EF4-FFF2-40B4-BE49-F238E27FC236}">
                  <a16:creationId xmlns:a16="http://schemas.microsoft.com/office/drawing/2014/main" id="{9C61B50A-44DE-7961-0FE0-74C0FD5C30D1}"/>
                </a:ext>
              </a:extLst>
            </p:cNvPr>
            <p:cNvSpPr/>
            <p:nvPr/>
          </p:nvSpPr>
          <p:spPr>
            <a:xfrm>
              <a:off x="1627464" y="2432807"/>
              <a:ext cx="3816603" cy="1715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EE4449-9D95-2DC8-5370-0305E8A341DB}"/>
                </a:ext>
              </a:extLst>
            </p:cNvPr>
            <p:cNvSpPr txBox="1"/>
            <p:nvPr/>
          </p:nvSpPr>
          <p:spPr>
            <a:xfrm>
              <a:off x="2130632" y="2800478"/>
              <a:ext cx="1609793" cy="914385"/>
            </a:xfrm>
            <a:prstGeom prst="rect">
              <a:avLst/>
            </a:prstGeom>
            <a:noFill/>
            <a:ln w="38100">
              <a:noFill/>
            </a:ln>
          </p:spPr>
          <p:txBody>
            <a:bodyPr wrap="square" rtlCol="0">
              <a:spAutoFit/>
            </a:bodyPr>
            <a:lstStyle/>
            <a:p>
              <a:r>
                <a:rPr lang="en-US" sz="7200" b="1"/>
                <a:t>REC</a:t>
              </a:r>
            </a:p>
          </p:txBody>
        </p:sp>
        <p:sp>
          <p:nvSpPr>
            <p:cNvPr id="9" name="Oval 8">
              <a:extLst>
                <a:ext uri="{FF2B5EF4-FFF2-40B4-BE49-F238E27FC236}">
                  <a16:creationId xmlns:a16="http://schemas.microsoft.com/office/drawing/2014/main" id="{16ABB11C-C059-E152-8D2B-D959356BC85B}"/>
                </a:ext>
              </a:extLst>
            </p:cNvPr>
            <p:cNvSpPr/>
            <p:nvPr/>
          </p:nvSpPr>
          <p:spPr>
            <a:xfrm>
              <a:off x="4042503" y="2762807"/>
              <a:ext cx="955053" cy="989727"/>
            </a:xfrm>
            <a:prstGeom prst="ellips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21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8179653-172D-3E62-5523-051FA42980FB}"/>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D559A9B9-63AF-C2B1-1991-73FCF602CC3C}"/>
              </a:ext>
            </a:extLst>
          </p:cNvPr>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latin typeface="Calibri" panose="020F0502020204030204" pitchFamily="34" charset="0"/>
                <a:cs typeface="Calibri" panose="020F0502020204030204" pitchFamily="34" charset="0"/>
              </a:rPr>
              <a:t>Agenda</a:t>
            </a:r>
          </a:p>
        </p:txBody>
      </p:sp>
      <p:sp>
        <p:nvSpPr>
          <p:cNvPr id="98" name="Google Shape;98;p3">
            <a:extLst>
              <a:ext uri="{FF2B5EF4-FFF2-40B4-BE49-F238E27FC236}">
                <a16:creationId xmlns:a16="http://schemas.microsoft.com/office/drawing/2014/main" id="{9A07D4CA-75EF-C15A-888D-73847D6E68E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atin typeface="Calibri" panose="020F0502020204030204" pitchFamily="34" charset="0"/>
                <a:cs typeface="Calibri" panose="020F0502020204030204" pitchFamily="34" charset="0"/>
              </a:rPr>
              <a:pPr/>
              <a:t>4</a:t>
            </a:fld>
            <a:endParaRPr lang="en-US">
              <a:latin typeface="Calibri" panose="020F0502020204030204" pitchFamily="34" charset="0"/>
              <a:cs typeface="Calibri" panose="020F0502020204030204" pitchFamily="34" charset="0"/>
            </a:endParaRPr>
          </a:p>
        </p:txBody>
      </p:sp>
      <p:sp>
        <p:nvSpPr>
          <p:cNvPr id="100" name="Google Shape;100;p3">
            <a:extLst>
              <a:ext uri="{FF2B5EF4-FFF2-40B4-BE49-F238E27FC236}">
                <a16:creationId xmlns:a16="http://schemas.microsoft.com/office/drawing/2014/main" id="{19D7511E-456B-250C-8EBA-2E88D5CA288B}"/>
              </a:ext>
            </a:extLst>
          </p:cNvPr>
          <p:cNvSpPr txBox="1"/>
          <p:nvPr/>
        </p:nvSpPr>
        <p:spPr>
          <a:xfrm>
            <a:off x="639337" y="1439115"/>
            <a:ext cx="6327094" cy="3684214"/>
          </a:xfrm>
          <a:prstGeom prst="rect">
            <a:avLst/>
          </a:prstGeom>
          <a:noFill/>
          <a:ln>
            <a:noFill/>
          </a:ln>
        </p:spPr>
        <p:txBody>
          <a:bodyPr spcFirstLastPara="1" wrap="square" lIns="91425" tIns="45700" rIns="91425" bIns="45700" anchor="t" anchorCtr="0">
            <a:noAutofit/>
          </a:bodyPr>
          <a:lstStyle/>
          <a:p>
            <a:pPr>
              <a:lnSpc>
                <a:spcPct val="115000"/>
              </a:lnSpc>
              <a:spcAft>
                <a:spcPts val="1000"/>
              </a:spcAft>
            </a:pPr>
            <a:r>
              <a:rPr lang="en-CA" sz="1600" dirty="0">
                <a:highlight>
                  <a:srgbClr val="FFFFFF"/>
                </a:highlight>
                <a:latin typeface="Calibri" panose="020F0502020204030204" pitchFamily="34" charset="0"/>
                <a:ea typeface="Arial" panose="020B0604020202020204" pitchFamily="34" charset="0"/>
                <a:cs typeface="Calibri" panose="020F0502020204030204" pitchFamily="34" charset="0"/>
              </a:rPr>
              <a:t>1. Welcome and introductions to new members</a:t>
            </a:r>
          </a:p>
          <a:p>
            <a:pPr>
              <a:lnSpc>
                <a:spcPct val="115000"/>
              </a:lnSpc>
              <a:spcAft>
                <a:spcPts val="1000"/>
              </a:spcAft>
            </a:pPr>
            <a:r>
              <a:rPr lang="en-CA" sz="1600" dirty="0">
                <a:highlight>
                  <a:srgbClr val="FFFFFF"/>
                </a:highlight>
                <a:latin typeface="Calibri" panose="020F0502020204030204" pitchFamily="34" charset="0"/>
                <a:ea typeface="Arial" panose="020B0604020202020204" pitchFamily="34" charset="0"/>
                <a:cs typeface="Calibri" panose="020F0502020204030204" pitchFamily="34" charset="0"/>
              </a:rPr>
              <a:t>2. SDOH data category reorganization</a:t>
            </a:r>
          </a:p>
          <a:p>
            <a:pPr>
              <a:lnSpc>
                <a:spcPct val="115000"/>
              </a:lnSpc>
              <a:spcAft>
                <a:spcPts val="1000"/>
              </a:spcAft>
            </a:pPr>
            <a:r>
              <a:rPr lang="en-CA" sz="1600" dirty="0">
                <a:highlight>
                  <a:srgbClr val="FFFFFF"/>
                </a:highlight>
                <a:latin typeface="Calibri" panose="020F0502020204030204" pitchFamily="34" charset="0"/>
                <a:ea typeface="Arial" panose="020B0604020202020204" pitchFamily="34" charset="0"/>
                <a:cs typeface="Calibri" panose="020F0502020204030204" pitchFamily="34" charset="0"/>
              </a:rPr>
              <a:t>3. Value Sets Work:</a:t>
            </a:r>
          </a:p>
          <a:p>
            <a:pPr marL="285750" lvl="1" indent="-285750">
              <a:lnSpc>
                <a:spcPct val="115000"/>
              </a:lnSpc>
              <a:spcAft>
                <a:spcPts val="1000"/>
              </a:spcAft>
              <a:buFont typeface="Arial" panose="020B0604020202020204" pitchFamily="34" charset="0"/>
              <a:buChar char="•"/>
            </a:pPr>
            <a:r>
              <a:rPr lang="en-CA" sz="1600" dirty="0">
                <a:highlight>
                  <a:srgbClr val="FFFFFF"/>
                </a:highlight>
                <a:latin typeface="Calibri" panose="020F0502020204030204" pitchFamily="34" charset="0"/>
                <a:ea typeface="Arial" panose="020B0604020202020204" pitchFamily="34" charset="0"/>
                <a:cs typeface="Calibri" panose="020F0502020204030204" pitchFamily="34" charset="0"/>
              </a:rPr>
              <a:t>Housing Security</a:t>
            </a:r>
          </a:p>
          <a:p>
            <a:pPr marL="285750" lvl="1" indent="-285750">
              <a:lnSpc>
                <a:spcPct val="115000"/>
              </a:lnSpc>
              <a:spcAft>
                <a:spcPts val="1000"/>
              </a:spcAft>
              <a:buFont typeface="Arial" panose="020B0604020202020204" pitchFamily="34" charset="0"/>
              <a:buChar char="•"/>
            </a:pPr>
            <a:r>
              <a:rPr lang="en-CA" sz="1600" dirty="0">
                <a:highlight>
                  <a:srgbClr val="FFFFFF"/>
                </a:highlight>
                <a:latin typeface="Calibri" panose="020F0502020204030204" pitchFamily="34" charset="0"/>
                <a:ea typeface="Arial" panose="020B0604020202020204" pitchFamily="34" charset="0"/>
                <a:cs typeface="Calibri" panose="020F0502020204030204" pitchFamily="34" charset="0"/>
              </a:rPr>
              <a:t>Housing Composition</a:t>
            </a:r>
          </a:p>
          <a:p>
            <a:pPr marL="285750" lvl="1" indent="-285750">
              <a:lnSpc>
                <a:spcPct val="115000"/>
              </a:lnSpc>
              <a:spcAft>
                <a:spcPts val="1000"/>
              </a:spcAft>
              <a:buFont typeface="Arial" panose="020B0604020202020204" pitchFamily="34" charset="0"/>
              <a:buChar char="•"/>
            </a:pPr>
            <a:r>
              <a:rPr lang="en-CA" sz="1600" dirty="0">
                <a:highlight>
                  <a:srgbClr val="FFFFFF"/>
                </a:highlight>
                <a:latin typeface="Calibri" panose="020F0502020204030204" pitchFamily="34" charset="0"/>
                <a:ea typeface="Arial" panose="020B0604020202020204" pitchFamily="34" charset="0"/>
                <a:cs typeface="Calibri" panose="020F0502020204030204" pitchFamily="34" charset="0"/>
              </a:rPr>
              <a:t>Housing Condition</a:t>
            </a:r>
          </a:p>
          <a:p>
            <a:pPr>
              <a:lnSpc>
                <a:spcPct val="115000"/>
              </a:lnSpc>
              <a:spcAft>
                <a:spcPts val="1000"/>
              </a:spcAft>
            </a:pPr>
            <a:r>
              <a:rPr lang="en-CA" sz="1600" dirty="0">
                <a:highlight>
                  <a:srgbClr val="FFFFFF"/>
                </a:highlight>
                <a:latin typeface="Calibri" panose="020F0502020204030204" pitchFamily="34" charset="0"/>
                <a:ea typeface="Arial" panose="020B0604020202020204" pitchFamily="34" charset="0"/>
                <a:cs typeface="Calibri" panose="020F0502020204030204" pitchFamily="34" charset="0"/>
              </a:rPr>
              <a:t>5. Publication forthcoming and associated deadlines</a:t>
            </a:r>
          </a:p>
          <a:p>
            <a:pPr>
              <a:lnSpc>
                <a:spcPct val="115000"/>
              </a:lnSpc>
              <a:spcAft>
                <a:spcPts val="1000"/>
              </a:spcAft>
            </a:pPr>
            <a:r>
              <a:rPr lang="en-CA" sz="1600" dirty="0">
                <a:highlight>
                  <a:srgbClr val="FFFFFF"/>
                </a:highlight>
                <a:latin typeface="Calibri" panose="020F0502020204030204" pitchFamily="34" charset="0"/>
                <a:ea typeface="Arial" panose="020B0604020202020204" pitchFamily="34" charset="0"/>
                <a:cs typeface="Calibri" panose="020F0502020204030204" pitchFamily="34" charset="0"/>
              </a:rPr>
              <a:t>6. Request to Members for review and feedback</a:t>
            </a:r>
          </a:p>
        </p:txBody>
      </p:sp>
      <p:pic>
        <p:nvPicPr>
          <p:cNvPr id="101" name="Google Shape;101;p3">
            <a:extLst>
              <a:ext uri="{FF2B5EF4-FFF2-40B4-BE49-F238E27FC236}">
                <a16:creationId xmlns:a16="http://schemas.microsoft.com/office/drawing/2014/main" id="{851EA1ED-BD1D-6567-7E18-58A0D2FBE5C6}"/>
              </a:ext>
            </a:extLst>
          </p:cNvPr>
          <p:cNvPicPr preferRelativeResize="0"/>
          <p:nvPr/>
        </p:nvPicPr>
        <p:blipFill rotWithShape="1">
          <a:blip r:embed="rId3">
            <a:alphaModFix/>
          </a:blip>
          <a:srcRect/>
          <a:stretch/>
        </p:blipFill>
        <p:spPr>
          <a:xfrm>
            <a:off x="6972553" y="5178501"/>
            <a:ext cx="2019300" cy="321310"/>
          </a:xfrm>
          <a:prstGeom prst="rect">
            <a:avLst/>
          </a:prstGeom>
          <a:noFill/>
          <a:ln>
            <a:noFill/>
          </a:ln>
        </p:spPr>
      </p:pic>
    </p:spTree>
    <p:extLst>
      <p:ext uri="{BB962C8B-B14F-4D97-AF65-F5344CB8AC3E}">
        <p14:creationId xmlns:p14="http://schemas.microsoft.com/office/powerpoint/2010/main" val="169689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6123-23C1-5C85-4126-7C93D6654443}"/>
              </a:ext>
            </a:extLst>
          </p:cNvPr>
          <p:cNvSpPr>
            <a:spLocks noGrp="1"/>
          </p:cNvSpPr>
          <p:nvPr>
            <p:ph type="title"/>
          </p:nvPr>
        </p:nvSpPr>
        <p:spPr>
          <a:xfrm>
            <a:off x="2536" y="0"/>
            <a:ext cx="9144000" cy="1036412"/>
          </a:xfrm>
          <a:solidFill>
            <a:srgbClr val="00A199"/>
          </a:solidFill>
        </p:spPr>
        <p:txBody>
          <a:bodyPr>
            <a:normAutofit/>
          </a:bodyPr>
          <a:lstStyle/>
          <a:p>
            <a:pPr algn="ctr"/>
            <a:r>
              <a:rPr lang="en-US" sz="3000" b="1" dirty="0">
                <a:solidFill>
                  <a:schemeClr val="bg1"/>
                </a:solidFill>
                <a:latin typeface="+mn-lt"/>
              </a:rPr>
              <a:t>Social Determinants of Health Assessment</a:t>
            </a:r>
          </a:p>
        </p:txBody>
      </p:sp>
      <p:sp>
        <p:nvSpPr>
          <p:cNvPr id="14" name="TextBox 13">
            <a:extLst>
              <a:ext uri="{FF2B5EF4-FFF2-40B4-BE49-F238E27FC236}">
                <a16:creationId xmlns:a16="http://schemas.microsoft.com/office/drawing/2014/main" id="{C19DA0D1-56F1-D2C3-7599-A7E8410217D5}"/>
              </a:ext>
            </a:extLst>
          </p:cNvPr>
          <p:cNvSpPr txBox="1"/>
          <p:nvPr/>
        </p:nvSpPr>
        <p:spPr>
          <a:xfrm>
            <a:off x="734675" y="1204311"/>
            <a:ext cx="5883906" cy="523220"/>
          </a:xfrm>
          <a:prstGeom prst="rect">
            <a:avLst/>
          </a:prstGeom>
          <a:solidFill>
            <a:srgbClr val="EDF7F5"/>
          </a:solidFill>
          <a:ln>
            <a:noFill/>
          </a:ln>
          <a:effectLst>
            <a:outerShdw blurRad="50800" dist="38100" dir="10800000" algn="r" rotWithShape="0">
              <a:prstClr val="black">
                <a:alpha val="40000"/>
              </a:prstClr>
            </a:outerShdw>
          </a:effectLst>
        </p:spPr>
        <p:txBody>
          <a:bodyPr wrap="square" rtlCol="0">
            <a:spAutoFit/>
          </a:bodyPr>
          <a:lstStyle/>
          <a:p>
            <a:pPr defTabSz="914355">
              <a:buClrTx/>
            </a:pPr>
            <a:r>
              <a:rPr lang="en-US" b="1" kern="1200" dirty="0">
                <a:solidFill>
                  <a:prstClr val="black"/>
                </a:solidFill>
                <a:latin typeface="Calibri"/>
                <a:ea typeface="+mn-ea"/>
                <a:cs typeface="+mn-cs"/>
              </a:rPr>
              <a:t>Definition</a:t>
            </a:r>
            <a:r>
              <a:rPr lang="en-US" kern="1200" dirty="0">
                <a:solidFill>
                  <a:prstClr val="black"/>
                </a:solidFill>
                <a:latin typeface="Calibri"/>
                <a:ea typeface="+mn-ea"/>
                <a:cs typeface="+mn-cs"/>
              </a:rPr>
              <a:t>: </a:t>
            </a:r>
            <a:r>
              <a:rPr lang="en-CA" kern="1200" dirty="0">
                <a:solidFill>
                  <a:prstClr val="black"/>
                </a:solidFill>
                <a:latin typeface="Calibri"/>
                <a:ea typeface="+mn-ea"/>
                <a:cs typeface="+mn-cs"/>
              </a:rPr>
              <a:t>A detailed assessment of a person’s needs related to the social determinants of health, including social and demographic information. </a:t>
            </a:r>
            <a:r>
              <a:rPr lang="en-US" kern="1200" dirty="0">
                <a:solidFill>
                  <a:prstClr val="black"/>
                </a:solidFill>
                <a:latin typeface="Calibri"/>
                <a:ea typeface="+mn-ea"/>
                <a:cs typeface="+mn-cs"/>
              </a:rPr>
              <a:t> </a:t>
            </a:r>
          </a:p>
        </p:txBody>
      </p:sp>
      <p:sp>
        <p:nvSpPr>
          <p:cNvPr id="4" name="TextBox 3">
            <a:extLst>
              <a:ext uri="{FF2B5EF4-FFF2-40B4-BE49-F238E27FC236}">
                <a16:creationId xmlns:a16="http://schemas.microsoft.com/office/drawing/2014/main" id="{B2A1C121-E5D5-62A8-EFEB-013418C65AF7}"/>
              </a:ext>
            </a:extLst>
          </p:cNvPr>
          <p:cNvSpPr txBox="1"/>
          <p:nvPr/>
        </p:nvSpPr>
        <p:spPr>
          <a:xfrm>
            <a:off x="647383" y="5531411"/>
            <a:ext cx="5334738" cy="261610"/>
          </a:xfrm>
          <a:prstGeom prst="rect">
            <a:avLst/>
          </a:prstGeom>
          <a:noFill/>
        </p:spPr>
        <p:txBody>
          <a:bodyPr wrap="square" rtlCol="0">
            <a:spAutoFit/>
          </a:bodyPr>
          <a:lstStyle/>
          <a:p>
            <a:r>
              <a:rPr lang="en-CA" sz="1100" dirty="0">
                <a:latin typeface="+mn-lt"/>
              </a:rPr>
              <a:t>* Denotes data elements that under Person Information data category</a:t>
            </a:r>
          </a:p>
        </p:txBody>
      </p:sp>
      <p:grpSp>
        <p:nvGrpSpPr>
          <p:cNvPr id="91" name="Group 90">
            <a:extLst>
              <a:ext uri="{FF2B5EF4-FFF2-40B4-BE49-F238E27FC236}">
                <a16:creationId xmlns:a16="http://schemas.microsoft.com/office/drawing/2014/main" id="{999C6432-0EC2-943B-502C-AFC15638A561}"/>
              </a:ext>
            </a:extLst>
          </p:cNvPr>
          <p:cNvGrpSpPr/>
          <p:nvPr/>
        </p:nvGrpSpPr>
        <p:grpSpPr>
          <a:xfrm>
            <a:off x="7044330" y="3149569"/>
            <a:ext cx="1818211" cy="923330"/>
            <a:chOff x="7357302" y="1038998"/>
            <a:chExt cx="1818211" cy="923330"/>
          </a:xfrm>
        </p:grpSpPr>
        <p:grpSp>
          <p:nvGrpSpPr>
            <p:cNvPr id="19" name="Group 18">
              <a:extLst>
                <a:ext uri="{FF2B5EF4-FFF2-40B4-BE49-F238E27FC236}">
                  <a16:creationId xmlns:a16="http://schemas.microsoft.com/office/drawing/2014/main" id="{C2AACFC6-32E3-150F-53BD-A57D68946C45}"/>
                </a:ext>
              </a:extLst>
            </p:cNvPr>
            <p:cNvGrpSpPr/>
            <p:nvPr/>
          </p:nvGrpSpPr>
          <p:grpSpPr>
            <a:xfrm>
              <a:off x="7357302" y="1038998"/>
              <a:ext cx="1818211" cy="923330"/>
              <a:chOff x="9783986" y="1275412"/>
              <a:chExt cx="2144524" cy="1231107"/>
            </a:xfrm>
          </p:grpSpPr>
          <p:cxnSp>
            <p:nvCxnSpPr>
              <p:cNvPr id="79" name="Straight Connector 78">
                <a:extLst>
                  <a:ext uri="{FF2B5EF4-FFF2-40B4-BE49-F238E27FC236}">
                    <a16:creationId xmlns:a16="http://schemas.microsoft.com/office/drawing/2014/main" id="{CB1A9CA8-43E7-847D-AB89-E0E1694A2709}"/>
                  </a:ext>
                </a:extLst>
              </p:cNvPr>
              <p:cNvCxnSpPr>
                <a:cxnSpLocks/>
              </p:cNvCxnSpPr>
              <p:nvPr/>
            </p:nvCxnSpPr>
            <p:spPr>
              <a:xfrm>
                <a:off x="9783986" y="1462621"/>
                <a:ext cx="3883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33C06E8-F715-D313-9E52-47AE562C2383}"/>
                  </a:ext>
                </a:extLst>
              </p:cNvPr>
              <p:cNvSpPr txBox="1"/>
              <p:nvPr/>
            </p:nvSpPr>
            <p:spPr>
              <a:xfrm>
                <a:off x="10172358" y="1275412"/>
                <a:ext cx="1756152" cy="1231107"/>
              </a:xfrm>
              <a:prstGeom prst="rect">
                <a:avLst/>
              </a:prstGeom>
              <a:noFill/>
            </p:spPr>
            <p:txBody>
              <a:bodyPr wrap="none" rtlCol="0">
                <a:spAutoFit/>
              </a:bodyPr>
              <a:lstStyle/>
              <a:p>
                <a:pPr defTabSz="685783">
                  <a:buClrTx/>
                </a:pPr>
                <a:r>
                  <a:rPr lang="en-US" sz="1350" b="1" kern="1200">
                    <a:solidFill>
                      <a:srgbClr val="FF0000"/>
                    </a:solidFill>
                    <a:latin typeface="Calibri"/>
                    <a:ea typeface="+mn-ea"/>
                    <a:cs typeface="+mn-cs"/>
                  </a:rPr>
                  <a:t>PS-CA v1.0</a:t>
                </a:r>
              </a:p>
              <a:p>
                <a:pPr defTabSz="685783">
                  <a:buClrTx/>
                </a:pPr>
                <a:r>
                  <a:rPr lang="en-US" sz="1350" b="1" kern="1200">
                    <a:solidFill>
                      <a:srgbClr val="0070C0"/>
                    </a:solidFill>
                    <a:latin typeface="Calibri"/>
                    <a:ea typeface="+mn-ea"/>
                    <a:cs typeface="+mn-cs"/>
                  </a:rPr>
                  <a:t>SPARK Tool</a:t>
                </a:r>
              </a:p>
              <a:p>
                <a:pPr defTabSz="685783">
                  <a:buClrTx/>
                </a:pPr>
                <a:r>
                  <a:rPr lang="en-US" sz="1350" b="1" kern="1200">
                    <a:solidFill>
                      <a:srgbClr val="FFC000"/>
                    </a:solidFill>
                    <a:latin typeface="Calibri"/>
                    <a:ea typeface="+mn-ea"/>
                    <a:cs typeface="+mn-cs"/>
                  </a:rPr>
                  <a:t>BC GSSO Standard</a:t>
                </a:r>
              </a:p>
              <a:p>
                <a:pPr defTabSz="685783">
                  <a:buClrTx/>
                </a:pPr>
                <a:r>
                  <a:rPr lang="en-US" sz="1350" b="1" kern="1200">
                    <a:solidFill>
                      <a:schemeClr val="accent6"/>
                    </a:solidFill>
                    <a:latin typeface="Calibri"/>
                    <a:ea typeface="+mn-ea"/>
                    <a:cs typeface="+mn-cs"/>
                  </a:rPr>
                  <a:t>USCDI V5</a:t>
                </a:r>
              </a:p>
            </p:txBody>
          </p:sp>
          <p:cxnSp>
            <p:nvCxnSpPr>
              <p:cNvPr id="83" name="Straight Connector 82">
                <a:extLst>
                  <a:ext uri="{FF2B5EF4-FFF2-40B4-BE49-F238E27FC236}">
                    <a16:creationId xmlns:a16="http://schemas.microsoft.com/office/drawing/2014/main" id="{25707ECE-73F2-BE48-D51E-7DC6F098DB15}"/>
                  </a:ext>
                </a:extLst>
              </p:cNvPr>
              <p:cNvCxnSpPr>
                <a:cxnSpLocks/>
              </p:cNvCxnSpPr>
              <p:nvPr/>
            </p:nvCxnSpPr>
            <p:spPr>
              <a:xfrm>
                <a:off x="9799609" y="1768713"/>
                <a:ext cx="38837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80C6C4-6A23-D2F4-9978-A226ED0A858C}"/>
                  </a:ext>
                </a:extLst>
              </p:cNvPr>
              <p:cNvCxnSpPr>
                <a:cxnSpLocks/>
              </p:cNvCxnSpPr>
              <p:nvPr/>
            </p:nvCxnSpPr>
            <p:spPr>
              <a:xfrm>
                <a:off x="9799609" y="2054463"/>
                <a:ext cx="388372" cy="0"/>
              </a:xfrm>
              <a:prstGeom prst="line">
                <a:avLst/>
              </a:prstGeom>
              <a:ln w="762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D9AD16DA-D517-D40A-268D-FD1EC676D33B}"/>
                </a:ext>
              </a:extLst>
            </p:cNvPr>
            <p:cNvCxnSpPr>
              <a:cxnSpLocks/>
            </p:cNvCxnSpPr>
            <p:nvPr/>
          </p:nvCxnSpPr>
          <p:spPr>
            <a:xfrm>
              <a:off x="7375962" y="1817147"/>
              <a:ext cx="329277"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91DA7BD2-FF9C-A7D9-376E-FF9D34992050}"/>
              </a:ext>
            </a:extLst>
          </p:cNvPr>
          <p:cNvGrpSpPr/>
          <p:nvPr/>
        </p:nvGrpSpPr>
        <p:grpSpPr>
          <a:xfrm>
            <a:off x="770933" y="1799234"/>
            <a:ext cx="5980755" cy="3918444"/>
            <a:chOff x="1157134" y="1839234"/>
            <a:chExt cx="5980755" cy="3918444"/>
          </a:xfrm>
        </p:grpSpPr>
        <p:grpSp>
          <p:nvGrpSpPr>
            <p:cNvPr id="48" name="Group 47">
              <a:extLst>
                <a:ext uri="{FF2B5EF4-FFF2-40B4-BE49-F238E27FC236}">
                  <a16:creationId xmlns:a16="http://schemas.microsoft.com/office/drawing/2014/main" id="{1B279F40-E841-F9D2-2DC2-4DB55578303A}"/>
                </a:ext>
              </a:extLst>
            </p:cNvPr>
            <p:cNvGrpSpPr/>
            <p:nvPr/>
          </p:nvGrpSpPr>
          <p:grpSpPr>
            <a:xfrm>
              <a:off x="1157134" y="1839234"/>
              <a:ext cx="5980755" cy="3918444"/>
              <a:chOff x="2924715" y="1442904"/>
              <a:chExt cx="5980755" cy="3918444"/>
            </a:xfrm>
          </p:grpSpPr>
          <p:sp>
            <p:nvSpPr>
              <p:cNvPr id="13" name="TextBox 12">
                <a:extLst>
                  <a:ext uri="{FF2B5EF4-FFF2-40B4-BE49-F238E27FC236}">
                    <a16:creationId xmlns:a16="http://schemas.microsoft.com/office/drawing/2014/main" id="{34DE959B-F593-692B-697F-BEF38A3A62F5}"/>
                  </a:ext>
                </a:extLst>
              </p:cNvPr>
              <p:cNvSpPr txBox="1"/>
              <p:nvPr/>
            </p:nvSpPr>
            <p:spPr>
              <a:xfrm>
                <a:off x="5324558" y="1442904"/>
                <a:ext cx="1440180" cy="307777"/>
              </a:xfrm>
              <a:prstGeom prst="rect">
                <a:avLst/>
              </a:prstGeom>
              <a:noFill/>
            </p:spPr>
            <p:txBody>
              <a:bodyPr wrap="square" rtlCol="0">
                <a:spAutoFit/>
              </a:bodyPr>
              <a:lstStyle/>
              <a:p>
                <a:pPr defTabSz="914355">
                  <a:buClrTx/>
                </a:pPr>
                <a:r>
                  <a:rPr lang="en-US" b="1" kern="1200">
                    <a:solidFill>
                      <a:prstClr val="black"/>
                    </a:solidFill>
                    <a:latin typeface="Calibri"/>
                    <a:ea typeface="+mn-ea"/>
                    <a:cs typeface="+mn-cs"/>
                  </a:rPr>
                  <a:t>Data elements</a:t>
                </a:r>
              </a:p>
            </p:txBody>
          </p:sp>
          <p:sp>
            <p:nvSpPr>
              <p:cNvPr id="56" name="Left Brace 55">
                <a:extLst>
                  <a:ext uri="{FF2B5EF4-FFF2-40B4-BE49-F238E27FC236}">
                    <a16:creationId xmlns:a16="http://schemas.microsoft.com/office/drawing/2014/main" id="{C63DEBAD-402C-DBB4-9C9F-195F6FA79A23}"/>
                  </a:ext>
                </a:extLst>
              </p:cNvPr>
              <p:cNvSpPr/>
              <p:nvPr/>
            </p:nvSpPr>
            <p:spPr>
              <a:xfrm rot="5400000">
                <a:off x="5737570" y="-472537"/>
                <a:ext cx="429277" cy="4741617"/>
              </a:xfrm>
              <a:prstGeom prst="leftBrace">
                <a:avLst>
                  <a:gd name="adj1" fmla="val 0"/>
                  <a:gd name="adj2" fmla="val 50253"/>
                </a:avLst>
              </a:prstGeom>
              <a:ln>
                <a:solidFill>
                  <a:schemeClr val="accent2"/>
                </a:solidFill>
              </a:ln>
            </p:spPr>
            <p:style>
              <a:lnRef idx="2">
                <a:schemeClr val="accent3"/>
              </a:lnRef>
              <a:fillRef idx="0">
                <a:schemeClr val="accent3"/>
              </a:fillRef>
              <a:effectRef idx="1">
                <a:schemeClr val="accent3"/>
              </a:effectRef>
              <a:fontRef idx="minor">
                <a:schemeClr val="tx1"/>
              </a:fontRef>
            </p:style>
            <p:txBody>
              <a:bodyPr rtlCol="0" anchor="ctr"/>
              <a:lstStyle/>
              <a:p>
                <a:pPr algn="ctr" defTabSz="914355">
                  <a:buClrTx/>
                </a:pPr>
                <a:endParaRPr lang="en-US" sz="1800" kern="1200">
                  <a:solidFill>
                    <a:srgbClr val="000000"/>
                  </a:solidFill>
                  <a:latin typeface="Calibri"/>
                </a:endParaRPr>
              </a:p>
            </p:txBody>
          </p:sp>
          <p:grpSp>
            <p:nvGrpSpPr>
              <p:cNvPr id="174" name="Group 173">
                <a:extLst>
                  <a:ext uri="{FF2B5EF4-FFF2-40B4-BE49-F238E27FC236}">
                    <a16:creationId xmlns:a16="http://schemas.microsoft.com/office/drawing/2014/main" id="{59F8F646-29CF-3857-24A9-12E60D35487C}"/>
                  </a:ext>
                </a:extLst>
              </p:cNvPr>
              <p:cNvGrpSpPr/>
              <p:nvPr/>
            </p:nvGrpSpPr>
            <p:grpSpPr>
              <a:xfrm>
                <a:off x="2924715" y="1985611"/>
                <a:ext cx="5980755" cy="3048505"/>
                <a:chOff x="3899621" y="2580020"/>
                <a:chExt cx="7974342" cy="3649285"/>
              </a:xfrm>
            </p:grpSpPr>
            <p:sp>
              <p:nvSpPr>
                <p:cNvPr id="7" name="Rectangle: Diagonal Corners Rounded 6">
                  <a:extLst>
                    <a:ext uri="{FF2B5EF4-FFF2-40B4-BE49-F238E27FC236}">
                      <a16:creationId xmlns:a16="http://schemas.microsoft.com/office/drawing/2014/main" id="{CFDAE79F-A351-E337-A0CE-3C090444CE72}"/>
                    </a:ext>
                  </a:extLst>
                </p:cNvPr>
                <p:cNvSpPr/>
                <p:nvPr/>
              </p:nvSpPr>
              <p:spPr>
                <a:xfrm>
                  <a:off x="3899621" y="42502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Ethnicity</a:t>
                  </a:r>
                </a:p>
              </p:txBody>
            </p:sp>
            <p:sp>
              <p:nvSpPr>
                <p:cNvPr id="8" name="Rectangle: Diagonal Corners Rounded 7">
                  <a:extLst>
                    <a:ext uri="{FF2B5EF4-FFF2-40B4-BE49-F238E27FC236}">
                      <a16:creationId xmlns:a16="http://schemas.microsoft.com/office/drawing/2014/main" id="{9BAB404C-AEE6-C09C-8B40-12443C1CB6FB}"/>
                    </a:ext>
                  </a:extLst>
                </p:cNvPr>
                <p:cNvSpPr/>
                <p:nvPr/>
              </p:nvSpPr>
              <p:spPr>
                <a:xfrm>
                  <a:off x="3909308" y="547783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Born in Canada Status</a:t>
                  </a:r>
                </a:p>
              </p:txBody>
            </p:sp>
            <p:sp>
              <p:nvSpPr>
                <p:cNvPr id="10" name="Rectangle: Diagonal Corners Rounded 9">
                  <a:extLst>
                    <a:ext uri="{FF2B5EF4-FFF2-40B4-BE49-F238E27FC236}">
                      <a16:creationId xmlns:a16="http://schemas.microsoft.com/office/drawing/2014/main" id="{BE5E6D3A-13DD-C38A-8896-B5AA77AEF296}"/>
                    </a:ext>
                  </a:extLst>
                </p:cNvPr>
                <p:cNvSpPr/>
                <p:nvPr/>
              </p:nvSpPr>
              <p:spPr>
                <a:xfrm>
                  <a:off x="3909308" y="300481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Education Level</a:t>
                  </a:r>
                </a:p>
              </p:txBody>
            </p:sp>
            <p:sp>
              <p:nvSpPr>
                <p:cNvPr id="15" name="Rectangle: Diagonal Corners Rounded 14">
                  <a:extLst>
                    <a:ext uri="{FF2B5EF4-FFF2-40B4-BE49-F238E27FC236}">
                      <a16:creationId xmlns:a16="http://schemas.microsoft.com/office/drawing/2014/main" id="{CD2AB3A2-B9DD-195A-BAF2-31F26C732B57}"/>
                    </a:ext>
                  </a:extLst>
                </p:cNvPr>
                <p:cNvSpPr/>
                <p:nvPr/>
              </p:nvSpPr>
              <p:spPr>
                <a:xfrm>
                  <a:off x="7926070" y="29970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Financial Stability</a:t>
                  </a:r>
                </a:p>
              </p:txBody>
            </p:sp>
            <p:sp>
              <p:nvSpPr>
                <p:cNvPr id="20" name="Rectangle: Diagonal Corners Rounded 19">
                  <a:extLst>
                    <a:ext uri="{FF2B5EF4-FFF2-40B4-BE49-F238E27FC236}">
                      <a16:creationId xmlns:a16="http://schemas.microsoft.com/office/drawing/2014/main" id="{194A480A-B02C-FEAA-F4A9-FB20E04A40BC}"/>
                    </a:ext>
                  </a:extLst>
                </p:cNvPr>
                <p:cNvSpPr/>
                <p:nvPr/>
              </p:nvSpPr>
              <p:spPr>
                <a:xfrm>
                  <a:off x="3899783" y="383508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Racialized Group</a:t>
                  </a:r>
                </a:p>
              </p:txBody>
            </p:sp>
            <p:sp>
              <p:nvSpPr>
                <p:cNvPr id="21" name="Rectangle: Diagonal Corners Rounded 20">
                  <a:extLst>
                    <a:ext uri="{FF2B5EF4-FFF2-40B4-BE49-F238E27FC236}">
                      <a16:creationId xmlns:a16="http://schemas.microsoft.com/office/drawing/2014/main" id="{F804828B-1382-DEF4-6FCC-B4107A205BF2}"/>
                    </a:ext>
                  </a:extLst>
                </p:cNvPr>
                <p:cNvSpPr/>
                <p:nvPr/>
              </p:nvSpPr>
              <p:spPr>
                <a:xfrm>
                  <a:off x="5952623" y="258678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Gender Identity</a:t>
                  </a:r>
                </a:p>
              </p:txBody>
            </p:sp>
            <p:sp>
              <p:nvSpPr>
                <p:cNvPr id="26" name="Rectangle: Diagonal Corners Rounded 25">
                  <a:extLst>
                    <a:ext uri="{FF2B5EF4-FFF2-40B4-BE49-F238E27FC236}">
                      <a16:creationId xmlns:a16="http://schemas.microsoft.com/office/drawing/2014/main" id="{2ABFE13E-9D44-5BC8-8F8F-BB70C35046FE}"/>
                    </a:ext>
                  </a:extLst>
                </p:cNvPr>
                <p:cNvSpPr/>
                <p:nvPr/>
              </p:nvSpPr>
              <p:spPr>
                <a:xfrm>
                  <a:off x="5934295" y="464838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Parameter for Clinical Use</a:t>
                  </a:r>
                </a:p>
              </p:txBody>
            </p:sp>
            <p:sp>
              <p:nvSpPr>
                <p:cNvPr id="9" name="Rectangle: Diagonal Corners Rounded 8">
                  <a:extLst>
                    <a:ext uri="{FF2B5EF4-FFF2-40B4-BE49-F238E27FC236}">
                      <a16:creationId xmlns:a16="http://schemas.microsoft.com/office/drawing/2014/main" id="{C47F5F3D-65AB-E0F6-EB11-EAC22EBAA4B6}"/>
                    </a:ext>
                  </a:extLst>
                </p:cNvPr>
                <p:cNvSpPr/>
                <p:nvPr/>
              </p:nvSpPr>
              <p:spPr>
                <a:xfrm>
                  <a:off x="3909308" y="2595964"/>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Service language</a:t>
                  </a:r>
                </a:p>
              </p:txBody>
            </p:sp>
            <p:sp>
              <p:nvSpPr>
                <p:cNvPr id="11" name="Rectangle: Diagonal Corners Rounded 10">
                  <a:extLst>
                    <a:ext uri="{FF2B5EF4-FFF2-40B4-BE49-F238E27FC236}">
                      <a16:creationId xmlns:a16="http://schemas.microsoft.com/office/drawing/2014/main" id="{5CB4B3A3-BB58-7D9E-ECE4-C3214B37B990}"/>
                    </a:ext>
                  </a:extLst>
                </p:cNvPr>
                <p:cNvSpPr/>
                <p:nvPr/>
              </p:nvSpPr>
              <p:spPr>
                <a:xfrm>
                  <a:off x="3899621" y="466539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Indigenous Identity</a:t>
                  </a:r>
                </a:p>
              </p:txBody>
            </p:sp>
            <p:sp>
              <p:nvSpPr>
                <p:cNvPr id="17" name="Rectangle: Diagonal Corners Rounded 16">
                  <a:extLst>
                    <a:ext uri="{FF2B5EF4-FFF2-40B4-BE49-F238E27FC236}">
                      <a16:creationId xmlns:a16="http://schemas.microsoft.com/office/drawing/2014/main" id="{B668F7B5-9F54-FE4A-FB2D-6F552F027110}"/>
                    </a:ext>
                  </a:extLst>
                </p:cNvPr>
                <p:cNvSpPr/>
                <p:nvPr/>
              </p:nvSpPr>
              <p:spPr>
                <a:xfrm>
                  <a:off x="3899621" y="508055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Religious or spiritual affiliations</a:t>
                  </a:r>
                </a:p>
              </p:txBody>
            </p:sp>
            <p:sp>
              <p:nvSpPr>
                <p:cNvPr id="22" name="Rectangle: Diagonal Corners Rounded 21">
                  <a:extLst>
                    <a:ext uri="{FF2B5EF4-FFF2-40B4-BE49-F238E27FC236}">
                      <a16:creationId xmlns:a16="http://schemas.microsoft.com/office/drawing/2014/main" id="{8F3E8AE7-39B2-4422-C789-68D5D7A74B1C}"/>
                    </a:ext>
                  </a:extLst>
                </p:cNvPr>
                <p:cNvSpPr/>
                <p:nvPr/>
              </p:nvSpPr>
              <p:spPr>
                <a:xfrm>
                  <a:off x="3899621" y="341024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Relationship Status</a:t>
                  </a:r>
                </a:p>
              </p:txBody>
            </p:sp>
            <p:sp>
              <p:nvSpPr>
                <p:cNvPr id="29" name="Rectangle: Diagonal Corners Rounded 28">
                  <a:extLst>
                    <a:ext uri="{FF2B5EF4-FFF2-40B4-BE49-F238E27FC236}">
                      <a16:creationId xmlns:a16="http://schemas.microsoft.com/office/drawing/2014/main" id="{EACF07D1-EB21-7A66-04F9-09FA4A11B8CD}"/>
                    </a:ext>
                  </a:extLst>
                </p:cNvPr>
                <p:cNvSpPr/>
                <p:nvPr/>
              </p:nvSpPr>
              <p:spPr>
                <a:xfrm>
                  <a:off x="5934295" y="423528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Recorded sex or gender</a:t>
                  </a:r>
                </a:p>
              </p:txBody>
            </p:sp>
            <p:sp>
              <p:nvSpPr>
                <p:cNvPr id="30" name="Rectangle: Diagonal Corners Rounded 29">
                  <a:extLst>
                    <a:ext uri="{FF2B5EF4-FFF2-40B4-BE49-F238E27FC236}">
                      <a16:creationId xmlns:a16="http://schemas.microsoft.com/office/drawing/2014/main" id="{804389DD-BDE0-6DE1-D477-432CB6DD4371}"/>
                    </a:ext>
                  </a:extLst>
                </p:cNvPr>
                <p:cNvSpPr/>
                <p:nvPr/>
              </p:nvSpPr>
              <p:spPr>
                <a:xfrm>
                  <a:off x="5934295" y="341023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at Birth</a:t>
                  </a:r>
                </a:p>
              </p:txBody>
            </p:sp>
            <p:sp>
              <p:nvSpPr>
                <p:cNvPr id="31" name="Rectangle: Diagonal Corners Rounded 30">
                  <a:extLst>
                    <a:ext uri="{FF2B5EF4-FFF2-40B4-BE49-F238E27FC236}">
                      <a16:creationId xmlns:a16="http://schemas.microsoft.com/office/drawing/2014/main" id="{840DFB7F-CF41-2D98-597C-6AB2CAF6E2FA}"/>
                    </a:ext>
                  </a:extLst>
                </p:cNvPr>
                <p:cNvSpPr/>
                <p:nvPr/>
              </p:nvSpPr>
              <p:spPr>
                <a:xfrm>
                  <a:off x="3899621" y="590926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Time since arrival in Canada</a:t>
                  </a:r>
                </a:p>
              </p:txBody>
            </p:sp>
            <p:sp>
              <p:nvSpPr>
                <p:cNvPr id="33" name="Rectangle: Diagonal Corners Rounded 32">
                  <a:extLst>
                    <a:ext uri="{FF2B5EF4-FFF2-40B4-BE49-F238E27FC236}">
                      <a16:creationId xmlns:a16="http://schemas.microsoft.com/office/drawing/2014/main" id="{E8B002C1-AC2A-4097-46E0-BAA25B2C46A7}"/>
                    </a:ext>
                  </a:extLst>
                </p:cNvPr>
                <p:cNvSpPr/>
                <p:nvPr/>
              </p:nvSpPr>
              <p:spPr>
                <a:xfrm>
                  <a:off x="7926070" y="258397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Employment Status</a:t>
                  </a:r>
                </a:p>
              </p:txBody>
            </p:sp>
            <p:sp>
              <p:nvSpPr>
                <p:cNvPr id="34" name="Rectangle: Diagonal Corners Rounded 33">
                  <a:extLst>
                    <a:ext uri="{FF2B5EF4-FFF2-40B4-BE49-F238E27FC236}">
                      <a16:creationId xmlns:a16="http://schemas.microsoft.com/office/drawing/2014/main" id="{062241CA-E30D-B68D-29D6-31C57B84D75C}"/>
                    </a:ext>
                  </a:extLst>
                </p:cNvPr>
                <p:cNvSpPr/>
                <p:nvPr/>
              </p:nvSpPr>
              <p:spPr>
                <a:xfrm>
                  <a:off x="9953723" y="510526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Childcare</a:t>
                  </a:r>
                </a:p>
              </p:txBody>
            </p:sp>
            <p:sp>
              <p:nvSpPr>
                <p:cNvPr id="36" name="Rectangle: Diagonal Corners Rounded 35">
                  <a:extLst>
                    <a:ext uri="{FF2B5EF4-FFF2-40B4-BE49-F238E27FC236}">
                      <a16:creationId xmlns:a16="http://schemas.microsoft.com/office/drawing/2014/main" id="{7EDF77C1-4B4A-83C9-CBD0-7E2A3C975D7F}"/>
                    </a:ext>
                  </a:extLst>
                </p:cNvPr>
                <p:cNvSpPr/>
                <p:nvPr/>
              </p:nvSpPr>
              <p:spPr>
                <a:xfrm>
                  <a:off x="9953723" y="258002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Food</a:t>
                  </a:r>
                </a:p>
              </p:txBody>
            </p:sp>
            <p:sp>
              <p:nvSpPr>
                <p:cNvPr id="37" name="Rectangle: Diagonal Corners Rounded 36">
                  <a:extLst>
                    <a:ext uri="{FF2B5EF4-FFF2-40B4-BE49-F238E27FC236}">
                      <a16:creationId xmlns:a16="http://schemas.microsoft.com/office/drawing/2014/main" id="{7AE309DC-FE42-131F-4E84-D63E2A83FB0C}"/>
                    </a:ext>
                  </a:extLst>
                </p:cNvPr>
                <p:cNvSpPr/>
                <p:nvPr/>
              </p:nvSpPr>
              <p:spPr>
                <a:xfrm>
                  <a:off x="7944009" y="425813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Condition</a:t>
                  </a:r>
                </a:p>
              </p:txBody>
            </p:sp>
            <p:sp>
              <p:nvSpPr>
                <p:cNvPr id="38" name="Rectangle: Diagonal Corners Rounded 37">
                  <a:extLst>
                    <a:ext uri="{FF2B5EF4-FFF2-40B4-BE49-F238E27FC236}">
                      <a16:creationId xmlns:a16="http://schemas.microsoft.com/office/drawing/2014/main" id="{E11EB134-5DB9-4988-F5E3-E74799CE4A78}"/>
                    </a:ext>
                  </a:extLst>
                </p:cNvPr>
                <p:cNvSpPr/>
                <p:nvPr/>
              </p:nvSpPr>
              <p:spPr>
                <a:xfrm>
                  <a:off x="9953723" y="344606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Internet</a:t>
                  </a:r>
                </a:p>
              </p:txBody>
            </p:sp>
            <p:sp>
              <p:nvSpPr>
                <p:cNvPr id="39" name="Rectangle: Diagonal Corners Rounded 38">
                  <a:extLst>
                    <a:ext uri="{FF2B5EF4-FFF2-40B4-BE49-F238E27FC236}">
                      <a16:creationId xmlns:a16="http://schemas.microsoft.com/office/drawing/2014/main" id="{619DF5B3-D27A-9C54-BAC7-15B244DF639A}"/>
                    </a:ext>
                  </a:extLst>
                </p:cNvPr>
                <p:cNvSpPr/>
                <p:nvPr/>
              </p:nvSpPr>
              <p:spPr>
                <a:xfrm>
                  <a:off x="7935534" y="3411282"/>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Stability</a:t>
                  </a:r>
                </a:p>
              </p:txBody>
            </p:sp>
            <p:sp>
              <p:nvSpPr>
                <p:cNvPr id="40" name="Rectangle: Diagonal Corners Rounded 39">
                  <a:extLst>
                    <a:ext uri="{FF2B5EF4-FFF2-40B4-BE49-F238E27FC236}">
                      <a16:creationId xmlns:a16="http://schemas.microsoft.com/office/drawing/2014/main" id="{A215C0CF-A079-406B-5C4B-16A66C76207E}"/>
                    </a:ext>
                  </a:extLst>
                </p:cNvPr>
                <p:cNvSpPr/>
                <p:nvPr/>
              </p:nvSpPr>
              <p:spPr>
                <a:xfrm>
                  <a:off x="7944009" y="384326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Composition</a:t>
                  </a:r>
                </a:p>
              </p:txBody>
            </p:sp>
            <p:sp>
              <p:nvSpPr>
                <p:cNvPr id="41" name="Rectangle: Diagonal Corners Rounded 40">
                  <a:extLst>
                    <a:ext uri="{FF2B5EF4-FFF2-40B4-BE49-F238E27FC236}">
                      <a16:creationId xmlns:a16="http://schemas.microsoft.com/office/drawing/2014/main" id="{D8965D1E-D811-B09C-912D-DB63BFF57F87}"/>
                    </a:ext>
                  </a:extLst>
                </p:cNvPr>
                <p:cNvSpPr/>
                <p:nvPr/>
              </p:nvSpPr>
              <p:spPr>
                <a:xfrm>
                  <a:off x="9953723" y="54983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Social Supports</a:t>
                  </a:r>
                </a:p>
              </p:txBody>
            </p:sp>
            <p:sp>
              <p:nvSpPr>
                <p:cNvPr id="43" name="Rectangle: Diagonal Corners Rounded 42">
                  <a:extLst>
                    <a:ext uri="{FF2B5EF4-FFF2-40B4-BE49-F238E27FC236}">
                      <a16:creationId xmlns:a16="http://schemas.microsoft.com/office/drawing/2014/main" id="{F4C452F7-0EE6-14C5-831F-CB68FADC5E7E}"/>
                    </a:ext>
                  </a:extLst>
                </p:cNvPr>
                <p:cNvSpPr/>
                <p:nvPr/>
              </p:nvSpPr>
              <p:spPr>
                <a:xfrm>
                  <a:off x="9953723" y="589677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Legal History</a:t>
                  </a:r>
                </a:p>
              </p:txBody>
            </p:sp>
            <p:sp>
              <p:nvSpPr>
                <p:cNvPr id="44" name="Rectangle: Diagonal Corners Rounded 43">
                  <a:extLst>
                    <a:ext uri="{FF2B5EF4-FFF2-40B4-BE49-F238E27FC236}">
                      <a16:creationId xmlns:a16="http://schemas.microsoft.com/office/drawing/2014/main" id="{66ECB960-0BD6-1D40-6424-4376F168E090}"/>
                    </a:ext>
                  </a:extLst>
                </p:cNvPr>
                <p:cNvSpPr/>
                <p:nvPr/>
              </p:nvSpPr>
              <p:spPr>
                <a:xfrm>
                  <a:off x="9953723" y="301304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Medication</a:t>
                  </a:r>
                </a:p>
              </p:txBody>
            </p:sp>
            <p:sp>
              <p:nvSpPr>
                <p:cNvPr id="45" name="Rectangle: Diagonal Corners Rounded 44">
                  <a:extLst>
                    <a:ext uri="{FF2B5EF4-FFF2-40B4-BE49-F238E27FC236}">
                      <a16:creationId xmlns:a16="http://schemas.microsoft.com/office/drawing/2014/main" id="{C3D5082F-1083-0089-AB53-24FAA23DCC81}"/>
                    </a:ext>
                  </a:extLst>
                </p:cNvPr>
                <p:cNvSpPr/>
                <p:nvPr/>
              </p:nvSpPr>
              <p:spPr>
                <a:xfrm>
                  <a:off x="9953723" y="38600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a Phone</a:t>
                  </a:r>
                </a:p>
              </p:txBody>
            </p:sp>
            <p:sp>
              <p:nvSpPr>
                <p:cNvPr id="47" name="Rectangle: Diagonal Corners Rounded 46">
                  <a:extLst>
                    <a:ext uri="{FF2B5EF4-FFF2-40B4-BE49-F238E27FC236}">
                      <a16:creationId xmlns:a16="http://schemas.microsoft.com/office/drawing/2014/main" id="{55539362-B85A-D0B6-68E6-3EDAAC9B24EB}"/>
                    </a:ext>
                  </a:extLst>
                </p:cNvPr>
                <p:cNvSpPr/>
                <p:nvPr/>
              </p:nvSpPr>
              <p:spPr>
                <a:xfrm>
                  <a:off x="9953723" y="42745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Transportation</a:t>
                  </a:r>
                </a:p>
              </p:txBody>
            </p:sp>
            <p:sp>
              <p:nvSpPr>
                <p:cNvPr id="50" name="Rectangle: Diagonal Corners Rounded 49">
                  <a:extLst>
                    <a:ext uri="{FF2B5EF4-FFF2-40B4-BE49-F238E27FC236}">
                      <a16:creationId xmlns:a16="http://schemas.microsoft.com/office/drawing/2014/main" id="{964D7B65-78D3-709F-61BB-35B4940402D7}"/>
                    </a:ext>
                  </a:extLst>
                </p:cNvPr>
                <p:cNvSpPr/>
                <p:nvPr/>
              </p:nvSpPr>
              <p:spPr>
                <a:xfrm>
                  <a:off x="9953723" y="469236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Utilities</a:t>
                  </a:r>
                </a:p>
              </p:txBody>
            </p:sp>
            <p:sp>
              <p:nvSpPr>
                <p:cNvPr id="51" name="Rectangle: Diagonal Corners Rounded 50">
                  <a:extLst>
                    <a:ext uri="{FF2B5EF4-FFF2-40B4-BE49-F238E27FC236}">
                      <a16:creationId xmlns:a16="http://schemas.microsoft.com/office/drawing/2014/main" id="{F236BCDC-E4E5-D340-BFA2-42824D67D0EB}"/>
                    </a:ext>
                  </a:extLst>
                </p:cNvPr>
                <p:cNvSpPr/>
                <p:nvPr/>
              </p:nvSpPr>
              <p:spPr>
                <a:xfrm>
                  <a:off x="5934295" y="29848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Sexual orientation</a:t>
                  </a:r>
                </a:p>
              </p:txBody>
            </p:sp>
            <p:grpSp>
              <p:nvGrpSpPr>
                <p:cNvPr id="24" name="Group 23">
                  <a:extLst>
                    <a:ext uri="{FF2B5EF4-FFF2-40B4-BE49-F238E27FC236}">
                      <a16:creationId xmlns:a16="http://schemas.microsoft.com/office/drawing/2014/main" id="{4E2B4EDF-A850-86FE-023D-A402C30B4859}"/>
                    </a:ext>
                  </a:extLst>
                </p:cNvPr>
                <p:cNvGrpSpPr/>
                <p:nvPr/>
              </p:nvGrpSpPr>
              <p:grpSpPr>
                <a:xfrm>
                  <a:off x="3909308" y="2900060"/>
                  <a:ext cx="776744" cy="0"/>
                  <a:chOff x="5043117" y="1730400"/>
                  <a:chExt cx="776744" cy="0"/>
                </a:xfrm>
              </p:grpSpPr>
              <p:cxnSp>
                <p:nvCxnSpPr>
                  <p:cNvPr id="145" name="Straight Connector 144">
                    <a:extLst>
                      <a:ext uri="{FF2B5EF4-FFF2-40B4-BE49-F238E27FC236}">
                        <a16:creationId xmlns:a16="http://schemas.microsoft.com/office/drawing/2014/main" id="{30A30C17-A6AF-9927-45F8-0CC431C0BDD8}"/>
                      </a:ext>
                    </a:extLst>
                  </p:cNvPr>
                  <p:cNvCxnSpPr>
                    <a:cxnSpLocks/>
                  </p:cNvCxnSpPr>
                  <p:nvPr/>
                </p:nvCxnSpPr>
                <p:spPr>
                  <a:xfrm>
                    <a:off x="5043117" y="1730400"/>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ECDC48D-1A80-BD8B-2AF7-8C32ED5A99C6}"/>
                      </a:ext>
                    </a:extLst>
                  </p:cNvPr>
                  <p:cNvCxnSpPr>
                    <a:cxnSpLocks/>
                  </p:cNvCxnSpPr>
                  <p:nvPr/>
                </p:nvCxnSpPr>
                <p:spPr>
                  <a:xfrm>
                    <a:off x="5431489" y="173040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FB92BFC6-ABF6-7ADC-F2D6-014979BA62E1}"/>
                    </a:ext>
                  </a:extLst>
                </p:cNvPr>
                <p:cNvGrpSpPr/>
                <p:nvPr/>
              </p:nvGrpSpPr>
              <p:grpSpPr>
                <a:xfrm>
                  <a:off x="5977746" y="2892185"/>
                  <a:ext cx="1158766" cy="4968"/>
                  <a:chOff x="3831050" y="-450557"/>
                  <a:chExt cx="1158766" cy="4968"/>
                </a:xfrm>
              </p:grpSpPr>
              <p:cxnSp>
                <p:nvCxnSpPr>
                  <p:cNvPr id="55" name="Straight Connector 54">
                    <a:extLst>
                      <a:ext uri="{FF2B5EF4-FFF2-40B4-BE49-F238E27FC236}">
                        <a16:creationId xmlns:a16="http://schemas.microsoft.com/office/drawing/2014/main" id="{3D2F6448-98EC-0E63-53CA-4C2B943964EE}"/>
                      </a:ext>
                    </a:extLst>
                  </p:cNvPr>
                  <p:cNvCxnSpPr>
                    <a:cxnSpLocks/>
                  </p:cNvCxnSpPr>
                  <p:nvPr/>
                </p:nvCxnSpPr>
                <p:spPr>
                  <a:xfrm>
                    <a:off x="3831050" y="-450557"/>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4AD9FF1-549B-5DCB-0D33-1ABB97D61861}"/>
                      </a:ext>
                    </a:extLst>
                  </p:cNvPr>
                  <p:cNvCxnSpPr>
                    <a:cxnSpLocks/>
                  </p:cNvCxnSpPr>
                  <p:nvPr/>
                </p:nvCxnSpPr>
                <p:spPr>
                  <a:xfrm>
                    <a:off x="4213072" y="-450427"/>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F4CD02-65FC-AA62-8749-23E6EFE9A99D}"/>
                      </a:ext>
                    </a:extLst>
                  </p:cNvPr>
                  <p:cNvCxnSpPr>
                    <a:cxnSpLocks/>
                  </p:cNvCxnSpPr>
                  <p:nvPr/>
                </p:nvCxnSpPr>
                <p:spPr>
                  <a:xfrm>
                    <a:off x="4601444" y="-445589"/>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3ED3DE57-589F-7586-AA08-E9EC58D5B507}"/>
                    </a:ext>
                  </a:extLst>
                </p:cNvPr>
                <p:cNvCxnSpPr>
                  <a:cxnSpLocks/>
                </p:cNvCxnSpPr>
                <p:nvPr/>
              </p:nvCxnSpPr>
              <p:spPr>
                <a:xfrm>
                  <a:off x="10363015" y="457247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3F75576-CFCC-0074-C459-47765C53485F}"/>
                    </a:ext>
                  </a:extLst>
                </p:cNvPr>
                <p:cNvCxnSpPr>
                  <a:cxnSpLocks/>
                </p:cNvCxnSpPr>
                <p:nvPr/>
              </p:nvCxnSpPr>
              <p:spPr>
                <a:xfrm>
                  <a:off x="10348736" y="3309351"/>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745A5A0-C7A0-F617-43CE-4FA5D05819CB}"/>
                    </a:ext>
                  </a:extLst>
                </p:cNvPr>
                <p:cNvCxnSpPr>
                  <a:cxnSpLocks/>
                </p:cNvCxnSpPr>
                <p:nvPr/>
              </p:nvCxnSpPr>
              <p:spPr>
                <a:xfrm>
                  <a:off x="10363015" y="415723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09EBA84-87CC-9068-C88B-A28FE7D39EB2}"/>
                    </a:ext>
                  </a:extLst>
                </p:cNvPr>
                <p:cNvCxnSpPr>
                  <a:cxnSpLocks/>
                </p:cNvCxnSpPr>
                <p:nvPr/>
              </p:nvCxnSpPr>
              <p:spPr>
                <a:xfrm>
                  <a:off x="10363015" y="3752398"/>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18DA49F-0766-E404-D902-4C11C6EC6924}"/>
                    </a:ext>
                  </a:extLst>
                </p:cNvPr>
                <p:cNvCxnSpPr>
                  <a:cxnSpLocks/>
                </p:cNvCxnSpPr>
                <p:nvPr/>
              </p:nvCxnSpPr>
              <p:spPr>
                <a:xfrm>
                  <a:off x="10363015" y="499147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7764708-9B75-31AC-C066-AC656B6875BE}"/>
                    </a:ext>
                  </a:extLst>
                </p:cNvPr>
                <p:cNvCxnSpPr>
                  <a:cxnSpLocks/>
                </p:cNvCxnSpPr>
                <p:nvPr/>
              </p:nvCxnSpPr>
              <p:spPr>
                <a:xfrm>
                  <a:off x="3908413" y="3706843"/>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404F68-B112-1CB1-E461-633CEB3B0CED}"/>
                    </a:ext>
                  </a:extLst>
                </p:cNvPr>
                <p:cNvCxnSpPr>
                  <a:cxnSpLocks/>
                </p:cNvCxnSpPr>
                <p:nvPr/>
              </p:nvCxnSpPr>
              <p:spPr>
                <a:xfrm>
                  <a:off x="10342095" y="5401132"/>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28A9EC5-A34E-E574-488F-5396777E95B3}"/>
                    </a:ext>
                  </a:extLst>
                </p:cNvPr>
                <p:cNvCxnSpPr>
                  <a:cxnSpLocks/>
                </p:cNvCxnSpPr>
                <p:nvPr/>
              </p:nvCxnSpPr>
              <p:spPr>
                <a:xfrm>
                  <a:off x="8312776" y="370778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121B770-E8DD-EE38-EA5A-F7FD00FD5AD6}"/>
                    </a:ext>
                  </a:extLst>
                </p:cNvPr>
                <p:cNvCxnSpPr>
                  <a:cxnSpLocks/>
                </p:cNvCxnSpPr>
                <p:nvPr/>
              </p:nvCxnSpPr>
              <p:spPr>
                <a:xfrm>
                  <a:off x="8328871" y="456526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012BD2-71BA-DFAA-5303-22C3E67A4A58}"/>
                    </a:ext>
                  </a:extLst>
                </p:cNvPr>
                <p:cNvCxnSpPr>
                  <a:cxnSpLocks/>
                </p:cNvCxnSpPr>
                <p:nvPr/>
              </p:nvCxnSpPr>
              <p:spPr>
                <a:xfrm>
                  <a:off x="8345913" y="414471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054864E-2B22-C44F-0760-4DF80951C714}"/>
                    </a:ext>
                  </a:extLst>
                </p:cNvPr>
                <p:cNvCxnSpPr>
                  <a:cxnSpLocks/>
                </p:cNvCxnSpPr>
                <p:nvPr/>
              </p:nvCxnSpPr>
              <p:spPr>
                <a:xfrm>
                  <a:off x="8296019" y="329464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99A15F1-31FC-B8DE-ED8E-D67580A60D3F}"/>
                    </a:ext>
                  </a:extLst>
                </p:cNvPr>
                <p:cNvCxnSpPr>
                  <a:cxnSpLocks/>
                </p:cNvCxnSpPr>
                <p:nvPr/>
              </p:nvCxnSpPr>
              <p:spPr>
                <a:xfrm>
                  <a:off x="4297680" y="413354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6F61143-053A-1617-2DBC-308BDAC729E1}"/>
                    </a:ext>
                  </a:extLst>
                </p:cNvPr>
                <p:cNvCxnSpPr>
                  <a:cxnSpLocks/>
                </p:cNvCxnSpPr>
                <p:nvPr/>
              </p:nvCxnSpPr>
              <p:spPr>
                <a:xfrm>
                  <a:off x="4282184" y="621299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5567014-C0B1-A1DA-D3A1-E44C70A343A1}"/>
                    </a:ext>
                  </a:extLst>
                </p:cNvPr>
                <p:cNvCxnSpPr>
                  <a:cxnSpLocks/>
                </p:cNvCxnSpPr>
                <p:nvPr/>
              </p:nvCxnSpPr>
              <p:spPr>
                <a:xfrm>
                  <a:off x="6322667" y="329329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A6CCC41-ACB2-4165-3EA6-A9B8A51111EA}"/>
                    </a:ext>
                  </a:extLst>
                </p:cNvPr>
                <p:cNvCxnSpPr>
                  <a:cxnSpLocks/>
                </p:cNvCxnSpPr>
                <p:nvPr/>
              </p:nvCxnSpPr>
              <p:spPr>
                <a:xfrm>
                  <a:off x="6711039" y="3284188"/>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0C72C82-8295-5F01-73A4-56FA06F6CA47}"/>
                    </a:ext>
                  </a:extLst>
                </p:cNvPr>
                <p:cNvCxnSpPr>
                  <a:cxnSpLocks/>
                </p:cNvCxnSpPr>
                <p:nvPr/>
              </p:nvCxnSpPr>
              <p:spPr>
                <a:xfrm>
                  <a:off x="4299973" y="454610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5AE6934-1AF5-4777-86D8-47A41EBE2A24}"/>
                  </a:ext>
                </a:extLst>
              </p:cNvPr>
              <p:cNvGrpSpPr/>
              <p:nvPr/>
            </p:nvGrpSpPr>
            <p:grpSpPr>
              <a:xfrm>
                <a:off x="4436030" y="4060850"/>
                <a:ext cx="1440180" cy="276444"/>
                <a:chOff x="4436030" y="4060850"/>
                <a:chExt cx="1440180" cy="276444"/>
              </a:xfrm>
            </p:grpSpPr>
            <p:sp>
              <p:nvSpPr>
                <p:cNvPr id="3" name="Rectangle: Diagonal Corners Rounded 2">
                  <a:extLst>
                    <a:ext uri="{FF2B5EF4-FFF2-40B4-BE49-F238E27FC236}">
                      <a16:creationId xmlns:a16="http://schemas.microsoft.com/office/drawing/2014/main" id="{D9CCA132-8341-1001-5B0C-8D1B490DF804}"/>
                    </a:ext>
                  </a:extLst>
                </p:cNvPr>
                <p:cNvSpPr/>
                <p:nvPr/>
              </p:nvSpPr>
              <p:spPr>
                <a:xfrm>
                  <a:off x="4436030" y="4060850"/>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Name used*</a:t>
                  </a:r>
                </a:p>
              </p:txBody>
            </p:sp>
            <p:cxnSp>
              <p:nvCxnSpPr>
                <p:cNvPr id="12" name="Straight Connector 11">
                  <a:extLst>
                    <a:ext uri="{FF2B5EF4-FFF2-40B4-BE49-F238E27FC236}">
                      <a16:creationId xmlns:a16="http://schemas.microsoft.com/office/drawing/2014/main" id="{C1A61027-89A2-1A0C-6070-A42AC33B5EB2}"/>
                    </a:ext>
                  </a:extLst>
                </p:cNvPr>
                <p:cNvCxnSpPr>
                  <a:cxnSpLocks/>
                </p:cNvCxnSpPr>
                <p:nvPr/>
              </p:nvCxnSpPr>
              <p:spPr>
                <a:xfrm>
                  <a:off x="5078016" y="4327460"/>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6528FCE9-8A50-7296-F0E1-E589723278E0}"/>
                  </a:ext>
                </a:extLst>
              </p:cNvPr>
              <p:cNvCxnSpPr>
                <a:cxnSpLocks/>
              </p:cNvCxnSpPr>
              <p:nvPr/>
            </p:nvCxnSpPr>
            <p:spPr>
              <a:xfrm>
                <a:off x="3223497" y="3974839"/>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6B89C8-CDFE-0BE2-6B89-478BF989B8CF}"/>
                  </a:ext>
                </a:extLst>
              </p:cNvPr>
              <p:cNvCxnSpPr>
                <a:cxnSpLocks/>
              </p:cNvCxnSpPr>
              <p:nvPr/>
            </p:nvCxnSpPr>
            <p:spPr>
              <a:xfrm>
                <a:off x="3212923" y="466236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D7AB70-11B3-A87D-32A7-602955653070}"/>
                  </a:ext>
                </a:extLst>
              </p:cNvPr>
              <p:cNvCxnSpPr>
                <a:cxnSpLocks/>
              </p:cNvCxnSpPr>
              <p:nvPr/>
            </p:nvCxnSpPr>
            <p:spPr>
              <a:xfrm>
                <a:off x="3215995" y="2594030"/>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2195C7-F876-573C-2B90-119813A1A9F9}"/>
                  </a:ext>
                </a:extLst>
              </p:cNvPr>
              <p:cNvCxnSpPr>
                <a:cxnSpLocks/>
              </p:cNvCxnSpPr>
              <p:nvPr/>
            </p:nvCxnSpPr>
            <p:spPr>
              <a:xfrm>
                <a:off x="3223497" y="432631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Diagonal Corners Rounded 45">
                <a:extLst>
                  <a:ext uri="{FF2B5EF4-FFF2-40B4-BE49-F238E27FC236}">
                    <a16:creationId xmlns:a16="http://schemas.microsoft.com/office/drawing/2014/main" id="{705A8C34-6454-7AC7-F8E8-D9CD6DFFFDC1}"/>
                  </a:ext>
                </a:extLst>
              </p:cNvPr>
              <p:cNvSpPr/>
              <p:nvPr/>
            </p:nvSpPr>
            <p:spPr>
              <a:xfrm>
                <a:off x="4436030" y="3040884"/>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30" b="1" kern="1200">
                    <a:solidFill>
                      <a:srgbClr val="365254">
                        <a:lumMod val="50000"/>
                      </a:srgbClr>
                    </a:solidFill>
                    <a:latin typeface="Calibri"/>
                  </a:rPr>
                  <a:t>Gender Used</a:t>
                </a:r>
              </a:p>
            </p:txBody>
          </p:sp>
          <p:cxnSp>
            <p:nvCxnSpPr>
              <p:cNvPr id="52" name="Straight Connector 51">
                <a:extLst>
                  <a:ext uri="{FF2B5EF4-FFF2-40B4-BE49-F238E27FC236}">
                    <a16:creationId xmlns:a16="http://schemas.microsoft.com/office/drawing/2014/main" id="{0DA34A32-958D-5F4D-FF15-6C10F6911D5F}"/>
                  </a:ext>
                </a:extLst>
              </p:cNvPr>
              <p:cNvCxnSpPr>
                <a:cxnSpLocks/>
              </p:cNvCxnSpPr>
              <p:nvPr/>
            </p:nvCxnSpPr>
            <p:spPr>
              <a:xfrm>
                <a:off x="5046062" y="329298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833AC5-252B-A67F-BDB2-9C870F7AA5A7}"/>
                  </a:ext>
                </a:extLst>
              </p:cNvPr>
              <p:cNvCxnSpPr>
                <a:cxnSpLocks/>
              </p:cNvCxnSpPr>
              <p:nvPr/>
            </p:nvCxnSpPr>
            <p:spPr>
              <a:xfrm>
                <a:off x="4742000" y="2927693"/>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AA8384-1D1D-946B-046D-6C1281F32420}"/>
                  </a:ext>
                </a:extLst>
              </p:cNvPr>
              <p:cNvCxnSpPr>
                <a:cxnSpLocks/>
              </p:cNvCxnSpPr>
              <p:nvPr/>
            </p:nvCxnSpPr>
            <p:spPr>
              <a:xfrm>
                <a:off x="5033279" y="2928657"/>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4EC058-CEDD-A0CB-50EB-19769C45D490}"/>
                  </a:ext>
                </a:extLst>
              </p:cNvPr>
              <p:cNvCxnSpPr>
                <a:cxnSpLocks/>
              </p:cNvCxnSpPr>
              <p:nvPr/>
            </p:nvCxnSpPr>
            <p:spPr>
              <a:xfrm>
                <a:off x="5067493" y="361683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6826CBC-7E65-F5C3-ABAE-684FE101218C}"/>
                  </a:ext>
                </a:extLst>
              </p:cNvPr>
              <p:cNvCxnSpPr>
                <a:cxnSpLocks/>
              </p:cNvCxnSpPr>
              <p:nvPr/>
            </p:nvCxnSpPr>
            <p:spPr>
              <a:xfrm>
                <a:off x="5067493" y="3964493"/>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504825-FBB0-9E36-4B34-A1DA09C6DD57}"/>
                  </a:ext>
                </a:extLst>
              </p:cNvPr>
              <p:cNvCxnSpPr>
                <a:cxnSpLocks/>
              </p:cNvCxnSpPr>
              <p:nvPr/>
            </p:nvCxnSpPr>
            <p:spPr>
              <a:xfrm>
                <a:off x="7756571" y="467990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2C0DBB-14A8-A5A1-B55F-7DFE735A0FF2}"/>
                  </a:ext>
                </a:extLst>
              </p:cNvPr>
              <p:cNvGrpSpPr/>
              <p:nvPr/>
            </p:nvGrpSpPr>
            <p:grpSpPr>
              <a:xfrm>
                <a:off x="4436030" y="4417331"/>
                <a:ext cx="1440180" cy="276444"/>
                <a:chOff x="4436030" y="4417331"/>
                <a:chExt cx="1440180" cy="276444"/>
              </a:xfrm>
            </p:grpSpPr>
            <p:sp>
              <p:nvSpPr>
                <p:cNvPr id="67" name="Rectangle: Diagonal Corners Rounded 66">
                  <a:extLst>
                    <a:ext uri="{FF2B5EF4-FFF2-40B4-BE49-F238E27FC236}">
                      <a16:creationId xmlns:a16="http://schemas.microsoft.com/office/drawing/2014/main" id="{AAB1CF60-53E0-F5C2-0813-153ABF2EA0C5}"/>
                    </a:ext>
                  </a:extLst>
                </p:cNvPr>
                <p:cNvSpPr/>
                <p:nvPr/>
              </p:nvSpPr>
              <p:spPr>
                <a:xfrm>
                  <a:off x="4436030" y="4417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Personal Pronouns*</a:t>
                  </a:r>
                </a:p>
              </p:txBody>
            </p:sp>
            <p:cxnSp>
              <p:nvCxnSpPr>
                <p:cNvPr id="68" name="Straight Connector 67">
                  <a:extLst>
                    <a:ext uri="{FF2B5EF4-FFF2-40B4-BE49-F238E27FC236}">
                      <a16:creationId xmlns:a16="http://schemas.microsoft.com/office/drawing/2014/main" id="{C356DE26-0A92-F4A5-7238-3524F79CA643}"/>
                    </a:ext>
                  </a:extLst>
                </p:cNvPr>
                <p:cNvCxnSpPr>
                  <a:cxnSpLocks/>
                </p:cNvCxnSpPr>
                <p:nvPr/>
              </p:nvCxnSpPr>
              <p:spPr>
                <a:xfrm>
                  <a:off x="5078016" y="4675122"/>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A41DD837-6750-33A8-DC4A-253977628DE6}"/>
                  </a:ext>
                </a:extLst>
              </p:cNvPr>
              <p:cNvCxnSpPr>
                <a:cxnSpLocks/>
              </p:cNvCxnSpPr>
              <p:nvPr/>
            </p:nvCxnSpPr>
            <p:spPr>
              <a:xfrm>
                <a:off x="6222014" y="224543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CCFC8F9-6BD2-4F57-2FBA-98E8FD13A46A}"/>
                  </a:ext>
                </a:extLst>
              </p:cNvPr>
              <p:cNvCxnSpPr>
                <a:cxnSpLocks/>
              </p:cNvCxnSpPr>
              <p:nvPr/>
            </p:nvCxnSpPr>
            <p:spPr>
              <a:xfrm>
                <a:off x="7764410" y="2237684"/>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Diagonal Corners Rounded 4">
                <a:extLst>
                  <a:ext uri="{FF2B5EF4-FFF2-40B4-BE49-F238E27FC236}">
                    <a16:creationId xmlns:a16="http://schemas.microsoft.com/office/drawing/2014/main" id="{FC5A796C-D8D3-AC1F-368A-DE4F871ED410}"/>
                  </a:ext>
                </a:extLst>
              </p:cNvPr>
              <p:cNvSpPr/>
              <p:nvPr/>
            </p:nvSpPr>
            <p:spPr>
              <a:xfrm>
                <a:off x="5951649" y="3716697"/>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Income</a:t>
                </a:r>
              </a:p>
            </p:txBody>
          </p:sp>
          <p:sp>
            <p:nvSpPr>
              <p:cNvPr id="6" name="Rectangle: Diagonal Corners Rounded 5">
                <a:extLst>
                  <a:ext uri="{FF2B5EF4-FFF2-40B4-BE49-F238E27FC236}">
                    <a16:creationId xmlns:a16="http://schemas.microsoft.com/office/drawing/2014/main" id="{9ADCB23D-AFF5-6FB9-7FD9-8BF44606BDEE}"/>
                  </a:ext>
                </a:extLst>
              </p:cNvPr>
              <p:cNvSpPr/>
              <p:nvPr/>
            </p:nvSpPr>
            <p:spPr>
              <a:xfrm>
                <a:off x="7465290" y="5093996"/>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Experience with Interpersonal Violence</a:t>
                </a:r>
              </a:p>
            </p:txBody>
          </p:sp>
          <p:sp>
            <p:nvSpPr>
              <p:cNvPr id="35" name="Rectangle: Diagonal Corners Rounded 34">
                <a:extLst>
                  <a:ext uri="{FF2B5EF4-FFF2-40B4-BE49-F238E27FC236}">
                    <a16:creationId xmlns:a16="http://schemas.microsoft.com/office/drawing/2014/main" id="{8BA81FFF-8D31-E44C-58D3-B3F8188D0B88}"/>
                  </a:ext>
                </a:extLst>
              </p:cNvPr>
              <p:cNvSpPr/>
              <p:nvPr/>
            </p:nvSpPr>
            <p:spPr>
              <a:xfrm>
                <a:off x="4436030" y="4756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 No Fixed Address Flag*</a:t>
                </a:r>
              </a:p>
            </p:txBody>
          </p:sp>
        </p:grpSp>
        <p:cxnSp>
          <p:nvCxnSpPr>
            <p:cNvPr id="77" name="Straight Connector 76">
              <a:extLst>
                <a:ext uri="{FF2B5EF4-FFF2-40B4-BE49-F238E27FC236}">
                  <a16:creationId xmlns:a16="http://schemas.microsoft.com/office/drawing/2014/main" id="{4A0969DE-F498-3F61-BF32-FCEA6C78E49D}"/>
                </a:ext>
              </a:extLst>
            </p:cNvPr>
            <p:cNvCxnSpPr>
              <a:cxnSpLocks/>
            </p:cNvCxnSpPr>
            <p:nvPr/>
          </p:nvCxnSpPr>
          <p:spPr>
            <a:xfrm>
              <a:off x="1746957" y="402435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CE2E9E-018A-A83D-B164-8169731E45CF}"/>
                </a:ext>
              </a:extLst>
            </p:cNvPr>
            <p:cNvCxnSpPr>
              <a:cxnSpLocks/>
            </p:cNvCxnSpPr>
            <p:nvPr/>
          </p:nvCxnSpPr>
          <p:spPr>
            <a:xfrm>
              <a:off x="3569760" y="2648931"/>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0CFBC4-CB3A-700D-A738-E74BD6F36822}"/>
                </a:ext>
              </a:extLst>
            </p:cNvPr>
            <p:cNvCxnSpPr>
              <a:cxnSpLocks/>
            </p:cNvCxnSpPr>
            <p:nvPr/>
          </p:nvCxnSpPr>
          <p:spPr>
            <a:xfrm>
              <a:off x="1746957" y="4377087"/>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613D40-247E-3D40-3476-F4EFD16E7B89}"/>
                </a:ext>
              </a:extLst>
            </p:cNvPr>
            <p:cNvCxnSpPr>
              <a:cxnSpLocks/>
            </p:cNvCxnSpPr>
            <p:nvPr/>
          </p:nvCxnSpPr>
          <p:spPr>
            <a:xfrm>
              <a:off x="1735335" y="368072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6CF1B3-A224-9F8A-0125-7B5EF4294B66}"/>
                </a:ext>
              </a:extLst>
            </p:cNvPr>
            <p:cNvCxnSpPr>
              <a:cxnSpLocks/>
            </p:cNvCxnSpPr>
            <p:nvPr/>
          </p:nvCxnSpPr>
          <p:spPr>
            <a:xfrm>
              <a:off x="1746957" y="2647719"/>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9AA7CA-05EA-8EDD-A00C-FE02B3646C15}"/>
                </a:ext>
              </a:extLst>
            </p:cNvPr>
            <p:cNvCxnSpPr>
              <a:cxnSpLocks/>
            </p:cNvCxnSpPr>
            <p:nvPr/>
          </p:nvCxnSpPr>
          <p:spPr>
            <a:xfrm>
              <a:off x="3555314" y="332794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BBF569-6960-38FE-A719-F144CB1BDAE0}"/>
                </a:ext>
              </a:extLst>
            </p:cNvPr>
            <p:cNvCxnSpPr>
              <a:cxnSpLocks/>
            </p:cNvCxnSpPr>
            <p:nvPr/>
          </p:nvCxnSpPr>
          <p:spPr>
            <a:xfrm>
              <a:off x="3571815" y="4363334"/>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F699C5-50B0-2A65-DEE7-39F0E3907DF5}"/>
                </a:ext>
              </a:extLst>
            </p:cNvPr>
            <p:cNvCxnSpPr>
              <a:cxnSpLocks/>
            </p:cNvCxnSpPr>
            <p:nvPr/>
          </p:nvCxnSpPr>
          <p:spPr>
            <a:xfrm>
              <a:off x="3555314" y="298341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2" name="Star: 5 Points 71">
            <a:extLst>
              <a:ext uri="{FF2B5EF4-FFF2-40B4-BE49-F238E27FC236}">
                <a16:creationId xmlns:a16="http://schemas.microsoft.com/office/drawing/2014/main" id="{CF642CC3-83AF-1A78-2F74-D5203284CBF2}"/>
              </a:ext>
            </a:extLst>
          </p:cNvPr>
          <p:cNvSpPr/>
          <p:nvPr/>
        </p:nvSpPr>
        <p:spPr>
          <a:xfrm>
            <a:off x="4970656" y="3049407"/>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6" name="Star: 5 Points 75">
            <a:extLst>
              <a:ext uri="{FF2B5EF4-FFF2-40B4-BE49-F238E27FC236}">
                <a16:creationId xmlns:a16="http://schemas.microsoft.com/office/drawing/2014/main" id="{5D334AC4-A6AF-9392-8784-F2A00D148E8E}"/>
              </a:ext>
            </a:extLst>
          </p:cNvPr>
          <p:cNvSpPr/>
          <p:nvPr/>
        </p:nvSpPr>
        <p:spPr>
          <a:xfrm>
            <a:off x="7044330" y="4472941"/>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88" name="TextBox 87">
            <a:extLst>
              <a:ext uri="{FF2B5EF4-FFF2-40B4-BE49-F238E27FC236}">
                <a16:creationId xmlns:a16="http://schemas.microsoft.com/office/drawing/2014/main" id="{65537F92-2AA5-5347-F837-22B96BC26938}"/>
              </a:ext>
            </a:extLst>
          </p:cNvPr>
          <p:cNvSpPr txBox="1"/>
          <p:nvPr/>
        </p:nvSpPr>
        <p:spPr>
          <a:xfrm>
            <a:off x="7251868" y="4486100"/>
            <a:ext cx="1581912" cy="307777"/>
          </a:xfrm>
          <a:prstGeom prst="rect">
            <a:avLst/>
          </a:prstGeom>
          <a:noFill/>
        </p:spPr>
        <p:txBody>
          <a:bodyPr wrap="square" rtlCol="0">
            <a:spAutoFit/>
          </a:bodyPr>
          <a:lstStyle/>
          <a:p>
            <a:r>
              <a:rPr lang="en-CA">
                <a:latin typeface="+mn-lt"/>
              </a:rPr>
              <a:t>Today’s review</a:t>
            </a:r>
          </a:p>
        </p:txBody>
      </p:sp>
      <p:cxnSp>
        <p:nvCxnSpPr>
          <p:cNvPr id="92" name="Straight Connector 91">
            <a:extLst>
              <a:ext uri="{FF2B5EF4-FFF2-40B4-BE49-F238E27FC236}">
                <a16:creationId xmlns:a16="http://schemas.microsoft.com/office/drawing/2014/main" id="{17269E1A-B567-89CE-5709-7A05CB4A7F73}"/>
              </a:ext>
            </a:extLst>
          </p:cNvPr>
          <p:cNvCxnSpPr>
            <a:cxnSpLocks/>
          </p:cNvCxnSpPr>
          <p:nvPr/>
        </p:nvCxnSpPr>
        <p:spPr>
          <a:xfrm>
            <a:off x="3212506" y="503154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93" name="Star: 5 Points 92">
            <a:extLst>
              <a:ext uri="{FF2B5EF4-FFF2-40B4-BE49-F238E27FC236}">
                <a16:creationId xmlns:a16="http://schemas.microsoft.com/office/drawing/2014/main" id="{17736714-6214-AC87-A73F-B153211254EA}"/>
              </a:ext>
            </a:extLst>
          </p:cNvPr>
          <p:cNvSpPr/>
          <p:nvPr/>
        </p:nvSpPr>
        <p:spPr>
          <a:xfrm>
            <a:off x="5035299" y="3755900"/>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94" name="Star: 5 Points 93">
            <a:extLst>
              <a:ext uri="{FF2B5EF4-FFF2-40B4-BE49-F238E27FC236}">
                <a16:creationId xmlns:a16="http://schemas.microsoft.com/office/drawing/2014/main" id="{5920AD8B-56F3-3C62-EE62-B43B3D56D34B}"/>
              </a:ext>
            </a:extLst>
          </p:cNvPr>
          <p:cNvSpPr/>
          <p:nvPr/>
        </p:nvSpPr>
        <p:spPr>
          <a:xfrm>
            <a:off x="5086551" y="3384676"/>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Tree>
    <p:extLst>
      <p:ext uri="{BB962C8B-B14F-4D97-AF65-F5344CB8AC3E}">
        <p14:creationId xmlns:p14="http://schemas.microsoft.com/office/powerpoint/2010/main" val="349027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12EDA-26B1-4F1E-3A96-A74B173822A8}"/>
              </a:ext>
            </a:extLst>
          </p:cNvPr>
          <p:cNvPicPr>
            <a:picLocks noChangeAspect="1"/>
          </p:cNvPicPr>
          <p:nvPr/>
        </p:nvPicPr>
        <p:blipFill>
          <a:blip r:embed="rId2"/>
          <a:stretch>
            <a:fillRect/>
          </a:stretch>
        </p:blipFill>
        <p:spPr>
          <a:xfrm>
            <a:off x="303360" y="467112"/>
            <a:ext cx="7956497" cy="1666246"/>
          </a:xfrm>
          <a:prstGeom prst="rect">
            <a:avLst/>
          </a:prstGeom>
        </p:spPr>
      </p:pic>
      <p:pic>
        <p:nvPicPr>
          <p:cNvPr id="5" name="Picture 4">
            <a:extLst>
              <a:ext uri="{FF2B5EF4-FFF2-40B4-BE49-F238E27FC236}">
                <a16:creationId xmlns:a16="http://schemas.microsoft.com/office/drawing/2014/main" id="{A931F92F-E7A6-3EE5-A103-E2DD0F0E20D6}"/>
              </a:ext>
            </a:extLst>
          </p:cNvPr>
          <p:cNvPicPr>
            <a:picLocks noChangeAspect="1"/>
          </p:cNvPicPr>
          <p:nvPr/>
        </p:nvPicPr>
        <p:blipFill>
          <a:blip r:embed="rId3"/>
          <a:srcRect b="31913"/>
          <a:stretch/>
        </p:blipFill>
        <p:spPr>
          <a:xfrm>
            <a:off x="470086" y="2513214"/>
            <a:ext cx="7453993" cy="2669769"/>
          </a:xfrm>
          <a:prstGeom prst="rect">
            <a:avLst/>
          </a:prstGeom>
        </p:spPr>
      </p:pic>
      <p:sp>
        <p:nvSpPr>
          <p:cNvPr id="13" name="TextBox 12">
            <a:extLst>
              <a:ext uri="{FF2B5EF4-FFF2-40B4-BE49-F238E27FC236}">
                <a16:creationId xmlns:a16="http://schemas.microsoft.com/office/drawing/2014/main" id="{B3F393A5-3B37-73E0-B367-A2486F9FF280}"/>
              </a:ext>
            </a:extLst>
          </p:cNvPr>
          <p:cNvSpPr txBox="1"/>
          <p:nvPr/>
        </p:nvSpPr>
        <p:spPr>
          <a:xfrm>
            <a:off x="161366" y="176733"/>
            <a:ext cx="4633472" cy="369332"/>
          </a:xfrm>
          <a:prstGeom prst="rect">
            <a:avLst/>
          </a:prstGeom>
          <a:noFill/>
        </p:spPr>
        <p:txBody>
          <a:bodyPr wrap="square" rtlCol="0">
            <a:spAutoFit/>
          </a:bodyPr>
          <a:lstStyle/>
          <a:p>
            <a:r>
              <a:rPr lang="en-CA" sz="1800" b="1" dirty="0"/>
              <a:t>PCHDCF Data Content Standard v 1</a:t>
            </a:r>
          </a:p>
        </p:txBody>
      </p:sp>
    </p:spTree>
    <p:extLst>
      <p:ext uri="{BB962C8B-B14F-4D97-AF65-F5344CB8AC3E}">
        <p14:creationId xmlns:p14="http://schemas.microsoft.com/office/powerpoint/2010/main" val="107373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B813-CF08-D066-1B88-B99399213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9BA3D-E7E8-051E-80EB-4B9968990E4D}"/>
              </a:ext>
            </a:extLst>
          </p:cNvPr>
          <p:cNvSpPr>
            <a:spLocks noGrp="1"/>
          </p:cNvSpPr>
          <p:nvPr>
            <p:ph type="title"/>
          </p:nvPr>
        </p:nvSpPr>
        <p:spPr>
          <a:xfrm>
            <a:off x="702296" y="67734"/>
            <a:ext cx="7542672" cy="550333"/>
          </a:xfrm>
        </p:spPr>
        <p:txBody>
          <a:bodyPr>
            <a:normAutofit/>
          </a:bodyPr>
          <a:lstStyle/>
          <a:p>
            <a:r>
              <a:rPr lang="en-CA" sz="1400" u="sng" dirty="0">
                <a:solidFill>
                  <a:schemeClr val="tx1"/>
                </a:solidFill>
                <a:hlinkClick r:id="rId3">
                  <a:extLst>
                    <a:ext uri="{A12FA001-AC4F-418D-AE19-62706E023703}">
                      <ahyp:hlinkClr xmlns:ahyp="http://schemas.microsoft.com/office/drawing/2018/hyperlinkcolor" val="tx"/>
                    </a:ext>
                  </a:extLst>
                </a:hlinkClick>
              </a:rPr>
              <a:t>SPARK Tool Materials and Resources — Deep End Canada</a:t>
            </a:r>
            <a:endParaRPr lang="en-CA" sz="1400" u="sng" dirty="0">
              <a:solidFill>
                <a:schemeClr val="tx1"/>
              </a:solidFill>
            </a:endParaRPr>
          </a:p>
        </p:txBody>
      </p:sp>
      <p:sp>
        <p:nvSpPr>
          <p:cNvPr id="4" name="Slide Number Placeholder 3">
            <a:extLst>
              <a:ext uri="{FF2B5EF4-FFF2-40B4-BE49-F238E27FC236}">
                <a16:creationId xmlns:a16="http://schemas.microsoft.com/office/drawing/2014/main" id="{E9374B8F-ACCB-568E-0A4B-2940E697469B}"/>
              </a:ext>
            </a:extLst>
          </p:cNvPr>
          <p:cNvSpPr>
            <a:spLocks noGrp="1"/>
          </p:cNvSpPr>
          <p:nvPr>
            <p:ph type="sldNum" idx="12"/>
          </p:nvPr>
        </p:nvSpPr>
        <p:spPr/>
        <p:txBody>
          <a:bodyPr/>
          <a:lstStyle/>
          <a:p>
            <a:fld id="{00000000-1234-1234-1234-123412341234}" type="slidenum">
              <a:rPr lang="en-US" smtClean="0"/>
              <a:pPr/>
              <a:t>7</a:t>
            </a:fld>
            <a:endParaRPr lang="en-US"/>
          </a:p>
        </p:txBody>
      </p:sp>
      <p:pic>
        <p:nvPicPr>
          <p:cNvPr id="9" name="Picture 8">
            <a:extLst>
              <a:ext uri="{FF2B5EF4-FFF2-40B4-BE49-F238E27FC236}">
                <a16:creationId xmlns:a16="http://schemas.microsoft.com/office/drawing/2014/main" id="{4A8EE6BB-AAB5-57FC-1B96-54625E4D249E}"/>
              </a:ext>
            </a:extLst>
          </p:cNvPr>
          <p:cNvPicPr>
            <a:picLocks noChangeAspect="1"/>
          </p:cNvPicPr>
          <p:nvPr/>
        </p:nvPicPr>
        <p:blipFill>
          <a:blip r:embed="rId4"/>
          <a:srcRect b="3744"/>
          <a:stretch/>
        </p:blipFill>
        <p:spPr>
          <a:xfrm>
            <a:off x="246082" y="509056"/>
            <a:ext cx="7764807" cy="5005479"/>
          </a:xfrm>
          <a:prstGeom prst="rect">
            <a:avLst/>
          </a:prstGeom>
        </p:spPr>
      </p:pic>
      <p:sp>
        <p:nvSpPr>
          <p:cNvPr id="10" name="TextBox 9">
            <a:extLst>
              <a:ext uri="{FF2B5EF4-FFF2-40B4-BE49-F238E27FC236}">
                <a16:creationId xmlns:a16="http://schemas.microsoft.com/office/drawing/2014/main" id="{6FC60D06-DCC4-C4D4-E728-9B33AB55399F}"/>
              </a:ext>
            </a:extLst>
          </p:cNvPr>
          <p:cNvSpPr txBox="1"/>
          <p:nvPr/>
        </p:nvSpPr>
        <p:spPr>
          <a:xfrm>
            <a:off x="702296" y="5514535"/>
            <a:ext cx="5616531" cy="252363"/>
          </a:xfrm>
          <a:prstGeom prst="rect">
            <a:avLst/>
          </a:prstGeom>
          <a:noFill/>
        </p:spPr>
        <p:txBody>
          <a:bodyPr wrap="square" rtlCol="0">
            <a:spAutoFit/>
          </a:bodyPr>
          <a:lstStyle/>
          <a:p>
            <a:r>
              <a:rPr lang="en-CA" sz="1000" dirty="0"/>
              <a:t>From: Implementing the SPARK Tool A Change Package for Primary Care Clinics. Figure 2 </a:t>
            </a:r>
          </a:p>
        </p:txBody>
      </p:sp>
    </p:spTree>
    <p:extLst>
      <p:ext uri="{BB962C8B-B14F-4D97-AF65-F5344CB8AC3E}">
        <p14:creationId xmlns:p14="http://schemas.microsoft.com/office/powerpoint/2010/main" val="46063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5606" y="1496612"/>
            <a:ext cx="28892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4BCE4-0091-85D6-B488-7203A501420B}"/>
              </a:ext>
            </a:extLst>
          </p:cNvPr>
          <p:cNvSpPr>
            <a:spLocks noGrp="1"/>
          </p:cNvSpPr>
          <p:nvPr>
            <p:ph type="title"/>
          </p:nvPr>
        </p:nvSpPr>
        <p:spPr>
          <a:xfrm>
            <a:off x="771525" y="1704963"/>
            <a:ext cx="1971675" cy="2207623"/>
          </a:xfrm>
          <a:noFill/>
        </p:spPr>
        <p:txBody>
          <a:bodyPr anchor="ctr">
            <a:normAutofit/>
          </a:bodyPr>
          <a:lstStyle/>
          <a:p>
            <a:pPr algn="ctr"/>
            <a:r>
              <a:rPr lang="en-CA" sz="2900" b="1" dirty="0">
                <a:solidFill>
                  <a:srgbClr val="FFFFFF"/>
                </a:solidFill>
              </a:rPr>
              <a:t>2 SDOH Categories</a:t>
            </a:r>
          </a:p>
        </p:txBody>
      </p:sp>
      <p:grpSp>
        <p:nvGrpSpPr>
          <p:cNvPr id="12" name="Group 11">
            <a:extLst>
              <a:ext uri="{FF2B5EF4-FFF2-40B4-BE49-F238E27FC236}">
                <a16:creationId xmlns:a16="http://schemas.microsoft.com/office/drawing/2014/main" id="{A9366C34-D7B6-FFA7-7ECF-2C164AA2C198}"/>
              </a:ext>
            </a:extLst>
          </p:cNvPr>
          <p:cNvGrpSpPr/>
          <p:nvPr/>
        </p:nvGrpSpPr>
        <p:grpSpPr>
          <a:xfrm>
            <a:off x="3582990" y="1439147"/>
            <a:ext cx="5085526" cy="3063287"/>
            <a:chOff x="6136885" y="1775658"/>
            <a:chExt cx="1985779" cy="1196142"/>
          </a:xfrm>
        </p:grpSpPr>
        <p:grpSp>
          <p:nvGrpSpPr>
            <p:cNvPr id="10" name="Group 9">
              <a:extLst>
                <a:ext uri="{FF2B5EF4-FFF2-40B4-BE49-F238E27FC236}">
                  <a16:creationId xmlns:a16="http://schemas.microsoft.com/office/drawing/2014/main" id="{68DCE465-974E-61B4-4D4E-E6C9AE70DC5F}"/>
                </a:ext>
              </a:extLst>
            </p:cNvPr>
            <p:cNvGrpSpPr/>
            <p:nvPr/>
          </p:nvGrpSpPr>
          <p:grpSpPr>
            <a:xfrm>
              <a:off x="6324652" y="1775658"/>
              <a:ext cx="1798012" cy="1124513"/>
              <a:chOff x="4070274" y="4711468"/>
              <a:chExt cx="1798012" cy="1124513"/>
            </a:xfrm>
          </p:grpSpPr>
          <p:sp>
            <p:nvSpPr>
              <p:cNvPr id="6" name="Star: 5 Points 5">
                <a:extLst>
                  <a:ext uri="{FF2B5EF4-FFF2-40B4-BE49-F238E27FC236}">
                    <a16:creationId xmlns:a16="http://schemas.microsoft.com/office/drawing/2014/main" id="{0994C927-E33F-B406-1386-76B16BEA12F0}"/>
                  </a:ext>
                </a:extLst>
              </p:cNvPr>
              <p:cNvSpPr/>
              <p:nvPr/>
            </p:nvSpPr>
            <p:spPr>
              <a:xfrm>
                <a:off x="4070274" y="4795016"/>
                <a:ext cx="216099" cy="209700"/>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 name="TextBox 6">
                <a:extLst>
                  <a:ext uri="{FF2B5EF4-FFF2-40B4-BE49-F238E27FC236}">
                    <a16:creationId xmlns:a16="http://schemas.microsoft.com/office/drawing/2014/main" id="{F6351752-8D8D-7312-AA48-659AFA8C5492}"/>
                  </a:ext>
                </a:extLst>
              </p:cNvPr>
              <p:cNvSpPr txBox="1"/>
              <p:nvPr/>
            </p:nvSpPr>
            <p:spPr>
              <a:xfrm>
                <a:off x="4273023" y="4711468"/>
                <a:ext cx="1581912" cy="461665"/>
              </a:xfrm>
              <a:prstGeom prst="rect">
                <a:avLst/>
              </a:prstGeom>
              <a:noFill/>
            </p:spPr>
            <p:txBody>
              <a:bodyPr wrap="square" rtlCol="0">
                <a:spAutoFit/>
              </a:bodyPr>
              <a:lstStyle/>
              <a:p>
                <a:pPr>
                  <a:spcAft>
                    <a:spcPts val="600"/>
                  </a:spcAft>
                </a:pPr>
                <a:r>
                  <a:rPr lang="en-CA" sz="3072" b="0" i="0" u="none" strike="noStrike" cap="none" dirty="0">
                    <a:solidFill>
                      <a:srgbClr val="000000"/>
                    </a:solidFill>
                    <a:latin typeface="+mn-lt"/>
                    <a:ea typeface="Arial"/>
                    <a:cs typeface="Arial"/>
                    <a:sym typeface="Arial"/>
                  </a:rPr>
                  <a:t>Sociodemographic/ Identity</a:t>
                </a:r>
                <a:endParaRPr lang="en-CA" sz="1200" dirty="0">
                  <a:latin typeface="+mn-lt"/>
                </a:endParaRPr>
              </a:p>
            </p:txBody>
          </p:sp>
          <p:sp>
            <p:nvSpPr>
              <p:cNvPr id="8" name="TextBox 7">
                <a:extLst>
                  <a:ext uri="{FF2B5EF4-FFF2-40B4-BE49-F238E27FC236}">
                    <a16:creationId xmlns:a16="http://schemas.microsoft.com/office/drawing/2014/main" id="{1778809B-8FE4-3EBB-84B4-34B89101A7C9}"/>
                  </a:ext>
                </a:extLst>
              </p:cNvPr>
              <p:cNvSpPr txBox="1"/>
              <p:nvPr/>
            </p:nvSpPr>
            <p:spPr>
              <a:xfrm>
                <a:off x="4286374" y="5374316"/>
                <a:ext cx="1581912" cy="461665"/>
              </a:xfrm>
              <a:prstGeom prst="rect">
                <a:avLst/>
              </a:prstGeom>
              <a:noFill/>
            </p:spPr>
            <p:txBody>
              <a:bodyPr wrap="square" rtlCol="0">
                <a:spAutoFit/>
              </a:bodyPr>
              <a:lstStyle/>
              <a:p>
                <a:pPr>
                  <a:spcAft>
                    <a:spcPts val="600"/>
                  </a:spcAft>
                </a:pPr>
                <a:r>
                  <a:rPr lang="en-CA" sz="3072" b="0" i="0" u="none" strike="noStrike" cap="none">
                    <a:solidFill>
                      <a:srgbClr val="000000"/>
                    </a:solidFill>
                    <a:latin typeface="+mn-lt"/>
                    <a:ea typeface="Arial"/>
                    <a:cs typeface="Arial"/>
                    <a:sym typeface="Arial"/>
                  </a:rPr>
                  <a:t>Social Risk, Social Needs</a:t>
                </a:r>
                <a:endParaRPr lang="en-CA" sz="1200">
                  <a:latin typeface="+mn-lt"/>
                </a:endParaRPr>
              </a:p>
            </p:txBody>
          </p:sp>
          <p:sp>
            <p:nvSpPr>
              <p:cNvPr id="9" name="Star: 5 Points 8">
                <a:extLst>
                  <a:ext uri="{FF2B5EF4-FFF2-40B4-BE49-F238E27FC236}">
                    <a16:creationId xmlns:a16="http://schemas.microsoft.com/office/drawing/2014/main" id="{7CEAB97C-67B3-E511-A226-CBBE0F7A8A42}"/>
                  </a:ext>
                </a:extLst>
              </p:cNvPr>
              <p:cNvSpPr/>
              <p:nvPr/>
            </p:nvSpPr>
            <p:spPr>
              <a:xfrm>
                <a:off x="4083625" y="5395448"/>
                <a:ext cx="202748" cy="209700"/>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grpSp>
        <p:sp>
          <p:nvSpPr>
            <p:cNvPr id="11" name="Rectangle 10">
              <a:extLst>
                <a:ext uri="{FF2B5EF4-FFF2-40B4-BE49-F238E27FC236}">
                  <a16:creationId xmlns:a16="http://schemas.microsoft.com/office/drawing/2014/main" id="{F8DDB88E-DC8E-5F2A-DE96-2C544523E650}"/>
                </a:ext>
              </a:extLst>
            </p:cNvPr>
            <p:cNvSpPr/>
            <p:nvPr/>
          </p:nvSpPr>
          <p:spPr>
            <a:xfrm>
              <a:off x="6136885" y="1775658"/>
              <a:ext cx="1985779" cy="11961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91358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5424DD0-A83E-E665-EC33-5DB186B55ACF}"/>
              </a:ext>
            </a:extLst>
          </p:cNvPr>
          <p:cNvGrpSpPr/>
          <p:nvPr/>
        </p:nvGrpSpPr>
        <p:grpSpPr>
          <a:xfrm>
            <a:off x="368834" y="1396817"/>
            <a:ext cx="3472493" cy="1964692"/>
            <a:chOff x="6123534" y="1743061"/>
            <a:chExt cx="1985779" cy="1196142"/>
          </a:xfrm>
        </p:grpSpPr>
        <p:grpSp>
          <p:nvGrpSpPr>
            <p:cNvPr id="4" name="Group 3">
              <a:extLst>
                <a:ext uri="{FF2B5EF4-FFF2-40B4-BE49-F238E27FC236}">
                  <a16:creationId xmlns:a16="http://schemas.microsoft.com/office/drawing/2014/main" id="{E54BCA29-94C3-C3F8-AEC1-F5E2D05A0A78}"/>
                </a:ext>
              </a:extLst>
            </p:cNvPr>
            <p:cNvGrpSpPr/>
            <p:nvPr/>
          </p:nvGrpSpPr>
          <p:grpSpPr>
            <a:xfrm>
              <a:off x="6275597" y="1775658"/>
              <a:ext cx="1833716" cy="771720"/>
              <a:chOff x="4021219" y="4711468"/>
              <a:chExt cx="1833716" cy="771720"/>
            </a:xfrm>
          </p:grpSpPr>
          <p:sp>
            <p:nvSpPr>
              <p:cNvPr id="6" name="Star: 5 Points 5">
                <a:extLst>
                  <a:ext uri="{FF2B5EF4-FFF2-40B4-BE49-F238E27FC236}">
                    <a16:creationId xmlns:a16="http://schemas.microsoft.com/office/drawing/2014/main" id="{FEF1DB4B-8491-5AB6-77CF-7E0A081225CB}"/>
                  </a:ext>
                </a:extLst>
              </p:cNvPr>
              <p:cNvSpPr/>
              <p:nvPr/>
            </p:nvSpPr>
            <p:spPr>
              <a:xfrm>
                <a:off x="4043573" y="4822298"/>
                <a:ext cx="167120" cy="169734"/>
              </a:xfrm>
              <a:prstGeom prst="star5">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 name="TextBox 6">
                <a:extLst>
                  <a:ext uri="{FF2B5EF4-FFF2-40B4-BE49-F238E27FC236}">
                    <a16:creationId xmlns:a16="http://schemas.microsoft.com/office/drawing/2014/main" id="{76AFC0F9-7876-B25A-C5B6-D3929CFD3D1A}"/>
                  </a:ext>
                </a:extLst>
              </p:cNvPr>
              <p:cNvSpPr txBox="1"/>
              <p:nvPr/>
            </p:nvSpPr>
            <p:spPr>
              <a:xfrm>
                <a:off x="4273023" y="4711468"/>
                <a:ext cx="1581912" cy="169734"/>
              </a:xfrm>
              <a:prstGeom prst="rect">
                <a:avLst/>
              </a:prstGeom>
              <a:noFill/>
            </p:spPr>
            <p:txBody>
              <a:bodyPr wrap="square" rtlCol="0">
                <a:spAutoFit/>
              </a:bodyPr>
              <a:lstStyle/>
              <a:p>
                <a:pPr>
                  <a:spcAft>
                    <a:spcPts val="600"/>
                  </a:spcAft>
                </a:pPr>
                <a:r>
                  <a:rPr lang="en-CA" sz="2000" b="0" i="0" u="none" strike="noStrike" cap="none" dirty="0">
                    <a:solidFill>
                      <a:srgbClr val="000000"/>
                    </a:solidFill>
                    <a:latin typeface="+mn-lt"/>
                    <a:ea typeface="Arial"/>
                    <a:cs typeface="Arial"/>
                    <a:sym typeface="Arial"/>
                  </a:rPr>
                  <a:t>Sociodemographic/ Identity</a:t>
                </a:r>
                <a:endParaRPr lang="en-CA" sz="2000" dirty="0">
                  <a:latin typeface="+mn-lt"/>
                </a:endParaRPr>
              </a:p>
            </p:txBody>
          </p:sp>
          <p:sp>
            <p:nvSpPr>
              <p:cNvPr id="8" name="TextBox 7">
                <a:extLst>
                  <a:ext uri="{FF2B5EF4-FFF2-40B4-BE49-F238E27FC236}">
                    <a16:creationId xmlns:a16="http://schemas.microsoft.com/office/drawing/2014/main" id="{DF8B7ADC-3CFB-2E37-C2DC-6EBA96A1400D}"/>
                  </a:ext>
                </a:extLst>
              </p:cNvPr>
              <p:cNvSpPr txBox="1"/>
              <p:nvPr/>
            </p:nvSpPr>
            <p:spPr>
              <a:xfrm>
                <a:off x="4237372" y="5263108"/>
                <a:ext cx="1581912" cy="169734"/>
              </a:xfrm>
              <a:prstGeom prst="rect">
                <a:avLst/>
              </a:prstGeom>
              <a:noFill/>
            </p:spPr>
            <p:txBody>
              <a:bodyPr wrap="square" rtlCol="0">
                <a:spAutoFit/>
              </a:bodyPr>
              <a:lstStyle/>
              <a:p>
                <a:pPr>
                  <a:spcAft>
                    <a:spcPts val="600"/>
                  </a:spcAft>
                </a:pPr>
                <a:r>
                  <a:rPr lang="en-CA" sz="2000" b="0" i="0" u="none" strike="noStrike" cap="none" dirty="0">
                    <a:solidFill>
                      <a:srgbClr val="000000"/>
                    </a:solidFill>
                    <a:latin typeface="+mn-lt"/>
                    <a:ea typeface="Arial"/>
                    <a:cs typeface="Arial"/>
                    <a:sym typeface="Arial"/>
                  </a:rPr>
                  <a:t>Social Risk, Social Needs</a:t>
                </a:r>
                <a:endParaRPr lang="en-CA" sz="2000" dirty="0">
                  <a:latin typeface="+mn-lt"/>
                </a:endParaRPr>
              </a:p>
            </p:txBody>
          </p:sp>
          <p:sp>
            <p:nvSpPr>
              <p:cNvPr id="9" name="Star: 5 Points 8">
                <a:extLst>
                  <a:ext uri="{FF2B5EF4-FFF2-40B4-BE49-F238E27FC236}">
                    <a16:creationId xmlns:a16="http://schemas.microsoft.com/office/drawing/2014/main" id="{CEAAC8AD-80F0-C434-4382-7E36EC5E5AC2}"/>
                  </a:ext>
                </a:extLst>
              </p:cNvPr>
              <p:cNvSpPr/>
              <p:nvPr/>
            </p:nvSpPr>
            <p:spPr>
              <a:xfrm>
                <a:off x="4021219" y="5313454"/>
                <a:ext cx="167120" cy="169734"/>
              </a:xfrm>
              <a:prstGeom prst="star5">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grpSp>
        <p:sp>
          <p:nvSpPr>
            <p:cNvPr id="5" name="Rectangle 4">
              <a:extLst>
                <a:ext uri="{FF2B5EF4-FFF2-40B4-BE49-F238E27FC236}">
                  <a16:creationId xmlns:a16="http://schemas.microsoft.com/office/drawing/2014/main" id="{16856374-7D3D-12F2-E053-635640D63524}"/>
                </a:ext>
              </a:extLst>
            </p:cNvPr>
            <p:cNvSpPr/>
            <p:nvPr/>
          </p:nvSpPr>
          <p:spPr>
            <a:xfrm>
              <a:off x="6123534" y="1743061"/>
              <a:ext cx="1985779" cy="11961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65384A6F-A62E-2858-E250-CE053D61157E}"/>
              </a:ext>
            </a:extLst>
          </p:cNvPr>
          <p:cNvSpPr txBox="1"/>
          <p:nvPr/>
        </p:nvSpPr>
        <p:spPr>
          <a:xfrm>
            <a:off x="368834" y="330923"/>
            <a:ext cx="8260333" cy="830997"/>
          </a:xfrm>
          <a:prstGeom prst="rect">
            <a:avLst/>
          </a:prstGeom>
          <a:noFill/>
          <a:ln w="19050">
            <a:solidFill>
              <a:schemeClr val="accent1">
                <a:shade val="15000"/>
              </a:schemeClr>
            </a:solidFill>
          </a:ln>
        </p:spPr>
        <p:txBody>
          <a:bodyPr wrap="square" rtlCol="0">
            <a:spAutoFit/>
          </a:bodyPr>
          <a:lstStyle/>
          <a:p>
            <a:r>
              <a:rPr lang="en-CA" sz="2400" dirty="0"/>
              <a:t>Proposal for reorganizing SDOH in Data Content Standard and CACDI </a:t>
            </a:r>
          </a:p>
        </p:txBody>
      </p:sp>
      <p:grpSp>
        <p:nvGrpSpPr>
          <p:cNvPr id="22" name="Group 21">
            <a:extLst>
              <a:ext uri="{FF2B5EF4-FFF2-40B4-BE49-F238E27FC236}">
                <a16:creationId xmlns:a16="http://schemas.microsoft.com/office/drawing/2014/main" id="{4747286D-22C6-D844-DA3F-1C961DEA4608}"/>
              </a:ext>
            </a:extLst>
          </p:cNvPr>
          <p:cNvGrpSpPr/>
          <p:nvPr/>
        </p:nvGrpSpPr>
        <p:grpSpPr>
          <a:xfrm>
            <a:off x="3980526" y="1662294"/>
            <a:ext cx="960504" cy="1147683"/>
            <a:chOff x="4011066" y="2397959"/>
            <a:chExt cx="960504" cy="1147683"/>
          </a:xfrm>
        </p:grpSpPr>
        <p:sp>
          <p:nvSpPr>
            <p:cNvPr id="19" name="Arrow: Right 18">
              <a:extLst>
                <a:ext uri="{FF2B5EF4-FFF2-40B4-BE49-F238E27FC236}">
                  <a16:creationId xmlns:a16="http://schemas.microsoft.com/office/drawing/2014/main" id="{8C5F0C17-9103-0701-BD01-51C6BB05AC77}"/>
                </a:ext>
              </a:extLst>
            </p:cNvPr>
            <p:cNvSpPr/>
            <p:nvPr/>
          </p:nvSpPr>
          <p:spPr>
            <a:xfrm>
              <a:off x="4011066" y="2397959"/>
              <a:ext cx="960504" cy="291453"/>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Right 19">
              <a:extLst>
                <a:ext uri="{FF2B5EF4-FFF2-40B4-BE49-F238E27FC236}">
                  <a16:creationId xmlns:a16="http://schemas.microsoft.com/office/drawing/2014/main" id="{5C0BA2A2-605C-AE86-6B46-AD60F0782EB7}"/>
                </a:ext>
              </a:extLst>
            </p:cNvPr>
            <p:cNvSpPr/>
            <p:nvPr/>
          </p:nvSpPr>
          <p:spPr>
            <a:xfrm>
              <a:off x="4011066" y="3254189"/>
              <a:ext cx="960504" cy="291453"/>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942F235B-A2B4-AA3A-04C8-173075BA5CD5}"/>
              </a:ext>
            </a:extLst>
          </p:cNvPr>
          <p:cNvGrpSpPr/>
          <p:nvPr/>
        </p:nvGrpSpPr>
        <p:grpSpPr>
          <a:xfrm>
            <a:off x="5204915" y="1325144"/>
            <a:ext cx="3770034" cy="4208709"/>
            <a:chOff x="5289439" y="1937362"/>
            <a:chExt cx="3770034" cy="4208709"/>
          </a:xfrm>
        </p:grpSpPr>
        <p:sp>
          <p:nvSpPr>
            <p:cNvPr id="10" name="TextBox 9">
              <a:extLst>
                <a:ext uri="{FF2B5EF4-FFF2-40B4-BE49-F238E27FC236}">
                  <a16:creationId xmlns:a16="http://schemas.microsoft.com/office/drawing/2014/main" id="{A23BB95E-72ED-3C3A-D567-8F506A57CA4C}"/>
                </a:ext>
              </a:extLst>
            </p:cNvPr>
            <p:cNvSpPr txBox="1"/>
            <p:nvPr/>
          </p:nvSpPr>
          <p:spPr>
            <a:xfrm>
              <a:off x="5289439" y="1937362"/>
              <a:ext cx="2371542" cy="400110"/>
            </a:xfrm>
            <a:prstGeom prst="rect">
              <a:avLst/>
            </a:prstGeom>
            <a:solidFill>
              <a:schemeClr val="accent5">
                <a:lumMod val="20000"/>
                <a:lumOff val="80000"/>
              </a:schemeClr>
            </a:solidFill>
            <a:ln w="15875">
              <a:solidFill>
                <a:schemeClr val="accent1">
                  <a:shade val="15000"/>
                </a:schemeClr>
              </a:solidFill>
            </a:ln>
          </p:spPr>
          <p:txBody>
            <a:bodyPr wrap="square" rtlCol="0">
              <a:spAutoFit/>
            </a:bodyPr>
            <a:lstStyle/>
            <a:p>
              <a:r>
                <a:rPr lang="en-CA" sz="2000" b="1" dirty="0">
                  <a:latin typeface="Calibri" panose="020F0502020204030204" pitchFamily="34" charset="0"/>
                  <a:ea typeface="Calibri" panose="020F0502020204030204" pitchFamily="34" charset="0"/>
                  <a:cs typeface="Calibri" panose="020F0502020204030204" pitchFamily="34" charset="0"/>
                </a:rPr>
                <a:t>Person Information</a:t>
              </a:r>
            </a:p>
          </p:txBody>
        </p:sp>
        <p:sp>
          <p:nvSpPr>
            <p:cNvPr id="11" name="TextBox 10">
              <a:extLst>
                <a:ext uri="{FF2B5EF4-FFF2-40B4-BE49-F238E27FC236}">
                  <a16:creationId xmlns:a16="http://schemas.microsoft.com/office/drawing/2014/main" id="{976257CD-A25E-AFC9-03A7-1E4807BB2B13}"/>
                </a:ext>
              </a:extLst>
            </p:cNvPr>
            <p:cNvSpPr txBox="1"/>
            <p:nvPr/>
          </p:nvSpPr>
          <p:spPr>
            <a:xfrm>
              <a:off x="5888791" y="2459250"/>
              <a:ext cx="2371542"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Sociodemographic</a:t>
              </a:r>
            </a:p>
          </p:txBody>
        </p:sp>
        <p:sp>
          <p:nvSpPr>
            <p:cNvPr id="15" name="TextBox 14">
              <a:extLst>
                <a:ext uri="{FF2B5EF4-FFF2-40B4-BE49-F238E27FC236}">
                  <a16:creationId xmlns:a16="http://schemas.microsoft.com/office/drawing/2014/main" id="{F8A736E2-1FCA-E17F-D2EE-41F2D087321C}"/>
                </a:ext>
              </a:extLst>
            </p:cNvPr>
            <p:cNvSpPr txBox="1"/>
            <p:nvPr/>
          </p:nvSpPr>
          <p:spPr>
            <a:xfrm>
              <a:off x="5888792" y="3744884"/>
              <a:ext cx="3170681"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SDOH Screening Assessment</a:t>
              </a:r>
            </a:p>
          </p:txBody>
        </p:sp>
        <p:sp>
          <p:nvSpPr>
            <p:cNvPr id="16" name="TextBox 15">
              <a:extLst>
                <a:ext uri="{FF2B5EF4-FFF2-40B4-BE49-F238E27FC236}">
                  <a16:creationId xmlns:a16="http://schemas.microsoft.com/office/drawing/2014/main" id="{94D4B5B5-6B2E-A4F9-A832-941411D03B8F}"/>
                </a:ext>
              </a:extLst>
            </p:cNvPr>
            <p:cNvSpPr txBox="1"/>
            <p:nvPr/>
          </p:nvSpPr>
          <p:spPr>
            <a:xfrm>
              <a:off x="5888792" y="4309317"/>
              <a:ext cx="2287017"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SDOH Patient Goals</a:t>
              </a:r>
            </a:p>
          </p:txBody>
        </p:sp>
        <p:sp>
          <p:nvSpPr>
            <p:cNvPr id="17" name="TextBox 16">
              <a:extLst>
                <a:ext uri="{FF2B5EF4-FFF2-40B4-BE49-F238E27FC236}">
                  <a16:creationId xmlns:a16="http://schemas.microsoft.com/office/drawing/2014/main" id="{77C7C0A2-1D25-3322-3F5C-F192251B39F3}"/>
                </a:ext>
              </a:extLst>
            </p:cNvPr>
            <p:cNvSpPr txBox="1"/>
            <p:nvPr/>
          </p:nvSpPr>
          <p:spPr>
            <a:xfrm>
              <a:off x="5888792" y="4873751"/>
              <a:ext cx="2824899" cy="707886"/>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SDOH Problems/ Health Concerns</a:t>
              </a:r>
            </a:p>
          </p:txBody>
        </p:sp>
        <p:sp>
          <p:nvSpPr>
            <p:cNvPr id="18" name="TextBox 17">
              <a:extLst>
                <a:ext uri="{FF2B5EF4-FFF2-40B4-BE49-F238E27FC236}">
                  <a16:creationId xmlns:a16="http://schemas.microsoft.com/office/drawing/2014/main" id="{B7D57C5B-BC0E-66BD-09CB-0B57974E2ADB}"/>
                </a:ext>
              </a:extLst>
            </p:cNvPr>
            <p:cNvSpPr txBox="1"/>
            <p:nvPr/>
          </p:nvSpPr>
          <p:spPr>
            <a:xfrm>
              <a:off x="5888791" y="5745961"/>
              <a:ext cx="2371543" cy="400110"/>
            </a:xfrm>
            <a:prstGeom prst="rect">
              <a:avLst/>
            </a:prstGeom>
            <a:solidFill>
              <a:schemeClr val="accent4">
                <a:lumMod val="20000"/>
                <a:lumOff val="80000"/>
              </a:schemeClr>
            </a:solidFill>
            <a:ln w="15875">
              <a:solidFill>
                <a:schemeClr val="accent1">
                  <a:shade val="15000"/>
                </a:schemeClr>
              </a:solidFill>
            </a:ln>
          </p:spPr>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SDOH Interventions</a:t>
              </a:r>
            </a:p>
          </p:txBody>
        </p:sp>
        <p:sp>
          <p:nvSpPr>
            <p:cNvPr id="21" name="TextBox 20">
              <a:extLst>
                <a:ext uri="{FF2B5EF4-FFF2-40B4-BE49-F238E27FC236}">
                  <a16:creationId xmlns:a16="http://schemas.microsoft.com/office/drawing/2014/main" id="{958A6E53-6028-0AF7-6F3D-2E0F6DB9EBCA}"/>
                </a:ext>
              </a:extLst>
            </p:cNvPr>
            <p:cNvSpPr txBox="1"/>
            <p:nvPr/>
          </p:nvSpPr>
          <p:spPr>
            <a:xfrm>
              <a:off x="5289439" y="2991381"/>
              <a:ext cx="3095243" cy="646331"/>
            </a:xfrm>
            <a:prstGeom prst="rect">
              <a:avLst/>
            </a:prstGeom>
            <a:solidFill>
              <a:schemeClr val="accent5">
                <a:lumMod val="20000"/>
                <a:lumOff val="80000"/>
              </a:schemeClr>
            </a:solidFill>
            <a:ln w="15875">
              <a:solidFill>
                <a:schemeClr val="accent1">
                  <a:shade val="15000"/>
                </a:schemeClr>
              </a:solidFill>
            </a:ln>
          </p:spPr>
          <p:txBody>
            <a:bodyPr wrap="square" rtlCol="0">
              <a:spAutoFit/>
            </a:bodyPr>
            <a:lstStyle/>
            <a:p>
              <a:r>
                <a:rPr lang="en-CA" sz="1800" b="1" i="0" u="none" strike="noStrike" baseline="0" dirty="0">
                  <a:solidFill>
                    <a:srgbClr val="000000"/>
                  </a:solidFill>
                  <a:latin typeface="Calibri" panose="020F0502020204030204" pitchFamily="34" charset="0"/>
                </a:rPr>
                <a:t>Social Determinants of Health (SDOH) </a:t>
              </a:r>
              <a:endParaRPr lang="en-CA" sz="2000" dirty="0">
                <a:latin typeface="Calibri" panose="020F0502020204030204" pitchFamily="34" charset="0"/>
                <a:ea typeface="Calibri" panose="020F0502020204030204" pitchFamily="34" charset="0"/>
                <a:cs typeface="Calibri" panose="020F0502020204030204" pitchFamily="34" charset="0"/>
              </a:endParaRPr>
            </a:p>
          </p:txBody>
        </p:sp>
      </p:grpSp>
      <p:sp>
        <p:nvSpPr>
          <p:cNvPr id="25" name="Left Brace 24">
            <a:extLst>
              <a:ext uri="{FF2B5EF4-FFF2-40B4-BE49-F238E27FC236}">
                <a16:creationId xmlns:a16="http://schemas.microsoft.com/office/drawing/2014/main" id="{BBD5EF27-CAA8-F509-768C-B7E4DB521A61}"/>
              </a:ext>
            </a:extLst>
          </p:cNvPr>
          <p:cNvSpPr/>
          <p:nvPr/>
        </p:nvSpPr>
        <p:spPr>
          <a:xfrm>
            <a:off x="5082269" y="3171182"/>
            <a:ext cx="440812" cy="2401187"/>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TextBox 26">
            <a:extLst>
              <a:ext uri="{FF2B5EF4-FFF2-40B4-BE49-F238E27FC236}">
                <a16:creationId xmlns:a16="http://schemas.microsoft.com/office/drawing/2014/main" id="{D8D77B07-2B21-CBBE-EA81-F8DC365BA217}"/>
              </a:ext>
            </a:extLst>
          </p:cNvPr>
          <p:cNvSpPr txBox="1"/>
          <p:nvPr/>
        </p:nvSpPr>
        <p:spPr>
          <a:xfrm>
            <a:off x="2458198" y="4217888"/>
            <a:ext cx="4572000" cy="307777"/>
          </a:xfrm>
          <a:prstGeom prst="rect">
            <a:avLst/>
          </a:prstGeom>
          <a:noFill/>
        </p:spPr>
        <p:txBody>
          <a:bodyPr wrap="square">
            <a:spAutoFit/>
          </a:bodyPr>
          <a:lstStyle/>
          <a:p>
            <a:r>
              <a:rPr lang="en-CA" b="1" dirty="0"/>
              <a:t>Gravity and USCDI framing</a:t>
            </a:r>
          </a:p>
        </p:txBody>
      </p:sp>
    </p:spTree>
    <p:extLst>
      <p:ext uri="{BB962C8B-B14F-4D97-AF65-F5344CB8AC3E}">
        <p14:creationId xmlns:p14="http://schemas.microsoft.com/office/powerpoint/2010/main" val="4044699170"/>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6" ma:contentTypeDescription="Create a new document." ma:contentTypeScope="" ma:versionID="48283af030074b1c9c8f84122a3737fc">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61f82d28be63629f603e5aed33e22b3e"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ort xmlns="728f58cb-dbec-484a-aa13-330e222547ee" xsi:nil="true"/>
    <lcf76f155ced4ddcb4097134ff3c332f xmlns="728f58cb-dbec-484a-aa13-330e222547ee">
      <Terms xmlns="http://schemas.microsoft.com/office/infopath/2007/PartnerControls"/>
    </lcf76f155ced4ddcb4097134ff3c332f>
    <TaxCatchAll xmlns="fd536205-73bb-4c47-a2d2-20f2a6fe7dd1" xsi:nil="true"/>
  </documentManagement>
</p:properties>
</file>

<file path=customXml/itemProps1.xml><?xml version="1.0" encoding="utf-8"?>
<ds:datastoreItem xmlns:ds="http://schemas.openxmlformats.org/officeDocument/2006/customXml" ds:itemID="{A873923D-6CF9-4AD0-AE3A-9D95F5476BC3}">
  <ds:schemaRefs>
    <ds:schemaRef ds:uri="http://schemas.microsoft.com/sharepoint/v3/contenttype/forms"/>
  </ds:schemaRefs>
</ds:datastoreItem>
</file>

<file path=customXml/itemProps2.xml><?xml version="1.0" encoding="utf-8"?>
<ds:datastoreItem xmlns:ds="http://schemas.openxmlformats.org/officeDocument/2006/customXml" ds:itemID="{A4BCA599-AB08-4CD6-831A-F3058A989CF0}">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2523AB-2DD7-42AB-ABD8-CF941E873847}">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fd536205-73bb-4c47-a2d2-20f2a6fe7dd1"/>
    <ds:schemaRef ds:uri="http://purl.org/dc/elements/1.1/"/>
    <ds:schemaRef ds:uri="http://purl.org/dc/terms/"/>
    <ds:schemaRef ds:uri="http://schemas.microsoft.com/office/infopath/2007/PartnerControls"/>
    <ds:schemaRef ds:uri="728f58cb-dbec-484a-aa13-330e222547e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2358</TotalTime>
  <Words>1113</Words>
  <Application>Microsoft Office PowerPoint</Application>
  <PresentationFormat>Custom</PresentationFormat>
  <Paragraphs>186</Paragraphs>
  <Slides>28</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Calibri</vt:lpstr>
      <vt:lpstr>Segoe UI</vt:lpstr>
      <vt:lpstr>Segoe UI Historic</vt:lpstr>
      <vt:lpstr>inherit</vt:lpstr>
      <vt:lpstr>Calibri Light</vt:lpstr>
      <vt:lpstr>verdana</vt:lpstr>
      <vt:lpstr>Arial</vt:lpstr>
      <vt:lpstr>Helvetica Neue Light</vt:lpstr>
      <vt:lpstr>Canada Health Infoway</vt:lpstr>
      <vt:lpstr>1_Canada Health Infoway</vt:lpstr>
      <vt:lpstr>2_Office Theme</vt:lpstr>
      <vt:lpstr>PowerPoint Presentation</vt:lpstr>
      <vt:lpstr>Land Acknowledgement</vt:lpstr>
      <vt:lpstr>Recording is starting</vt:lpstr>
      <vt:lpstr>Agenda</vt:lpstr>
      <vt:lpstr>Social Determinants of Health Assessment</vt:lpstr>
      <vt:lpstr>PowerPoint Presentation</vt:lpstr>
      <vt:lpstr>SPARK Tool Materials and Resources — Deep End Canada</vt:lpstr>
      <vt:lpstr>2 SDOH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Care Arc Housing Example</vt:lpstr>
      <vt:lpstr>PowerPoint Presentation</vt:lpstr>
      <vt:lpstr>PowerPoint Presentation</vt:lpstr>
      <vt:lpstr>PowerPoint Presentation</vt:lpstr>
      <vt:lpstr>Priority Data Elements progress for next draft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Jennifer Lawson</cp:lastModifiedBy>
  <cp:revision>3</cp:revision>
  <dcterms:created xsi:type="dcterms:W3CDTF">2020-07-08T17:27:57Z</dcterms:created>
  <dcterms:modified xsi:type="dcterms:W3CDTF">2025-05-15T13:59:39Z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398900</vt:r8>
  </property>
  <property fmtid="{D5CDD505-2E9C-101B-9397-08002B2CF9AE}" pid="3" name="ContentTypeId">
    <vt:lpwstr>0x0101005AD3E4C2DF4CB846B932CD1125180282</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