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6" r:id="rId6"/>
    <p:sldMasterId id="2147483694" r:id="rId7"/>
    <p:sldMasterId id="2147483709" r:id="rId8"/>
  </p:sldMasterIdLst>
  <p:notesMasterIdLst>
    <p:notesMasterId r:id="rId27"/>
  </p:notesMasterIdLst>
  <p:sldIdLst>
    <p:sldId id="436" r:id="rId9"/>
    <p:sldId id="304" r:id="rId10"/>
    <p:sldId id="2147374309" r:id="rId11"/>
    <p:sldId id="2147374304" r:id="rId12"/>
    <p:sldId id="2147374316" r:id="rId13"/>
    <p:sldId id="2147374317" r:id="rId14"/>
    <p:sldId id="2147374297" r:id="rId15"/>
    <p:sldId id="2147374302" r:id="rId16"/>
    <p:sldId id="1196" r:id="rId17"/>
    <p:sldId id="2147374324" r:id="rId18"/>
    <p:sldId id="2147374320" r:id="rId19"/>
    <p:sldId id="2147374313" r:id="rId20"/>
    <p:sldId id="2147374314" r:id="rId21"/>
    <p:sldId id="2147374325" r:id="rId22"/>
    <p:sldId id="2147374326" r:id="rId23"/>
    <p:sldId id="2147374322" r:id="rId24"/>
    <p:sldId id="2147374303" r:id="rId25"/>
    <p:sldId id="21473743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D33701-826E-492F-A413-A3698742DC04}">
          <p14:sldIdLst>
            <p14:sldId id="436"/>
            <p14:sldId id="304"/>
            <p14:sldId id="2147374309"/>
            <p14:sldId id="2147374304"/>
            <p14:sldId id="2147374316"/>
            <p14:sldId id="2147374317"/>
            <p14:sldId id="2147374297"/>
            <p14:sldId id="2147374302"/>
            <p14:sldId id="1196"/>
            <p14:sldId id="2147374324"/>
            <p14:sldId id="2147374320"/>
            <p14:sldId id="2147374313"/>
            <p14:sldId id="2147374314"/>
            <p14:sldId id="2147374325"/>
            <p14:sldId id="2147374326"/>
            <p14:sldId id="2147374322"/>
            <p14:sldId id="2147374303"/>
          </p14:sldIdLst>
        </p14:section>
        <p14:section name="Appendix" id="{EC38BC1E-ABD7-438C-B544-34C6FB2DB843}">
          <p14:sldIdLst>
            <p14:sldId id="2147374323"/>
          </p14:sldIdLst>
        </p14:section>
        <p14:section name="Graveyard" id="{F856E6BD-CB81-4C0D-B491-ECB59AAB50DF}">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B77C2D-1A3A-01DB-D03B-2F8AC558F8C3}" name="Cook, Sheridan" initials="CS" userId="S::sheridan.cook@accenture.com::281e4631-2ba3-493a-978c-63fee9769b29" providerId="AD"/>
  <p188:author id="{7CD63097-1E19-EED8-ACB6-89217A8AA3F2}" name="Persaud, Martin" initials="PM" userId="S::martin.persaud@accenture.com::9c34f094-99e5-4bf3-aa19-daf403cb43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286"/>
    <a:srgbClr val="FFC1C2"/>
    <a:srgbClr val="FF6D70"/>
    <a:srgbClr val="9D1721"/>
    <a:srgbClr val="7F7F7F"/>
    <a:srgbClr val="FF7C80"/>
    <a:srgbClr val="333333"/>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08F26-0050-5036-BDBC-D3778C299A7B}" v="3" dt="2023-03-22T21:00:05.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6517" autoAdjust="0"/>
  </p:normalViewPr>
  <p:slideViewPr>
    <p:cSldViewPr snapToGrid="0">
      <p:cViewPr varScale="1">
        <p:scale>
          <a:sx n="76" d="100"/>
          <a:sy n="76" d="100"/>
        </p:scale>
        <p:origin x="109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idan.cook@accenture.com" userId="S::urn:spo:guest#sheridan.cook@accenture.com::" providerId="AD" clId="Web-{0CB08F26-0050-5036-BDBC-D3778C299A7B}"/>
    <pc:docChg chg="modSld">
      <pc:chgData name="sheridan.cook@accenture.com" userId="S::urn:spo:guest#sheridan.cook@accenture.com::" providerId="AD" clId="Web-{0CB08F26-0050-5036-BDBC-D3778C299A7B}" dt="2023-03-22T21:00:05.745" v="2"/>
      <pc:docMkLst>
        <pc:docMk/>
      </pc:docMkLst>
      <pc:sldChg chg="modNotes">
        <pc:chgData name="sheridan.cook@accenture.com" userId="S::urn:spo:guest#sheridan.cook@accenture.com::" providerId="AD" clId="Web-{0CB08F26-0050-5036-BDBC-D3778C299A7B}" dt="2023-03-22T21:00:05.589" v="0"/>
        <pc:sldMkLst>
          <pc:docMk/>
          <pc:sldMk cId="2431620135" sldId="304"/>
        </pc:sldMkLst>
      </pc:sldChg>
      <pc:sldChg chg="modNotes">
        <pc:chgData name="sheridan.cook@accenture.com" userId="S::urn:spo:guest#sheridan.cook@accenture.com::" providerId="AD" clId="Web-{0CB08F26-0050-5036-BDBC-D3778C299A7B}" dt="2023-03-22T21:00:05.651" v="1"/>
        <pc:sldMkLst>
          <pc:docMk/>
          <pc:sldMk cId="2321465629" sldId="2147374309"/>
        </pc:sldMkLst>
      </pc:sldChg>
      <pc:sldChg chg="modNotes">
        <pc:chgData name="sheridan.cook@accenture.com" userId="S::urn:spo:guest#sheridan.cook@accenture.com::" providerId="AD" clId="Web-{0CB08F26-0050-5036-BDBC-D3778C299A7B}" dt="2023-03-22T21:00:05.745" v="2"/>
        <pc:sldMkLst>
          <pc:docMk/>
          <pc:sldMk cId="2821697264" sldId="2147374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0C888-35C0-42B8-BD19-D37A14477E88}" type="datetimeFigureOut">
              <a:rPr lang="en-CA" smtClean="0"/>
              <a:t>2023-03-22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658A2-DDF2-46E7-B931-A770394EB886}" type="slidenum">
              <a:rPr lang="en-CA" smtClean="0"/>
              <a:t>‹#›</a:t>
            </a:fld>
            <a:endParaRPr lang="en-CA" dirty="0"/>
          </a:p>
        </p:txBody>
      </p:sp>
    </p:spTree>
    <p:extLst>
      <p:ext uri="{BB962C8B-B14F-4D97-AF65-F5344CB8AC3E}">
        <p14:creationId xmlns:p14="http://schemas.microsoft.com/office/powerpoint/2010/main" val="267719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B1C61-9FBC-4B32-81E6-D91C1BF0D93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3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One component of a larger interoperability agenda (roadmap) - alignment and controlled growth that is congruous with the work in the roadmap</a:t>
            </a:r>
            <a:endParaRPr lang="en-US" dirty="0"/>
          </a:p>
        </p:txBody>
      </p:sp>
      <p:sp>
        <p:nvSpPr>
          <p:cNvPr id="4" name="Slide Number Placeholder 3"/>
          <p:cNvSpPr>
            <a:spLocks noGrp="1"/>
          </p:cNvSpPr>
          <p:nvPr>
            <p:ph type="sldNum" sz="quarter" idx="5"/>
          </p:nvPr>
        </p:nvSpPr>
        <p:spPr/>
        <p:txBody>
          <a:bodyPr/>
          <a:lstStyle/>
          <a:p>
            <a:fld id="{EC0658A2-DDF2-46E7-B931-A770394EB886}" type="slidenum">
              <a:rPr lang="en-CA" smtClean="0"/>
              <a:t>10</a:t>
            </a:fld>
            <a:endParaRPr lang="en-CA" dirty="0"/>
          </a:p>
        </p:txBody>
      </p:sp>
    </p:spTree>
    <p:extLst>
      <p:ext uri="{BB962C8B-B14F-4D97-AF65-F5344CB8AC3E}">
        <p14:creationId xmlns:p14="http://schemas.microsoft.com/office/powerpoint/2010/main" val="90562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0" i="0" u="none" strike="noStrike" kern="0" cap="none" spc="0" normalizeH="0" baseline="0" noProof="0" dirty="0">
                <a:ln>
                  <a:noFill/>
                </a:ln>
                <a:solidFill>
                  <a:schemeClr val="bg1"/>
                </a:solidFill>
                <a:effectLst/>
                <a:uLnTx/>
                <a:uFillTx/>
                <a:latin typeface="Arial"/>
                <a:cs typeface="Arial"/>
              </a:rPr>
              <a:t>Published expectations for what the minimal viable resources and interactions that any FHIR server in Canada should include. This means that future versions of CA:FeX will drive more sophisticated exchange that references and builds upon a pan-Canadian data model, such as CA-Core, and its resources. </a:t>
            </a:r>
          </a:p>
          <a:p>
            <a:pPr>
              <a:defRPr/>
            </a:pPr>
            <a:r>
              <a:rPr kumimoji="0" lang="en-US" sz="1200" b="0" i="0" u="none" strike="noStrike" kern="0" cap="none" spc="0" normalizeH="0" baseline="0" noProof="0" dirty="0">
                <a:ln>
                  <a:noFill/>
                </a:ln>
                <a:solidFill>
                  <a:schemeClr val="bg1"/>
                </a:solidFill>
                <a:effectLst/>
                <a:uLnTx/>
                <a:uFillTx/>
                <a:latin typeface="Arial"/>
                <a:cs typeface="Arial"/>
              </a:rPr>
              <a:t>• At a more granular level, CA:FeX v2.0.0 DFT will include interaction guidance for single resource exchange, search parameters, and capability statements that can be directly tested against. This growth will enable the exchange of information that goes far beyond the exchange of a document, expanding the use cases that CA:FeX applies to and the clinical workflows that it can empower.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B1C61-9FBC-4B32-81E6-D91C1BF0D93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69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658A2-DDF2-46E7-B931-A770394EB886}" type="slidenum">
              <a:rPr lang="en-CA" smtClean="0"/>
              <a:t>12</a:t>
            </a:fld>
            <a:endParaRPr lang="en-CA" dirty="0"/>
          </a:p>
        </p:txBody>
      </p:sp>
    </p:spTree>
    <p:extLst>
      <p:ext uri="{BB962C8B-B14F-4D97-AF65-F5344CB8AC3E}">
        <p14:creationId xmlns:p14="http://schemas.microsoft.com/office/powerpoint/2010/main" val="3751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658A2-DDF2-46E7-B931-A770394EB886}" type="slidenum">
              <a:rPr lang="en-CA" smtClean="0"/>
              <a:t>13</a:t>
            </a:fld>
            <a:endParaRPr lang="en-CA" dirty="0"/>
          </a:p>
        </p:txBody>
      </p:sp>
    </p:spTree>
    <p:extLst>
      <p:ext uri="{BB962C8B-B14F-4D97-AF65-F5344CB8AC3E}">
        <p14:creationId xmlns:p14="http://schemas.microsoft.com/office/powerpoint/2010/main" val="135391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658A2-DDF2-46E7-B931-A770394EB886}" type="slidenum">
              <a:rPr lang="en-CA" smtClean="0"/>
              <a:t>14</a:t>
            </a:fld>
            <a:endParaRPr lang="en-CA" dirty="0"/>
          </a:p>
        </p:txBody>
      </p:sp>
    </p:spTree>
    <p:extLst>
      <p:ext uri="{BB962C8B-B14F-4D97-AF65-F5344CB8AC3E}">
        <p14:creationId xmlns:p14="http://schemas.microsoft.com/office/powerpoint/2010/main" val="298023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767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Attila</a:t>
            </a:r>
          </a:p>
        </p:txBody>
      </p:sp>
      <p:sp>
        <p:nvSpPr>
          <p:cNvPr id="4" name="Slide Number Placeholder 3"/>
          <p:cNvSpPr>
            <a:spLocks noGrp="1"/>
          </p:cNvSpPr>
          <p:nvPr>
            <p:ph type="sldNum" sz="quarter" idx="5"/>
          </p:nvPr>
        </p:nvSpPr>
        <p:spPr/>
        <p:txBody>
          <a:bodyPr/>
          <a:lstStyle/>
          <a:p>
            <a:fld id="{EC0658A2-DDF2-46E7-B931-A770394EB886}" type="slidenum">
              <a:rPr lang="en-CA" smtClean="0"/>
              <a:t>2</a:t>
            </a:fld>
            <a:endParaRPr lang="en-CA" dirty="0"/>
          </a:p>
        </p:txBody>
      </p:sp>
    </p:spTree>
    <p:extLst>
      <p:ext uri="{BB962C8B-B14F-4D97-AF65-F5344CB8AC3E}">
        <p14:creationId xmlns:p14="http://schemas.microsoft.com/office/powerpoint/2010/main" val="18726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Attila</a:t>
            </a:r>
            <a:endParaRPr lang="en-CA" dirty="0"/>
          </a:p>
        </p:txBody>
      </p:sp>
    </p:spTree>
    <p:extLst>
      <p:ext uri="{BB962C8B-B14F-4D97-AF65-F5344CB8AC3E}">
        <p14:creationId xmlns:p14="http://schemas.microsoft.com/office/powerpoint/2010/main" val="340065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658A2-DDF2-46E7-B931-A770394EB886}" type="slidenum">
              <a:rPr lang="en-CA" smtClean="0"/>
              <a:t>4</a:t>
            </a:fld>
            <a:endParaRPr lang="en-CA" dirty="0"/>
          </a:p>
        </p:txBody>
      </p:sp>
    </p:spTree>
    <p:extLst>
      <p:ext uri="{BB962C8B-B14F-4D97-AF65-F5344CB8AC3E}">
        <p14:creationId xmlns:p14="http://schemas.microsoft.com/office/powerpoint/2010/main" val="181200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Attila</a:t>
            </a:r>
          </a:p>
        </p:txBody>
      </p:sp>
      <p:sp>
        <p:nvSpPr>
          <p:cNvPr id="4" name="Slide Number Placeholder 3"/>
          <p:cNvSpPr>
            <a:spLocks noGrp="1"/>
          </p:cNvSpPr>
          <p:nvPr>
            <p:ph type="sldNum" sz="quarter" idx="5"/>
          </p:nvPr>
        </p:nvSpPr>
        <p:spPr/>
        <p:txBody>
          <a:bodyPr/>
          <a:lstStyle/>
          <a:p>
            <a:fld id="{EC0658A2-DDF2-46E7-B931-A770394EB886}" type="slidenum">
              <a:rPr lang="en-CA" smtClean="0"/>
              <a:t>5</a:t>
            </a:fld>
            <a:endParaRPr lang="en-CA" dirty="0"/>
          </a:p>
        </p:txBody>
      </p:sp>
    </p:spTree>
    <p:extLst>
      <p:ext uri="{BB962C8B-B14F-4D97-AF65-F5344CB8AC3E}">
        <p14:creationId xmlns:p14="http://schemas.microsoft.com/office/powerpoint/2010/main" val="405416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B1C61-9FBC-4B32-81E6-D91C1BF0D93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03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658A2-DDF2-46E7-B931-A770394EB886}" type="slidenum">
              <a:rPr lang="en-CA" smtClean="0"/>
              <a:t>7</a:t>
            </a:fld>
            <a:endParaRPr lang="en-CA" dirty="0"/>
          </a:p>
        </p:txBody>
      </p:sp>
    </p:spTree>
    <p:extLst>
      <p:ext uri="{BB962C8B-B14F-4D97-AF65-F5344CB8AC3E}">
        <p14:creationId xmlns:p14="http://schemas.microsoft.com/office/powerpoint/2010/main" val="226408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Went from a young standard born of necessity -&gt; confident standard that expresses and most importantly executes on the vision for Canadian FHIR Exchange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C0658A2-DDF2-46E7-B931-A770394EB886}" type="slidenum">
              <a:rPr lang="en-CA" smtClean="0"/>
              <a:t>8</a:t>
            </a:fld>
            <a:endParaRPr lang="en-CA" dirty="0"/>
          </a:p>
        </p:txBody>
      </p:sp>
    </p:spTree>
    <p:extLst>
      <p:ext uri="{BB962C8B-B14F-4D97-AF65-F5344CB8AC3E}">
        <p14:creationId xmlns:p14="http://schemas.microsoft.com/office/powerpoint/2010/main" val="21389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rial" panose="020B0604020202020204" pitchFamily="34" charset="0"/>
              </a:rPr>
              <a:t>The gap that we fill is: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A commonly shared set of rules &amp; expectations that all FHIR interfaces in Canada agree to share and uphold for RESTful exchange of the types of information named in the product definition.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These rules &amp; expectations provide integrators (e.g., apps and ingesting systems the ability to anticipate the default code they have to write to interact with any of these interfaces, regardless of jurisdiction.)  </a:t>
            </a:r>
          </a:p>
        </p:txBody>
      </p:sp>
    </p:spTree>
    <p:extLst>
      <p:ext uri="{BB962C8B-B14F-4D97-AF65-F5344CB8AC3E}">
        <p14:creationId xmlns:p14="http://schemas.microsoft.com/office/powerpoint/2010/main" val="343959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C69A-5E07-4018-92D1-7EA227868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F202B83-B3D2-4FE8-BB77-1227C28B8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6F2EF6-988D-4104-B277-A6B36FD2040D}"/>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5" name="Footer Placeholder 4">
            <a:extLst>
              <a:ext uri="{FF2B5EF4-FFF2-40B4-BE49-F238E27FC236}">
                <a16:creationId xmlns:a16="http://schemas.microsoft.com/office/drawing/2014/main" id="{AA6B8FB9-2590-43C0-AABE-788127E019F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051A87C-D589-4D76-92C4-DC16F5BF2135}"/>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292191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40DC-B5E8-4C74-9DF9-016F9238F0D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3E63169-CD68-4086-87A1-62FA263D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19FEF4-8290-47FD-AF46-D13B2394B052}"/>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5" name="Footer Placeholder 4">
            <a:extLst>
              <a:ext uri="{FF2B5EF4-FFF2-40B4-BE49-F238E27FC236}">
                <a16:creationId xmlns:a16="http://schemas.microsoft.com/office/drawing/2014/main" id="{AACA28C3-9E91-45B2-BA17-99C8C184059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DEB5238-4287-4591-8FD0-38357C8C294D}"/>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41029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58B59-6C1B-41D0-970A-E60E46A8C4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FCD176C-A7C4-4A24-94F2-883197065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9807B9-C7BD-4ED3-8BE5-75236B1F06D3}"/>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5" name="Footer Placeholder 4">
            <a:extLst>
              <a:ext uri="{FF2B5EF4-FFF2-40B4-BE49-F238E27FC236}">
                <a16:creationId xmlns:a16="http://schemas.microsoft.com/office/drawing/2014/main" id="{AB2E1442-0207-4D84-AF69-80BD6D0DFCD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1211324-7E3B-41A4-9D32-738F539EABBC}"/>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118515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62000" y="2022764"/>
            <a:ext cx="4318000" cy="1554480"/>
          </a:xfrm>
          <a:prstGeom prst="rect">
            <a:avLst/>
          </a:prstGeom>
        </p:spPr>
        <p:txBody>
          <a:bodyPr anchor="t">
            <a:noAutofit/>
          </a:bodyPr>
          <a:lstStyle>
            <a:lvl1pPr>
              <a:lnSpc>
                <a:spcPct val="100000"/>
              </a:lnSpc>
              <a:defRPr sz="3733"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762000" y="4247129"/>
            <a:ext cx="4318000" cy="2099835"/>
          </a:xfrm>
          <a:prstGeom prst="rect">
            <a:avLst/>
          </a:prstGeom>
        </p:spPr>
        <p:txBody>
          <a:bodyPr anchor="t">
            <a:noAutofit/>
          </a:bodyPr>
          <a:lstStyle>
            <a:lvl1pPr marL="0" indent="0">
              <a:lnSpc>
                <a:spcPct val="100000"/>
              </a:lnSpc>
              <a:spcBef>
                <a:spcPts val="0"/>
              </a:spcBef>
              <a:spcAft>
                <a:spcPts val="0"/>
              </a:spcAft>
              <a:buSzTx/>
              <a:buNone/>
              <a:defRPr sz="2133"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762000" y="3722031"/>
            <a:ext cx="4318000" cy="599687"/>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6230348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977899" y="512064"/>
            <a:ext cx="8839199" cy="635000"/>
          </a:xfrm>
          <a:prstGeom prst="rect">
            <a:avLst/>
          </a:prstGeom>
        </p:spPr>
        <p:txBody>
          <a:bodyPr>
            <a:normAutofit/>
          </a:bodyPr>
          <a:lstStyle>
            <a:lvl1pPr>
              <a:defRPr sz="3200" b="1" i="0" u="none" strike="noStrike" cap="none" spc="0" baseline="0" dirty="0">
                <a:ln>
                  <a:noFill/>
                </a:ln>
                <a:solidFill>
                  <a:schemeClr val="tx1"/>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899" y="1780032"/>
            <a:ext cx="88392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8" name="Picture 7">
            <a:extLst>
              <a:ext uri="{FF2B5EF4-FFF2-40B4-BE49-F238E27FC236}">
                <a16:creationId xmlns:a16="http://schemas.microsoft.com/office/drawing/2014/main" id="{5B4F48C8-CFB2-4D17-9FF3-67FEF6566C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p>
            <a:fld id="{7BCFBF29-39BB-47B7-B83E-9E61FEB2B13F}" type="slidenum">
              <a:rPr lang="en-CA" smtClean="0"/>
              <a:pPr/>
              <a:t>‹#›</a:t>
            </a:fld>
            <a:endParaRPr lang="en-CA" dirty="0"/>
          </a:p>
        </p:txBody>
      </p:sp>
      <p:sp>
        <p:nvSpPr>
          <p:cNvPr id="10" name="Footer Placeholder 3">
            <a:extLst>
              <a:ext uri="{FF2B5EF4-FFF2-40B4-BE49-F238E27FC236}">
                <a16:creationId xmlns:a16="http://schemas.microsoft.com/office/drawing/2014/main" id="{03530386-5319-4AD2-A71F-E249A841CE67}"/>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37750179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170DE3-ED5F-4C16-8635-1D5D3330D7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id="{B3170DE3-ED5F-4C16-8635-1D5D3330D7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4920F0-A1AD-4B28-A2FE-12F97E0E06B0}"/>
              </a:ext>
            </a:extLst>
          </p:cNvPr>
          <p:cNvSpPr/>
          <p:nvPr userDrawn="1">
            <p:custDataLst>
              <p:tags r:id="rId2"/>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CA" sz="3200" b="0" i="0" baseline="0" dirty="0">
              <a:latin typeface="Graphik Black" panose="020B0A03030202060203" pitchFamily="34" charset="0"/>
              <a:sym typeface="Graphik Black" panose="020B0A03030202060203" pitchFamily="34" charset="0"/>
            </a:endParaRPr>
          </a:p>
        </p:txBody>
      </p:sp>
      <p:sp>
        <p:nvSpPr>
          <p:cNvPr id="4" name="Title 3"/>
          <p:cNvSpPr>
            <a:spLocks noGrp="1"/>
          </p:cNvSpPr>
          <p:nvPr>
            <p:ph type="title"/>
          </p:nvPr>
        </p:nvSpPr>
        <p:spPr>
          <a:xfrm>
            <a:off x="345017" y="332077"/>
            <a:ext cx="11498552" cy="423828"/>
          </a:xfrm>
          <a:prstGeom prst="rect">
            <a:avLst/>
          </a:prstGeom>
        </p:spPr>
        <p:txBody>
          <a:bodyPr/>
          <a:lstStyle>
            <a:lvl1pPr>
              <a:defRPr>
                <a:latin typeface="Graphik Black" panose="020B0A03030202060203" pitchFamily="34" charset="0"/>
              </a:defRPr>
            </a:lvl1pPr>
          </a:lstStyle>
          <a:p>
            <a:r>
              <a:rPr lang="en-CA"/>
              <a:t>Click to edit Master title style</a:t>
            </a:r>
          </a:p>
        </p:txBody>
      </p:sp>
      <p:sp>
        <p:nvSpPr>
          <p:cNvPr id="7" name="Text Placeholder 6"/>
          <p:cNvSpPr>
            <a:spLocks noGrp="1"/>
          </p:cNvSpPr>
          <p:nvPr>
            <p:ph type="body" sz="quarter" idx="13"/>
          </p:nvPr>
        </p:nvSpPr>
        <p:spPr>
          <a:xfrm>
            <a:off x="345017" y="1769805"/>
            <a:ext cx="11498552" cy="4269659"/>
          </a:xfrm>
          <a:prstGeom prst="rect">
            <a:avLst/>
          </a:prstGeom>
        </p:spPr>
        <p:txBody>
          <a:bodyPr vert="horz" lIns="0" tIns="0" rIns="0" bIns="0" rtlCol="0">
            <a:noAutofit/>
          </a:bodyPr>
          <a:lstStyle>
            <a:lvl1pPr>
              <a:defRPr lang="en-US" dirty="0" smtClean="0">
                <a:latin typeface="Graphik" panose="020B0503030202060203" pitchFamily="34" charset="0"/>
              </a:defRPr>
            </a:lvl1pPr>
            <a:lvl2pPr marL="10584" indent="0">
              <a:tabLst/>
              <a:defRPr lang="en-US" dirty="0" smtClean="0">
                <a:latin typeface="Graphik" panose="020B0503030202060203" pitchFamily="34" charset="0"/>
              </a:defRPr>
            </a:lvl2pPr>
            <a:lvl3pPr marL="205312" indent="-205312">
              <a:tabLst/>
              <a:defRPr lang="en-US" b="0" dirty="0" smtClean="0">
                <a:latin typeface="Graphik" panose="020B0503030202060203" pitchFamily="34" charset="0"/>
              </a:defRPr>
            </a:lvl3pPr>
            <a:lvl4pPr>
              <a:defRPr lang="en-US" dirty="0" smtClean="0">
                <a:latin typeface="Graphik" panose="020B0503030202060203" pitchFamily="34" charset="0"/>
              </a:defRPr>
            </a:lvl4pPr>
            <a:lvl5pPr>
              <a:defRPr lang="en-US" dirty="0">
                <a:latin typeface="Graphik" panose="020B0503030202060203" pitchFamily="34"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8" name="Text Placeholder 2"/>
          <p:cNvSpPr>
            <a:spLocks noGrp="1"/>
          </p:cNvSpPr>
          <p:nvPr>
            <p:ph type="body" sz="quarter" idx="14" hasCustomPrompt="1"/>
          </p:nvPr>
        </p:nvSpPr>
        <p:spPr>
          <a:xfrm>
            <a:off x="345017" y="755904"/>
            <a:ext cx="11498552" cy="524933"/>
          </a:xfrm>
          <a:prstGeom prst="rect">
            <a:avLst/>
          </a:prstGeom>
        </p:spPr>
        <p:txBody>
          <a:bodyPr/>
          <a:lstStyle>
            <a:lvl1pPr>
              <a:lnSpc>
                <a:spcPct val="80000"/>
              </a:lnSpc>
              <a:spcBef>
                <a:spcPts val="0"/>
              </a:spcBef>
              <a:defRPr sz="2000" cap="all" spc="0" baseline="0">
                <a:solidFill>
                  <a:srgbClr val="460073"/>
                </a:solidFill>
                <a:latin typeface="Graphik Black" panose="020B0A03030202060203" pitchFamily="34" charset="0"/>
              </a:defRPr>
            </a:lvl1pPr>
          </a:lstStyle>
          <a:p>
            <a:pPr lvl="0"/>
            <a:r>
              <a:rPr lang="en-CA"/>
              <a:t>CLICK TO EDIT MASTER TEXT STYLES</a:t>
            </a:r>
          </a:p>
        </p:txBody>
      </p:sp>
    </p:spTree>
    <p:extLst>
      <p:ext uri="{BB962C8B-B14F-4D97-AF65-F5344CB8AC3E}">
        <p14:creationId xmlns:p14="http://schemas.microsoft.com/office/powerpoint/2010/main" val="3566555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30112" y="2330285"/>
            <a:ext cx="6558088" cy="727231"/>
          </a:xfrm>
          <a:prstGeom prst="rect">
            <a:avLst/>
          </a:prstGeom>
        </p:spPr>
        <p:txBody>
          <a:bodyPr anchor="b">
            <a:noAutofit/>
          </a:bodyPr>
          <a:lstStyle>
            <a:lvl1pPr>
              <a:lnSpc>
                <a:spcPct val="100000"/>
              </a:lnSpc>
              <a:defRPr sz="4800" b="1">
                <a:solidFill>
                  <a:srgbClr val="181F2D"/>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630112" y="3243257"/>
            <a:ext cx="6558088" cy="1636549"/>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94">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91">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89">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3672058" y="5196441"/>
            <a:ext cx="3820887" cy="502573"/>
          </a:xfrm>
          <a:prstGeom prst="rect">
            <a:avLst/>
          </a:prstGeom>
        </p:spPr>
        <p:txBody>
          <a:bodyPr wrap="square">
            <a:spAutoFit/>
          </a:bodyPr>
          <a:lstStyle/>
          <a:p>
            <a:pPr algn="l"/>
            <a:r>
              <a:rPr lang="en-CA" sz="1333" b="1" dirty="0">
                <a:solidFill>
                  <a:srgbClr val="181F2D"/>
                </a:solidFill>
              </a:rPr>
              <a:t>Let’s Connect on LinkedIn</a:t>
            </a:r>
          </a:p>
          <a:p>
            <a:pPr algn="l"/>
            <a:r>
              <a:rPr lang="en-CA" sz="1333" b="0" cap="none" dirty="0">
                <a:solidFill>
                  <a:srgbClr val="181F2D"/>
                </a:solidFill>
              </a:rPr>
              <a:t>linkedin.com/company/canada-health-infoway/</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3672057" y="5997493"/>
            <a:ext cx="2982664" cy="502573"/>
          </a:xfrm>
          <a:prstGeom prst="rect">
            <a:avLst/>
          </a:prstGeom>
        </p:spPr>
        <p:txBody>
          <a:bodyPr wrap="square">
            <a:spAutoFit/>
          </a:bodyPr>
          <a:lstStyle/>
          <a:p>
            <a:pPr algn="l"/>
            <a:r>
              <a:rPr lang="en-CA" sz="1333" b="1" dirty="0">
                <a:solidFill>
                  <a:srgbClr val="181F2D"/>
                </a:solidFill>
              </a:rPr>
              <a:t>Let’s Connect on Twitter</a:t>
            </a:r>
          </a:p>
          <a:p>
            <a:pPr algn="l"/>
            <a:r>
              <a:rPr kumimoji="0" lang="en-CA" sz="1333" b="0" i="0" u="none" strike="noStrike" cap="none" spc="0" normalizeH="0" baseline="0" dirty="0">
                <a:ln>
                  <a:noFill/>
                </a:ln>
                <a:solidFill>
                  <a:srgbClr val="181F2D"/>
                </a:solidFill>
                <a:effectLst/>
                <a:uFillTx/>
                <a:latin typeface="+mn-lt"/>
                <a:ea typeface="+mn-ea"/>
                <a:cs typeface="+mn-cs"/>
                <a:sym typeface="Helvetica Neue"/>
              </a:rPr>
              <a:t>@infoway</a:t>
            </a:r>
            <a:endParaRPr lang="en-CA" sz="1333"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1138533" y="5191188"/>
            <a:ext cx="2059328" cy="502573"/>
          </a:xfrm>
          <a:prstGeom prst="rect">
            <a:avLst/>
          </a:prstGeom>
        </p:spPr>
        <p:txBody>
          <a:bodyPr wrap="square">
            <a:spAutoFit/>
          </a:bodyPr>
          <a:lstStyle/>
          <a:p>
            <a:pPr algn="r"/>
            <a:r>
              <a:rPr lang="en-CA" sz="1333" b="1" dirty="0">
                <a:solidFill>
                  <a:srgbClr val="181F2D"/>
                </a:solidFill>
              </a:rPr>
              <a:t>Visit OUR WEBSITE</a:t>
            </a:r>
          </a:p>
          <a:p>
            <a:pPr algn="r"/>
            <a:r>
              <a:rPr lang="en-CA" sz="1333"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630113" y="6009242"/>
            <a:ext cx="2655961" cy="502573"/>
          </a:xfrm>
          <a:prstGeom prst="rect">
            <a:avLst/>
          </a:prstGeom>
        </p:spPr>
        <p:txBody>
          <a:bodyPr wrap="square">
            <a:spAutoFit/>
          </a:bodyPr>
          <a:lstStyle/>
          <a:p>
            <a:pPr algn="r"/>
            <a:r>
              <a:rPr lang="en-CA" sz="1333" b="1" dirty="0">
                <a:solidFill>
                  <a:srgbClr val="181F2D"/>
                </a:solidFill>
              </a:rPr>
              <a:t>VISIT OUR SURVEY WEBSITE</a:t>
            </a:r>
          </a:p>
          <a:p>
            <a:pPr algn="r"/>
            <a:r>
              <a:rPr lang="en-CA" sz="1333"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3434959" y="5108684"/>
            <a:ext cx="0" cy="1558005"/>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1068694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977899" y="512064"/>
            <a:ext cx="8839199" cy="635000"/>
          </a:xfrm>
          <a:prstGeom prst="rect">
            <a:avLst/>
          </a:prstGeom>
        </p:spPr>
        <p:txBody>
          <a:bodyPr>
            <a:normAutofit/>
          </a:bodyPr>
          <a:lstStyle>
            <a:lvl1pPr>
              <a:defRPr sz="3200" b="1" i="0" u="none" strike="noStrike" cap="none" spc="0" baseline="0" dirty="0">
                <a:ln>
                  <a:noFill/>
                </a:ln>
                <a:solidFill>
                  <a:schemeClr val="tx1"/>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899" y="1780032"/>
            <a:ext cx="88392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8" name="Picture 7">
            <a:extLst>
              <a:ext uri="{FF2B5EF4-FFF2-40B4-BE49-F238E27FC236}">
                <a16:creationId xmlns:a16="http://schemas.microsoft.com/office/drawing/2014/main" id="{5B4F48C8-CFB2-4D17-9FF3-67FEF6566C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p>
            <a:fld id="{7BCFBF29-39BB-47B7-B83E-9E61FEB2B13F}" type="slidenum">
              <a:rPr lang="en-CA" smtClean="0"/>
              <a:pPr/>
              <a:t>‹#›</a:t>
            </a:fld>
            <a:endParaRPr lang="en-CA" dirty="0"/>
          </a:p>
        </p:txBody>
      </p:sp>
      <p:sp>
        <p:nvSpPr>
          <p:cNvPr id="10" name="Footer Placeholder 3">
            <a:extLst>
              <a:ext uri="{FF2B5EF4-FFF2-40B4-BE49-F238E27FC236}">
                <a16:creationId xmlns:a16="http://schemas.microsoft.com/office/drawing/2014/main" id="{03530386-5319-4AD2-A71F-E249A841CE67}"/>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401568504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977899" y="512064"/>
            <a:ext cx="8836660" cy="635000"/>
          </a:xfrm>
          <a:prstGeom prst="rect">
            <a:avLst/>
          </a:prstGeom>
        </p:spPr>
        <p:txBody>
          <a:bodyPr>
            <a:normAutofit/>
          </a:bodyPr>
          <a:lstStyle>
            <a:lvl1pPr>
              <a:defRPr sz="3200" b="1">
                <a:solidFill>
                  <a:srgbClr val="000000"/>
                </a:solidFill>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977901" y="1778001"/>
            <a:ext cx="4144433"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5550336" y="1778000"/>
            <a:ext cx="42672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a:extLst>
              <a:ext uri="{FF2B5EF4-FFF2-40B4-BE49-F238E27FC236}">
                <a16:creationId xmlns:a16="http://schemas.microsoft.com/office/drawing/2014/main" id="{AEA9D58A-61D7-4745-B9FA-F11F9D398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p>
            <a:fld id="{7BCFBF29-39BB-47B7-B83E-9E61FEB2B13F}" type="slidenum">
              <a:rPr lang="en-CA" smtClean="0"/>
              <a:pPr/>
              <a:t>‹#›</a:t>
            </a:fld>
            <a:endParaRPr lang="en-CA" dirty="0"/>
          </a:p>
        </p:txBody>
      </p:sp>
      <p:sp>
        <p:nvSpPr>
          <p:cNvPr id="10" name="Footer Placeholder 3">
            <a:extLst>
              <a:ext uri="{FF2B5EF4-FFF2-40B4-BE49-F238E27FC236}">
                <a16:creationId xmlns:a16="http://schemas.microsoft.com/office/drawing/2014/main" id="{B2B5DE11-0FA4-4973-B896-74D7779284E0}"/>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13906813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975360" y="512064"/>
            <a:ext cx="8839200" cy="635000"/>
          </a:xfrm>
          <a:prstGeom prst="rect">
            <a:avLst/>
          </a:prstGeom>
        </p:spPr>
        <p:txBody>
          <a:bodyPr>
            <a:normAutofit/>
          </a:bodyPr>
          <a:lstStyle>
            <a:lvl1pPr>
              <a:defRPr sz="3200" b="1">
                <a:solidFill>
                  <a:schemeClr val="tx1"/>
                </a:solidFill>
              </a:defRPr>
            </a:lvl1pPr>
          </a:lstStyle>
          <a:p>
            <a:r>
              <a:rPr lang="en-US"/>
              <a:t>Click to edit Master title style</a:t>
            </a:r>
            <a:endParaRPr/>
          </a:p>
        </p:txBody>
      </p:sp>
      <p:pic>
        <p:nvPicPr>
          <p:cNvPr id="7" name="Picture 6">
            <a:extLst>
              <a:ext uri="{FF2B5EF4-FFF2-40B4-BE49-F238E27FC236}">
                <a16:creationId xmlns:a16="http://schemas.microsoft.com/office/drawing/2014/main" id="{6CEDE600-D850-4ADC-8E8D-F080A59282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EF3B8699-38AF-40BB-B8EC-16F55EE42DF9}"/>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10050330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977899" y="512064"/>
            <a:ext cx="8839199" cy="635000"/>
          </a:xfrm>
          <a:prstGeom prst="rect">
            <a:avLst/>
          </a:prstGeom>
        </p:spPr>
        <p:txBody>
          <a:bodyPr>
            <a:normAutofit/>
          </a:bodyPr>
          <a:lstStyle>
            <a:lvl1pPr>
              <a:defRPr sz="3200" b="1">
                <a:solidFill>
                  <a:schemeClr val="tx1"/>
                </a:solidFill>
              </a:defRPr>
            </a:lvl1pPr>
          </a:lstStyle>
          <a:p>
            <a:r>
              <a:rPr lang="en-US"/>
              <a:t>Click to edit Master title style</a:t>
            </a:r>
            <a:endParaRPr/>
          </a:p>
        </p:txBody>
      </p:sp>
      <p:sp>
        <p:nvSpPr>
          <p:cNvPr id="139" name="Body Level One…"/>
          <p:cNvSpPr txBox="1">
            <a:spLocks noGrp="1"/>
          </p:cNvSpPr>
          <p:nvPr>
            <p:ph type="body" idx="1"/>
          </p:nvPr>
        </p:nvSpPr>
        <p:spPr>
          <a:xfrm>
            <a:off x="977900" y="2324635"/>
            <a:ext cx="8839200" cy="3796764"/>
          </a:xfrm>
          <a:prstGeom prst="rect">
            <a:avLst/>
          </a:prstGeom>
        </p:spPr>
        <p:txBody>
          <a:bodyPr anchor="t">
            <a:noAutofit/>
          </a:bodyPr>
          <a:lstStyle>
            <a:lvl1pPr marL="613818" indent="-613818">
              <a:lnSpc>
                <a:spcPct val="130000"/>
              </a:lnSpc>
              <a:spcBef>
                <a:spcPts val="0"/>
              </a:spcBef>
              <a:buClr>
                <a:srgbClr val="E02D3A"/>
              </a:buClr>
              <a:buSzTx/>
              <a:buFont typeface="+mj-lt"/>
              <a:buAutoNum type="arabicPeriod"/>
              <a:defRPr sz="2400">
                <a:solidFill>
                  <a:schemeClr val="tx1"/>
                </a:solidFill>
                <a:latin typeface="+mn-lt"/>
              </a:defRPr>
            </a:lvl1pPr>
            <a:lvl2pPr marL="912261" indent="-298443">
              <a:lnSpc>
                <a:spcPct val="130000"/>
              </a:lnSpc>
              <a:spcBef>
                <a:spcPts val="0"/>
              </a:spcBef>
              <a:buSzTx/>
              <a:buFont typeface="Arial" panose="020B0604020202020204" pitchFamily="34" charset="0"/>
              <a:buChar char="•"/>
              <a:defRPr sz="2133">
                <a:solidFill>
                  <a:schemeClr val="tx1"/>
                </a:solidFill>
                <a:latin typeface="+mn-lt"/>
              </a:defRPr>
            </a:lvl2pPr>
            <a:lvl3pPr marL="1219170" indent="-298443" defTabSz="431789">
              <a:lnSpc>
                <a:spcPct val="130000"/>
              </a:lnSpc>
              <a:spcBef>
                <a:spcPts val="0"/>
              </a:spcBef>
              <a:buSzTx/>
              <a:buFont typeface="Arial" panose="020B0604020202020204" pitchFamily="34" charset="0"/>
              <a:buChar char="•"/>
              <a:defRPr sz="1867">
                <a:solidFill>
                  <a:schemeClr val="tx1"/>
                </a:solidFill>
                <a:latin typeface="+mn-lt"/>
              </a:defRPr>
            </a:lvl3pPr>
            <a:lvl4pPr marL="609585" indent="342891">
              <a:lnSpc>
                <a:spcPct val="130000"/>
              </a:lnSpc>
              <a:spcBef>
                <a:spcPts val="0"/>
              </a:spcBef>
              <a:buSzTx/>
              <a:buNone/>
              <a:defRPr sz="1867">
                <a:solidFill>
                  <a:srgbClr val="000000"/>
                </a:solidFill>
              </a:defRPr>
            </a:lvl4pPr>
            <a:lvl5pPr marL="0" indent="457189">
              <a:lnSpc>
                <a:spcPct val="130000"/>
              </a:lnSpc>
              <a:spcBef>
                <a:spcPts val="0"/>
              </a:spcBef>
              <a:buSzTx/>
              <a:buNone/>
              <a:defRPr sz="1867">
                <a:solidFill>
                  <a:srgbClr val="000000"/>
                </a:solidFill>
              </a:defRPr>
            </a:lvl5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977899" y="1780032"/>
            <a:ext cx="8839200" cy="544603"/>
          </a:xfrm>
          <a:prstGeom prst="rect">
            <a:avLst/>
          </a:prstGeom>
        </p:spPr>
        <p:txBody>
          <a:bodyPr>
            <a:normAutofit/>
          </a:bodyPr>
          <a:lstStyle>
            <a:lvl1pPr marL="0" indent="0">
              <a:buNone/>
              <a:defRPr sz="2400" b="1">
                <a:solidFill>
                  <a:schemeClr val="tx1"/>
                </a:solidFill>
              </a:defRPr>
            </a:lvl1pPr>
            <a:lvl2pPr marL="317492" indent="0">
              <a:buNone/>
              <a:defRPr/>
            </a:lvl2pPr>
            <a:lvl3pPr marL="634984" indent="0">
              <a:buNone/>
              <a:defRPr/>
            </a:lvl3pPr>
            <a:lvl4pPr marL="952476" indent="0">
              <a:buNone/>
              <a:defRPr/>
            </a:lvl4pPr>
            <a:lvl5pPr marL="1269968" indent="0">
              <a:buNone/>
              <a:defRPr/>
            </a:lvl5pPr>
          </a:lstStyle>
          <a:p>
            <a:pPr lvl="0"/>
            <a:r>
              <a:rPr lang="en-US"/>
              <a:t>Edit Master text styles</a:t>
            </a:r>
          </a:p>
        </p:txBody>
      </p:sp>
      <p:pic>
        <p:nvPicPr>
          <p:cNvPr id="12" name="Picture 11">
            <a:extLst>
              <a:ext uri="{FF2B5EF4-FFF2-40B4-BE49-F238E27FC236}">
                <a16:creationId xmlns:a16="http://schemas.microsoft.com/office/drawing/2014/main" id="{CDC56D98-35B9-4720-B6C0-E351CF757B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p>
            <a:fld id="{7BCFBF29-39BB-47B7-B83E-9E61FEB2B13F}" type="slidenum">
              <a:rPr lang="en-CA" smtClean="0"/>
              <a:pPr/>
              <a:t>‹#›</a:t>
            </a:fld>
            <a:endParaRPr lang="en-CA" dirty="0"/>
          </a:p>
        </p:txBody>
      </p:sp>
      <p:sp>
        <p:nvSpPr>
          <p:cNvPr id="10" name="Footer Placeholder 3">
            <a:extLst>
              <a:ext uri="{FF2B5EF4-FFF2-40B4-BE49-F238E27FC236}">
                <a16:creationId xmlns:a16="http://schemas.microsoft.com/office/drawing/2014/main" id="{B79A64BB-216C-4A30-8D2F-90599E5F5566}"/>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39395871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D8E2-CC42-42B5-B400-65431B9006B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DF5CB38-7AB7-4206-AE60-E578A4397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DDE59F-21EB-4AF9-ABE8-EC4A92593256}"/>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5" name="Footer Placeholder 4">
            <a:extLst>
              <a:ext uri="{FF2B5EF4-FFF2-40B4-BE49-F238E27FC236}">
                <a16:creationId xmlns:a16="http://schemas.microsoft.com/office/drawing/2014/main" id="{CB3EBF48-B6BD-49E9-B5DA-E7047085132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DF41041-C67E-4583-B4F3-6AC16CD0B1FE}"/>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119149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Thank you">
    <p:bg>
      <p:bgRef idx="1001">
        <a:schemeClr val="bg2"/>
      </p:bgRef>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5225186" y="2007077"/>
            <a:ext cx="5916676" cy="727231"/>
          </a:xfrm>
          <a:prstGeom prst="rect">
            <a:avLst/>
          </a:prstGeom>
        </p:spPr>
        <p:txBody>
          <a:bodyPr anchor="t">
            <a:noAutofit/>
          </a:bodyPr>
          <a:lstStyle>
            <a:lvl1pPr>
              <a:lnSpc>
                <a:spcPct val="100000"/>
              </a:lnSpc>
              <a:defRPr sz="3200" b="1">
                <a:solidFill>
                  <a:schemeClr val="tx1"/>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5225186" y="2770958"/>
            <a:ext cx="5916676" cy="1636549"/>
          </a:xfrm>
          <a:prstGeom prst="rect">
            <a:avLst/>
          </a:prstGeom>
        </p:spPr>
        <p:txBody>
          <a:bodyPr anchor="t">
            <a:noAutofit/>
          </a:bodyPr>
          <a:lstStyle>
            <a:lvl1pPr marL="0" indent="0">
              <a:lnSpc>
                <a:spcPct val="130000"/>
              </a:lnSpc>
              <a:spcBef>
                <a:spcPts val="0"/>
              </a:spcBef>
              <a:buSzTx/>
              <a:buNone/>
              <a:defRPr sz="2400" b="0" i="0">
                <a:solidFill>
                  <a:schemeClr val="tx1"/>
                </a:solidFill>
                <a:latin typeface="+mn-lt"/>
                <a:ea typeface="Helvetica Neue Light" panose="02000403000000020004" pitchFamily="2" charset="0"/>
              </a:defRPr>
            </a:lvl1pPr>
            <a:lvl2pPr marL="0" indent="114297">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94">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91">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89">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cxnSp>
        <p:nvCxnSpPr>
          <p:cNvPr id="8" name="Straight Connector 7">
            <a:extLst>
              <a:ext uri="{FF2B5EF4-FFF2-40B4-BE49-F238E27FC236}">
                <a16:creationId xmlns:a16="http://schemas.microsoft.com/office/drawing/2014/main" id="{4A8014D2-A9FF-9442-A224-6F8498D7D346}"/>
              </a:ext>
            </a:extLst>
          </p:cNvPr>
          <p:cNvCxnSpPr/>
          <p:nvPr userDrawn="1"/>
        </p:nvCxnSpPr>
        <p:spPr>
          <a:xfrm>
            <a:off x="1" y="1817649"/>
            <a:ext cx="7493620" cy="0"/>
          </a:xfrm>
          <a:prstGeom prst="line">
            <a:avLst/>
          </a:prstGeom>
          <a:noFill/>
          <a:ln w="63500" cap="flat">
            <a:solidFill>
              <a:srgbClr val="E02D3A"/>
            </a:solidFill>
            <a:prstDash val="solid"/>
            <a:miter lim="400000"/>
          </a:ln>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42633905-50EF-4EFB-B663-AB5210DC2F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943"/>
            <a:ext cx="4783947" cy="3559861"/>
          </a:xfrm>
          <a:prstGeom prst="rect">
            <a:avLst/>
          </a:prstGeom>
        </p:spPr>
      </p:pic>
    </p:spTree>
    <p:extLst>
      <p:ext uri="{BB962C8B-B14F-4D97-AF65-F5344CB8AC3E}">
        <p14:creationId xmlns:p14="http://schemas.microsoft.com/office/powerpoint/2010/main" val="1756612001"/>
      </p:ext>
    </p:extLst>
  </p:cSld>
  <p:clrMapOvr>
    <a:overrideClrMapping bg1="dk1" tx1="lt1" bg2="dk2" tx2="lt2" accent1="accent1" accent2="accent2" accent3="accent3" accent4="accent4" accent5="accent5" accent6="accent6" hlink="hlink" folHlink="folHlink"/>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977900" y="512064"/>
            <a:ext cx="10191545" cy="635000"/>
          </a:xfrm>
          <a:prstGeom prst="rect">
            <a:avLst/>
          </a:prstGeom>
        </p:spPr>
        <p:txBody>
          <a:bodyPr>
            <a:normAutofit/>
          </a:bodyPr>
          <a:lstStyle>
            <a:lvl1pPr>
              <a:defRPr sz="3200" b="1" i="0" u="none" strike="noStrike" cap="none" spc="0" baseline="0" dirty="0">
                <a:ln>
                  <a:noFill/>
                </a:ln>
                <a:solidFill>
                  <a:srgbClr val="181F2D"/>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899" y="1780032"/>
            <a:ext cx="1019154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328108" y="6413712"/>
            <a:ext cx="2438400" cy="195072"/>
          </a:xfrm>
        </p:spPr>
        <p:txBody>
          <a:bodyPr/>
          <a:lstStyle/>
          <a:p>
            <a:r>
              <a:rPr lang="en-CA" dirty="0"/>
              <a:t>©2021 Canada Health Infoway</a:t>
            </a:r>
          </a:p>
        </p:txBody>
      </p:sp>
    </p:spTree>
    <p:extLst>
      <p:ext uri="{BB962C8B-B14F-4D97-AF65-F5344CB8AC3E}">
        <p14:creationId xmlns:p14="http://schemas.microsoft.com/office/powerpoint/2010/main" val="335529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977899" y="512064"/>
            <a:ext cx="8839199" cy="635000"/>
          </a:xfrm>
          <a:prstGeom prst="rect">
            <a:avLst/>
          </a:prstGeom>
        </p:spPr>
        <p:txBody>
          <a:bodyPr>
            <a:normAutofit/>
          </a:bodyPr>
          <a:lstStyle>
            <a:lvl1pPr>
              <a:defRPr sz="3200" b="1" i="0" u="none" strike="noStrike" cap="none" spc="0" baseline="0" dirty="0">
                <a:ln>
                  <a:noFill/>
                </a:ln>
                <a:solidFill>
                  <a:schemeClr val="tx1"/>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899" y="1780032"/>
            <a:ext cx="88392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8" name="Picture 7">
            <a:extLst>
              <a:ext uri="{FF2B5EF4-FFF2-40B4-BE49-F238E27FC236}">
                <a16:creationId xmlns:a16="http://schemas.microsoft.com/office/drawing/2014/main" id="{5B4F48C8-CFB2-4D17-9FF3-67FEF6566C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p>
            <a:fld id="{7BCFBF29-39BB-47B7-B83E-9E61FEB2B13F}" type="slidenum">
              <a:rPr lang="en-CA" smtClean="0"/>
              <a:pPr/>
              <a:t>‹#›</a:t>
            </a:fld>
            <a:endParaRPr lang="en-CA" dirty="0"/>
          </a:p>
        </p:txBody>
      </p:sp>
      <p:sp>
        <p:nvSpPr>
          <p:cNvPr id="10" name="Footer Placeholder 3">
            <a:extLst>
              <a:ext uri="{FF2B5EF4-FFF2-40B4-BE49-F238E27FC236}">
                <a16:creationId xmlns:a16="http://schemas.microsoft.com/office/drawing/2014/main" id="{03530386-5319-4AD2-A71F-E249A841CE67}"/>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179703496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977899" y="512064"/>
            <a:ext cx="8836660" cy="635000"/>
          </a:xfrm>
          <a:prstGeom prst="rect">
            <a:avLst/>
          </a:prstGeom>
        </p:spPr>
        <p:txBody>
          <a:bodyPr>
            <a:normAutofit/>
          </a:bodyPr>
          <a:lstStyle>
            <a:lvl1pPr>
              <a:defRPr sz="3200" b="1">
                <a:solidFill>
                  <a:srgbClr val="000000"/>
                </a:solidFill>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977901" y="1778001"/>
            <a:ext cx="4144433"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5550336" y="1778000"/>
            <a:ext cx="42672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a:extLst>
              <a:ext uri="{FF2B5EF4-FFF2-40B4-BE49-F238E27FC236}">
                <a16:creationId xmlns:a16="http://schemas.microsoft.com/office/drawing/2014/main" id="{AEA9D58A-61D7-4745-B9FA-F11F9D398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p>
            <a:fld id="{7BCFBF29-39BB-47B7-B83E-9E61FEB2B13F}" type="slidenum">
              <a:rPr lang="en-CA" smtClean="0"/>
              <a:pPr/>
              <a:t>‹#›</a:t>
            </a:fld>
            <a:endParaRPr lang="en-CA" dirty="0"/>
          </a:p>
        </p:txBody>
      </p:sp>
      <p:sp>
        <p:nvSpPr>
          <p:cNvPr id="10" name="Footer Placeholder 3">
            <a:extLst>
              <a:ext uri="{FF2B5EF4-FFF2-40B4-BE49-F238E27FC236}">
                <a16:creationId xmlns:a16="http://schemas.microsoft.com/office/drawing/2014/main" id="{B2B5DE11-0FA4-4973-B896-74D7779284E0}"/>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387619223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975360" y="512064"/>
            <a:ext cx="8839200" cy="635000"/>
          </a:xfrm>
          <a:prstGeom prst="rect">
            <a:avLst/>
          </a:prstGeom>
        </p:spPr>
        <p:txBody>
          <a:bodyPr>
            <a:normAutofit/>
          </a:bodyPr>
          <a:lstStyle>
            <a:lvl1pPr>
              <a:defRPr sz="3200" b="1">
                <a:solidFill>
                  <a:schemeClr val="tx1"/>
                </a:solidFill>
              </a:defRPr>
            </a:lvl1pPr>
          </a:lstStyle>
          <a:p>
            <a:r>
              <a:rPr lang="en-US"/>
              <a:t>Click to edit Master title style</a:t>
            </a:r>
            <a:endParaRPr/>
          </a:p>
        </p:txBody>
      </p:sp>
      <p:pic>
        <p:nvPicPr>
          <p:cNvPr id="7" name="Picture 6">
            <a:extLst>
              <a:ext uri="{FF2B5EF4-FFF2-40B4-BE49-F238E27FC236}">
                <a16:creationId xmlns:a16="http://schemas.microsoft.com/office/drawing/2014/main" id="{6CEDE600-D850-4ADC-8E8D-F080A59282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EF3B8699-38AF-40BB-B8EC-16F55EE42DF9}"/>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288836092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977899" y="512064"/>
            <a:ext cx="8839199" cy="635000"/>
          </a:xfrm>
          <a:prstGeom prst="rect">
            <a:avLst/>
          </a:prstGeom>
        </p:spPr>
        <p:txBody>
          <a:bodyPr>
            <a:normAutofit/>
          </a:bodyPr>
          <a:lstStyle>
            <a:lvl1pPr>
              <a:defRPr sz="3200" b="1">
                <a:solidFill>
                  <a:schemeClr val="tx1"/>
                </a:solidFill>
              </a:defRPr>
            </a:lvl1pPr>
          </a:lstStyle>
          <a:p>
            <a:r>
              <a:rPr lang="en-US"/>
              <a:t>Click to edit Master title style</a:t>
            </a:r>
            <a:endParaRPr/>
          </a:p>
        </p:txBody>
      </p:sp>
      <p:sp>
        <p:nvSpPr>
          <p:cNvPr id="139" name="Body Level One…"/>
          <p:cNvSpPr txBox="1">
            <a:spLocks noGrp="1"/>
          </p:cNvSpPr>
          <p:nvPr>
            <p:ph type="body" idx="1"/>
          </p:nvPr>
        </p:nvSpPr>
        <p:spPr>
          <a:xfrm>
            <a:off x="977900" y="2324635"/>
            <a:ext cx="8839200" cy="3796764"/>
          </a:xfrm>
          <a:prstGeom prst="rect">
            <a:avLst/>
          </a:prstGeom>
        </p:spPr>
        <p:txBody>
          <a:bodyPr anchor="t">
            <a:noAutofit/>
          </a:bodyPr>
          <a:lstStyle>
            <a:lvl1pPr marL="613818" indent="-613818">
              <a:lnSpc>
                <a:spcPct val="130000"/>
              </a:lnSpc>
              <a:spcBef>
                <a:spcPts val="0"/>
              </a:spcBef>
              <a:buClr>
                <a:srgbClr val="E02D3A"/>
              </a:buClr>
              <a:buSzTx/>
              <a:buFont typeface="+mj-lt"/>
              <a:buAutoNum type="arabicPeriod"/>
              <a:defRPr sz="2400">
                <a:solidFill>
                  <a:schemeClr val="tx1"/>
                </a:solidFill>
                <a:latin typeface="+mn-lt"/>
              </a:defRPr>
            </a:lvl1pPr>
            <a:lvl2pPr marL="912261" indent="-298443">
              <a:lnSpc>
                <a:spcPct val="130000"/>
              </a:lnSpc>
              <a:spcBef>
                <a:spcPts val="0"/>
              </a:spcBef>
              <a:buSzTx/>
              <a:buFont typeface="Arial" panose="020B0604020202020204" pitchFamily="34" charset="0"/>
              <a:buChar char="•"/>
              <a:defRPr sz="2133">
                <a:solidFill>
                  <a:schemeClr val="tx1"/>
                </a:solidFill>
                <a:latin typeface="+mn-lt"/>
              </a:defRPr>
            </a:lvl2pPr>
            <a:lvl3pPr marL="1219170" indent="-298443" defTabSz="431789">
              <a:lnSpc>
                <a:spcPct val="130000"/>
              </a:lnSpc>
              <a:spcBef>
                <a:spcPts val="0"/>
              </a:spcBef>
              <a:buSzTx/>
              <a:buFont typeface="Arial" panose="020B0604020202020204" pitchFamily="34" charset="0"/>
              <a:buChar char="•"/>
              <a:defRPr sz="1867">
                <a:solidFill>
                  <a:schemeClr val="tx1"/>
                </a:solidFill>
                <a:latin typeface="+mn-lt"/>
              </a:defRPr>
            </a:lvl3pPr>
            <a:lvl4pPr marL="609585" indent="342891">
              <a:lnSpc>
                <a:spcPct val="130000"/>
              </a:lnSpc>
              <a:spcBef>
                <a:spcPts val="0"/>
              </a:spcBef>
              <a:buSzTx/>
              <a:buNone/>
              <a:defRPr sz="1867">
                <a:solidFill>
                  <a:srgbClr val="000000"/>
                </a:solidFill>
              </a:defRPr>
            </a:lvl4pPr>
            <a:lvl5pPr marL="0" indent="457189">
              <a:lnSpc>
                <a:spcPct val="130000"/>
              </a:lnSpc>
              <a:spcBef>
                <a:spcPts val="0"/>
              </a:spcBef>
              <a:buSzTx/>
              <a:buNone/>
              <a:defRPr sz="1867">
                <a:solidFill>
                  <a:srgbClr val="000000"/>
                </a:solidFill>
              </a:defRPr>
            </a:lvl5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977899" y="1780032"/>
            <a:ext cx="8839200" cy="544603"/>
          </a:xfrm>
          <a:prstGeom prst="rect">
            <a:avLst/>
          </a:prstGeom>
        </p:spPr>
        <p:txBody>
          <a:bodyPr>
            <a:normAutofit/>
          </a:bodyPr>
          <a:lstStyle>
            <a:lvl1pPr marL="0" indent="0">
              <a:buNone/>
              <a:defRPr sz="2400" b="1">
                <a:solidFill>
                  <a:schemeClr val="tx1"/>
                </a:solidFill>
              </a:defRPr>
            </a:lvl1pPr>
            <a:lvl2pPr marL="317492" indent="0">
              <a:buNone/>
              <a:defRPr/>
            </a:lvl2pPr>
            <a:lvl3pPr marL="634984" indent="0">
              <a:buNone/>
              <a:defRPr/>
            </a:lvl3pPr>
            <a:lvl4pPr marL="952476" indent="0">
              <a:buNone/>
              <a:defRPr/>
            </a:lvl4pPr>
            <a:lvl5pPr marL="1269968" indent="0">
              <a:buNone/>
              <a:defRPr/>
            </a:lvl5pPr>
          </a:lstStyle>
          <a:p>
            <a:pPr lvl="0"/>
            <a:r>
              <a:rPr lang="en-US"/>
              <a:t>Edit Master text styles</a:t>
            </a:r>
          </a:p>
        </p:txBody>
      </p:sp>
      <p:pic>
        <p:nvPicPr>
          <p:cNvPr id="12" name="Picture 11">
            <a:extLst>
              <a:ext uri="{FF2B5EF4-FFF2-40B4-BE49-F238E27FC236}">
                <a16:creationId xmlns:a16="http://schemas.microsoft.com/office/drawing/2014/main" id="{CDC56D98-35B9-4720-B6C0-E351CF757B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807" y="256032"/>
            <a:ext cx="832168" cy="618181"/>
          </a:xfrm>
          <a:prstGeom prst="rect">
            <a:avLst/>
          </a:prstGeom>
        </p:spPr>
      </p:pic>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p>
            <a:fld id="{7BCFBF29-39BB-47B7-B83E-9E61FEB2B13F}" type="slidenum">
              <a:rPr lang="en-CA" smtClean="0"/>
              <a:pPr/>
              <a:t>‹#›</a:t>
            </a:fld>
            <a:endParaRPr lang="en-CA" dirty="0"/>
          </a:p>
        </p:txBody>
      </p:sp>
      <p:sp>
        <p:nvSpPr>
          <p:cNvPr id="10" name="Footer Placeholder 3">
            <a:extLst>
              <a:ext uri="{FF2B5EF4-FFF2-40B4-BE49-F238E27FC236}">
                <a16:creationId xmlns:a16="http://schemas.microsoft.com/office/drawing/2014/main" id="{B79A64BB-216C-4A30-8D2F-90599E5F5566}"/>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215678136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Thank you">
    <p:bg>
      <p:bgRef idx="1001">
        <a:schemeClr val="bg2"/>
      </p:bgRef>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5225186" y="2007077"/>
            <a:ext cx="5916676" cy="727231"/>
          </a:xfrm>
          <a:prstGeom prst="rect">
            <a:avLst/>
          </a:prstGeom>
        </p:spPr>
        <p:txBody>
          <a:bodyPr anchor="t">
            <a:noAutofit/>
          </a:bodyPr>
          <a:lstStyle>
            <a:lvl1pPr>
              <a:lnSpc>
                <a:spcPct val="100000"/>
              </a:lnSpc>
              <a:defRPr sz="3200" b="1">
                <a:solidFill>
                  <a:schemeClr val="tx1"/>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5225186" y="2770958"/>
            <a:ext cx="5916676" cy="1636549"/>
          </a:xfrm>
          <a:prstGeom prst="rect">
            <a:avLst/>
          </a:prstGeom>
        </p:spPr>
        <p:txBody>
          <a:bodyPr anchor="t">
            <a:noAutofit/>
          </a:bodyPr>
          <a:lstStyle>
            <a:lvl1pPr marL="0" indent="0">
              <a:lnSpc>
                <a:spcPct val="130000"/>
              </a:lnSpc>
              <a:spcBef>
                <a:spcPts val="0"/>
              </a:spcBef>
              <a:buSzTx/>
              <a:buNone/>
              <a:defRPr sz="2400" b="0" i="0">
                <a:solidFill>
                  <a:schemeClr val="tx1"/>
                </a:solidFill>
                <a:latin typeface="+mn-lt"/>
                <a:ea typeface="Helvetica Neue Light" panose="02000403000000020004" pitchFamily="2" charset="0"/>
              </a:defRPr>
            </a:lvl1pPr>
            <a:lvl2pPr marL="0" indent="114297">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94">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91">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89">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cxnSp>
        <p:nvCxnSpPr>
          <p:cNvPr id="8" name="Straight Connector 7">
            <a:extLst>
              <a:ext uri="{FF2B5EF4-FFF2-40B4-BE49-F238E27FC236}">
                <a16:creationId xmlns:a16="http://schemas.microsoft.com/office/drawing/2014/main" id="{4A8014D2-A9FF-9442-A224-6F8498D7D346}"/>
              </a:ext>
            </a:extLst>
          </p:cNvPr>
          <p:cNvCxnSpPr/>
          <p:nvPr userDrawn="1"/>
        </p:nvCxnSpPr>
        <p:spPr>
          <a:xfrm>
            <a:off x="1" y="1817649"/>
            <a:ext cx="7493620" cy="0"/>
          </a:xfrm>
          <a:prstGeom prst="line">
            <a:avLst/>
          </a:prstGeom>
          <a:noFill/>
          <a:ln w="63500" cap="flat">
            <a:solidFill>
              <a:srgbClr val="E02D3A"/>
            </a:solidFill>
            <a:prstDash val="solid"/>
            <a:miter lim="400000"/>
          </a:ln>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42633905-50EF-4EFB-B663-AB5210DC2F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943"/>
            <a:ext cx="4783947" cy="3559861"/>
          </a:xfrm>
          <a:prstGeom prst="rect">
            <a:avLst/>
          </a:prstGeom>
        </p:spPr>
      </p:pic>
    </p:spTree>
    <p:extLst>
      <p:ext uri="{BB962C8B-B14F-4D97-AF65-F5344CB8AC3E}">
        <p14:creationId xmlns:p14="http://schemas.microsoft.com/office/powerpoint/2010/main" val="2128424484"/>
      </p:ext>
    </p:extLst>
  </p:cSld>
  <p:clrMapOvr>
    <a:overrideClrMapping bg1="dk1" tx1="lt1" bg2="dk2" tx2="lt2" accent1="accent1" accent2="accent2" accent3="accent3" accent4="accent4" accent5="accent5" accent6="accent6" hlink="hlink" folHlink="folHlink"/>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977900" y="512064"/>
            <a:ext cx="10191545" cy="635000"/>
          </a:xfrm>
          <a:prstGeom prst="rect">
            <a:avLst/>
          </a:prstGeom>
        </p:spPr>
        <p:txBody>
          <a:bodyPr>
            <a:normAutofit/>
          </a:bodyPr>
          <a:lstStyle>
            <a:lvl1pPr>
              <a:defRPr sz="3200" b="1" i="0" u="none" strike="noStrike" cap="none" spc="0" baseline="0" dirty="0">
                <a:ln>
                  <a:noFill/>
                </a:ln>
                <a:solidFill>
                  <a:srgbClr val="181F2D"/>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899" y="1780032"/>
            <a:ext cx="1019154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328108" y="6413712"/>
            <a:ext cx="2438400" cy="195072"/>
          </a:xfrm>
        </p:spPr>
        <p:txBody>
          <a:bodyPr/>
          <a:lstStyle/>
          <a:p>
            <a:r>
              <a:rPr lang="en-CA" dirty="0"/>
              <a:t>©2021 Canada Health Infoway</a:t>
            </a:r>
          </a:p>
        </p:txBody>
      </p:sp>
    </p:spTree>
    <p:extLst>
      <p:ext uri="{BB962C8B-B14F-4D97-AF65-F5344CB8AC3E}">
        <p14:creationId xmlns:p14="http://schemas.microsoft.com/office/powerpoint/2010/main" val="114296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93872" y="1722920"/>
            <a:ext cx="6934200" cy="1554480"/>
          </a:xfrm>
          <a:prstGeom prst="rect">
            <a:avLst/>
          </a:prstGeom>
        </p:spPr>
        <p:txBody>
          <a:bodyPr anchor="b">
            <a:noAutofit/>
          </a:bodyPr>
          <a:lstStyle>
            <a:lvl1pPr marL="0" indent="0">
              <a:lnSpc>
                <a:spcPct val="100000"/>
              </a:lnSpc>
              <a:defRPr sz="3733"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762000" y="3877088"/>
            <a:ext cx="6934200" cy="2099835"/>
          </a:xfrm>
          <a:prstGeom prst="rect">
            <a:avLst/>
          </a:prstGeom>
        </p:spPr>
        <p:txBody>
          <a:bodyPr anchor="t">
            <a:noAutofit/>
          </a:bodyPr>
          <a:lstStyle>
            <a:lvl1pPr marL="0" indent="0">
              <a:lnSpc>
                <a:spcPct val="100000"/>
              </a:lnSpc>
              <a:spcBef>
                <a:spcPts val="0"/>
              </a:spcBef>
              <a:spcAft>
                <a:spcPts val="0"/>
              </a:spcAft>
              <a:buSzTx/>
              <a:buNone/>
              <a:defRPr sz="2133" b="0" i="0">
                <a:solidFill>
                  <a:srgbClr val="181F2D"/>
                </a:solidFill>
                <a:latin typeface="+mn-lt"/>
                <a:ea typeface="Helvetica Neue Light" panose="02000403000000020004" pitchFamily="2" charset="0"/>
              </a:defRPr>
            </a:lvl1pPr>
            <a:lvl2pPr marL="0" indent="1142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82">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78">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762000" y="3277402"/>
            <a:ext cx="6934200" cy="599687"/>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82">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78">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491781" y="653983"/>
            <a:ext cx="3952239" cy="633749"/>
          </a:xfrm>
          <a:prstGeom prst="rect">
            <a:avLst/>
          </a:prstGeom>
        </p:spPr>
      </p:pic>
    </p:spTree>
    <p:extLst>
      <p:ext uri="{BB962C8B-B14F-4D97-AF65-F5344CB8AC3E}">
        <p14:creationId xmlns:p14="http://schemas.microsoft.com/office/powerpoint/2010/main" val="27639295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93874" y="2578955"/>
            <a:ext cx="5907404" cy="1554480"/>
          </a:xfrm>
          <a:prstGeom prst="rect">
            <a:avLst/>
          </a:prstGeom>
        </p:spPr>
        <p:txBody>
          <a:bodyPr anchor="t">
            <a:noAutofit/>
          </a:bodyPr>
          <a:lstStyle>
            <a:lvl1pPr marL="0" indent="0">
              <a:lnSpc>
                <a:spcPct val="100000"/>
              </a:lnSpc>
              <a:defRPr sz="4800" b="1">
                <a:solidFill>
                  <a:srgbClr val="181F2D"/>
                </a:solidFill>
              </a:defRPr>
            </a:lvl1pPr>
          </a:lstStyle>
          <a:p>
            <a:r>
              <a:rPr lang="en-US"/>
              <a:t>Click to edit Master title style</a:t>
            </a:r>
            <a:endParaRPr/>
          </a:p>
        </p:txBody>
      </p:sp>
    </p:spTree>
    <p:extLst>
      <p:ext uri="{BB962C8B-B14F-4D97-AF65-F5344CB8AC3E}">
        <p14:creationId xmlns:p14="http://schemas.microsoft.com/office/powerpoint/2010/main" val="42194717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29FF-A5D4-4E51-9193-2A8F95B43B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3F4B83B-BC13-4752-B80D-838F757406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FBE7F-2B8A-4C21-9926-C8E5445C880C}"/>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5" name="Footer Placeholder 4">
            <a:extLst>
              <a:ext uri="{FF2B5EF4-FFF2-40B4-BE49-F238E27FC236}">
                <a16:creationId xmlns:a16="http://schemas.microsoft.com/office/drawing/2014/main" id="{EB67CA0D-F575-4EAC-8BB2-DE3DFBA2D36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A9F7B97-0D85-4B9F-8FB1-25A4E722603C}"/>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2307377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62000" y="2022764"/>
            <a:ext cx="4318000" cy="1554480"/>
          </a:xfrm>
          <a:prstGeom prst="rect">
            <a:avLst/>
          </a:prstGeom>
        </p:spPr>
        <p:txBody>
          <a:bodyPr anchor="t">
            <a:noAutofit/>
          </a:bodyPr>
          <a:lstStyle>
            <a:lvl1pPr>
              <a:lnSpc>
                <a:spcPct val="100000"/>
              </a:lnSpc>
              <a:defRPr sz="3733"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762000" y="4247129"/>
            <a:ext cx="4318000" cy="2099835"/>
          </a:xfrm>
          <a:prstGeom prst="rect">
            <a:avLst/>
          </a:prstGeom>
        </p:spPr>
        <p:txBody>
          <a:bodyPr anchor="t">
            <a:noAutofit/>
          </a:bodyPr>
          <a:lstStyle>
            <a:lvl1pPr marL="0" indent="0">
              <a:lnSpc>
                <a:spcPct val="100000"/>
              </a:lnSpc>
              <a:spcBef>
                <a:spcPts val="0"/>
              </a:spcBef>
              <a:spcAft>
                <a:spcPts val="0"/>
              </a:spcAft>
              <a:buSzTx/>
              <a:buNone/>
              <a:defRPr sz="2133" b="0" i="0">
                <a:solidFill>
                  <a:srgbClr val="181F2D"/>
                </a:solidFill>
                <a:latin typeface="+mn-lt"/>
                <a:ea typeface="Helvetica Neue Light" panose="02000403000000020004" pitchFamily="2" charset="0"/>
              </a:defRPr>
            </a:lvl1pPr>
            <a:lvl2pPr marL="0" indent="1142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82">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78">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762000" y="3722033"/>
            <a:ext cx="4318000" cy="599687"/>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82">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78">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491781" y="653983"/>
            <a:ext cx="3952239" cy="633749"/>
          </a:xfrm>
          <a:prstGeom prst="rect">
            <a:avLst/>
          </a:prstGeom>
        </p:spPr>
      </p:pic>
    </p:spTree>
    <p:extLst>
      <p:ext uri="{BB962C8B-B14F-4D97-AF65-F5344CB8AC3E}">
        <p14:creationId xmlns:p14="http://schemas.microsoft.com/office/powerpoint/2010/main" val="463383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900" y="1780032"/>
            <a:ext cx="1019154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328108" y="6413712"/>
            <a:ext cx="2438400" cy="195072"/>
          </a:xfrm>
        </p:spPr>
        <p:txBody>
          <a:bodyPr/>
          <a:lstStyle/>
          <a:p>
            <a:r>
              <a:rPr lang="en-CA" dirty="0"/>
              <a:t>©2021 Canada Health Infoway</a:t>
            </a:r>
          </a:p>
        </p:txBody>
      </p:sp>
      <p:sp>
        <p:nvSpPr>
          <p:cNvPr id="9" name="Title Text">
            <a:extLst>
              <a:ext uri="{FF2B5EF4-FFF2-40B4-BE49-F238E27FC236}">
                <a16:creationId xmlns:a16="http://schemas.microsoft.com/office/drawing/2014/main" id="{1EB4253A-FB63-4850-A3FB-B158E09775F2}"/>
              </a:ext>
            </a:extLst>
          </p:cNvPr>
          <p:cNvSpPr txBox="1">
            <a:spLocks noGrp="1"/>
          </p:cNvSpPr>
          <p:nvPr>
            <p:ph type="title"/>
          </p:nvPr>
        </p:nvSpPr>
        <p:spPr>
          <a:xfrm>
            <a:off x="365874" y="302220"/>
            <a:ext cx="10194085"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Tree>
    <p:extLst>
      <p:ext uri="{BB962C8B-B14F-4D97-AF65-F5344CB8AC3E}">
        <p14:creationId xmlns:p14="http://schemas.microsoft.com/office/powerpoint/2010/main" val="324506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977900" y="1780032"/>
            <a:ext cx="10191547" cy="4267200"/>
          </a:xfrm>
          <a:prstGeom prst="rect">
            <a:avLst/>
          </a:prstGeom>
        </p:spPr>
        <p:txBody>
          <a:bodyPr/>
          <a:lstStyle>
            <a:lvl1pPr marL="0" indent="0">
              <a:buNone/>
              <a:defRPr sz="2400">
                <a:solidFill>
                  <a:srgbClr val="181F2D"/>
                </a:solidFill>
              </a:defRPr>
            </a:lvl1pPr>
            <a:lvl2pPr marL="317484" indent="0">
              <a:buNone/>
              <a:defRPr sz="2133">
                <a:solidFill>
                  <a:srgbClr val="181F2D"/>
                </a:solidFill>
              </a:defRPr>
            </a:lvl2pPr>
            <a:lvl3pPr marL="634968" indent="0">
              <a:buNone/>
              <a:defRPr sz="1867">
                <a:solidFill>
                  <a:srgbClr val="181F2D"/>
                </a:solidFill>
              </a:defRPr>
            </a:lvl3pPr>
            <a:lvl4pPr marL="952452" indent="0">
              <a:buNone/>
              <a:defRPr sz="1867">
                <a:solidFill>
                  <a:srgbClr val="181F2D"/>
                </a:solidFill>
              </a:defRPr>
            </a:lvl4pPr>
            <a:lvl5pPr marL="1269936" indent="0">
              <a:buNone/>
              <a:defRPr sz="1867">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©2021 Canada Health Infoway</a:t>
            </a:r>
          </a:p>
        </p:txBody>
      </p:sp>
      <p:sp>
        <p:nvSpPr>
          <p:cNvPr id="7" name="Title Text">
            <a:extLst>
              <a:ext uri="{FF2B5EF4-FFF2-40B4-BE49-F238E27FC236}">
                <a16:creationId xmlns:a16="http://schemas.microsoft.com/office/drawing/2014/main" id="{61D1FBCD-8191-4045-932C-A1B74D1FABC2}"/>
              </a:ext>
            </a:extLst>
          </p:cNvPr>
          <p:cNvSpPr txBox="1">
            <a:spLocks noGrp="1"/>
          </p:cNvSpPr>
          <p:nvPr>
            <p:ph type="title"/>
          </p:nvPr>
        </p:nvSpPr>
        <p:spPr>
          <a:xfrm>
            <a:off x="365874" y="302220"/>
            <a:ext cx="10194085"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Tree>
    <p:extLst>
      <p:ext uri="{BB962C8B-B14F-4D97-AF65-F5344CB8AC3E}">
        <p14:creationId xmlns:p14="http://schemas.microsoft.com/office/powerpoint/2010/main" val="169876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9" name="Body Level One…"/>
          <p:cNvSpPr txBox="1">
            <a:spLocks noGrp="1"/>
          </p:cNvSpPr>
          <p:nvPr>
            <p:ph type="body" idx="1"/>
          </p:nvPr>
        </p:nvSpPr>
        <p:spPr>
          <a:xfrm>
            <a:off x="977901" y="2324635"/>
            <a:ext cx="10191545" cy="3796764"/>
          </a:xfrm>
          <a:prstGeom prst="rect">
            <a:avLst/>
          </a:prstGeom>
        </p:spPr>
        <p:txBody>
          <a:bodyPr anchor="t">
            <a:noAutofit/>
          </a:bodyPr>
          <a:lstStyle>
            <a:lvl1pPr marL="613803" indent="-613803">
              <a:lnSpc>
                <a:spcPct val="130000"/>
              </a:lnSpc>
              <a:spcBef>
                <a:spcPts val="0"/>
              </a:spcBef>
              <a:buClr>
                <a:srgbClr val="E02D3A"/>
              </a:buClr>
              <a:buSzTx/>
              <a:buFont typeface="+mj-lt"/>
              <a:buAutoNum type="arabicPeriod"/>
              <a:defRPr sz="2400">
                <a:solidFill>
                  <a:srgbClr val="181F2D"/>
                </a:solidFill>
                <a:latin typeface="+mn-lt"/>
              </a:defRPr>
            </a:lvl1pPr>
            <a:lvl2pPr marL="912239" indent="-298435">
              <a:lnSpc>
                <a:spcPct val="130000"/>
              </a:lnSpc>
              <a:spcBef>
                <a:spcPts val="0"/>
              </a:spcBef>
              <a:buSzTx/>
              <a:buFont typeface="Arial" panose="020B0604020202020204" pitchFamily="34" charset="0"/>
              <a:buChar char="•"/>
              <a:defRPr sz="2133">
                <a:solidFill>
                  <a:srgbClr val="181F2D"/>
                </a:solidFill>
                <a:latin typeface="+mn-lt"/>
              </a:defRPr>
            </a:lvl2pPr>
            <a:lvl3pPr marL="1219140" indent="-298435" defTabSz="431779">
              <a:lnSpc>
                <a:spcPct val="130000"/>
              </a:lnSpc>
              <a:spcBef>
                <a:spcPts val="0"/>
              </a:spcBef>
              <a:buSzTx/>
              <a:buFont typeface="Arial" panose="020B0604020202020204" pitchFamily="34" charset="0"/>
              <a:buChar char="•"/>
              <a:defRPr sz="1867">
                <a:solidFill>
                  <a:srgbClr val="181F2D"/>
                </a:solidFill>
                <a:latin typeface="+mn-lt"/>
              </a:defRPr>
            </a:lvl3pPr>
            <a:lvl4pPr marL="609570" indent="342882">
              <a:lnSpc>
                <a:spcPct val="130000"/>
              </a:lnSpc>
              <a:spcBef>
                <a:spcPts val="0"/>
              </a:spcBef>
              <a:buSzTx/>
              <a:buNone/>
              <a:defRPr sz="1867">
                <a:solidFill>
                  <a:srgbClr val="000000"/>
                </a:solidFill>
              </a:defRPr>
            </a:lvl4pPr>
            <a:lvl5pPr marL="0" indent="457178">
              <a:lnSpc>
                <a:spcPct val="130000"/>
              </a:lnSpc>
              <a:spcBef>
                <a:spcPts val="0"/>
              </a:spcBef>
              <a:buSzTx/>
              <a:buNone/>
              <a:defRPr sz="1867">
                <a:solidFill>
                  <a:srgbClr val="000000"/>
                </a:solidFill>
              </a:defRPr>
            </a:lvl5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977900" y="1780032"/>
            <a:ext cx="10191545" cy="544603"/>
          </a:xfrm>
          <a:prstGeom prst="rect">
            <a:avLst/>
          </a:prstGeom>
        </p:spPr>
        <p:txBody>
          <a:bodyPr>
            <a:normAutofit/>
          </a:bodyPr>
          <a:lstStyle>
            <a:lvl1pPr marL="0" indent="0">
              <a:buNone/>
              <a:defRPr sz="2400" b="1">
                <a:solidFill>
                  <a:srgbClr val="181F2D"/>
                </a:solidFill>
              </a:defRPr>
            </a:lvl1pPr>
            <a:lvl2pPr marL="317484" indent="0">
              <a:buNone/>
              <a:defRPr/>
            </a:lvl2pPr>
            <a:lvl3pPr marL="634968" indent="0">
              <a:buNone/>
              <a:defRPr/>
            </a:lvl3pPr>
            <a:lvl4pPr marL="952452" indent="0">
              <a:buNone/>
              <a:defRPr/>
            </a:lvl4pPr>
            <a:lvl5pPr marL="1269936" indent="0">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328108" y="6413712"/>
            <a:ext cx="2438400" cy="195072"/>
          </a:xfrm>
        </p:spPr>
        <p:txBody>
          <a:bodyPr/>
          <a:lstStyle/>
          <a:p>
            <a:r>
              <a:rPr lang="en-CA" dirty="0"/>
              <a:t>©2021 Canada Health Infoway</a:t>
            </a:r>
          </a:p>
        </p:txBody>
      </p:sp>
      <p:sp>
        <p:nvSpPr>
          <p:cNvPr id="10" name="Title Text">
            <a:extLst>
              <a:ext uri="{FF2B5EF4-FFF2-40B4-BE49-F238E27FC236}">
                <a16:creationId xmlns:a16="http://schemas.microsoft.com/office/drawing/2014/main" id="{7C3BE074-4474-4D2A-838C-379739E5486E}"/>
              </a:ext>
            </a:extLst>
          </p:cNvPr>
          <p:cNvSpPr txBox="1">
            <a:spLocks noGrp="1"/>
          </p:cNvSpPr>
          <p:nvPr>
            <p:ph type="title"/>
          </p:nvPr>
        </p:nvSpPr>
        <p:spPr>
          <a:xfrm>
            <a:off x="365874" y="302220"/>
            <a:ext cx="10194085"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Tree>
    <p:extLst>
      <p:ext uri="{BB962C8B-B14F-4D97-AF65-F5344CB8AC3E}">
        <p14:creationId xmlns:p14="http://schemas.microsoft.com/office/powerpoint/2010/main" val="255445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977902" y="1778001"/>
            <a:ext cx="4769892"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6073673" y="1778000"/>
            <a:ext cx="491118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328108" y="6413712"/>
            <a:ext cx="2438400" cy="195072"/>
          </a:xfrm>
        </p:spPr>
        <p:txBody>
          <a:bodyPr/>
          <a:lstStyle/>
          <a:p>
            <a:r>
              <a:rPr lang="en-CA" dirty="0"/>
              <a:t>©2021 Canada Health Infoway</a:t>
            </a:r>
          </a:p>
        </p:txBody>
      </p:sp>
      <p:sp>
        <p:nvSpPr>
          <p:cNvPr id="9" name="Title Text">
            <a:extLst>
              <a:ext uri="{FF2B5EF4-FFF2-40B4-BE49-F238E27FC236}">
                <a16:creationId xmlns:a16="http://schemas.microsoft.com/office/drawing/2014/main" id="{558ACB3F-679F-472E-8244-A61A6DDB9D45}"/>
              </a:ext>
            </a:extLst>
          </p:cNvPr>
          <p:cNvSpPr txBox="1">
            <a:spLocks noGrp="1"/>
          </p:cNvSpPr>
          <p:nvPr>
            <p:ph type="title"/>
          </p:nvPr>
        </p:nvSpPr>
        <p:spPr>
          <a:xfrm>
            <a:off x="365874" y="302220"/>
            <a:ext cx="10194085"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Tree>
    <p:extLst>
      <p:ext uri="{BB962C8B-B14F-4D97-AF65-F5344CB8AC3E}">
        <p14:creationId xmlns:p14="http://schemas.microsoft.com/office/powerpoint/2010/main" val="20365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dirty="0"/>
              <a:t>©2021 Canada Health Infoway</a:t>
            </a:r>
          </a:p>
        </p:txBody>
      </p:sp>
      <p:sp>
        <p:nvSpPr>
          <p:cNvPr id="7" name="Title Text">
            <a:extLst>
              <a:ext uri="{FF2B5EF4-FFF2-40B4-BE49-F238E27FC236}">
                <a16:creationId xmlns:a16="http://schemas.microsoft.com/office/drawing/2014/main" id="{80B7227D-E51A-47B2-95EF-5A3648126F1F}"/>
              </a:ext>
            </a:extLst>
          </p:cNvPr>
          <p:cNvSpPr txBox="1">
            <a:spLocks noGrp="1"/>
          </p:cNvSpPr>
          <p:nvPr>
            <p:ph type="title"/>
          </p:nvPr>
        </p:nvSpPr>
        <p:spPr>
          <a:xfrm>
            <a:off x="365874" y="302220"/>
            <a:ext cx="10194085"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Tree>
    <p:extLst>
      <p:ext uri="{BB962C8B-B14F-4D97-AF65-F5344CB8AC3E}">
        <p14:creationId xmlns:p14="http://schemas.microsoft.com/office/powerpoint/2010/main" val="32739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12192000" cy="6858000"/>
          </a:xfrm>
        </p:spPr>
        <p:txBody>
          <a:bodyPr/>
          <a:lstStyle>
            <a:lvl1pPr>
              <a:defRPr>
                <a:solidFill>
                  <a:srgbClr val="181F2D"/>
                </a:solidFill>
              </a:defRPr>
            </a:lvl1pPr>
          </a:lstStyle>
          <a:p>
            <a:endParaRPr lang="en-CA" dirty="0"/>
          </a:p>
        </p:txBody>
      </p:sp>
    </p:spTree>
    <p:extLst>
      <p:ext uri="{BB962C8B-B14F-4D97-AF65-F5344CB8AC3E}">
        <p14:creationId xmlns:p14="http://schemas.microsoft.com/office/powerpoint/2010/main" val="346140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7116323" y="0"/>
            <a:ext cx="5075676" cy="6858000"/>
          </a:xfrm>
        </p:spPr>
        <p:txBody>
          <a:bodyPr/>
          <a:lstStyle>
            <a:lvl1pPr>
              <a:defRPr>
                <a:solidFill>
                  <a:srgbClr val="181F2D"/>
                </a:solidFill>
              </a:defRPr>
            </a:lvl1pPr>
          </a:lstStyle>
          <a:p>
            <a:endParaRPr lang="en-CA" dirty="0"/>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630112" y="2330286"/>
            <a:ext cx="6558088" cy="727231"/>
          </a:xfrm>
          <a:prstGeom prst="rect">
            <a:avLst/>
          </a:prstGeom>
        </p:spPr>
        <p:txBody>
          <a:bodyPr anchor="b">
            <a:noAutofit/>
          </a:bodyPr>
          <a:lstStyle>
            <a:lvl1pPr>
              <a:lnSpc>
                <a:spcPct val="100000"/>
              </a:lnSpc>
              <a:defRPr sz="4800" b="1">
                <a:solidFill>
                  <a:srgbClr val="181F2D"/>
                </a:solidFill>
                <a:latin typeface="+mj-lt"/>
              </a:defRPr>
            </a:lvl1pPr>
          </a:lstStyle>
          <a:p>
            <a:r>
              <a:rPr lang="en-US"/>
              <a:t>Click to edit Master title style</a:t>
            </a:r>
            <a:endParaRPr/>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630112" y="3243257"/>
            <a:ext cx="6558088" cy="1636549"/>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4">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89">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82">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78">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491781" y="653983"/>
            <a:ext cx="3952239" cy="633749"/>
          </a:xfrm>
          <a:prstGeom prst="rect">
            <a:avLst/>
          </a:prstGeom>
        </p:spPr>
      </p:pic>
    </p:spTree>
    <p:extLst>
      <p:ext uri="{BB962C8B-B14F-4D97-AF65-F5344CB8AC3E}">
        <p14:creationId xmlns:p14="http://schemas.microsoft.com/office/powerpoint/2010/main" val="56114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30112" y="2330286"/>
            <a:ext cx="6558088" cy="727231"/>
          </a:xfrm>
          <a:prstGeom prst="rect">
            <a:avLst/>
          </a:prstGeom>
        </p:spPr>
        <p:txBody>
          <a:bodyPr anchor="b">
            <a:noAutofit/>
          </a:bodyPr>
          <a:lstStyle>
            <a:lvl1pPr>
              <a:lnSpc>
                <a:spcPct val="100000"/>
              </a:lnSpc>
              <a:defRPr sz="4800" b="1">
                <a:solidFill>
                  <a:srgbClr val="181F2D"/>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630112" y="3243257"/>
            <a:ext cx="6558088" cy="1636549"/>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4">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89">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82">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78">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3672059" y="5196440"/>
            <a:ext cx="3820887" cy="502573"/>
          </a:xfrm>
          <a:prstGeom prst="rect">
            <a:avLst/>
          </a:prstGeom>
        </p:spPr>
        <p:txBody>
          <a:bodyPr wrap="square">
            <a:spAutoFit/>
          </a:bodyPr>
          <a:lstStyle/>
          <a:p>
            <a:pPr algn="l"/>
            <a:r>
              <a:rPr lang="en-CA" sz="1333" b="1" dirty="0">
                <a:solidFill>
                  <a:srgbClr val="181F2D"/>
                </a:solidFill>
              </a:rPr>
              <a:t>Let’s Connect on LinkedIn</a:t>
            </a:r>
          </a:p>
          <a:p>
            <a:pPr algn="l"/>
            <a:r>
              <a:rPr lang="en-CA" sz="1333" b="0" cap="none" dirty="0">
                <a:solidFill>
                  <a:srgbClr val="181F2D"/>
                </a:solidFill>
              </a:rPr>
              <a:t>linkedin.com/company/canada-health-infoway/</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3672057" y="5997494"/>
            <a:ext cx="2982664" cy="502573"/>
          </a:xfrm>
          <a:prstGeom prst="rect">
            <a:avLst/>
          </a:prstGeom>
        </p:spPr>
        <p:txBody>
          <a:bodyPr wrap="square">
            <a:spAutoFit/>
          </a:bodyPr>
          <a:lstStyle/>
          <a:p>
            <a:pPr algn="l"/>
            <a:r>
              <a:rPr lang="en-CA" sz="1333" b="1" dirty="0">
                <a:solidFill>
                  <a:srgbClr val="181F2D"/>
                </a:solidFill>
              </a:rPr>
              <a:t>Let’s Connect on Twitter</a:t>
            </a:r>
          </a:p>
          <a:p>
            <a:pPr algn="l"/>
            <a:r>
              <a:rPr kumimoji="0" lang="en-CA" sz="1333" b="0" i="0" u="none" strike="noStrike" cap="none" spc="0" normalizeH="0" baseline="0" dirty="0">
                <a:ln>
                  <a:noFill/>
                </a:ln>
                <a:solidFill>
                  <a:srgbClr val="181F2D"/>
                </a:solidFill>
                <a:effectLst/>
                <a:uFillTx/>
                <a:latin typeface="+mn-lt"/>
                <a:ea typeface="+mn-ea"/>
                <a:cs typeface="+mn-cs"/>
                <a:sym typeface="Helvetica Neue"/>
              </a:rPr>
              <a:t>@infoway</a:t>
            </a:r>
            <a:endParaRPr lang="en-CA" sz="1333"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1138533" y="5191188"/>
            <a:ext cx="2059328" cy="502573"/>
          </a:xfrm>
          <a:prstGeom prst="rect">
            <a:avLst/>
          </a:prstGeom>
        </p:spPr>
        <p:txBody>
          <a:bodyPr wrap="square">
            <a:spAutoFit/>
          </a:bodyPr>
          <a:lstStyle/>
          <a:p>
            <a:pPr algn="r"/>
            <a:r>
              <a:rPr lang="en-CA" sz="1333" b="1" dirty="0">
                <a:solidFill>
                  <a:srgbClr val="181F2D"/>
                </a:solidFill>
              </a:rPr>
              <a:t>Visit OUR WEBSITE</a:t>
            </a:r>
          </a:p>
          <a:p>
            <a:pPr algn="r"/>
            <a:r>
              <a:rPr lang="en-CA" sz="1333"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630114" y="6009242"/>
            <a:ext cx="2655961" cy="502573"/>
          </a:xfrm>
          <a:prstGeom prst="rect">
            <a:avLst/>
          </a:prstGeom>
        </p:spPr>
        <p:txBody>
          <a:bodyPr wrap="square">
            <a:spAutoFit/>
          </a:bodyPr>
          <a:lstStyle/>
          <a:p>
            <a:pPr algn="r"/>
            <a:r>
              <a:rPr lang="en-CA" sz="1333" b="1" dirty="0">
                <a:solidFill>
                  <a:srgbClr val="181F2D"/>
                </a:solidFill>
              </a:rPr>
              <a:t>VISIT OUR SURVEY WEBSITE</a:t>
            </a:r>
          </a:p>
          <a:p>
            <a:pPr algn="r"/>
            <a:r>
              <a:rPr lang="en-CA" sz="1333"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3434959" y="5108684"/>
            <a:ext cx="0" cy="1558005"/>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491781" y="653983"/>
            <a:ext cx="3952239" cy="633749"/>
          </a:xfrm>
          <a:prstGeom prst="rect">
            <a:avLst/>
          </a:prstGeom>
        </p:spPr>
      </p:pic>
    </p:spTree>
    <p:extLst>
      <p:ext uri="{BB962C8B-B14F-4D97-AF65-F5344CB8AC3E}">
        <p14:creationId xmlns:p14="http://schemas.microsoft.com/office/powerpoint/2010/main" val="116538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358593" y="1292486"/>
            <a:ext cx="6822665" cy="1094028"/>
          </a:xfrm>
          <a:prstGeom prst="rect">
            <a:avLst/>
          </a:prstGeom>
        </p:spPr>
      </p:pic>
    </p:spTree>
    <p:extLst>
      <p:ext uri="{BB962C8B-B14F-4D97-AF65-F5344CB8AC3E}">
        <p14:creationId xmlns:p14="http://schemas.microsoft.com/office/powerpoint/2010/main" val="2921030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E5BA-E4AA-4B31-988B-863D59897B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02277D6-23E7-4551-AA1A-E990C27D1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7218355-9FA4-4950-9E28-524A9E192E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98E17D-0679-49EE-8ACC-59E090F59FF7}"/>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6" name="Footer Placeholder 5">
            <a:extLst>
              <a:ext uri="{FF2B5EF4-FFF2-40B4-BE49-F238E27FC236}">
                <a16:creationId xmlns:a16="http://schemas.microsoft.com/office/drawing/2014/main" id="{52BB5D2A-2579-43FF-B7B0-C00EF7E1136F}"/>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A0082E14-824A-44B9-A07D-4DD89DF73F3A}"/>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3350171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66">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89" lvl="0" indent="-228589">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89" lvl="0" indent="-228589"/>
            <a:r>
              <a:rPr lang="en-US"/>
              <a:t>BREADCRUMBS</a:t>
            </a:r>
          </a:p>
        </p:txBody>
      </p:sp>
    </p:spTree>
    <p:extLst>
      <p:ext uri="{BB962C8B-B14F-4D97-AF65-F5344CB8AC3E}">
        <p14:creationId xmlns:p14="http://schemas.microsoft.com/office/powerpoint/2010/main" val="2951271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06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B36-1EA4-4B79-AC99-3A3479B5B13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CE7B740-BAF1-4B03-BA84-15D88950C129}"/>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4" name="Footer Placeholder 3">
            <a:extLst>
              <a:ext uri="{FF2B5EF4-FFF2-40B4-BE49-F238E27FC236}">
                <a16:creationId xmlns:a16="http://schemas.microsoft.com/office/drawing/2014/main" id="{1CA64714-178A-4493-916B-FFF5F5CA0692}"/>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0AD2387-EB47-4DFD-8925-A67F09DB627E}"/>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3001635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93872" y="1722920"/>
            <a:ext cx="6934200" cy="1554480"/>
          </a:xfrm>
          <a:prstGeom prst="rect">
            <a:avLst/>
          </a:prstGeom>
        </p:spPr>
        <p:txBody>
          <a:bodyPr anchor="b">
            <a:noAutofit/>
          </a:bodyPr>
          <a:lstStyle>
            <a:lvl1pPr marL="0" indent="0">
              <a:lnSpc>
                <a:spcPct val="100000"/>
              </a:lnSpc>
              <a:defRPr sz="3733"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762000" y="3877087"/>
            <a:ext cx="6934200" cy="2099835"/>
          </a:xfrm>
          <a:prstGeom prst="rect">
            <a:avLst/>
          </a:prstGeom>
        </p:spPr>
        <p:txBody>
          <a:bodyPr anchor="t">
            <a:noAutofit/>
          </a:bodyPr>
          <a:lstStyle>
            <a:lvl1pPr marL="0" indent="0">
              <a:lnSpc>
                <a:spcPct val="100000"/>
              </a:lnSpc>
              <a:spcBef>
                <a:spcPts val="0"/>
              </a:spcBef>
              <a:spcAft>
                <a:spcPts val="0"/>
              </a:spcAft>
              <a:buSzTx/>
              <a:buNone/>
              <a:defRPr sz="2133"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762000" y="3277400"/>
            <a:ext cx="6934200" cy="599687"/>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1769010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93873" y="2578955"/>
            <a:ext cx="5907404" cy="1554480"/>
          </a:xfrm>
          <a:prstGeom prst="rect">
            <a:avLst/>
          </a:prstGeom>
        </p:spPr>
        <p:txBody>
          <a:bodyPr anchor="t">
            <a:noAutofit/>
          </a:bodyPr>
          <a:lstStyle>
            <a:lvl1pPr marL="0" indent="0">
              <a:lnSpc>
                <a:spcPct val="100000"/>
              </a:lnSpc>
              <a:defRPr sz="4800" b="1">
                <a:solidFill>
                  <a:srgbClr val="181F2D"/>
                </a:solidFill>
              </a:defRPr>
            </a:lvl1pPr>
          </a:lstStyle>
          <a:p>
            <a:r>
              <a:rPr lang="en-US"/>
              <a:t>Click to edit Master title style</a:t>
            </a:r>
            <a:endParaRPr/>
          </a:p>
        </p:txBody>
      </p:sp>
    </p:spTree>
    <p:extLst>
      <p:ext uri="{BB962C8B-B14F-4D97-AF65-F5344CB8AC3E}">
        <p14:creationId xmlns:p14="http://schemas.microsoft.com/office/powerpoint/2010/main" val="37507835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62000" y="2022764"/>
            <a:ext cx="4318000" cy="1554480"/>
          </a:xfrm>
          <a:prstGeom prst="rect">
            <a:avLst/>
          </a:prstGeom>
        </p:spPr>
        <p:txBody>
          <a:bodyPr anchor="t">
            <a:noAutofit/>
          </a:bodyPr>
          <a:lstStyle>
            <a:lvl1pPr>
              <a:lnSpc>
                <a:spcPct val="100000"/>
              </a:lnSpc>
              <a:defRPr sz="3733"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762000" y="4247129"/>
            <a:ext cx="4318000" cy="2099835"/>
          </a:xfrm>
          <a:prstGeom prst="rect">
            <a:avLst/>
          </a:prstGeom>
        </p:spPr>
        <p:txBody>
          <a:bodyPr anchor="t">
            <a:noAutofit/>
          </a:bodyPr>
          <a:lstStyle>
            <a:lvl1pPr marL="0" indent="0">
              <a:lnSpc>
                <a:spcPct val="100000"/>
              </a:lnSpc>
              <a:spcBef>
                <a:spcPts val="0"/>
              </a:spcBef>
              <a:spcAft>
                <a:spcPts val="0"/>
              </a:spcAft>
              <a:buSzTx/>
              <a:buNone/>
              <a:defRPr sz="2133"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762000" y="3722031"/>
            <a:ext cx="4318000" cy="599687"/>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2pPr>
            <a:lvl3pPr marL="0" indent="228594">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3pPr>
            <a:lvl4pPr marL="0" indent="342891">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4pPr>
            <a:lvl5pPr marL="0" indent="457189">
              <a:lnSpc>
                <a:spcPct val="130000"/>
              </a:lnSpc>
              <a:spcBef>
                <a:spcPts val="0"/>
              </a:spcBef>
              <a:buSzTx/>
              <a:buNone/>
              <a:defRPr sz="24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2203914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New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977901" y="1932094"/>
            <a:ext cx="5916676" cy="727231"/>
          </a:xfrm>
          <a:prstGeom prst="rect">
            <a:avLst/>
          </a:prstGeom>
        </p:spPr>
        <p:txBody>
          <a:bodyPr anchor="b">
            <a:noAutofit/>
          </a:bodyPr>
          <a:lstStyle>
            <a:lvl1pPr>
              <a:lnSpc>
                <a:spcPct val="100000"/>
              </a:lnSpc>
              <a:defRPr sz="3200" b="1">
                <a:solidFill>
                  <a:srgbClr val="181F2D"/>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977901" y="2790979"/>
            <a:ext cx="5916676" cy="2850751"/>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0">
              <a:lnSpc>
                <a:spcPct val="130000"/>
              </a:lnSpc>
              <a:spcBef>
                <a:spcPts val="0"/>
              </a:spcBef>
              <a:buSzTx/>
              <a:buNone/>
              <a:defRPr sz="2400" b="0" i="0">
                <a:solidFill>
                  <a:srgbClr val="181F2D"/>
                </a:solidFill>
                <a:latin typeface="+mn-lt"/>
                <a:ea typeface="Helvetica Neue Light" panose="02000403000000020004" pitchFamily="2" charset="0"/>
              </a:defRPr>
            </a:lvl2pPr>
            <a:lvl3pPr marL="0" indent="0">
              <a:lnSpc>
                <a:spcPct val="130000"/>
              </a:lnSpc>
              <a:spcBef>
                <a:spcPts val="0"/>
              </a:spcBef>
              <a:buSzTx/>
              <a:buNone/>
              <a:defRPr sz="2400" b="0" i="0">
                <a:solidFill>
                  <a:srgbClr val="181F2D"/>
                </a:solidFill>
                <a:latin typeface="+mn-lt"/>
                <a:ea typeface="Helvetica Neue Light" panose="02000403000000020004" pitchFamily="2" charset="0"/>
              </a:defRPr>
            </a:lvl3pPr>
            <a:lvl4pPr marL="0" indent="0">
              <a:lnSpc>
                <a:spcPct val="130000"/>
              </a:lnSpc>
              <a:spcBef>
                <a:spcPts val="0"/>
              </a:spcBef>
              <a:buSzTx/>
              <a:buNone/>
              <a:defRPr sz="2400" b="0" i="0">
                <a:solidFill>
                  <a:srgbClr val="181F2D"/>
                </a:solidFill>
                <a:latin typeface="+mn-lt"/>
                <a:ea typeface="Helvetica Neue Light" panose="02000403000000020004" pitchFamily="2" charset="0"/>
              </a:defRPr>
            </a:lvl4pPr>
            <a:lvl5pPr marL="0" indent="0">
              <a:lnSpc>
                <a:spcPct val="130000"/>
              </a:lnSpc>
              <a:spcBef>
                <a:spcPts val="0"/>
              </a:spcBef>
              <a:buSzTx/>
              <a:buNone/>
              <a:defRPr sz="2400" b="0" i="0">
                <a:solidFill>
                  <a:srgbClr val="181F2D"/>
                </a:solidFill>
                <a:latin typeface="+mn-lt"/>
                <a:ea typeface="Helvetica Neue Light" panose="020004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6" name="Picture 5" descr="A red logo on a black background&#10;&#10;Description automatically generated with medium confidence">
            <a:extLst>
              <a:ext uri="{FF2B5EF4-FFF2-40B4-BE49-F238E27FC236}">
                <a16:creationId xmlns:a16="http://schemas.microsoft.com/office/drawing/2014/main" id="{EC93561C-51C4-BC4D-8677-DE2BDA4A4812}"/>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1243102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977900" y="512064"/>
            <a:ext cx="10191545" cy="635000"/>
          </a:xfrm>
          <a:prstGeom prst="rect">
            <a:avLst/>
          </a:prstGeom>
        </p:spPr>
        <p:txBody>
          <a:bodyPr>
            <a:normAutofit/>
          </a:bodyPr>
          <a:lstStyle>
            <a:lvl1pPr>
              <a:defRPr sz="3200" b="1" i="0" u="none" strike="noStrike" cap="none" spc="0" baseline="0" dirty="0">
                <a:ln>
                  <a:noFill/>
                </a:ln>
                <a:solidFill>
                  <a:srgbClr val="181F2D"/>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977899" y="1780032"/>
            <a:ext cx="1019154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328108" y="6413712"/>
            <a:ext cx="2438400" cy="195072"/>
          </a:xfrm>
        </p:spPr>
        <p:txBody>
          <a:bodyPr/>
          <a:lstStyle/>
          <a:p>
            <a:r>
              <a:rPr lang="en-CA" dirty="0"/>
              <a:t>©2022 Canada Health Infoway</a:t>
            </a:r>
          </a:p>
        </p:txBody>
      </p:sp>
    </p:spTree>
    <p:extLst>
      <p:ext uri="{BB962C8B-B14F-4D97-AF65-F5344CB8AC3E}">
        <p14:creationId xmlns:p14="http://schemas.microsoft.com/office/powerpoint/2010/main" val="2812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977900" y="512064"/>
            <a:ext cx="10191545"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977899" y="1780032"/>
            <a:ext cx="10191547" cy="4267200"/>
          </a:xfrm>
          <a:prstGeom prst="rect">
            <a:avLst/>
          </a:prstGeom>
        </p:spPr>
        <p:txBody>
          <a:bodyPr/>
          <a:lstStyle>
            <a:lvl1pPr marL="0" indent="0">
              <a:buNone/>
              <a:defRPr sz="2400">
                <a:solidFill>
                  <a:srgbClr val="181F2D"/>
                </a:solidFill>
              </a:defRPr>
            </a:lvl1pPr>
            <a:lvl2pPr marL="317492" indent="0">
              <a:buNone/>
              <a:defRPr sz="2133">
                <a:solidFill>
                  <a:srgbClr val="181F2D"/>
                </a:solidFill>
              </a:defRPr>
            </a:lvl2pPr>
            <a:lvl3pPr marL="634984" indent="0">
              <a:buNone/>
              <a:defRPr sz="1867">
                <a:solidFill>
                  <a:srgbClr val="181F2D"/>
                </a:solidFill>
              </a:defRPr>
            </a:lvl3pPr>
            <a:lvl4pPr marL="952476" indent="0">
              <a:buNone/>
              <a:defRPr sz="1867">
                <a:solidFill>
                  <a:srgbClr val="181F2D"/>
                </a:solidFill>
              </a:defRPr>
            </a:lvl4pPr>
            <a:lvl5pPr marL="1269968" indent="0">
              <a:buNone/>
              <a:defRPr sz="1867">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©2022 Canada Health Infoway</a:t>
            </a:r>
          </a:p>
        </p:txBody>
      </p:sp>
    </p:spTree>
    <p:extLst>
      <p:ext uri="{BB962C8B-B14F-4D97-AF65-F5344CB8AC3E}">
        <p14:creationId xmlns:p14="http://schemas.microsoft.com/office/powerpoint/2010/main" val="14903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977899" y="512064"/>
            <a:ext cx="10191544"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139" name="Body Level One…"/>
          <p:cNvSpPr txBox="1">
            <a:spLocks noGrp="1"/>
          </p:cNvSpPr>
          <p:nvPr>
            <p:ph type="body" idx="1"/>
          </p:nvPr>
        </p:nvSpPr>
        <p:spPr>
          <a:xfrm>
            <a:off x="977900" y="2324635"/>
            <a:ext cx="10191545" cy="3796764"/>
          </a:xfrm>
          <a:prstGeom prst="rect">
            <a:avLst/>
          </a:prstGeom>
        </p:spPr>
        <p:txBody>
          <a:bodyPr anchor="t">
            <a:noAutofit/>
          </a:bodyPr>
          <a:lstStyle>
            <a:lvl1pPr marL="613818" indent="-613818">
              <a:lnSpc>
                <a:spcPct val="130000"/>
              </a:lnSpc>
              <a:spcBef>
                <a:spcPts val="0"/>
              </a:spcBef>
              <a:buClr>
                <a:srgbClr val="E02D3A"/>
              </a:buClr>
              <a:buSzTx/>
              <a:buFont typeface="+mj-lt"/>
              <a:buAutoNum type="arabicPeriod"/>
              <a:defRPr sz="2400">
                <a:solidFill>
                  <a:srgbClr val="181F2D"/>
                </a:solidFill>
                <a:latin typeface="+mn-lt"/>
              </a:defRPr>
            </a:lvl1pPr>
            <a:lvl2pPr marL="912261" indent="-298443">
              <a:lnSpc>
                <a:spcPct val="130000"/>
              </a:lnSpc>
              <a:spcBef>
                <a:spcPts val="0"/>
              </a:spcBef>
              <a:buSzTx/>
              <a:buFont typeface="Arial" panose="020B0604020202020204" pitchFamily="34" charset="0"/>
              <a:buChar char="•"/>
              <a:defRPr sz="2133">
                <a:solidFill>
                  <a:srgbClr val="181F2D"/>
                </a:solidFill>
                <a:latin typeface="+mn-lt"/>
              </a:defRPr>
            </a:lvl2pPr>
            <a:lvl3pPr marL="1219170" indent="-298443" defTabSz="431789">
              <a:lnSpc>
                <a:spcPct val="130000"/>
              </a:lnSpc>
              <a:spcBef>
                <a:spcPts val="0"/>
              </a:spcBef>
              <a:buSzTx/>
              <a:buFont typeface="Arial" panose="020B0604020202020204" pitchFamily="34" charset="0"/>
              <a:buChar char="•"/>
              <a:defRPr sz="1867">
                <a:solidFill>
                  <a:srgbClr val="181F2D"/>
                </a:solidFill>
                <a:latin typeface="+mn-lt"/>
              </a:defRPr>
            </a:lvl3pPr>
            <a:lvl4pPr marL="609585" indent="342891">
              <a:lnSpc>
                <a:spcPct val="130000"/>
              </a:lnSpc>
              <a:spcBef>
                <a:spcPts val="0"/>
              </a:spcBef>
              <a:buSzTx/>
              <a:buNone/>
              <a:defRPr sz="1867">
                <a:solidFill>
                  <a:srgbClr val="000000"/>
                </a:solidFill>
              </a:defRPr>
            </a:lvl4pPr>
            <a:lvl5pPr marL="0" indent="457189">
              <a:lnSpc>
                <a:spcPct val="130000"/>
              </a:lnSpc>
              <a:spcBef>
                <a:spcPts val="0"/>
              </a:spcBef>
              <a:buSzTx/>
              <a:buNone/>
              <a:defRPr sz="1867">
                <a:solidFill>
                  <a:srgbClr val="000000"/>
                </a:solidFill>
              </a:defRPr>
            </a:lvl5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977898" y="1780032"/>
            <a:ext cx="10191545" cy="544603"/>
          </a:xfrm>
          <a:prstGeom prst="rect">
            <a:avLst/>
          </a:prstGeom>
        </p:spPr>
        <p:txBody>
          <a:bodyPr>
            <a:normAutofit/>
          </a:bodyPr>
          <a:lstStyle>
            <a:lvl1pPr marL="0" indent="0">
              <a:buNone/>
              <a:defRPr sz="2400" b="1">
                <a:solidFill>
                  <a:srgbClr val="181F2D"/>
                </a:solidFill>
              </a:defRPr>
            </a:lvl1pPr>
            <a:lvl2pPr marL="317492" indent="0">
              <a:buNone/>
              <a:defRPr/>
            </a:lvl2pPr>
            <a:lvl3pPr marL="634984" indent="0">
              <a:buNone/>
              <a:defRPr/>
            </a:lvl3pPr>
            <a:lvl4pPr marL="952476" indent="0">
              <a:buNone/>
              <a:defRPr/>
            </a:lvl4pPr>
            <a:lvl5pPr marL="1269968" indent="0">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328108" y="6413712"/>
            <a:ext cx="2438400" cy="195072"/>
          </a:xfrm>
        </p:spPr>
        <p:txBody>
          <a:bodyPr/>
          <a:lstStyle/>
          <a:p>
            <a:r>
              <a:rPr lang="en-CA" dirty="0"/>
              <a:t>©2022 Canada Health Infoway</a:t>
            </a:r>
          </a:p>
        </p:txBody>
      </p:sp>
    </p:spTree>
    <p:extLst>
      <p:ext uri="{BB962C8B-B14F-4D97-AF65-F5344CB8AC3E}">
        <p14:creationId xmlns:p14="http://schemas.microsoft.com/office/powerpoint/2010/main" val="160863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3F31-8E92-42BC-9C65-B198BE0484C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D1CD8FF-9059-4227-8B3B-0EE9E7292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6518EE-96AE-475D-8195-C7B49A393D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39890FD-087E-4295-A314-856BF4230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848F6-A948-409E-AB71-0F1672E813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D01DD2A-1047-40C9-B129-6AE992D35881}"/>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8" name="Footer Placeholder 7">
            <a:extLst>
              <a:ext uri="{FF2B5EF4-FFF2-40B4-BE49-F238E27FC236}">
                <a16:creationId xmlns:a16="http://schemas.microsoft.com/office/drawing/2014/main" id="{B1B033A8-92C7-438D-BDE2-D2D88CA3C0F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C754AB0F-5AED-444F-9553-6366D183CAD5}"/>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1909421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977899" y="512064"/>
            <a:ext cx="10191547"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977901" y="1778001"/>
            <a:ext cx="4769892"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6073672" y="1778000"/>
            <a:ext cx="4911187" cy="42672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328108" y="6413712"/>
            <a:ext cx="2438400" cy="195072"/>
          </a:xfrm>
        </p:spPr>
        <p:txBody>
          <a:bodyPr/>
          <a:lstStyle/>
          <a:p>
            <a:r>
              <a:rPr lang="en-CA" dirty="0"/>
              <a:t>©2022 Canada Health Infoway</a:t>
            </a:r>
          </a:p>
        </p:txBody>
      </p:sp>
    </p:spTree>
    <p:extLst>
      <p:ext uri="{BB962C8B-B14F-4D97-AF65-F5344CB8AC3E}">
        <p14:creationId xmlns:p14="http://schemas.microsoft.com/office/powerpoint/2010/main" val="245435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975360" y="512064"/>
            <a:ext cx="10194085" cy="635000"/>
          </a:xfrm>
          <a:prstGeom prst="rect">
            <a:avLst/>
          </a:prstGeom>
        </p:spPr>
        <p:txBody>
          <a:bodyPr>
            <a:normAutofit/>
          </a:bodyPr>
          <a:lstStyle>
            <a:lvl1pPr>
              <a:defRPr sz="3200" b="1">
                <a:solidFill>
                  <a:srgbClr val="181F2D"/>
                </a:solidFill>
              </a:defRPr>
            </a:lvl1pPr>
          </a:lstStyle>
          <a:p>
            <a:r>
              <a:rPr lang="en-US"/>
              <a:t>Click to edit Master title style</a:t>
            </a:r>
            <a:endParaRPr/>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dirty="0"/>
              <a:t>©2022 Canada Health Infoway</a:t>
            </a:r>
          </a:p>
        </p:txBody>
      </p:sp>
    </p:spTree>
    <p:extLst>
      <p:ext uri="{BB962C8B-B14F-4D97-AF65-F5344CB8AC3E}">
        <p14:creationId xmlns:p14="http://schemas.microsoft.com/office/powerpoint/2010/main" val="150095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dirty="0"/>
              <a:t>©2022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12192000" cy="6858000"/>
          </a:xfrm>
        </p:spPr>
        <p:txBody>
          <a:bodyPr/>
          <a:lstStyle>
            <a:lvl1pPr>
              <a:defRPr>
                <a:solidFill>
                  <a:srgbClr val="181F2D"/>
                </a:solidFill>
              </a:defRPr>
            </a:lvl1pPr>
          </a:lstStyle>
          <a:p>
            <a:endParaRPr lang="en-CA" dirty="0"/>
          </a:p>
        </p:txBody>
      </p:sp>
    </p:spTree>
    <p:extLst>
      <p:ext uri="{BB962C8B-B14F-4D97-AF65-F5344CB8AC3E}">
        <p14:creationId xmlns:p14="http://schemas.microsoft.com/office/powerpoint/2010/main" val="333958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dirty="0"/>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328108" y="6413712"/>
            <a:ext cx="2438400" cy="195072"/>
          </a:xfrm>
        </p:spPr>
        <p:txBody>
          <a:bodyPr/>
          <a:lstStyle/>
          <a:p>
            <a:r>
              <a:rPr lang="en-CA" dirty="0"/>
              <a:t>©2022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7116323" y="0"/>
            <a:ext cx="5075676" cy="6858000"/>
          </a:xfrm>
        </p:spPr>
        <p:txBody>
          <a:bodyPr/>
          <a:lstStyle>
            <a:lvl1pPr>
              <a:defRPr>
                <a:solidFill>
                  <a:srgbClr val="181F2D"/>
                </a:solidFill>
              </a:defRPr>
            </a:lvl1pPr>
          </a:lstStyle>
          <a:p>
            <a:endParaRPr lang="en-CA" dirty="0"/>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630112" y="2330285"/>
            <a:ext cx="6558088" cy="727231"/>
          </a:xfrm>
          <a:prstGeom prst="rect">
            <a:avLst/>
          </a:prstGeom>
        </p:spPr>
        <p:txBody>
          <a:bodyPr anchor="b">
            <a:noAutofit/>
          </a:bodyPr>
          <a:lstStyle>
            <a:lvl1pPr>
              <a:lnSpc>
                <a:spcPct val="100000"/>
              </a:lnSpc>
              <a:defRPr sz="4800" b="1">
                <a:solidFill>
                  <a:srgbClr val="181F2D"/>
                </a:solidFill>
                <a:latin typeface="+mj-lt"/>
              </a:defRPr>
            </a:lvl1pPr>
          </a:lstStyle>
          <a:p>
            <a:r>
              <a:rPr lang="en-US"/>
              <a:t>Click to edit Master title style</a:t>
            </a:r>
            <a:endParaRPr/>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630112" y="3243257"/>
            <a:ext cx="6558088" cy="1636549"/>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94">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91">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89">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19468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30112" y="2330285"/>
            <a:ext cx="6558088" cy="727231"/>
          </a:xfrm>
          <a:prstGeom prst="rect">
            <a:avLst/>
          </a:prstGeom>
        </p:spPr>
        <p:txBody>
          <a:bodyPr anchor="b">
            <a:noAutofit/>
          </a:bodyPr>
          <a:lstStyle>
            <a:lvl1pPr>
              <a:lnSpc>
                <a:spcPct val="100000"/>
              </a:lnSpc>
              <a:defRPr sz="4800" b="1">
                <a:solidFill>
                  <a:srgbClr val="181F2D"/>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630112" y="3243257"/>
            <a:ext cx="6558088" cy="1636549"/>
          </a:xfrm>
          <a:prstGeom prst="rect">
            <a:avLst/>
          </a:prstGeom>
        </p:spPr>
        <p:txBody>
          <a:bodyPr anchor="t">
            <a:noAutofit/>
          </a:bodyPr>
          <a:lstStyle>
            <a:lvl1pPr marL="0" indent="0">
              <a:lnSpc>
                <a:spcPct val="130000"/>
              </a:lnSpc>
              <a:spcBef>
                <a:spcPts val="0"/>
              </a:spcBef>
              <a:buSzTx/>
              <a:buNone/>
              <a:defRPr sz="2400" b="0" i="0">
                <a:solidFill>
                  <a:srgbClr val="181F2D"/>
                </a:solidFill>
                <a:latin typeface="+mn-lt"/>
                <a:ea typeface="Helvetica Neue Light" panose="02000403000000020004" pitchFamily="2" charset="0"/>
              </a:defRPr>
            </a:lvl1pPr>
            <a:lvl2pPr marL="0" indent="114297">
              <a:lnSpc>
                <a:spcPct val="130000"/>
              </a:lnSpc>
              <a:spcBef>
                <a:spcPts val="0"/>
              </a:spcBef>
              <a:buSzTx/>
              <a:buNone/>
              <a:defRPr sz="2400" b="0" i="0">
                <a:solidFill>
                  <a:schemeClr val="tx1"/>
                </a:solidFill>
                <a:latin typeface="+mn-lt"/>
                <a:ea typeface="Helvetica Neue Light" panose="02000403000000020004" pitchFamily="2" charset="0"/>
              </a:defRPr>
            </a:lvl2pPr>
            <a:lvl3pPr marL="0" indent="228594">
              <a:lnSpc>
                <a:spcPct val="130000"/>
              </a:lnSpc>
              <a:spcBef>
                <a:spcPts val="0"/>
              </a:spcBef>
              <a:buSzTx/>
              <a:buNone/>
              <a:defRPr sz="2400" b="0" i="0">
                <a:solidFill>
                  <a:schemeClr val="tx1"/>
                </a:solidFill>
                <a:latin typeface="+mn-lt"/>
                <a:ea typeface="Helvetica Neue Light" panose="02000403000000020004" pitchFamily="2" charset="0"/>
              </a:defRPr>
            </a:lvl3pPr>
            <a:lvl4pPr marL="0" indent="342891">
              <a:lnSpc>
                <a:spcPct val="130000"/>
              </a:lnSpc>
              <a:spcBef>
                <a:spcPts val="0"/>
              </a:spcBef>
              <a:buSzTx/>
              <a:buNone/>
              <a:defRPr sz="2400" b="0" i="0">
                <a:solidFill>
                  <a:schemeClr val="tx1"/>
                </a:solidFill>
                <a:latin typeface="+mn-lt"/>
                <a:ea typeface="Helvetica Neue Light" panose="02000403000000020004" pitchFamily="2" charset="0"/>
              </a:defRPr>
            </a:lvl4pPr>
            <a:lvl5pPr marL="0" indent="457189">
              <a:lnSpc>
                <a:spcPct val="130000"/>
              </a:lnSpc>
              <a:spcBef>
                <a:spcPts val="0"/>
              </a:spcBef>
              <a:buSzTx/>
              <a:buNone/>
              <a:defRPr sz="2400" b="0" i="0">
                <a:solidFill>
                  <a:schemeClr val="tx1"/>
                </a:solidFill>
                <a:latin typeface="+mn-lt"/>
                <a:ea typeface="Helvetica Neue Light" panose="02000403000000020004" pitchFamily="2" charset="0"/>
              </a:defRPr>
            </a:lvl5pPr>
          </a:lstStyle>
          <a:p>
            <a:pPr lvl="0"/>
            <a:r>
              <a:rPr lang="en-US"/>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3672058" y="5196441"/>
            <a:ext cx="3820887" cy="502573"/>
          </a:xfrm>
          <a:prstGeom prst="rect">
            <a:avLst/>
          </a:prstGeom>
        </p:spPr>
        <p:txBody>
          <a:bodyPr wrap="square">
            <a:spAutoFit/>
          </a:bodyPr>
          <a:lstStyle/>
          <a:p>
            <a:pPr algn="l"/>
            <a:r>
              <a:rPr lang="en-CA" sz="1333" b="1" dirty="0">
                <a:solidFill>
                  <a:srgbClr val="181F2D"/>
                </a:solidFill>
              </a:rPr>
              <a:t>Let’s Connect on LinkedIn</a:t>
            </a:r>
          </a:p>
          <a:p>
            <a:pPr algn="l"/>
            <a:r>
              <a:rPr lang="en-CA" sz="1333" b="0" cap="none" dirty="0">
                <a:solidFill>
                  <a:srgbClr val="181F2D"/>
                </a:solidFill>
              </a:rPr>
              <a:t>linkedin.com/company/canada-health-infoway/</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3672057" y="5997493"/>
            <a:ext cx="2982664" cy="502573"/>
          </a:xfrm>
          <a:prstGeom prst="rect">
            <a:avLst/>
          </a:prstGeom>
        </p:spPr>
        <p:txBody>
          <a:bodyPr wrap="square">
            <a:spAutoFit/>
          </a:bodyPr>
          <a:lstStyle/>
          <a:p>
            <a:pPr algn="l"/>
            <a:r>
              <a:rPr lang="en-CA" sz="1333" b="1" dirty="0">
                <a:solidFill>
                  <a:srgbClr val="181F2D"/>
                </a:solidFill>
              </a:rPr>
              <a:t>Let’s Connect on Twitter</a:t>
            </a:r>
          </a:p>
          <a:p>
            <a:pPr algn="l"/>
            <a:r>
              <a:rPr kumimoji="0" lang="en-CA" sz="1333" b="0" i="0" u="none" strike="noStrike" cap="none" spc="0" normalizeH="0" baseline="0" dirty="0">
                <a:ln>
                  <a:noFill/>
                </a:ln>
                <a:solidFill>
                  <a:srgbClr val="181F2D"/>
                </a:solidFill>
                <a:effectLst/>
                <a:uFillTx/>
                <a:latin typeface="+mn-lt"/>
                <a:ea typeface="+mn-ea"/>
                <a:cs typeface="+mn-cs"/>
                <a:sym typeface="Helvetica Neue"/>
              </a:rPr>
              <a:t>@infoway</a:t>
            </a:r>
            <a:endParaRPr lang="en-CA" sz="1333"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1138533" y="5191188"/>
            <a:ext cx="2059328" cy="502573"/>
          </a:xfrm>
          <a:prstGeom prst="rect">
            <a:avLst/>
          </a:prstGeom>
        </p:spPr>
        <p:txBody>
          <a:bodyPr wrap="square">
            <a:spAutoFit/>
          </a:bodyPr>
          <a:lstStyle/>
          <a:p>
            <a:pPr algn="r"/>
            <a:r>
              <a:rPr lang="en-CA" sz="1333" b="1" dirty="0">
                <a:solidFill>
                  <a:srgbClr val="181F2D"/>
                </a:solidFill>
              </a:rPr>
              <a:t>Visit OUR WEBSITE</a:t>
            </a:r>
          </a:p>
          <a:p>
            <a:pPr algn="r"/>
            <a:r>
              <a:rPr lang="en-CA" sz="1333"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630113" y="6009242"/>
            <a:ext cx="2655961" cy="502573"/>
          </a:xfrm>
          <a:prstGeom prst="rect">
            <a:avLst/>
          </a:prstGeom>
        </p:spPr>
        <p:txBody>
          <a:bodyPr wrap="square">
            <a:spAutoFit/>
          </a:bodyPr>
          <a:lstStyle/>
          <a:p>
            <a:pPr algn="r"/>
            <a:r>
              <a:rPr lang="en-CA" sz="1333" b="1" dirty="0">
                <a:solidFill>
                  <a:srgbClr val="181F2D"/>
                </a:solidFill>
              </a:rPr>
              <a:t>VISIT OUR SURVEY WEBSITE</a:t>
            </a:r>
          </a:p>
          <a:p>
            <a:pPr algn="r"/>
            <a:r>
              <a:rPr lang="en-CA" sz="1333"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3434959" y="5108684"/>
            <a:ext cx="0" cy="1558005"/>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491779" y="653982"/>
            <a:ext cx="3952239" cy="633749"/>
          </a:xfrm>
          <a:prstGeom prst="rect">
            <a:avLst/>
          </a:prstGeom>
        </p:spPr>
      </p:pic>
    </p:spTree>
    <p:extLst>
      <p:ext uri="{BB962C8B-B14F-4D97-AF65-F5344CB8AC3E}">
        <p14:creationId xmlns:p14="http://schemas.microsoft.com/office/powerpoint/2010/main" val="2773781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358592" y="1292485"/>
            <a:ext cx="6822665" cy="1094028"/>
          </a:xfrm>
          <a:prstGeom prst="rect">
            <a:avLst/>
          </a:prstGeom>
        </p:spPr>
      </p:pic>
    </p:spTree>
    <p:extLst>
      <p:ext uri="{BB962C8B-B14F-4D97-AF65-F5344CB8AC3E}">
        <p14:creationId xmlns:p14="http://schemas.microsoft.com/office/powerpoint/2010/main" val="2117257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B36-1EA4-4B79-AC99-3A3479B5B13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CE7B740-BAF1-4B03-BA84-15D88950C129}"/>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4" name="Footer Placeholder 3">
            <a:extLst>
              <a:ext uri="{FF2B5EF4-FFF2-40B4-BE49-F238E27FC236}">
                <a16:creationId xmlns:a16="http://schemas.microsoft.com/office/drawing/2014/main" id="{1CA64714-178A-4493-916B-FFF5F5CA0692}"/>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0AD2387-EB47-4DFD-8925-A67F09DB627E}"/>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123114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C8309-98C5-46F3-B31C-4A5B67805D96}"/>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3" name="Footer Placeholder 2">
            <a:extLst>
              <a:ext uri="{FF2B5EF4-FFF2-40B4-BE49-F238E27FC236}">
                <a16:creationId xmlns:a16="http://schemas.microsoft.com/office/drawing/2014/main" id="{9A103EFA-1D11-4C6A-8F22-0A2759CE7619}"/>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7C8B1A12-19EE-46A4-B8BF-299F6FF22519}"/>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360683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3316-B1ED-4961-9375-6E7288432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27F5828-D615-4410-B82A-95807972F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77AD2D7-EC06-4F2E-8E44-FDCEDF007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6DC2B-675A-405C-912F-FA8192AF49D3}"/>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6" name="Footer Placeholder 5">
            <a:extLst>
              <a:ext uri="{FF2B5EF4-FFF2-40B4-BE49-F238E27FC236}">
                <a16:creationId xmlns:a16="http://schemas.microsoft.com/office/drawing/2014/main" id="{3126462B-D05D-4782-9566-CF02E3EDB52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BAA479D-7AEC-4715-8494-11BCF3B498EC}"/>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146387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517E-83EE-4733-8A9F-0DC9C7FD4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EDF0278-BD9A-46B1-A15E-BBA53E800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1CAF6620-66CF-4274-9F51-F55941D8E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9627FC-AC69-4BA8-A74B-9ABFACC99CF5}"/>
              </a:ext>
            </a:extLst>
          </p:cNvPr>
          <p:cNvSpPr>
            <a:spLocks noGrp="1"/>
          </p:cNvSpPr>
          <p:nvPr>
            <p:ph type="dt" sz="half" idx="10"/>
          </p:nvPr>
        </p:nvSpPr>
        <p:spPr/>
        <p:txBody>
          <a:bodyPr/>
          <a:lstStyle/>
          <a:p>
            <a:fld id="{8BCAB5E0-6717-49AF-8E3B-14321285ED1D}" type="datetimeFigureOut">
              <a:rPr lang="en-CA" smtClean="0"/>
              <a:t>2023-03-22</a:t>
            </a:fld>
            <a:endParaRPr lang="en-CA" dirty="0"/>
          </a:p>
        </p:txBody>
      </p:sp>
      <p:sp>
        <p:nvSpPr>
          <p:cNvPr id="6" name="Footer Placeholder 5">
            <a:extLst>
              <a:ext uri="{FF2B5EF4-FFF2-40B4-BE49-F238E27FC236}">
                <a16:creationId xmlns:a16="http://schemas.microsoft.com/office/drawing/2014/main" id="{5E470A08-1D53-4AA0-A10A-8B02B68BF04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AA4B7D11-BCC2-48AF-855E-6A4E47D41B29}"/>
              </a:ext>
            </a:extLst>
          </p:cNvPr>
          <p:cNvSpPr>
            <a:spLocks noGrp="1"/>
          </p:cNvSpPr>
          <p:nvPr>
            <p:ph type="sldNum" sz="quarter" idx="12"/>
          </p:nvPr>
        </p:nvSpPr>
        <p:spPr/>
        <p:txBody>
          <a:bodyPr/>
          <a:lstStyle/>
          <a:p>
            <a:fld id="{F4E121C1-8C94-4482-AE69-2422EDA65991}" type="slidenum">
              <a:rPr lang="en-CA" smtClean="0"/>
              <a:t>‹#›</a:t>
            </a:fld>
            <a:endParaRPr lang="en-CA" dirty="0"/>
          </a:p>
        </p:txBody>
      </p:sp>
    </p:spTree>
    <p:extLst>
      <p:ext uri="{BB962C8B-B14F-4D97-AF65-F5344CB8AC3E}">
        <p14:creationId xmlns:p14="http://schemas.microsoft.com/office/powerpoint/2010/main" val="98955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2.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AD40F-4E42-4098-A215-4DEC87BEE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697537-F560-4044-9242-9966CF15C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D2EDFF-FEE9-4CAC-9610-D02A329D76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AB5E0-6717-49AF-8E3B-14321285ED1D}" type="datetimeFigureOut">
              <a:rPr lang="en-CA" smtClean="0"/>
              <a:t>2023-03-22</a:t>
            </a:fld>
            <a:endParaRPr lang="en-CA" dirty="0"/>
          </a:p>
        </p:txBody>
      </p:sp>
      <p:sp>
        <p:nvSpPr>
          <p:cNvPr id="5" name="Footer Placeholder 4">
            <a:extLst>
              <a:ext uri="{FF2B5EF4-FFF2-40B4-BE49-F238E27FC236}">
                <a16:creationId xmlns:a16="http://schemas.microsoft.com/office/drawing/2014/main" id="{DA69D349-FE4C-447B-B987-FFABACBB9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1FEBCD08-5764-4B6E-A179-F64C7A9DB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121C1-8C94-4482-AE69-2422EDA65991}" type="slidenum">
              <a:rPr lang="en-CA" smtClean="0"/>
              <a:t>‹#›</a:t>
            </a:fld>
            <a:endParaRPr lang="en-CA" dirty="0"/>
          </a:p>
        </p:txBody>
      </p:sp>
    </p:spTree>
    <p:extLst>
      <p:ext uri="{BB962C8B-B14F-4D97-AF65-F5344CB8AC3E}">
        <p14:creationId xmlns:p14="http://schemas.microsoft.com/office/powerpoint/2010/main" val="2123628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75360" y="512064"/>
            <a:ext cx="8839200"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975360" y="1780032"/>
            <a:ext cx="8839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6" name="Straight Connector 5">
            <a:extLst>
              <a:ext uri="{FF2B5EF4-FFF2-40B4-BE49-F238E27FC236}">
                <a16:creationId xmlns:a16="http://schemas.microsoft.com/office/drawing/2014/main" id="{4D1DBFBF-AE61-4C5B-B0F3-78ED90AFB589}"/>
              </a:ext>
            </a:extLst>
          </p:cNvPr>
          <p:cNvCxnSpPr/>
          <p:nvPr userDrawn="1"/>
        </p:nvCxnSpPr>
        <p:spPr>
          <a:xfrm>
            <a:off x="-1844" y="6179832"/>
            <a:ext cx="320040" cy="0"/>
          </a:xfrm>
          <a:prstGeom prst="line">
            <a:avLst/>
          </a:prstGeom>
          <a:noFill/>
          <a:ln w="635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328108" y="6360918"/>
            <a:ext cx="1946216" cy="1948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defTabSz="457200">
              <a:defRPr sz="2100" b="0" cap="none">
                <a:solidFill>
                  <a:srgbClr val="000000"/>
                </a:solidFill>
              </a:defRPr>
            </a:lvl1pPr>
          </a:lstStyle>
          <a:p>
            <a:endParaRPr sz="933" b="0" i="0" dirty="0">
              <a:latin typeface="Helvetica Neue Light" panose="02000403000000020004" pitchFamily="2" charset="0"/>
              <a:ea typeface="Helvetica Neue Light" panose="02000403000000020004" pitchFamily="2" charset="0"/>
            </a:endParaRPr>
          </a:p>
        </p:txBody>
      </p:sp>
      <p:cxnSp>
        <p:nvCxnSpPr>
          <p:cNvPr id="8" name="Straight Connector 7">
            <a:extLst>
              <a:ext uri="{FF2B5EF4-FFF2-40B4-BE49-F238E27FC236}">
                <a16:creationId xmlns:a16="http://schemas.microsoft.com/office/drawing/2014/main" id="{79FDA0CB-6088-4EBB-8CBA-5EB5E2198B64}"/>
              </a:ext>
            </a:extLst>
          </p:cNvPr>
          <p:cNvCxnSpPr>
            <a:cxnSpLocks/>
          </p:cNvCxnSpPr>
          <p:nvPr userDrawn="1"/>
        </p:nvCxnSpPr>
        <p:spPr>
          <a:xfrm>
            <a:off x="1" y="1388160"/>
            <a:ext cx="9817100" cy="0"/>
          </a:xfrm>
          <a:prstGeom prst="line">
            <a:avLst/>
          </a:prstGeom>
          <a:noFill/>
          <a:ln w="635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328109" y="5996742"/>
            <a:ext cx="524340" cy="366183"/>
          </a:xfrm>
          <a:prstGeom prst="rect">
            <a:avLst/>
          </a:prstGeom>
        </p:spPr>
        <p:txBody>
          <a:bodyPr vert="horz" lIns="91440" tIns="45720" rIns="91440" bIns="45720" rtlCol="0" anchor="ctr"/>
          <a:lstStyle>
            <a:lvl1pPr algn="l">
              <a:defRPr sz="1333">
                <a:solidFill>
                  <a:schemeClr val="tx1"/>
                </a:solidFill>
              </a:defRPr>
            </a:lvl1pPr>
          </a:lstStyle>
          <a:p>
            <a:fld id="{7BCFBF29-39BB-47B7-B83E-9E61FEB2B13F}" type="slidenum">
              <a:rPr lang="en-CA" smtClean="0"/>
              <a:pPr/>
              <a:t>‹#›</a:t>
            </a:fld>
            <a:endParaRPr lang="en-CA" dirty="0"/>
          </a:p>
        </p:txBody>
      </p:sp>
      <p:pic>
        <p:nvPicPr>
          <p:cNvPr id="9" name="Picture 8">
            <a:extLst>
              <a:ext uri="{FF2B5EF4-FFF2-40B4-BE49-F238E27FC236}">
                <a16:creationId xmlns:a16="http://schemas.microsoft.com/office/drawing/2014/main" id="{6AC4002D-CCDE-4C9D-8724-5C487687ECCD}"/>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9288575" y="6180371"/>
            <a:ext cx="2692400" cy="428413"/>
          </a:xfrm>
          <a:prstGeom prst="rect">
            <a:avLst/>
          </a:prstGeom>
        </p:spPr>
      </p:pic>
      <p:sp>
        <p:nvSpPr>
          <p:cNvPr id="10" name="Footer Placeholder 3">
            <a:extLst>
              <a:ext uri="{FF2B5EF4-FFF2-40B4-BE49-F238E27FC236}">
                <a16:creationId xmlns:a16="http://schemas.microsoft.com/office/drawing/2014/main" id="{2CF0DA8B-1D17-4B2B-884E-EB443BF31C24}"/>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32044519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Lst>
  <p:transition spd="med"/>
  <p:hf hdr="0" dt="0"/>
  <p:txStyles>
    <p:titleStyle>
      <a:lvl1pPr marL="0" marR="0" indent="0" algn="l" defTabSz="412740" eaLnBrk="1" latinLnBrk="0" hangingPunct="1">
        <a:lnSpc>
          <a:spcPct val="100000"/>
        </a:lnSpc>
        <a:spcBef>
          <a:spcPts val="0"/>
        </a:spcBef>
        <a:spcAft>
          <a:spcPts val="0"/>
        </a:spcAft>
        <a:buClrTx/>
        <a:buSzTx/>
        <a:buFontTx/>
        <a:buNone/>
        <a:tabLst/>
        <a:defRPr sz="3200" b="1" i="0" u="none" strike="noStrike" cap="none" spc="0" baseline="0" dirty="0">
          <a:ln>
            <a:noFill/>
          </a:ln>
          <a:solidFill>
            <a:schemeClr val="tx1"/>
          </a:solidFill>
          <a:uFillTx/>
          <a:latin typeface="+mj-lt"/>
          <a:ea typeface="+mn-ea"/>
          <a:cs typeface="+mn-cs"/>
          <a:sym typeface="Helvetica Neue"/>
        </a:defRPr>
      </a:lvl1pPr>
      <a:lvl2pPr marL="0" marR="0" indent="11429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94"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91"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89"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86"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83"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80"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7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p:titleStyle>
    <p:bodyStyle>
      <a:lvl1pPr marL="256026" marR="0" indent="-253994" algn="l" defTabSz="412740" eaLnBrk="1" latinLnBrk="0" hangingPunct="1">
        <a:lnSpc>
          <a:spcPct val="130000"/>
        </a:lnSpc>
        <a:spcBef>
          <a:spcPts val="400"/>
        </a:spcBef>
        <a:spcAft>
          <a:spcPts val="400"/>
        </a:spcAft>
        <a:buClrTx/>
        <a:buSzPct val="100000"/>
        <a:buFontTx/>
        <a:buChar char="•"/>
        <a:tabLst/>
        <a:defRPr lang="en-US" sz="2400" b="0" i="0" u="none" strike="noStrike" cap="none" spc="0" baseline="0" dirty="0">
          <a:ln>
            <a:noFill/>
          </a:ln>
          <a:solidFill>
            <a:schemeClr val="tx1"/>
          </a:solidFill>
          <a:uFillTx/>
          <a:latin typeface="+mn-lt"/>
          <a:ea typeface="+mn-ea"/>
          <a:cs typeface="+mn-cs"/>
          <a:sym typeface="Helvetica Neue"/>
        </a:defRPr>
      </a:lvl1pPr>
      <a:lvl2pPr marL="573010" marR="0" indent="-253994" algn="l" defTabSz="412740" eaLnBrk="1" latinLnBrk="0" hangingPunct="1">
        <a:lnSpc>
          <a:spcPct val="130000"/>
        </a:lnSpc>
        <a:spcBef>
          <a:spcPts val="400"/>
        </a:spcBef>
        <a:spcAft>
          <a:spcPts val="400"/>
        </a:spcAft>
        <a:buClrTx/>
        <a:buSzPct val="100000"/>
        <a:buFontTx/>
        <a:buChar char="•"/>
        <a:tabLst/>
        <a:defRPr lang="en-US" sz="2133" b="0" i="0" u="none" strike="noStrike" cap="none" spc="0" baseline="0" dirty="0">
          <a:ln>
            <a:noFill/>
          </a:ln>
          <a:solidFill>
            <a:schemeClr val="tx1"/>
          </a:solidFill>
          <a:uFillTx/>
          <a:latin typeface="+mn-lt"/>
          <a:ea typeface="+mn-ea"/>
          <a:cs typeface="+mn-cs"/>
          <a:sym typeface="Helvetica Neue"/>
        </a:defRPr>
      </a:lvl2pPr>
      <a:lvl3pPr marL="889994"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chemeClr val="tx1"/>
          </a:solidFill>
          <a:uFillTx/>
          <a:latin typeface="+mn-lt"/>
          <a:ea typeface="+mn-ea"/>
          <a:cs typeface="+mn-cs"/>
          <a:sym typeface="Helvetica Neue"/>
        </a:defRPr>
      </a:lvl3pPr>
      <a:lvl4pPr marL="1206978"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chemeClr val="tx1"/>
          </a:solidFill>
          <a:uFillTx/>
          <a:latin typeface="+mn-lt"/>
          <a:ea typeface="+mn-ea"/>
          <a:cs typeface="+mn-cs"/>
          <a:sym typeface="Helvetica Neue"/>
        </a:defRPr>
      </a:lvl4pPr>
      <a:lvl5pPr marL="1523962" marR="0" indent="-253994" algn="l" defTabSz="412740" eaLnBrk="1" latinLnBrk="0" hangingPunct="1">
        <a:lnSpc>
          <a:spcPct val="130000"/>
        </a:lnSpc>
        <a:spcBef>
          <a:spcPts val="400"/>
        </a:spcBef>
        <a:spcAft>
          <a:spcPts val="400"/>
        </a:spcAft>
        <a:buClrTx/>
        <a:buSzPct val="100000"/>
        <a:buFontTx/>
        <a:buChar char="•"/>
        <a:tabLst/>
        <a:defRPr lang="en-CA" sz="1867" b="0" i="0" u="none" strike="noStrike" cap="none" spc="0" baseline="0" dirty="0">
          <a:ln>
            <a:noFill/>
          </a:ln>
          <a:solidFill>
            <a:schemeClr val="tx1"/>
          </a:solidFill>
          <a:uFillTx/>
          <a:latin typeface="+mn-lt"/>
          <a:ea typeface="+mn-ea"/>
          <a:cs typeface="+mn-cs"/>
          <a:sym typeface="Helvetica Neue"/>
        </a:defRPr>
      </a:lvl5pPr>
      <a:lvl6pPr marL="1746207"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99"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91"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83"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94"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91"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89"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86"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83"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8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7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75360" y="512064"/>
            <a:ext cx="8839200"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975360" y="1780032"/>
            <a:ext cx="8839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6" name="Straight Connector 5">
            <a:extLst>
              <a:ext uri="{FF2B5EF4-FFF2-40B4-BE49-F238E27FC236}">
                <a16:creationId xmlns:a16="http://schemas.microsoft.com/office/drawing/2014/main" id="{4D1DBFBF-AE61-4C5B-B0F3-78ED90AFB589}"/>
              </a:ext>
            </a:extLst>
          </p:cNvPr>
          <p:cNvCxnSpPr/>
          <p:nvPr userDrawn="1"/>
        </p:nvCxnSpPr>
        <p:spPr>
          <a:xfrm>
            <a:off x="-1844" y="6179832"/>
            <a:ext cx="320040" cy="0"/>
          </a:xfrm>
          <a:prstGeom prst="line">
            <a:avLst/>
          </a:prstGeom>
          <a:noFill/>
          <a:ln w="635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328108" y="6360918"/>
            <a:ext cx="1946216" cy="1948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defTabSz="457200">
              <a:defRPr sz="2100" b="0" cap="none">
                <a:solidFill>
                  <a:srgbClr val="000000"/>
                </a:solidFill>
              </a:defRPr>
            </a:lvl1pPr>
          </a:lstStyle>
          <a:p>
            <a:endParaRPr sz="933" b="0" i="0" dirty="0">
              <a:latin typeface="Helvetica Neue Light" panose="02000403000000020004" pitchFamily="2" charset="0"/>
              <a:ea typeface="Helvetica Neue Light" panose="02000403000000020004" pitchFamily="2" charset="0"/>
            </a:endParaRPr>
          </a:p>
        </p:txBody>
      </p:sp>
      <p:cxnSp>
        <p:nvCxnSpPr>
          <p:cNvPr id="8" name="Straight Connector 7">
            <a:extLst>
              <a:ext uri="{FF2B5EF4-FFF2-40B4-BE49-F238E27FC236}">
                <a16:creationId xmlns:a16="http://schemas.microsoft.com/office/drawing/2014/main" id="{79FDA0CB-6088-4EBB-8CBA-5EB5E2198B64}"/>
              </a:ext>
            </a:extLst>
          </p:cNvPr>
          <p:cNvCxnSpPr>
            <a:cxnSpLocks/>
          </p:cNvCxnSpPr>
          <p:nvPr userDrawn="1"/>
        </p:nvCxnSpPr>
        <p:spPr>
          <a:xfrm>
            <a:off x="1" y="1388160"/>
            <a:ext cx="9817100" cy="0"/>
          </a:xfrm>
          <a:prstGeom prst="line">
            <a:avLst/>
          </a:prstGeom>
          <a:noFill/>
          <a:ln w="635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328109" y="5996742"/>
            <a:ext cx="524340" cy="366183"/>
          </a:xfrm>
          <a:prstGeom prst="rect">
            <a:avLst/>
          </a:prstGeom>
        </p:spPr>
        <p:txBody>
          <a:bodyPr vert="horz" lIns="91440" tIns="45720" rIns="91440" bIns="45720" rtlCol="0" anchor="ctr"/>
          <a:lstStyle>
            <a:lvl1pPr algn="l">
              <a:defRPr sz="1333">
                <a:solidFill>
                  <a:schemeClr val="tx1"/>
                </a:solidFill>
              </a:defRPr>
            </a:lvl1pPr>
          </a:lstStyle>
          <a:p>
            <a:fld id="{7BCFBF29-39BB-47B7-B83E-9E61FEB2B13F}" type="slidenum">
              <a:rPr lang="en-CA" smtClean="0"/>
              <a:pPr/>
              <a:t>‹#›</a:t>
            </a:fld>
            <a:endParaRPr lang="en-CA" dirty="0"/>
          </a:p>
        </p:txBody>
      </p:sp>
      <p:pic>
        <p:nvPicPr>
          <p:cNvPr id="9" name="Picture 8">
            <a:extLst>
              <a:ext uri="{FF2B5EF4-FFF2-40B4-BE49-F238E27FC236}">
                <a16:creationId xmlns:a16="http://schemas.microsoft.com/office/drawing/2014/main" id="{6AC4002D-CCDE-4C9D-8724-5C487687ECCD}"/>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9288575" y="6180371"/>
            <a:ext cx="2692400" cy="428413"/>
          </a:xfrm>
          <a:prstGeom prst="rect">
            <a:avLst/>
          </a:prstGeom>
        </p:spPr>
      </p:pic>
      <p:sp>
        <p:nvSpPr>
          <p:cNvPr id="10" name="Footer Placeholder 3">
            <a:extLst>
              <a:ext uri="{FF2B5EF4-FFF2-40B4-BE49-F238E27FC236}">
                <a16:creationId xmlns:a16="http://schemas.microsoft.com/office/drawing/2014/main" id="{2CF0DA8B-1D17-4B2B-884E-EB443BF31C24}"/>
              </a:ext>
            </a:extLst>
          </p:cNvPr>
          <p:cNvSpPr>
            <a:spLocks noGrp="1"/>
          </p:cNvSpPr>
          <p:nvPr>
            <p:ph type="ftr" sz="quarter" idx="3"/>
          </p:nvPr>
        </p:nvSpPr>
        <p:spPr>
          <a:xfrm>
            <a:off x="318196" y="6432331"/>
            <a:ext cx="3251200" cy="260096"/>
          </a:xfrm>
          <a:prstGeom prst="rect">
            <a:avLst/>
          </a:prstGeom>
        </p:spPr>
        <p:txBody>
          <a:bodyPr vert="horz" lIns="91440" tIns="45720" rIns="91440" bIns="45720" rtlCol="0" anchor="ctr"/>
          <a:lstStyle>
            <a:lvl1pPr algn="l">
              <a:defRPr sz="1067" cap="none" baseline="0">
                <a:solidFill>
                  <a:schemeClr val="tx1">
                    <a:tint val="75000"/>
                  </a:schemeClr>
                </a:solidFill>
              </a:defRPr>
            </a:lvl1pPr>
          </a:lstStyle>
          <a:p>
            <a:r>
              <a:rPr lang="en-CA" dirty="0"/>
              <a:t>©2021 Canada Health Infoway</a:t>
            </a:r>
          </a:p>
        </p:txBody>
      </p:sp>
    </p:spTree>
    <p:extLst>
      <p:ext uri="{BB962C8B-B14F-4D97-AF65-F5344CB8AC3E}">
        <p14:creationId xmlns:p14="http://schemas.microsoft.com/office/powerpoint/2010/main" val="6173795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3" r:id="rId6"/>
  </p:sldLayoutIdLst>
  <p:transition spd="med"/>
  <p:hf hdr="0" dt="0"/>
  <p:txStyles>
    <p:titleStyle>
      <a:lvl1pPr marL="0" marR="0" indent="0" algn="l" defTabSz="412740" eaLnBrk="1" latinLnBrk="0" hangingPunct="1">
        <a:lnSpc>
          <a:spcPct val="100000"/>
        </a:lnSpc>
        <a:spcBef>
          <a:spcPts val="0"/>
        </a:spcBef>
        <a:spcAft>
          <a:spcPts val="0"/>
        </a:spcAft>
        <a:buClrTx/>
        <a:buSzTx/>
        <a:buFontTx/>
        <a:buNone/>
        <a:tabLst/>
        <a:defRPr sz="3200" b="1" i="0" u="none" strike="noStrike" cap="none" spc="0" baseline="0" dirty="0">
          <a:ln>
            <a:noFill/>
          </a:ln>
          <a:solidFill>
            <a:schemeClr val="tx1"/>
          </a:solidFill>
          <a:uFillTx/>
          <a:latin typeface="+mj-lt"/>
          <a:ea typeface="+mn-ea"/>
          <a:cs typeface="+mn-cs"/>
          <a:sym typeface="Helvetica Neue"/>
        </a:defRPr>
      </a:lvl1pPr>
      <a:lvl2pPr marL="0" marR="0" indent="11429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94"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91"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89"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86"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83"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80"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7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p:titleStyle>
    <p:bodyStyle>
      <a:lvl1pPr marL="256026" marR="0" indent="-253994" algn="l" defTabSz="412740" eaLnBrk="1" latinLnBrk="0" hangingPunct="1">
        <a:lnSpc>
          <a:spcPct val="130000"/>
        </a:lnSpc>
        <a:spcBef>
          <a:spcPts val="400"/>
        </a:spcBef>
        <a:spcAft>
          <a:spcPts val="400"/>
        </a:spcAft>
        <a:buClrTx/>
        <a:buSzPct val="100000"/>
        <a:buFontTx/>
        <a:buChar char="•"/>
        <a:tabLst/>
        <a:defRPr lang="en-US" sz="2400" b="0" i="0" u="none" strike="noStrike" cap="none" spc="0" baseline="0" dirty="0">
          <a:ln>
            <a:noFill/>
          </a:ln>
          <a:solidFill>
            <a:schemeClr val="tx1"/>
          </a:solidFill>
          <a:uFillTx/>
          <a:latin typeface="+mn-lt"/>
          <a:ea typeface="+mn-ea"/>
          <a:cs typeface="+mn-cs"/>
          <a:sym typeface="Helvetica Neue"/>
        </a:defRPr>
      </a:lvl1pPr>
      <a:lvl2pPr marL="573010" marR="0" indent="-253994" algn="l" defTabSz="412740" eaLnBrk="1" latinLnBrk="0" hangingPunct="1">
        <a:lnSpc>
          <a:spcPct val="130000"/>
        </a:lnSpc>
        <a:spcBef>
          <a:spcPts val="400"/>
        </a:spcBef>
        <a:spcAft>
          <a:spcPts val="400"/>
        </a:spcAft>
        <a:buClrTx/>
        <a:buSzPct val="100000"/>
        <a:buFontTx/>
        <a:buChar char="•"/>
        <a:tabLst/>
        <a:defRPr lang="en-US" sz="2133" b="0" i="0" u="none" strike="noStrike" cap="none" spc="0" baseline="0" dirty="0">
          <a:ln>
            <a:noFill/>
          </a:ln>
          <a:solidFill>
            <a:schemeClr val="tx1"/>
          </a:solidFill>
          <a:uFillTx/>
          <a:latin typeface="+mn-lt"/>
          <a:ea typeface="+mn-ea"/>
          <a:cs typeface="+mn-cs"/>
          <a:sym typeface="Helvetica Neue"/>
        </a:defRPr>
      </a:lvl2pPr>
      <a:lvl3pPr marL="889994"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chemeClr val="tx1"/>
          </a:solidFill>
          <a:uFillTx/>
          <a:latin typeface="+mn-lt"/>
          <a:ea typeface="+mn-ea"/>
          <a:cs typeface="+mn-cs"/>
          <a:sym typeface="Helvetica Neue"/>
        </a:defRPr>
      </a:lvl3pPr>
      <a:lvl4pPr marL="1206978"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chemeClr val="tx1"/>
          </a:solidFill>
          <a:uFillTx/>
          <a:latin typeface="+mn-lt"/>
          <a:ea typeface="+mn-ea"/>
          <a:cs typeface="+mn-cs"/>
          <a:sym typeface="Helvetica Neue"/>
        </a:defRPr>
      </a:lvl4pPr>
      <a:lvl5pPr marL="1523962" marR="0" indent="-253994" algn="l" defTabSz="412740" eaLnBrk="1" latinLnBrk="0" hangingPunct="1">
        <a:lnSpc>
          <a:spcPct val="130000"/>
        </a:lnSpc>
        <a:spcBef>
          <a:spcPts val="400"/>
        </a:spcBef>
        <a:spcAft>
          <a:spcPts val="400"/>
        </a:spcAft>
        <a:buClrTx/>
        <a:buSzPct val="100000"/>
        <a:buFontTx/>
        <a:buChar char="•"/>
        <a:tabLst/>
        <a:defRPr lang="en-CA" sz="1867" b="0" i="0" u="none" strike="noStrike" cap="none" spc="0" baseline="0" dirty="0">
          <a:ln>
            <a:noFill/>
          </a:ln>
          <a:solidFill>
            <a:schemeClr val="tx1"/>
          </a:solidFill>
          <a:uFillTx/>
          <a:latin typeface="+mn-lt"/>
          <a:ea typeface="+mn-ea"/>
          <a:cs typeface="+mn-cs"/>
          <a:sym typeface="Helvetica Neue"/>
        </a:defRPr>
      </a:lvl5pPr>
      <a:lvl6pPr marL="1746207"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99"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91"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83"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94"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91"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89"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86"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83"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8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7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65874" y="302220"/>
            <a:ext cx="10194085"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975360" y="1780032"/>
            <a:ext cx="10194085"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328108" y="6360918"/>
            <a:ext cx="1946216" cy="1948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defTabSz="457200">
              <a:defRPr sz="2100" b="0" cap="none">
                <a:solidFill>
                  <a:srgbClr val="000000"/>
                </a:solidFill>
              </a:defRPr>
            </a:lvl1pPr>
          </a:lstStyle>
          <a:p>
            <a:endParaRPr sz="933"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328110" y="5996743"/>
            <a:ext cx="524340" cy="366183"/>
          </a:xfrm>
          <a:prstGeom prst="rect">
            <a:avLst/>
          </a:prstGeom>
        </p:spPr>
        <p:txBody>
          <a:bodyPr vert="horz" lIns="91440" tIns="45720" rIns="91440" bIns="45720" rtlCol="0" anchor="ctr"/>
          <a:lstStyle>
            <a:lvl1pPr algn="l">
              <a:defRPr sz="1333">
                <a:solidFill>
                  <a:srgbClr val="181F2D"/>
                </a:solidFill>
              </a:defRPr>
            </a:lvl1pPr>
          </a:lstStyle>
          <a:p>
            <a:fld id="{7BCFBF29-39BB-47B7-B83E-9E61FEB2B13F}" type="slidenum">
              <a:rPr lang="en-CA" smtClean="0"/>
              <a:pPr/>
              <a:t>‹#›</a:t>
            </a:fld>
            <a:endParaRPr lang="en-CA" dirty="0"/>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328108" y="6413712"/>
            <a:ext cx="2438400" cy="195072"/>
          </a:xfrm>
          <a:prstGeom prst="rect">
            <a:avLst/>
          </a:prstGeom>
        </p:spPr>
        <p:txBody>
          <a:bodyPr vert="horz" lIns="91440" tIns="45720" rIns="91440" bIns="45720" rtlCol="0" anchor="ctr"/>
          <a:lstStyle>
            <a:lvl1pPr algn="l">
              <a:defRPr sz="933">
                <a:solidFill>
                  <a:schemeClr val="tx1">
                    <a:tint val="75000"/>
                  </a:schemeClr>
                </a:solidFill>
              </a:defRPr>
            </a:lvl1pPr>
          </a:lstStyle>
          <a:p>
            <a:r>
              <a:rPr lang="en-CA" dirty="0"/>
              <a:t>©2021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7"/>
          <a:srcRect t="41558" b="41558"/>
          <a:stretch/>
        </p:blipFill>
        <p:spPr>
          <a:xfrm>
            <a:off x="9279852" y="6180637"/>
            <a:ext cx="2560213" cy="433607"/>
          </a:xfrm>
          <a:prstGeom prst="rect">
            <a:avLst/>
          </a:prstGeom>
        </p:spPr>
      </p:pic>
    </p:spTree>
    <p:extLst>
      <p:ext uri="{BB962C8B-B14F-4D97-AF65-F5344CB8AC3E}">
        <p14:creationId xmlns:p14="http://schemas.microsoft.com/office/powerpoint/2010/main" val="2744402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2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412730" eaLnBrk="1" latinLnBrk="0" hangingPunct="1">
        <a:lnSpc>
          <a:spcPct val="100000"/>
        </a:lnSpc>
        <a:spcBef>
          <a:spcPts val="0"/>
        </a:spcBef>
        <a:spcAft>
          <a:spcPts val="0"/>
        </a:spcAft>
        <a:buClrTx/>
        <a:buSzTx/>
        <a:buFontTx/>
        <a:buNone/>
        <a:tabLst/>
        <a:defRPr sz="2800" b="1" i="0" u="none" strike="noStrike" cap="none" spc="0" baseline="0" dirty="0">
          <a:ln>
            <a:noFill/>
          </a:ln>
          <a:solidFill>
            <a:srgbClr val="181F2D"/>
          </a:solidFill>
          <a:uFillTx/>
          <a:latin typeface="+mj-lt"/>
          <a:ea typeface="+mn-ea"/>
          <a:cs typeface="+mn-cs"/>
          <a:sym typeface="Helvetica Neue"/>
        </a:defRPr>
      </a:lvl1pPr>
      <a:lvl2pPr marL="0" marR="0" indent="11429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89"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8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78"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7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66"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60"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5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p:titleStyle>
    <p:bodyStyle>
      <a:lvl1pPr marL="256020" marR="0" indent="-253988" algn="l" defTabSz="412730" eaLnBrk="1" latinLnBrk="0" hangingPunct="1">
        <a:lnSpc>
          <a:spcPct val="130000"/>
        </a:lnSpc>
        <a:spcBef>
          <a:spcPts val="400"/>
        </a:spcBef>
        <a:spcAft>
          <a:spcPts val="400"/>
        </a:spcAft>
        <a:buClrTx/>
        <a:buSzPct val="100000"/>
        <a:buFontTx/>
        <a:buChar char="•"/>
        <a:tabLst/>
        <a:defRPr lang="en-US" sz="2400" b="0" i="0" u="none" strike="noStrike" cap="none" spc="0" baseline="0" dirty="0">
          <a:ln>
            <a:noFill/>
          </a:ln>
          <a:solidFill>
            <a:srgbClr val="181F2D"/>
          </a:solidFill>
          <a:uFillTx/>
          <a:latin typeface="+mn-lt"/>
          <a:ea typeface="+mn-ea"/>
          <a:cs typeface="+mn-cs"/>
          <a:sym typeface="Helvetica Neue"/>
        </a:defRPr>
      </a:lvl1pPr>
      <a:lvl2pPr marL="572996" marR="0" indent="-253988" algn="l" defTabSz="412730" eaLnBrk="1" latinLnBrk="0" hangingPunct="1">
        <a:lnSpc>
          <a:spcPct val="130000"/>
        </a:lnSpc>
        <a:spcBef>
          <a:spcPts val="400"/>
        </a:spcBef>
        <a:spcAft>
          <a:spcPts val="400"/>
        </a:spcAft>
        <a:buClrTx/>
        <a:buSzPct val="100000"/>
        <a:buFontTx/>
        <a:buChar char="•"/>
        <a:tabLst/>
        <a:defRPr lang="en-US" sz="2133" b="0" i="0" u="none" strike="noStrike" cap="none" spc="0" baseline="0" dirty="0">
          <a:ln>
            <a:noFill/>
          </a:ln>
          <a:solidFill>
            <a:srgbClr val="181F2D"/>
          </a:solidFill>
          <a:uFillTx/>
          <a:latin typeface="+mn-lt"/>
          <a:ea typeface="+mn-ea"/>
          <a:cs typeface="+mn-cs"/>
          <a:sym typeface="Helvetica Neue"/>
        </a:defRPr>
      </a:lvl2pPr>
      <a:lvl3pPr marL="889972" marR="0" indent="-253988" algn="l" defTabSz="41273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rgbClr val="181F2D"/>
          </a:solidFill>
          <a:uFillTx/>
          <a:latin typeface="+mn-lt"/>
          <a:ea typeface="+mn-ea"/>
          <a:cs typeface="+mn-cs"/>
          <a:sym typeface="Helvetica Neue"/>
        </a:defRPr>
      </a:lvl3pPr>
      <a:lvl4pPr marL="1206948" marR="0" indent="-253988" algn="l" defTabSz="41273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rgbClr val="181F2D"/>
          </a:solidFill>
          <a:uFillTx/>
          <a:latin typeface="+mn-lt"/>
          <a:ea typeface="+mn-ea"/>
          <a:cs typeface="+mn-cs"/>
          <a:sym typeface="Helvetica Neue"/>
        </a:defRPr>
      </a:lvl4pPr>
      <a:lvl5pPr marL="1523925" marR="0" indent="-253988" algn="l" defTabSz="412730" eaLnBrk="1" latinLnBrk="0" hangingPunct="1">
        <a:lnSpc>
          <a:spcPct val="130000"/>
        </a:lnSpc>
        <a:spcBef>
          <a:spcPts val="400"/>
        </a:spcBef>
        <a:spcAft>
          <a:spcPts val="400"/>
        </a:spcAft>
        <a:buClrTx/>
        <a:buSzPct val="100000"/>
        <a:buFontTx/>
        <a:buChar char="•"/>
        <a:tabLst/>
        <a:defRPr lang="en-CA" sz="1867" b="0" i="0" u="none" strike="noStrike" cap="none" spc="0" baseline="0" dirty="0">
          <a:ln>
            <a:noFill/>
          </a:ln>
          <a:solidFill>
            <a:srgbClr val="181F2D"/>
          </a:solidFill>
          <a:uFillTx/>
          <a:latin typeface="+mn-lt"/>
          <a:ea typeface="+mn-ea"/>
          <a:cs typeface="+mn-cs"/>
          <a:sym typeface="Helvetica Neue"/>
        </a:defRPr>
      </a:lvl5pPr>
      <a:lvl6pPr marL="1746163"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47"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31"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15"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4"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89"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82"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78"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72"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66"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60"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54" algn="ctr" defTabSz="41273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75360" y="512064"/>
            <a:ext cx="10194085"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975360" y="1780032"/>
            <a:ext cx="10194085"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328108" y="6360918"/>
            <a:ext cx="1946216" cy="1948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defTabSz="457200">
              <a:defRPr sz="2100" b="0" cap="none">
                <a:solidFill>
                  <a:srgbClr val="000000"/>
                </a:solidFill>
              </a:defRPr>
            </a:lvl1pPr>
          </a:lstStyle>
          <a:p>
            <a:endParaRPr sz="933"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328109" y="5996742"/>
            <a:ext cx="524340" cy="366183"/>
          </a:xfrm>
          <a:prstGeom prst="rect">
            <a:avLst/>
          </a:prstGeom>
        </p:spPr>
        <p:txBody>
          <a:bodyPr vert="horz" lIns="91440" tIns="45720" rIns="91440" bIns="45720" rtlCol="0" anchor="ctr"/>
          <a:lstStyle>
            <a:lvl1pPr algn="l">
              <a:defRPr sz="1333">
                <a:solidFill>
                  <a:srgbClr val="181F2D"/>
                </a:solidFill>
              </a:defRPr>
            </a:lvl1pPr>
          </a:lstStyle>
          <a:p>
            <a:fld id="{7BCFBF29-39BB-47B7-B83E-9E61FEB2B13F}" type="slidenum">
              <a:rPr lang="en-CA" smtClean="0"/>
              <a:pPr/>
              <a:t>‹#›</a:t>
            </a:fld>
            <a:endParaRPr lang="en-CA" dirty="0"/>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328108" y="6413712"/>
            <a:ext cx="2438400" cy="195072"/>
          </a:xfrm>
          <a:prstGeom prst="rect">
            <a:avLst/>
          </a:prstGeom>
        </p:spPr>
        <p:txBody>
          <a:bodyPr vert="horz" lIns="91440" tIns="45720" rIns="91440" bIns="45720" rtlCol="0" anchor="ctr"/>
          <a:lstStyle>
            <a:lvl1pPr algn="l">
              <a:defRPr sz="933">
                <a:solidFill>
                  <a:schemeClr val="tx1">
                    <a:tint val="75000"/>
                  </a:schemeClr>
                </a:solidFill>
              </a:defRPr>
            </a:lvl1pPr>
          </a:lstStyle>
          <a:p>
            <a:r>
              <a:rPr lang="en-CA" dirty="0"/>
              <a:t>©2022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5"/>
          <a:srcRect t="41558" b="41558"/>
          <a:stretch/>
        </p:blipFill>
        <p:spPr>
          <a:xfrm>
            <a:off x="9279852" y="6180635"/>
            <a:ext cx="2560213" cy="433607"/>
          </a:xfrm>
          <a:prstGeom prst="rect">
            <a:avLst/>
          </a:prstGeom>
        </p:spPr>
      </p:pic>
    </p:spTree>
    <p:extLst>
      <p:ext uri="{BB962C8B-B14F-4D97-AF65-F5344CB8AC3E}">
        <p14:creationId xmlns:p14="http://schemas.microsoft.com/office/powerpoint/2010/main" val="19187438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412740" eaLnBrk="1" latinLnBrk="0" hangingPunct="1">
        <a:lnSpc>
          <a:spcPct val="100000"/>
        </a:lnSpc>
        <a:spcBef>
          <a:spcPts val="0"/>
        </a:spcBef>
        <a:spcAft>
          <a:spcPts val="0"/>
        </a:spcAft>
        <a:buClrTx/>
        <a:buSzTx/>
        <a:buFontTx/>
        <a:buNone/>
        <a:tabLst/>
        <a:defRPr sz="3200" b="1" i="0" u="none" strike="noStrike" cap="none" spc="0" baseline="0" dirty="0">
          <a:ln>
            <a:noFill/>
          </a:ln>
          <a:solidFill>
            <a:srgbClr val="181F2D"/>
          </a:solidFill>
          <a:uFillTx/>
          <a:latin typeface="+mj-lt"/>
          <a:ea typeface="+mn-ea"/>
          <a:cs typeface="+mn-cs"/>
          <a:sym typeface="Helvetica Neue"/>
        </a:defRPr>
      </a:lvl1pPr>
      <a:lvl2pPr marL="0" marR="0" indent="11429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94"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91"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89"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86"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83"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80"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77" algn="l" defTabSz="41274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p:titleStyle>
    <p:bodyStyle>
      <a:lvl1pPr marL="256026" marR="0" indent="-253994" algn="l" defTabSz="412740" eaLnBrk="1" latinLnBrk="0" hangingPunct="1">
        <a:lnSpc>
          <a:spcPct val="130000"/>
        </a:lnSpc>
        <a:spcBef>
          <a:spcPts val="400"/>
        </a:spcBef>
        <a:spcAft>
          <a:spcPts val="400"/>
        </a:spcAft>
        <a:buClrTx/>
        <a:buSzPct val="100000"/>
        <a:buFontTx/>
        <a:buChar char="•"/>
        <a:tabLst/>
        <a:defRPr lang="en-US" sz="2400" b="0" i="0" u="none" strike="noStrike" cap="none" spc="0" baseline="0" dirty="0">
          <a:ln>
            <a:noFill/>
          </a:ln>
          <a:solidFill>
            <a:srgbClr val="181F2D"/>
          </a:solidFill>
          <a:uFillTx/>
          <a:latin typeface="+mn-lt"/>
          <a:ea typeface="+mn-ea"/>
          <a:cs typeface="+mn-cs"/>
          <a:sym typeface="Helvetica Neue"/>
        </a:defRPr>
      </a:lvl1pPr>
      <a:lvl2pPr marL="573010" marR="0" indent="-253994" algn="l" defTabSz="412740" eaLnBrk="1" latinLnBrk="0" hangingPunct="1">
        <a:lnSpc>
          <a:spcPct val="130000"/>
        </a:lnSpc>
        <a:spcBef>
          <a:spcPts val="400"/>
        </a:spcBef>
        <a:spcAft>
          <a:spcPts val="400"/>
        </a:spcAft>
        <a:buClrTx/>
        <a:buSzPct val="100000"/>
        <a:buFontTx/>
        <a:buChar char="•"/>
        <a:tabLst/>
        <a:defRPr lang="en-US" sz="2133" b="0" i="0" u="none" strike="noStrike" cap="none" spc="0" baseline="0" dirty="0">
          <a:ln>
            <a:noFill/>
          </a:ln>
          <a:solidFill>
            <a:srgbClr val="181F2D"/>
          </a:solidFill>
          <a:uFillTx/>
          <a:latin typeface="+mn-lt"/>
          <a:ea typeface="+mn-ea"/>
          <a:cs typeface="+mn-cs"/>
          <a:sym typeface="Helvetica Neue"/>
        </a:defRPr>
      </a:lvl2pPr>
      <a:lvl3pPr marL="889994"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rgbClr val="181F2D"/>
          </a:solidFill>
          <a:uFillTx/>
          <a:latin typeface="+mn-lt"/>
          <a:ea typeface="+mn-ea"/>
          <a:cs typeface="+mn-cs"/>
          <a:sym typeface="Helvetica Neue"/>
        </a:defRPr>
      </a:lvl3pPr>
      <a:lvl4pPr marL="1206978" marR="0" indent="-253994" algn="l" defTabSz="412740" eaLnBrk="1" latinLnBrk="0" hangingPunct="1">
        <a:lnSpc>
          <a:spcPct val="130000"/>
        </a:lnSpc>
        <a:spcBef>
          <a:spcPts val="400"/>
        </a:spcBef>
        <a:spcAft>
          <a:spcPts val="400"/>
        </a:spcAft>
        <a:buClrTx/>
        <a:buSzPct val="100000"/>
        <a:buFontTx/>
        <a:buChar char="•"/>
        <a:tabLst/>
        <a:defRPr lang="en-US" sz="1867" b="0" i="0" u="none" strike="noStrike" cap="none" spc="0" baseline="0" dirty="0">
          <a:ln>
            <a:noFill/>
          </a:ln>
          <a:solidFill>
            <a:srgbClr val="181F2D"/>
          </a:solidFill>
          <a:uFillTx/>
          <a:latin typeface="+mn-lt"/>
          <a:ea typeface="+mn-ea"/>
          <a:cs typeface="+mn-cs"/>
          <a:sym typeface="Helvetica Neue"/>
        </a:defRPr>
      </a:lvl4pPr>
      <a:lvl5pPr marL="1523962" marR="0" indent="-253994" algn="l" defTabSz="412740" eaLnBrk="1" latinLnBrk="0" hangingPunct="1">
        <a:lnSpc>
          <a:spcPct val="130000"/>
        </a:lnSpc>
        <a:spcBef>
          <a:spcPts val="400"/>
        </a:spcBef>
        <a:spcAft>
          <a:spcPts val="400"/>
        </a:spcAft>
        <a:buClrTx/>
        <a:buSzPct val="100000"/>
        <a:buFontTx/>
        <a:buChar char="•"/>
        <a:tabLst/>
        <a:defRPr lang="en-CA" sz="1867" b="0" i="0" u="none" strike="noStrike" cap="none" spc="0" baseline="0" dirty="0">
          <a:ln>
            <a:noFill/>
          </a:ln>
          <a:solidFill>
            <a:srgbClr val="181F2D"/>
          </a:solidFill>
          <a:uFillTx/>
          <a:latin typeface="+mn-lt"/>
          <a:ea typeface="+mn-ea"/>
          <a:cs typeface="+mn-cs"/>
          <a:sym typeface="Helvetica Neue"/>
        </a:defRPr>
      </a:lvl5pPr>
      <a:lvl6pPr marL="1746207"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99"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91"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83"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94"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91"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89"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86"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83"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8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7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hyperlink" Target="https://simplifier.net/guide/ca-fex?version=2.0.0DFT" TargetMode="Externa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761999" y="2022764"/>
            <a:ext cx="6183923" cy="1554480"/>
          </a:xfrm>
        </p:spPr>
        <p:txBody>
          <a:bodyPr/>
          <a:lstStyle/>
          <a:p>
            <a:r>
              <a:rPr lang="en-CA" dirty="0">
                <a:latin typeface="Arial"/>
                <a:cs typeface="Arial"/>
              </a:rPr>
              <a:t>Canadian FHIR Exchange</a:t>
            </a:r>
            <a:br>
              <a:rPr lang="en-CA" dirty="0">
                <a:latin typeface="Arial"/>
                <a:cs typeface="Arial"/>
              </a:rPr>
            </a:br>
            <a:r>
              <a:rPr lang="en-CA" dirty="0">
                <a:latin typeface="Arial"/>
                <a:cs typeface="Arial"/>
              </a:rPr>
              <a:t>(CA:FeX) Release 2</a:t>
            </a:r>
            <a:endParaRPr lang="en-US" sz="1867" dirty="0">
              <a:latin typeface="Arial"/>
              <a:cs typeface="Arial"/>
            </a:endParaRPr>
          </a:p>
        </p:txBody>
      </p:sp>
      <p:sp>
        <p:nvSpPr>
          <p:cNvPr id="4" name="Text Placeholder 3">
            <a:extLst>
              <a:ext uri="{FF2B5EF4-FFF2-40B4-BE49-F238E27FC236}">
                <a16:creationId xmlns:a16="http://schemas.microsoft.com/office/drawing/2014/main" id="{7B97E807-4BAD-40DB-92C5-2FD1CE6C5ED7}"/>
              </a:ext>
            </a:extLst>
          </p:cNvPr>
          <p:cNvSpPr>
            <a:spLocks noGrp="1"/>
          </p:cNvSpPr>
          <p:nvPr>
            <p:ph type="body" sz="quarter" idx="1"/>
          </p:nvPr>
        </p:nvSpPr>
        <p:spPr>
          <a:xfrm>
            <a:off x="761999" y="5303520"/>
            <a:ext cx="7641772" cy="1554480"/>
          </a:xfrm>
        </p:spPr>
        <p:txBody>
          <a:bodyPr/>
          <a:lstStyle/>
          <a:p>
            <a:r>
              <a:rPr lang="en-US" sz="1800" dirty="0">
                <a:latin typeface="Calibri" panose="020F0502020204030204" pitchFamily="34" charset="0"/>
                <a:cs typeface="Calibri" panose="020F0502020204030204" pitchFamily="34" charset="0"/>
              </a:rPr>
              <a:t>Attila Farkas, Senior Director, Infoway Interoperability Program</a:t>
            </a:r>
          </a:p>
          <a:p>
            <a:r>
              <a:rPr lang="en-US" sz="1800" dirty="0">
                <a:latin typeface="Calibri" panose="020F0502020204030204" pitchFamily="34" charset="0"/>
                <a:cs typeface="Calibri" panose="020F0502020204030204" pitchFamily="34" charset="0"/>
              </a:rPr>
              <a:t>Sheridan Cook, Standards Lead</a:t>
            </a:r>
            <a:endParaRPr lang="en-CA" sz="18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2FDB1F8A-EAE3-47B5-B944-139FB701F905}"/>
              </a:ext>
            </a:extLst>
          </p:cNvPr>
          <p:cNvSpPr>
            <a:spLocks noGrp="1"/>
          </p:cNvSpPr>
          <p:nvPr>
            <p:ph type="body" sz="quarter" idx="10"/>
          </p:nvPr>
        </p:nvSpPr>
        <p:spPr>
          <a:xfrm>
            <a:off x="761999" y="3293724"/>
            <a:ext cx="4318000" cy="599687"/>
          </a:xfrm>
        </p:spPr>
        <p:txBody>
          <a:bodyPr/>
          <a:lstStyle/>
          <a:p>
            <a:r>
              <a:rPr lang="en-US" dirty="0"/>
              <a:t>Pan-Canadian Projectathon</a:t>
            </a:r>
          </a:p>
          <a:p>
            <a:r>
              <a:rPr lang="en-US" dirty="0"/>
              <a:t>March 2023</a:t>
            </a:r>
            <a:endParaRPr lang="en-CA" dirty="0"/>
          </a:p>
        </p:txBody>
      </p:sp>
    </p:spTree>
    <p:extLst>
      <p:ext uri="{BB962C8B-B14F-4D97-AF65-F5344CB8AC3E}">
        <p14:creationId xmlns:p14="http://schemas.microsoft.com/office/powerpoint/2010/main" val="31907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CDE722-2A2E-992A-41DB-3CCA3C43248F}"/>
              </a:ext>
            </a:extLst>
          </p:cNvPr>
          <p:cNvSpPr>
            <a:spLocks noGrp="1"/>
          </p:cNvSpPr>
          <p:nvPr>
            <p:ph type="sldNum" sz="quarter" idx="11"/>
          </p:nvPr>
        </p:nvSpPr>
        <p:spPr/>
        <p:txBody>
          <a:bodyPr/>
          <a:lstStyle/>
          <a:p>
            <a:fld id="{7BCFBF29-39BB-47B7-B83E-9E61FEB2B13F}" type="slidenum">
              <a:rPr lang="en-CA" smtClean="0"/>
              <a:pPr/>
              <a:t>10</a:t>
            </a:fld>
            <a:endParaRPr lang="en-CA" dirty="0"/>
          </a:p>
        </p:txBody>
      </p:sp>
      <p:sp>
        <p:nvSpPr>
          <p:cNvPr id="5" name="Footer Placeholder 4">
            <a:extLst>
              <a:ext uri="{FF2B5EF4-FFF2-40B4-BE49-F238E27FC236}">
                <a16:creationId xmlns:a16="http://schemas.microsoft.com/office/drawing/2014/main" id="{32F9558B-71FF-34EF-41BB-556246A6A1F2}"/>
              </a:ext>
            </a:extLst>
          </p:cNvPr>
          <p:cNvSpPr>
            <a:spLocks noGrp="1"/>
          </p:cNvSpPr>
          <p:nvPr>
            <p:ph type="ftr" sz="quarter" idx="12"/>
          </p:nvPr>
        </p:nvSpPr>
        <p:spPr/>
        <p:txBody>
          <a:bodyPr/>
          <a:lstStyle/>
          <a:p>
            <a:r>
              <a:rPr lang="en-CA" dirty="0"/>
              <a:t>©2023 Canada Health Infoway</a:t>
            </a:r>
          </a:p>
        </p:txBody>
      </p:sp>
      <p:sp>
        <p:nvSpPr>
          <p:cNvPr id="6" name="TextBox 5">
            <a:extLst>
              <a:ext uri="{FF2B5EF4-FFF2-40B4-BE49-F238E27FC236}">
                <a16:creationId xmlns:a16="http://schemas.microsoft.com/office/drawing/2014/main" id="{A9BEA8F6-DC1A-AD81-0728-02C14B821F9F}"/>
              </a:ext>
            </a:extLst>
          </p:cNvPr>
          <p:cNvSpPr txBox="1"/>
          <p:nvPr/>
        </p:nvSpPr>
        <p:spPr>
          <a:xfrm>
            <a:off x="365874" y="1223370"/>
            <a:ext cx="11389317" cy="584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kern="0" dirty="0"/>
              <a:t>CA:FeX is one piece of the larger set of building blocks that implementers will need to incorporate into their systems to facilitate the exchange of Personal Health Information across providers.</a:t>
            </a:r>
          </a:p>
        </p:txBody>
      </p:sp>
      <p:sp>
        <p:nvSpPr>
          <p:cNvPr id="7" name="Title 4">
            <a:extLst>
              <a:ext uri="{FF2B5EF4-FFF2-40B4-BE49-F238E27FC236}">
                <a16:creationId xmlns:a16="http://schemas.microsoft.com/office/drawing/2014/main" id="{2F470489-7E3C-E1D9-0EB6-97E2AA568A08}"/>
              </a:ext>
            </a:extLst>
          </p:cNvPr>
          <p:cNvSpPr txBox="1">
            <a:spLocks/>
          </p:cNvSpPr>
          <p:nvPr/>
        </p:nvSpPr>
        <p:spPr>
          <a:xfrm>
            <a:off x="365874" y="302220"/>
            <a:ext cx="11565714"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412730" eaLnBrk="1" latinLnBrk="0" hangingPunct="1">
              <a:lnSpc>
                <a:spcPct val="100000"/>
              </a:lnSpc>
              <a:spcBef>
                <a:spcPts val="0"/>
              </a:spcBef>
              <a:spcAft>
                <a:spcPts val="0"/>
              </a:spcAft>
              <a:buClrTx/>
              <a:buSzTx/>
              <a:buFontTx/>
              <a:buNone/>
              <a:tabLst/>
              <a:defRPr sz="2800" b="1" i="0" u="none" strike="noStrike" cap="none" spc="0" baseline="0" dirty="0">
                <a:ln>
                  <a:noFill/>
                </a:ln>
                <a:solidFill>
                  <a:srgbClr val="181F2D"/>
                </a:solidFill>
                <a:uFillTx/>
                <a:latin typeface="+mj-lt"/>
                <a:ea typeface="+mn-ea"/>
                <a:cs typeface="+mn-cs"/>
                <a:sym typeface="Helvetica Neue"/>
              </a:defRPr>
            </a:lvl1pPr>
            <a:lvl2pPr marL="0" marR="0" indent="11429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89"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8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78"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7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66"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60"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5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a:lstStyle>
          <a:p>
            <a:r>
              <a:rPr lang="en-CA" sz="2400" kern="0" dirty="0"/>
              <a:t>CA:FeX R2 – Place within the pan-Canadian Interoperability Roadmap</a:t>
            </a:r>
          </a:p>
        </p:txBody>
      </p:sp>
      <p:grpSp>
        <p:nvGrpSpPr>
          <p:cNvPr id="29" name="Group 28">
            <a:extLst>
              <a:ext uri="{FF2B5EF4-FFF2-40B4-BE49-F238E27FC236}">
                <a16:creationId xmlns:a16="http://schemas.microsoft.com/office/drawing/2014/main" id="{6D0FC1EA-9EF9-4B3E-B41C-F80BF5DA72F2}"/>
              </a:ext>
            </a:extLst>
          </p:cNvPr>
          <p:cNvGrpSpPr/>
          <p:nvPr/>
        </p:nvGrpSpPr>
        <p:grpSpPr>
          <a:xfrm>
            <a:off x="2559622" y="4489209"/>
            <a:ext cx="3174567" cy="778617"/>
            <a:chOff x="3245464" y="1593576"/>
            <a:chExt cx="7153831" cy="943891"/>
          </a:xfrm>
          <a:effectLst>
            <a:outerShdw blurRad="114300" dist="63500" dir="2700000" algn="ctr" rotWithShape="0">
              <a:srgbClr val="000000">
                <a:alpha val="25000"/>
              </a:srgbClr>
            </a:outerShdw>
          </a:effectLst>
        </p:grpSpPr>
        <p:sp>
          <p:nvSpPr>
            <p:cNvPr id="30" name="Freeform: Shape 29">
              <a:extLst>
                <a:ext uri="{FF2B5EF4-FFF2-40B4-BE49-F238E27FC236}">
                  <a16:creationId xmlns:a16="http://schemas.microsoft.com/office/drawing/2014/main" id="{F66B6F27-45E5-4962-9BDF-C2523F7C9CA8}"/>
                </a:ext>
              </a:extLst>
            </p:cNvPr>
            <p:cNvSpPr/>
            <p:nvPr/>
          </p:nvSpPr>
          <p:spPr>
            <a:xfrm>
              <a:off x="3245464" y="1593576"/>
              <a:ext cx="7153831" cy="943889"/>
            </a:xfrm>
            <a:custGeom>
              <a:avLst/>
              <a:gdLst>
                <a:gd name="connsiteX0" fmla="*/ 7153706 w 7153831"/>
                <a:gd name="connsiteY0" fmla="*/ 471854 h 943889"/>
                <a:gd name="connsiteX1" fmla="*/ 6682030 w 7153831"/>
                <a:gd name="connsiteY1" fmla="*/ 943530 h 943889"/>
                <a:gd name="connsiteX2" fmla="*/ 471550 w 7153831"/>
                <a:gd name="connsiteY2" fmla="*/ 943530 h 943889"/>
                <a:gd name="connsiteX3" fmla="*/ -126 w 7153831"/>
                <a:gd name="connsiteY3" fmla="*/ 471854 h 943889"/>
                <a:gd name="connsiteX4" fmla="*/ 269942 w 7153831"/>
                <a:gd name="connsiteY4" fmla="*/ 741922 h 943889"/>
                <a:gd name="connsiteX5" fmla="*/ 540010 w 7153831"/>
                <a:gd name="connsiteY5" fmla="*/ 471854 h 943889"/>
                <a:gd name="connsiteX6" fmla="*/ 270481 w 7153831"/>
                <a:gd name="connsiteY6" fmla="*/ 44921 h 943889"/>
                <a:gd name="connsiteX7" fmla="*/ 472628 w 7153831"/>
                <a:gd name="connsiteY7" fmla="*/ -360 h 943889"/>
                <a:gd name="connsiteX8" fmla="*/ 6682569 w 7153831"/>
                <a:gd name="connsiteY8" fmla="*/ -360 h 943889"/>
                <a:gd name="connsiteX9" fmla="*/ 7153706 w 7153831"/>
                <a:gd name="connsiteY9" fmla="*/ 471854 h 94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31" h="943889">
                  <a:moveTo>
                    <a:pt x="7153706" y="471854"/>
                  </a:moveTo>
                  <a:cubicBezTo>
                    <a:pt x="7153706" y="732354"/>
                    <a:pt x="6942530" y="943530"/>
                    <a:pt x="6682030" y="943530"/>
                  </a:cubicBezTo>
                  <a:lnTo>
                    <a:pt x="471550" y="943530"/>
                  </a:lnTo>
                  <a:cubicBezTo>
                    <a:pt x="211050" y="943530"/>
                    <a:pt x="-126" y="732354"/>
                    <a:pt x="-126" y="471854"/>
                  </a:cubicBezTo>
                  <a:cubicBezTo>
                    <a:pt x="-126" y="621011"/>
                    <a:pt x="120785" y="741922"/>
                    <a:pt x="269942" y="741922"/>
                  </a:cubicBezTo>
                  <a:cubicBezTo>
                    <a:pt x="419100" y="741922"/>
                    <a:pt x="540010" y="621011"/>
                    <a:pt x="540010" y="471854"/>
                  </a:cubicBezTo>
                  <a:cubicBezTo>
                    <a:pt x="540078" y="289451"/>
                    <a:pt x="435177" y="123300"/>
                    <a:pt x="270481" y="44921"/>
                  </a:cubicBezTo>
                  <a:cubicBezTo>
                    <a:pt x="333672" y="15030"/>
                    <a:pt x="402725" y="-427"/>
                    <a:pt x="472628" y="-360"/>
                  </a:cubicBezTo>
                  <a:lnTo>
                    <a:pt x="6682569" y="-360"/>
                  </a:lnTo>
                  <a:cubicBezTo>
                    <a:pt x="6943069" y="-64"/>
                    <a:pt x="7154002" y="211355"/>
                    <a:pt x="7153706" y="471854"/>
                  </a:cubicBezTo>
                  <a:close/>
                </a:path>
              </a:pathLst>
            </a:custGeom>
            <a:solidFill>
              <a:schemeClr val="bg1"/>
            </a:solidFill>
            <a:ln>
              <a:noFill/>
            </a:ln>
            <a:effectLst>
              <a:outerShdw blurRad="127000" dist="38100" dir="5400000" algn="tl" rotWithShape="0">
                <a:prstClr val="black">
                  <a:alpha val="15000"/>
                </a:prst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sp>
          <p:nvSpPr>
            <p:cNvPr id="31" name="Freeform: Shape 30">
              <a:extLst>
                <a:ext uri="{FF2B5EF4-FFF2-40B4-BE49-F238E27FC236}">
                  <a16:creationId xmlns:a16="http://schemas.microsoft.com/office/drawing/2014/main" id="{F1FA0E3A-2615-40D8-99E0-DD961142152C}"/>
                </a:ext>
              </a:extLst>
            </p:cNvPr>
            <p:cNvSpPr/>
            <p:nvPr/>
          </p:nvSpPr>
          <p:spPr>
            <a:xfrm>
              <a:off x="3245464" y="1640711"/>
              <a:ext cx="7153831" cy="896756"/>
            </a:xfrm>
            <a:custGeom>
              <a:avLst/>
              <a:gdLst>
                <a:gd name="connsiteX0" fmla="*/ 7153706 w 7153831"/>
                <a:gd name="connsiteY0" fmla="*/ 471854 h 943889"/>
                <a:gd name="connsiteX1" fmla="*/ 6682030 w 7153831"/>
                <a:gd name="connsiteY1" fmla="*/ 943530 h 943889"/>
                <a:gd name="connsiteX2" fmla="*/ 471550 w 7153831"/>
                <a:gd name="connsiteY2" fmla="*/ 943530 h 943889"/>
                <a:gd name="connsiteX3" fmla="*/ -126 w 7153831"/>
                <a:gd name="connsiteY3" fmla="*/ 471854 h 943889"/>
                <a:gd name="connsiteX4" fmla="*/ 269942 w 7153831"/>
                <a:gd name="connsiteY4" fmla="*/ 741922 h 943889"/>
                <a:gd name="connsiteX5" fmla="*/ 540010 w 7153831"/>
                <a:gd name="connsiteY5" fmla="*/ 471854 h 943889"/>
                <a:gd name="connsiteX6" fmla="*/ 270481 w 7153831"/>
                <a:gd name="connsiteY6" fmla="*/ 44921 h 943889"/>
                <a:gd name="connsiteX7" fmla="*/ 472628 w 7153831"/>
                <a:gd name="connsiteY7" fmla="*/ -360 h 943889"/>
                <a:gd name="connsiteX8" fmla="*/ 6682569 w 7153831"/>
                <a:gd name="connsiteY8" fmla="*/ -360 h 943889"/>
                <a:gd name="connsiteX9" fmla="*/ 7153706 w 7153831"/>
                <a:gd name="connsiteY9" fmla="*/ 471854 h 94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31" h="943889">
                  <a:moveTo>
                    <a:pt x="7153706" y="471854"/>
                  </a:moveTo>
                  <a:cubicBezTo>
                    <a:pt x="7153706" y="732354"/>
                    <a:pt x="6942530" y="943530"/>
                    <a:pt x="6682030" y="943530"/>
                  </a:cubicBezTo>
                  <a:lnTo>
                    <a:pt x="471550" y="943530"/>
                  </a:lnTo>
                  <a:cubicBezTo>
                    <a:pt x="211050" y="943530"/>
                    <a:pt x="-126" y="732354"/>
                    <a:pt x="-126" y="471854"/>
                  </a:cubicBezTo>
                  <a:cubicBezTo>
                    <a:pt x="-126" y="621011"/>
                    <a:pt x="120785" y="741922"/>
                    <a:pt x="269942" y="741922"/>
                  </a:cubicBezTo>
                  <a:cubicBezTo>
                    <a:pt x="419100" y="741922"/>
                    <a:pt x="540010" y="621011"/>
                    <a:pt x="540010" y="471854"/>
                  </a:cubicBezTo>
                  <a:cubicBezTo>
                    <a:pt x="540078" y="289451"/>
                    <a:pt x="435177" y="123300"/>
                    <a:pt x="270481" y="44921"/>
                  </a:cubicBezTo>
                  <a:cubicBezTo>
                    <a:pt x="333672" y="15030"/>
                    <a:pt x="402725" y="-427"/>
                    <a:pt x="472628" y="-360"/>
                  </a:cubicBezTo>
                  <a:lnTo>
                    <a:pt x="6682569" y="-360"/>
                  </a:lnTo>
                  <a:cubicBezTo>
                    <a:pt x="6943069" y="-64"/>
                    <a:pt x="7154002" y="211355"/>
                    <a:pt x="7153706" y="471854"/>
                  </a:cubicBezTo>
                  <a:close/>
                </a:path>
              </a:pathLst>
            </a:custGeom>
            <a:gradFill flip="none" rotWithShape="1">
              <a:gsLst>
                <a:gs pos="0">
                  <a:schemeClr val="bg1">
                    <a:lumMod val="71000"/>
                  </a:schemeClr>
                </a:gs>
                <a:gs pos="57000">
                  <a:srgbClr val="EDEDED"/>
                </a:gs>
                <a:gs pos="100000">
                  <a:schemeClr val="bg1"/>
                </a:gs>
              </a:gsLst>
              <a:lin ang="6000000" scaled="0"/>
              <a:tileRect/>
            </a:gradFill>
            <a:ln>
              <a:noFill/>
            </a:ln>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grpSp>
      <p:grpSp>
        <p:nvGrpSpPr>
          <p:cNvPr id="32" name="Group 31">
            <a:extLst>
              <a:ext uri="{FF2B5EF4-FFF2-40B4-BE49-F238E27FC236}">
                <a16:creationId xmlns:a16="http://schemas.microsoft.com/office/drawing/2014/main" id="{08EBA389-BEBC-4185-9416-286292D5FEFF}"/>
              </a:ext>
            </a:extLst>
          </p:cNvPr>
          <p:cNvGrpSpPr/>
          <p:nvPr/>
        </p:nvGrpSpPr>
        <p:grpSpPr>
          <a:xfrm>
            <a:off x="1674975" y="4489211"/>
            <a:ext cx="1289342" cy="779061"/>
            <a:chOff x="1796478" y="1593578"/>
            <a:chExt cx="1988582" cy="944429"/>
          </a:xfrm>
          <a:effectLst>
            <a:outerShdw blurRad="114300" dist="63500" dir="2700000" algn="ctr" rotWithShape="0">
              <a:srgbClr val="000000">
                <a:alpha val="25000"/>
              </a:srgbClr>
            </a:outerShdw>
          </a:effectLst>
        </p:grpSpPr>
        <p:sp>
          <p:nvSpPr>
            <p:cNvPr id="33" name="Freeform: Shape 32">
              <a:extLst>
                <a:ext uri="{FF2B5EF4-FFF2-40B4-BE49-F238E27FC236}">
                  <a16:creationId xmlns:a16="http://schemas.microsoft.com/office/drawing/2014/main" id="{F4002130-51BF-42F2-8188-7860971C85AA}"/>
                </a:ext>
              </a:extLst>
            </p:cNvPr>
            <p:cNvSpPr/>
            <p:nvPr/>
          </p:nvSpPr>
          <p:spPr>
            <a:xfrm>
              <a:off x="1796478" y="1593578"/>
              <a:ext cx="1988582" cy="944429"/>
            </a:xfrm>
            <a:custGeom>
              <a:avLst/>
              <a:gdLst>
                <a:gd name="connsiteX0" fmla="*/ 1988457 w 1988582"/>
                <a:gd name="connsiteY0" fmla="*/ 471854 h 944429"/>
                <a:gd name="connsiteX1" fmla="*/ 1718390 w 1988582"/>
                <a:gd name="connsiteY1" fmla="*/ 201786 h 944429"/>
                <a:gd name="connsiteX2" fmla="*/ 1448322 w 1988582"/>
                <a:gd name="connsiteY2" fmla="*/ 471854 h 944429"/>
                <a:gd name="connsiteX3" fmla="*/ 1717851 w 1988582"/>
                <a:gd name="connsiteY3" fmla="*/ 898788 h 944429"/>
                <a:gd name="connsiteX4" fmla="*/ 1515704 w 1988582"/>
                <a:gd name="connsiteY4" fmla="*/ 944069 h 944429"/>
                <a:gd name="connsiteX5" fmla="*/ 472089 w 1988582"/>
                <a:gd name="connsiteY5" fmla="*/ 944069 h 944429"/>
                <a:gd name="connsiteX6" fmla="*/ -126 w 1988582"/>
                <a:gd name="connsiteY6" fmla="*/ 471854 h 944429"/>
                <a:gd name="connsiteX7" fmla="*/ 472089 w 1988582"/>
                <a:gd name="connsiteY7" fmla="*/ -360 h 944429"/>
                <a:gd name="connsiteX8" fmla="*/ 1515704 w 1988582"/>
                <a:gd name="connsiteY8" fmla="*/ -360 h 944429"/>
                <a:gd name="connsiteX9" fmla="*/ 1987379 w 1988582"/>
                <a:gd name="connsiteY9" fmla="*/ 471315 h 94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8582" h="944429">
                  <a:moveTo>
                    <a:pt x="1988457" y="471854"/>
                  </a:moveTo>
                  <a:cubicBezTo>
                    <a:pt x="1988457" y="322697"/>
                    <a:pt x="1867547" y="201786"/>
                    <a:pt x="1718390" y="201786"/>
                  </a:cubicBezTo>
                  <a:cubicBezTo>
                    <a:pt x="1569232" y="201786"/>
                    <a:pt x="1448322" y="322697"/>
                    <a:pt x="1448322" y="471854"/>
                  </a:cubicBezTo>
                  <a:cubicBezTo>
                    <a:pt x="1448254" y="654258"/>
                    <a:pt x="1553155" y="820409"/>
                    <a:pt x="1717851" y="898788"/>
                  </a:cubicBezTo>
                  <a:cubicBezTo>
                    <a:pt x="1654660" y="928679"/>
                    <a:pt x="1585606" y="944136"/>
                    <a:pt x="1515704" y="944069"/>
                  </a:cubicBezTo>
                  <a:lnTo>
                    <a:pt x="472089" y="944069"/>
                  </a:lnTo>
                  <a:cubicBezTo>
                    <a:pt x="211293" y="944069"/>
                    <a:pt x="-126" y="732650"/>
                    <a:pt x="-126" y="471854"/>
                  </a:cubicBezTo>
                  <a:cubicBezTo>
                    <a:pt x="-126" y="211058"/>
                    <a:pt x="211293" y="-360"/>
                    <a:pt x="472089" y="-360"/>
                  </a:cubicBezTo>
                  <a:lnTo>
                    <a:pt x="1515704" y="-360"/>
                  </a:lnTo>
                  <a:cubicBezTo>
                    <a:pt x="1776203" y="-360"/>
                    <a:pt x="1987379" y="210816"/>
                    <a:pt x="1987379" y="471315"/>
                  </a:cubicBezTo>
                  <a:close/>
                </a:path>
              </a:pathLst>
            </a:custGeom>
            <a:solidFill>
              <a:schemeClr val="bg1"/>
            </a:solidFill>
            <a:ln>
              <a:noFill/>
            </a:ln>
            <a:effectLst>
              <a:outerShdw blurRad="127000" dist="38100" dir="5400000" algn="tl" rotWithShape="0">
                <a:prstClr val="black">
                  <a:alpha val="15000"/>
                </a:prst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sp>
          <p:nvSpPr>
            <p:cNvPr id="34" name="Freeform: Shape 33">
              <a:extLst>
                <a:ext uri="{FF2B5EF4-FFF2-40B4-BE49-F238E27FC236}">
                  <a16:creationId xmlns:a16="http://schemas.microsoft.com/office/drawing/2014/main" id="{FD093909-D11D-4AE0-A47F-D8B003010747}"/>
                </a:ext>
              </a:extLst>
            </p:cNvPr>
            <p:cNvSpPr/>
            <p:nvPr/>
          </p:nvSpPr>
          <p:spPr>
            <a:xfrm>
              <a:off x="1796478" y="1640711"/>
              <a:ext cx="1988582" cy="896755"/>
            </a:xfrm>
            <a:custGeom>
              <a:avLst/>
              <a:gdLst>
                <a:gd name="connsiteX0" fmla="*/ 1988457 w 1988582"/>
                <a:gd name="connsiteY0" fmla="*/ 471854 h 944429"/>
                <a:gd name="connsiteX1" fmla="*/ 1718390 w 1988582"/>
                <a:gd name="connsiteY1" fmla="*/ 201786 h 944429"/>
                <a:gd name="connsiteX2" fmla="*/ 1448322 w 1988582"/>
                <a:gd name="connsiteY2" fmla="*/ 471854 h 944429"/>
                <a:gd name="connsiteX3" fmla="*/ 1717851 w 1988582"/>
                <a:gd name="connsiteY3" fmla="*/ 898788 h 944429"/>
                <a:gd name="connsiteX4" fmla="*/ 1515704 w 1988582"/>
                <a:gd name="connsiteY4" fmla="*/ 944069 h 944429"/>
                <a:gd name="connsiteX5" fmla="*/ 472089 w 1988582"/>
                <a:gd name="connsiteY5" fmla="*/ 944069 h 944429"/>
                <a:gd name="connsiteX6" fmla="*/ -126 w 1988582"/>
                <a:gd name="connsiteY6" fmla="*/ 471854 h 944429"/>
                <a:gd name="connsiteX7" fmla="*/ 472089 w 1988582"/>
                <a:gd name="connsiteY7" fmla="*/ -360 h 944429"/>
                <a:gd name="connsiteX8" fmla="*/ 1515704 w 1988582"/>
                <a:gd name="connsiteY8" fmla="*/ -360 h 944429"/>
                <a:gd name="connsiteX9" fmla="*/ 1987379 w 1988582"/>
                <a:gd name="connsiteY9" fmla="*/ 471315 h 94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8582" h="944429">
                  <a:moveTo>
                    <a:pt x="1988457" y="471854"/>
                  </a:moveTo>
                  <a:cubicBezTo>
                    <a:pt x="1988457" y="322697"/>
                    <a:pt x="1867547" y="201786"/>
                    <a:pt x="1718390" y="201786"/>
                  </a:cubicBezTo>
                  <a:cubicBezTo>
                    <a:pt x="1569232" y="201786"/>
                    <a:pt x="1448322" y="322697"/>
                    <a:pt x="1448322" y="471854"/>
                  </a:cubicBezTo>
                  <a:cubicBezTo>
                    <a:pt x="1448254" y="654258"/>
                    <a:pt x="1553155" y="820409"/>
                    <a:pt x="1717851" y="898788"/>
                  </a:cubicBezTo>
                  <a:cubicBezTo>
                    <a:pt x="1654660" y="928679"/>
                    <a:pt x="1585606" y="944136"/>
                    <a:pt x="1515704" y="944069"/>
                  </a:cubicBezTo>
                  <a:lnTo>
                    <a:pt x="472089" y="944069"/>
                  </a:lnTo>
                  <a:cubicBezTo>
                    <a:pt x="211293" y="944069"/>
                    <a:pt x="-126" y="732650"/>
                    <a:pt x="-126" y="471854"/>
                  </a:cubicBezTo>
                  <a:cubicBezTo>
                    <a:pt x="-126" y="211058"/>
                    <a:pt x="211293" y="-360"/>
                    <a:pt x="472089" y="-360"/>
                  </a:cubicBezTo>
                  <a:lnTo>
                    <a:pt x="1515704" y="-360"/>
                  </a:lnTo>
                  <a:cubicBezTo>
                    <a:pt x="1776203" y="-360"/>
                    <a:pt x="1987379" y="210816"/>
                    <a:pt x="1987379" y="471315"/>
                  </a:cubicBezTo>
                  <a:close/>
                </a:path>
              </a:pathLst>
            </a:custGeom>
            <a:gradFill flip="none" rotWithShape="1">
              <a:gsLst>
                <a:gs pos="0">
                  <a:schemeClr val="bg1">
                    <a:lumMod val="71000"/>
                  </a:schemeClr>
                </a:gs>
                <a:gs pos="100000">
                  <a:schemeClr val="bg1"/>
                </a:gs>
              </a:gsLst>
              <a:lin ang="6000000" scaled="0"/>
              <a:tileRect/>
            </a:gradFill>
            <a:ln>
              <a:noFill/>
            </a:ln>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grpSp>
      <p:sp>
        <p:nvSpPr>
          <p:cNvPr id="35" name="Freeform: Shape 34">
            <a:extLst>
              <a:ext uri="{FF2B5EF4-FFF2-40B4-BE49-F238E27FC236}">
                <a16:creationId xmlns:a16="http://schemas.microsoft.com/office/drawing/2014/main" id="{80B6DA52-B11D-4691-ADF1-F8C3E6301C04}"/>
              </a:ext>
            </a:extLst>
          </p:cNvPr>
          <p:cNvSpPr/>
          <p:nvPr/>
        </p:nvSpPr>
        <p:spPr>
          <a:xfrm>
            <a:off x="2559215" y="4687660"/>
            <a:ext cx="405101" cy="405101"/>
          </a:xfrm>
          <a:custGeom>
            <a:avLst/>
            <a:gdLst>
              <a:gd name="connsiteX0" fmla="*/ 540010 w 540135"/>
              <a:gd name="connsiteY0" fmla="*/ 269707 h 540135"/>
              <a:gd name="connsiteX1" fmla="*/ 269942 w 540135"/>
              <a:gd name="connsiteY1" fmla="*/ 539776 h 540135"/>
              <a:gd name="connsiteX2" fmla="*/ -125 w 540135"/>
              <a:gd name="connsiteY2" fmla="*/ 269707 h 540135"/>
              <a:gd name="connsiteX3" fmla="*/ 269942 w 540135"/>
              <a:gd name="connsiteY3" fmla="*/ -361 h 540135"/>
              <a:gd name="connsiteX4" fmla="*/ 540010 w 540135"/>
              <a:gd name="connsiteY4" fmla="*/ 269707 h 54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5" h="540135">
                <a:moveTo>
                  <a:pt x="540010" y="269707"/>
                </a:moveTo>
                <a:cubicBezTo>
                  <a:pt x="540010" y="418862"/>
                  <a:pt x="419097" y="539776"/>
                  <a:pt x="269942" y="539776"/>
                </a:cubicBezTo>
                <a:cubicBezTo>
                  <a:pt x="120788" y="539776"/>
                  <a:pt x="-125" y="418862"/>
                  <a:pt x="-125" y="269707"/>
                </a:cubicBezTo>
                <a:cubicBezTo>
                  <a:pt x="-125" y="120553"/>
                  <a:pt x="120788" y="-361"/>
                  <a:pt x="269942" y="-361"/>
                </a:cubicBezTo>
                <a:cubicBezTo>
                  <a:pt x="419097" y="-361"/>
                  <a:pt x="540010" y="120553"/>
                  <a:pt x="540010" y="269707"/>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58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309563" rtl="0" eaLnBrk="1" fontAlgn="auto" latinLnBrk="0" hangingPunct="0">
              <a:lnSpc>
                <a:spcPct val="100000"/>
              </a:lnSpc>
              <a:spcBef>
                <a:spcPts val="0"/>
              </a:spcBef>
              <a:spcAft>
                <a:spcPts val="0"/>
              </a:spcAft>
              <a:buClrTx/>
              <a:buSzTx/>
              <a:buFontTx/>
              <a:buNone/>
              <a:tabLst/>
              <a:defRPr/>
            </a:pPr>
            <a:r>
              <a:rPr lang="en-US" sz="1500" b="1" kern="0" cap="all" dirty="0">
                <a:solidFill>
                  <a:srgbClr val="FFFFFF"/>
                </a:solidFill>
                <a:latin typeface="Arial"/>
                <a:sym typeface="Helvetica Neue"/>
              </a:rPr>
              <a:t>5</a:t>
            </a:r>
            <a:endParaRPr kumimoji="0" lang="en-US" sz="1500" b="1" i="0" u="none" strike="noStrike" kern="0" cap="all" spc="0" normalizeH="0" baseline="0" noProof="0" dirty="0">
              <a:ln>
                <a:noFill/>
              </a:ln>
              <a:solidFill>
                <a:srgbClr val="FFFFFF"/>
              </a:solidFill>
              <a:effectLst/>
              <a:uLnTx/>
              <a:uFillTx/>
              <a:latin typeface="Arial"/>
              <a:ea typeface="+mn-ea"/>
              <a:cs typeface="+mn-cs"/>
              <a:sym typeface="Helvetica Neue"/>
            </a:endParaRPr>
          </a:p>
        </p:txBody>
      </p:sp>
      <p:sp>
        <p:nvSpPr>
          <p:cNvPr id="36" name="TextBox 35">
            <a:extLst>
              <a:ext uri="{FF2B5EF4-FFF2-40B4-BE49-F238E27FC236}">
                <a16:creationId xmlns:a16="http://schemas.microsoft.com/office/drawing/2014/main" id="{5430522B-F0AF-4C03-8AEE-6C3CB6F8E072}"/>
              </a:ext>
            </a:extLst>
          </p:cNvPr>
          <p:cNvSpPr txBox="1"/>
          <p:nvPr/>
        </p:nvSpPr>
        <p:spPr>
          <a:xfrm>
            <a:off x="2949904" y="4670767"/>
            <a:ext cx="2784285" cy="415498"/>
          </a:xfrm>
          <a:prstGeom prst="rect">
            <a:avLst/>
          </a:prstGeom>
          <a:noFill/>
        </p:spPr>
        <p:txBody>
          <a:bodyPr wrap="square">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CA" sz="1050" b="1" i="0" u="none" strike="noStrike" kern="0" cap="all" spc="0" normalizeH="0" baseline="0" noProof="0" dirty="0">
                <a:ln>
                  <a:noFill/>
                </a:ln>
                <a:solidFill>
                  <a:srgbClr val="E02E3B">
                    <a:lumMod val="75000"/>
                  </a:srgbClr>
                </a:solidFill>
                <a:effectLst/>
                <a:uLnTx/>
                <a:uFillTx/>
                <a:latin typeface="Arial"/>
                <a:ea typeface="+mn-ea"/>
                <a:cs typeface="+mn-cs"/>
                <a:sym typeface="Helvetica Neue"/>
              </a:rPr>
              <a:t>Consistent, Secure</a:t>
            </a:r>
          </a:p>
          <a:p>
            <a:pPr marL="0" marR="0" lvl="0" indent="0" algn="ctr" defTabSz="309563" rtl="0" eaLnBrk="1" fontAlgn="auto" latinLnBrk="0" hangingPunct="0">
              <a:lnSpc>
                <a:spcPct val="100000"/>
              </a:lnSpc>
              <a:spcBef>
                <a:spcPts val="0"/>
              </a:spcBef>
              <a:spcAft>
                <a:spcPts val="0"/>
              </a:spcAft>
              <a:buClrTx/>
              <a:buSzTx/>
              <a:buFontTx/>
              <a:buNone/>
              <a:tabLst/>
              <a:defRPr/>
            </a:pPr>
            <a:r>
              <a:rPr lang="en-CA" sz="1050" b="1" kern="0" cap="all" dirty="0">
                <a:solidFill>
                  <a:srgbClr val="E02E3B">
                    <a:lumMod val="75000"/>
                  </a:srgbClr>
                </a:solidFill>
                <a:latin typeface="Arial"/>
                <a:sym typeface="Helvetica Neue"/>
              </a:rPr>
              <a:t>HIE protocol</a:t>
            </a:r>
            <a:endParaRPr kumimoji="0" lang="en-US" sz="1050" b="1" i="0" u="none" strike="noStrike" kern="0" cap="all" spc="0" normalizeH="0" baseline="0" noProof="0" dirty="0">
              <a:ln>
                <a:noFill/>
              </a:ln>
              <a:solidFill>
                <a:srgbClr val="E02E3B">
                  <a:lumMod val="75000"/>
                </a:srgbClr>
              </a:solidFill>
              <a:effectLst/>
              <a:uLnTx/>
              <a:uFillTx/>
              <a:latin typeface="Arial"/>
              <a:ea typeface="+mn-ea"/>
              <a:cs typeface="+mn-cs"/>
              <a:sym typeface="Helvetica Neue"/>
            </a:endParaRPr>
          </a:p>
        </p:txBody>
      </p:sp>
      <p:sp>
        <p:nvSpPr>
          <p:cNvPr id="37" name="Title 1">
            <a:extLst>
              <a:ext uri="{FF2B5EF4-FFF2-40B4-BE49-F238E27FC236}">
                <a16:creationId xmlns:a16="http://schemas.microsoft.com/office/drawing/2014/main" id="{0C9D0D99-6A18-418C-8200-630D7CFE1342}"/>
              </a:ext>
            </a:extLst>
          </p:cNvPr>
          <p:cNvSpPr txBox="1">
            <a:spLocks/>
          </p:cNvSpPr>
          <p:nvPr/>
        </p:nvSpPr>
        <p:spPr>
          <a:xfrm>
            <a:off x="1650707" y="2441956"/>
            <a:ext cx="3870193" cy="476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309563" eaLnBrk="1" latinLnBrk="0" hangingPunct="1">
              <a:lnSpc>
                <a:spcPct val="100000"/>
              </a:lnSpc>
              <a:spcBef>
                <a:spcPts val="0"/>
              </a:spcBef>
              <a:spcAft>
                <a:spcPts val="0"/>
              </a:spcAft>
              <a:buClrTx/>
              <a:buSzTx/>
              <a:buFontTx/>
              <a:buNone/>
              <a:tabLst/>
              <a:defRPr sz="165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81F2D"/>
                </a:solidFill>
                <a:effectLst/>
                <a:uLnTx/>
                <a:uFillTx/>
                <a:latin typeface="Arial"/>
                <a:ea typeface="+mn-ea"/>
                <a:cs typeface="+mn-cs"/>
                <a:sym typeface="Helvetica Neue"/>
              </a:rPr>
              <a:t>Interoperability Roadmap Building Blocks</a:t>
            </a:r>
            <a:endParaRPr kumimoji="0" lang="en-CA" sz="1400" b="1" i="0" u="none" strike="noStrike" kern="0" cap="none" spc="0" normalizeH="0" baseline="0" noProof="0" dirty="0">
              <a:ln>
                <a:noFill/>
              </a:ln>
              <a:solidFill>
                <a:srgbClr val="181F2D"/>
              </a:solidFill>
              <a:effectLst/>
              <a:uLnTx/>
              <a:uFillTx/>
              <a:latin typeface="Arial"/>
              <a:ea typeface="+mn-ea"/>
              <a:cs typeface="+mn-cs"/>
              <a:sym typeface="Helvetica Neue"/>
            </a:endParaRPr>
          </a:p>
        </p:txBody>
      </p:sp>
      <p:grpSp>
        <p:nvGrpSpPr>
          <p:cNvPr id="39" name="Group 38">
            <a:extLst>
              <a:ext uri="{FF2B5EF4-FFF2-40B4-BE49-F238E27FC236}">
                <a16:creationId xmlns:a16="http://schemas.microsoft.com/office/drawing/2014/main" id="{96063989-C1CB-4213-95A5-3E690C4EAECC}"/>
              </a:ext>
            </a:extLst>
          </p:cNvPr>
          <p:cNvGrpSpPr/>
          <p:nvPr/>
        </p:nvGrpSpPr>
        <p:grpSpPr>
          <a:xfrm>
            <a:off x="2564684" y="3083698"/>
            <a:ext cx="3174567" cy="778617"/>
            <a:chOff x="3245464" y="1593576"/>
            <a:chExt cx="7153831" cy="943891"/>
          </a:xfrm>
          <a:effectLst>
            <a:outerShdw blurRad="114300" dist="63500" dir="2700000" algn="ctr" rotWithShape="0">
              <a:srgbClr val="000000">
                <a:alpha val="25000"/>
              </a:srgbClr>
            </a:outerShdw>
          </a:effectLst>
        </p:grpSpPr>
        <p:sp>
          <p:nvSpPr>
            <p:cNvPr id="40" name="Freeform: Shape 39">
              <a:extLst>
                <a:ext uri="{FF2B5EF4-FFF2-40B4-BE49-F238E27FC236}">
                  <a16:creationId xmlns:a16="http://schemas.microsoft.com/office/drawing/2014/main" id="{9C086931-951D-4752-BEFC-F221EEE502DD}"/>
                </a:ext>
              </a:extLst>
            </p:cNvPr>
            <p:cNvSpPr/>
            <p:nvPr/>
          </p:nvSpPr>
          <p:spPr>
            <a:xfrm>
              <a:off x="3245464" y="1593576"/>
              <a:ext cx="7153831" cy="943889"/>
            </a:xfrm>
            <a:custGeom>
              <a:avLst/>
              <a:gdLst>
                <a:gd name="connsiteX0" fmla="*/ 7153706 w 7153831"/>
                <a:gd name="connsiteY0" fmla="*/ 471854 h 943889"/>
                <a:gd name="connsiteX1" fmla="*/ 6682030 w 7153831"/>
                <a:gd name="connsiteY1" fmla="*/ 943530 h 943889"/>
                <a:gd name="connsiteX2" fmla="*/ 471550 w 7153831"/>
                <a:gd name="connsiteY2" fmla="*/ 943530 h 943889"/>
                <a:gd name="connsiteX3" fmla="*/ -126 w 7153831"/>
                <a:gd name="connsiteY3" fmla="*/ 471854 h 943889"/>
                <a:gd name="connsiteX4" fmla="*/ 269942 w 7153831"/>
                <a:gd name="connsiteY4" fmla="*/ 741922 h 943889"/>
                <a:gd name="connsiteX5" fmla="*/ 540010 w 7153831"/>
                <a:gd name="connsiteY5" fmla="*/ 471854 h 943889"/>
                <a:gd name="connsiteX6" fmla="*/ 270481 w 7153831"/>
                <a:gd name="connsiteY6" fmla="*/ 44921 h 943889"/>
                <a:gd name="connsiteX7" fmla="*/ 472628 w 7153831"/>
                <a:gd name="connsiteY7" fmla="*/ -360 h 943889"/>
                <a:gd name="connsiteX8" fmla="*/ 6682569 w 7153831"/>
                <a:gd name="connsiteY8" fmla="*/ -360 h 943889"/>
                <a:gd name="connsiteX9" fmla="*/ 7153706 w 7153831"/>
                <a:gd name="connsiteY9" fmla="*/ 471854 h 94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31" h="943889">
                  <a:moveTo>
                    <a:pt x="7153706" y="471854"/>
                  </a:moveTo>
                  <a:cubicBezTo>
                    <a:pt x="7153706" y="732354"/>
                    <a:pt x="6942530" y="943530"/>
                    <a:pt x="6682030" y="943530"/>
                  </a:cubicBezTo>
                  <a:lnTo>
                    <a:pt x="471550" y="943530"/>
                  </a:lnTo>
                  <a:cubicBezTo>
                    <a:pt x="211050" y="943530"/>
                    <a:pt x="-126" y="732354"/>
                    <a:pt x="-126" y="471854"/>
                  </a:cubicBezTo>
                  <a:cubicBezTo>
                    <a:pt x="-126" y="621011"/>
                    <a:pt x="120785" y="741922"/>
                    <a:pt x="269942" y="741922"/>
                  </a:cubicBezTo>
                  <a:cubicBezTo>
                    <a:pt x="419100" y="741922"/>
                    <a:pt x="540010" y="621011"/>
                    <a:pt x="540010" y="471854"/>
                  </a:cubicBezTo>
                  <a:cubicBezTo>
                    <a:pt x="540078" y="289451"/>
                    <a:pt x="435177" y="123300"/>
                    <a:pt x="270481" y="44921"/>
                  </a:cubicBezTo>
                  <a:cubicBezTo>
                    <a:pt x="333672" y="15030"/>
                    <a:pt x="402725" y="-427"/>
                    <a:pt x="472628" y="-360"/>
                  </a:cubicBezTo>
                  <a:lnTo>
                    <a:pt x="6682569" y="-360"/>
                  </a:lnTo>
                  <a:cubicBezTo>
                    <a:pt x="6943069" y="-64"/>
                    <a:pt x="7154002" y="211355"/>
                    <a:pt x="7153706" y="471854"/>
                  </a:cubicBezTo>
                  <a:close/>
                </a:path>
              </a:pathLst>
            </a:custGeom>
            <a:solidFill>
              <a:schemeClr val="bg1"/>
            </a:solidFill>
            <a:ln>
              <a:noFill/>
            </a:ln>
            <a:effectLst>
              <a:outerShdw blurRad="127000" dist="38100" dir="5400000" algn="tl" rotWithShape="0">
                <a:prstClr val="black">
                  <a:alpha val="15000"/>
                </a:prst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sp>
          <p:nvSpPr>
            <p:cNvPr id="41" name="Freeform: Shape 40">
              <a:extLst>
                <a:ext uri="{FF2B5EF4-FFF2-40B4-BE49-F238E27FC236}">
                  <a16:creationId xmlns:a16="http://schemas.microsoft.com/office/drawing/2014/main" id="{242BE514-AD73-4561-A4E9-4D196A7E8476}"/>
                </a:ext>
              </a:extLst>
            </p:cNvPr>
            <p:cNvSpPr/>
            <p:nvPr/>
          </p:nvSpPr>
          <p:spPr>
            <a:xfrm>
              <a:off x="3245464" y="1640711"/>
              <a:ext cx="7153831" cy="896756"/>
            </a:xfrm>
            <a:custGeom>
              <a:avLst/>
              <a:gdLst>
                <a:gd name="connsiteX0" fmla="*/ 7153706 w 7153831"/>
                <a:gd name="connsiteY0" fmla="*/ 471854 h 943889"/>
                <a:gd name="connsiteX1" fmla="*/ 6682030 w 7153831"/>
                <a:gd name="connsiteY1" fmla="*/ 943530 h 943889"/>
                <a:gd name="connsiteX2" fmla="*/ 471550 w 7153831"/>
                <a:gd name="connsiteY2" fmla="*/ 943530 h 943889"/>
                <a:gd name="connsiteX3" fmla="*/ -126 w 7153831"/>
                <a:gd name="connsiteY3" fmla="*/ 471854 h 943889"/>
                <a:gd name="connsiteX4" fmla="*/ 269942 w 7153831"/>
                <a:gd name="connsiteY4" fmla="*/ 741922 h 943889"/>
                <a:gd name="connsiteX5" fmla="*/ 540010 w 7153831"/>
                <a:gd name="connsiteY5" fmla="*/ 471854 h 943889"/>
                <a:gd name="connsiteX6" fmla="*/ 270481 w 7153831"/>
                <a:gd name="connsiteY6" fmla="*/ 44921 h 943889"/>
                <a:gd name="connsiteX7" fmla="*/ 472628 w 7153831"/>
                <a:gd name="connsiteY7" fmla="*/ -360 h 943889"/>
                <a:gd name="connsiteX8" fmla="*/ 6682569 w 7153831"/>
                <a:gd name="connsiteY8" fmla="*/ -360 h 943889"/>
                <a:gd name="connsiteX9" fmla="*/ 7153706 w 7153831"/>
                <a:gd name="connsiteY9" fmla="*/ 471854 h 94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31" h="943889">
                  <a:moveTo>
                    <a:pt x="7153706" y="471854"/>
                  </a:moveTo>
                  <a:cubicBezTo>
                    <a:pt x="7153706" y="732354"/>
                    <a:pt x="6942530" y="943530"/>
                    <a:pt x="6682030" y="943530"/>
                  </a:cubicBezTo>
                  <a:lnTo>
                    <a:pt x="471550" y="943530"/>
                  </a:lnTo>
                  <a:cubicBezTo>
                    <a:pt x="211050" y="943530"/>
                    <a:pt x="-126" y="732354"/>
                    <a:pt x="-126" y="471854"/>
                  </a:cubicBezTo>
                  <a:cubicBezTo>
                    <a:pt x="-126" y="621011"/>
                    <a:pt x="120785" y="741922"/>
                    <a:pt x="269942" y="741922"/>
                  </a:cubicBezTo>
                  <a:cubicBezTo>
                    <a:pt x="419100" y="741922"/>
                    <a:pt x="540010" y="621011"/>
                    <a:pt x="540010" y="471854"/>
                  </a:cubicBezTo>
                  <a:cubicBezTo>
                    <a:pt x="540078" y="289451"/>
                    <a:pt x="435177" y="123300"/>
                    <a:pt x="270481" y="44921"/>
                  </a:cubicBezTo>
                  <a:cubicBezTo>
                    <a:pt x="333672" y="15030"/>
                    <a:pt x="402725" y="-427"/>
                    <a:pt x="472628" y="-360"/>
                  </a:cubicBezTo>
                  <a:lnTo>
                    <a:pt x="6682569" y="-360"/>
                  </a:lnTo>
                  <a:cubicBezTo>
                    <a:pt x="6943069" y="-64"/>
                    <a:pt x="7154002" y="211355"/>
                    <a:pt x="7153706" y="471854"/>
                  </a:cubicBezTo>
                  <a:close/>
                </a:path>
              </a:pathLst>
            </a:custGeom>
            <a:gradFill flip="none" rotWithShape="1">
              <a:gsLst>
                <a:gs pos="0">
                  <a:schemeClr val="bg1">
                    <a:lumMod val="71000"/>
                  </a:schemeClr>
                </a:gs>
                <a:gs pos="57000">
                  <a:srgbClr val="EDEDED"/>
                </a:gs>
                <a:gs pos="100000">
                  <a:schemeClr val="bg1"/>
                </a:gs>
              </a:gsLst>
              <a:lin ang="6000000" scaled="0"/>
              <a:tileRect/>
            </a:gradFill>
            <a:ln>
              <a:noFill/>
            </a:ln>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grpSp>
      <p:grpSp>
        <p:nvGrpSpPr>
          <p:cNvPr id="42" name="Group 41">
            <a:extLst>
              <a:ext uri="{FF2B5EF4-FFF2-40B4-BE49-F238E27FC236}">
                <a16:creationId xmlns:a16="http://schemas.microsoft.com/office/drawing/2014/main" id="{D61B2046-9B54-4D73-A159-D2CE1CBC421F}"/>
              </a:ext>
            </a:extLst>
          </p:cNvPr>
          <p:cNvGrpSpPr/>
          <p:nvPr/>
        </p:nvGrpSpPr>
        <p:grpSpPr>
          <a:xfrm>
            <a:off x="1680037" y="3083700"/>
            <a:ext cx="1289342" cy="779061"/>
            <a:chOff x="1796478" y="1593578"/>
            <a:chExt cx="1988582" cy="944429"/>
          </a:xfrm>
          <a:effectLst>
            <a:outerShdw blurRad="114300" dist="63500" dir="2700000" algn="ctr" rotWithShape="0">
              <a:srgbClr val="000000">
                <a:alpha val="25000"/>
              </a:srgbClr>
            </a:outerShdw>
          </a:effectLst>
        </p:grpSpPr>
        <p:sp>
          <p:nvSpPr>
            <p:cNvPr id="43" name="Freeform: Shape 42">
              <a:extLst>
                <a:ext uri="{FF2B5EF4-FFF2-40B4-BE49-F238E27FC236}">
                  <a16:creationId xmlns:a16="http://schemas.microsoft.com/office/drawing/2014/main" id="{C0006AE6-1941-4E20-A780-F6E487CB88D1}"/>
                </a:ext>
              </a:extLst>
            </p:cNvPr>
            <p:cNvSpPr/>
            <p:nvPr/>
          </p:nvSpPr>
          <p:spPr>
            <a:xfrm>
              <a:off x="1796478" y="1593578"/>
              <a:ext cx="1988582" cy="944429"/>
            </a:xfrm>
            <a:custGeom>
              <a:avLst/>
              <a:gdLst>
                <a:gd name="connsiteX0" fmla="*/ 1988457 w 1988582"/>
                <a:gd name="connsiteY0" fmla="*/ 471854 h 944429"/>
                <a:gd name="connsiteX1" fmla="*/ 1718390 w 1988582"/>
                <a:gd name="connsiteY1" fmla="*/ 201786 h 944429"/>
                <a:gd name="connsiteX2" fmla="*/ 1448322 w 1988582"/>
                <a:gd name="connsiteY2" fmla="*/ 471854 h 944429"/>
                <a:gd name="connsiteX3" fmla="*/ 1717851 w 1988582"/>
                <a:gd name="connsiteY3" fmla="*/ 898788 h 944429"/>
                <a:gd name="connsiteX4" fmla="*/ 1515704 w 1988582"/>
                <a:gd name="connsiteY4" fmla="*/ 944069 h 944429"/>
                <a:gd name="connsiteX5" fmla="*/ 472089 w 1988582"/>
                <a:gd name="connsiteY5" fmla="*/ 944069 h 944429"/>
                <a:gd name="connsiteX6" fmla="*/ -126 w 1988582"/>
                <a:gd name="connsiteY6" fmla="*/ 471854 h 944429"/>
                <a:gd name="connsiteX7" fmla="*/ 472089 w 1988582"/>
                <a:gd name="connsiteY7" fmla="*/ -360 h 944429"/>
                <a:gd name="connsiteX8" fmla="*/ 1515704 w 1988582"/>
                <a:gd name="connsiteY8" fmla="*/ -360 h 944429"/>
                <a:gd name="connsiteX9" fmla="*/ 1987379 w 1988582"/>
                <a:gd name="connsiteY9" fmla="*/ 471315 h 94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8582" h="944429">
                  <a:moveTo>
                    <a:pt x="1988457" y="471854"/>
                  </a:moveTo>
                  <a:cubicBezTo>
                    <a:pt x="1988457" y="322697"/>
                    <a:pt x="1867547" y="201786"/>
                    <a:pt x="1718390" y="201786"/>
                  </a:cubicBezTo>
                  <a:cubicBezTo>
                    <a:pt x="1569232" y="201786"/>
                    <a:pt x="1448322" y="322697"/>
                    <a:pt x="1448322" y="471854"/>
                  </a:cubicBezTo>
                  <a:cubicBezTo>
                    <a:pt x="1448254" y="654258"/>
                    <a:pt x="1553155" y="820409"/>
                    <a:pt x="1717851" y="898788"/>
                  </a:cubicBezTo>
                  <a:cubicBezTo>
                    <a:pt x="1654660" y="928679"/>
                    <a:pt x="1585606" y="944136"/>
                    <a:pt x="1515704" y="944069"/>
                  </a:cubicBezTo>
                  <a:lnTo>
                    <a:pt x="472089" y="944069"/>
                  </a:lnTo>
                  <a:cubicBezTo>
                    <a:pt x="211293" y="944069"/>
                    <a:pt x="-126" y="732650"/>
                    <a:pt x="-126" y="471854"/>
                  </a:cubicBezTo>
                  <a:cubicBezTo>
                    <a:pt x="-126" y="211058"/>
                    <a:pt x="211293" y="-360"/>
                    <a:pt x="472089" y="-360"/>
                  </a:cubicBezTo>
                  <a:lnTo>
                    <a:pt x="1515704" y="-360"/>
                  </a:lnTo>
                  <a:cubicBezTo>
                    <a:pt x="1776203" y="-360"/>
                    <a:pt x="1987379" y="210816"/>
                    <a:pt x="1987379" y="471315"/>
                  </a:cubicBezTo>
                  <a:close/>
                </a:path>
              </a:pathLst>
            </a:custGeom>
            <a:solidFill>
              <a:schemeClr val="bg1"/>
            </a:solidFill>
            <a:ln>
              <a:noFill/>
            </a:ln>
            <a:effectLst>
              <a:outerShdw blurRad="127000" dist="38100" dir="5400000" algn="tl" rotWithShape="0">
                <a:prstClr val="black">
                  <a:alpha val="15000"/>
                </a:prst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sp>
          <p:nvSpPr>
            <p:cNvPr id="44" name="Freeform: Shape 43">
              <a:extLst>
                <a:ext uri="{FF2B5EF4-FFF2-40B4-BE49-F238E27FC236}">
                  <a16:creationId xmlns:a16="http://schemas.microsoft.com/office/drawing/2014/main" id="{049A2202-B3E8-4467-8A14-2E3931AC145A}"/>
                </a:ext>
              </a:extLst>
            </p:cNvPr>
            <p:cNvSpPr/>
            <p:nvPr/>
          </p:nvSpPr>
          <p:spPr>
            <a:xfrm>
              <a:off x="1796478" y="1640711"/>
              <a:ext cx="1988582" cy="896755"/>
            </a:xfrm>
            <a:custGeom>
              <a:avLst/>
              <a:gdLst>
                <a:gd name="connsiteX0" fmla="*/ 1988457 w 1988582"/>
                <a:gd name="connsiteY0" fmla="*/ 471854 h 944429"/>
                <a:gd name="connsiteX1" fmla="*/ 1718390 w 1988582"/>
                <a:gd name="connsiteY1" fmla="*/ 201786 h 944429"/>
                <a:gd name="connsiteX2" fmla="*/ 1448322 w 1988582"/>
                <a:gd name="connsiteY2" fmla="*/ 471854 h 944429"/>
                <a:gd name="connsiteX3" fmla="*/ 1717851 w 1988582"/>
                <a:gd name="connsiteY3" fmla="*/ 898788 h 944429"/>
                <a:gd name="connsiteX4" fmla="*/ 1515704 w 1988582"/>
                <a:gd name="connsiteY4" fmla="*/ 944069 h 944429"/>
                <a:gd name="connsiteX5" fmla="*/ 472089 w 1988582"/>
                <a:gd name="connsiteY5" fmla="*/ 944069 h 944429"/>
                <a:gd name="connsiteX6" fmla="*/ -126 w 1988582"/>
                <a:gd name="connsiteY6" fmla="*/ 471854 h 944429"/>
                <a:gd name="connsiteX7" fmla="*/ 472089 w 1988582"/>
                <a:gd name="connsiteY7" fmla="*/ -360 h 944429"/>
                <a:gd name="connsiteX8" fmla="*/ 1515704 w 1988582"/>
                <a:gd name="connsiteY8" fmla="*/ -360 h 944429"/>
                <a:gd name="connsiteX9" fmla="*/ 1987379 w 1988582"/>
                <a:gd name="connsiteY9" fmla="*/ 471315 h 94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8582" h="944429">
                  <a:moveTo>
                    <a:pt x="1988457" y="471854"/>
                  </a:moveTo>
                  <a:cubicBezTo>
                    <a:pt x="1988457" y="322697"/>
                    <a:pt x="1867547" y="201786"/>
                    <a:pt x="1718390" y="201786"/>
                  </a:cubicBezTo>
                  <a:cubicBezTo>
                    <a:pt x="1569232" y="201786"/>
                    <a:pt x="1448322" y="322697"/>
                    <a:pt x="1448322" y="471854"/>
                  </a:cubicBezTo>
                  <a:cubicBezTo>
                    <a:pt x="1448254" y="654258"/>
                    <a:pt x="1553155" y="820409"/>
                    <a:pt x="1717851" y="898788"/>
                  </a:cubicBezTo>
                  <a:cubicBezTo>
                    <a:pt x="1654660" y="928679"/>
                    <a:pt x="1585606" y="944136"/>
                    <a:pt x="1515704" y="944069"/>
                  </a:cubicBezTo>
                  <a:lnTo>
                    <a:pt x="472089" y="944069"/>
                  </a:lnTo>
                  <a:cubicBezTo>
                    <a:pt x="211293" y="944069"/>
                    <a:pt x="-126" y="732650"/>
                    <a:pt x="-126" y="471854"/>
                  </a:cubicBezTo>
                  <a:cubicBezTo>
                    <a:pt x="-126" y="211058"/>
                    <a:pt x="211293" y="-360"/>
                    <a:pt x="472089" y="-360"/>
                  </a:cubicBezTo>
                  <a:lnTo>
                    <a:pt x="1515704" y="-360"/>
                  </a:lnTo>
                  <a:cubicBezTo>
                    <a:pt x="1776203" y="-360"/>
                    <a:pt x="1987379" y="210816"/>
                    <a:pt x="1987379" y="471315"/>
                  </a:cubicBezTo>
                  <a:close/>
                </a:path>
              </a:pathLst>
            </a:custGeom>
            <a:gradFill flip="none" rotWithShape="1">
              <a:gsLst>
                <a:gs pos="0">
                  <a:schemeClr val="bg1">
                    <a:lumMod val="71000"/>
                  </a:schemeClr>
                </a:gs>
                <a:gs pos="100000">
                  <a:schemeClr val="bg1"/>
                </a:gs>
              </a:gsLst>
              <a:lin ang="6000000" scaled="0"/>
              <a:tileRect/>
            </a:gradFill>
            <a:ln>
              <a:noFill/>
            </a:ln>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929" b="1" i="0" u="none" strike="noStrike" kern="0" cap="all" spc="0" normalizeH="0" baseline="0" noProof="0">
                <a:ln>
                  <a:noFill/>
                </a:ln>
                <a:solidFill>
                  <a:srgbClr val="FFFFFF"/>
                </a:solidFill>
                <a:effectLst/>
                <a:uLnTx/>
                <a:uFillTx/>
                <a:latin typeface="Arial"/>
                <a:ea typeface="+mn-ea"/>
                <a:cs typeface="+mn-cs"/>
                <a:sym typeface="Helvetica Neue"/>
              </a:endParaRPr>
            </a:p>
          </p:txBody>
        </p:sp>
      </p:grpSp>
      <p:sp>
        <p:nvSpPr>
          <p:cNvPr id="45" name="Freeform: Shape 44">
            <a:extLst>
              <a:ext uri="{FF2B5EF4-FFF2-40B4-BE49-F238E27FC236}">
                <a16:creationId xmlns:a16="http://schemas.microsoft.com/office/drawing/2014/main" id="{034864AF-2969-4046-AD15-0F81AAF30CC6}"/>
              </a:ext>
            </a:extLst>
          </p:cNvPr>
          <p:cNvSpPr/>
          <p:nvPr/>
        </p:nvSpPr>
        <p:spPr>
          <a:xfrm>
            <a:off x="2564277" y="3282149"/>
            <a:ext cx="405101" cy="405101"/>
          </a:xfrm>
          <a:custGeom>
            <a:avLst/>
            <a:gdLst>
              <a:gd name="connsiteX0" fmla="*/ 540010 w 540135"/>
              <a:gd name="connsiteY0" fmla="*/ 269707 h 540135"/>
              <a:gd name="connsiteX1" fmla="*/ 269942 w 540135"/>
              <a:gd name="connsiteY1" fmla="*/ 539776 h 540135"/>
              <a:gd name="connsiteX2" fmla="*/ -125 w 540135"/>
              <a:gd name="connsiteY2" fmla="*/ 269707 h 540135"/>
              <a:gd name="connsiteX3" fmla="*/ 269942 w 540135"/>
              <a:gd name="connsiteY3" fmla="*/ -361 h 540135"/>
              <a:gd name="connsiteX4" fmla="*/ 540010 w 540135"/>
              <a:gd name="connsiteY4" fmla="*/ 269707 h 54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5" h="540135">
                <a:moveTo>
                  <a:pt x="540010" y="269707"/>
                </a:moveTo>
                <a:cubicBezTo>
                  <a:pt x="540010" y="418862"/>
                  <a:pt x="419097" y="539776"/>
                  <a:pt x="269942" y="539776"/>
                </a:cubicBezTo>
                <a:cubicBezTo>
                  <a:pt x="120788" y="539776"/>
                  <a:pt x="-125" y="418862"/>
                  <a:pt x="-125" y="269707"/>
                </a:cubicBezTo>
                <a:cubicBezTo>
                  <a:pt x="-125" y="120553"/>
                  <a:pt x="120788" y="-361"/>
                  <a:pt x="269942" y="-361"/>
                </a:cubicBezTo>
                <a:cubicBezTo>
                  <a:pt x="419097" y="-361"/>
                  <a:pt x="540010" y="120553"/>
                  <a:pt x="540010" y="269707"/>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58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500" b="1" i="0" u="none" strike="noStrike" kern="0" cap="all" spc="0" normalizeH="0" baseline="0" noProof="0" dirty="0">
                <a:ln>
                  <a:noFill/>
                </a:ln>
                <a:solidFill>
                  <a:srgbClr val="FFFFFF"/>
                </a:solidFill>
                <a:effectLst/>
                <a:uLnTx/>
                <a:uFillTx/>
                <a:latin typeface="Arial"/>
                <a:ea typeface="+mn-ea"/>
                <a:cs typeface="+mn-cs"/>
                <a:sym typeface="Helvetica Neue"/>
              </a:rPr>
              <a:t>4</a:t>
            </a:r>
          </a:p>
        </p:txBody>
      </p:sp>
      <p:sp>
        <p:nvSpPr>
          <p:cNvPr id="46" name="TextBox 45">
            <a:extLst>
              <a:ext uri="{FF2B5EF4-FFF2-40B4-BE49-F238E27FC236}">
                <a16:creationId xmlns:a16="http://schemas.microsoft.com/office/drawing/2014/main" id="{DF6EBD08-57A2-4E00-925A-8D620E0E3584}"/>
              </a:ext>
            </a:extLst>
          </p:cNvPr>
          <p:cNvSpPr txBox="1"/>
          <p:nvPr/>
        </p:nvSpPr>
        <p:spPr>
          <a:xfrm>
            <a:off x="2921276" y="3298990"/>
            <a:ext cx="2784285" cy="415498"/>
          </a:xfrm>
          <a:prstGeom prst="rect">
            <a:avLst/>
          </a:prstGeom>
          <a:noFill/>
        </p:spPr>
        <p:txBody>
          <a:bodyPr wrap="square">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CA" sz="1050" b="1" i="0" u="none" strike="noStrike" kern="0" cap="all" spc="0" normalizeH="0" baseline="0" noProof="0" dirty="0">
                <a:ln>
                  <a:noFill/>
                </a:ln>
                <a:solidFill>
                  <a:srgbClr val="E02E3B">
                    <a:lumMod val="75000"/>
                  </a:srgbClr>
                </a:solidFill>
                <a:effectLst/>
                <a:uLnTx/>
                <a:uFillTx/>
                <a:latin typeface="Arial"/>
                <a:ea typeface="+mn-ea"/>
                <a:cs typeface="+mn-cs"/>
                <a:sym typeface="Helvetica Neue"/>
              </a:rPr>
              <a:t>Modular, Standardized </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CA" sz="1050" b="1" i="0" u="none" strike="noStrike" kern="0" cap="all" spc="0" normalizeH="0" baseline="0" noProof="0" dirty="0">
                <a:ln>
                  <a:noFill/>
                </a:ln>
                <a:solidFill>
                  <a:srgbClr val="E02E3B">
                    <a:lumMod val="75000"/>
                  </a:srgbClr>
                </a:solidFill>
                <a:effectLst/>
                <a:uLnTx/>
                <a:uFillTx/>
                <a:latin typeface="Arial"/>
                <a:ea typeface="+mn-ea"/>
                <a:cs typeface="+mn-cs"/>
                <a:sym typeface="Helvetica Neue"/>
              </a:rPr>
              <a:t>Service Capabilities</a:t>
            </a:r>
          </a:p>
        </p:txBody>
      </p:sp>
      <p:pic>
        <p:nvPicPr>
          <p:cNvPr id="47" name="Graphic 46" descr="Blockchain with solid fill">
            <a:extLst>
              <a:ext uri="{FF2B5EF4-FFF2-40B4-BE49-F238E27FC236}">
                <a16:creationId xmlns:a16="http://schemas.microsoft.com/office/drawing/2014/main" id="{A63FC529-4D30-467B-B446-AA6FD8C28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1104" y="3306671"/>
            <a:ext cx="361700" cy="361700"/>
          </a:xfrm>
          <a:prstGeom prst="rect">
            <a:avLst/>
          </a:prstGeom>
        </p:spPr>
      </p:pic>
      <p:pic>
        <p:nvPicPr>
          <p:cNvPr id="48" name="Picture 47" descr="Chart&#10;&#10;Description automatically generated">
            <a:extLst>
              <a:ext uri="{FF2B5EF4-FFF2-40B4-BE49-F238E27FC236}">
                <a16:creationId xmlns:a16="http://schemas.microsoft.com/office/drawing/2014/main" id="{6927A23B-4860-4F65-A05D-2A8051262789}"/>
              </a:ext>
            </a:extLst>
          </p:cNvPr>
          <p:cNvPicPr>
            <a:picLocks noChangeAspect="1"/>
          </p:cNvPicPr>
          <p:nvPr/>
        </p:nvPicPr>
        <p:blipFill>
          <a:blip r:embed="rId5"/>
          <a:stretch>
            <a:fillRect/>
          </a:stretch>
        </p:blipFill>
        <p:spPr>
          <a:xfrm>
            <a:off x="6618429" y="2201977"/>
            <a:ext cx="4111220" cy="4201760"/>
          </a:xfrm>
          <a:prstGeom prst="rect">
            <a:avLst/>
          </a:prstGeom>
        </p:spPr>
      </p:pic>
      <p:pic>
        <p:nvPicPr>
          <p:cNvPr id="49" name="Graphic 48" descr="Add with solid fill">
            <a:extLst>
              <a:ext uri="{FF2B5EF4-FFF2-40B4-BE49-F238E27FC236}">
                <a16:creationId xmlns:a16="http://schemas.microsoft.com/office/drawing/2014/main" id="{513B44A3-EE3D-4881-85A8-0767C963E9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5804" y="3993278"/>
            <a:ext cx="426575" cy="426575"/>
          </a:xfrm>
          <a:prstGeom prst="rect">
            <a:avLst/>
          </a:prstGeom>
        </p:spPr>
      </p:pic>
      <p:pic>
        <p:nvPicPr>
          <p:cNvPr id="3" name="Graphic 2" descr="Plug with solid fill">
            <a:extLst>
              <a:ext uri="{FF2B5EF4-FFF2-40B4-BE49-F238E27FC236}">
                <a16:creationId xmlns:a16="http://schemas.microsoft.com/office/drawing/2014/main" id="{C5381B73-ACA4-4555-ABFC-77895700F9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5765" y="4690209"/>
            <a:ext cx="415498" cy="415498"/>
          </a:xfrm>
          <a:prstGeom prst="rect">
            <a:avLst/>
          </a:prstGeom>
        </p:spPr>
      </p:pic>
    </p:spTree>
    <p:extLst>
      <p:ext uri="{BB962C8B-B14F-4D97-AF65-F5344CB8AC3E}">
        <p14:creationId xmlns:p14="http://schemas.microsoft.com/office/powerpoint/2010/main" val="331212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01CBB146-AFED-45DE-9182-C2D4283D534E}"/>
              </a:ext>
            </a:extLst>
          </p:cNvPr>
          <p:cNvSpPr txBox="1">
            <a:spLocks/>
          </p:cNvSpPr>
          <p:nvPr/>
        </p:nvSpPr>
        <p:spPr>
          <a:xfrm>
            <a:off x="507402" y="6069480"/>
            <a:ext cx="44216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BCFBF29-39BB-47B7-B83E-9E61FEB2B13F}" type="slidenum">
              <a:rPr kumimoji="0" lang="en-CA"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49" name="TextBox 48">
            <a:extLst>
              <a:ext uri="{FF2B5EF4-FFF2-40B4-BE49-F238E27FC236}">
                <a16:creationId xmlns:a16="http://schemas.microsoft.com/office/drawing/2014/main" id="{16CD7ED4-DF46-FD3C-FD2E-BBBC99BB65BA}"/>
              </a:ext>
            </a:extLst>
          </p:cNvPr>
          <p:cNvSpPr txBox="1"/>
          <p:nvPr/>
        </p:nvSpPr>
        <p:spPr>
          <a:xfrm>
            <a:off x="349090" y="1228397"/>
            <a:ext cx="5975510" cy="4401205"/>
          </a:xfrm>
          <a:prstGeom prst="rect">
            <a:avLst/>
          </a:prstGeom>
          <a:solidFill>
            <a:srgbClr val="C00000"/>
          </a:solidFill>
          <a:ln w="12700" cap="flat">
            <a:noFill/>
            <a:miter lim="400000"/>
          </a:ln>
          <a:effectLst/>
          <a:sp3d/>
        </p:spPr>
        <p:txBody>
          <a:bodyPr wrap="square" lIns="91440" tIns="45720" rIns="91440" bIns="45720" anchor="t">
            <a:spAutoFit/>
          </a:bodyPr>
          <a:lstStyle/>
          <a:p>
            <a:pPr>
              <a:defRPr/>
            </a:pPr>
            <a:r>
              <a:rPr kumimoji="0" lang="en-US" sz="1400" i="0" u="none" strike="noStrike" kern="0" cap="none" spc="0" normalizeH="0" baseline="0" noProof="0" dirty="0">
                <a:ln>
                  <a:noFill/>
                </a:ln>
                <a:solidFill>
                  <a:schemeClr val="bg1"/>
                </a:solidFill>
                <a:effectLst/>
                <a:uLnTx/>
                <a:uFillTx/>
                <a:latin typeface="Arial"/>
                <a:cs typeface="Arial"/>
              </a:rPr>
              <a:t>The </a:t>
            </a:r>
            <a:r>
              <a:rPr kumimoji="0" lang="en-US" sz="1400" b="1" i="0" u="none" strike="noStrike" kern="0" cap="none" spc="0" normalizeH="0" baseline="0" noProof="0" dirty="0">
                <a:ln>
                  <a:noFill/>
                </a:ln>
                <a:solidFill>
                  <a:schemeClr val="bg1"/>
                </a:solidFill>
                <a:effectLst/>
                <a:uLnTx/>
                <a:uFillTx/>
                <a:latin typeface="Arial"/>
                <a:cs typeface="Arial"/>
              </a:rPr>
              <a:t>CA:FeX 2.0.0 DFT specification </a:t>
            </a:r>
            <a:r>
              <a:rPr kumimoji="0" lang="en-US" sz="1400" b="0" i="0" u="none" strike="noStrike" kern="0" cap="none" spc="0" normalizeH="0" baseline="0" noProof="0" dirty="0">
                <a:ln>
                  <a:noFill/>
                </a:ln>
                <a:solidFill>
                  <a:schemeClr val="bg1"/>
                </a:solidFill>
                <a:effectLst/>
                <a:uLnTx/>
                <a:uFillTx/>
                <a:latin typeface="Arial"/>
                <a:cs typeface="Arial"/>
              </a:rPr>
              <a:t>has expanded its scope to cover </a:t>
            </a:r>
            <a:r>
              <a:rPr lang="en-US" sz="1400" kern="0" dirty="0">
                <a:solidFill>
                  <a:schemeClr val="bg1"/>
                </a:solidFill>
                <a:latin typeface="Arial"/>
                <a:cs typeface="Arial"/>
              </a:rPr>
              <a:t>the set of exchange paradigms </a:t>
            </a:r>
            <a:r>
              <a:rPr kumimoji="0" lang="en-US" sz="1400" b="0" i="0" u="none" strike="noStrike" kern="0" cap="none" spc="0" normalizeH="0" baseline="0" noProof="0" dirty="0">
                <a:ln>
                  <a:noFill/>
                </a:ln>
                <a:solidFill>
                  <a:schemeClr val="bg1"/>
                </a:solidFill>
                <a:effectLst/>
                <a:uLnTx/>
                <a:uFillTx/>
                <a:latin typeface="Arial"/>
                <a:cs typeface="Arial"/>
              </a:rPr>
              <a:t>that are expected to be used by early FHIR Implementers:</a:t>
            </a:r>
          </a:p>
          <a:p>
            <a:pPr>
              <a:defRPr/>
            </a:pPr>
            <a:endParaRPr lang="en-US" sz="1400" kern="0" dirty="0">
              <a:solidFill>
                <a:schemeClr val="bg1"/>
              </a:solidFill>
              <a:latin typeface="Arial"/>
              <a:cs typeface="Arial"/>
            </a:endParaRPr>
          </a:p>
          <a:p>
            <a:pPr>
              <a:defRPr/>
            </a:pPr>
            <a:r>
              <a:rPr kumimoji="0" lang="en-US" sz="1400" b="1" i="0" u="none" strike="noStrike" kern="0" cap="none" spc="0" normalizeH="0" baseline="0" noProof="0" dirty="0">
                <a:ln>
                  <a:noFill/>
                </a:ln>
                <a:solidFill>
                  <a:schemeClr val="bg1"/>
                </a:solidFill>
                <a:effectLst/>
                <a:uLnTx/>
                <a:uFillTx/>
                <a:latin typeface="Arial"/>
                <a:cs typeface="Arial"/>
              </a:rPr>
              <a:t>Single Resource Exchange</a:t>
            </a:r>
            <a:r>
              <a:rPr kumimoji="0" lang="en-US" sz="1400" b="0" i="0" u="none" strike="noStrike" kern="0" cap="none" spc="0" normalizeH="0" baseline="0" noProof="0" dirty="0">
                <a:ln>
                  <a:noFill/>
                </a:ln>
                <a:solidFill>
                  <a:schemeClr val="bg1"/>
                </a:solidFill>
                <a:effectLst/>
                <a:uLnTx/>
                <a:uFillTx/>
                <a:latin typeface="Arial"/>
                <a:cs typeface="Arial"/>
              </a:rPr>
              <a:t>, e.g., search for a patient’s allergies: RESTful exchange behaviors and identification of the interaction    support capabilities (read, search, create, update, and delete) and a reference to a subset of FHIR resource types that systems must support to enable single resource exchanges.</a:t>
            </a:r>
          </a:p>
          <a:p>
            <a:pPr>
              <a:defRPr/>
            </a:pPr>
            <a:endParaRPr kumimoji="0" lang="en-US" sz="1400" b="0" i="0" u="none" strike="noStrike" kern="0" cap="none" spc="0" normalizeH="0" baseline="0" noProof="0" dirty="0">
              <a:ln>
                <a:noFill/>
              </a:ln>
              <a:solidFill>
                <a:schemeClr val="bg1"/>
              </a:solidFill>
              <a:effectLst/>
              <a:uLnTx/>
              <a:uFillTx/>
              <a:latin typeface="Arial"/>
              <a:cs typeface="Arial"/>
            </a:endParaRPr>
          </a:p>
          <a:p>
            <a:pPr>
              <a:defRPr/>
            </a:pPr>
            <a:r>
              <a:rPr kumimoji="0" lang="en-US" sz="1400" b="1" i="0" u="none" strike="noStrike" kern="0" cap="none" spc="0" normalizeH="0" baseline="0" noProof="0" dirty="0">
                <a:ln>
                  <a:noFill/>
                </a:ln>
                <a:solidFill>
                  <a:schemeClr val="bg1"/>
                </a:solidFill>
                <a:effectLst/>
                <a:uLnTx/>
                <a:uFillTx/>
                <a:latin typeface="Arial"/>
                <a:cs typeface="Arial"/>
              </a:rPr>
              <a:t>Multi-Resource Exchange</a:t>
            </a:r>
            <a:r>
              <a:rPr kumimoji="0" lang="en-US" sz="1400" b="0" i="0" u="none" strike="noStrike" kern="0" cap="none" spc="0" normalizeH="0" baseline="0" noProof="0" dirty="0">
                <a:ln>
                  <a:noFill/>
                </a:ln>
                <a:solidFill>
                  <a:schemeClr val="bg1"/>
                </a:solidFill>
                <a:effectLst/>
                <a:uLnTx/>
                <a:uFillTx/>
                <a:latin typeface="Arial"/>
                <a:cs typeface="Arial"/>
              </a:rPr>
              <a:t>, e.g., retrieve a Patient Summary document: Approaches for exchanging multiple resources together in the form of documents, and identification of standardized search parameters and practices for document implementers to incorporate into guides and systems.</a:t>
            </a:r>
          </a:p>
          <a:p>
            <a:pPr>
              <a:defRPr/>
            </a:pPr>
            <a:endParaRPr kumimoji="0" lang="en-US" sz="1400" b="0" i="0" u="none" strike="noStrike" kern="0" cap="none" spc="0" normalizeH="0" baseline="0" noProof="0" dirty="0">
              <a:ln>
                <a:noFill/>
              </a:ln>
              <a:solidFill>
                <a:schemeClr val="bg1"/>
              </a:solidFill>
              <a:effectLst/>
              <a:uLnTx/>
              <a:uFillTx/>
              <a:latin typeface="Arial"/>
              <a:cs typeface="Arial"/>
            </a:endParaRPr>
          </a:p>
          <a:p>
            <a:pPr>
              <a:defRPr/>
            </a:pPr>
            <a:r>
              <a:rPr kumimoji="0" lang="en-US" sz="1400" b="1" i="0" u="none" strike="noStrike" kern="0" cap="none" spc="0" normalizeH="0" baseline="0" noProof="0" dirty="0">
                <a:ln>
                  <a:noFill/>
                </a:ln>
                <a:solidFill>
                  <a:schemeClr val="bg1"/>
                </a:solidFill>
                <a:effectLst/>
                <a:uLnTx/>
                <a:uFillTx/>
                <a:latin typeface="Arial"/>
                <a:cs typeface="Arial"/>
              </a:rPr>
              <a:t>Extending APIs with FHIR Operations: </a:t>
            </a:r>
            <a:r>
              <a:rPr kumimoji="0" lang="en-US" sz="1400" i="0" u="none" strike="noStrike" kern="0" cap="none" spc="0" normalizeH="0" baseline="0" noProof="0" dirty="0">
                <a:ln>
                  <a:noFill/>
                </a:ln>
                <a:solidFill>
                  <a:schemeClr val="bg1"/>
                </a:solidFill>
                <a:effectLst/>
                <a:uLnTx/>
                <a:uFillTx/>
                <a:latin typeface="Arial"/>
                <a:cs typeface="Arial"/>
              </a:rPr>
              <a:t>e.g., $summary:</a:t>
            </a:r>
          </a:p>
          <a:p>
            <a:pPr>
              <a:defRPr/>
            </a:pPr>
            <a:r>
              <a:rPr kumimoji="0" lang="en-US" sz="1400" b="0" i="0" u="none" strike="noStrike" kern="0" cap="none" spc="0" normalizeH="0" baseline="0" noProof="0" dirty="0">
                <a:ln>
                  <a:noFill/>
                </a:ln>
                <a:solidFill>
                  <a:schemeClr val="bg1"/>
                </a:solidFill>
                <a:effectLst/>
                <a:uLnTx/>
                <a:uFillTx/>
                <a:latin typeface="Arial"/>
                <a:cs typeface="Arial"/>
              </a:rPr>
              <a:t>Identification of functional FHIR operations that allow implementers to abstract complexity away from requesting applications, by offering a single API call that can trigger multi-step processes to execute.</a:t>
            </a:r>
          </a:p>
        </p:txBody>
      </p:sp>
      <p:sp>
        <p:nvSpPr>
          <p:cNvPr id="50" name="Footer Placeholder 3">
            <a:extLst>
              <a:ext uri="{FF2B5EF4-FFF2-40B4-BE49-F238E27FC236}">
                <a16:creationId xmlns:a16="http://schemas.microsoft.com/office/drawing/2014/main" id="{70A401FC-5476-8047-540C-74190B5849DB}"/>
              </a:ext>
            </a:extLst>
          </p:cNvPr>
          <p:cNvSpPr>
            <a:spLocks noGrp="1"/>
          </p:cNvSpPr>
          <p:nvPr>
            <p:ph type="ftr" sz="quarter" idx="12"/>
          </p:nvPr>
        </p:nvSpPr>
        <p:spPr>
          <a:xfrm>
            <a:off x="328108" y="6413712"/>
            <a:ext cx="2438400" cy="195072"/>
          </a:xfrm>
        </p:spPr>
        <p:txBody>
          <a:bodyPr/>
          <a:lstStyle/>
          <a:p>
            <a:r>
              <a:rPr lang="en-CA" dirty="0"/>
              <a:t>©2023 Canada Health Infoway</a:t>
            </a:r>
          </a:p>
        </p:txBody>
      </p:sp>
      <p:sp>
        <p:nvSpPr>
          <p:cNvPr id="4" name="Rectangle 3">
            <a:extLst>
              <a:ext uri="{FF2B5EF4-FFF2-40B4-BE49-F238E27FC236}">
                <a16:creationId xmlns:a16="http://schemas.microsoft.com/office/drawing/2014/main" id="{6BDD0B1B-6AE1-3740-583C-0ECADF32B785}"/>
              </a:ext>
            </a:extLst>
          </p:cNvPr>
          <p:cNvSpPr/>
          <p:nvPr/>
        </p:nvSpPr>
        <p:spPr>
          <a:xfrm>
            <a:off x="8772172" y="2884802"/>
            <a:ext cx="1005220"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Search Parameters</a:t>
            </a:r>
          </a:p>
        </p:txBody>
      </p:sp>
      <p:sp>
        <p:nvSpPr>
          <p:cNvPr id="5" name="Rectangle 4">
            <a:extLst>
              <a:ext uri="{FF2B5EF4-FFF2-40B4-BE49-F238E27FC236}">
                <a16:creationId xmlns:a16="http://schemas.microsoft.com/office/drawing/2014/main" id="{A08F64ED-ED36-B666-DF22-B78CD46A966A}"/>
              </a:ext>
            </a:extLst>
          </p:cNvPr>
          <p:cNvSpPr/>
          <p:nvPr/>
        </p:nvSpPr>
        <p:spPr>
          <a:xfrm>
            <a:off x="7705069" y="2884802"/>
            <a:ext cx="1005220"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FHIR Extended Operations</a:t>
            </a:r>
          </a:p>
        </p:txBody>
      </p:sp>
      <p:sp>
        <p:nvSpPr>
          <p:cNvPr id="7" name="Rectangle 6">
            <a:extLst>
              <a:ext uri="{FF2B5EF4-FFF2-40B4-BE49-F238E27FC236}">
                <a16:creationId xmlns:a16="http://schemas.microsoft.com/office/drawing/2014/main" id="{0D260B63-1B7E-8049-D858-F5A56856B319}"/>
              </a:ext>
            </a:extLst>
          </p:cNvPr>
          <p:cNvSpPr/>
          <p:nvPr/>
        </p:nvSpPr>
        <p:spPr>
          <a:xfrm>
            <a:off x="9839277" y="2884802"/>
            <a:ext cx="1005220"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Conformance Requirements</a:t>
            </a:r>
          </a:p>
        </p:txBody>
      </p:sp>
      <p:sp>
        <p:nvSpPr>
          <p:cNvPr id="14" name="Rectangle 13">
            <a:extLst>
              <a:ext uri="{FF2B5EF4-FFF2-40B4-BE49-F238E27FC236}">
                <a16:creationId xmlns:a16="http://schemas.microsoft.com/office/drawing/2014/main" id="{AC72C6AB-DD41-8396-2F8C-FACB0A220AEA}"/>
              </a:ext>
            </a:extLst>
          </p:cNvPr>
          <p:cNvSpPr/>
          <p:nvPr/>
        </p:nvSpPr>
        <p:spPr>
          <a:xfrm>
            <a:off x="8240962" y="1904895"/>
            <a:ext cx="1005220"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Server Capability Statement</a:t>
            </a:r>
          </a:p>
        </p:txBody>
      </p:sp>
      <p:sp>
        <p:nvSpPr>
          <p:cNvPr id="16" name="Rectangle 15">
            <a:extLst>
              <a:ext uri="{FF2B5EF4-FFF2-40B4-BE49-F238E27FC236}">
                <a16:creationId xmlns:a16="http://schemas.microsoft.com/office/drawing/2014/main" id="{6D363914-9F66-83C8-6AED-195A9D679530}"/>
              </a:ext>
            </a:extLst>
          </p:cNvPr>
          <p:cNvSpPr/>
          <p:nvPr/>
        </p:nvSpPr>
        <p:spPr>
          <a:xfrm>
            <a:off x="9303384" y="1904895"/>
            <a:ext cx="1005220"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cap="none" dirty="0">
                <a:ea typeface="Helvetica Neue Light"/>
                <a:cs typeface="Helvetica Neue Light"/>
                <a:sym typeface="Helvetica Neue Light"/>
              </a:rPr>
              <a:t>Client Capability Statement</a:t>
            </a:r>
          </a:p>
        </p:txBody>
      </p:sp>
      <p:sp>
        <p:nvSpPr>
          <p:cNvPr id="17" name="Rectangle 16">
            <a:extLst>
              <a:ext uri="{FF2B5EF4-FFF2-40B4-BE49-F238E27FC236}">
                <a16:creationId xmlns:a16="http://schemas.microsoft.com/office/drawing/2014/main" id="{A09F3BDB-386C-0147-80B2-B6C1E9BC5717}"/>
              </a:ext>
            </a:extLst>
          </p:cNvPr>
          <p:cNvSpPr/>
          <p:nvPr/>
        </p:nvSpPr>
        <p:spPr>
          <a:xfrm>
            <a:off x="6760185" y="4844604"/>
            <a:ext cx="5029200" cy="570372"/>
          </a:xfrm>
          <a:prstGeom prst="rect">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200" b="1" dirty="0">
                <a:solidFill>
                  <a:schemeClr val="bg1"/>
                </a:solidFill>
                <a:cs typeface="Helvetica Neue Light"/>
                <a:sym typeface="Helvetica Neue Light"/>
              </a:rPr>
              <a:t>CA:FeX – FHIR Implementation Guide</a:t>
            </a:r>
          </a:p>
        </p:txBody>
      </p:sp>
      <p:sp>
        <p:nvSpPr>
          <p:cNvPr id="18" name="Rectangle 17">
            <a:extLst>
              <a:ext uri="{FF2B5EF4-FFF2-40B4-BE49-F238E27FC236}">
                <a16:creationId xmlns:a16="http://schemas.microsoft.com/office/drawing/2014/main" id="{B5BEFFC3-9707-4682-EE76-9022A99150A0}"/>
              </a:ext>
            </a:extLst>
          </p:cNvPr>
          <p:cNvSpPr/>
          <p:nvPr/>
        </p:nvSpPr>
        <p:spPr>
          <a:xfrm>
            <a:off x="8555916" y="3864709"/>
            <a:ext cx="1437738"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Guidance on Minimum RESTful operations – Multiple Resource (document)</a:t>
            </a:r>
          </a:p>
        </p:txBody>
      </p:sp>
      <p:sp>
        <p:nvSpPr>
          <p:cNvPr id="19" name="Rectangle 18">
            <a:extLst>
              <a:ext uri="{FF2B5EF4-FFF2-40B4-BE49-F238E27FC236}">
                <a16:creationId xmlns:a16="http://schemas.microsoft.com/office/drawing/2014/main" id="{0DB77BE7-CA20-324F-6643-591993839D0A}"/>
              </a:ext>
            </a:extLst>
          </p:cNvPr>
          <p:cNvSpPr/>
          <p:nvPr/>
        </p:nvSpPr>
        <p:spPr>
          <a:xfrm>
            <a:off x="7052861" y="3864703"/>
            <a:ext cx="1437738"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Guidance on Minimum RESTful operations – Single Resource</a:t>
            </a:r>
          </a:p>
        </p:txBody>
      </p:sp>
      <p:sp>
        <p:nvSpPr>
          <p:cNvPr id="20" name="Rectangle 19">
            <a:extLst>
              <a:ext uri="{FF2B5EF4-FFF2-40B4-BE49-F238E27FC236}">
                <a16:creationId xmlns:a16="http://schemas.microsoft.com/office/drawing/2014/main" id="{F1D305DA-ED5E-6D8B-3E7D-450CEBA3BA5B}"/>
              </a:ext>
            </a:extLst>
          </p:cNvPr>
          <p:cNvSpPr/>
          <p:nvPr/>
        </p:nvSpPr>
        <p:spPr>
          <a:xfrm>
            <a:off x="10058970" y="3864703"/>
            <a:ext cx="1437738" cy="908379"/>
          </a:xfrm>
          <a:prstGeom prst="rect">
            <a:avLst/>
          </a:prstGeom>
          <a:solidFill>
            <a:srgbClr val="FFC1C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Guidance on Applicable RA Security &amp; Authentication Modules</a:t>
            </a:r>
          </a:p>
        </p:txBody>
      </p:sp>
      <p:sp>
        <p:nvSpPr>
          <p:cNvPr id="21" name="Title 4">
            <a:extLst>
              <a:ext uri="{FF2B5EF4-FFF2-40B4-BE49-F238E27FC236}">
                <a16:creationId xmlns:a16="http://schemas.microsoft.com/office/drawing/2014/main" id="{13AF2BA4-1805-C2D6-78A4-9AAB1A9CA199}"/>
              </a:ext>
            </a:extLst>
          </p:cNvPr>
          <p:cNvSpPr>
            <a:spLocks noGrp="1"/>
          </p:cNvSpPr>
          <p:nvPr>
            <p:ph type="title"/>
          </p:nvPr>
        </p:nvSpPr>
        <p:spPr>
          <a:xfrm>
            <a:off x="365874" y="302220"/>
            <a:ext cx="11565714" cy="633984"/>
          </a:xfrm>
        </p:spPr>
        <p:txBody>
          <a:bodyPr>
            <a:normAutofit/>
          </a:bodyPr>
          <a:lstStyle/>
          <a:p>
            <a:r>
              <a:rPr lang="en-CA" sz="2500" dirty="0"/>
              <a:t>Scope of CA:FeX R2: A Foundation for FHIR Servers and Applications</a:t>
            </a:r>
          </a:p>
        </p:txBody>
      </p:sp>
    </p:spTree>
    <p:extLst>
      <p:ext uri="{BB962C8B-B14F-4D97-AF65-F5344CB8AC3E}">
        <p14:creationId xmlns:p14="http://schemas.microsoft.com/office/powerpoint/2010/main" val="41960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3A52BF1-B4FE-4959-8883-56575FB91D5F}"/>
              </a:ext>
            </a:extLst>
          </p:cNvPr>
          <p:cNvSpPr>
            <a:spLocks noGrp="1"/>
          </p:cNvSpPr>
          <p:nvPr>
            <p:ph type="title"/>
          </p:nvPr>
        </p:nvSpPr>
        <p:spPr>
          <a:xfrm>
            <a:off x="365874" y="302220"/>
            <a:ext cx="11565714" cy="633984"/>
          </a:xfrm>
        </p:spPr>
        <p:txBody>
          <a:bodyPr>
            <a:normAutofit/>
          </a:bodyPr>
          <a:lstStyle/>
          <a:p>
            <a:r>
              <a:rPr lang="en-CA" sz="2500" dirty="0"/>
              <a:t>CA:FeX R2 Building Blocks (Illustrative)</a:t>
            </a:r>
          </a:p>
        </p:txBody>
      </p:sp>
      <p:grpSp>
        <p:nvGrpSpPr>
          <p:cNvPr id="49" name="Group 48">
            <a:extLst>
              <a:ext uri="{FF2B5EF4-FFF2-40B4-BE49-F238E27FC236}">
                <a16:creationId xmlns:a16="http://schemas.microsoft.com/office/drawing/2014/main" id="{6728134E-A49D-415E-B367-9D13FE77722C}"/>
              </a:ext>
            </a:extLst>
          </p:cNvPr>
          <p:cNvGrpSpPr/>
          <p:nvPr/>
        </p:nvGrpSpPr>
        <p:grpSpPr>
          <a:xfrm>
            <a:off x="506669" y="1832934"/>
            <a:ext cx="11178662" cy="3700779"/>
            <a:chOff x="508649" y="2908481"/>
            <a:chExt cx="11178662" cy="2649665"/>
          </a:xfrm>
        </p:grpSpPr>
        <p:grpSp>
          <p:nvGrpSpPr>
            <p:cNvPr id="48" name="Group 47">
              <a:extLst>
                <a:ext uri="{FF2B5EF4-FFF2-40B4-BE49-F238E27FC236}">
                  <a16:creationId xmlns:a16="http://schemas.microsoft.com/office/drawing/2014/main" id="{6958BB03-E579-4517-BF40-B716DBD68719}"/>
                </a:ext>
              </a:extLst>
            </p:cNvPr>
            <p:cNvGrpSpPr/>
            <p:nvPr/>
          </p:nvGrpSpPr>
          <p:grpSpPr>
            <a:xfrm>
              <a:off x="6514948" y="4333577"/>
              <a:ext cx="5172363" cy="1220740"/>
              <a:chOff x="6299048" y="3889077"/>
              <a:chExt cx="5172363" cy="1220740"/>
            </a:xfrm>
          </p:grpSpPr>
          <p:sp>
            <p:nvSpPr>
              <p:cNvPr id="45" name="Rectangle 44">
                <a:extLst>
                  <a:ext uri="{FF2B5EF4-FFF2-40B4-BE49-F238E27FC236}">
                    <a16:creationId xmlns:a16="http://schemas.microsoft.com/office/drawing/2014/main" id="{AD542A28-4E11-4143-BF2E-0D4805D1B80B}"/>
                  </a:ext>
                </a:extLst>
              </p:cNvPr>
              <p:cNvSpPr/>
              <p:nvPr/>
            </p:nvSpPr>
            <p:spPr>
              <a:xfrm>
                <a:off x="6299048" y="4588609"/>
                <a:ext cx="5172363" cy="52120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47" name="Rectangle 46">
                <a:extLst>
                  <a:ext uri="{FF2B5EF4-FFF2-40B4-BE49-F238E27FC236}">
                    <a16:creationId xmlns:a16="http://schemas.microsoft.com/office/drawing/2014/main" id="{E278A197-E2CF-46AF-A1A3-4BF36264E5A9}"/>
                  </a:ext>
                </a:extLst>
              </p:cNvPr>
              <p:cNvSpPr/>
              <p:nvPr/>
            </p:nvSpPr>
            <p:spPr>
              <a:xfrm>
                <a:off x="6520262" y="3889077"/>
                <a:ext cx="4719238" cy="86673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grpSp>
        <p:grpSp>
          <p:nvGrpSpPr>
            <p:cNvPr id="44" name="Group 43">
              <a:extLst>
                <a:ext uri="{FF2B5EF4-FFF2-40B4-BE49-F238E27FC236}">
                  <a16:creationId xmlns:a16="http://schemas.microsoft.com/office/drawing/2014/main" id="{F3E6901C-D142-4E1E-80AB-C17EF32E5EB2}"/>
                </a:ext>
              </a:extLst>
            </p:cNvPr>
            <p:cNvGrpSpPr/>
            <p:nvPr/>
          </p:nvGrpSpPr>
          <p:grpSpPr>
            <a:xfrm>
              <a:off x="508649" y="2908481"/>
              <a:ext cx="5172363" cy="2649665"/>
              <a:chOff x="292749" y="2463981"/>
              <a:chExt cx="5172363" cy="2649665"/>
            </a:xfrm>
            <a:solidFill>
              <a:schemeClr val="bg1">
                <a:lumMod val="95000"/>
              </a:schemeClr>
            </a:solidFill>
          </p:grpSpPr>
          <p:sp>
            <p:nvSpPr>
              <p:cNvPr id="40" name="Rectangle 39">
                <a:extLst>
                  <a:ext uri="{FF2B5EF4-FFF2-40B4-BE49-F238E27FC236}">
                    <a16:creationId xmlns:a16="http://schemas.microsoft.com/office/drawing/2014/main" id="{AB826300-8007-4771-8DC7-D1377BA3436E}"/>
                  </a:ext>
                </a:extLst>
              </p:cNvPr>
              <p:cNvSpPr/>
              <p:nvPr/>
            </p:nvSpPr>
            <p:spPr>
              <a:xfrm>
                <a:off x="1769090" y="2463981"/>
                <a:ext cx="2233613" cy="77724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41" name="Rectangle 40">
                <a:extLst>
                  <a:ext uri="{FF2B5EF4-FFF2-40B4-BE49-F238E27FC236}">
                    <a16:creationId xmlns:a16="http://schemas.microsoft.com/office/drawing/2014/main" id="{00E65B6B-1980-4937-89A1-970184940448}"/>
                  </a:ext>
                </a:extLst>
              </p:cNvPr>
              <p:cNvSpPr/>
              <p:nvPr/>
            </p:nvSpPr>
            <p:spPr>
              <a:xfrm>
                <a:off x="1218697" y="3132299"/>
                <a:ext cx="3307121" cy="8667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42" name="Rectangle 41">
                <a:extLst>
                  <a:ext uri="{FF2B5EF4-FFF2-40B4-BE49-F238E27FC236}">
                    <a16:creationId xmlns:a16="http://schemas.microsoft.com/office/drawing/2014/main" id="{DCC0FB2D-C3B9-4CF9-9BED-F612E9F7CFD6}"/>
                  </a:ext>
                </a:extLst>
              </p:cNvPr>
              <p:cNvSpPr/>
              <p:nvPr/>
            </p:nvSpPr>
            <p:spPr>
              <a:xfrm>
                <a:off x="597934" y="3890853"/>
                <a:ext cx="4575927" cy="8667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43" name="Rectangle 42">
                <a:extLst>
                  <a:ext uri="{FF2B5EF4-FFF2-40B4-BE49-F238E27FC236}">
                    <a16:creationId xmlns:a16="http://schemas.microsoft.com/office/drawing/2014/main" id="{20C7B69B-6A73-4FFE-BFD4-AC328804B019}"/>
                  </a:ext>
                </a:extLst>
              </p:cNvPr>
              <p:cNvSpPr/>
              <p:nvPr/>
            </p:nvSpPr>
            <p:spPr>
              <a:xfrm>
                <a:off x="292749" y="4592438"/>
                <a:ext cx="5172363" cy="521208"/>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grpSp>
        <p:grpSp>
          <p:nvGrpSpPr>
            <p:cNvPr id="30" name="Group 29">
              <a:extLst>
                <a:ext uri="{FF2B5EF4-FFF2-40B4-BE49-F238E27FC236}">
                  <a16:creationId xmlns:a16="http://schemas.microsoft.com/office/drawing/2014/main" id="{49388ED5-BB34-40F6-AD77-D9773BADDC08}"/>
                </a:ext>
              </a:extLst>
            </p:cNvPr>
            <p:cNvGrpSpPr/>
            <p:nvPr/>
          </p:nvGrpSpPr>
          <p:grpSpPr>
            <a:xfrm>
              <a:off x="581774" y="2983385"/>
              <a:ext cx="5029200" cy="2513135"/>
              <a:chOff x="365874" y="2538885"/>
              <a:chExt cx="5730125" cy="2513135"/>
            </a:xfrm>
          </p:grpSpPr>
          <p:grpSp>
            <p:nvGrpSpPr>
              <p:cNvPr id="28" name="Group 27">
                <a:extLst>
                  <a:ext uri="{FF2B5EF4-FFF2-40B4-BE49-F238E27FC236}">
                    <a16:creationId xmlns:a16="http://schemas.microsoft.com/office/drawing/2014/main" id="{F52965EC-201B-412F-8D30-428F1A198F83}"/>
                  </a:ext>
                </a:extLst>
              </p:cNvPr>
              <p:cNvGrpSpPr/>
              <p:nvPr/>
            </p:nvGrpSpPr>
            <p:grpSpPr>
              <a:xfrm>
                <a:off x="1442448" y="3240475"/>
                <a:ext cx="3576974" cy="650378"/>
                <a:chOff x="1628617" y="3064001"/>
                <a:chExt cx="3576974" cy="650378"/>
              </a:xfrm>
              <a:solidFill>
                <a:srgbClr val="FFC1C2"/>
              </a:solidFill>
            </p:grpSpPr>
            <p:sp>
              <p:nvSpPr>
                <p:cNvPr id="9" name="Rectangle 8">
                  <a:extLst>
                    <a:ext uri="{FF2B5EF4-FFF2-40B4-BE49-F238E27FC236}">
                      <a16:creationId xmlns:a16="http://schemas.microsoft.com/office/drawing/2014/main" id="{AB079A9E-D2B2-4D39-AAD0-F3C17FE31470}"/>
                    </a:ext>
                  </a:extLst>
                </p:cNvPr>
                <p:cNvSpPr/>
                <p:nvPr/>
              </p:nvSpPr>
              <p:spPr>
                <a:xfrm>
                  <a:off x="2844444" y="3064001"/>
                  <a:ext cx="1145319"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Search Parameters</a:t>
                  </a:r>
                </a:p>
              </p:txBody>
            </p:sp>
            <p:sp>
              <p:nvSpPr>
                <p:cNvPr id="10" name="Rectangle 9">
                  <a:extLst>
                    <a:ext uri="{FF2B5EF4-FFF2-40B4-BE49-F238E27FC236}">
                      <a16:creationId xmlns:a16="http://schemas.microsoft.com/office/drawing/2014/main" id="{32647104-19EC-4561-AED6-9108FBD1E7EF}"/>
                    </a:ext>
                  </a:extLst>
                </p:cNvPr>
                <p:cNvSpPr/>
                <p:nvPr/>
              </p:nvSpPr>
              <p:spPr>
                <a:xfrm>
                  <a:off x="1628617" y="3064001"/>
                  <a:ext cx="1145319"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FHIR Extended Operations</a:t>
                  </a:r>
                </a:p>
              </p:txBody>
            </p:sp>
            <p:sp>
              <p:nvSpPr>
                <p:cNvPr id="13" name="Rectangle 12">
                  <a:extLst>
                    <a:ext uri="{FF2B5EF4-FFF2-40B4-BE49-F238E27FC236}">
                      <a16:creationId xmlns:a16="http://schemas.microsoft.com/office/drawing/2014/main" id="{BDCA0B27-3FE9-4669-A31E-B432337C1CB9}"/>
                    </a:ext>
                  </a:extLst>
                </p:cNvPr>
                <p:cNvSpPr/>
                <p:nvPr/>
              </p:nvSpPr>
              <p:spPr>
                <a:xfrm>
                  <a:off x="4060272" y="3064001"/>
                  <a:ext cx="1145319"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Conformance Requirements</a:t>
                  </a:r>
                </a:p>
              </p:txBody>
            </p:sp>
          </p:grpSp>
          <p:grpSp>
            <p:nvGrpSpPr>
              <p:cNvPr id="29" name="Group 28">
                <a:extLst>
                  <a:ext uri="{FF2B5EF4-FFF2-40B4-BE49-F238E27FC236}">
                    <a16:creationId xmlns:a16="http://schemas.microsoft.com/office/drawing/2014/main" id="{32C7539A-929B-4819-ADBF-118FA08CAEC4}"/>
                  </a:ext>
                </a:extLst>
              </p:cNvPr>
              <p:cNvGrpSpPr/>
              <p:nvPr/>
            </p:nvGrpSpPr>
            <p:grpSpPr>
              <a:xfrm>
                <a:off x="2053028" y="2538885"/>
                <a:ext cx="2355812" cy="650378"/>
                <a:chOff x="2290253" y="2356103"/>
                <a:chExt cx="2355812" cy="650378"/>
              </a:xfrm>
              <a:solidFill>
                <a:srgbClr val="FFC1C2"/>
              </a:solidFill>
            </p:grpSpPr>
            <p:sp>
              <p:nvSpPr>
                <p:cNvPr id="14" name="Rectangle 13">
                  <a:extLst>
                    <a:ext uri="{FF2B5EF4-FFF2-40B4-BE49-F238E27FC236}">
                      <a16:creationId xmlns:a16="http://schemas.microsoft.com/office/drawing/2014/main" id="{138054DF-A40F-44BF-905E-A04873B6D9EE}"/>
                    </a:ext>
                  </a:extLst>
                </p:cNvPr>
                <p:cNvSpPr/>
                <p:nvPr/>
              </p:nvSpPr>
              <p:spPr>
                <a:xfrm>
                  <a:off x="2290253" y="2356103"/>
                  <a:ext cx="1145319"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Server Capability Statement</a:t>
                  </a:r>
                </a:p>
              </p:txBody>
            </p:sp>
            <p:sp>
              <p:nvSpPr>
                <p:cNvPr id="15" name="Rectangle 14">
                  <a:extLst>
                    <a:ext uri="{FF2B5EF4-FFF2-40B4-BE49-F238E27FC236}">
                      <a16:creationId xmlns:a16="http://schemas.microsoft.com/office/drawing/2014/main" id="{F76BA9F4-E621-4227-9AE2-051429C19AA8}"/>
                    </a:ext>
                  </a:extLst>
                </p:cNvPr>
                <p:cNvSpPr/>
                <p:nvPr/>
              </p:nvSpPr>
              <p:spPr>
                <a:xfrm>
                  <a:off x="3500746" y="2356103"/>
                  <a:ext cx="1145319"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cap="none" dirty="0">
                      <a:ea typeface="Helvetica Neue Light"/>
                      <a:cs typeface="Helvetica Neue Light"/>
                      <a:sym typeface="Helvetica Neue Light"/>
                    </a:rPr>
                    <a:t>Client Capability Statement</a:t>
                  </a:r>
                </a:p>
              </p:txBody>
            </p:sp>
          </p:grpSp>
          <p:sp>
            <p:nvSpPr>
              <p:cNvPr id="16" name="Rectangle 15">
                <a:extLst>
                  <a:ext uri="{FF2B5EF4-FFF2-40B4-BE49-F238E27FC236}">
                    <a16:creationId xmlns:a16="http://schemas.microsoft.com/office/drawing/2014/main" id="{50FB2A94-65A6-4F69-B8CB-137F37D24C7A}"/>
                  </a:ext>
                </a:extLst>
              </p:cNvPr>
              <p:cNvSpPr/>
              <p:nvPr/>
            </p:nvSpPr>
            <p:spPr>
              <a:xfrm>
                <a:off x="365874" y="4643647"/>
                <a:ext cx="5730125" cy="408373"/>
              </a:xfrm>
              <a:prstGeom prst="rect">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200" b="1" dirty="0">
                    <a:solidFill>
                      <a:schemeClr val="bg1"/>
                    </a:solidFill>
                    <a:cs typeface="Helvetica Neue Light"/>
                    <a:sym typeface="Helvetica Neue Light"/>
                  </a:rPr>
                  <a:t>CA:FeX – FHIR Implementation Guide</a:t>
                </a:r>
              </a:p>
            </p:txBody>
          </p:sp>
          <p:grpSp>
            <p:nvGrpSpPr>
              <p:cNvPr id="27" name="Group 26">
                <a:extLst>
                  <a:ext uri="{FF2B5EF4-FFF2-40B4-BE49-F238E27FC236}">
                    <a16:creationId xmlns:a16="http://schemas.microsoft.com/office/drawing/2014/main" id="{304D4BF7-3E80-4FD1-A81B-579B164D7FE0}"/>
                  </a:ext>
                </a:extLst>
              </p:cNvPr>
              <p:cNvGrpSpPr/>
              <p:nvPr/>
            </p:nvGrpSpPr>
            <p:grpSpPr>
              <a:xfrm>
                <a:off x="699340" y="3942061"/>
                <a:ext cx="5063191" cy="650382"/>
                <a:chOff x="771508" y="3853822"/>
                <a:chExt cx="5063191" cy="650382"/>
              </a:xfrm>
              <a:solidFill>
                <a:srgbClr val="FFC1C2"/>
              </a:solidFill>
            </p:grpSpPr>
            <p:sp>
              <p:nvSpPr>
                <p:cNvPr id="11" name="Rectangle 10">
                  <a:extLst>
                    <a:ext uri="{FF2B5EF4-FFF2-40B4-BE49-F238E27FC236}">
                      <a16:creationId xmlns:a16="http://schemas.microsoft.com/office/drawing/2014/main" id="{7638FF35-D5E6-4720-9964-F64B54EC5FA8}"/>
                    </a:ext>
                  </a:extLst>
                </p:cNvPr>
                <p:cNvSpPr/>
                <p:nvPr/>
              </p:nvSpPr>
              <p:spPr>
                <a:xfrm>
                  <a:off x="2484045" y="3853826"/>
                  <a:ext cx="1638117"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Guidance on Minimum RESTful operations – Multiple Resource (document)</a:t>
                  </a:r>
                </a:p>
              </p:txBody>
            </p:sp>
            <p:sp>
              <p:nvSpPr>
                <p:cNvPr id="12" name="Rectangle 11">
                  <a:extLst>
                    <a:ext uri="{FF2B5EF4-FFF2-40B4-BE49-F238E27FC236}">
                      <a16:creationId xmlns:a16="http://schemas.microsoft.com/office/drawing/2014/main" id="{6DA1F45F-A4BF-4B2D-8453-09E1A7349266}"/>
                    </a:ext>
                  </a:extLst>
                </p:cNvPr>
                <p:cNvSpPr/>
                <p:nvPr/>
              </p:nvSpPr>
              <p:spPr>
                <a:xfrm>
                  <a:off x="771508" y="3853822"/>
                  <a:ext cx="1638117"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Guidance on Minimum RESTful operations – Single Resource</a:t>
                  </a:r>
                </a:p>
              </p:txBody>
            </p:sp>
            <p:sp>
              <p:nvSpPr>
                <p:cNvPr id="17" name="Rectangle 16">
                  <a:extLst>
                    <a:ext uri="{FF2B5EF4-FFF2-40B4-BE49-F238E27FC236}">
                      <a16:creationId xmlns:a16="http://schemas.microsoft.com/office/drawing/2014/main" id="{606C1024-404B-4B50-A034-71BF1310AB30}"/>
                    </a:ext>
                  </a:extLst>
                </p:cNvPr>
                <p:cNvSpPr/>
                <p:nvPr/>
              </p:nvSpPr>
              <p:spPr>
                <a:xfrm>
                  <a:off x="4196582" y="3853822"/>
                  <a:ext cx="1638117" cy="65037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dirty="0">
                      <a:cs typeface="Helvetica Neue Light"/>
                      <a:sym typeface="Helvetica Neue Light"/>
                    </a:rPr>
                    <a:t>Guidance on Applicable RA Security &amp; Authentication Modules</a:t>
                  </a:r>
                </a:p>
              </p:txBody>
            </p:sp>
          </p:grpSp>
        </p:grpSp>
        <p:sp>
          <p:nvSpPr>
            <p:cNvPr id="19" name="Rectangle 18">
              <a:extLst>
                <a:ext uri="{FF2B5EF4-FFF2-40B4-BE49-F238E27FC236}">
                  <a16:creationId xmlns:a16="http://schemas.microsoft.com/office/drawing/2014/main" id="{E6C8F1A3-E678-4BBF-96C0-B9574066CC3A}"/>
                </a:ext>
              </a:extLst>
            </p:cNvPr>
            <p:cNvSpPr/>
            <p:nvPr/>
          </p:nvSpPr>
          <p:spPr>
            <a:xfrm>
              <a:off x="6591862" y="5089523"/>
              <a:ext cx="5029200" cy="408373"/>
            </a:xfrm>
            <a:prstGeom prst="rect">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825500"/>
              <a:r>
                <a:rPr lang="en-US" sz="1200" b="1" cap="none" dirty="0">
                  <a:solidFill>
                    <a:schemeClr val="bg1"/>
                  </a:solidFill>
                  <a:ea typeface="Helvetica Neue Light"/>
                  <a:cs typeface="Helvetica Neue Light"/>
                  <a:sym typeface="Helvetica Neue Light"/>
                </a:rPr>
                <a:t>Reference Architecture</a:t>
              </a:r>
            </a:p>
          </p:txBody>
        </p:sp>
        <p:grpSp>
          <p:nvGrpSpPr>
            <p:cNvPr id="22" name="Group 21">
              <a:extLst>
                <a:ext uri="{FF2B5EF4-FFF2-40B4-BE49-F238E27FC236}">
                  <a16:creationId xmlns:a16="http://schemas.microsoft.com/office/drawing/2014/main" id="{844B8919-26FD-4A8C-83B5-86BA8860BEA9}"/>
                </a:ext>
              </a:extLst>
            </p:cNvPr>
            <p:cNvGrpSpPr/>
            <p:nvPr/>
          </p:nvGrpSpPr>
          <p:grpSpPr>
            <a:xfrm>
              <a:off x="6813165" y="4387933"/>
              <a:ext cx="4575927" cy="650378"/>
              <a:chOff x="6329780" y="4349833"/>
              <a:chExt cx="5125369" cy="650378"/>
            </a:xfrm>
          </p:grpSpPr>
          <p:sp>
            <p:nvSpPr>
              <p:cNvPr id="18" name="Rectangle 17">
                <a:extLst>
                  <a:ext uri="{FF2B5EF4-FFF2-40B4-BE49-F238E27FC236}">
                    <a16:creationId xmlns:a16="http://schemas.microsoft.com/office/drawing/2014/main" id="{7FD70FD8-AAF0-4E6C-A7D9-1D032CCE8078}"/>
                  </a:ext>
                </a:extLst>
              </p:cNvPr>
              <p:cNvSpPr/>
              <p:nvPr/>
            </p:nvSpPr>
            <p:spPr>
              <a:xfrm>
                <a:off x="6329780" y="4349834"/>
                <a:ext cx="1678005" cy="650377"/>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cap="none" dirty="0">
                    <a:solidFill>
                      <a:schemeClr val="bg1"/>
                    </a:solidFill>
                    <a:ea typeface="Helvetica Neue Light"/>
                    <a:cs typeface="Helvetica Neue Light"/>
                    <a:sym typeface="Helvetica Neue Light"/>
                  </a:rPr>
                  <a:t>Authentication Requirements</a:t>
                </a:r>
              </a:p>
            </p:txBody>
          </p:sp>
          <p:sp>
            <p:nvSpPr>
              <p:cNvPr id="20" name="Rectangle 19">
                <a:extLst>
                  <a:ext uri="{FF2B5EF4-FFF2-40B4-BE49-F238E27FC236}">
                    <a16:creationId xmlns:a16="http://schemas.microsoft.com/office/drawing/2014/main" id="{28B0CD53-CF6C-4D8B-9A91-F4BF0CD3CD49}"/>
                  </a:ext>
                </a:extLst>
              </p:cNvPr>
              <p:cNvSpPr/>
              <p:nvPr/>
            </p:nvSpPr>
            <p:spPr>
              <a:xfrm>
                <a:off x="8048028" y="4349833"/>
                <a:ext cx="1678005" cy="650377"/>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cap="none" dirty="0">
                    <a:solidFill>
                      <a:schemeClr val="bg1"/>
                    </a:solidFill>
                    <a:ea typeface="Helvetica Neue Light"/>
                    <a:cs typeface="Helvetica Neue Light"/>
                    <a:sym typeface="Helvetica Neue Light"/>
                  </a:rPr>
                  <a:t>Authorization Requirements</a:t>
                </a:r>
              </a:p>
            </p:txBody>
          </p:sp>
          <p:sp>
            <p:nvSpPr>
              <p:cNvPr id="21" name="Rectangle 20">
                <a:extLst>
                  <a:ext uri="{FF2B5EF4-FFF2-40B4-BE49-F238E27FC236}">
                    <a16:creationId xmlns:a16="http://schemas.microsoft.com/office/drawing/2014/main" id="{8F3A7EB4-537F-42AF-9892-F53CA256BA26}"/>
                  </a:ext>
                </a:extLst>
              </p:cNvPr>
              <p:cNvSpPr/>
              <p:nvPr/>
            </p:nvSpPr>
            <p:spPr>
              <a:xfrm>
                <a:off x="9777144" y="4349834"/>
                <a:ext cx="1678005" cy="650377"/>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cap="none" dirty="0">
                    <a:solidFill>
                      <a:schemeClr val="bg1"/>
                    </a:solidFill>
                    <a:ea typeface="Helvetica Neue Light"/>
                    <a:cs typeface="Helvetica Neue Light"/>
                    <a:sym typeface="Helvetica Neue Light"/>
                  </a:rPr>
                  <a:t>Audit Requirements</a:t>
                </a:r>
              </a:p>
            </p:txBody>
          </p:sp>
        </p:grpSp>
        <p:sp>
          <p:nvSpPr>
            <p:cNvPr id="39" name="Arrow: Right 38">
              <a:extLst>
                <a:ext uri="{FF2B5EF4-FFF2-40B4-BE49-F238E27FC236}">
                  <a16:creationId xmlns:a16="http://schemas.microsoft.com/office/drawing/2014/main" id="{8F394C4F-CFB7-476A-83BE-555404F70B38}"/>
                </a:ext>
              </a:extLst>
            </p:cNvPr>
            <p:cNvSpPr/>
            <p:nvPr/>
          </p:nvSpPr>
          <p:spPr>
            <a:xfrm>
              <a:off x="5429249" y="4616449"/>
              <a:ext cx="1162613" cy="202327"/>
            </a:xfrm>
            <a:prstGeom prst="rightArrow">
              <a:avLst/>
            </a:prstGeom>
            <a:gradFill>
              <a:gsLst>
                <a:gs pos="100000">
                  <a:srgbClr val="F98286"/>
                </a:gs>
                <a:gs pos="37000">
                  <a:schemeClr val="bg1">
                    <a:lumMod val="75000"/>
                  </a:schemeClr>
                </a:gs>
              </a:gsLst>
              <a:lin ang="10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grpSp>
      <p:sp>
        <p:nvSpPr>
          <p:cNvPr id="50" name="TextBox 49">
            <a:extLst>
              <a:ext uri="{FF2B5EF4-FFF2-40B4-BE49-F238E27FC236}">
                <a16:creationId xmlns:a16="http://schemas.microsoft.com/office/drawing/2014/main" id="{7CBA0DF7-CDBF-46EC-AD0F-B3EBB5EE2106}"/>
              </a:ext>
            </a:extLst>
          </p:cNvPr>
          <p:cNvSpPr txBox="1"/>
          <p:nvPr/>
        </p:nvSpPr>
        <p:spPr>
          <a:xfrm>
            <a:off x="365874" y="790995"/>
            <a:ext cx="1108952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600" dirty="0"/>
              <a:t>Below is a simple illustration, highlighting the scope and potential building blocks of CA:FeX v2.0.0. Based on the implementation patterns selected, CA:FeX v2.0.0 may provide the applicable guidance for specific RA components.</a:t>
            </a:r>
            <a:endParaRPr lang="en-US" sz="1600" b="0" cap="none" dirty="0"/>
          </a:p>
        </p:txBody>
      </p:sp>
      <p:sp>
        <p:nvSpPr>
          <p:cNvPr id="51" name="TextBox 50">
            <a:extLst>
              <a:ext uri="{FF2B5EF4-FFF2-40B4-BE49-F238E27FC236}">
                <a16:creationId xmlns:a16="http://schemas.microsoft.com/office/drawing/2014/main" id="{8B319739-BAF3-4612-AD00-86F12B9291F2}"/>
              </a:ext>
            </a:extLst>
          </p:cNvPr>
          <p:cNvSpPr txBox="1"/>
          <p:nvPr/>
        </p:nvSpPr>
        <p:spPr>
          <a:xfrm>
            <a:off x="6633437" y="5607159"/>
            <a:ext cx="517236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200" i="1" dirty="0"/>
              <a:t>Note: Building blocks within RA are not exhaustive; this illustration only highlights the components that CA:FeX currently points to.</a:t>
            </a:r>
            <a:endParaRPr lang="en-US" sz="1200" b="0" i="1" cap="none" dirty="0"/>
          </a:p>
        </p:txBody>
      </p:sp>
      <p:sp>
        <p:nvSpPr>
          <p:cNvPr id="35" name="Slide Number Placeholder 3">
            <a:extLst>
              <a:ext uri="{FF2B5EF4-FFF2-40B4-BE49-F238E27FC236}">
                <a16:creationId xmlns:a16="http://schemas.microsoft.com/office/drawing/2014/main" id="{69AB53C9-6C7D-447A-9927-B9688B31676B}"/>
              </a:ext>
            </a:extLst>
          </p:cNvPr>
          <p:cNvSpPr>
            <a:spLocks noGrp="1"/>
          </p:cNvSpPr>
          <p:nvPr>
            <p:ph type="sldNum" sz="quarter" idx="11"/>
          </p:nvPr>
        </p:nvSpPr>
        <p:spPr>
          <a:xfrm>
            <a:off x="328109" y="5996742"/>
            <a:ext cx="524340" cy="366183"/>
          </a:xfrm>
        </p:spPr>
        <p:txBody>
          <a:bodyPr/>
          <a:lstStyle/>
          <a:p>
            <a:pPr defTabSz="412740" hangingPunct="0"/>
            <a:fld id="{7BCFBF29-39BB-47B7-B83E-9E61FEB2B13F}" type="slidenum">
              <a:rPr lang="en-CA" b="1" kern="0" cap="all">
                <a:latin typeface="Arial"/>
                <a:sym typeface="Helvetica Neue"/>
              </a:rPr>
              <a:pPr defTabSz="412740" hangingPunct="0"/>
              <a:t>12</a:t>
            </a:fld>
            <a:endParaRPr lang="en-CA" b="1" kern="0" cap="all" dirty="0">
              <a:latin typeface="Arial"/>
              <a:sym typeface="Helvetica Neue"/>
            </a:endParaRPr>
          </a:p>
        </p:txBody>
      </p:sp>
      <p:sp>
        <p:nvSpPr>
          <p:cNvPr id="2" name="Footer Placeholder 3">
            <a:extLst>
              <a:ext uri="{FF2B5EF4-FFF2-40B4-BE49-F238E27FC236}">
                <a16:creationId xmlns:a16="http://schemas.microsoft.com/office/drawing/2014/main" id="{6A5469A5-16B3-7205-3952-47F7C08D675F}"/>
              </a:ext>
            </a:extLst>
          </p:cNvPr>
          <p:cNvSpPr>
            <a:spLocks noGrp="1"/>
          </p:cNvSpPr>
          <p:nvPr>
            <p:ph type="ftr" sz="quarter" idx="12"/>
          </p:nvPr>
        </p:nvSpPr>
        <p:spPr>
          <a:xfrm>
            <a:off x="328108" y="6413712"/>
            <a:ext cx="2438400" cy="195072"/>
          </a:xfrm>
        </p:spPr>
        <p:txBody>
          <a:bodyPr/>
          <a:lstStyle/>
          <a:p>
            <a:r>
              <a:rPr lang="en-CA" dirty="0"/>
              <a:t>©2023 Canada Health Infoway</a:t>
            </a:r>
          </a:p>
        </p:txBody>
      </p:sp>
      <p:sp>
        <p:nvSpPr>
          <p:cNvPr id="24" name="Rectangle 23">
            <a:extLst>
              <a:ext uri="{FF2B5EF4-FFF2-40B4-BE49-F238E27FC236}">
                <a16:creationId xmlns:a16="http://schemas.microsoft.com/office/drawing/2014/main" id="{80A2A1AC-6078-8DF6-D800-EFA162DE66EE}"/>
              </a:ext>
            </a:extLst>
          </p:cNvPr>
          <p:cNvSpPr/>
          <p:nvPr/>
        </p:nvSpPr>
        <p:spPr>
          <a:xfrm>
            <a:off x="6633437" y="2812889"/>
            <a:ext cx="4843134" cy="72796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25" name="Rectangle 24">
            <a:extLst>
              <a:ext uri="{FF2B5EF4-FFF2-40B4-BE49-F238E27FC236}">
                <a16:creationId xmlns:a16="http://schemas.microsoft.com/office/drawing/2014/main" id="{CF0A51C2-78F6-4E8E-79B2-3EFD0FC69BE3}"/>
              </a:ext>
            </a:extLst>
          </p:cNvPr>
          <p:cNvSpPr/>
          <p:nvPr/>
        </p:nvSpPr>
        <p:spPr>
          <a:xfrm>
            <a:off x="6894841" y="2382480"/>
            <a:ext cx="4286304" cy="529306"/>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26" name="Rectangle 25">
            <a:extLst>
              <a:ext uri="{FF2B5EF4-FFF2-40B4-BE49-F238E27FC236}">
                <a16:creationId xmlns:a16="http://schemas.microsoft.com/office/drawing/2014/main" id="{5907C5A9-54CE-739D-12BC-73D3D0891BB5}"/>
              </a:ext>
            </a:extLst>
          </p:cNvPr>
          <p:cNvSpPr/>
          <p:nvPr/>
        </p:nvSpPr>
        <p:spPr>
          <a:xfrm>
            <a:off x="6699899" y="2891688"/>
            <a:ext cx="4702997" cy="570372"/>
          </a:xfrm>
          <a:prstGeom prst="rect">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825500"/>
            <a:r>
              <a:rPr lang="en-US" sz="1200" b="1" cap="none" dirty="0">
                <a:solidFill>
                  <a:schemeClr val="bg1"/>
                </a:solidFill>
                <a:ea typeface="Helvetica Neue Light"/>
                <a:cs typeface="Helvetica Neue Light"/>
                <a:sym typeface="Helvetica Neue Light"/>
              </a:rPr>
              <a:t>National FHIR Profiles </a:t>
            </a:r>
          </a:p>
          <a:p>
            <a:pPr algn="ctr" defTabSz="825500"/>
            <a:r>
              <a:rPr lang="en-US" sz="1200" b="1" cap="none" dirty="0">
                <a:solidFill>
                  <a:schemeClr val="bg1"/>
                </a:solidFill>
                <a:ea typeface="Helvetica Neue Light"/>
                <a:cs typeface="Helvetica Neue Light"/>
                <a:sym typeface="Helvetica Neue Light"/>
              </a:rPr>
              <a:t>(e.g., CA Core)</a:t>
            </a:r>
          </a:p>
        </p:txBody>
      </p:sp>
      <p:sp>
        <p:nvSpPr>
          <p:cNvPr id="31" name="Rectangle 30">
            <a:extLst>
              <a:ext uri="{FF2B5EF4-FFF2-40B4-BE49-F238E27FC236}">
                <a16:creationId xmlns:a16="http://schemas.microsoft.com/office/drawing/2014/main" id="{39F68D7B-F430-66BE-D287-C1DB3DB18F60}"/>
              </a:ext>
            </a:extLst>
          </p:cNvPr>
          <p:cNvSpPr/>
          <p:nvPr/>
        </p:nvSpPr>
        <p:spPr>
          <a:xfrm>
            <a:off x="6979534" y="2458717"/>
            <a:ext cx="4132162" cy="380662"/>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825500"/>
            <a:r>
              <a:rPr lang="en-US" sz="1000" b="1" cap="none" dirty="0">
                <a:ea typeface="Helvetica Neue Light"/>
                <a:cs typeface="Helvetica Neue Light"/>
                <a:sym typeface="Helvetica Neue Light"/>
              </a:rPr>
              <a:t>Computable constraints informed by the Pan-Canadian Data Model </a:t>
            </a:r>
          </a:p>
        </p:txBody>
      </p:sp>
      <p:sp>
        <p:nvSpPr>
          <p:cNvPr id="36" name="Arrow: Right 35">
            <a:extLst>
              <a:ext uri="{FF2B5EF4-FFF2-40B4-BE49-F238E27FC236}">
                <a16:creationId xmlns:a16="http://schemas.microsoft.com/office/drawing/2014/main" id="{5AD3E3A6-9202-FA5A-AD82-F888C8AAF1D3}"/>
              </a:ext>
            </a:extLst>
          </p:cNvPr>
          <p:cNvSpPr/>
          <p:nvPr/>
        </p:nvSpPr>
        <p:spPr>
          <a:xfrm>
            <a:off x="4790768" y="3055856"/>
            <a:ext cx="1737360" cy="282589"/>
          </a:xfrm>
          <a:prstGeom prst="rightArrow">
            <a:avLst/>
          </a:prstGeom>
          <a:gradFill flip="none" rotWithShape="1">
            <a:gsLst>
              <a:gs pos="100000">
                <a:srgbClr val="F98286"/>
              </a:gs>
              <a:gs pos="12000">
                <a:schemeClr val="accent6">
                  <a:lumMod val="50000"/>
                </a:schemeClr>
              </a:gs>
            </a:gsLst>
            <a:lin ang="1080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Tree>
    <p:extLst>
      <p:ext uri="{BB962C8B-B14F-4D97-AF65-F5344CB8AC3E}">
        <p14:creationId xmlns:p14="http://schemas.microsoft.com/office/powerpoint/2010/main" val="24544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Rounded Corners 81">
            <a:extLst>
              <a:ext uri="{FF2B5EF4-FFF2-40B4-BE49-F238E27FC236}">
                <a16:creationId xmlns:a16="http://schemas.microsoft.com/office/drawing/2014/main" id="{54809952-AF07-4B12-97C1-001E924E8C1A}"/>
              </a:ext>
            </a:extLst>
          </p:cNvPr>
          <p:cNvSpPr/>
          <p:nvPr/>
        </p:nvSpPr>
        <p:spPr>
          <a:xfrm>
            <a:off x="7492998" y="1674979"/>
            <a:ext cx="4206240" cy="1005840"/>
          </a:xfrm>
          <a:prstGeom prst="roundRect">
            <a:avLst>
              <a:gd name="adj" fmla="val 6250"/>
            </a:avLst>
          </a:prstGeom>
          <a:noFill/>
          <a:ln w="12700" cap="flat">
            <a:solidFill>
              <a:srgbClr val="C00000"/>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7" name="Title 4">
            <a:extLst>
              <a:ext uri="{FF2B5EF4-FFF2-40B4-BE49-F238E27FC236}">
                <a16:creationId xmlns:a16="http://schemas.microsoft.com/office/drawing/2014/main" id="{33A52BF1-B4FE-4959-8883-56575FB91D5F}"/>
              </a:ext>
            </a:extLst>
          </p:cNvPr>
          <p:cNvSpPr>
            <a:spLocks noGrp="1"/>
          </p:cNvSpPr>
          <p:nvPr>
            <p:ph type="title"/>
          </p:nvPr>
        </p:nvSpPr>
        <p:spPr>
          <a:xfrm>
            <a:off x="365874" y="302220"/>
            <a:ext cx="11565714" cy="633984"/>
          </a:xfrm>
        </p:spPr>
        <p:txBody>
          <a:bodyPr>
            <a:normAutofit/>
          </a:bodyPr>
          <a:lstStyle/>
          <a:p>
            <a:r>
              <a:rPr lang="en-CA" sz="2500" dirty="0"/>
              <a:t>Illustrative Example of CA:FeX R2 in the Real World</a:t>
            </a:r>
          </a:p>
        </p:txBody>
      </p:sp>
      <p:sp>
        <p:nvSpPr>
          <p:cNvPr id="50" name="TextBox 49">
            <a:extLst>
              <a:ext uri="{FF2B5EF4-FFF2-40B4-BE49-F238E27FC236}">
                <a16:creationId xmlns:a16="http://schemas.microsoft.com/office/drawing/2014/main" id="{7CBA0DF7-CDBF-46EC-AD0F-B3EBB5EE2106}"/>
              </a:ext>
            </a:extLst>
          </p:cNvPr>
          <p:cNvSpPr txBox="1"/>
          <p:nvPr/>
        </p:nvSpPr>
        <p:spPr>
          <a:xfrm>
            <a:off x="365874" y="801959"/>
            <a:ext cx="1108952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600" b="1" dirty="0"/>
              <a:t>Scenario: </a:t>
            </a:r>
            <a:r>
              <a:rPr lang="en-US" sz="1600" dirty="0"/>
              <a:t>Retrieve a patient’s Condition (single resource) &amp; Patient Summaries (multi resources) from past treatment locations to inform a diagnosis from a specialist.</a:t>
            </a:r>
            <a:endParaRPr lang="en-US" sz="1600" b="1" cap="none" dirty="0"/>
          </a:p>
        </p:txBody>
      </p:sp>
      <p:pic>
        <p:nvPicPr>
          <p:cNvPr id="32" name="Graphic 31" descr="Computer with solid fill">
            <a:extLst>
              <a:ext uri="{FF2B5EF4-FFF2-40B4-BE49-F238E27FC236}">
                <a16:creationId xmlns:a16="http://schemas.microsoft.com/office/drawing/2014/main" id="{3BBED6B5-C588-48BC-9D67-DCACD5AD8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458" y="2003326"/>
            <a:ext cx="1314847" cy="1314847"/>
          </a:xfrm>
          <a:prstGeom prst="rect">
            <a:avLst/>
          </a:prstGeom>
        </p:spPr>
      </p:pic>
      <p:grpSp>
        <p:nvGrpSpPr>
          <p:cNvPr id="4" name="Group 3">
            <a:extLst>
              <a:ext uri="{FF2B5EF4-FFF2-40B4-BE49-F238E27FC236}">
                <a16:creationId xmlns:a16="http://schemas.microsoft.com/office/drawing/2014/main" id="{8E077F4E-78B1-4D7D-829F-CD997AF204DC}"/>
              </a:ext>
            </a:extLst>
          </p:cNvPr>
          <p:cNvGrpSpPr/>
          <p:nvPr/>
        </p:nvGrpSpPr>
        <p:grpSpPr>
          <a:xfrm>
            <a:off x="4159250" y="1518951"/>
            <a:ext cx="2197100" cy="2286000"/>
            <a:chOff x="3403600" y="2235200"/>
            <a:chExt cx="1701800" cy="1944330"/>
          </a:xfrm>
        </p:grpSpPr>
        <p:sp>
          <p:nvSpPr>
            <p:cNvPr id="2" name="Rectangle: Rounded Corners 1">
              <a:extLst>
                <a:ext uri="{FF2B5EF4-FFF2-40B4-BE49-F238E27FC236}">
                  <a16:creationId xmlns:a16="http://schemas.microsoft.com/office/drawing/2014/main" id="{A1F15B57-1065-4873-AE49-D33BF2BA460C}"/>
                </a:ext>
              </a:extLst>
            </p:cNvPr>
            <p:cNvSpPr/>
            <p:nvPr/>
          </p:nvSpPr>
          <p:spPr>
            <a:xfrm>
              <a:off x="3403600" y="2235200"/>
              <a:ext cx="1701800" cy="1944330"/>
            </a:xfrm>
            <a:prstGeom prst="roundRect">
              <a:avLst>
                <a:gd name="adj" fmla="val 4727"/>
              </a:avLst>
            </a:prstGeom>
            <a:solidFill>
              <a:schemeClr val="bg1"/>
            </a:solidFill>
            <a:ln w="12700"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cap="none" dirty="0">
                <a:solidFill>
                  <a:srgbClr val="FFFFFF"/>
                </a:solidFill>
                <a:ea typeface="Helvetica Neue Light"/>
                <a:cs typeface="Helvetica Neue Light"/>
                <a:sym typeface="Helvetica Neue Light"/>
              </a:endParaRPr>
            </a:p>
          </p:txBody>
        </p:sp>
        <p:sp>
          <p:nvSpPr>
            <p:cNvPr id="35" name="Rectangle: Rounded Corners 34">
              <a:extLst>
                <a:ext uri="{FF2B5EF4-FFF2-40B4-BE49-F238E27FC236}">
                  <a16:creationId xmlns:a16="http://schemas.microsoft.com/office/drawing/2014/main" id="{4CF101AB-8A70-4B91-9973-1ADBD5C55753}"/>
                </a:ext>
              </a:extLst>
            </p:cNvPr>
            <p:cNvSpPr/>
            <p:nvPr/>
          </p:nvSpPr>
          <p:spPr>
            <a:xfrm>
              <a:off x="3479800" y="2591781"/>
              <a:ext cx="1549400" cy="420798"/>
            </a:xfrm>
            <a:prstGeom prst="roundRect">
              <a:avLst>
                <a:gd name="adj" fmla="val 8695"/>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dirty="0">
                  <a:solidFill>
                    <a:schemeClr val="bg1"/>
                  </a:solidFill>
                  <a:ea typeface="Helvetica Neue Light"/>
                  <a:cs typeface="Helvetica Neue Light"/>
                  <a:sym typeface="Helvetica Neue Light"/>
                </a:rPr>
                <a:t>EHR</a:t>
              </a:r>
              <a:r>
                <a:rPr lang="en-US" sz="1200" b="1" cap="none" dirty="0">
                  <a:solidFill>
                    <a:schemeClr val="bg1"/>
                  </a:solidFill>
                  <a:ea typeface="Helvetica Neue Light"/>
                  <a:cs typeface="Helvetica Neue Light"/>
                  <a:sym typeface="Helvetica Neue Light"/>
                </a:rPr>
                <a:t> Server Capability Statement</a:t>
              </a:r>
            </a:p>
          </p:txBody>
        </p:sp>
        <p:sp>
          <p:nvSpPr>
            <p:cNvPr id="36" name="Rectangle: Rounded Corners 35">
              <a:extLst>
                <a:ext uri="{FF2B5EF4-FFF2-40B4-BE49-F238E27FC236}">
                  <a16:creationId xmlns:a16="http://schemas.microsoft.com/office/drawing/2014/main" id="{B2B714A6-CC20-4FC6-9AD6-7C481D53C630}"/>
                </a:ext>
              </a:extLst>
            </p:cNvPr>
            <p:cNvSpPr/>
            <p:nvPr/>
          </p:nvSpPr>
          <p:spPr>
            <a:xfrm>
              <a:off x="3479800" y="3088828"/>
              <a:ext cx="1549400" cy="256139"/>
            </a:xfrm>
            <a:prstGeom prst="roundRect">
              <a:avLst>
                <a:gd name="adj" fmla="val 8695"/>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dirty="0">
                  <a:ea typeface="Helvetica Neue Light"/>
                  <a:cs typeface="Helvetica Neue Light"/>
                  <a:sym typeface="Helvetica Neue Light"/>
                </a:rPr>
                <a:t>MedicationStatement</a:t>
              </a:r>
              <a:endParaRPr lang="en-US" sz="1200" b="1" cap="none" dirty="0">
                <a:ea typeface="Helvetica Neue Light"/>
                <a:cs typeface="Helvetica Neue Light"/>
                <a:sym typeface="Helvetica Neue Light"/>
              </a:endParaRPr>
            </a:p>
          </p:txBody>
        </p:sp>
        <p:sp>
          <p:nvSpPr>
            <p:cNvPr id="37" name="Rectangle: Rounded Corners 36">
              <a:extLst>
                <a:ext uri="{FF2B5EF4-FFF2-40B4-BE49-F238E27FC236}">
                  <a16:creationId xmlns:a16="http://schemas.microsoft.com/office/drawing/2014/main" id="{D73CBD8B-8FC8-47CF-81BB-2C8C1AA8CB15}"/>
                </a:ext>
              </a:extLst>
            </p:cNvPr>
            <p:cNvSpPr/>
            <p:nvPr/>
          </p:nvSpPr>
          <p:spPr>
            <a:xfrm>
              <a:off x="3479800" y="3442483"/>
              <a:ext cx="1549400" cy="256139"/>
            </a:xfrm>
            <a:prstGeom prst="roundRect">
              <a:avLst>
                <a:gd name="adj" fmla="val 8695"/>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dirty="0">
                  <a:ea typeface="Helvetica Neue Light"/>
                  <a:cs typeface="Helvetica Neue Light"/>
                  <a:sym typeface="Helvetica Neue Light"/>
                </a:rPr>
                <a:t>Condition</a:t>
              </a:r>
              <a:endParaRPr lang="en-US" sz="1200" b="1" cap="none" dirty="0">
                <a:ea typeface="Helvetica Neue Light"/>
                <a:cs typeface="Helvetica Neue Light"/>
                <a:sym typeface="Helvetica Neue Light"/>
              </a:endParaRPr>
            </a:p>
          </p:txBody>
        </p:sp>
        <p:sp>
          <p:nvSpPr>
            <p:cNvPr id="38" name="Rectangle: Rounded Corners 37">
              <a:extLst>
                <a:ext uri="{FF2B5EF4-FFF2-40B4-BE49-F238E27FC236}">
                  <a16:creationId xmlns:a16="http://schemas.microsoft.com/office/drawing/2014/main" id="{6B1A7554-EA03-452F-A0D3-F254101AFA77}"/>
                </a:ext>
              </a:extLst>
            </p:cNvPr>
            <p:cNvSpPr/>
            <p:nvPr/>
          </p:nvSpPr>
          <p:spPr>
            <a:xfrm>
              <a:off x="3479800" y="3796136"/>
              <a:ext cx="1549400" cy="256139"/>
            </a:xfrm>
            <a:prstGeom prst="roundRect">
              <a:avLst>
                <a:gd name="adj" fmla="val 8695"/>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dirty="0">
                  <a:ea typeface="Helvetica Neue Light"/>
                  <a:cs typeface="Helvetica Neue Light"/>
                  <a:sym typeface="Helvetica Neue Light"/>
                </a:rPr>
                <a:t>Patient Summary</a:t>
              </a:r>
              <a:endParaRPr lang="en-US" sz="1200" b="1" cap="none" dirty="0">
                <a:ea typeface="Helvetica Neue Light"/>
                <a:cs typeface="Helvetica Neue Light"/>
                <a:sym typeface="Helvetica Neue Light"/>
              </a:endParaRPr>
            </a:p>
          </p:txBody>
        </p:sp>
        <p:sp>
          <p:nvSpPr>
            <p:cNvPr id="3" name="TextBox 2">
              <a:extLst>
                <a:ext uri="{FF2B5EF4-FFF2-40B4-BE49-F238E27FC236}">
                  <a16:creationId xmlns:a16="http://schemas.microsoft.com/office/drawing/2014/main" id="{9E999255-5EA0-4B6D-8D8E-3B5296F0360F}"/>
                </a:ext>
              </a:extLst>
            </p:cNvPr>
            <p:cNvSpPr txBox="1"/>
            <p:nvPr/>
          </p:nvSpPr>
          <p:spPr>
            <a:xfrm>
              <a:off x="3403600" y="2263975"/>
              <a:ext cx="1701800" cy="3180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400" b="1" dirty="0"/>
                <a:t>EHR FHIR Server</a:t>
              </a:r>
              <a:endParaRPr lang="en-US" sz="1400" b="1" cap="none" dirty="0"/>
            </a:p>
          </p:txBody>
        </p:sp>
      </p:grpSp>
      <p:grpSp>
        <p:nvGrpSpPr>
          <p:cNvPr id="46" name="Group 45">
            <a:extLst>
              <a:ext uri="{FF2B5EF4-FFF2-40B4-BE49-F238E27FC236}">
                <a16:creationId xmlns:a16="http://schemas.microsoft.com/office/drawing/2014/main" id="{DE323635-4B72-4C5D-A817-DEC430216972}"/>
              </a:ext>
            </a:extLst>
          </p:cNvPr>
          <p:cNvGrpSpPr/>
          <p:nvPr/>
        </p:nvGrpSpPr>
        <p:grpSpPr>
          <a:xfrm>
            <a:off x="4159250" y="4150266"/>
            <a:ext cx="2197100" cy="1325880"/>
            <a:chOff x="3403600" y="2235199"/>
            <a:chExt cx="1701800" cy="1127712"/>
          </a:xfrm>
        </p:grpSpPr>
        <p:sp>
          <p:nvSpPr>
            <p:cNvPr id="51" name="Rectangle: Rounded Corners 50">
              <a:extLst>
                <a:ext uri="{FF2B5EF4-FFF2-40B4-BE49-F238E27FC236}">
                  <a16:creationId xmlns:a16="http://schemas.microsoft.com/office/drawing/2014/main" id="{1B220088-8DF1-43D0-8D5D-F2AAA3F5E1FD}"/>
                </a:ext>
              </a:extLst>
            </p:cNvPr>
            <p:cNvSpPr/>
            <p:nvPr/>
          </p:nvSpPr>
          <p:spPr>
            <a:xfrm>
              <a:off x="3403600" y="2235199"/>
              <a:ext cx="1701800" cy="1127712"/>
            </a:xfrm>
            <a:prstGeom prst="roundRect">
              <a:avLst>
                <a:gd name="adj" fmla="val 4727"/>
              </a:avLst>
            </a:prstGeom>
            <a:solidFill>
              <a:schemeClr val="bg1"/>
            </a:solidFill>
            <a:ln w="12700"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52" name="Rectangle: Rounded Corners 51">
              <a:extLst>
                <a:ext uri="{FF2B5EF4-FFF2-40B4-BE49-F238E27FC236}">
                  <a16:creationId xmlns:a16="http://schemas.microsoft.com/office/drawing/2014/main" id="{EB5EA138-BA4A-47E4-B1CF-6EE00C37CC40}"/>
                </a:ext>
              </a:extLst>
            </p:cNvPr>
            <p:cNvSpPr/>
            <p:nvPr/>
          </p:nvSpPr>
          <p:spPr>
            <a:xfrm>
              <a:off x="3479800" y="2678950"/>
              <a:ext cx="1549400" cy="585459"/>
            </a:xfrm>
            <a:prstGeom prst="roundRect">
              <a:avLst>
                <a:gd name="adj" fmla="val 8695"/>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dirty="0">
                  <a:solidFill>
                    <a:srgbClr val="FFFFFF"/>
                  </a:solidFill>
                  <a:ea typeface="Helvetica Neue Light"/>
                  <a:cs typeface="Helvetica Neue Light"/>
                  <a:sym typeface="Helvetica Neue Light"/>
                </a:rPr>
                <a:t>Implemented Authentication &amp; Authorization Patterns</a:t>
              </a:r>
              <a:endParaRPr lang="en-US" sz="1200" b="0" cap="none" dirty="0">
                <a:solidFill>
                  <a:srgbClr val="FFFFFF"/>
                </a:solidFill>
                <a:ea typeface="Helvetica Neue Light"/>
                <a:cs typeface="Helvetica Neue Light"/>
                <a:sym typeface="Helvetica Neue Light"/>
              </a:endParaRPr>
            </a:p>
          </p:txBody>
        </p:sp>
        <p:sp>
          <p:nvSpPr>
            <p:cNvPr id="56" name="TextBox 55">
              <a:extLst>
                <a:ext uri="{FF2B5EF4-FFF2-40B4-BE49-F238E27FC236}">
                  <a16:creationId xmlns:a16="http://schemas.microsoft.com/office/drawing/2014/main" id="{660CC5D2-DC2E-4D11-AECC-2E1E29982F9D}"/>
                </a:ext>
              </a:extLst>
            </p:cNvPr>
            <p:cNvSpPr txBox="1"/>
            <p:nvPr/>
          </p:nvSpPr>
          <p:spPr>
            <a:xfrm>
              <a:off x="3403600" y="2239329"/>
              <a:ext cx="1701800" cy="453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400" b="1" cap="none" dirty="0"/>
                <a:t>EHR Auth</a:t>
              </a:r>
              <a:r>
                <a:rPr lang="en-US" sz="1400" b="1" dirty="0"/>
                <a:t>orization Server</a:t>
              </a:r>
              <a:endParaRPr lang="en-US" sz="1400" b="1" cap="none" dirty="0"/>
            </a:p>
          </p:txBody>
        </p:sp>
      </p:grpSp>
      <p:cxnSp>
        <p:nvCxnSpPr>
          <p:cNvPr id="24" name="Straight Arrow Connector 23">
            <a:extLst>
              <a:ext uri="{FF2B5EF4-FFF2-40B4-BE49-F238E27FC236}">
                <a16:creationId xmlns:a16="http://schemas.microsoft.com/office/drawing/2014/main" id="{2203A396-989C-4977-BDA6-957C9304F9EB}"/>
              </a:ext>
            </a:extLst>
          </p:cNvPr>
          <p:cNvCxnSpPr>
            <a:cxnSpLocks/>
            <a:stCxn id="32" idx="3"/>
            <a:endCxn id="2" idx="1"/>
          </p:cNvCxnSpPr>
          <p:nvPr/>
        </p:nvCxnSpPr>
        <p:spPr>
          <a:xfrm>
            <a:off x="1831305" y="2660750"/>
            <a:ext cx="2327945" cy="120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642F869D-589E-49EA-9D7F-9125D7C2B5E2}"/>
              </a:ext>
            </a:extLst>
          </p:cNvPr>
          <p:cNvSpPr txBox="1"/>
          <p:nvPr/>
        </p:nvSpPr>
        <p:spPr>
          <a:xfrm>
            <a:off x="1877569" y="2709474"/>
            <a:ext cx="2090762"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900" b="0" cap="none" dirty="0">
                <a:solidFill>
                  <a:schemeClr val="tx1"/>
                </a:solidFill>
              </a:rPr>
              <a:t>GET/Bundle_search{?[parameters]}</a:t>
            </a:r>
          </a:p>
        </p:txBody>
      </p:sp>
      <p:sp>
        <p:nvSpPr>
          <p:cNvPr id="59" name="TextBox 58">
            <a:extLst>
              <a:ext uri="{FF2B5EF4-FFF2-40B4-BE49-F238E27FC236}">
                <a16:creationId xmlns:a16="http://schemas.microsoft.com/office/drawing/2014/main" id="{5061567C-F375-45C3-AE16-5D9B0D310217}"/>
              </a:ext>
            </a:extLst>
          </p:cNvPr>
          <p:cNvSpPr txBox="1"/>
          <p:nvPr/>
        </p:nvSpPr>
        <p:spPr>
          <a:xfrm>
            <a:off x="1881163" y="2937733"/>
            <a:ext cx="2090762"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900" b="0" cap="none" dirty="0">
                <a:solidFill>
                  <a:schemeClr val="tx1"/>
                </a:solidFill>
              </a:rPr>
              <a:t>GET/Condition_search{?[parameters]}}</a:t>
            </a:r>
          </a:p>
        </p:txBody>
      </p:sp>
      <p:sp>
        <p:nvSpPr>
          <p:cNvPr id="67" name="Rectangle: Rounded Corners 66">
            <a:extLst>
              <a:ext uri="{FF2B5EF4-FFF2-40B4-BE49-F238E27FC236}">
                <a16:creationId xmlns:a16="http://schemas.microsoft.com/office/drawing/2014/main" id="{6D404AA4-DFB3-41D3-A8F8-0017165BA20E}"/>
              </a:ext>
            </a:extLst>
          </p:cNvPr>
          <p:cNvSpPr/>
          <p:nvPr/>
        </p:nvSpPr>
        <p:spPr>
          <a:xfrm>
            <a:off x="7595773" y="2016358"/>
            <a:ext cx="2000345" cy="285016"/>
          </a:xfrm>
          <a:prstGeom prst="roundRect">
            <a:avLst>
              <a:gd name="adj" fmla="val 8695"/>
            </a:avLst>
          </a:prstGeom>
          <a:solidFill>
            <a:srgbClr val="FFC1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ea typeface="Helvetica Neue Light"/>
                <a:cs typeface="Helvetica Neue Light"/>
                <a:sym typeface="Helvetica Neue Light"/>
              </a:rPr>
              <a:t>Server Capability Statement</a:t>
            </a:r>
            <a:endParaRPr lang="en-US" sz="1100" b="1" cap="none" dirty="0">
              <a:ea typeface="Helvetica Neue Light"/>
              <a:cs typeface="Helvetica Neue Light"/>
              <a:sym typeface="Helvetica Neue Light"/>
            </a:endParaRPr>
          </a:p>
        </p:txBody>
      </p:sp>
      <p:sp>
        <p:nvSpPr>
          <p:cNvPr id="68" name="Rectangle: Rounded Corners 67">
            <a:extLst>
              <a:ext uri="{FF2B5EF4-FFF2-40B4-BE49-F238E27FC236}">
                <a16:creationId xmlns:a16="http://schemas.microsoft.com/office/drawing/2014/main" id="{839F2316-327E-4CDA-9356-3DFCE8D943F3}"/>
              </a:ext>
            </a:extLst>
          </p:cNvPr>
          <p:cNvSpPr/>
          <p:nvPr/>
        </p:nvSpPr>
        <p:spPr>
          <a:xfrm>
            <a:off x="9640473" y="2016358"/>
            <a:ext cx="2000345" cy="285016"/>
          </a:xfrm>
          <a:prstGeom prst="roundRect">
            <a:avLst>
              <a:gd name="adj" fmla="val 8695"/>
            </a:avLst>
          </a:prstGeom>
          <a:solidFill>
            <a:srgbClr val="FFC1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ea typeface="Helvetica Neue Light"/>
                <a:cs typeface="Helvetica Neue Light"/>
                <a:sym typeface="Helvetica Neue Light"/>
              </a:rPr>
              <a:t>FHIR Extended Operations</a:t>
            </a:r>
            <a:endParaRPr lang="en-US" sz="1100" b="1" cap="none" dirty="0">
              <a:ea typeface="Helvetica Neue Light"/>
              <a:cs typeface="Helvetica Neue Light"/>
              <a:sym typeface="Helvetica Neue Light"/>
            </a:endParaRPr>
          </a:p>
        </p:txBody>
      </p:sp>
      <p:sp>
        <p:nvSpPr>
          <p:cNvPr id="69" name="Rectangle: Rounded Corners 68">
            <a:extLst>
              <a:ext uri="{FF2B5EF4-FFF2-40B4-BE49-F238E27FC236}">
                <a16:creationId xmlns:a16="http://schemas.microsoft.com/office/drawing/2014/main" id="{DCE29C93-F803-418A-B729-C51BB5202868}"/>
              </a:ext>
            </a:extLst>
          </p:cNvPr>
          <p:cNvSpPr/>
          <p:nvPr/>
        </p:nvSpPr>
        <p:spPr>
          <a:xfrm>
            <a:off x="7595773" y="2337053"/>
            <a:ext cx="2000345" cy="285016"/>
          </a:xfrm>
          <a:prstGeom prst="roundRect">
            <a:avLst>
              <a:gd name="adj" fmla="val 8695"/>
            </a:avLst>
          </a:prstGeom>
          <a:solidFill>
            <a:srgbClr val="FFC1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ea typeface="Helvetica Neue Light"/>
                <a:cs typeface="Helvetica Neue Light"/>
                <a:sym typeface="Helvetica Neue Light"/>
              </a:rPr>
              <a:t>Conformance Requirements</a:t>
            </a:r>
            <a:endParaRPr lang="en-US" sz="1100" b="1" cap="none" dirty="0">
              <a:ea typeface="Helvetica Neue Light"/>
              <a:cs typeface="Helvetica Neue Light"/>
              <a:sym typeface="Helvetica Neue Light"/>
            </a:endParaRPr>
          </a:p>
        </p:txBody>
      </p:sp>
      <p:sp>
        <p:nvSpPr>
          <p:cNvPr id="70" name="Rectangle: Rounded Corners 69">
            <a:extLst>
              <a:ext uri="{FF2B5EF4-FFF2-40B4-BE49-F238E27FC236}">
                <a16:creationId xmlns:a16="http://schemas.microsoft.com/office/drawing/2014/main" id="{F3E1215C-22DC-46B8-83E3-65C50F1AB84B}"/>
              </a:ext>
            </a:extLst>
          </p:cNvPr>
          <p:cNvSpPr/>
          <p:nvPr/>
        </p:nvSpPr>
        <p:spPr>
          <a:xfrm>
            <a:off x="9640472" y="2340107"/>
            <a:ext cx="2000345" cy="285016"/>
          </a:xfrm>
          <a:prstGeom prst="roundRect">
            <a:avLst>
              <a:gd name="adj" fmla="val 8695"/>
            </a:avLst>
          </a:prstGeom>
          <a:solidFill>
            <a:srgbClr val="FFC1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ea typeface="Helvetica Neue Light"/>
                <a:cs typeface="Helvetica Neue Light"/>
                <a:sym typeface="Helvetica Neue Light"/>
              </a:rPr>
              <a:t>Search Parameters</a:t>
            </a:r>
            <a:endParaRPr lang="en-US" sz="1100" b="1" cap="none" dirty="0">
              <a:ea typeface="Helvetica Neue Light"/>
              <a:cs typeface="Helvetica Neue Light"/>
              <a:sym typeface="Helvetica Neue Light"/>
            </a:endParaRPr>
          </a:p>
        </p:txBody>
      </p:sp>
      <p:sp>
        <p:nvSpPr>
          <p:cNvPr id="71" name="TextBox 70">
            <a:extLst>
              <a:ext uri="{FF2B5EF4-FFF2-40B4-BE49-F238E27FC236}">
                <a16:creationId xmlns:a16="http://schemas.microsoft.com/office/drawing/2014/main" id="{55B53735-7439-4785-83CD-32C73F30C157}"/>
              </a:ext>
            </a:extLst>
          </p:cNvPr>
          <p:cNvSpPr txBox="1"/>
          <p:nvPr/>
        </p:nvSpPr>
        <p:spPr>
          <a:xfrm>
            <a:off x="9275170" y="1700802"/>
            <a:ext cx="67627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200" b="1" cap="none" dirty="0"/>
              <a:t>CA:FeX</a:t>
            </a:r>
          </a:p>
        </p:txBody>
      </p:sp>
      <p:sp>
        <p:nvSpPr>
          <p:cNvPr id="79" name="Rectangle: Rounded Corners 78">
            <a:extLst>
              <a:ext uri="{FF2B5EF4-FFF2-40B4-BE49-F238E27FC236}">
                <a16:creationId xmlns:a16="http://schemas.microsoft.com/office/drawing/2014/main" id="{4F157D1B-CD72-4C40-9456-9F61940C117E}"/>
              </a:ext>
            </a:extLst>
          </p:cNvPr>
          <p:cNvSpPr/>
          <p:nvPr/>
        </p:nvSpPr>
        <p:spPr>
          <a:xfrm>
            <a:off x="7573596" y="3123126"/>
            <a:ext cx="4045043" cy="285016"/>
          </a:xfrm>
          <a:prstGeom prst="roundRect">
            <a:avLst>
              <a:gd name="adj" fmla="val 8695"/>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solidFill>
                  <a:schemeClr val="bg1"/>
                </a:solidFill>
                <a:ea typeface="Helvetica Neue Light"/>
                <a:cs typeface="Helvetica Neue Light"/>
                <a:sym typeface="Helvetica Neue Light"/>
              </a:rPr>
              <a:t>National Profile Requirements (e.g., CA Core)</a:t>
            </a:r>
            <a:endParaRPr lang="en-US" sz="1100" b="1" cap="none" dirty="0">
              <a:solidFill>
                <a:schemeClr val="bg1"/>
              </a:solidFill>
              <a:ea typeface="Helvetica Neue Light"/>
              <a:cs typeface="Helvetica Neue Light"/>
              <a:sym typeface="Helvetica Neue Light"/>
            </a:endParaRPr>
          </a:p>
        </p:txBody>
      </p:sp>
      <p:sp>
        <p:nvSpPr>
          <p:cNvPr id="81" name="Isosceles Triangle 80">
            <a:extLst>
              <a:ext uri="{FF2B5EF4-FFF2-40B4-BE49-F238E27FC236}">
                <a16:creationId xmlns:a16="http://schemas.microsoft.com/office/drawing/2014/main" id="{D44D63FD-D8CF-494C-9243-BABF799D74E5}"/>
              </a:ext>
            </a:extLst>
          </p:cNvPr>
          <p:cNvSpPr/>
          <p:nvPr/>
        </p:nvSpPr>
        <p:spPr>
          <a:xfrm rot="16200000">
            <a:off x="6494935" y="1630140"/>
            <a:ext cx="712064" cy="1097280"/>
          </a:xfrm>
          <a:prstGeom prst="triangle">
            <a:avLst/>
          </a:prstGeom>
          <a:gradFill>
            <a:gsLst>
              <a:gs pos="0">
                <a:schemeClr val="bg1">
                  <a:lumMod val="95000"/>
                </a:schemeClr>
              </a:gs>
              <a:gs pos="100000">
                <a:schemeClr val="bg1">
                  <a:lumMod val="75000"/>
                </a:schemeClr>
              </a:gs>
            </a:gsLst>
            <a:lin ang="162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84" name="Isosceles Triangle 83">
            <a:extLst>
              <a:ext uri="{FF2B5EF4-FFF2-40B4-BE49-F238E27FC236}">
                <a16:creationId xmlns:a16="http://schemas.microsoft.com/office/drawing/2014/main" id="{15095023-5E59-40DE-B0A3-7F2C491B4CD8}"/>
              </a:ext>
            </a:extLst>
          </p:cNvPr>
          <p:cNvSpPr/>
          <p:nvPr/>
        </p:nvSpPr>
        <p:spPr>
          <a:xfrm rot="16200000">
            <a:off x="6472757" y="2725813"/>
            <a:ext cx="712064" cy="1097280"/>
          </a:xfrm>
          <a:prstGeom prst="triangle">
            <a:avLst/>
          </a:prstGeom>
          <a:gradFill>
            <a:gsLst>
              <a:gs pos="0">
                <a:schemeClr val="bg1">
                  <a:lumMod val="95000"/>
                </a:schemeClr>
              </a:gs>
              <a:gs pos="100000">
                <a:schemeClr val="bg1">
                  <a:lumMod val="75000"/>
                </a:schemeClr>
              </a:gs>
            </a:gsLst>
            <a:lin ang="162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85" name="Isosceles Triangle 84">
            <a:extLst>
              <a:ext uri="{FF2B5EF4-FFF2-40B4-BE49-F238E27FC236}">
                <a16:creationId xmlns:a16="http://schemas.microsoft.com/office/drawing/2014/main" id="{24D142D5-CD49-48B3-BF9D-0791F61DA874}"/>
              </a:ext>
            </a:extLst>
          </p:cNvPr>
          <p:cNvSpPr/>
          <p:nvPr/>
        </p:nvSpPr>
        <p:spPr>
          <a:xfrm rot="16200000">
            <a:off x="6494935" y="4455662"/>
            <a:ext cx="712064" cy="1097280"/>
          </a:xfrm>
          <a:prstGeom prst="triangle">
            <a:avLst/>
          </a:prstGeom>
          <a:gradFill>
            <a:gsLst>
              <a:gs pos="0">
                <a:schemeClr val="bg1">
                  <a:lumMod val="95000"/>
                </a:schemeClr>
              </a:gs>
              <a:gs pos="100000">
                <a:schemeClr val="bg1">
                  <a:lumMod val="75000"/>
                </a:schemeClr>
              </a:gs>
            </a:gsLst>
            <a:lin ang="162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86" name="Rectangle: Rounded Corners 85">
            <a:extLst>
              <a:ext uri="{FF2B5EF4-FFF2-40B4-BE49-F238E27FC236}">
                <a16:creationId xmlns:a16="http://schemas.microsoft.com/office/drawing/2014/main" id="{0A848BE4-2BD8-4393-A3B5-75F34EA4E141}"/>
              </a:ext>
            </a:extLst>
          </p:cNvPr>
          <p:cNvSpPr/>
          <p:nvPr/>
        </p:nvSpPr>
        <p:spPr>
          <a:xfrm>
            <a:off x="7492998" y="4628814"/>
            <a:ext cx="4206240" cy="731520"/>
          </a:xfrm>
          <a:prstGeom prst="roundRect">
            <a:avLst>
              <a:gd name="adj" fmla="val 6250"/>
            </a:avLst>
          </a:prstGeom>
          <a:noFill/>
          <a:ln w="12700" cap="flat">
            <a:solidFill>
              <a:srgbClr val="7F7F7F"/>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87" name="Rectangle: Rounded Corners 86">
            <a:extLst>
              <a:ext uri="{FF2B5EF4-FFF2-40B4-BE49-F238E27FC236}">
                <a16:creationId xmlns:a16="http://schemas.microsoft.com/office/drawing/2014/main" id="{7FC279DF-E2A3-4D4D-9402-A79B4D06D04E}"/>
              </a:ext>
            </a:extLst>
          </p:cNvPr>
          <p:cNvSpPr/>
          <p:nvPr/>
        </p:nvSpPr>
        <p:spPr>
          <a:xfrm>
            <a:off x="7595773" y="4970193"/>
            <a:ext cx="2000345" cy="285016"/>
          </a:xfrm>
          <a:prstGeom prst="roundRect">
            <a:avLst>
              <a:gd name="adj" fmla="val 8695"/>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solidFill>
                  <a:schemeClr val="bg1"/>
                </a:solidFill>
                <a:ea typeface="Helvetica Neue Light"/>
                <a:cs typeface="Helvetica Neue Light"/>
                <a:sym typeface="Helvetica Neue Light"/>
              </a:rPr>
              <a:t>Server Capability Statement</a:t>
            </a:r>
            <a:endParaRPr lang="en-US" sz="1100" b="1" cap="none" dirty="0">
              <a:solidFill>
                <a:schemeClr val="bg1"/>
              </a:solidFill>
              <a:ea typeface="Helvetica Neue Light"/>
              <a:cs typeface="Helvetica Neue Light"/>
              <a:sym typeface="Helvetica Neue Light"/>
            </a:endParaRPr>
          </a:p>
        </p:txBody>
      </p:sp>
      <p:sp>
        <p:nvSpPr>
          <p:cNvPr id="88" name="Rectangle: Rounded Corners 87">
            <a:extLst>
              <a:ext uri="{FF2B5EF4-FFF2-40B4-BE49-F238E27FC236}">
                <a16:creationId xmlns:a16="http://schemas.microsoft.com/office/drawing/2014/main" id="{0A68284D-53AE-41F6-A71B-40D096122692}"/>
              </a:ext>
            </a:extLst>
          </p:cNvPr>
          <p:cNvSpPr/>
          <p:nvPr/>
        </p:nvSpPr>
        <p:spPr>
          <a:xfrm>
            <a:off x="9640473" y="4970193"/>
            <a:ext cx="2000345" cy="285016"/>
          </a:xfrm>
          <a:prstGeom prst="roundRect">
            <a:avLst>
              <a:gd name="adj" fmla="val 8695"/>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solidFill>
                  <a:schemeClr val="bg1"/>
                </a:solidFill>
                <a:cs typeface="Helvetica Neue Light"/>
                <a:sym typeface="Helvetica Neue Light"/>
              </a:rPr>
              <a:t>FHIR Extended Operations</a:t>
            </a:r>
          </a:p>
        </p:txBody>
      </p:sp>
      <p:sp>
        <p:nvSpPr>
          <p:cNvPr id="91" name="TextBox 90">
            <a:extLst>
              <a:ext uri="{FF2B5EF4-FFF2-40B4-BE49-F238E27FC236}">
                <a16:creationId xmlns:a16="http://schemas.microsoft.com/office/drawing/2014/main" id="{4308AC5B-C9CA-4BB8-9E17-9850CBD74B8A}"/>
              </a:ext>
            </a:extLst>
          </p:cNvPr>
          <p:cNvSpPr txBox="1"/>
          <p:nvPr/>
        </p:nvSpPr>
        <p:spPr>
          <a:xfrm>
            <a:off x="8499427" y="4646434"/>
            <a:ext cx="219710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dirty="0"/>
              <a:t>Reference Architecture</a:t>
            </a:r>
            <a:endParaRPr lang="en-US" sz="1200" b="1" cap="none" dirty="0"/>
          </a:p>
        </p:txBody>
      </p:sp>
      <p:sp>
        <p:nvSpPr>
          <p:cNvPr id="92" name="TextBox 91">
            <a:extLst>
              <a:ext uri="{FF2B5EF4-FFF2-40B4-BE49-F238E27FC236}">
                <a16:creationId xmlns:a16="http://schemas.microsoft.com/office/drawing/2014/main" id="{999BA3F6-3642-4700-B36F-ED40E5715420}"/>
              </a:ext>
            </a:extLst>
          </p:cNvPr>
          <p:cNvSpPr txBox="1"/>
          <p:nvPr/>
        </p:nvSpPr>
        <p:spPr>
          <a:xfrm>
            <a:off x="7492997" y="5410323"/>
            <a:ext cx="420624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200" i="1" dirty="0"/>
              <a:t>Note: Building blocks within RA are not exhaustive; this illustration only highlights the components that CA:FeX currently points to.</a:t>
            </a:r>
            <a:endParaRPr lang="en-US" sz="1200" b="0" i="1" cap="none" dirty="0"/>
          </a:p>
        </p:txBody>
      </p:sp>
      <p:sp>
        <p:nvSpPr>
          <p:cNvPr id="44" name="Rectangle: Rounded Corners 43">
            <a:extLst>
              <a:ext uri="{FF2B5EF4-FFF2-40B4-BE49-F238E27FC236}">
                <a16:creationId xmlns:a16="http://schemas.microsoft.com/office/drawing/2014/main" id="{07AA8ADF-EA28-434D-AC12-13CC1D4429F2}"/>
              </a:ext>
            </a:extLst>
          </p:cNvPr>
          <p:cNvSpPr/>
          <p:nvPr/>
        </p:nvSpPr>
        <p:spPr>
          <a:xfrm>
            <a:off x="852449" y="3946629"/>
            <a:ext cx="2556096" cy="1629062"/>
          </a:xfrm>
          <a:prstGeom prst="roundRect">
            <a:avLst>
              <a:gd name="adj" fmla="val 6250"/>
            </a:avLst>
          </a:prstGeom>
          <a:noFill/>
          <a:ln w="12700" cap="flat">
            <a:solidFill>
              <a:srgbClr val="C00000"/>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45" name="Rectangle: Rounded Corners 44">
            <a:extLst>
              <a:ext uri="{FF2B5EF4-FFF2-40B4-BE49-F238E27FC236}">
                <a16:creationId xmlns:a16="http://schemas.microsoft.com/office/drawing/2014/main" id="{CBDFBDCF-2F6D-46CA-9A16-B85582DCE401}"/>
              </a:ext>
            </a:extLst>
          </p:cNvPr>
          <p:cNvSpPr/>
          <p:nvPr/>
        </p:nvSpPr>
        <p:spPr>
          <a:xfrm>
            <a:off x="1116961" y="4146512"/>
            <a:ext cx="2000345" cy="462478"/>
          </a:xfrm>
          <a:prstGeom prst="roundRect">
            <a:avLst>
              <a:gd name="adj" fmla="val 8695"/>
            </a:avLst>
          </a:prstGeom>
          <a:solidFill>
            <a:srgbClr val="FFC1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ea typeface="Helvetica Neue Light"/>
                <a:cs typeface="Helvetica Neue Light"/>
                <a:sym typeface="Helvetica Neue Light"/>
              </a:rPr>
              <a:t>SMART on FHIR considerations</a:t>
            </a:r>
            <a:endParaRPr lang="en-US" sz="1100" b="1" cap="none" dirty="0">
              <a:ea typeface="Helvetica Neue Light"/>
              <a:cs typeface="Helvetica Neue Light"/>
              <a:sym typeface="Helvetica Neue Light"/>
            </a:endParaRPr>
          </a:p>
        </p:txBody>
      </p:sp>
      <p:sp>
        <p:nvSpPr>
          <p:cNvPr id="47" name="Rectangle: Rounded Corners 46">
            <a:extLst>
              <a:ext uri="{FF2B5EF4-FFF2-40B4-BE49-F238E27FC236}">
                <a16:creationId xmlns:a16="http://schemas.microsoft.com/office/drawing/2014/main" id="{3A5FA2D1-C82A-41B3-9C19-41FDF33501A6}"/>
              </a:ext>
            </a:extLst>
          </p:cNvPr>
          <p:cNvSpPr/>
          <p:nvPr/>
        </p:nvSpPr>
        <p:spPr>
          <a:xfrm>
            <a:off x="1116960" y="4766556"/>
            <a:ext cx="2000345" cy="639941"/>
          </a:xfrm>
          <a:prstGeom prst="roundRect">
            <a:avLst>
              <a:gd name="adj" fmla="val 8695"/>
            </a:avLst>
          </a:prstGeom>
          <a:solidFill>
            <a:srgbClr val="FFC1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100" b="1" dirty="0">
                <a:ea typeface="Helvetica Neue Light"/>
                <a:cs typeface="Helvetica Neue Light"/>
                <a:sym typeface="Helvetica Neue Light"/>
              </a:rPr>
              <a:t>Alignment to the International Patient Access Standard</a:t>
            </a:r>
            <a:endParaRPr lang="en-US" sz="1100" b="1" cap="none" dirty="0">
              <a:ea typeface="Helvetica Neue Light"/>
              <a:cs typeface="Helvetica Neue Light"/>
              <a:sym typeface="Helvetica Neue Light"/>
            </a:endParaRPr>
          </a:p>
        </p:txBody>
      </p:sp>
      <p:sp>
        <p:nvSpPr>
          <p:cNvPr id="39" name="Slide Number Placeholder 3">
            <a:extLst>
              <a:ext uri="{FF2B5EF4-FFF2-40B4-BE49-F238E27FC236}">
                <a16:creationId xmlns:a16="http://schemas.microsoft.com/office/drawing/2014/main" id="{AC14FEE7-636E-4831-BDBC-70DE0258739F}"/>
              </a:ext>
            </a:extLst>
          </p:cNvPr>
          <p:cNvSpPr>
            <a:spLocks noGrp="1"/>
          </p:cNvSpPr>
          <p:nvPr>
            <p:ph type="sldNum" sz="quarter" idx="11"/>
          </p:nvPr>
        </p:nvSpPr>
        <p:spPr>
          <a:xfrm>
            <a:off x="328109" y="5996742"/>
            <a:ext cx="524340" cy="366183"/>
          </a:xfrm>
        </p:spPr>
        <p:txBody>
          <a:bodyPr/>
          <a:lstStyle/>
          <a:p>
            <a:pPr defTabSz="412740" hangingPunct="0"/>
            <a:fld id="{7BCFBF29-39BB-47B7-B83E-9E61FEB2B13F}" type="slidenum">
              <a:rPr lang="en-CA" b="1" kern="0" cap="all">
                <a:latin typeface="Arial"/>
                <a:sym typeface="Helvetica Neue"/>
              </a:rPr>
              <a:pPr defTabSz="412740" hangingPunct="0"/>
              <a:t>13</a:t>
            </a:fld>
            <a:endParaRPr lang="en-CA" b="1" kern="0" cap="all" dirty="0">
              <a:latin typeface="Arial"/>
              <a:sym typeface="Helvetica Neue"/>
            </a:endParaRPr>
          </a:p>
        </p:txBody>
      </p:sp>
      <p:sp>
        <p:nvSpPr>
          <p:cNvPr id="5" name="Footer Placeholder 3">
            <a:extLst>
              <a:ext uri="{FF2B5EF4-FFF2-40B4-BE49-F238E27FC236}">
                <a16:creationId xmlns:a16="http://schemas.microsoft.com/office/drawing/2014/main" id="{D168AB48-F7F2-B7A3-E5BD-C1DE78F8F729}"/>
              </a:ext>
            </a:extLst>
          </p:cNvPr>
          <p:cNvSpPr>
            <a:spLocks noGrp="1"/>
          </p:cNvSpPr>
          <p:nvPr>
            <p:ph type="ftr" sz="quarter" idx="12"/>
          </p:nvPr>
        </p:nvSpPr>
        <p:spPr>
          <a:xfrm>
            <a:off x="328108" y="6413712"/>
            <a:ext cx="2438400" cy="195072"/>
          </a:xfrm>
        </p:spPr>
        <p:txBody>
          <a:bodyPr/>
          <a:lstStyle/>
          <a:p>
            <a:r>
              <a:rPr lang="en-CA" dirty="0"/>
              <a:t>©2023 Canada Health Infoway</a:t>
            </a:r>
          </a:p>
        </p:txBody>
      </p:sp>
    </p:spTree>
    <p:extLst>
      <p:ext uri="{BB962C8B-B14F-4D97-AF65-F5344CB8AC3E}">
        <p14:creationId xmlns:p14="http://schemas.microsoft.com/office/powerpoint/2010/main" val="16835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33CD85-1BF4-2B51-958E-06579E3E2C6E}"/>
              </a:ext>
            </a:extLst>
          </p:cNvPr>
          <p:cNvSpPr>
            <a:spLocks noGrp="1"/>
          </p:cNvSpPr>
          <p:nvPr>
            <p:ph type="body" sz="quarter" idx="10"/>
          </p:nvPr>
        </p:nvSpPr>
        <p:spPr>
          <a:xfrm>
            <a:off x="977901" y="1780032"/>
            <a:ext cx="6539494" cy="4267200"/>
          </a:xfrm>
        </p:spPr>
        <p:txBody>
          <a:bodyPr>
            <a:normAutofit/>
          </a:bodyPr>
          <a:lstStyle/>
          <a:p>
            <a:r>
              <a:rPr lang="en-US" sz="1400" dirty="0"/>
              <a:t>As CA:FeX evolves to accommodate and address these realities – </a:t>
            </a:r>
            <a:r>
              <a:rPr lang="en-US" sz="1400" b="1" dirty="0">
                <a:solidFill>
                  <a:schemeClr val="accent1"/>
                </a:solidFill>
              </a:rPr>
              <a:t>FHIR Extended Operations </a:t>
            </a:r>
            <a:r>
              <a:rPr lang="en-US" sz="1400" dirty="0"/>
              <a:t>provide a promising backdrop for abstracting this complexity away from data consumers &amp; integrators.</a:t>
            </a:r>
          </a:p>
          <a:p>
            <a:endParaRPr lang="en-US" sz="1400" dirty="0"/>
          </a:p>
          <a:p>
            <a:r>
              <a:rPr lang="en-US" sz="1400" b="1" dirty="0">
                <a:solidFill>
                  <a:schemeClr val="accent1"/>
                </a:solidFill>
              </a:rPr>
              <a:t>Example: </a:t>
            </a:r>
            <a:r>
              <a:rPr lang="en-US" sz="1400" dirty="0"/>
              <a:t>Some data sources expect Patient Summaries to be submitted directly by primary care physicians, others allow for data elements to be contributed so that a Patient Summary can be generated automatically at the time of request. </a:t>
            </a:r>
          </a:p>
          <a:p>
            <a:r>
              <a:rPr lang="en-US" sz="1400" u="sng" dirty="0"/>
              <a:t>It’s challenging and costly for applications to anticipate and build for each environment.</a:t>
            </a:r>
          </a:p>
          <a:p>
            <a:endParaRPr lang="en-US" sz="1400" dirty="0"/>
          </a:p>
          <a:p>
            <a:r>
              <a:rPr lang="en-US" sz="1400" b="1" dirty="0">
                <a:solidFill>
                  <a:schemeClr val="accent1"/>
                </a:solidFill>
              </a:rPr>
              <a:t>$summary operation: </a:t>
            </a:r>
            <a:r>
              <a:rPr lang="en-US" sz="1400" dirty="0"/>
              <a:t>This operation asks for the </a:t>
            </a:r>
            <a:r>
              <a:rPr lang="en-US" sz="1400" u="sng" dirty="0"/>
              <a:t>latest</a:t>
            </a:r>
            <a:r>
              <a:rPr lang="en-US" sz="1400" dirty="0"/>
              <a:t> appropriate summary for a patient (whether it </a:t>
            </a:r>
            <a:r>
              <a:rPr lang="en-US" sz="1400" u="sng" dirty="0"/>
              <a:t>already exists or must be newly generated</a:t>
            </a:r>
            <a:r>
              <a:rPr lang="en-US" sz="1400" dirty="0"/>
              <a:t>) and returns the latest summary in the form of a FHIR Document. </a:t>
            </a:r>
          </a:p>
        </p:txBody>
      </p:sp>
      <p:sp>
        <p:nvSpPr>
          <p:cNvPr id="3" name="Slide Number Placeholder 2">
            <a:extLst>
              <a:ext uri="{FF2B5EF4-FFF2-40B4-BE49-F238E27FC236}">
                <a16:creationId xmlns:a16="http://schemas.microsoft.com/office/drawing/2014/main" id="{DAC4A671-C2FA-9A78-96CE-3198B4E49546}"/>
              </a:ext>
            </a:extLst>
          </p:cNvPr>
          <p:cNvSpPr>
            <a:spLocks noGrp="1"/>
          </p:cNvSpPr>
          <p:nvPr>
            <p:ph type="sldNum" sz="quarter" idx="11"/>
          </p:nvPr>
        </p:nvSpPr>
        <p:spPr/>
        <p:txBody>
          <a:bodyPr/>
          <a:lstStyle/>
          <a:p>
            <a:fld id="{7BCFBF29-39BB-47B7-B83E-9E61FEB2B13F}" type="slidenum">
              <a:rPr lang="en-CA" smtClean="0"/>
              <a:pPr/>
              <a:t>14</a:t>
            </a:fld>
            <a:endParaRPr lang="en-CA" dirty="0"/>
          </a:p>
        </p:txBody>
      </p:sp>
      <p:sp>
        <p:nvSpPr>
          <p:cNvPr id="4" name="Footer Placeholder 3">
            <a:extLst>
              <a:ext uri="{FF2B5EF4-FFF2-40B4-BE49-F238E27FC236}">
                <a16:creationId xmlns:a16="http://schemas.microsoft.com/office/drawing/2014/main" id="{A4A99A7A-6E7A-FED0-D87C-435C8AAA2924}"/>
              </a:ext>
            </a:extLst>
          </p:cNvPr>
          <p:cNvSpPr>
            <a:spLocks noGrp="1"/>
          </p:cNvSpPr>
          <p:nvPr>
            <p:ph type="ftr" sz="quarter" idx="12"/>
          </p:nvPr>
        </p:nvSpPr>
        <p:spPr/>
        <p:txBody>
          <a:bodyPr/>
          <a:lstStyle/>
          <a:p>
            <a:r>
              <a:rPr lang="en-CA" dirty="0"/>
              <a:t>©2023 Canada Health Infoway</a:t>
            </a:r>
          </a:p>
        </p:txBody>
      </p:sp>
      <p:sp>
        <p:nvSpPr>
          <p:cNvPr id="5" name="Title 4">
            <a:extLst>
              <a:ext uri="{FF2B5EF4-FFF2-40B4-BE49-F238E27FC236}">
                <a16:creationId xmlns:a16="http://schemas.microsoft.com/office/drawing/2014/main" id="{9DFB503B-252C-CF22-FB75-175C8CEA0E66}"/>
              </a:ext>
            </a:extLst>
          </p:cNvPr>
          <p:cNvSpPr>
            <a:spLocks noGrp="1"/>
          </p:cNvSpPr>
          <p:nvPr>
            <p:ph type="title"/>
          </p:nvPr>
        </p:nvSpPr>
        <p:spPr/>
        <p:txBody>
          <a:bodyPr>
            <a:normAutofit fontScale="90000"/>
          </a:bodyPr>
          <a:lstStyle/>
          <a:p>
            <a:r>
              <a:rPr lang="en-CA" sz="2800" dirty="0"/>
              <a:t>How </a:t>
            </a:r>
            <a:r>
              <a:rPr lang="en-CA" dirty="0"/>
              <a:t>does </a:t>
            </a:r>
            <a:r>
              <a:rPr lang="en-CA" sz="2800" dirty="0"/>
              <a:t>CA:FeX R2 Position Us for Real World Challenges</a:t>
            </a:r>
            <a:endParaRPr lang="en-US" dirty="0"/>
          </a:p>
        </p:txBody>
      </p:sp>
      <p:sp>
        <p:nvSpPr>
          <p:cNvPr id="6" name="TextBox 5">
            <a:extLst>
              <a:ext uri="{FF2B5EF4-FFF2-40B4-BE49-F238E27FC236}">
                <a16:creationId xmlns:a16="http://schemas.microsoft.com/office/drawing/2014/main" id="{45EC2835-C1C2-CD13-71ED-B0196AE6F9D6}"/>
              </a:ext>
            </a:extLst>
          </p:cNvPr>
          <p:cNvSpPr txBox="1"/>
          <p:nvPr/>
        </p:nvSpPr>
        <p:spPr>
          <a:xfrm>
            <a:off x="365874" y="902755"/>
            <a:ext cx="1108952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600" dirty="0"/>
              <a:t>The shift towards FHIR-enabled RESTful exchange in Canada will naturally uncover a variety of methods and workflows available for ecosystems to implement against a given use case (e.g., push to central repositories, intermediate retrieval)</a:t>
            </a:r>
            <a:endParaRPr lang="en-US" sz="1600" b="0" cap="none" dirty="0"/>
          </a:p>
        </p:txBody>
      </p:sp>
      <p:sp>
        <p:nvSpPr>
          <p:cNvPr id="16" name="Text Placeholder 1">
            <a:extLst>
              <a:ext uri="{FF2B5EF4-FFF2-40B4-BE49-F238E27FC236}">
                <a16:creationId xmlns:a16="http://schemas.microsoft.com/office/drawing/2014/main" id="{142EE70A-3FA1-E376-6EF0-233973C0812F}"/>
              </a:ext>
            </a:extLst>
          </p:cNvPr>
          <p:cNvSpPr txBox="1">
            <a:spLocks/>
          </p:cNvSpPr>
          <p:nvPr/>
        </p:nvSpPr>
        <p:spPr>
          <a:xfrm>
            <a:off x="8568443" y="1691484"/>
            <a:ext cx="3295447" cy="607741"/>
          </a:xfrm>
          <a:prstGeom prst="rect">
            <a:avLst/>
          </a:prstGeom>
        </p:spPr>
        <p:txBody>
          <a:bodyPr vert="horz" lIns="91440" tIns="45720" rIns="91440" bIns="45720" rtlCol="0">
            <a:normAutofit lnSpcReduction="10000"/>
          </a:bodyPr>
          <a:lstStyle>
            <a:lvl1pPr marL="0" marR="0" indent="0" algn="l" defTabSz="412730" eaLnBrk="1" latinLnBrk="0" hangingPunct="1">
              <a:lnSpc>
                <a:spcPct val="130000"/>
              </a:lnSpc>
              <a:spcBef>
                <a:spcPts val="400"/>
              </a:spcBef>
              <a:spcAft>
                <a:spcPts val="400"/>
              </a:spcAft>
              <a:buClrTx/>
              <a:buSzPct val="100000"/>
              <a:buFontTx/>
              <a:buNone/>
              <a:tabLst/>
              <a:defRPr lang="en-US" sz="2400" b="0" i="0" u="none" strike="noStrike" cap="none" spc="0" baseline="0">
                <a:ln>
                  <a:noFill/>
                </a:ln>
                <a:solidFill>
                  <a:srgbClr val="181F2D"/>
                </a:solidFill>
                <a:uFillTx/>
                <a:latin typeface="+mn-lt"/>
                <a:ea typeface="+mn-ea"/>
                <a:cs typeface="+mn-cs"/>
                <a:sym typeface="Helvetica Neue"/>
              </a:defRPr>
            </a:lvl1pPr>
            <a:lvl2pPr marL="317484" marR="0" indent="0" algn="l" defTabSz="412730" eaLnBrk="1" latinLnBrk="0" hangingPunct="1">
              <a:lnSpc>
                <a:spcPct val="130000"/>
              </a:lnSpc>
              <a:spcBef>
                <a:spcPts val="400"/>
              </a:spcBef>
              <a:spcAft>
                <a:spcPts val="400"/>
              </a:spcAft>
              <a:buClrTx/>
              <a:buSzPct val="100000"/>
              <a:buFontTx/>
              <a:buNone/>
              <a:tabLst/>
              <a:defRPr lang="en-US" sz="2133" b="0" i="0" u="none" strike="noStrike" cap="none" spc="0" baseline="0">
                <a:ln>
                  <a:noFill/>
                </a:ln>
                <a:solidFill>
                  <a:srgbClr val="181F2D"/>
                </a:solidFill>
                <a:uFillTx/>
                <a:latin typeface="+mn-lt"/>
                <a:ea typeface="+mn-ea"/>
                <a:cs typeface="+mn-cs"/>
                <a:sym typeface="Helvetica Neue"/>
              </a:defRPr>
            </a:lvl2pPr>
            <a:lvl3pPr marL="634968" marR="0" indent="0" algn="l" defTabSz="41273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3pPr>
            <a:lvl4pPr marL="952452" marR="0" indent="0" algn="l" defTabSz="41273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4pPr>
            <a:lvl5pPr marL="1269936" marR="0" indent="0" algn="l" defTabSz="412730" eaLnBrk="1" latinLnBrk="0" hangingPunct="1">
              <a:lnSpc>
                <a:spcPct val="130000"/>
              </a:lnSpc>
              <a:spcBef>
                <a:spcPts val="400"/>
              </a:spcBef>
              <a:spcAft>
                <a:spcPts val="400"/>
              </a:spcAft>
              <a:buClrTx/>
              <a:buSzPct val="100000"/>
              <a:buFontTx/>
              <a:buNone/>
              <a:tabLst/>
              <a:defRPr lang="en-CA" sz="1867" b="0" i="0" u="none" strike="noStrike" cap="none" spc="0" baseline="0">
                <a:ln>
                  <a:noFill/>
                </a:ln>
                <a:solidFill>
                  <a:srgbClr val="181F2D"/>
                </a:solidFill>
                <a:uFillTx/>
                <a:latin typeface="+mn-lt"/>
                <a:ea typeface="+mn-ea"/>
                <a:cs typeface="+mn-cs"/>
                <a:sym typeface="Helvetica Neue"/>
              </a:defRPr>
            </a:lvl5pPr>
            <a:lvl6pPr marL="1746163"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47"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31"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15"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a:lstStyle>
          <a:p>
            <a:r>
              <a:rPr lang="en-US" sz="1400" kern="0" dirty="0"/>
              <a:t>Operations are not a silver bullet for every implementation</a:t>
            </a:r>
          </a:p>
        </p:txBody>
      </p:sp>
      <p:sp>
        <p:nvSpPr>
          <p:cNvPr id="17" name="Text Placeholder 1">
            <a:extLst>
              <a:ext uri="{FF2B5EF4-FFF2-40B4-BE49-F238E27FC236}">
                <a16:creationId xmlns:a16="http://schemas.microsoft.com/office/drawing/2014/main" id="{33E4D740-D7BD-F48D-0CA5-F458B765AF70}"/>
              </a:ext>
            </a:extLst>
          </p:cNvPr>
          <p:cNvSpPr txBox="1">
            <a:spLocks/>
          </p:cNvSpPr>
          <p:nvPr/>
        </p:nvSpPr>
        <p:spPr>
          <a:xfrm>
            <a:off x="8568443" y="4811377"/>
            <a:ext cx="3295447" cy="954921"/>
          </a:xfrm>
          <a:prstGeom prst="rect">
            <a:avLst/>
          </a:prstGeom>
        </p:spPr>
        <p:txBody>
          <a:bodyPr vert="horz" lIns="91440" tIns="45720" rIns="91440" bIns="45720" rtlCol="0">
            <a:noAutofit/>
          </a:bodyPr>
          <a:lstStyle>
            <a:lvl1pPr marL="0" marR="0" indent="0" algn="l" defTabSz="412730" eaLnBrk="1" latinLnBrk="0" hangingPunct="1">
              <a:lnSpc>
                <a:spcPct val="130000"/>
              </a:lnSpc>
              <a:spcBef>
                <a:spcPts val="400"/>
              </a:spcBef>
              <a:spcAft>
                <a:spcPts val="400"/>
              </a:spcAft>
              <a:buClrTx/>
              <a:buSzPct val="100000"/>
              <a:buFontTx/>
              <a:buNone/>
              <a:tabLst/>
              <a:defRPr lang="en-US" sz="2400" b="0" i="0" u="none" strike="noStrike" cap="none" spc="0" baseline="0">
                <a:ln>
                  <a:noFill/>
                </a:ln>
                <a:solidFill>
                  <a:srgbClr val="181F2D"/>
                </a:solidFill>
                <a:uFillTx/>
                <a:latin typeface="+mn-lt"/>
                <a:ea typeface="+mn-ea"/>
                <a:cs typeface="+mn-cs"/>
                <a:sym typeface="Helvetica Neue"/>
              </a:defRPr>
            </a:lvl1pPr>
            <a:lvl2pPr marL="317484" marR="0" indent="0" algn="l" defTabSz="412730" eaLnBrk="1" latinLnBrk="0" hangingPunct="1">
              <a:lnSpc>
                <a:spcPct val="130000"/>
              </a:lnSpc>
              <a:spcBef>
                <a:spcPts val="400"/>
              </a:spcBef>
              <a:spcAft>
                <a:spcPts val="400"/>
              </a:spcAft>
              <a:buClrTx/>
              <a:buSzPct val="100000"/>
              <a:buFontTx/>
              <a:buNone/>
              <a:tabLst/>
              <a:defRPr lang="en-US" sz="2133" b="0" i="0" u="none" strike="noStrike" cap="none" spc="0" baseline="0">
                <a:ln>
                  <a:noFill/>
                </a:ln>
                <a:solidFill>
                  <a:srgbClr val="181F2D"/>
                </a:solidFill>
                <a:uFillTx/>
                <a:latin typeface="+mn-lt"/>
                <a:ea typeface="+mn-ea"/>
                <a:cs typeface="+mn-cs"/>
                <a:sym typeface="Helvetica Neue"/>
              </a:defRPr>
            </a:lvl2pPr>
            <a:lvl3pPr marL="634968" marR="0" indent="0" algn="l" defTabSz="41273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3pPr>
            <a:lvl4pPr marL="952452" marR="0" indent="0" algn="l" defTabSz="41273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4pPr>
            <a:lvl5pPr marL="1269936" marR="0" indent="0" algn="l" defTabSz="412730" eaLnBrk="1" latinLnBrk="0" hangingPunct="1">
              <a:lnSpc>
                <a:spcPct val="130000"/>
              </a:lnSpc>
              <a:spcBef>
                <a:spcPts val="400"/>
              </a:spcBef>
              <a:spcAft>
                <a:spcPts val="400"/>
              </a:spcAft>
              <a:buClrTx/>
              <a:buSzPct val="100000"/>
              <a:buFontTx/>
              <a:buNone/>
              <a:tabLst/>
              <a:defRPr lang="en-CA" sz="1867" b="0" i="0" u="none" strike="noStrike" cap="none" spc="0" baseline="0">
                <a:ln>
                  <a:noFill/>
                </a:ln>
                <a:solidFill>
                  <a:srgbClr val="181F2D"/>
                </a:solidFill>
                <a:uFillTx/>
                <a:latin typeface="+mn-lt"/>
                <a:ea typeface="+mn-ea"/>
                <a:cs typeface="+mn-cs"/>
                <a:sym typeface="Helvetica Neue"/>
              </a:defRPr>
            </a:lvl5pPr>
            <a:lvl6pPr marL="1746163"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47"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31"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15"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a:lstStyle>
          <a:p>
            <a:r>
              <a:rPr lang="en-US" sz="1400" kern="0" dirty="0"/>
              <a:t>Requires infrastructure &amp; governance to grow to support the adoption of capabilities that help us align</a:t>
            </a:r>
          </a:p>
        </p:txBody>
      </p:sp>
      <p:sp>
        <p:nvSpPr>
          <p:cNvPr id="18" name="Text Placeholder 1">
            <a:extLst>
              <a:ext uri="{FF2B5EF4-FFF2-40B4-BE49-F238E27FC236}">
                <a16:creationId xmlns:a16="http://schemas.microsoft.com/office/drawing/2014/main" id="{78D73EA3-48E2-FBDF-DCF4-34011FF7065B}"/>
              </a:ext>
            </a:extLst>
          </p:cNvPr>
          <p:cNvSpPr txBox="1">
            <a:spLocks/>
          </p:cNvSpPr>
          <p:nvPr/>
        </p:nvSpPr>
        <p:spPr>
          <a:xfrm>
            <a:off x="8568443" y="3154583"/>
            <a:ext cx="3295447" cy="954921"/>
          </a:xfrm>
          <a:prstGeom prst="rect">
            <a:avLst/>
          </a:prstGeom>
        </p:spPr>
        <p:txBody>
          <a:bodyPr vert="horz" lIns="91440" tIns="45720" rIns="91440" bIns="45720" rtlCol="0">
            <a:noAutofit/>
          </a:bodyPr>
          <a:lstStyle>
            <a:lvl1pPr marL="0" marR="0" indent="0" algn="l" defTabSz="412730" eaLnBrk="1" latinLnBrk="0" hangingPunct="1">
              <a:lnSpc>
                <a:spcPct val="130000"/>
              </a:lnSpc>
              <a:spcBef>
                <a:spcPts val="400"/>
              </a:spcBef>
              <a:spcAft>
                <a:spcPts val="400"/>
              </a:spcAft>
              <a:buClrTx/>
              <a:buSzPct val="100000"/>
              <a:buFontTx/>
              <a:buNone/>
              <a:tabLst/>
              <a:defRPr lang="en-US" sz="2400" b="0" i="0" u="none" strike="noStrike" cap="none" spc="0" baseline="0">
                <a:ln>
                  <a:noFill/>
                </a:ln>
                <a:solidFill>
                  <a:srgbClr val="181F2D"/>
                </a:solidFill>
                <a:uFillTx/>
                <a:latin typeface="+mn-lt"/>
                <a:ea typeface="+mn-ea"/>
                <a:cs typeface="+mn-cs"/>
                <a:sym typeface="Helvetica Neue"/>
              </a:defRPr>
            </a:lvl1pPr>
            <a:lvl2pPr marL="317484" marR="0" indent="0" algn="l" defTabSz="412730" eaLnBrk="1" latinLnBrk="0" hangingPunct="1">
              <a:lnSpc>
                <a:spcPct val="130000"/>
              </a:lnSpc>
              <a:spcBef>
                <a:spcPts val="400"/>
              </a:spcBef>
              <a:spcAft>
                <a:spcPts val="400"/>
              </a:spcAft>
              <a:buClrTx/>
              <a:buSzPct val="100000"/>
              <a:buFontTx/>
              <a:buNone/>
              <a:tabLst/>
              <a:defRPr lang="en-US" sz="2133" b="0" i="0" u="none" strike="noStrike" cap="none" spc="0" baseline="0">
                <a:ln>
                  <a:noFill/>
                </a:ln>
                <a:solidFill>
                  <a:srgbClr val="181F2D"/>
                </a:solidFill>
                <a:uFillTx/>
                <a:latin typeface="+mn-lt"/>
                <a:ea typeface="+mn-ea"/>
                <a:cs typeface="+mn-cs"/>
                <a:sym typeface="Helvetica Neue"/>
              </a:defRPr>
            </a:lvl2pPr>
            <a:lvl3pPr marL="634968" marR="0" indent="0" algn="l" defTabSz="41273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3pPr>
            <a:lvl4pPr marL="952452" marR="0" indent="0" algn="l" defTabSz="41273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4pPr>
            <a:lvl5pPr marL="1269936" marR="0" indent="0" algn="l" defTabSz="412730" eaLnBrk="1" latinLnBrk="0" hangingPunct="1">
              <a:lnSpc>
                <a:spcPct val="130000"/>
              </a:lnSpc>
              <a:spcBef>
                <a:spcPts val="400"/>
              </a:spcBef>
              <a:spcAft>
                <a:spcPts val="400"/>
              </a:spcAft>
              <a:buClrTx/>
              <a:buSzPct val="100000"/>
              <a:buFontTx/>
              <a:buNone/>
              <a:tabLst/>
              <a:defRPr lang="en-CA" sz="1867" b="0" i="0" u="none" strike="noStrike" cap="none" spc="0" baseline="0">
                <a:ln>
                  <a:noFill/>
                </a:ln>
                <a:solidFill>
                  <a:srgbClr val="181F2D"/>
                </a:solidFill>
                <a:uFillTx/>
                <a:latin typeface="+mn-lt"/>
                <a:ea typeface="+mn-ea"/>
                <a:cs typeface="+mn-cs"/>
                <a:sym typeface="Helvetica Neue"/>
              </a:defRPr>
            </a:lvl5pPr>
            <a:lvl6pPr marL="1746163"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47"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31"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15" marR="0" indent="-158743" algn="l" defTabSz="41273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a:lstStyle>
          <a:p>
            <a:r>
              <a:rPr lang="en-US" sz="1400" kern="0" dirty="0"/>
              <a:t>Need to be validated and refined collaboratively to ensure they hold up in the Canadian market</a:t>
            </a:r>
          </a:p>
        </p:txBody>
      </p:sp>
      <p:grpSp>
        <p:nvGrpSpPr>
          <p:cNvPr id="26" name="Group 25">
            <a:extLst>
              <a:ext uri="{FF2B5EF4-FFF2-40B4-BE49-F238E27FC236}">
                <a16:creationId xmlns:a16="http://schemas.microsoft.com/office/drawing/2014/main" id="{F877E410-76EB-AC33-CA60-2FCA48254B73}"/>
              </a:ext>
            </a:extLst>
          </p:cNvPr>
          <p:cNvGrpSpPr/>
          <p:nvPr/>
        </p:nvGrpSpPr>
        <p:grpSpPr>
          <a:xfrm>
            <a:off x="7575103" y="1616411"/>
            <a:ext cx="914400" cy="914400"/>
            <a:chOff x="7244080" y="1692142"/>
            <a:chExt cx="914400" cy="914400"/>
          </a:xfrm>
        </p:grpSpPr>
        <p:sp>
          <p:nvSpPr>
            <p:cNvPr id="21" name="Flowchart: Connector 20">
              <a:extLst>
                <a:ext uri="{FF2B5EF4-FFF2-40B4-BE49-F238E27FC236}">
                  <a16:creationId xmlns:a16="http://schemas.microsoft.com/office/drawing/2014/main" id="{14815C43-187F-0224-7272-14A03CA1E56E}"/>
                </a:ext>
              </a:extLst>
            </p:cNvPr>
            <p:cNvSpPr/>
            <p:nvPr/>
          </p:nvSpPr>
          <p:spPr>
            <a:xfrm>
              <a:off x="7244080" y="1692142"/>
              <a:ext cx="914400" cy="914400"/>
            </a:xfrm>
            <a:prstGeom prst="flowChartConnector">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pic>
          <p:nvPicPr>
            <p:cNvPr id="9" name="Graphic 8" descr="Bullseye with solid fill">
              <a:extLst>
                <a:ext uri="{FF2B5EF4-FFF2-40B4-BE49-F238E27FC236}">
                  <a16:creationId xmlns:a16="http://schemas.microsoft.com/office/drawing/2014/main" id="{4EBA87E9-1742-4CA6-05BB-5D7069DA9C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0738" y="1828002"/>
              <a:ext cx="635502" cy="635502"/>
            </a:xfrm>
            <a:prstGeom prst="rect">
              <a:avLst/>
            </a:prstGeom>
          </p:spPr>
        </p:pic>
      </p:grpSp>
      <p:grpSp>
        <p:nvGrpSpPr>
          <p:cNvPr id="25" name="Group 24">
            <a:extLst>
              <a:ext uri="{FF2B5EF4-FFF2-40B4-BE49-F238E27FC236}">
                <a16:creationId xmlns:a16="http://schemas.microsoft.com/office/drawing/2014/main" id="{15D464F9-AE8F-39EA-A0D6-DEA979BE5175}"/>
              </a:ext>
            </a:extLst>
          </p:cNvPr>
          <p:cNvGrpSpPr/>
          <p:nvPr/>
        </p:nvGrpSpPr>
        <p:grpSpPr>
          <a:xfrm>
            <a:off x="7572312" y="3174844"/>
            <a:ext cx="914400" cy="914400"/>
            <a:chOff x="6923538" y="2918638"/>
            <a:chExt cx="914400" cy="914400"/>
          </a:xfrm>
        </p:grpSpPr>
        <p:sp>
          <p:nvSpPr>
            <p:cNvPr id="22" name="Flowchart: Connector 21">
              <a:extLst>
                <a:ext uri="{FF2B5EF4-FFF2-40B4-BE49-F238E27FC236}">
                  <a16:creationId xmlns:a16="http://schemas.microsoft.com/office/drawing/2014/main" id="{602C90E3-BCAE-2B21-6691-EB760158373E}"/>
                </a:ext>
              </a:extLst>
            </p:cNvPr>
            <p:cNvSpPr/>
            <p:nvPr/>
          </p:nvSpPr>
          <p:spPr>
            <a:xfrm>
              <a:off x="6923538" y="2918638"/>
              <a:ext cx="914400" cy="914400"/>
            </a:xfrm>
            <a:prstGeom prst="flowChartConnector">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pic>
          <p:nvPicPr>
            <p:cNvPr id="20" name="Graphic 19" descr="Cheers with solid fill">
              <a:extLst>
                <a:ext uri="{FF2B5EF4-FFF2-40B4-BE49-F238E27FC236}">
                  <a16:creationId xmlns:a16="http://schemas.microsoft.com/office/drawing/2014/main" id="{CCE55284-333D-6765-53B6-9DE66F46D0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0401" y="3069338"/>
              <a:ext cx="677928" cy="677928"/>
            </a:xfrm>
            <a:prstGeom prst="rect">
              <a:avLst/>
            </a:prstGeom>
          </p:spPr>
        </p:pic>
      </p:grpSp>
      <p:grpSp>
        <p:nvGrpSpPr>
          <p:cNvPr id="24" name="Group 23">
            <a:extLst>
              <a:ext uri="{FF2B5EF4-FFF2-40B4-BE49-F238E27FC236}">
                <a16:creationId xmlns:a16="http://schemas.microsoft.com/office/drawing/2014/main" id="{950063E3-0204-B032-F877-96B674FF1A38}"/>
              </a:ext>
            </a:extLst>
          </p:cNvPr>
          <p:cNvGrpSpPr/>
          <p:nvPr/>
        </p:nvGrpSpPr>
        <p:grpSpPr>
          <a:xfrm>
            <a:off x="7572312" y="4851898"/>
            <a:ext cx="914400" cy="914400"/>
            <a:chOff x="6937499" y="4552248"/>
            <a:chExt cx="914400" cy="914400"/>
          </a:xfrm>
        </p:grpSpPr>
        <p:sp>
          <p:nvSpPr>
            <p:cNvPr id="23" name="Flowchart: Connector 22">
              <a:extLst>
                <a:ext uri="{FF2B5EF4-FFF2-40B4-BE49-F238E27FC236}">
                  <a16:creationId xmlns:a16="http://schemas.microsoft.com/office/drawing/2014/main" id="{FA34B68E-2D3A-FCA7-0FAC-794E4692C2CF}"/>
                </a:ext>
              </a:extLst>
            </p:cNvPr>
            <p:cNvSpPr/>
            <p:nvPr/>
          </p:nvSpPr>
          <p:spPr>
            <a:xfrm>
              <a:off x="6937499" y="4552248"/>
              <a:ext cx="914400" cy="914400"/>
            </a:xfrm>
            <a:prstGeom prst="flowChartConnector">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pic>
          <p:nvPicPr>
            <p:cNvPr id="15" name="Graphic 14" descr="Full Brick Wall with solid fill">
              <a:extLst>
                <a:ext uri="{FF2B5EF4-FFF2-40B4-BE49-F238E27FC236}">
                  <a16:creationId xmlns:a16="http://schemas.microsoft.com/office/drawing/2014/main" id="{678D2FA5-94D3-54A9-9B76-7D3DB9E809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6120" y="4670869"/>
              <a:ext cx="677157" cy="677157"/>
            </a:xfrm>
            <a:prstGeom prst="rect">
              <a:avLst/>
            </a:prstGeom>
          </p:spPr>
        </p:pic>
      </p:grpSp>
    </p:spTree>
    <p:extLst>
      <p:ext uri="{BB962C8B-B14F-4D97-AF65-F5344CB8AC3E}">
        <p14:creationId xmlns:p14="http://schemas.microsoft.com/office/powerpoint/2010/main" val="290349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5CDDB-2B45-455E-81E1-407ACFD5EB3C}"/>
              </a:ext>
            </a:extLst>
          </p:cNvPr>
          <p:cNvSpPr>
            <a:spLocks noGrp="1"/>
          </p:cNvSpPr>
          <p:nvPr>
            <p:ph type="body" sz="quarter" idx="10"/>
          </p:nvPr>
        </p:nvSpPr>
        <p:spPr>
          <a:xfrm>
            <a:off x="852450" y="1541358"/>
            <a:ext cx="10191547" cy="4267200"/>
          </a:xfrm>
        </p:spPr>
        <p:txBody>
          <a:bodyPr/>
          <a:lstStyle/>
          <a:p>
            <a:r>
              <a:rPr lang="en-CA" dirty="0"/>
              <a:t>HL7 Technical Steering Committee member for the 2023-2024 term</a:t>
            </a:r>
          </a:p>
          <a:p>
            <a:endParaRPr lang="en-CA" dirty="0"/>
          </a:p>
          <a:p>
            <a:r>
              <a:rPr lang="en-CA" i="1" dirty="0"/>
              <a:t>Implementation Representative:</a:t>
            </a:r>
          </a:p>
          <a:p>
            <a:r>
              <a:rPr lang="en-CA" i="1" dirty="0"/>
              <a:t>James Agnew – CTO, Smile DH</a:t>
            </a:r>
          </a:p>
          <a:p>
            <a:endParaRPr lang="en-CA" dirty="0"/>
          </a:p>
          <a:p>
            <a:endParaRPr lang="en-CA" dirty="0"/>
          </a:p>
          <a:p>
            <a:r>
              <a:rPr lang="en-CA" dirty="0"/>
              <a:t>Updates from the January 2023 </a:t>
            </a:r>
            <a:r>
              <a:rPr lang="en-CA" dirty="0" err="1"/>
              <a:t>Connectathon</a:t>
            </a:r>
            <a:r>
              <a:rPr lang="en-CA" dirty="0"/>
              <a:t>, Henderson, Nevada</a:t>
            </a:r>
          </a:p>
        </p:txBody>
      </p:sp>
      <p:sp>
        <p:nvSpPr>
          <p:cNvPr id="3" name="Slide Number Placeholder 2">
            <a:extLst>
              <a:ext uri="{FF2B5EF4-FFF2-40B4-BE49-F238E27FC236}">
                <a16:creationId xmlns:a16="http://schemas.microsoft.com/office/drawing/2014/main" id="{D10D3EBC-8BC1-4400-92E8-2454B8420452}"/>
              </a:ext>
            </a:extLst>
          </p:cNvPr>
          <p:cNvSpPr>
            <a:spLocks noGrp="1"/>
          </p:cNvSpPr>
          <p:nvPr>
            <p:ph type="sldNum" sz="quarter" idx="11"/>
          </p:nvPr>
        </p:nvSpPr>
        <p:spPr/>
        <p:txBody>
          <a:bodyPr/>
          <a:lstStyle/>
          <a:p>
            <a:fld id="{7BCFBF29-39BB-47B7-B83E-9E61FEB2B13F}" type="slidenum">
              <a:rPr lang="en-CA" smtClean="0"/>
              <a:pPr/>
              <a:t>15</a:t>
            </a:fld>
            <a:endParaRPr lang="en-CA" dirty="0"/>
          </a:p>
        </p:txBody>
      </p:sp>
      <p:sp>
        <p:nvSpPr>
          <p:cNvPr id="4" name="Footer Placeholder 3">
            <a:extLst>
              <a:ext uri="{FF2B5EF4-FFF2-40B4-BE49-F238E27FC236}">
                <a16:creationId xmlns:a16="http://schemas.microsoft.com/office/drawing/2014/main" id="{C832206B-7F99-4BBF-B404-2D04C5EBB8E1}"/>
              </a:ext>
            </a:extLst>
          </p:cNvPr>
          <p:cNvSpPr>
            <a:spLocks noGrp="1"/>
          </p:cNvSpPr>
          <p:nvPr>
            <p:ph type="ftr" sz="quarter" idx="12"/>
          </p:nvPr>
        </p:nvSpPr>
        <p:spPr/>
        <p:txBody>
          <a:bodyPr/>
          <a:lstStyle/>
          <a:p>
            <a:r>
              <a:rPr lang="en-CA"/>
              <a:t>©2021 Canada Health Infoway</a:t>
            </a:r>
            <a:endParaRPr lang="en-CA" dirty="0"/>
          </a:p>
        </p:txBody>
      </p:sp>
      <p:sp>
        <p:nvSpPr>
          <p:cNvPr id="5" name="Title 4">
            <a:extLst>
              <a:ext uri="{FF2B5EF4-FFF2-40B4-BE49-F238E27FC236}">
                <a16:creationId xmlns:a16="http://schemas.microsoft.com/office/drawing/2014/main" id="{289482F4-70A3-4648-9FD2-900FC9242C77}"/>
              </a:ext>
            </a:extLst>
          </p:cNvPr>
          <p:cNvSpPr>
            <a:spLocks noGrp="1"/>
          </p:cNvSpPr>
          <p:nvPr>
            <p:ph type="title"/>
          </p:nvPr>
        </p:nvSpPr>
        <p:spPr/>
        <p:txBody>
          <a:bodyPr/>
          <a:lstStyle/>
          <a:p>
            <a:r>
              <a:rPr lang="en-CA" dirty="0"/>
              <a:t>Latest News on IPS generation from HL7 International WG</a:t>
            </a:r>
          </a:p>
        </p:txBody>
      </p:sp>
      <p:pic>
        <p:nvPicPr>
          <p:cNvPr id="7" name="Picture 6">
            <a:extLst>
              <a:ext uri="{FF2B5EF4-FFF2-40B4-BE49-F238E27FC236}">
                <a16:creationId xmlns:a16="http://schemas.microsoft.com/office/drawing/2014/main" id="{821A8AF0-5C6C-443B-A17A-560C10375385}"/>
              </a:ext>
            </a:extLst>
          </p:cNvPr>
          <p:cNvPicPr>
            <a:picLocks noChangeAspect="1"/>
          </p:cNvPicPr>
          <p:nvPr/>
        </p:nvPicPr>
        <p:blipFill>
          <a:blip r:embed="rId2"/>
          <a:stretch>
            <a:fillRect/>
          </a:stretch>
        </p:blipFill>
        <p:spPr>
          <a:xfrm>
            <a:off x="8239100" y="2193259"/>
            <a:ext cx="2675502" cy="2715435"/>
          </a:xfrm>
          <a:prstGeom prst="rect">
            <a:avLst/>
          </a:prstGeom>
        </p:spPr>
      </p:pic>
    </p:spTree>
    <p:extLst>
      <p:ext uri="{BB962C8B-B14F-4D97-AF65-F5344CB8AC3E}">
        <p14:creationId xmlns:p14="http://schemas.microsoft.com/office/powerpoint/2010/main" val="77160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0A8D2-D4E6-C653-3A04-642A8B9CEA50}"/>
              </a:ext>
            </a:extLst>
          </p:cNvPr>
          <p:cNvSpPr>
            <a:spLocks noGrp="1"/>
          </p:cNvSpPr>
          <p:nvPr>
            <p:ph sz="quarter" idx="10"/>
          </p:nvPr>
        </p:nvSpPr>
        <p:spPr/>
        <p:txBody>
          <a:bodyPr vert="horz" lIns="91440" tIns="45720" rIns="91440" bIns="45720" rtlCol="0" anchor="t">
            <a:normAutofit/>
          </a:bodyPr>
          <a:lstStyle/>
          <a:p>
            <a:pPr marL="2032" indent="0" algn="l" rtl="0" fontAlgn="base">
              <a:buNone/>
            </a:pPr>
            <a:r>
              <a:rPr lang="en-US" sz="2300" b="0" i="0" u="sng" strike="noStrike" dirty="0">
                <a:solidFill>
                  <a:srgbClr val="E02E3B"/>
                </a:solidFill>
                <a:effectLst/>
                <a:latin typeface="Arial" panose="020B0604020202020204" pitchFamily="34" charset="0"/>
                <a:hlinkClick r:id="rId2"/>
              </a:rPr>
              <a:t>CA:FeX 2.0.0 DFT Implementation Guide</a:t>
            </a:r>
            <a:r>
              <a:rPr lang="en-US" sz="2300" b="0" i="0" u="none" strike="noStrike" dirty="0">
                <a:solidFill>
                  <a:srgbClr val="181F2D"/>
                </a:solidFill>
                <a:effectLst/>
                <a:latin typeface="Arial" panose="020B0604020202020204" pitchFamily="34" charset="0"/>
              </a:rPr>
              <a:t>  – Published on Simplifier</a:t>
            </a:r>
            <a:r>
              <a:rPr lang="en-US" sz="2300" b="0" i="0" dirty="0">
                <a:solidFill>
                  <a:srgbClr val="000000"/>
                </a:solidFill>
                <a:effectLst/>
                <a:latin typeface="Arial" panose="020B0604020202020204" pitchFamily="34" charset="0"/>
              </a:rPr>
              <a:t>​</a:t>
            </a:r>
          </a:p>
          <a:p>
            <a:pPr rtl="0" fontAlgn="base"/>
            <a:r>
              <a:rPr lang="en-US" sz="2300" dirty="0">
                <a:solidFill>
                  <a:srgbClr val="000000"/>
                </a:solidFill>
                <a:latin typeface="Arial" panose="020B0604020202020204" pitchFamily="34" charset="0"/>
              </a:rPr>
              <a:t>Collaborative interoperability projects (aligned with the roadmap) forthcoming to validate and refine CA:FeX capabilities &amp; adoption</a:t>
            </a:r>
          </a:p>
          <a:p>
            <a:pPr marL="2032" indent="0" algn="l" rtl="0" fontAlgn="base">
              <a:buNone/>
            </a:pPr>
            <a:endParaRPr lang="en-US" sz="2300" b="0" i="0" dirty="0">
              <a:solidFill>
                <a:srgbClr val="000000"/>
              </a:solidFill>
              <a:effectLst/>
              <a:latin typeface="Segoe UI" panose="020B0502040204020203" pitchFamily="34" charset="0"/>
            </a:endParaRPr>
          </a:p>
          <a:p>
            <a:pPr marL="2032" indent="0" algn="l" rtl="0" fontAlgn="base">
              <a:buNone/>
            </a:pPr>
            <a:r>
              <a:rPr lang="en-US" sz="2300" b="0" i="0" u="none" strike="noStrike" dirty="0">
                <a:solidFill>
                  <a:srgbClr val="181F2D"/>
                </a:solidFill>
                <a:effectLst/>
                <a:latin typeface="Arial" panose="020B0604020202020204" pitchFamily="34" charset="0"/>
              </a:rPr>
              <a:t>Canadian FHIR Exchange White Paper </a:t>
            </a:r>
            <a:r>
              <a:rPr lang="en-US" sz="2300" b="0" i="0" u="none" strike="noStrike" dirty="0">
                <a:solidFill>
                  <a:srgbClr val="000000"/>
                </a:solidFill>
                <a:effectLst/>
                <a:latin typeface="Arial" panose="020B0604020202020204" pitchFamily="34" charset="0"/>
              </a:rPr>
              <a:t>– </a:t>
            </a:r>
            <a:r>
              <a:rPr lang="en-US" sz="2300" b="0" i="0" u="none" strike="noStrike" dirty="0">
                <a:solidFill>
                  <a:srgbClr val="181F2D"/>
                </a:solidFill>
                <a:effectLst/>
                <a:latin typeface="Arial" panose="020B0604020202020204" pitchFamily="34" charset="0"/>
              </a:rPr>
              <a:t>Circulated After the Projectathon</a:t>
            </a:r>
            <a:endParaRPr lang="en-US" sz="2300" b="0" i="0" dirty="0">
              <a:solidFill>
                <a:srgbClr val="000000"/>
              </a:solidFill>
              <a:effectLst/>
              <a:latin typeface="Segoe UI" panose="020B0502040204020203" pitchFamily="34" charset="0"/>
            </a:endParaRPr>
          </a:p>
        </p:txBody>
      </p:sp>
      <p:sp>
        <p:nvSpPr>
          <p:cNvPr id="3" name="Slide Number Placeholder 2">
            <a:extLst>
              <a:ext uri="{FF2B5EF4-FFF2-40B4-BE49-F238E27FC236}">
                <a16:creationId xmlns:a16="http://schemas.microsoft.com/office/drawing/2014/main" id="{65BB3AF9-CF67-B5B6-1984-284B455D41BB}"/>
              </a:ext>
            </a:extLst>
          </p:cNvPr>
          <p:cNvSpPr>
            <a:spLocks noGrp="1"/>
          </p:cNvSpPr>
          <p:nvPr>
            <p:ph type="sldNum" sz="quarter" idx="11"/>
          </p:nvPr>
        </p:nvSpPr>
        <p:spPr/>
        <p:txBody>
          <a:bodyPr/>
          <a:lstStyle/>
          <a:p>
            <a:fld id="{7BCFBF29-39BB-47B7-B83E-9E61FEB2B13F}" type="slidenum">
              <a:rPr lang="en-CA" smtClean="0"/>
              <a:pPr/>
              <a:t>16</a:t>
            </a:fld>
            <a:endParaRPr lang="en-CA" dirty="0"/>
          </a:p>
        </p:txBody>
      </p:sp>
      <p:sp>
        <p:nvSpPr>
          <p:cNvPr id="4" name="Footer Placeholder 3">
            <a:extLst>
              <a:ext uri="{FF2B5EF4-FFF2-40B4-BE49-F238E27FC236}">
                <a16:creationId xmlns:a16="http://schemas.microsoft.com/office/drawing/2014/main" id="{171AA48E-3B06-ACD0-EF68-FCEB4359D820}"/>
              </a:ext>
            </a:extLst>
          </p:cNvPr>
          <p:cNvSpPr>
            <a:spLocks noGrp="1"/>
          </p:cNvSpPr>
          <p:nvPr>
            <p:ph type="ftr" sz="quarter" idx="12"/>
          </p:nvPr>
        </p:nvSpPr>
        <p:spPr/>
        <p:txBody>
          <a:bodyPr/>
          <a:lstStyle/>
          <a:p>
            <a:r>
              <a:rPr lang="en-CA" dirty="0"/>
              <a:t>©2023 Canada Health Infoway</a:t>
            </a:r>
          </a:p>
        </p:txBody>
      </p:sp>
      <p:sp>
        <p:nvSpPr>
          <p:cNvPr id="5" name="Title 4">
            <a:extLst>
              <a:ext uri="{FF2B5EF4-FFF2-40B4-BE49-F238E27FC236}">
                <a16:creationId xmlns:a16="http://schemas.microsoft.com/office/drawing/2014/main" id="{F8A6438C-887D-7A29-AC34-AAA6A2E00557}"/>
              </a:ext>
            </a:extLst>
          </p:cNvPr>
          <p:cNvSpPr>
            <a:spLocks noGrp="1"/>
          </p:cNvSpPr>
          <p:nvPr>
            <p:ph type="title"/>
          </p:nvPr>
        </p:nvSpPr>
        <p:spPr/>
        <p:txBody>
          <a:bodyPr/>
          <a:lstStyle/>
          <a:p>
            <a:r>
              <a:rPr lang="en-US" dirty="0">
                <a:cs typeface="Arial"/>
              </a:rPr>
              <a:t>Engaging with CA:FeX 2.0.0</a:t>
            </a:r>
            <a:endParaRPr lang="en-US" dirty="0"/>
          </a:p>
        </p:txBody>
      </p:sp>
    </p:spTree>
    <p:extLst>
      <p:ext uri="{BB962C8B-B14F-4D97-AF65-F5344CB8AC3E}">
        <p14:creationId xmlns:p14="http://schemas.microsoft.com/office/powerpoint/2010/main" val="246658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D68C02-62E5-42A0-B6EA-6F9BF35914F3}"/>
              </a:ext>
            </a:extLst>
          </p:cNvPr>
          <p:cNvSpPr>
            <a:spLocks noGrp="1"/>
          </p:cNvSpPr>
          <p:nvPr>
            <p:ph type="title"/>
          </p:nvPr>
        </p:nvSpPr>
        <p:spPr/>
        <p:txBody>
          <a:bodyPr/>
          <a:lstStyle/>
          <a:p>
            <a:r>
              <a:rPr lang="en-CA" dirty="0"/>
              <a:t>Thank you</a:t>
            </a:r>
          </a:p>
        </p:txBody>
      </p:sp>
      <p:sp>
        <p:nvSpPr>
          <p:cNvPr id="4" name="Slide Number Placeholder 3">
            <a:extLst>
              <a:ext uri="{FF2B5EF4-FFF2-40B4-BE49-F238E27FC236}">
                <a16:creationId xmlns:a16="http://schemas.microsoft.com/office/drawing/2014/main" id="{4F275126-8E06-4AAF-8732-360116288D8B}"/>
              </a:ext>
            </a:extLst>
          </p:cNvPr>
          <p:cNvSpPr>
            <a:spLocks noGrp="1"/>
          </p:cNvSpPr>
          <p:nvPr>
            <p:ph type="sldNum" sz="quarter" idx="4294967295"/>
          </p:nvPr>
        </p:nvSpPr>
        <p:spPr>
          <a:xfrm>
            <a:off x="0" y="5995988"/>
            <a:ext cx="523875" cy="366712"/>
          </a:xfrm>
        </p:spPr>
        <p:txBody>
          <a:bodyPr/>
          <a:lstStyle/>
          <a:p>
            <a:fld id="{7BCFBF29-39BB-47B7-B83E-9E61FEB2B13F}" type="slidenum">
              <a:rPr lang="en-CA" smtClean="0"/>
              <a:pPr/>
              <a:t>17</a:t>
            </a:fld>
            <a:endParaRPr lang="en-CA" dirty="0"/>
          </a:p>
        </p:txBody>
      </p:sp>
      <p:sp>
        <p:nvSpPr>
          <p:cNvPr id="5" name="Footer Placeholder 4">
            <a:extLst>
              <a:ext uri="{FF2B5EF4-FFF2-40B4-BE49-F238E27FC236}">
                <a16:creationId xmlns:a16="http://schemas.microsoft.com/office/drawing/2014/main" id="{9852E0D9-9638-4355-A15F-A818EA7551B9}"/>
              </a:ext>
            </a:extLst>
          </p:cNvPr>
          <p:cNvSpPr>
            <a:spLocks noGrp="1"/>
          </p:cNvSpPr>
          <p:nvPr>
            <p:ph type="ftr" sz="quarter" idx="4294967295"/>
          </p:nvPr>
        </p:nvSpPr>
        <p:spPr>
          <a:xfrm>
            <a:off x="0" y="6413500"/>
            <a:ext cx="2438400" cy="195263"/>
          </a:xfrm>
        </p:spPr>
        <p:txBody>
          <a:bodyPr/>
          <a:lstStyle/>
          <a:p>
            <a:r>
              <a:rPr lang="en-CA" dirty="0"/>
              <a:t>©2022 Canada Health Infoway</a:t>
            </a:r>
          </a:p>
        </p:txBody>
      </p:sp>
    </p:spTree>
    <p:extLst>
      <p:ext uri="{BB962C8B-B14F-4D97-AF65-F5344CB8AC3E}">
        <p14:creationId xmlns:p14="http://schemas.microsoft.com/office/powerpoint/2010/main" val="312214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A02822-02CC-43B3-A79B-CCCE90F04FCD}"/>
              </a:ext>
            </a:extLst>
          </p:cNvPr>
          <p:cNvSpPr>
            <a:spLocks noGrp="1"/>
          </p:cNvSpPr>
          <p:nvPr>
            <p:ph type="sldNum" sz="quarter" idx="11"/>
          </p:nvPr>
        </p:nvSpPr>
        <p:spPr/>
        <p:txBody>
          <a:bodyPr/>
          <a:lstStyle/>
          <a:p>
            <a:pPr defTabSz="412740" hangingPunct="0"/>
            <a:fld id="{7BCFBF29-39BB-47B7-B83E-9E61FEB2B13F}" type="slidenum">
              <a:rPr lang="en-CA" b="1" kern="0" cap="all">
                <a:latin typeface="Arial"/>
                <a:sym typeface="Helvetica Neue"/>
              </a:rPr>
              <a:pPr defTabSz="412740" hangingPunct="0"/>
              <a:t>18</a:t>
            </a:fld>
            <a:endParaRPr lang="en-CA" b="1" kern="0" cap="all" dirty="0">
              <a:latin typeface="Arial"/>
              <a:sym typeface="Helvetica Neue"/>
            </a:endParaRPr>
          </a:p>
        </p:txBody>
      </p:sp>
      <p:sp>
        <p:nvSpPr>
          <p:cNvPr id="7" name="Title 4">
            <a:extLst>
              <a:ext uri="{FF2B5EF4-FFF2-40B4-BE49-F238E27FC236}">
                <a16:creationId xmlns:a16="http://schemas.microsoft.com/office/drawing/2014/main" id="{4CA0B631-8EED-E03B-FDC0-6D4854009A53}"/>
              </a:ext>
            </a:extLst>
          </p:cNvPr>
          <p:cNvSpPr txBox="1">
            <a:spLocks/>
          </p:cNvSpPr>
          <p:nvPr/>
        </p:nvSpPr>
        <p:spPr>
          <a:xfrm>
            <a:off x="365874" y="302220"/>
            <a:ext cx="11565714"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412730" eaLnBrk="1" latinLnBrk="0" hangingPunct="1">
              <a:lnSpc>
                <a:spcPct val="100000"/>
              </a:lnSpc>
              <a:spcBef>
                <a:spcPts val="0"/>
              </a:spcBef>
              <a:spcAft>
                <a:spcPts val="0"/>
              </a:spcAft>
              <a:buClrTx/>
              <a:buSzTx/>
              <a:buFontTx/>
              <a:buNone/>
              <a:tabLst/>
              <a:defRPr sz="2800" b="1" i="0" u="none" strike="noStrike" cap="none" spc="0" baseline="0" dirty="0">
                <a:ln>
                  <a:noFill/>
                </a:ln>
                <a:solidFill>
                  <a:srgbClr val="181F2D"/>
                </a:solidFill>
                <a:uFillTx/>
                <a:latin typeface="+mj-lt"/>
                <a:ea typeface="+mn-ea"/>
                <a:cs typeface="+mn-cs"/>
                <a:sym typeface="Helvetica Neue"/>
              </a:defRPr>
            </a:lvl1pPr>
            <a:lvl2pPr marL="0" marR="0" indent="11429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89"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8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78"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7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66"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60"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5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a:lstStyle>
          <a:p>
            <a:r>
              <a:rPr lang="en-CA" sz="2400" kern="0" dirty="0"/>
              <a:t>CA:FeX 2.0.0 – Glimpse into the Constraints in the Most Recent Release</a:t>
            </a:r>
          </a:p>
        </p:txBody>
      </p:sp>
      <p:sp>
        <p:nvSpPr>
          <p:cNvPr id="11" name="Footer Placeholder 3">
            <a:extLst>
              <a:ext uri="{FF2B5EF4-FFF2-40B4-BE49-F238E27FC236}">
                <a16:creationId xmlns:a16="http://schemas.microsoft.com/office/drawing/2014/main" id="{8EFB9877-3C7E-E533-AABA-650EC3400620}"/>
              </a:ext>
            </a:extLst>
          </p:cNvPr>
          <p:cNvSpPr>
            <a:spLocks noGrp="1"/>
          </p:cNvSpPr>
          <p:nvPr>
            <p:ph type="ftr" sz="quarter" idx="12"/>
          </p:nvPr>
        </p:nvSpPr>
        <p:spPr>
          <a:xfrm>
            <a:off x="328108" y="6413712"/>
            <a:ext cx="2438400" cy="195072"/>
          </a:xfrm>
        </p:spPr>
        <p:txBody>
          <a:bodyPr/>
          <a:lstStyle/>
          <a:p>
            <a:r>
              <a:rPr lang="en-CA" dirty="0"/>
              <a:t>©2023 Canada Health Infoway</a:t>
            </a:r>
          </a:p>
        </p:txBody>
      </p:sp>
      <p:pic>
        <p:nvPicPr>
          <p:cNvPr id="13" name="Picture 12">
            <a:extLst>
              <a:ext uri="{FF2B5EF4-FFF2-40B4-BE49-F238E27FC236}">
                <a16:creationId xmlns:a16="http://schemas.microsoft.com/office/drawing/2014/main" id="{53369179-9D36-6CB8-6259-037B4278E748}"/>
              </a:ext>
            </a:extLst>
          </p:cNvPr>
          <p:cNvPicPr>
            <a:picLocks noChangeAspect="1"/>
          </p:cNvPicPr>
          <p:nvPr/>
        </p:nvPicPr>
        <p:blipFill>
          <a:blip r:embed="rId3"/>
          <a:stretch>
            <a:fillRect/>
          </a:stretch>
        </p:blipFill>
        <p:spPr>
          <a:xfrm>
            <a:off x="675169" y="1569070"/>
            <a:ext cx="5850137" cy="4472260"/>
          </a:xfrm>
          <a:prstGeom prst="rect">
            <a:avLst/>
          </a:prstGeom>
          <a:ln>
            <a:solidFill>
              <a:schemeClr val="accent1"/>
            </a:solidFill>
            <a:prstDash val="solid"/>
          </a:ln>
        </p:spPr>
      </p:pic>
      <p:pic>
        <p:nvPicPr>
          <p:cNvPr id="15" name="Picture 14">
            <a:extLst>
              <a:ext uri="{FF2B5EF4-FFF2-40B4-BE49-F238E27FC236}">
                <a16:creationId xmlns:a16="http://schemas.microsoft.com/office/drawing/2014/main" id="{E215F12E-4B16-BAAE-78F5-299B0565EA7B}"/>
              </a:ext>
            </a:extLst>
          </p:cNvPr>
          <p:cNvPicPr>
            <a:picLocks noChangeAspect="1"/>
          </p:cNvPicPr>
          <p:nvPr/>
        </p:nvPicPr>
        <p:blipFill>
          <a:blip r:embed="rId4"/>
          <a:stretch>
            <a:fillRect/>
          </a:stretch>
        </p:blipFill>
        <p:spPr>
          <a:xfrm>
            <a:off x="6702587" y="1704991"/>
            <a:ext cx="5317850" cy="3783450"/>
          </a:xfrm>
          <a:prstGeom prst="rect">
            <a:avLst/>
          </a:prstGeom>
          <a:ln>
            <a:solidFill>
              <a:schemeClr val="accent1"/>
            </a:solidFill>
          </a:ln>
        </p:spPr>
      </p:pic>
      <p:sp>
        <p:nvSpPr>
          <p:cNvPr id="16" name="TextBox 15">
            <a:extLst>
              <a:ext uri="{FF2B5EF4-FFF2-40B4-BE49-F238E27FC236}">
                <a16:creationId xmlns:a16="http://schemas.microsoft.com/office/drawing/2014/main" id="{7E35D52F-FD4F-EF66-BBF8-A50EFB1D1075}"/>
              </a:ext>
            </a:extLst>
          </p:cNvPr>
          <p:cNvSpPr txBox="1"/>
          <p:nvPr/>
        </p:nvSpPr>
        <p:spPr>
          <a:xfrm>
            <a:off x="590280" y="1235686"/>
            <a:ext cx="382090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600" b="1" dirty="0">
                <a:solidFill>
                  <a:schemeClr val="accent1"/>
                </a:solidFill>
              </a:rPr>
              <a:t>Computable Expectations on Servers </a:t>
            </a:r>
            <a:endParaRPr lang="en-US" sz="1600" b="1" cap="none" dirty="0">
              <a:solidFill>
                <a:schemeClr val="accent1"/>
              </a:solidFill>
            </a:endParaRPr>
          </a:p>
        </p:txBody>
      </p:sp>
      <p:sp>
        <p:nvSpPr>
          <p:cNvPr id="17" name="TextBox 16">
            <a:extLst>
              <a:ext uri="{FF2B5EF4-FFF2-40B4-BE49-F238E27FC236}">
                <a16:creationId xmlns:a16="http://schemas.microsoft.com/office/drawing/2014/main" id="{EA3D3847-8025-146F-8DF0-847A4A330B25}"/>
              </a:ext>
            </a:extLst>
          </p:cNvPr>
          <p:cNvSpPr txBox="1"/>
          <p:nvPr/>
        </p:nvSpPr>
        <p:spPr>
          <a:xfrm>
            <a:off x="6702587" y="1112574"/>
            <a:ext cx="344729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1600" b="1" dirty="0">
                <a:solidFill>
                  <a:schemeClr val="accent1"/>
                </a:solidFill>
              </a:rPr>
              <a:t>Guidance on Conditional </a:t>
            </a:r>
          </a:p>
          <a:p>
            <a:pPr defTabSz="825500"/>
            <a:r>
              <a:rPr lang="en-US" sz="1600" b="1" dirty="0">
                <a:solidFill>
                  <a:schemeClr val="accent1"/>
                </a:solidFill>
              </a:rPr>
              <a:t>Operations &amp; Search Parameters</a:t>
            </a:r>
            <a:endParaRPr lang="en-US" sz="1600" b="1" cap="none" dirty="0">
              <a:solidFill>
                <a:schemeClr val="accent1"/>
              </a:solidFill>
            </a:endParaRPr>
          </a:p>
        </p:txBody>
      </p:sp>
      <p:pic>
        <p:nvPicPr>
          <p:cNvPr id="19" name="Picture 18">
            <a:extLst>
              <a:ext uri="{FF2B5EF4-FFF2-40B4-BE49-F238E27FC236}">
                <a16:creationId xmlns:a16="http://schemas.microsoft.com/office/drawing/2014/main" id="{42003108-5785-CB7E-7FA2-0D01D00DD79D}"/>
              </a:ext>
            </a:extLst>
          </p:cNvPr>
          <p:cNvPicPr>
            <a:picLocks noChangeAspect="1"/>
          </p:cNvPicPr>
          <p:nvPr/>
        </p:nvPicPr>
        <p:blipFill>
          <a:blip r:embed="rId5"/>
          <a:stretch>
            <a:fillRect/>
          </a:stretch>
        </p:blipFill>
        <p:spPr>
          <a:xfrm>
            <a:off x="7983343" y="2619804"/>
            <a:ext cx="4037094" cy="3125622"/>
          </a:xfrm>
          <a:prstGeom prst="rect">
            <a:avLst/>
          </a:prstGeom>
          <a:ln>
            <a:solidFill>
              <a:schemeClr val="accent1"/>
            </a:solidFill>
          </a:ln>
        </p:spPr>
      </p:pic>
    </p:spTree>
    <p:extLst>
      <p:ext uri="{BB962C8B-B14F-4D97-AF65-F5344CB8AC3E}">
        <p14:creationId xmlns:p14="http://schemas.microsoft.com/office/powerpoint/2010/main" val="286837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0E4654-0CC9-4F38-8E46-ED4C1A29E438}"/>
              </a:ext>
            </a:extLst>
          </p:cNvPr>
          <p:cNvSpPr>
            <a:spLocks noGrp="1"/>
          </p:cNvSpPr>
          <p:nvPr>
            <p:ph type="title"/>
          </p:nvPr>
        </p:nvSpPr>
        <p:spPr>
          <a:xfrm>
            <a:off x="740228" y="2578955"/>
            <a:ext cx="6749145" cy="1554480"/>
          </a:xfrm>
        </p:spPr>
        <p:txBody>
          <a:bodyPr/>
          <a:lstStyle/>
          <a:p>
            <a:r>
              <a:rPr lang="en-CA" sz="3733" dirty="0"/>
              <a:t>The Journey to CA:FeX</a:t>
            </a:r>
          </a:p>
        </p:txBody>
      </p:sp>
    </p:spTree>
    <p:extLst>
      <p:ext uri="{BB962C8B-B14F-4D97-AF65-F5344CB8AC3E}">
        <p14:creationId xmlns:p14="http://schemas.microsoft.com/office/powerpoint/2010/main" val="243162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69C4-1487-48B3-AA49-B64F8E360E81}"/>
              </a:ext>
            </a:extLst>
          </p:cNvPr>
          <p:cNvSpPr>
            <a:spLocks noGrp="1"/>
          </p:cNvSpPr>
          <p:nvPr>
            <p:ph type="title"/>
          </p:nvPr>
        </p:nvSpPr>
        <p:spPr/>
        <p:txBody>
          <a:bodyPr>
            <a:normAutofit/>
          </a:bodyPr>
          <a:lstStyle/>
          <a:p>
            <a:r>
              <a:rPr lang="en-CA" dirty="0"/>
              <a:t>Patient Summary: An Interoperability Priority Area</a:t>
            </a:r>
          </a:p>
        </p:txBody>
      </p:sp>
      <p:sp>
        <p:nvSpPr>
          <p:cNvPr id="4" name="Slide Number Placeholder 3">
            <a:extLst>
              <a:ext uri="{FF2B5EF4-FFF2-40B4-BE49-F238E27FC236}">
                <a16:creationId xmlns:a16="http://schemas.microsoft.com/office/drawing/2014/main" id="{5D4BFBAD-24BF-4E08-9C3C-E2AF56E78CB9}"/>
              </a:ext>
            </a:extLst>
          </p:cNvPr>
          <p:cNvSpPr>
            <a:spLocks noGrp="1"/>
          </p:cNvSpPr>
          <p:nvPr>
            <p:ph type="sldNum" sz="quarter" idx="11"/>
          </p:nvPr>
        </p:nvSpPr>
        <p:spPr/>
        <p:txBody>
          <a:bodyPr/>
          <a:lstStyle/>
          <a:p>
            <a:pPr defTabSz="412740" hangingPunct="0"/>
            <a:fld id="{7BCFBF29-39BB-47B7-B83E-9E61FEB2B13F}" type="slidenum">
              <a:rPr lang="en-CA" b="1" kern="0" cap="all">
                <a:latin typeface="Arial"/>
                <a:sym typeface="Helvetica Neue"/>
              </a:rPr>
              <a:pPr defTabSz="412740" hangingPunct="0"/>
              <a:t>3</a:t>
            </a:fld>
            <a:endParaRPr lang="en-CA" b="1" kern="0" cap="all" dirty="0">
              <a:latin typeface="Arial"/>
              <a:sym typeface="Helvetica Neue"/>
            </a:endParaRPr>
          </a:p>
        </p:txBody>
      </p:sp>
      <p:sp>
        <p:nvSpPr>
          <p:cNvPr id="84" name="Rectangle 21">
            <a:extLst>
              <a:ext uri="{FF2B5EF4-FFF2-40B4-BE49-F238E27FC236}">
                <a16:creationId xmlns:a16="http://schemas.microsoft.com/office/drawing/2014/main" id="{E6B6DD11-1FB3-4B76-BEF6-1A7A34469162}"/>
              </a:ext>
            </a:extLst>
          </p:cNvPr>
          <p:cNvSpPr/>
          <p:nvPr/>
        </p:nvSpPr>
        <p:spPr>
          <a:xfrm flipH="1" flipV="1">
            <a:off x="6588695" y="4611068"/>
            <a:ext cx="179392" cy="262348"/>
          </a:xfrm>
          <a:custGeom>
            <a:avLst/>
            <a:gdLst>
              <a:gd name="connsiteX0" fmla="*/ 0 w 576064"/>
              <a:gd name="connsiteY0" fmla="*/ 0 h 243594"/>
              <a:gd name="connsiteX1" fmla="*/ 576064 w 576064"/>
              <a:gd name="connsiteY1" fmla="*/ 0 h 243594"/>
              <a:gd name="connsiteX2" fmla="*/ 576064 w 576064"/>
              <a:gd name="connsiteY2" fmla="*/ 243594 h 243594"/>
              <a:gd name="connsiteX3" fmla="*/ 0 w 576064"/>
              <a:gd name="connsiteY3" fmla="*/ 243594 h 243594"/>
              <a:gd name="connsiteX4" fmla="*/ 0 w 576064"/>
              <a:gd name="connsiteY4" fmla="*/ 0 h 243594"/>
              <a:gd name="connsiteX0" fmla="*/ 0 w 576064"/>
              <a:gd name="connsiteY0" fmla="*/ 0 h 243594"/>
              <a:gd name="connsiteX1" fmla="*/ 576064 w 576064"/>
              <a:gd name="connsiteY1" fmla="*/ 243594 h 243594"/>
              <a:gd name="connsiteX2" fmla="*/ 0 w 576064"/>
              <a:gd name="connsiteY2" fmla="*/ 243594 h 243594"/>
              <a:gd name="connsiteX3" fmla="*/ 0 w 576064"/>
              <a:gd name="connsiteY3" fmla="*/ 0 h 243594"/>
            </a:gdLst>
            <a:ahLst/>
            <a:cxnLst>
              <a:cxn ang="0">
                <a:pos x="connsiteX0" y="connsiteY0"/>
              </a:cxn>
              <a:cxn ang="0">
                <a:pos x="connsiteX1" y="connsiteY1"/>
              </a:cxn>
              <a:cxn ang="0">
                <a:pos x="connsiteX2" y="connsiteY2"/>
              </a:cxn>
              <a:cxn ang="0">
                <a:pos x="connsiteX3" y="connsiteY3"/>
              </a:cxn>
            </a:cxnLst>
            <a:rect l="l" t="t" r="r" b="b"/>
            <a:pathLst>
              <a:path w="576064" h="243594">
                <a:moveTo>
                  <a:pt x="0" y="0"/>
                </a:moveTo>
                <a:lnTo>
                  <a:pt x="576064" y="243594"/>
                </a:lnTo>
                <a:lnTo>
                  <a:pt x="0" y="243594"/>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5" name="Rectangle 21">
            <a:extLst>
              <a:ext uri="{FF2B5EF4-FFF2-40B4-BE49-F238E27FC236}">
                <a16:creationId xmlns:a16="http://schemas.microsoft.com/office/drawing/2014/main" id="{2B36008E-2B11-4DD2-B3F5-905386A160DD}"/>
              </a:ext>
            </a:extLst>
          </p:cNvPr>
          <p:cNvSpPr/>
          <p:nvPr/>
        </p:nvSpPr>
        <p:spPr>
          <a:xfrm flipH="1">
            <a:off x="6588695" y="2072034"/>
            <a:ext cx="179392" cy="262348"/>
          </a:xfrm>
          <a:custGeom>
            <a:avLst/>
            <a:gdLst>
              <a:gd name="connsiteX0" fmla="*/ 0 w 576064"/>
              <a:gd name="connsiteY0" fmla="*/ 0 h 243594"/>
              <a:gd name="connsiteX1" fmla="*/ 576064 w 576064"/>
              <a:gd name="connsiteY1" fmla="*/ 0 h 243594"/>
              <a:gd name="connsiteX2" fmla="*/ 576064 w 576064"/>
              <a:gd name="connsiteY2" fmla="*/ 243594 h 243594"/>
              <a:gd name="connsiteX3" fmla="*/ 0 w 576064"/>
              <a:gd name="connsiteY3" fmla="*/ 243594 h 243594"/>
              <a:gd name="connsiteX4" fmla="*/ 0 w 576064"/>
              <a:gd name="connsiteY4" fmla="*/ 0 h 243594"/>
              <a:gd name="connsiteX0" fmla="*/ 0 w 576064"/>
              <a:gd name="connsiteY0" fmla="*/ 0 h 243594"/>
              <a:gd name="connsiteX1" fmla="*/ 576064 w 576064"/>
              <a:gd name="connsiteY1" fmla="*/ 243594 h 243594"/>
              <a:gd name="connsiteX2" fmla="*/ 0 w 576064"/>
              <a:gd name="connsiteY2" fmla="*/ 243594 h 243594"/>
              <a:gd name="connsiteX3" fmla="*/ 0 w 576064"/>
              <a:gd name="connsiteY3" fmla="*/ 0 h 243594"/>
            </a:gdLst>
            <a:ahLst/>
            <a:cxnLst>
              <a:cxn ang="0">
                <a:pos x="connsiteX0" y="connsiteY0"/>
              </a:cxn>
              <a:cxn ang="0">
                <a:pos x="connsiteX1" y="connsiteY1"/>
              </a:cxn>
              <a:cxn ang="0">
                <a:pos x="connsiteX2" y="connsiteY2"/>
              </a:cxn>
              <a:cxn ang="0">
                <a:pos x="connsiteX3" y="connsiteY3"/>
              </a:cxn>
            </a:cxnLst>
            <a:rect l="l" t="t" r="r" b="b"/>
            <a:pathLst>
              <a:path w="576064" h="243594">
                <a:moveTo>
                  <a:pt x="0" y="0"/>
                </a:moveTo>
                <a:lnTo>
                  <a:pt x="576064" y="243594"/>
                </a:lnTo>
                <a:lnTo>
                  <a:pt x="0" y="243594"/>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6" name="Rectangle: Rounded Corners 85">
            <a:extLst>
              <a:ext uri="{FF2B5EF4-FFF2-40B4-BE49-F238E27FC236}">
                <a16:creationId xmlns:a16="http://schemas.microsoft.com/office/drawing/2014/main" id="{A8820090-5ECF-403B-97F0-D16554CA6380}"/>
              </a:ext>
            </a:extLst>
          </p:cNvPr>
          <p:cNvSpPr/>
          <p:nvPr/>
        </p:nvSpPr>
        <p:spPr>
          <a:xfrm>
            <a:off x="6275350" y="2248589"/>
            <a:ext cx="5046928" cy="2448272"/>
          </a:xfrm>
          <a:prstGeom prst="roundRect">
            <a:avLst>
              <a:gd name="adj" fmla="val 397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7" name="Freeform: Shape 86">
            <a:extLst>
              <a:ext uri="{FF2B5EF4-FFF2-40B4-BE49-F238E27FC236}">
                <a16:creationId xmlns:a16="http://schemas.microsoft.com/office/drawing/2014/main" id="{A67932FE-EE7D-473E-B4C3-E83980722ED7}"/>
              </a:ext>
            </a:extLst>
          </p:cNvPr>
          <p:cNvSpPr/>
          <p:nvPr/>
        </p:nvSpPr>
        <p:spPr>
          <a:xfrm>
            <a:off x="6768087" y="2072034"/>
            <a:ext cx="1332776" cy="406364"/>
          </a:xfrm>
          <a:custGeom>
            <a:avLst/>
            <a:gdLst>
              <a:gd name="connsiteX0" fmla="*/ 0 w 1332776"/>
              <a:gd name="connsiteY0" fmla="*/ 0 h 406364"/>
              <a:gd name="connsiteX1" fmla="*/ 1332776 w 1332776"/>
              <a:gd name="connsiteY1" fmla="*/ 0 h 406364"/>
              <a:gd name="connsiteX2" fmla="*/ 1332776 w 1332776"/>
              <a:gd name="connsiteY2" fmla="*/ 406364 h 406364"/>
              <a:gd name="connsiteX3" fmla="*/ 0 w 1332776"/>
              <a:gd name="connsiteY3" fmla="*/ 406364 h 406364"/>
              <a:gd name="connsiteX4" fmla="*/ 0 w 1332776"/>
              <a:gd name="connsiteY4" fmla="*/ 0 h 40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76" h="406364">
                <a:moveTo>
                  <a:pt x="0" y="0"/>
                </a:moveTo>
                <a:lnTo>
                  <a:pt x="1332776" y="0"/>
                </a:lnTo>
                <a:lnTo>
                  <a:pt x="1332776" y="406364"/>
                </a:lnTo>
                <a:lnTo>
                  <a:pt x="0" y="406364"/>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88" name="Freeform: Shape 87">
            <a:extLst>
              <a:ext uri="{FF2B5EF4-FFF2-40B4-BE49-F238E27FC236}">
                <a16:creationId xmlns:a16="http://schemas.microsoft.com/office/drawing/2014/main" id="{36F73D9F-E138-4342-9FDE-86E42CA75D1C}"/>
              </a:ext>
            </a:extLst>
          </p:cNvPr>
          <p:cNvSpPr/>
          <p:nvPr/>
        </p:nvSpPr>
        <p:spPr>
          <a:xfrm>
            <a:off x="6768087" y="3342494"/>
            <a:ext cx="1332776" cy="1530922"/>
          </a:xfrm>
          <a:custGeom>
            <a:avLst/>
            <a:gdLst>
              <a:gd name="connsiteX0" fmla="*/ 0 w 1332776"/>
              <a:gd name="connsiteY0" fmla="*/ 0 h 1530922"/>
              <a:gd name="connsiteX1" fmla="*/ 1332776 w 1332776"/>
              <a:gd name="connsiteY1" fmla="*/ 0 h 1530922"/>
              <a:gd name="connsiteX2" fmla="*/ 1332776 w 1332776"/>
              <a:gd name="connsiteY2" fmla="*/ 1530922 h 1530922"/>
              <a:gd name="connsiteX3" fmla="*/ 0 w 1332776"/>
              <a:gd name="connsiteY3" fmla="*/ 1530922 h 1530922"/>
              <a:gd name="connsiteX4" fmla="*/ 0 w 1332776"/>
              <a:gd name="connsiteY4" fmla="*/ 0 h 153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76" h="1530922">
                <a:moveTo>
                  <a:pt x="0" y="0"/>
                </a:moveTo>
                <a:lnTo>
                  <a:pt x="1332776" y="0"/>
                </a:lnTo>
                <a:lnTo>
                  <a:pt x="1332776" y="1530922"/>
                </a:lnTo>
                <a:lnTo>
                  <a:pt x="0" y="1530922"/>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89" name="Rectangle 21">
            <a:extLst>
              <a:ext uri="{FF2B5EF4-FFF2-40B4-BE49-F238E27FC236}">
                <a16:creationId xmlns:a16="http://schemas.microsoft.com/office/drawing/2014/main" id="{8BFD9AE8-A67B-471D-ACD4-03C5F0ADD065}"/>
              </a:ext>
            </a:extLst>
          </p:cNvPr>
          <p:cNvSpPr/>
          <p:nvPr/>
        </p:nvSpPr>
        <p:spPr>
          <a:xfrm flipH="1" flipV="1">
            <a:off x="1165795" y="4611068"/>
            <a:ext cx="179392" cy="262348"/>
          </a:xfrm>
          <a:custGeom>
            <a:avLst/>
            <a:gdLst>
              <a:gd name="connsiteX0" fmla="*/ 0 w 576064"/>
              <a:gd name="connsiteY0" fmla="*/ 0 h 243594"/>
              <a:gd name="connsiteX1" fmla="*/ 576064 w 576064"/>
              <a:gd name="connsiteY1" fmla="*/ 0 h 243594"/>
              <a:gd name="connsiteX2" fmla="*/ 576064 w 576064"/>
              <a:gd name="connsiteY2" fmla="*/ 243594 h 243594"/>
              <a:gd name="connsiteX3" fmla="*/ 0 w 576064"/>
              <a:gd name="connsiteY3" fmla="*/ 243594 h 243594"/>
              <a:gd name="connsiteX4" fmla="*/ 0 w 576064"/>
              <a:gd name="connsiteY4" fmla="*/ 0 h 243594"/>
              <a:gd name="connsiteX0" fmla="*/ 0 w 576064"/>
              <a:gd name="connsiteY0" fmla="*/ 0 h 243594"/>
              <a:gd name="connsiteX1" fmla="*/ 576064 w 576064"/>
              <a:gd name="connsiteY1" fmla="*/ 243594 h 243594"/>
              <a:gd name="connsiteX2" fmla="*/ 0 w 576064"/>
              <a:gd name="connsiteY2" fmla="*/ 243594 h 243594"/>
              <a:gd name="connsiteX3" fmla="*/ 0 w 576064"/>
              <a:gd name="connsiteY3" fmla="*/ 0 h 243594"/>
            </a:gdLst>
            <a:ahLst/>
            <a:cxnLst>
              <a:cxn ang="0">
                <a:pos x="connsiteX0" y="connsiteY0"/>
              </a:cxn>
              <a:cxn ang="0">
                <a:pos x="connsiteX1" y="connsiteY1"/>
              </a:cxn>
              <a:cxn ang="0">
                <a:pos x="connsiteX2" y="connsiteY2"/>
              </a:cxn>
              <a:cxn ang="0">
                <a:pos x="connsiteX3" y="connsiteY3"/>
              </a:cxn>
            </a:cxnLst>
            <a:rect l="l" t="t" r="r" b="b"/>
            <a:pathLst>
              <a:path w="576064" h="243594">
                <a:moveTo>
                  <a:pt x="0" y="0"/>
                </a:moveTo>
                <a:lnTo>
                  <a:pt x="576064" y="243594"/>
                </a:lnTo>
                <a:lnTo>
                  <a:pt x="0" y="243594"/>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0" name="Rectangle 21">
            <a:extLst>
              <a:ext uri="{FF2B5EF4-FFF2-40B4-BE49-F238E27FC236}">
                <a16:creationId xmlns:a16="http://schemas.microsoft.com/office/drawing/2014/main" id="{B3101D02-8891-42E6-806C-9981AEC95CD2}"/>
              </a:ext>
            </a:extLst>
          </p:cNvPr>
          <p:cNvSpPr/>
          <p:nvPr/>
        </p:nvSpPr>
        <p:spPr>
          <a:xfrm flipH="1">
            <a:off x="1165795" y="2072034"/>
            <a:ext cx="179392" cy="262348"/>
          </a:xfrm>
          <a:custGeom>
            <a:avLst/>
            <a:gdLst>
              <a:gd name="connsiteX0" fmla="*/ 0 w 576064"/>
              <a:gd name="connsiteY0" fmla="*/ 0 h 243594"/>
              <a:gd name="connsiteX1" fmla="*/ 576064 w 576064"/>
              <a:gd name="connsiteY1" fmla="*/ 0 h 243594"/>
              <a:gd name="connsiteX2" fmla="*/ 576064 w 576064"/>
              <a:gd name="connsiteY2" fmla="*/ 243594 h 243594"/>
              <a:gd name="connsiteX3" fmla="*/ 0 w 576064"/>
              <a:gd name="connsiteY3" fmla="*/ 243594 h 243594"/>
              <a:gd name="connsiteX4" fmla="*/ 0 w 576064"/>
              <a:gd name="connsiteY4" fmla="*/ 0 h 243594"/>
              <a:gd name="connsiteX0" fmla="*/ 0 w 576064"/>
              <a:gd name="connsiteY0" fmla="*/ 0 h 243594"/>
              <a:gd name="connsiteX1" fmla="*/ 576064 w 576064"/>
              <a:gd name="connsiteY1" fmla="*/ 243594 h 243594"/>
              <a:gd name="connsiteX2" fmla="*/ 0 w 576064"/>
              <a:gd name="connsiteY2" fmla="*/ 243594 h 243594"/>
              <a:gd name="connsiteX3" fmla="*/ 0 w 576064"/>
              <a:gd name="connsiteY3" fmla="*/ 0 h 243594"/>
            </a:gdLst>
            <a:ahLst/>
            <a:cxnLst>
              <a:cxn ang="0">
                <a:pos x="connsiteX0" y="connsiteY0"/>
              </a:cxn>
              <a:cxn ang="0">
                <a:pos x="connsiteX1" y="connsiteY1"/>
              </a:cxn>
              <a:cxn ang="0">
                <a:pos x="connsiteX2" y="connsiteY2"/>
              </a:cxn>
              <a:cxn ang="0">
                <a:pos x="connsiteX3" y="connsiteY3"/>
              </a:cxn>
            </a:cxnLst>
            <a:rect l="l" t="t" r="r" b="b"/>
            <a:pathLst>
              <a:path w="576064" h="243594">
                <a:moveTo>
                  <a:pt x="0" y="0"/>
                </a:moveTo>
                <a:lnTo>
                  <a:pt x="576064" y="243594"/>
                </a:lnTo>
                <a:lnTo>
                  <a:pt x="0" y="243594"/>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1" name="Rectangle: Rounded Corners 90">
            <a:extLst>
              <a:ext uri="{FF2B5EF4-FFF2-40B4-BE49-F238E27FC236}">
                <a16:creationId xmlns:a16="http://schemas.microsoft.com/office/drawing/2014/main" id="{EDBBF047-E022-47FA-9EB1-BA0602B2AE28}"/>
              </a:ext>
            </a:extLst>
          </p:cNvPr>
          <p:cNvSpPr/>
          <p:nvPr/>
        </p:nvSpPr>
        <p:spPr>
          <a:xfrm>
            <a:off x="852450" y="2248589"/>
            <a:ext cx="5046928" cy="2448272"/>
          </a:xfrm>
          <a:prstGeom prst="roundRect">
            <a:avLst>
              <a:gd name="adj" fmla="val 397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2" name="Freeform: Shape 91">
            <a:extLst>
              <a:ext uri="{FF2B5EF4-FFF2-40B4-BE49-F238E27FC236}">
                <a16:creationId xmlns:a16="http://schemas.microsoft.com/office/drawing/2014/main" id="{5476EECD-76B4-4F07-8286-FF23E8381A82}"/>
              </a:ext>
            </a:extLst>
          </p:cNvPr>
          <p:cNvSpPr/>
          <p:nvPr/>
        </p:nvSpPr>
        <p:spPr>
          <a:xfrm>
            <a:off x="1345187" y="2072034"/>
            <a:ext cx="1332776" cy="406364"/>
          </a:xfrm>
          <a:custGeom>
            <a:avLst/>
            <a:gdLst>
              <a:gd name="connsiteX0" fmla="*/ 0 w 1332776"/>
              <a:gd name="connsiteY0" fmla="*/ 0 h 406364"/>
              <a:gd name="connsiteX1" fmla="*/ 1332776 w 1332776"/>
              <a:gd name="connsiteY1" fmla="*/ 0 h 406364"/>
              <a:gd name="connsiteX2" fmla="*/ 1332776 w 1332776"/>
              <a:gd name="connsiteY2" fmla="*/ 406364 h 406364"/>
              <a:gd name="connsiteX3" fmla="*/ 0 w 1332776"/>
              <a:gd name="connsiteY3" fmla="*/ 406364 h 406364"/>
              <a:gd name="connsiteX4" fmla="*/ 0 w 1332776"/>
              <a:gd name="connsiteY4" fmla="*/ 0 h 40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76" h="406364">
                <a:moveTo>
                  <a:pt x="0" y="0"/>
                </a:moveTo>
                <a:lnTo>
                  <a:pt x="1332776" y="0"/>
                </a:lnTo>
                <a:lnTo>
                  <a:pt x="1332776" y="406364"/>
                </a:lnTo>
                <a:lnTo>
                  <a:pt x="0" y="406364"/>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93" name="Freeform: Shape 92">
            <a:extLst>
              <a:ext uri="{FF2B5EF4-FFF2-40B4-BE49-F238E27FC236}">
                <a16:creationId xmlns:a16="http://schemas.microsoft.com/office/drawing/2014/main" id="{6928FE11-67FF-435A-8DB0-D74ECAE4899E}"/>
              </a:ext>
            </a:extLst>
          </p:cNvPr>
          <p:cNvSpPr/>
          <p:nvPr/>
        </p:nvSpPr>
        <p:spPr>
          <a:xfrm>
            <a:off x="1345187" y="3342494"/>
            <a:ext cx="1332776" cy="1530922"/>
          </a:xfrm>
          <a:custGeom>
            <a:avLst/>
            <a:gdLst>
              <a:gd name="connsiteX0" fmla="*/ 0 w 1332776"/>
              <a:gd name="connsiteY0" fmla="*/ 0 h 1530922"/>
              <a:gd name="connsiteX1" fmla="*/ 1332776 w 1332776"/>
              <a:gd name="connsiteY1" fmla="*/ 0 h 1530922"/>
              <a:gd name="connsiteX2" fmla="*/ 1332776 w 1332776"/>
              <a:gd name="connsiteY2" fmla="*/ 1530922 h 1530922"/>
              <a:gd name="connsiteX3" fmla="*/ 0 w 1332776"/>
              <a:gd name="connsiteY3" fmla="*/ 1530922 h 1530922"/>
              <a:gd name="connsiteX4" fmla="*/ 0 w 1332776"/>
              <a:gd name="connsiteY4" fmla="*/ 0 h 153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76" h="1530922">
                <a:moveTo>
                  <a:pt x="0" y="0"/>
                </a:moveTo>
                <a:lnTo>
                  <a:pt x="1332776" y="0"/>
                </a:lnTo>
                <a:lnTo>
                  <a:pt x="1332776" y="1530922"/>
                </a:lnTo>
                <a:lnTo>
                  <a:pt x="0" y="1530922"/>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94" name="TextBox 93">
            <a:extLst>
              <a:ext uri="{FF2B5EF4-FFF2-40B4-BE49-F238E27FC236}">
                <a16:creationId xmlns:a16="http://schemas.microsoft.com/office/drawing/2014/main" id="{D66743E9-C275-43B5-A24B-67BA96D28C3A}"/>
              </a:ext>
            </a:extLst>
          </p:cNvPr>
          <p:cNvSpPr txBox="1"/>
          <p:nvPr/>
        </p:nvSpPr>
        <p:spPr>
          <a:xfrm flipH="1">
            <a:off x="2799179" y="3324099"/>
            <a:ext cx="3025723" cy="1177528"/>
          </a:xfrm>
          <a:prstGeom prst="rect">
            <a:avLst/>
          </a:prstGeom>
          <a:noFill/>
        </p:spPr>
        <p:txBody>
          <a:bodyPr wrap="square" lIns="0" tIns="0" rIns="0" bIns="0" rtlCol="0" anchor="t">
            <a:noAutofit/>
          </a:bodyPr>
          <a:lstStyle/>
          <a:p>
            <a:pPr marL="285750" indent="-285750">
              <a:buFont typeface="Arial" panose="020B0604020202020204" pitchFamily="34" charset="0"/>
              <a:buChar char="•"/>
            </a:pPr>
            <a:r>
              <a:rPr lang="en-CA" sz="1400" kern="0" dirty="0">
                <a:solidFill>
                  <a:srgbClr val="333333"/>
                </a:solidFill>
                <a:ea typeface="Calibri Light" charset="0"/>
                <a:cs typeface="Segoe UI" panose="020B0502040204020203" pitchFamily="34" charset="0"/>
              </a:rPr>
              <a:t>Coordination of care and clinical workflow efficiencies</a:t>
            </a:r>
          </a:p>
          <a:p>
            <a:pPr marL="285750" indent="-285750">
              <a:buFont typeface="Arial" panose="020B0604020202020204" pitchFamily="34" charset="0"/>
              <a:buChar char="•"/>
            </a:pPr>
            <a:r>
              <a:rPr lang="en-CA" sz="1400" kern="0" dirty="0">
                <a:solidFill>
                  <a:srgbClr val="333333"/>
                </a:solidFill>
                <a:ea typeface="Calibri Light" charset="0"/>
                <a:cs typeface="Segoe UI" panose="020B0502040204020203" pitchFamily="34" charset="0"/>
              </a:rPr>
              <a:t>Health outcomes and patient safety</a:t>
            </a:r>
          </a:p>
          <a:p>
            <a:pPr marL="285750" indent="-285750">
              <a:buFont typeface="Arial" panose="020B0604020202020204" pitchFamily="34" charset="0"/>
              <a:buChar char="•"/>
            </a:pPr>
            <a:r>
              <a:rPr lang="en-CA" sz="1400" kern="0" dirty="0">
                <a:solidFill>
                  <a:srgbClr val="333333"/>
                </a:solidFill>
                <a:ea typeface="Calibri Light" charset="0"/>
                <a:cs typeface="Segoe UI" panose="020B0502040204020203" pitchFamily="34" charset="0"/>
              </a:rPr>
              <a:t>Patient and provider experiences</a:t>
            </a:r>
          </a:p>
          <a:p>
            <a:pPr marL="285750" indent="-285750">
              <a:buFont typeface="Arial" panose="020B0604020202020204" pitchFamily="34" charset="0"/>
              <a:buChar char="•"/>
            </a:pPr>
            <a:r>
              <a:rPr lang="en-CA" sz="1400" kern="0" dirty="0">
                <a:solidFill>
                  <a:srgbClr val="333333"/>
                </a:solidFill>
                <a:ea typeface="Calibri Light" charset="0"/>
                <a:cs typeface="Segoe UI" panose="020B0502040204020203" pitchFamily="34" charset="0"/>
              </a:rPr>
              <a:t>Cross-jurisdictional patient flows</a:t>
            </a:r>
          </a:p>
        </p:txBody>
      </p:sp>
      <p:sp>
        <p:nvSpPr>
          <p:cNvPr id="95" name="TextBox 94">
            <a:extLst>
              <a:ext uri="{FF2B5EF4-FFF2-40B4-BE49-F238E27FC236}">
                <a16:creationId xmlns:a16="http://schemas.microsoft.com/office/drawing/2014/main" id="{075BE655-CAA8-4F90-86DA-AB8E96A02AA4}"/>
              </a:ext>
            </a:extLst>
          </p:cNvPr>
          <p:cNvSpPr txBox="1"/>
          <p:nvPr/>
        </p:nvSpPr>
        <p:spPr>
          <a:xfrm flipH="1">
            <a:off x="1345184" y="2588132"/>
            <a:ext cx="4317061" cy="635025"/>
          </a:xfrm>
          <a:prstGeom prst="rect">
            <a:avLst/>
          </a:prstGeom>
          <a:noFill/>
        </p:spPr>
        <p:txBody>
          <a:bodyPr wrap="square" lIns="0" tIns="0" rIns="0" bIns="0" rtlCol="0" anchor="b">
            <a:noAutofit/>
          </a:bodyPr>
          <a:lstStyle/>
          <a:p>
            <a:r>
              <a:rPr lang="en-US" sz="2200" b="1" kern="0" dirty="0">
                <a:solidFill>
                  <a:srgbClr val="C00000"/>
                </a:solidFill>
                <a:ea typeface="Calibri Light" charset="0"/>
                <a:cs typeface="Segoe UI" panose="020B0502040204020203" pitchFamily="34" charset="0"/>
              </a:rPr>
              <a:t>Patient Summaries can help improve:</a:t>
            </a:r>
          </a:p>
        </p:txBody>
      </p:sp>
      <p:sp>
        <p:nvSpPr>
          <p:cNvPr id="98" name="TextBox 97">
            <a:extLst>
              <a:ext uri="{FF2B5EF4-FFF2-40B4-BE49-F238E27FC236}">
                <a16:creationId xmlns:a16="http://schemas.microsoft.com/office/drawing/2014/main" id="{ED725C67-5DA1-40DE-847B-3D5E9B9C1E46}"/>
              </a:ext>
            </a:extLst>
          </p:cNvPr>
          <p:cNvSpPr txBox="1"/>
          <p:nvPr/>
        </p:nvSpPr>
        <p:spPr>
          <a:xfrm flipH="1">
            <a:off x="8271709" y="3324099"/>
            <a:ext cx="2929689" cy="1177528"/>
          </a:xfrm>
          <a:prstGeom prst="rect">
            <a:avLst/>
          </a:prstGeom>
          <a:noFill/>
        </p:spPr>
        <p:txBody>
          <a:bodyPr wrap="square" lIns="0" tIns="0" rIns="0" bIns="0" rtlCol="0" anchor="t">
            <a:noAutofit/>
          </a:bodyPr>
          <a:lstStyle/>
          <a:p>
            <a:pPr marL="285750" indent="-285750">
              <a:buFont typeface="Arial" panose="020B0604020202020204" pitchFamily="34" charset="0"/>
              <a:buChar char="•"/>
            </a:pPr>
            <a:r>
              <a:rPr lang="en-CA" sz="1400" kern="0" dirty="0">
                <a:solidFill>
                  <a:srgbClr val="333333"/>
                </a:solidFill>
                <a:ea typeface="Calibri Light" charset="0"/>
                <a:cs typeface="Segoe UI" panose="020B0502040204020203" pitchFamily="34" charset="0"/>
              </a:rPr>
              <a:t>Medical emergencies</a:t>
            </a:r>
          </a:p>
          <a:p>
            <a:pPr marL="285750" indent="-285750">
              <a:buFont typeface="Arial" panose="020B0604020202020204" pitchFamily="34" charset="0"/>
              <a:buChar char="•"/>
            </a:pPr>
            <a:r>
              <a:rPr lang="en-CA" sz="1400" kern="0" dirty="0">
                <a:solidFill>
                  <a:srgbClr val="333333"/>
                </a:solidFill>
                <a:ea typeface="Calibri Light" charset="0"/>
                <a:cs typeface="Segoe UI" panose="020B0502040204020203" pitchFamily="34" charset="0"/>
              </a:rPr>
              <a:t>Unfamiliar provider at point of care (e.g., unattached patient)</a:t>
            </a:r>
          </a:p>
          <a:p>
            <a:pPr marL="285750" indent="-285750">
              <a:buFont typeface="Arial" panose="020B0604020202020204" pitchFamily="34" charset="0"/>
              <a:buChar char="•"/>
            </a:pPr>
            <a:r>
              <a:rPr lang="en-CA" sz="1400" kern="0" dirty="0">
                <a:solidFill>
                  <a:srgbClr val="333333"/>
                </a:solidFill>
                <a:ea typeface="Calibri Light" charset="0"/>
                <a:cs typeface="Segoe UI" panose="020B0502040204020203" pitchFamily="34" charset="0"/>
              </a:rPr>
              <a:t>Coordination/Transitions of care</a:t>
            </a:r>
          </a:p>
        </p:txBody>
      </p:sp>
      <p:sp>
        <p:nvSpPr>
          <p:cNvPr id="99" name="TextBox 98">
            <a:extLst>
              <a:ext uri="{FF2B5EF4-FFF2-40B4-BE49-F238E27FC236}">
                <a16:creationId xmlns:a16="http://schemas.microsoft.com/office/drawing/2014/main" id="{20244305-E789-4A2B-B979-BECAE353C29F}"/>
              </a:ext>
            </a:extLst>
          </p:cNvPr>
          <p:cNvSpPr txBox="1"/>
          <p:nvPr/>
        </p:nvSpPr>
        <p:spPr>
          <a:xfrm flipH="1">
            <a:off x="6768085" y="2588132"/>
            <a:ext cx="4433314" cy="635025"/>
          </a:xfrm>
          <a:prstGeom prst="rect">
            <a:avLst/>
          </a:prstGeom>
          <a:noFill/>
        </p:spPr>
        <p:txBody>
          <a:bodyPr wrap="square" lIns="0" tIns="0" rIns="0" bIns="0" rtlCol="0" anchor="b">
            <a:noAutofit/>
          </a:bodyPr>
          <a:lstStyle/>
          <a:p>
            <a:r>
              <a:rPr lang="en-US" sz="2200" b="1" cap="none" dirty="0">
                <a:solidFill>
                  <a:srgbClr val="C00000"/>
                </a:solidFill>
                <a:ea typeface="Helvetica Neue Light"/>
                <a:cs typeface="Helvetica Neue Light"/>
                <a:sym typeface="Helvetica Neue Light"/>
              </a:rPr>
              <a:t>Clinical uses of </a:t>
            </a:r>
          </a:p>
          <a:p>
            <a:r>
              <a:rPr lang="en-US" sz="2200" b="1" cap="none" dirty="0">
                <a:solidFill>
                  <a:srgbClr val="C00000"/>
                </a:solidFill>
                <a:ea typeface="Helvetica Neue Light"/>
                <a:cs typeface="Helvetica Neue Light"/>
                <a:sym typeface="Helvetica Neue Light"/>
              </a:rPr>
              <a:t>Patient Summaries may include:</a:t>
            </a:r>
            <a:endParaRPr lang="en-US" sz="2200" b="1" kern="0" dirty="0">
              <a:solidFill>
                <a:srgbClr val="C00000"/>
              </a:solidFill>
              <a:latin typeface="Segoe UI" panose="020B0502040204020203" pitchFamily="34" charset="0"/>
              <a:ea typeface="Calibri Light" charset="0"/>
              <a:cs typeface="Segoe UI" panose="020B0502040204020203" pitchFamily="34" charset="0"/>
            </a:endParaRPr>
          </a:p>
        </p:txBody>
      </p:sp>
      <p:pic>
        <p:nvPicPr>
          <p:cNvPr id="115" name="Graphic 114" descr="List with solid fill">
            <a:extLst>
              <a:ext uri="{FF2B5EF4-FFF2-40B4-BE49-F238E27FC236}">
                <a16:creationId xmlns:a16="http://schemas.microsoft.com/office/drawing/2014/main" id="{57F8B1D3-E14C-4DAD-AF40-37D8177E83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5035" y="3759141"/>
            <a:ext cx="697627" cy="697627"/>
          </a:xfrm>
          <a:prstGeom prst="rect">
            <a:avLst/>
          </a:prstGeom>
        </p:spPr>
      </p:pic>
      <p:pic>
        <p:nvPicPr>
          <p:cNvPr id="116" name="Graphic 115" descr="Stethoscope with solid fill">
            <a:extLst>
              <a:ext uri="{FF2B5EF4-FFF2-40B4-BE49-F238E27FC236}">
                <a16:creationId xmlns:a16="http://schemas.microsoft.com/office/drawing/2014/main" id="{4CE5C316-B4CA-415B-AE4A-68F2877DB7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2557" y="3781456"/>
            <a:ext cx="652995" cy="652995"/>
          </a:xfrm>
          <a:prstGeom prst="rect">
            <a:avLst/>
          </a:prstGeom>
        </p:spPr>
      </p:pic>
      <p:sp>
        <p:nvSpPr>
          <p:cNvPr id="22" name="TextBox 21">
            <a:extLst>
              <a:ext uri="{FF2B5EF4-FFF2-40B4-BE49-F238E27FC236}">
                <a16:creationId xmlns:a16="http://schemas.microsoft.com/office/drawing/2014/main" id="{5B129846-2085-4062-AE18-8AF47299CDE9}"/>
              </a:ext>
            </a:extLst>
          </p:cNvPr>
          <p:cNvSpPr txBox="1"/>
          <p:nvPr/>
        </p:nvSpPr>
        <p:spPr>
          <a:xfrm>
            <a:off x="365874" y="858135"/>
            <a:ext cx="11389317" cy="584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2740" hangingPunct="0"/>
            <a:r>
              <a:rPr lang="en-US" sz="1600" kern="0" dirty="0">
                <a:solidFill>
                  <a:srgbClr val="333333"/>
                </a:solidFill>
                <a:latin typeface="Arial"/>
                <a:sym typeface="Helvetica Neue"/>
              </a:rPr>
              <a:t>Extensive consultations with jurisdictions, clinicians, patients and industry identified </a:t>
            </a:r>
            <a:r>
              <a:rPr lang="en-US" sz="1600" b="1" kern="0" dirty="0">
                <a:solidFill>
                  <a:srgbClr val="333333"/>
                </a:solidFill>
                <a:latin typeface="Arial"/>
                <a:sym typeface="Helvetica Neue"/>
              </a:rPr>
              <a:t>patient summaries </a:t>
            </a:r>
            <a:r>
              <a:rPr lang="en-US" sz="1600" kern="0" dirty="0">
                <a:solidFill>
                  <a:srgbClr val="333333"/>
                </a:solidFill>
                <a:latin typeface="Arial"/>
                <a:sym typeface="Helvetica Neue"/>
              </a:rPr>
              <a:t>as an </a:t>
            </a:r>
            <a:r>
              <a:rPr lang="en-US" sz="1600" b="1" kern="0" dirty="0">
                <a:solidFill>
                  <a:srgbClr val="333333"/>
                </a:solidFill>
                <a:latin typeface="Arial"/>
                <a:sym typeface="Helvetica Neue"/>
              </a:rPr>
              <a:t>interoperability priority </a:t>
            </a:r>
            <a:r>
              <a:rPr lang="en-US" sz="1600" kern="0" dirty="0">
                <a:solidFill>
                  <a:srgbClr val="333333"/>
                </a:solidFill>
                <a:latin typeface="Arial"/>
                <a:sym typeface="Helvetica Neue"/>
              </a:rPr>
              <a:t>area to solve several key challenges.</a:t>
            </a:r>
          </a:p>
        </p:txBody>
      </p:sp>
      <p:sp>
        <p:nvSpPr>
          <p:cNvPr id="3" name="Footer Placeholder 3">
            <a:extLst>
              <a:ext uri="{FF2B5EF4-FFF2-40B4-BE49-F238E27FC236}">
                <a16:creationId xmlns:a16="http://schemas.microsoft.com/office/drawing/2014/main" id="{6A7CB2F1-6B33-2B0F-C1DF-C4EB1310A82C}"/>
              </a:ext>
            </a:extLst>
          </p:cNvPr>
          <p:cNvSpPr>
            <a:spLocks noGrp="1"/>
          </p:cNvSpPr>
          <p:nvPr>
            <p:ph type="ftr" sz="quarter" idx="12"/>
          </p:nvPr>
        </p:nvSpPr>
        <p:spPr>
          <a:xfrm>
            <a:off x="328108" y="6413712"/>
            <a:ext cx="2438400" cy="195072"/>
          </a:xfrm>
        </p:spPr>
        <p:txBody>
          <a:bodyPr/>
          <a:lstStyle/>
          <a:p>
            <a:r>
              <a:rPr lang="en-CA" dirty="0"/>
              <a:t>©2023 Canada Health Infoway</a:t>
            </a:r>
          </a:p>
        </p:txBody>
      </p:sp>
    </p:spTree>
    <p:extLst>
      <p:ext uri="{BB962C8B-B14F-4D97-AF65-F5344CB8AC3E}">
        <p14:creationId xmlns:p14="http://schemas.microsoft.com/office/powerpoint/2010/main" val="232146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DA5952-BF57-43EC-BBD2-F21CDD84F494}"/>
              </a:ext>
            </a:extLst>
          </p:cNvPr>
          <p:cNvSpPr>
            <a:spLocks noGrp="1"/>
          </p:cNvSpPr>
          <p:nvPr>
            <p:ph type="sldNum" sz="quarter" idx="11"/>
          </p:nvPr>
        </p:nvSpPr>
        <p:spPr/>
        <p:txBody>
          <a:bodyPr/>
          <a:lstStyle/>
          <a:p>
            <a:fld id="{7BCFBF29-39BB-47B7-B83E-9E61FEB2B13F}" type="slidenum">
              <a:rPr lang="en-CA" smtClean="0"/>
              <a:pPr/>
              <a:t>4</a:t>
            </a:fld>
            <a:endParaRPr lang="en-CA" dirty="0"/>
          </a:p>
        </p:txBody>
      </p:sp>
      <p:sp>
        <p:nvSpPr>
          <p:cNvPr id="4" name="Footer Placeholder 3">
            <a:extLst>
              <a:ext uri="{FF2B5EF4-FFF2-40B4-BE49-F238E27FC236}">
                <a16:creationId xmlns:a16="http://schemas.microsoft.com/office/drawing/2014/main" id="{BDECBB84-B695-4843-BFD3-65C4A7CB9056}"/>
              </a:ext>
            </a:extLst>
          </p:cNvPr>
          <p:cNvSpPr>
            <a:spLocks noGrp="1"/>
          </p:cNvSpPr>
          <p:nvPr>
            <p:ph type="ftr" sz="quarter" idx="12"/>
          </p:nvPr>
        </p:nvSpPr>
        <p:spPr/>
        <p:txBody>
          <a:bodyPr/>
          <a:lstStyle/>
          <a:p>
            <a:r>
              <a:rPr lang="en-CA" dirty="0"/>
              <a:t>©2023 Canada Health Infoway</a:t>
            </a:r>
          </a:p>
        </p:txBody>
      </p:sp>
      <p:sp>
        <p:nvSpPr>
          <p:cNvPr id="5" name="Title 4">
            <a:extLst>
              <a:ext uri="{FF2B5EF4-FFF2-40B4-BE49-F238E27FC236}">
                <a16:creationId xmlns:a16="http://schemas.microsoft.com/office/drawing/2014/main" id="{15511E30-9A27-40A4-9B4A-654BDC501FC7}"/>
              </a:ext>
            </a:extLst>
          </p:cNvPr>
          <p:cNvSpPr>
            <a:spLocks noGrp="1"/>
          </p:cNvSpPr>
          <p:nvPr>
            <p:ph type="title"/>
          </p:nvPr>
        </p:nvSpPr>
        <p:spPr>
          <a:xfrm>
            <a:off x="365874" y="302220"/>
            <a:ext cx="11565714" cy="633984"/>
          </a:xfrm>
        </p:spPr>
        <p:txBody>
          <a:bodyPr>
            <a:noAutofit/>
          </a:bodyPr>
          <a:lstStyle/>
          <a:p>
            <a:r>
              <a:rPr lang="en-CA" dirty="0"/>
              <a:t>The Need to Exchange and Share the Patient Summary At Scale</a:t>
            </a:r>
          </a:p>
        </p:txBody>
      </p:sp>
      <p:pic>
        <p:nvPicPr>
          <p:cNvPr id="11" name="Picture 10" descr="A screenshot of a computer&#10;&#10;Description automatically generated with medium confidence">
            <a:extLst>
              <a:ext uri="{FF2B5EF4-FFF2-40B4-BE49-F238E27FC236}">
                <a16:creationId xmlns:a16="http://schemas.microsoft.com/office/drawing/2014/main" id="{29CD67FE-5BB6-4BC9-A52D-D34AF87C771B}"/>
              </a:ext>
            </a:extLst>
          </p:cNvPr>
          <p:cNvPicPr>
            <a:picLocks noChangeAspect="1"/>
          </p:cNvPicPr>
          <p:nvPr/>
        </p:nvPicPr>
        <p:blipFill rotWithShape="1">
          <a:blip r:embed="rId3">
            <a:extLst>
              <a:ext uri="{28A0092B-C50C-407E-A947-70E740481C1C}">
                <a14:useLocalDpi xmlns:a14="http://schemas.microsoft.com/office/drawing/2010/main" val="0"/>
              </a:ext>
            </a:extLst>
          </a:blip>
          <a:srcRect t="5134"/>
          <a:stretch/>
        </p:blipFill>
        <p:spPr>
          <a:xfrm>
            <a:off x="365874" y="2368350"/>
            <a:ext cx="4301180" cy="2990364"/>
          </a:xfrm>
          <a:prstGeom prst="rect">
            <a:avLst/>
          </a:prstGeom>
        </p:spPr>
      </p:pic>
      <p:sp>
        <p:nvSpPr>
          <p:cNvPr id="12" name="TextBox 11">
            <a:extLst>
              <a:ext uri="{FF2B5EF4-FFF2-40B4-BE49-F238E27FC236}">
                <a16:creationId xmlns:a16="http://schemas.microsoft.com/office/drawing/2014/main" id="{DF6B271B-DACC-4B80-A465-1214A45A644A}"/>
              </a:ext>
            </a:extLst>
          </p:cNvPr>
          <p:cNvSpPr txBox="1"/>
          <p:nvPr/>
        </p:nvSpPr>
        <p:spPr>
          <a:xfrm>
            <a:off x="365874" y="2134139"/>
            <a:ext cx="430118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cap="none" dirty="0">
                <a:solidFill>
                  <a:srgbClr val="C00000"/>
                </a:solidFill>
              </a:rPr>
              <a:t>PS-CA Guidance on Minimum Data Set</a:t>
            </a:r>
          </a:p>
        </p:txBody>
      </p:sp>
      <p:pic>
        <p:nvPicPr>
          <p:cNvPr id="95" name="Picture 94">
            <a:extLst>
              <a:ext uri="{FF2B5EF4-FFF2-40B4-BE49-F238E27FC236}">
                <a16:creationId xmlns:a16="http://schemas.microsoft.com/office/drawing/2014/main" id="{695C3C03-0B9C-D6D0-4CAB-AB07AD55776B}"/>
              </a:ext>
            </a:extLst>
          </p:cNvPr>
          <p:cNvPicPr>
            <a:picLocks noChangeAspect="1"/>
          </p:cNvPicPr>
          <p:nvPr/>
        </p:nvPicPr>
        <p:blipFill>
          <a:blip r:embed="rId4"/>
          <a:stretch>
            <a:fillRect/>
          </a:stretch>
        </p:blipFill>
        <p:spPr>
          <a:xfrm>
            <a:off x="7727184" y="2081459"/>
            <a:ext cx="3564146" cy="3564146"/>
          </a:xfrm>
          <a:prstGeom prst="rect">
            <a:avLst/>
          </a:prstGeom>
        </p:spPr>
      </p:pic>
      <p:sp>
        <p:nvSpPr>
          <p:cNvPr id="96" name="TextBox 95">
            <a:extLst>
              <a:ext uri="{FF2B5EF4-FFF2-40B4-BE49-F238E27FC236}">
                <a16:creationId xmlns:a16="http://schemas.microsoft.com/office/drawing/2014/main" id="{81487688-0F98-F719-B51D-F523C33F4A2C}"/>
              </a:ext>
            </a:extLst>
          </p:cNvPr>
          <p:cNvSpPr txBox="1"/>
          <p:nvPr/>
        </p:nvSpPr>
        <p:spPr>
          <a:xfrm>
            <a:off x="365874" y="858135"/>
            <a:ext cx="11389317" cy="584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2740" hangingPunct="0"/>
            <a:r>
              <a:rPr lang="en-US" sz="1600" kern="0" dirty="0">
                <a:solidFill>
                  <a:srgbClr val="333333"/>
                </a:solidFill>
                <a:latin typeface="Arial"/>
                <a:sym typeface="Helvetica Neue"/>
              </a:rPr>
              <a:t>PS-CA is primarily a content specification that sets the minimum expectation with respect to data requirements. Without a widely accepted mechanism for making the Patient Summary available, the utility of the content as a standalone is limited.</a:t>
            </a:r>
          </a:p>
        </p:txBody>
      </p:sp>
      <p:sp>
        <p:nvSpPr>
          <p:cNvPr id="97" name="TextBox 96">
            <a:extLst>
              <a:ext uri="{FF2B5EF4-FFF2-40B4-BE49-F238E27FC236}">
                <a16:creationId xmlns:a16="http://schemas.microsoft.com/office/drawing/2014/main" id="{9A0F141E-6D21-9C9F-3E51-F9A311A8A0F8}"/>
              </a:ext>
            </a:extLst>
          </p:cNvPr>
          <p:cNvSpPr txBox="1"/>
          <p:nvPr/>
        </p:nvSpPr>
        <p:spPr>
          <a:xfrm>
            <a:off x="4913644" y="2845015"/>
            <a:ext cx="2611304"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600" b="1" dirty="0">
                <a:solidFill>
                  <a:schemeClr val="tx2"/>
                </a:solidFill>
              </a:rPr>
              <a:t>Without some guidance and standardization in the exchange ecosystem, vendors must customize their solution to meet the many requirements of each trading partner</a:t>
            </a:r>
            <a:endParaRPr lang="en-US" sz="1600" b="1" cap="none" dirty="0">
              <a:solidFill>
                <a:schemeClr val="tx2"/>
              </a:solidFill>
            </a:endParaRPr>
          </a:p>
        </p:txBody>
      </p:sp>
    </p:spTree>
    <p:extLst>
      <p:ext uri="{BB962C8B-B14F-4D97-AF65-F5344CB8AC3E}">
        <p14:creationId xmlns:p14="http://schemas.microsoft.com/office/powerpoint/2010/main" val="13160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B2D6CD8-8C18-4ADD-A4CA-D59C17089D5D}"/>
              </a:ext>
            </a:extLst>
          </p:cNvPr>
          <p:cNvSpPr/>
          <p:nvPr/>
        </p:nvSpPr>
        <p:spPr>
          <a:xfrm>
            <a:off x="7543024" y="1819926"/>
            <a:ext cx="1582487" cy="1463040"/>
          </a:xfrm>
          <a:prstGeom prst="rect">
            <a:avLst/>
          </a:prstGeom>
          <a:noFill/>
          <a:ln w="28575"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45" name="Rectangle 44">
            <a:extLst>
              <a:ext uri="{FF2B5EF4-FFF2-40B4-BE49-F238E27FC236}">
                <a16:creationId xmlns:a16="http://schemas.microsoft.com/office/drawing/2014/main" id="{6A91511B-74DE-45D3-A9E4-F42F748063C4}"/>
              </a:ext>
            </a:extLst>
          </p:cNvPr>
          <p:cNvSpPr/>
          <p:nvPr/>
        </p:nvSpPr>
        <p:spPr>
          <a:xfrm>
            <a:off x="7543032" y="3579072"/>
            <a:ext cx="1582487" cy="2834640"/>
          </a:xfrm>
          <a:prstGeom prst="rect">
            <a:avLst/>
          </a:prstGeom>
          <a:solidFill>
            <a:schemeClr val="bg1">
              <a:lumMod val="95000"/>
            </a:schemeClr>
          </a:solidFill>
          <a:ln w="285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3" name="Slide Number Placeholder 2">
            <a:extLst>
              <a:ext uri="{FF2B5EF4-FFF2-40B4-BE49-F238E27FC236}">
                <a16:creationId xmlns:a16="http://schemas.microsoft.com/office/drawing/2014/main" id="{D7DA5952-BF57-43EC-BBD2-F21CDD84F494}"/>
              </a:ext>
            </a:extLst>
          </p:cNvPr>
          <p:cNvSpPr>
            <a:spLocks noGrp="1"/>
          </p:cNvSpPr>
          <p:nvPr>
            <p:ph type="sldNum" sz="quarter" idx="11"/>
          </p:nvPr>
        </p:nvSpPr>
        <p:spPr/>
        <p:txBody>
          <a:bodyPr/>
          <a:lstStyle/>
          <a:p>
            <a:fld id="{7BCFBF29-39BB-47B7-B83E-9E61FEB2B13F}" type="slidenum">
              <a:rPr lang="en-CA" smtClean="0"/>
              <a:pPr/>
              <a:t>5</a:t>
            </a:fld>
            <a:endParaRPr lang="en-CA" dirty="0"/>
          </a:p>
        </p:txBody>
      </p:sp>
      <p:sp>
        <p:nvSpPr>
          <p:cNvPr id="4" name="Footer Placeholder 3">
            <a:extLst>
              <a:ext uri="{FF2B5EF4-FFF2-40B4-BE49-F238E27FC236}">
                <a16:creationId xmlns:a16="http://schemas.microsoft.com/office/drawing/2014/main" id="{BDECBB84-B695-4843-BFD3-65C4A7CB9056}"/>
              </a:ext>
            </a:extLst>
          </p:cNvPr>
          <p:cNvSpPr>
            <a:spLocks noGrp="1"/>
          </p:cNvSpPr>
          <p:nvPr>
            <p:ph type="ftr" sz="quarter" idx="12"/>
          </p:nvPr>
        </p:nvSpPr>
        <p:spPr/>
        <p:txBody>
          <a:bodyPr/>
          <a:lstStyle/>
          <a:p>
            <a:r>
              <a:rPr lang="en-CA" dirty="0"/>
              <a:t>©2023 Canada Health Infoway</a:t>
            </a:r>
          </a:p>
        </p:txBody>
      </p:sp>
      <p:sp>
        <p:nvSpPr>
          <p:cNvPr id="5" name="Title 4">
            <a:extLst>
              <a:ext uri="{FF2B5EF4-FFF2-40B4-BE49-F238E27FC236}">
                <a16:creationId xmlns:a16="http://schemas.microsoft.com/office/drawing/2014/main" id="{15511E30-9A27-40A4-9B4A-654BDC501FC7}"/>
              </a:ext>
            </a:extLst>
          </p:cNvPr>
          <p:cNvSpPr>
            <a:spLocks noGrp="1"/>
          </p:cNvSpPr>
          <p:nvPr>
            <p:ph type="title"/>
          </p:nvPr>
        </p:nvSpPr>
        <p:spPr>
          <a:xfrm>
            <a:off x="365874" y="302220"/>
            <a:ext cx="11565714" cy="633984"/>
          </a:xfrm>
        </p:spPr>
        <p:txBody>
          <a:bodyPr>
            <a:noAutofit/>
          </a:bodyPr>
          <a:lstStyle/>
          <a:p>
            <a:r>
              <a:rPr lang="en-CA" dirty="0"/>
              <a:t>The Need to Exchange and Share the Patient Summary At Scale</a:t>
            </a:r>
          </a:p>
        </p:txBody>
      </p:sp>
      <p:pic>
        <p:nvPicPr>
          <p:cNvPr id="11" name="Picture 10" descr="A screenshot of a computer&#10;&#10;Description automatically generated with medium confidence">
            <a:extLst>
              <a:ext uri="{FF2B5EF4-FFF2-40B4-BE49-F238E27FC236}">
                <a16:creationId xmlns:a16="http://schemas.microsoft.com/office/drawing/2014/main" id="{29CD67FE-5BB6-4BC9-A52D-D34AF87C771B}"/>
              </a:ext>
            </a:extLst>
          </p:cNvPr>
          <p:cNvPicPr>
            <a:picLocks noChangeAspect="1"/>
          </p:cNvPicPr>
          <p:nvPr/>
        </p:nvPicPr>
        <p:blipFill rotWithShape="1">
          <a:blip r:embed="rId3">
            <a:extLst>
              <a:ext uri="{28A0092B-C50C-407E-A947-70E740481C1C}">
                <a14:useLocalDpi xmlns:a14="http://schemas.microsoft.com/office/drawing/2010/main" val="0"/>
              </a:ext>
            </a:extLst>
          </a:blip>
          <a:srcRect t="5134"/>
          <a:stretch/>
        </p:blipFill>
        <p:spPr>
          <a:xfrm>
            <a:off x="365874" y="2368350"/>
            <a:ext cx="4301180" cy="2990364"/>
          </a:xfrm>
          <a:prstGeom prst="rect">
            <a:avLst/>
          </a:prstGeom>
        </p:spPr>
      </p:pic>
      <p:sp>
        <p:nvSpPr>
          <p:cNvPr id="12" name="TextBox 11">
            <a:extLst>
              <a:ext uri="{FF2B5EF4-FFF2-40B4-BE49-F238E27FC236}">
                <a16:creationId xmlns:a16="http://schemas.microsoft.com/office/drawing/2014/main" id="{DF6B271B-DACC-4B80-A465-1214A45A644A}"/>
              </a:ext>
            </a:extLst>
          </p:cNvPr>
          <p:cNvSpPr txBox="1"/>
          <p:nvPr/>
        </p:nvSpPr>
        <p:spPr>
          <a:xfrm>
            <a:off x="365874" y="2134139"/>
            <a:ext cx="430118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cap="none" dirty="0">
                <a:solidFill>
                  <a:srgbClr val="C00000"/>
                </a:solidFill>
              </a:rPr>
              <a:t>PS-CA Guidance on Minimum Data Set</a:t>
            </a:r>
          </a:p>
        </p:txBody>
      </p:sp>
      <p:sp>
        <p:nvSpPr>
          <p:cNvPr id="15" name="Isosceles Triangle 14">
            <a:extLst>
              <a:ext uri="{FF2B5EF4-FFF2-40B4-BE49-F238E27FC236}">
                <a16:creationId xmlns:a16="http://schemas.microsoft.com/office/drawing/2014/main" id="{534C6387-61F1-401E-B4A4-34A4CB13A5D1}"/>
              </a:ext>
            </a:extLst>
          </p:cNvPr>
          <p:cNvSpPr/>
          <p:nvPr/>
        </p:nvSpPr>
        <p:spPr>
          <a:xfrm rot="5400000">
            <a:off x="4230295" y="3531479"/>
            <a:ext cx="2921928" cy="732542"/>
          </a:xfrm>
          <a:prstGeom prst="triangle">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16" name="TextBox 15">
            <a:extLst>
              <a:ext uri="{FF2B5EF4-FFF2-40B4-BE49-F238E27FC236}">
                <a16:creationId xmlns:a16="http://schemas.microsoft.com/office/drawing/2014/main" id="{7C7BEF04-8245-48D5-850D-44DE6D638744}"/>
              </a:ext>
            </a:extLst>
          </p:cNvPr>
          <p:cNvSpPr txBox="1"/>
          <p:nvPr/>
        </p:nvSpPr>
        <p:spPr>
          <a:xfrm rot="16200000">
            <a:off x="3358473" y="3754121"/>
            <a:ext cx="3645772"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1200" b="1" cap="none" dirty="0">
                <a:solidFill>
                  <a:srgbClr val="C00000"/>
                </a:solidFill>
              </a:rPr>
              <a:t>PS-CA Guidance on data exchange mechanisms</a:t>
            </a:r>
          </a:p>
        </p:txBody>
      </p:sp>
      <p:sp>
        <p:nvSpPr>
          <p:cNvPr id="20" name="Oval 19">
            <a:extLst>
              <a:ext uri="{FF2B5EF4-FFF2-40B4-BE49-F238E27FC236}">
                <a16:creationId xmlns:a16="http://schemas.microsoft.com/office/drawing/2014/main" id="{65DE46D8-2C7E-45DF-9819-C9DEB318B2BD}"/>
              </a:ext>
            </a:extLst>
          </p:cNvPr>
          <p:cNvSpPr/>
          <p:nvPr/>
        </p:nvSpPr>
        <p:spPr>
          <a:xfrm>
            <a:off x="8115236" y="5398330"/>
            <a:ext cx="439395" cy="4283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40" hangingPunct="0"/>
            <a:endParaRPr lang="en-US" sz="1239" b="1" kern="0" cap="all" dirty="0">
              <a:solidFill>
                <a:srgbClr val="FFFFFF"/>
              </a:solidFill>
              <a:latin typeface="Arial"/>
              <a:sym typeface="Helvetica Neue"/>
            </a:endParaRPr>
          </a:p>
        </p:txBody>
      </p:sp>
      <p:sp>
        <p:nvSpPr>
          <p:cNvPr id="21" name="Oval 20">
            <a:extLst>
              <a:ext uri="{FF2B5EF4-FFF2-40B4-BE49-F238E27FC236}">
                <a16:creationId xmlns:a16="http://schemas.microsoft.com/office/drawing/2014/main" id="{96CCBE15-8344-4A9A-BFB4-CFC9C72BD3A4}"/>
              </a:ext>
            </a:extLst>
          </p:cNvPr>
          <p:cNvSpPr/>
          <p:nvPr/>
        </p:nvSpPr>
        <p:spPr>
          <a:xfrm>
            <a:off x="8115238" y="3683564"/>
            <a:ext cx="439395" cy="428369"/>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40" hangingPunct="0"/>
            <a:endParaRPr lang="en-US" sz="1239" b="1" kern="0" cap="all" dirty="0">
              <a:solidFill>
                <a:srgbClr val="FFFFFF"/>
              </a:solidFill>
              <a:latin typeface="Arial"/>
              <a:sym typeface="Helvetica Neue"/>
            </a:endParaRPr>
          </a:p>
        </p:txBody>
      </p:sp>
      <p:sp>
        <p:nvSpPr>
          <p:cNvPr id="22" name="Oval 21">
            <a:extLst>
              <a:ext uri="{FF2B5EF4-FFF2-40B4-BE49-F238E27FC236}">
                <a16:creationId xmlns:a16="http://schemas.microsoft.com/office/drawing/2014/main" id="{A027A2AD-29D5-47B2-A554-EDBCB4226215}"/>
              </a:ext>
            </a:extLst>
          </p:cNvPr>
          <p:cNvSpPr/>
          <p:nvPr/>
        </p:nvSpPr>
        <p:spPr>
          <a:xfrm>
            <a:off x="8115238" y="1968798"/>
            <a:ext cx="439395" cy="42836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40" hangingPunct="0"/>
            <a:endParaRPr lang="en-US" sz="1239" b="1" kern="0" cap="all" dirty="0">
              <a:solidFill>
                <a:srgbClr val="FFFFFF"/>
              </a:solidFill>
              <a:latin typeface="Arial"/>
              <a:sym typeface="Helvetica Neue"/>
            </a:endParaRPr>
          </a:p>
        </p:txBody>
      </p:sp>
      <p:sp>
        <p:nvSpPr>
          <p:cNvPr id="27" name="TextBox 26">
            <a:extLst>
              <a:ext uri="{FF2B5EF4-FFF2-40B4-BE49-F238E27FC236}">
                <a16:creationId xmlns:a16="http://schemas.microsoft.com/office/drawing/2014/main" id="{F19D2090-68A4-48AB-88DA-14E125CA8074}"/>
              </a:ext>
            </a:extLst>
          </p:cNvPr>
          <p:cNvSpPr txBox="1"/>
          <p:nvPr/>
        </p:nvSpPr>
        <p:spPr>
          <a:xfrm>
            <a:off x="7716977" y="5814698"/>
            <a:ext cx="1235911" cy="523220"/>
          </a:xfrm>
          <a:prstGeom prst="rect">
            <a:avLst/>
          </a:prstGeom>
          <a:noFill/>
        </p:spPr>
        <p:txBody>
          <a:bodyPr wrap="square" rtlCol="0">
            <a:spAutoFit/>
          </a:bodyPr>
          <a:lstStyle/>
          <a:p>
            <a:pPr algn="ctr" defTabSz="412740" hangingPunct="0"/>
            <a:r>
              <a:rPr lang="en-US" sz="1200" b="1" kern="0" cap="all" dirty="0">
                <a:solidFill>
                  <a:srgbClr val="FFFFFF">
                    <a:lumMod val="75000"/>
                  </a:srgbClr>
                </a:solidFill>
                <a:latin typeface="Arial" panose="020B0604020202020204" pitchFamily="34" charset="0"/>
                <a:cs typeface="Arial" panose="020B0604020202020204" pitchFamily="34" charset="0"/>
                <a:sym typeface="Helvetica Neue"/>
              </a:rPr>
              <a:t>XDS on FHIR</a:t>
            </a:r>
          </a:p>
          <a:p>
            <a:pPr algn="ctr" defTabSz="412740" hangingPunct="0"/>
            <a:r>
              <a:rPr lang="en-US" sz="800" b="1" kern="0" cap="all" dirty="0">
                <a:solidFill>
                  <a:srgbClr val="FFFFFF">
                    <a:lumMod val="75000"/>
                  </a:srgbClr>
                </a:solidFill>
                <a:latin typeface="Arial" panose="020B0604020202020204" pitchFamily="34" charset="0"/>
                <a:cs typeface="Arial" panose="020B0604020202020204" pitchFamily="34" charset="0"/>
                <a:sym typeface="Helvetica Neue"/>
              </a:rPr>
              <a:t>FHIR front end to IHE XDS legacy</a:t>
            </a:r>
          </a:p>
        </p:txBody>
      </p:sp>
      <p:sp>
        <p:nvSpPr>
          <p:cNvPr id="28" name="TextBox 27">
            <a:extLst>
              <a:ext uri="{FF2B5EF4-FFF2-40B4-BE49-F238E27FC236}">
                <a16:creationId xmlns:a16="http://schemas.microsoft.com/office/drawing/2014/main" id="{A640A9CC-8056-4CE8-9F8F-E5E4811F28C7}"/>
              </a:ext>
            </a:extLst>
          </p:cNvPr>
          <p:cNvSpPr txBox="1"/>
          <p:nvPr/>
        </p:nvSpPr>
        <p:spPr>
          <a:xfrm>
            <a:off x="7629890" y="4111933"/>
            <a:ext cx="1410088" cy="769442"/>
          </a:xfrm>
          <a:prstGeom prst="rect">
            <a:avLst/>
          </a:prstGeom>
          <a:noFill/>
        </p:spPr>
        <p:txBody>
          <a:bodyPr wrap="square" rtlCol="0">
            <a:spAutoFit/>
          </a:bodyPr>
          <a:lstStyle/>
          <a:p>
            <a:pPr algn="ctr" defTabSz="412740" hangingPunct="0"/>
            <a:r>
              <a:rPr lang="en-US" sz="1200" b="1" kern="0" cap="all" dirty="0">
                <a:solidFill>
                  <a:srgbClr val="333333"/>
                </a:solidFill>
                <a:latin typeface="Arial" panose="020B0604020202020204" pitchFamily="34" charset="0"/>
                <a:cs typeface="Arial" panose="020B0604020202020204" pitchFamily="34" charset="0"/>
                <a:sym typeface="Helvetica Neue"/>
              </a:rPr>
              <a:t>MHD</a:t>
            </a:r>
          </a:p>
          <a:p>
            <a:pPr algn="ctr" defTabSz="412740" hangingPunct="0"/>
            <a:r>
              <a:rPr lang="en-US" sz="800" b="1" kern="0" cap="all" dirty="0">
                <a:solidFill>
                  <a:srgbClr val="333333"/>
                </a:solidFill>
                <a:latin typeface="Arial" panose="020B0604020202020204" pitchFamily="34" charset="0"/>
                <a:cs typeface="Arial" panose="020B0604020202020204" pitchFamily="34" charset="0"/>
                <a:sym typeface="Helvetica Neue"/>
              </a:rPr>
              <a:t>FHIR </a:t>
            </a:r>
          </a:p>
          <a:p>
            <a:pPr algn="ctr" defTabSz="412740" hangingPunct="0"/>
            <a:r>
              <a:rPr lang="en-US" sz="800" b="1" kern="0" cap="all" dirty="0">
                <a:solidFill>
                  <a:srgbClr val="333333"/>
                </a:solidFill>
                <a:latin typeface="Arial" panose="020B0604020202020204" pitchFamily="34" charset="0"/>
                <a:cs typeface="Arial" panose="020B0604020202020204" pitchFamily="34" charset="0"/>
                <a:sym typeface="Helvetica Neue"/>
              </a:rPr>
              <a:t>aligned with IHE document exchange actors</a:t>
            </a:r>
          </a:p>
        </p:txBody>
      </p:sp>
      <p:sp>
        <p:nvSpPr>
          <p:cNvPr id="29" name="TextBox 28">
            <a:extLst>
              <a:ext uri="{FF2B5EF4-FFF2-40B4-BE49-F238E27FC236}">
                <a16:creationId xmlns:a16="http://schemas.microsoft.com/office/drawing/2014/main" id="{6A953E81-E9CA-41D5-BDDF-6280686A3028}"/>
              </a:ext>
            </a:extLst>
          </p:cNvPr>
          <p:cNvSpPr txBox="1"/>
          <p:nvPr/>
        </p:nvSpPr>
        <p:spPr>
          <a:xfrm>
            <a:off x="7543691" y="2397167"/>
            <a:ext cx="1582487" cy="769442"/>
          </a:xfrm>
          <a:prstGeom prst="rect">
            <a:avLst/>
          </a:prstGeom>
          <a:noFill/>
        </p:spPr>
        <p:txBody>
          <a:bodyPr wrap="square" rtlCol="0">
            <a:spAutoFit/>
          </a:bodyPr>
          <a:lstStyle/>
          <a:p>
            <a:pPr algn="ctr" defTabSz="412740" hangingPunct="0"/>
            <a:r>
              <a:rPr lang="en-US" sz="1200" b="1" kern="0" cap="all" dirty="0">
                <a:solidFill>
                  <a:srgbClr val="333333"/>
                </a:solidFill>
                <a:latin typeface="Arial" panose="020B0604020202020204" pitchFamily="34" charset="0"/>
                <a:cs typeface="Arial" panose="020B0604020202020204" pitchFamily="34" charset="0"/>
                <a:sym typeface="Helvetica Neue"/>
              </a:rPr>
              <a:t>CA:F</a:t>
            </a:r>
            <a:r>
              <a:rPr lang="en-US" sz="1200" b="1" kern="0" dirty="0">
                <a:solidFill>
                  <a:srgbClr val="333333"/>
                </a:solidFill>
                <a:latin typeface="Arial" panose="020B0604020202020204" pitchFamily="34" charset="0"/>
                <a:cs typeface="Arial" panose="020B0604020202020204" pitchFamily="34" charset="0"/>
                <a:sym typeface="Helvetica Neue"/>
              </a:rPr>
              <a:t>e</a:t>
            </a:r>
            <a:r>
              <a:rPr lang="en-US" sz="1200" b="1" kern="0" cap="all" dirty="0">
                <a:solidFill>
                  <a:srgbClr val="333333"/>
                </a:solidFill>
                <a:latin typeface="Arial" panose="020B0604020202020204" pitchFamily="34" charset="0"/>
                <a:cs typeface="Arial" panose="020B0604020202020204" pitchFamily="34" charset="0"/>
                <a:sym typeface="Helvetica Neue"/>
              </a:rPr>
              <a:t>X</a:t>
            </a:r>
          </a:p>
          <a:p>
            <a:pPr algn="ctr" defTabSz="412740" hangingPunct="0"/>
            <a:r>
              <a:rPr lang="en-US" sz="800" b="1" kern="0" cap="all" dirty="0">
                <a:solidFill>
                  <a:srgbClr val="333333"/>
                </a:solidFill>
                <a:latin typeface="Arial" panose="020B0604020202020204" pitchFamily="34" charset="0"/>
                <a:cs typeface="Arial" panose="020B0604020202020204" pitchFamily="34" charset="0"/>
                <a:sym typeface="Helvetica Neue"/>
              </a:rPr>
              <a:t>FHIR</a:t>
            </a:r>
          </a:p>
          <a:p>
            <a:pPr algn="ctr" defTabSz="412740" hangingPunct="0"/>
            <a:r>
              <a:rPr lang="en-US" sz="800" b="1" kern="0" cap="all" dirty="0">
                <a:solidFill>
                  <a:srgbClr val="333333"/>
                </a:solidFill>
                <a:latin typeface="Arial" panose="020B0604020202020204" pitchFamily="34" charset="0"/>
                <a:cs typeface="Arial" panose="020B0604020202020204" pitchFamily="34" charset="0"/>
                <a:sym typeface="Helvetica Neue"/>
              </a:rPr>
              <a:t>supports APIs for documents or DISCRETE DATA access</a:t>
            </a:r>
          </a:p>
        </p:txBody>
      </p:sp>
      <p:cxnSp>
        <p:nvCxnSpPr>
          <p:cNvPr id="32" name="Straight Arrow Connector 31">
            <a:extLst>
              <a:ext uri="{FF2B5EF4-FFF2-40B4-BE49-F238E27FC236}">
                <a16:creationId xmlns:a16="http://schemas.microsoft.com/office/drawing/2014/main" id="{DBECF773-3B8D-46B4-8AF7-CB3952FB60E7}"/>
              </a:ext>
            </a:extLst>
          </p:cNvPr>
          <p:cNvCxnSpPr>
            <a:stCxn id="15" idx="0"/>
            <a:endCxn id="21" idx="2"/>
          </p:cNvCxnSpPr>
          <p:nvPr/>
        </p:nvCxnSpPr>
        <p:spPr>
          <a:xfrm flipV="1">
            <a:off x="6057530" y="3897749"/>
            <a:ext cx="2057708" cy="1"/>
          </a:xfrm>
          <a:prstGeom prst="straightConnector1">
            <a:avLst/>
          </a:prstGeom>
          <a:noFill/>
          <a:ln w="95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C517F683-DB9B-4843-AFFB-F8D134902A4C}"/>
              </a:ext>
            </a:extLst>
          </p:cNvPr>
          <p:cNvCxnSpPr>
            <a:cxnSpLocks/>
            <a:stCxn id="15" idx="0"/>
            <a:endCxn id="20" idx="2"/>
          </p:cNvCxnSpPr>
          <p:nvPr/>
        </p:nvCxnSpPr>
        <p:spPr>
          <a:xfrm>
            <a:off x="6057530" y="3897750"/>
            <a:ext cx="2057706" cy="1714765"/>
          </a:xfrm>
          <a:prstGeom prst="straightConnector1">
            <a:avLst/>
          </a:prstGeom>
          <a:noFill/>
          <a:ln w="95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30F09286-E729-4DDA-8C83-0080F178D323}"/>
              </a:ext>
            </a:extLst>
          </p:cNvPr>
          <p:cNvCxnSpPr>
            <a:cxnSpLocks/>
            <a:stCxn id="15" idx="0"/>
            <a:endCxn id="22" idx="2"/>
          </p:cNvCxnSpPr>
          <p:nvPr/>
        </p:nvCxnSpPr>
        <p:spPr>
          <a:xfrm flipV="1">
            <a:off x="6057530" y="2182983"/>
            <a:ext cx="2057708" cy="1714767"/>
          </a:xfrm>
          <a:prstGeom prst="straightConnector1">
            <a:avLst/>
          </a:prstGeom>
          <a:noFill/>
          <a:ln w="95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6" name="TextBox 45">
            <a:extLst>
              <a:ext uri="{FF2B5EF4-FFF2-40B4-BE49-F238E27FC236}">
                <a16:creationId xmlns:a16="http://schemas.microsoft.com/office/drawing/2014/main" id="{918BD888-22FB-4435-9B74-9A99E4017C1F}"/>
              </a:ext>
            </a:extLst>
          </p:cNvPr>
          <p:cNvSpPr txBox="1"/>
          <p:nvPr/>
        </p:nvSpPr>
        <p:spPr>
          <a:xfrm>
            <a:off x="9251567" y="3571160"/>
            <a:ext cx="250362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200" b="1" cap="none" dirty="0">
                <a:solidFill>
                  <a:srgbClr val="333333"/>
                </a:solidFill>
              </a:rPr>
              <a:t>Existing International Exchange Patterns</a:t>
            </a:r>
          </a:p>
        </p:txBody>
      </p:sp>
      <p:sp>
        <p:nvSpPr>
          <p:cNvPr id="47" name="TextBox 46">
            <a:extLst>
              <a:ext uri="{FF2B5EF4-FFF2-40B4-BE49-F238E27FC236}">
                <a16:creationId xmlns:a16="http://schemas.microsoft.com/office/drawing/2014/main" id="{29A51EDA-BCB4-4AE0-B77E-73167041B449}"/>
              </a:ext>
            </a:extLst>
          </p:cNvPr>
          <p:cNvSpPr txBox="1"/>
          <p:nvPr/>
        </p:nvSpPr>
        <p:spPr>
          <a:xfrm>
            <a:off x="9251566" y="1816103"/>
            <a:ext cx="257456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200" b="1" cap="none" dirty="0"/>
              <a:t>Canadian Specification</a:t>
            </a:r>
          </a:p>
        </p:txBody>
      </p:sp>
      <p:sp>
        <p:nvSpPr>
          <p:cNvPr id="51" name="TextBox 50">
            <a:extLst>
              <a:ext uri="{FF2B5EF4-FFF2-40B4-BE49-F238E27FC236}">
                <a16:creationId xmlns:a16="http://schemas.microsoft.com/office/drawing/2014/main" id="{C6A4A6C4-3D77-45A6-BD42-04E1FFA215EB}"/>
              </a:ext>
            </a:extLst>
          </p:cNvPr>
          <p:cNvSpPr txBox="1"/>
          <p:nvPr/>
        </p:nvSpPr>
        <p:spPr>
          <a:xfrm>
            <a:off x="9251565" y="3950753"/>
            <a:ext cx="254771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71450" indent="-171450" algn="l" defTabSz="825500">
              <a:buFont typeface="Arial" panose="020B0604020202020204" pitchFamily="34" charset="0"/>
              <a:buChar char="•"/>
            </a:pPr>
            <a:r>
              <a:rPr lang="en-US" sz="1200" cap="none" dirty="0">
                <a:solidFill>
                  <a:srgbClr val="333333"/>
                </a:solidFill>
              </a:rPr>
              <a:t>PS-CA points to MHD as an established exchange pattern (IHE interoperability standard). </a:t>
            </a:r>
            <a:r>
              <a:rPr lang="en-US" sz="1200" dirty="0">
                <a:solidFill>
                  <a:srgbClr val="333333"/>
                </a:solidFill>
              </a:rPr>
              <a:t>However, the FHIR-based standard at the time required submission of Binary and use of List, limiting representation of the document to other formats in the future and requiring additional steps in retrieval. </a:t>
            </a:r>
          </a:p>
          <a:p>
            <a:pPr marL="171450" indent="-171450" algn="l" defTabSz="825500">
              <a:buFont typeface="Arial" panose="020B0604020202020204" pitchFamily="34" charset="0"/>
              <a:buChar char="•"/>
            </a:pPr>
            <a:r>
              <a:rPr lang="en-US" sz="1200" dirty="0">
                <a:solidFill>
                  <a:srgbClr val="333333"/>
                </a:solidFill>
              </a:rPr>
              <a:t>The market indicated the need for an alternative.</a:t>
            </a:r>
          </a:p>
        </p:txBody>
      </p:sp>
      <p:sp>
        <p:nvSpPr>
          <p:cNvPr id="52" name="TextBox 51">
            <a:extLst>
              <a:ext uri="{FF2B5EF4-FFF2-40B4-BE49-F238E27FC236}">
                <a16:creationId xmlns:a16="http://schemas.microsoft.com/office/drawing/2014/main" id="{190D4E56-F3AB-4C82-ACB5-C96B7F5FC310}"/>
              </a:ext>
            </a:extLst>
          </p:cNvPr>
          <p:cNvSpPr txBox="1"/>
          <p:nvPr/>
        </p:nvSpPr>
        <p:spPr>
          <a:xfrm>
            <a:off x="9251565" y="2209518"/>
            <a:ext cx="250362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71450" indent="-171450" algn="l" defTabSz="825500">
              <a:buFont typeface="Arial" panose="020B0604020202020204" pitchFamily="34" charset="0"/>
              <a:buChar char="•"/>
            </a:pPr>
            <a:r>
              <a:rPr lang="en-US" sz="1200" dirty="0">
                <a:solidFill>
                  <a:srgbClr val="333333"/>
                </a:solidFill>
              </a:rPr>
              <a:t>M</a:t>
            </a:r>
            <a:r>
              <a:rPr lang="en-US" sz="1200" cap="none" dirty="0">
                <a:solidFill>
                  <a:srgbClr val="333333"/>
                </a:solidFill>
              </a:rPr>
              <a:t>arket interest to assemble a core FHIR document with resources at the source drove the creation of CA:FeX v1.0</a:t>
            </a:r>
          </a:p>
        </p:txBody>
      </p:sp>
      <p:sp>
        <p:nvSpPr>
          <p:cNvPr id="2" name="TextBox 1">
            <a:extLst>
              <a:ext uri="{FF2B5EF4-FFF2-40B4-BE49-F238E27FC236}">
                <a16:creationId xmlns:a16="http://schemas.microsoft.com/office/drawing/2014/main" id="{E3DF149C-354D-4797-7319-D8F819A11C8A}"/>
              </a:ext>
            </a:extLst>
          </p:cNvPr>
          <p:cNvSpPr txBox="1"/>
          <p:nvPr/>
        </p:nvSpPr>
        <p:spPr>
          <a:xfrm>
            <a:off x="365874" y="858135"/>
            <a:ext cx="11389317" cy="584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2740" hangingPunct="0"/>
            <a:r>
              <a:rPr lang="en-US" sz="1600" kern="0" dirty="0">
                <a:solidFill>
                  <a:srgbClr val="333333"/>
                </a:solidFill>
                <a:latin typeface="Arial"/>
                <a:sym typeface="Helvetica Neue"/>
              </a:rPr>
              <a:t>PS-CA is primarily a content specification that sets the minimum expectation with respect to data requirements. Without a widely accepted mechanism for making the Patient Summary available, the utility of the content as a standalone is limited.</a:t>
            </a:r>
          </a:p>
        </p:txBody>
      </p:sp>
    </p:spTree>
    <p:extLst>
      <p:ext uri="{BB962C8B-B14F-4D97-AF65-F5344CB8AC3E}">
        <p14:creationId xmlns:p14="http://schemas.microsoft.com/office/powerpoint/2010/main" val="282169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01CBB146-AFED-45DE-9182-C2D4283D534E}"/>
              </a:ext>
            </a:extLst>
          </p:cNvPr>
          <p:cNvSpPr txBox="1">
            <a:spLocks/>
          </p:cNvSpPr>
          <p:nvPr/>
        </p:nvSpPr>
        <p:spPr>
          <a:xfrm>
            <a:off x="507402" y="6069480"/>
            <a:ext cx="44216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BCFBF29-39BB-47B7-B83E-9E61FEB2B13F}" type="slidenum">
              <a:rPr kumimoji="0" lang="en-CA"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60" name="TextBox 59">
            <a:extLst>
              <a:ext uri="{FF2B5EF4-FFF2-40B4-BE49-F238E27FC236}">
                <a16:creationId xmlns:a16="http://schemas.microsoft.com/office/drawing/2014/main" id="{557A362A-1BD9-4FEE-AD2C-18A3085EFE7E}"/>
              </a:ext>
            </a:extLst>
          </p:cNvPr>
          <p:cNvSpPr txBox="1"/>
          <p:nvPr/>
        </p:nvSpPr>
        <p:spPr>
          <a:xfrm>
            <a:off x="470262" y="1442932"/>
            <a:ext cx="6104709" cy="3108543"/>
          </a:xfrm>
          <a:prstGeom prst="rect">
            <a:avLst/>
          </a:prstGeom>
          <a:solidFill>
            <a:schemeClr val="bg1">
              <a:lumMod val="95000"/>
            </a:schemeClr>
          </a:solidFill>
          <a:ln w="12700" cap="flat">
            <a:noFill/>
            <a:miter lim="400000"/>
          </a:ln>
          <a:effectLst/>
          <a:sp3d/>
        </p:spPr>
        <p:txBody>
          <a:bodyPr wrap="square" lIns="91440" tIns="45720" rIns="91440" bIns="45720" anchor="t">
            <a:spAutoFit/>
          </a:bodyPr>
          <a:lstStyle/>
          <a:p>
            <a:pPr algn="ctr">
              <a:defRPr/>
            </a:pPr>
            <a:endParaRPr lang="en-US" sz="1400" kern="0" dirty="0">
              <a:latin typeface="Arial"/>
              <a:cs typeface="Arial"/>
            </a:endParaRPr>
          </a:p>
          <a:p>
            <a:pPr>
              <a:defRPr/>
            </a:pPr>
            <a:r>
              <a:rPr kumimoji="0" lang="en-US" sz="1400" i="0" u="none" strike="noStrike" kern="0" cap="none" spc="0" normalizeH="0" baseline="0" noProof="0" dirty="0">
                <a:ln>
                  <a:noFill/>
                </a:ln>
                <a:effectLst/>
                <a:uLnTx/>
                <a:uFillTx/>
                <a:latin typeface="Arial"/>
                <a:cs typeface="Arial"/>
              </a:rPr>
              <a:t>The CA:FeX specification </a:t>
            </a:r>
            <a:r>
              <a:rPr kumimoji="0" lang="en-US" sz="1400" b="1" i="0" strike="noStrike" kern="0" cap="none" spc="0" normalizeH="0" baseline="0" noProof="0" dirty="0">
                <a:ln>
                  <a:noFill/>
                </a:ln>
                <a:effectLst/>
                <a:uLnTx/>
                <a:uFillTx/>
                <a:latin typeface="Arial"/>
                <a:cs typeface="Arial"/>
              </a:rPr>
              <a:t>started</a:t>
            </a:r>
            <a:r>
              <a:rPr kumimoji="0" lang="en-US" sz="1400" b="0" i="0" u="none" strike="noStrike" kern="0" cap="none" spc="0" normalizeH="0" baseline="0" noProof="0" dirty="0">
                <a:ln>
                  <a:noFill/>
                </a:ln>
                <a:effectLst/>
                <a:uLnTx/>
                <a:uFillTx/>
                <a:latin typeface="Arial"/>
                <a:cs typeface="Arial"/>
              </a:rPr>
              <a:t> with FHIR-based multi-resource (document) exchange.</a:t>
            </a:r>
          </a:p>
          <a:p>
            <a:pPr>
              <a:defRPr/>
            </a:pPr>
            <a:endParaRPr lang="en-US" sz="1400" kern="0" dirty="0">
              <a:latin typeface="Arial"/>
              <a:cs typeface="Arial"/>
            </a:endParaRPr>
          </a:p>
          <a:p>
            <a:pPr>
              <a:defRPr/>
            </a:pPr>
            <a:r>
              <a:rPr kumimoji="0" lang="en-US" sz="1400" b="0" i="0" u="none" strike="noStrike" kern="0" cap="none" spc="0" normalizeH="0" baseline="0" noProof="0" dirty="0">
                <a:ln>
                  <a:noFill/>
                </a:ln>
                <a:effectLst/>
                <a:uLnTx/>
                <a:uFillTx/>
                <a:latin typeface="Arial"/>
                <a:cs typeface="Arial"/>
              </a:rPr>
              <a:t>FHIR supports multiple representations of documents, including </a:t>
            </a:r>
            <a:r>
              <a:rPr kumimoji="0" lang="en-US" sz="1400" b="1" i="0" u="none" strike="noStrike" kern="0" cap="none" spc="0" normalizeH="0" baseline="0" noProof="0" dirty="0">
                <a:ln>
                  <a:noFill/>
                </a:ln>
                <a:effectLst/>
                <a:uLnTx/>
                <a:uFillTx/>
                <a:latin typeface="Arial"/>
                <a:cs typeface="Arial"/>
              </a:rPr>
              <a:t>FHIR-assembled documents</a:t>
            </a:r>
            <a:r>
              <a:rPr kumimoji="0" lang="en-US" sz="1400" b="0" i="0" u="none" strike="noStrike" kern="0" cap="none" spc="0" normalizeH="0" baseline="0" noProof="0" dirty="0">
                <a:ln>
                  <a:noFill/>
                </a:ln>
                <a:effectLst/>
                <a:uLnTx/>
                <a:uFillTx/>
                <a:latin typeface="Arial"/>
                <a:cs typeface="Arial"/>
              </a:rPr>
              <a:t> (e.g., bundle with composition) and FHIR-enabled documents (e.g., binary) and references (e.g., </a:t>
            </a:r>
            <a:r>
              <a:rPr kumimoji="0" lang="en-US" sz="1400" b="0" i="0" u="none" strike="noStrike" kern="0" cap="none" spc="0" normalizeH="0" baseline="0" noProof="0" dirty="0" err="1">
                <a:ln>
                  <a:noFill/>
                </a:ln>
                <a:effectLst/>
                <a:uLnTx/>
                <a:uFillTx/>
                <a:latin typeface="Arial"/>
                <a:cs typeface="Arial"/>
              </a:rPr>
              <a:t>DocumentReference</a:t>
            </a:r>
            <a:r>
              <a:rPr kumimoji="0" lang="en-US" sz="1400" b="0" i="0" u="none" strike="noStrike" kern="0" cap="none" spc="0" normalizeH="0" baseline="0" noProof="0" dirty="0">
                <a:ln>
                  <a:noFill/>
                </a:ln>
                <a:effectLst/>
                <a:uLnTx/>
                <a:uFillTx/>
                <a:latin typeface="Arial"/>
                <a:cs typeface="Arial"/>
              </a:rPr>
              <a:t>). These are FHIR formats that allow for RESTful exchange.</a:t>
            </a:r>
          </a:p>
          <a:p>
            <a:pPr>
              <a:defRPr/>
            </a:pPr>
            <a:endParaRPr lang="en-US" sz="1400" kern="0" dirty="0">
              <a:latin typeface="Arial"/>
              <a:cs typeface="Arial"/>
            </a:endParaRPr>
          </a:p>
          <a:p>
            <a:pPr>
              <a:defRPr/>
            </a:pPr>
            <a:r>
              <a:rPr kumimoji="0" lang="en-US" sz="1400" b="0" i="0" u="none" strike="noStrike" kern="0" cap="none" spc="0" normalizeH="0" baseline="0" noProof="0" dirty="0">
                <a:ln>
                  <a:noFill/>
                </a:ln>
                <a:effectLst/>
                <a:uLnTx/>
                <a:uFillTx/>
                <a:latin typeface="Arial"/>
                <a:cs typeface="Arial"/>
              </a:rPr>
              <a:t>The inception of CA:FeX v1.0.0 TI only aimed to cover the gap of MHD (e.g., did not support Bundle/Composition). Therefore, the </a:t>
            </a:r>
            <a:r>
              <a:rPr kumimoji="0" lang="en-US" sz="1400" b="1" i="0" u="none" strike="noStrike" kern="0" cap="none" spc="0" normalizeH="0" baseline="0" noProof="0" dirty="0">
                <a:ln>
                  <a:noFill/>
                </a:ln>
                <a:effectLst/>
                <a:uLnTx/>
                <a:uFillTx/>
                <a:latin typeface="Arial"/>
                <a:cs typeface="Arial"/>
              </a:rPr>
              <a:t>first release of the specification </a:t>
            </a:r>
            <a:r>
              <a:rPr kumimoji="0" lang="en-US" sz="1400" b="0" i="0" u="none" strike="noStrike" kern="0" cap="none" spc="0" normalizeH="0" baseline="0" noProof="0" dirty="0">
                <a:ln>
                  <a:noFill/>
                </a:ln>
                <a:effectLst/>
                <a:uLnTx/>
                <a:uFillTx/>
                <a:latin typeface="Arial"/>
                <a:cs typeface="Arial"/>
              </a:rPr>
              <a:t>focused on providing </a:t>
            </a:r>
            <a:r>
              <a:rPr kumimoji="0" lang="en-US" sz="1400" b="1" i="0" u="none" strike="noStrike" kern="0" cap="none" spc="0" normalizeH="0" baseline="0" noProof="0" dirty="0">
                <a:ln>
                  <a:noFill/>
                </a:ln>
                <a:effectLst/>
                <a:uLnTx/>
                <a:uFillTx/>
                <a:latin typeface="Arial"/>
                <a:cs typeface="Arial"/>
              </a:rPr>
              <a:t>guidance </a:t>
            </a:r>
            <a:r>
              <a:rPr kumimoji="0" lang="en-US" sz="1400" i="0" u="none" strike="noStrike" kern="0" cap="none" spc="0" normalizeH="0" baseline="0" noProof="0" dirty="0">
                <a:ln>
                  <a:noFill/>
                </a:ln>
                <a:effectLst/>
                <a:uLnTx/>
                <a:uFillTx/>
                <a:latin typeface="Arial"/>
                <a:cs typeface="Arial"/>
              </a:rPr>
              <a:t>for the </a:t>
            </a:r>
            <a:r>
              <a:rPr kumimoji="0" lang="en-US" sz="1400" b="1" i="0" u="none" strike="noStrike" kern="0" cap="none" spc="0" normalizeH="0" baseline="0" noProof="0" dirty="0">
                <a:ln>
                  <a:noFill/>
                </a:ln>
                <a:effectLst/>
                <a:uLnTx/>
                <a:uFillTx/>
                <a:latin typeface="Arial"/>
                <a:cs typeface="Arial"/>
              </a:rPr>
              <a:t>exchange of FHIR-Assembled Documents.</a:t>
            </a:r>
          </a:p>
          <a:p>
            <a:pPr>
              <a:defRPr/>
            </a:pPr>
            <a:endParaRPr kumimoji="0" lang="en-US" sz="1400" b="1" i="0" u="none" strike="noStrike" kern="0" cap="none" spc="0" normalizeH="0" baseline="0" noProof="0" dirty="0">
              <a:ln>
                <a:noFill/>
              </a:ln>
              <a:effectLst/>
              <a:uLnTx/>
              <a:uFillTx/>
              <a:latin typeface="Arial"/>
              <a:cs typeface="Arial"/>
            </a:endParaRPr>
          </a:p>
        </p:txBody>
      </p:sp>
      <p:sp>
        <p:nvSpPr>
          <p:cNvPr id="80" name="TextBox 79">
            <a:extLst>
              <a:ext uri="{FF2B5EF4-FFF2-40B4-BE49-F238E27FC236}">
                <a16:creationId xmlns:a16="http://schemas.microsoft.com/office/drawing/2014/main" id="{00C839D3-A2B5-4082-9D6F-A3F12003A504}"/>
              </a:ext>
            </a:extLst>
          </p:cNvPr>
          <p:cNvSpPr txBox="1"/>
          <p:nvPr/>
        </p:nvSpPr>
        <p:spPr>
          <a:xfrm>
            <a:off x="7721383" y="1850389"/>
            <a:ext cx="380551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r>
              <a:rPr lang="en-US" sz="2000" b="1" cap="none" dirty="0">
                <a:latin typeface="Arial" panose="020B0604020202020204" pitchFamily="34" charset="0"/>
                <a:cs typeface="Arial" panose="020B0604020202020204" pitchFamily="34" charset="0"/>
              </a:rPr>
              <a:t>CA:FeX v1.0.0 TI Interactions</a:t>
            </a:r>
            <a:endParaRPr lang="en-CA" sz="2000" b="1" cap="none" dirty="0">
              <a:latin typeface="Arial" panose="020B0604020202020204" pitchFamily="34" charset="0"/>
              <a:cs typeface="Arial" panose="020B0604020202020204" pitchFamily="34" charset="0"/>
            </a:endParaRPr>
          </a:p>
        </p:txBody>
      </p:sp>
      <p:sp>
        <p:nvSpPr>
          <p:cNvPr id="51" name="Title 4">
            <a:extLst>
              <a:ext uri="{FF2B5EF4-FFF2-40B4-BE49-F238E27FC236}">
                <a16:creationId xmlns:a16="http://schemas.microsoft.com/office/drawing/2014/main" id="{E741DD4A-C843-4B54-B318-B0E829F29CA6}"/>
              </a:ext>
            </a:extLst>
          </p:cNvPr>
          <p:cNvSpPr txBox="1">
            <a:spLocks/>
          </p:cNvSpPr>
          <p:nvPr/>
        </p:nvSpPr>
        <p:spPr>
          <a:xfrm>
            <a:off x="365874" y="302220"/>
            <a:ext cx="11565714"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412730" eaLnBrk="1" latinLnBrk="0" hangingPunct="1">
              <a:lnSpc>
                <a:spcPct val="100000"/>
              </a:lnSpc>
              <a:spcBef>
                <a:spcPts val="0"/>
              </a:spcBef>
              <a:spcAft>
                <a:spcPts val="0"/>
              </a:spcAft>
              <a:buClrTx/>
              <a:buSzTx/>
              <a:buFontTx/>
              <a:buNone/>
              <a:tabLst/>
              <a:defRPr sz="2800" b="1" i="0" u="none" strike="noStrike" cap="none" spc="0" baseline="0" dirty="0">
                <a:ln>
                  <a:noFill/>
                </a:ln>
                <a:solidFill>
                  <a:srgbClr val="181F2D"/>
                </a:solidFill>
                <a:uFillTx/>
                <a:latin typeface="+mj-lt"/>
                <a:ea typeface="+mn-ea"/>
                <a:cs typeface="+mn-cs"/>
                <a:sym typeface="Helvetica Neue"/>
              </a:defRPr>
            </a:lvl1pPr>
            <a:lvl2pPr marL="0" marR="0" indent="11429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89"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8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78"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7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66"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60"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5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a:lstStyle>
          <a:p>
            <a:r>
              <a:rPr lang="en-CA" kern="0" dirty="0"/>
              <a:t>Scope of CA:FeX v1.0.0 TI</a:t>
            </a:r>
          </a:p>
        </p:txBody>
      </p:sp>
      <p:sp>
        <p:nvSpPr>
          <p:cNvPr id="3" name="Flowchart: Magnetic Disk 2">
            <a:extLst>
              <a:ext uri="{FF2B5EF4-FFF2-40B4-BE49-F238E27FC236}">
                <a16:creationId xmlns:a16="http://schemas.microsoft.com/office/drawing/2014/main" id="{406310C2-C482-33B6-F941-D5A454480C3F}"/>
              </a:ext>
            </a:extLst>
          </p:cNvPr>
          <p:cNvSpPr/>
          <p:nvPr/>
        </p:nvSpPr>
        <p:spPr>
          <a:xfrm>
            <a:off x="10870683" y="3299056"/>
            <a:ext cx="1076424" cy="1314848"/>
          </a:xfrm>
          <a:prstGeom prst="flowChartMagneticDisk">
            <a:avLst/>
          </a:prstGeom>
          <a:solidFill>
            <a:schemeClr val="tx2"/>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pic>
        <p:nvPicPr>
          <p:cNvPr id="6" name="Graphic 5" descr="Computer with solid fill">
            <a:extLst>
              <a:ext uri="{FF2B5EF4-FFF2-40B4-BE49-F238E27FC236}">
                <a16:creationId xmlns:a16="http://schemas.microsoft.com/office/drawing/2014/main" id="{80106049-8546-3979-CC91-D8A8E2B4A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1545" y="3218151"/>
            <a:ext cx="1314847" cy="1314847"/>
          </a:xfrm>
          <a:prstGeom prst="rect">
            <a:avLst/>
          </a:prstGeom>
        </p:spPr>
      </p:pic>
      <p:cxnSp>
        <p:nvCxnSpPr>
          <p:cNvPr id="8" name="Straight Arrow Connector 7">
            <a:extLst>
              <a:ext uri="{FF2B5EF4-FFF2-40B4-BE49-F238E27FC236}">
                <a16:creationId xmlns:a16="http://schemas.microsoft.com/office/drawing/2014/main" id="{A6733BFD-EA63-6572-C0B9-A6594806BE68}"/>
              </a:ext>
            </a:extLst>
          </p:cNvPr>
          <p:cNvCxnSpPr/>
          <p:nvPr/>
        </p:nvCxnSpPr>
        <p:spPr>
          <a:xfrm>
            <a:off x="8293449" y="3441335"/>
            <a:ext cx="1890395"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DACEE1CB-4C15-6376-AA26-50C00B9CD991}"/>
              </a:ext>
            </a:extLst>
          </p:cNvPr>
          <p:cNvSpPr txBox="1"/>
          <p:nvPr/>
        </p:nvSpPr>
        <p:spPr>
          <a:xfrm>
            <a:off x="8235499" y="3035953"/>
            <a:ext cx="1890393" cy="400110"/>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i="1" kern="0" dirty="0">
                <a:solidFill>
                  <a:srgbClr val="C00000"/>
                </a:solidFill>
                <a:latin typeface="Arial" panose="020B0604020202020204" pitchFamily="34" charset="0"/>
                <a:cs typeface="Arial" panose="020B0604020202020204" pitchFamily="34" charset="0"/>
              </a:rPr>
              <a:t>Submit a Document (CA:FeX 1)</a:t>
            </a:r>
          </a:p>
        </p:txBody>
      </p:sp>
      <p:cxnSp>
        <p:nvCxnSpPr>
          <p:cNvPr id="10" name="Straight Arrow Connector 9">
            <a:extLst>
              <a:ext uri="{FF2B5EF4-FFF2-40B4-BE49-F238E27FC236}">
                <a16:creationId xmlns:a16="http://schemas.microsoft.com/office/drawing/2014/main" id="{C5AFCC79-AC4F-15BA-4D9F-1B945A16BC83}"/>
              </a:ext>
            </a:extLst>
          </p:cNvPr>
          <p:cNvCxnSpPr/>
          <p:nvPr/>
        </p:nvCxnSpPr>
        <p:spPr>
          <a:xfrm>
            <a:off x="8235497" y="3989693"/>
            <a:ext cx="1890395" cy="0"/>
          </a:xfrm>
          <a:prstGeom prst="straightConnector1">
            <a:avLst/>
          </a:prstGeom>
          <a:noFill/>
          <a:ln w="2540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4A0634FB-F45C-854B-C8FA-BABF27E62CC9}"/>
              </a:ext>
            </a:extLst>
          </p:cNvPr>
          <p:cNvSpPr txBox="1"/>
          <p:nvPr/>
        </p:nvSpPr>
        <p:spPr>
          <a:xfrm>
            <a:off x="8108860" y="3564238"/>
            <a:ext cx="2163764" cy="430887"/>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b="1" i="1" kern="0" dirty="0">
                <a:solidFill>
                  <a:srgbClr val="C00000"/>
                </a:solidFill>
                <a:latin typeface="Arial" panose="020B0604020202020204" pitchFamily="34" charset="0"/>
                <a:cs typeface="Arial" panose="020B0604020202020204" pitchFamily="34" charset="0"/>
              </a:rPr>
              <a:t>Search for a Document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i="1" kern="0" dirty="0">
                <a:solidFill>
                  <a:srgbClr val="C00000"/>
                </a:solidFill>
                <a:latin typeface="Arial" panose="020B0604020202020204" pitchFamily="34" charset="0"/>
                <a:cs typeface="Arial" panose="020B0604020202020204" pitchFamily="34" charset="0"/>
              </a:rPr>
              <a:t>(CA:FeX 2A)</a:t>
            </a:r>
          </a:p>
        </p:txBody>
      </p:sp>
      <p:sp>
        <p:nvSpPr>
          <p:cNvPr id="12" name="TextBox 11">
            <a:extLst>
              <a:ext uri="{FF2B5EF4-FFF2-40B4-BE49-F238E27FC236}">
                <a16:creationId xmlns:a16="http://schemas.microsoft.com/office/drawing/2014/main" id="{EF0BAB8E-25ED-6228-BDA0-B121B3F3C8DA}"/>
              </a:ext>
            </a:extLst>
          </p:cNvPr>
          <p:cNvSpPr txBox="1"/>
          <p:nvPr/>
        </p:nvSpPr>
        <p:spPr>
          <a:xfrm>
            <a:off x="10745049" y="4711413"/>
            <a:ext cx="1400977" cy="600164"/>
          </a:xfrm>
          <a:prstGeom prst="rect">
            <a:avLst/>
          </a:prstGeom>
          <a:noFill/>
          <a:ln w="12700" cap="flat">
            <a:noFill/>
            <a:miter lim="400000"/>
          </a:ln>
          <a:effectLst/>
          <a:sp3d/>
        </p:spPr>
        <p:txBody>
          <a:bodyPr wrap="square"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1" kern="0" dirty="0">
                <a:latin typeface="Arial" panose="020B0604020202020204" pitchFamily="34" charset="0"/>
                <a:cs typeface="Arial" panose="020B0604020202020204" pitchFamily="34" charset="0"/>
              </a:rPr>
              <a:t>FHIR-Assembled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b="1" i="1" kern="0" dirty="0">
                <a:latin typeface="Arial" panose="020B0604020202020204" pitchFamily="34" charset="0"/>
                <a:cs typeface="Arial" panose="020B0604020202020204" pitchFamily="34" charset="0"/>
              </a:rPr>
              <a:t>Documents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b="1" i="1" kern="0" dirty="0">
                <a:latin typeface="Arial" panose="020B0604020202020204" pitchFamily="34" charset="0"/>
                <a:cs typeface="Arial" panose="020B0604020202020204" pitchFamily="34" charset="0"/>
              </a:rPr>
              <a:t>Repository</a:t>
            </a:r>
          </a:p>
        </p:txBody>
      </p:sp>
      <p:cxnSp>
        <p:nvCxnSpPr>
          <p:cNvPr id="13" name="Straight Arrow Connector 12">
            <a:extLst>
              <a:ext uri="{FF2B5EF4-FFF2-40B4-BE49-F238E27FC236}">
                <a16:creationId xmlns:a16="http://schemas.microsoft.com/office/drawing/2014/main" id="{A66C6893-ACF1-3C1E-D485-628065B03D4F}"/>
              </a:ext>
            </a:extLst>
          </p:cNvPr>
          <p:cNvCxnSpPr>
            <a:cxnSpLocks/>
          </p:cNvCxnSpPr>
          <p:nvPr/>
        </p:nvCxnSpPr>
        <p:spPr>
          <a:xfrm>
            <a:off x="8235497" y="4528286"/>
            <a:ext cx="1890395" cy="0"/>
          </a:xfrm>
          <a:prstGeom prst="straightConnector1">
            <a:avLst/>
          </a:prstGeom>
          <a:noFill/>
          <a:ln w="25400" cap="flat">
            <a:solidFill>
              <a:srgbClr val="000000"/>
            </a:solidFill>
            <a:prstDash val="solid"/>
            <a:miter lim="400000"/>
            <a:headEnd type="triangle"/>
            <a:tailEnd type="none"/>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0B760EDC-5D23-0587-AE8E-40E9E077D50F}"/>
              </a:ext>
            </a:extLst>
          </p:cNvPr>
          <p:cNvSpPr txBox="1"/>
          <p:nvPr/>
        </p:nvSpPr>
        <p:spPr>
          <a:xfrm>
            <a:off x="8098812" y="4114446"/>
            <a:ext cx="2163764" cy="430887"/>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b="1" i="1" kern="0" dirty="0">
                <a:solidFill>
                  <a:srgbClr val="C00000"/>
                </a:solidFill>
                <a:latin typeface="Arial" panose="020B0604020202020204" pitchFamily="34" charset="0"/>
                <a:cs typeface="Arial" panose="020B0604020202020204" pitchFamily="34" charset="0"/>
              </a:rPr>
              <a:t>Retrieve a Document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i="1" kern="0" dirty="0">
                <a:solidFill>
                  <a:srgbClr val="C00000"/>
                </a:solidFill>
                <a:latin typeface="Arial" panose="020B0604020202020204" pitchFamily="34" charset="0"/>
                <a:cs typeface="Arial" panose="020B0604020202020204" pitchFamily="34" charset="0"/>
              </a:rPr>
              <a:t>(CA:FeX 2A)</a:t>
            </a:r>
          </a:p>
        </p:txBody>
      </p:sp>
      <p:sp>
        <p:nvSpPr>
          <p:cNvPr id="38" name="Rectangle 37">
            <a:extLst>
              <a:ext uri="{FF2B5EF4-FFF2-40B4-BE49-F238E27FC236}">
                <a16:creationId xmlns:a16="http://schemas.microsoft.com/office/drawing/2014/main" id="{DCE5A5D8-1A2E-712A-1B14-429FF2F35A4B}"/>
              </a:ext>
            </a:extLst>
          </p:cNvPr>
          <p:cNvSpPr/>
          <p:nvPr/>
        </p:nvSpPr>
        <p:spPr>
          <a:xfrm>
            <a:off x="10302949" y="2779555"/>
            <a:ext cx="395670" cy="242027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39" name="TextBox 38">
            <a:extLst>
              <a:ext uri="{FF2B5EF4-FFF2-40B4-BE49-F238E27FC236}">
                <a16:creationId xmlns:a16="http://schemas.microsoft.com/office/drawing/2014/main" id="{3C027431-8F5B-ACBB-6E05-7DBE477DDEF3}"/>
              </a:ext>
            </a:extLst>
          </p:cNvPr>
          <p:cNvSpPr txBox="1"/>
          <p:nvPr/>
        </p:nvSpPr>
        <p:spPr>
          <a:xfrm rot="16200000">
            <a:off x="9572885" y="3916164"/>
            <a:ext cx="1847222" cy="338554"/>
          </a:xfrm>
          <a:prstGeom prst="rect">
            <a:avLst/>
          </a:prstGeom>
          <a:noFill/>
          <a:ln w="12700" cap="flat">
            <a:noFill/>
            <a:miter lim="400000"/>
          </a:ln>
          <a:effectLst/>
          <a:sp3d/>
        </p:spPr>
        <p:txBody>
          <a:bodyPr wrap="square"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kern="0" dirty="0">
                <a:solidFill>
                  <a:schemeClr val="bg1"/>
                </a:solidFill>
                <a:latin typeface="Arial" panose="020B0604020202020204" pitchFamily="34" charset="0"/>
                <a:cs typeface="Arial" panose="020B0604020202020204" pitchFamily="34" charset="0"/>
              </a:rPr>
              <a:t>FHIR Server</a:t>
            </a:r>
          </a:p>
        </p:txBody>
      </p:sp>
      <p:grpSp>
        <p:nvGrpSpPr>
          <p:cNvPr id="40" name="Group 39">
            <a:extLst>
              <a:ext uri="{FF2B5EF4-FFF2-40B4-BE49-F238E27FC236}">
                <a16:creationId xmlns:a16="http://schemas.microsoft.com/office/drawing/2014/main" id="{5410FA9A-132E-5068-EF30-C50711C4B37A}"/>
              </a:ext>
            </a:extLst>
          </p:cNvPr>
          <p:cNvGrpSpPr/>
          <p:nvPr/>
        </p:nvGrpSpPr>
        <p:grpSpPr>
          <a:xfrm>
            <a:off x="11368927" y="3779681"/>
            <a:ext cx="395670" cy="461002"/>
            <a:chOff x="8730713" y="1892945"/>
            <a:chExt cx="748547" cy="748547"/>
          </a:xfrm>
        </p:grpSpPr>
        <p:sp>
          <p:nvSpPr>
            <p:cNvPr id="41" name="Rectangle 40">
              <a:extLst>
                <a:ext uri="{FF2B5EF4-FFF2-40B4-BE49-F238E27FC236}">
                  <a16:creationId xmlns:a16="http://schemas.microsoft.com/office/drawing/2014/main" id="{BE3D7FAF-7947-0123-328E-02872FAD6295}"/>
                </a:ext>
              </a:extLst>
            </p:cNvPr>
            <p:cNvSpPr/>
            <p:nvPr/>
          </p:nvSpPr>
          <p:spPr>
            <a:xfrm>
              <a:off x="8842549" y="1955494"/>
              <a:ext cx="492368" cy="650891"/>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pic>
          <p:nvPicPr>
            <p:cNvPr id="42" name="Graphic 41" descr="List with solid fill">
              <a:extLst>
                <a:ext uri="{FF2B5EF4-FFF2-40B4-BE49-F238E27FC236}">
                  <a16:creationId xmlns:a16="http://schemas.microsoft.com/office/drawing/2014/main" id="{3E9F4084-F6C2-A970-E38C-1310D53BF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0713" y="1892945"/>
              <a:ext cx="748547" cy="748547"/>
            </a:xfrm>
            <a:prstGeom prst="rect">
              <a:avLst/>
            </a:prstGeom>
          </p:spPr>
        </p:pic>
      </p:grpSp>
      <p:grpSp>
        <p:nvGrpSpPr>
          <p:cNvPr id="43" name="Group 42">
            <a:extLst>
              <a:ext uri="{FF2B5EF4-FFF2-40B4-BE49-F238E27FC236}">
                <a16:creationId xmlns:a16="http://schemas.microsoft.com/office/drawing/2014/main" id="{BCA4F764-2132-BC23-5266-0B342389C831}"/>
              </a:ext>
            </a:extLst>
          </p:cNvPr>
          <p:cNvGrpSpPr/>
          <p:nvPr/>
        </p:nvGrpSpPr>
        <p:grpSpPr>
          <a:xfrm>
            <a:off x="11266179" y="3883945"/>
            <a:ext cx="395670" cy="461002"/>
            <a:chOff x="8730713" y="1892945"/>
            <a:chExt cx="748547" cy="748547"/>
          </a:xfrm>
        </p:grpSpPr>
        <p:sp>
          <p:nvSpPr>
            <p:cNvPr id="44" name="Rectangle 43">
              <a:extLst>
                <a:ext uri="{FF2B5EF4-FFF2-40B4-BE49-F238E27FC236}">
                  <a16:creationId xmlns:a16="http://schemas.microsoft.com/office/drawing/2014/main" id="{DCE2C2E1-E0EF-EAF8-4FF0-E26C6BE4D16E}"/>
                </a:ext>
              </a:extLst>
            </p:cNvPr>
            <p:cNvSpPr/>
            <p:nvPr/>
          </p:nvSpPr>
          <p:spPr>
            <a:xfrm>
              <a:off x="8842549" y="1955494"/>
              <a:ext cx="492368" cy="650891"/>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pic>
          <p:nvPicPr>
            <p:cNvPr id="45" name="Graphic 44" descr="List with solid fill">
              <a:extLst>
                <a:ext uri="{FF2B5EF4-FFF2-40B4-BE49-F238E27FC236}">
                  <a16:creationId xmlns:a16="http://schemas.microsoft.com/office/drawing/2014/main" id="{BE075947-28A7-5296-ECC9-62BA7752E6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0713" y="1892945"/>
              <a:ext cx="748547" cy="748547"/>
            </a:xfrm>
            <a:prstGeom prst="rect">
              <a:avLst/>
            </a:prstGeom>
          </p:spPr>
        </p:pic>
      </p:grpSp>
      <p:grpSp>
        <p:nvGrpSpPr>
          <p:cNvPr id="46" name="Group 45">
            <a:extLst>
              <a:ext uri="{FF2B5EF4-FFF2-40B4-BE49-F238E27FC236}">
                <a16:creationId xmlns:a16="http://schemas.microsoft.com/office/drawing/2014/main" id="{DC20A2D6-EC9A-F31A-2F62-5400CEC6D237}"/>
              </a:ext>
            </a:extLst>
          </p:cNvPr>
          <p:cNvGrpSpPr/>
          <p:nvPr/>
        </p:nvGrpSpPr>
        <p:grpSpPr>
          <a:xfrm>
            <a:off x="11141274" y="3981454"/>
            <a:ext cx="395670" cy="461002"/>
            <a:chOff x="8730713" y="1892945"/>
            <a:chExt cx="748547" cy="748547"/>
          </a:xfrm>
        </p:grpSpPr>
        <p:sp>
          <p:nvSpPr>
            <p:cNvPr id="47" name="Rectangle 46">
              <a:extLst>
                <a:ext uri="{FF2B5EF4-FFF2-40B4-BE49-F238E27FC236}">
                  <a16:creationId xmlns:a16="http://schemas.microsoft.com/office/drawing/2014/main" id="{40357854-DC48-2731-6E78-E3730C202CDE}"/>
                </a:ext>
              </a:extLst>
            </p:cNvPr>
            <p:cNvSpPr/>
            <p:nvPr/>
          </p:nvSpPr>
          <p:spPr>
            <a:xfrm>
              <a:off x="8842549" y="1955494"/>
              <a:ext cx="492368" cy="650891"/>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sz="1600" b="0" cap="none" dirty="0">
                <a:solidFill>
                  <a:srgbClr val="FFFFFF"/>
                </a:solidFill>
                <a:ea typeface="Helvetica Neue Light"/>
                <a:cs typeface="Helvetica Neue Light"/>
                <a:sym typeface="Helvetica Neue Light"/>
              </a:endParaRPr>
            </a:p>
          </p:txBody>
        </p:sp>
        <p:pic>
          <p:nvPicPr>
            <p:cNvPr id="48" name="Graphic 47" descr="List with solid fill">
              <a:extLst>
                <a:ext uri="{FF2B5EF4-FFF2-40B4-BE49-F238E27FC236}">
                  <a16:creationId xmlns:a16="http://schemas.microsoft.com/office/drawing/2014/main" id="{F620A88B-A93E-D797-FBA2-79B7F67824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0713" y="1892945"/>
              <a:ext cx="748547" cy="748547"/>
            </a:xfrm>
            <a:prstGeom prst="rect">
              <a:avLst/>
            </a:prstGeom>
          </p:spPr>
        </p:pic>
      </p:grpSp>
      <p:sp>
        <p:nvSpPr>
          <p:cNvPr id="49" name="TextBox 48">
            <a:extLst>
              <a:ext uri="{FF2B5EF4-FFF2-40B4-BE49-F238E27FC236}">
                <a16:creationId xmlns:a16="http://schemas.microsoft.com/office/drawing/2014/main" id="{16CD7ED4-DF46-FD3C-FD2E-BBBC99BB65BA}"/>
              </a:ext>
            </a:extLst>
          </p:cNvPr>
          <p:cNvSpPr txBox="1"/>
          <p:nvPr/>
        </p:nvSpPr>
        <p:spPr>
          <a:xfrm>
            <a:off x="489249" y="4693012"/>
            <a:ext cx="6085722" cy="1384995"/>
          </a:xfrm>
          <a:prstGeom prst="rect">
            <a:avLst/>
          </a:prstGeom>
          <a:solidFill>
            <a:srgbClr val="FF6D70"/>
          </a:solidFill>
          <a:ln w="12700" cap="flat">
            <a:noFill/>
            <a:miter lim="400000"/>
          </a:ln>
          <a:effectLst/>
          <a:sp3d/>
        </p:spPr>
        <p:txBody>
          <a:bodyPr wrap="square" lIns="91440" tIns="45720" rIns="91440" bIns="45720" anchor="t">
            <a:spAutoFit/>
          </a:bodyPr>
          <a:lstStyle/>
          <a:p>
            <a:pPr>
              <a:defRPr/>
            </a:pPr>
            <a:r>
              <a:rPr kumimoji="0" lang="en-US" sz="1400" i="0" u="none" strike="noStrike" kern="0" cap="none" spc="0" normalizeH="0" baseline="0" noProof="0" dirty="0">
                <a:ln>
                  <a:noFill/>
                </a:ln>
                <a:solidFill>
                  <a:schemeClr val="bg1"/>
                </a:solidFill>
                <a:effectLst/>
                <a:uLnTx/>
                <a:uFillTx/>
                <a:latin typeface="Arial"/>
                <a:cs typeface="Arial"/>
              </a:rPr>
              <a:t>Exchange of FHIR-Assembled Documents is </a:t>
            </a:r>
            <a:r>
              <a:rPr kumimoji="0" lang="en-US" sz="1400" b="1" i="0" u="none" strike="noStrike" kern="0" cap="none" spc="0" normalizeH="0" baseline="0" noProof="0" dirty="0">
                <a:ln>
                  <a:noFill/>
                </a:ln>
                <a:solidFill>
                  <a:schemeClr val="bg1"/>
                </a:solidFill>
                <a:effectLst/>
                <a:uLnTx/>
                <a:uFillTx/>
                <a:latin typeface="Arial"/>
                <a:cs typeface="Arial"/>
              </a:rPr>
              <a:t>just one expression </a:t>
            </a:r>
            <a:r>
              <a:rPr kumimoji="0" lang="en-US" sz="1400" i="0" u="none" strike="noStrike" kern="0" cap="none" spc="0" normalizeH="0" baseline="0" noProof="0" dirty="0">
                <a:ln>
                  <a:noFill/>
                </a:ln>
                <a:solidFill>
                  <a:schemeClr val="bg1"/>
                </a:solidFill>
                <a:effectLst/>
                <a:uLnTx/>
                <a:uFillTx/>
                <a:latin typeface="Arial"/>
                <a:cs typeface="Arial"/>
              </a:rPr>
              <a:t>of how data is expected to be exchanged in Canada.</a:t>
            </a:r>
          </a:p>
          <a:p>
            <a:pPr>
              <a:defRPr/>
            </a:pPr>
            <a:endParaRPr lang="en-US" sz="1400" b="0" kern="0" dirty="0">
              <a:solidFill>
                <a:schemeClr val="bg1"/>
              </a:solidFill>
              <a:latin typeface="Arial"/>
              <a:cs typeface="Arial"/>
            </a:endParaRPr>
          </a:p>
          <a:p>
            <a:pPr>
              <a:defRPr/>
            </a:pPr>
            <a:r>
              <a:rPr kumimoji="0" lang="en-US" sz="1400" b="0" i="0" u="none" strike="noStrike" kern="0" cap="none" spc="0" normalizeH="0" baseline="0" noProof="0" dirty="0" err="1">
                <a:ln>
                  <a:noFill/>
                </a:ln>
                <a:solidFill>
                  <a:schemeClr val="bg1"/>
                </a:solidFill>
                <a:effectLst/>
                <a:uLnTx/>
                <a:uFillTx/>
                <a:latin typeface="Arial"/>
                <a:cs typeface="Arial"/>
              </a:rPr>
              <a:t>CA:FeX</a:t>
            </a:r>
            <a:r>
              <a:rPr kumimoji="0" lang="en-US" sz="1400" b="0" i="0" u="none" strike="noStrike" kern="0" cap="none" spc="0" normalizeH="0" baseline="0" noProof="0" dirty="0">
                <a:ln>
                  <a:noFill/>
                </a:ln>
                <a:solidFill>
                  <a:schemeClr val="bg1"/>
                </a:solidFill>
                <a:effectLst/>
                <a:uLnTx/>
                <a:uFillTx/>
                <a:latin typeface="Arial"/>
                <a:cs typeface="Arial"/>
              </a:rPr>
              <a:t> has the opportunity to introduce guidance on a </a:t>
            </a:r>
            <a:r>
              <a:rPr kumimoji="0" lang="en-US" sz="1400" b="1" i="0" u="none" strike="noStrike" kern="0" cap="none" spc="0" normalizeH="0" baseline="0" noProof="0" dirty="0">
                <a:ln>
                  <a:noFill/>
                </a:ln>
                <a:solidFill>
                  <a:schemeClr val="bg1"/>
                </a:solidFill>
                <a:effectLst/>
                <a:uLnTx/>
                <a:uFillTx/>
                <a:latin typeface="Arial"/>
                <a:cs typeface="Arial"/>
              </a:rPr>
              <a:t>more comprehensive </a:t>
            </a:r>
            <a:r>
              <a:rPr kumimoji="0" lang="en-US" sz="1400" b="0" i="0" u="none" strike="noStrike" kern="0" cap="none" spc="0" normalizeH="0" baseline="0" noProof="0" dirty="0">
                <a:ln>
                  <a:noFill/>
                </a:ln>
                <a:solidFill>
                  <a:schemeClr val="bg1"/>
                </a:solidFill>
                <a:effectLst/>
                <a:uLnTx/>
                <a:uFillTx/>
                <a:latin typeface="Arial"/>
                <a:cs typeface="Arial"/>
              </a:rPr>
              <a:t>set of capabilities that </a:t>
            </a:r>
            <a:r>
              <a:rPr kumimoji="0" lang="en-US" sz="1400" b="1" i="0" u="none" strike="noStrike" kern="0" cap="none" spc="0" normalizeH="0" baseline="0" noProof="0" dirty="0">
                <a:ln>
                  <a:noFill/>
                </a:ln>
                <a:solidFill>
                  <a:schemeClr val="bg1"/>
                </a:solidFill>
                <a:effectLst/>
                <a:uLnTx/>
                <a:uFillTx/>
                <a:latin typeface="Arial"/>
                <a:cs typeface="Arial"/>
              </a:rPr>
              <a:t>FHIR clients and servers </a:t>
            </a:r>
            <a:r>
              <a:rPr kumimoji="0" lang="en-US" sz="1400" b="0" i="0" u="none" strike="noStrike" kern="0" cap="none" spc="0" normalizeH="0" baseline="0" noProof="0" dirty="0">
                <a:ln>
                  <a:noFill/>
                </a:ln>
                <a:solidFill>
                  <a:schemeClr val="bg1"/>
                </a:solidFill>
                <a:effectLst/>
                <a:uLnTx/>
                <a:uFillTx/>
                <a:latin typeface="Arial"/>
                <a:cs typeface="Arial"/>
              </a:rPr>
              <a:t>in Canada could be </a:t>
            </a:r>
            <a:r>
              <a:rPr kumimoji="0" lang="en-US" sz="1400" b="1" i="0" u="none" strike="noStrike" kern="0" cap="none" spc="0" normalizeH="0" baseline="0" noProof="0" dirty="0">
                <a:ln>
                  <a:noFill/>
                </a:ln>
                <a:solidFill>
                  <a:schemeClr val="bg1"/>
                </a:solidFill>
                <a:effectLst/>
                <a:uLnTx/>
                <a:uFillTx/>
                <a:latin typeface="Arial"/>
                <a:cs typeface="Arial"/>
              </a:rPr>
              <a:t>expected to support</a:t>
            </a:r>
            <a:r>
              <a:rPr kumimoji="0" lang="en-US" sz="1400" b="0" i="0" u="none" strike="noStrike" kern="0" cap="none" spc="0" normalizeH="0" baseline="0" noProof="0" dirty="0">
                <a:ln>
                  <a:noFill/>
                </a:ln>
                <a:solidFill>
                  <a:schemeClr val="bg1"/>
                </a:solidFill>
                <a:effectLst/>
                <a:uLnTx/>
                <a:uFillTx/>
                <a:latin typeface="Arial"/>
                <a:cs typeface="Arial"/>
              </a:rPr>
              <a:t>.</a:t>
            </a:r>
          </a:p>
        </p:txBody>
      </p:sp>
      <p:sp>
        <p:nvSpPr>
          <p:cNvPr id="50" name="Footer Placeholder 3">
            <a:extLst>
              <a:ext uri="{FF2B5EF4-FFF2-40B4-BE49-F238E27FC236}">
                <a16:creationId xmlns:a16="http://schemas.microsoft.com/office/drawing/2014/main" id="{70A401FC-5476-8047-540C-74190B5849DB}"/>
              </a:ext>
            </a:extLst>
          </p:cNvPr>
          <p:cNvSpPr>
            <a:spLocks noGrp="1"/>
          </p:cNvSpPr>
          <p:nvPr>
            <p:ph type="ftr" sz="quarter" idx="12"/>
          </p:nvPr>
        </p:nvSpPr>
        <p:spPr>
          <a:xfrm>
            <a:off x="328108" y="6413712"/>
            <a:ext cx="2438400" cy="195072"/>
          </a:xfrm>
        </p:spPr>
        <p:txBody>
          <a:bodyPr/>
          <a:lstStyle/>
          <a:p>
            <a:r>
              <a:rPr lang="en-CA" dirty="0"/>
              <a:t>©2023 Canada Health Infoway</a:t>
            </a:r>
          </a:p>
        </p:txBody>
      </p:sp>
      <p:sp>
        <p:nvSpPr>
          <p:cNvPr id="117" name="TextBox 116">
            <a:extLst>
              <a:ext uri="{FF2B5EF4-FFF2-40B4-BE49-F238E27FC236}">
                <a16:creationId xmlns:a16="http://schemas.microsoft.com/office/drawing/2014/main" id="{962B9258-AEFC-D66B-9691-B42BFF50A698}"/>
              </a:ext>
            </a:extLst>
          </p:cNvPr>
          <p:cNvSpPr txBox="1"/>
          <p:nvPr/>
        </p:nvSpPr>
        <p:spPr>
          <a:xfrm>
            <a:off x="365874" y="858135"/>
            <a:ext cx="11389317" cy="3308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2740" hangingPunct="0"/>
            <a:r>
              <a:rPr lang="en-US" sz="1550" kern="0" dirty="0">
                <a:solidFill>
                  <a:srgbClr val="333333"/>
                </a:solidFill>
                <a:latin typeface="Arial"/>
                <a:sym typeface="Helvetica Neue"/>
              </a:rPr>
              <a:t>Patient Summaries, a new document type (unburdened by legacy formats) were the right starting point for CA:FeX  guidance.</a:t>
            </a:r>
          </a:p>
        </p:txBody>
      </p:sp>
    </p:spTree>
    <p:extLst>
      <p:ext uri="{BB962C8B-B14F-4D97-AF65-F5344CB8AC3E}">
        <p14:creationId xmlns:p14="http://schemas.microsoft.com/office/powerpoint/2010/main" val="224386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0E4654-0CC9-4F38-8E46-ED4C1A29E438}"/>
              </a:ext>
            </a:extLst>
          </p:cNvPr>
          <p:cNvSpPr>
            <a:spLocks noGrp="1"/>
          </p:cNvSpPr>
          <p:nvPr>
            <p:ph type="title"/>
          </p:nvPr>
        </p:nvSpPr>
        <p:spPr>
          <a:xfrm>
            <a:off x="549123" y="2585008"/>
            <a:ext cx="6945371" cy="1919905"/>
          </a:xfrm>
        </p:spPr>
        <p:txBody>
          <a:bodyPr/>
          <a:lstStyle/>
          <a:p>
            <a:r>
              <a:rPr lang="en-CA" sz="3733" dirty="0">
                <a:solidFill>
                  <a:schemeClr val="bg1"/>
                </a:solidFill>
              </a:rPr>
              <a:t>CA:FeX Evolution </a:t>
            </a:r>
            <a:endParaRPr lang="en-CA" sz="3733" b="0" dirty="0">
              <a:solidFill>
                <a:schemeClr val="bg1"/>
              </a:solidFill>
            </a:endParaRPr>
          </a:p>
        </p:txBody>
      </p:sp>
    </p:spTree>
    <p:extLst>
      <p:ext uri="{BB962C8B-B14F-4D97-AF65-F5344CB8AC3E}">
        <p14:creationId xmlns:p14="http://schemas.microsoft.com/office/powerpoint/2010/main" val="287533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3C9448-F2A1-452C-9C4D-FA905C854AF2}"/>
              </a:ext>
            </a:extLst>
          </p:cNvPr>
          <p:cNvSpPr/>
          <p:nvPr/>
        </p:nvSpPr>
        <p:spPr>
          <a:xfrm>
            <a:off x="4523335" y="1264758"/>
            <a:ext cx="7224934" cy="4185312"/>
          </a:xfrm>
          <a:prstGeom prst="rect">
            <a:avLst/>
          </a:prstGeom>
          <a:noFill/>
          <a:ln w="28575" cap="flat">
            <a:solidFill>
              <a:schemeClr val="tx2">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l" defTabSz="825500"/>
            <a:endParaRPr lang="en-US" sz="1600" b="0" cap="none" dirty="0">
              <a:solidFill>
                <a:srgbClr val="FFFFFF"/>
              </a:solidFill>
              <a:ea typeface="Helvetica Neue Light"/>
              <a:cs typeface="Helvetica Neue Light"/>
              <a:sym typeface="Helvetica Neue Light"/>
            </a:endParaRPr>
          </a:p>
        </p:txBody>
      </p:sp>
      <p:sp>
        <p:nvSpPr>
          <p:cNvPr id="4" name="Text Placeholder 3">
            <a:extLst>
              <a:ext uri="{FF2B5EF4-FFF2-40B4-BE49-F238E27FC236}">
                <a16:creationId xmlns:a16="http://schemas.microsoft.com/office/drawing/2014/main" id="{A7AA6EB4-8D0B-45FA-82B6-4531EC35408D}"/>
              </a:ext>
            </a:extLst>
          </p:cNvPr>
          <p:cNvSpPr>
            <a:spLocks noGrp="1"/>
          </p:cNvSpPr>
          <p:nvPr>
            <p:ph type="body" sz="quarter" idx="10"/>
          </p:nvPr>
        </p:nvSpPr>
        <p:spPr>
          <a:xfrm>
            <a:off x="4639228" y="1439590"/>
            <a:ext cx="6992040" cy="4010480"/>
          </a:xfrm>
        </p:spPr>
        <p:txBody>
          <a:bodyPr>
            <a:normAutofit fontScale="92500" lnSpcReduction="10000"/>
          </a:bodyPr>
          <a:lstStyle/>
          <a:p>
            <a:r>
              <a:rPr lang="en-US" sz="1800" i="1" dirty="0">
                <a:solidFill>
                  <a:srgbClr val="333333"/>
                </a:solidFill>
              </a:rPr>
              <a:t>CA:FeX intends to standardize the adoption of </a:t>
            </a:r>
            <a:r>
              <a:rPr lang="en-US" sz="1800" b="1" i="1" dirty="0">
                <a:solidFill>
                  <a:srgbClr val="333333"/>
                </a:solidFill>
              </a:rPr>
              <a:t>FHIR based health information exchange patterns </a:t>
            </a:r>
            <a:r>
              <a:rPr lang="en-US" sz="1800" i="1" dirty="0">
                <a:solidFill>
                  <a:srgbClr val="333333"/>
                </a:solidFill>
              </a:rPr>
              <a:t>across Canada through the development of a </a:t>
            </a:r>
            <a:r>
              <a:rPr lang="en-US" sz="1800" b="1" i="1" dirty="0">
                <a:solidFill>
                  <a:srgbClr val="333333"/>
                </a:solidFill>
              </a:rPr>
              <a:t>pan-Canadian FHIR API guide</a:t>
            </a:r>
            <a:r>
              <a:rPr lang="en-US" sz="1800" i="1" dirty="0">
                <a:solidFill>
                  <a:srgbClr val="333333"/>
                </a:solidFill>
              </a:rPr>
              <a:t>. It intends to do this by providing a </a:t>
            </a:r>
            <a:r>
              <a:rPr lang="en-US" sz="1800" b="1" i="1" dirty="0">
                <a:solidFill>
                  <a:srgbClr val="333333"/>
                </a:solidFill>
              </a:rPr>
              <a:t>minimum set of capability expectations</a:t>
            </a:r>
            <a:r>
              <a:rPr lang="en-US" sz="1800" i="1" dirty="0">
                <a:solidFill>
                  <a:srgbClr val="333333"/>
                </a:solidFill>
              </a:rPr>
              <a:t> for any actors participating in the exchange of health information </a:t>
            </a:r>
            <a:r>
              <a:rPr lang="en-US" sz="1800" b="1" i="1" dirty="0">
                <a:solidFill>
                  <a:srgbClr val="333333"/>
                </a:solidFill>
              </a:rPr>
              <a:t>(single or multi resource).</a:t>
            </a:r>
          </a:p>
          <a:p>
            <a:endParaRPr lang="en-US" sz="1800" b="1" i="1" dirty="0">
              <a:solidFill>
                <a:srgbClr val="333333"/>
              </a:solidFill>
            </a:endParaRPr>
          </a:p>
          <a:p>
            <a:r>
              <a:rPr lang="en-US" sz="1800" i="1" dirty="0">
                <a:solidFill>
                  <a:srgbClr val="333333"/>
                </a:solidFill>
              </a:rPr>
              <a:t>These core capabilities will become </a:t>
            </a:r>
            <a:r>
              <a:rPr lang="en-US" sz="1800" b="1" i="1" dirty="0">
                <a:solidFill>
                  <a:srgbClr val="333333"/>
                </a:solidFill>
              </a:rPr>
              <a:t>predictable building blocks</a:t>
            </a:r>
            <a:r>
              <a:rPr lang="en-US" sz="1800" i="1" dirty="0">
                <a:solidFill>
                  <a:srgbClr val="333333"/>
                </a:solidFill>
              </a:rPr>
              <a:t> for Canadian implementers to meet their implementation needs. By building on this standard, Canadian implementers and vendors can </a:t>
            </a:r>
            <a:r>
              <a:rPr lang="en-US" sz="1800" b="1" i="1" dirty="0">
                <a:solidFill>
                  <a:srgbClr val="333333"/>
                </a:solidFill>
              </a:rPr>
              <a:t>be confident that their investments in FHIR</a:t>
            </a:r>
            <a:r>
              <a:rPr lang="en-US" sz="1800" i="1" dirty="0">
                <a:solidFill>
                  <a:srgbClr val="333333"/>
                </a:solidFill>
              </a:rPr>
              <a:t> capabilities will </a:t>
            </a:r>
            <a:r>
              <a:rPr lang="en-US" sz="1800" b="1" i="1" dirty="0">
                <a:solidFill>
                  <a:srgbClr val="333333"/>
                </a:solidFill>
              </a:rPr>
              <a:t>be reusable and support cross-system interoperability by-design</a:t>
            </a:r>
            <a:r>
              <a:rPr lang="en-US" sz="1800" i="1" dirty="0">
                <a:solidFill>
                  <a:srgbClr val="333333"/>
                </a:solidFill>
              </a:rPr>
              <a:t>.</a:t>
            </a:r>
            <a:endParaRPr lang="en-CA" sz="1800" i="1" dirty="0">
              <a:solidFill>
                <a:srgbClr val="333333"/>
              </a:solidFill>
            </a:endParaRPr>
          </a:p>
        </p:txBody>
      </p:sp>
      <p:sp>
        <p:nvSpPr>
          <p:cNvPr id="5" name="Slide Number Placeholder 3">
            <a:extLst>
              <a:ext uri="{FF2B5EF4-FFF2-40B4-BE49-F238E27FC236}">
                <a16:creationId xmlns:a16="http://schemas.microsoft.com/office/drawing/2014/main" id="{461324D2-39D6-416E-A279-D7C691CE802B}"/>
              </a:ext>
            </a:extLst>
          </p:cNvPr>
          <p:cNvSpPr>
            <a:spLocks noGrp="1"/>
          </p:cNvSpPr>
          <p:nvPr>
            <p:ph type="sldNum" sz="quarter" idx="11"/>
          </p:nvPr>
        </p:nvSpPr>
        <p:spPr>
          <a:xfrm>
            <a:off x="328109" y="5996742"/>
            <a:ext cx="524340" cy="366183"/>
          </a:xfrm>
        </p:spPr>
        <p:txBody>
          <a:bodyPr/>
          <a:lstStyle/>
          <a:p>
            <a:pPr defTabSz="412740" hangingPunct="0"/>
            <a:fld id="{7BCFBF29-39BB-47B7-B83E-9E61FEB2B13F}" type="slidenum">
              <a:rPr lang="en-CA" b="1" kern="0" cap="all">
                <a:latin typeface="Arial"/>
                <a:sym typeface="Helvetica Neue"/>
              </a:rPr>
              <a:pPr defTabSz="412740" hangingPunct="0"/>
              <a:t>8</a:t>
            </a:fld>
            <a:endParaRPr lang="en-CA" b="1" kern="0" cap="all" dirty="0">
              <a:latin typeface="Arial"/>
              <a:sym typeface="Helvetica Neue"/>
            </a:endParaRPr>
          </a:p>
        </p:txBody>
      </p:sp>
      <p:sp>
        <p:nvSpPr>
          <p:cNvPr id="2" name="Footer Placeholder 3">
            <a:extLst>
              <a:ext uri="{FF2B5EF4-FFF2-40B4-BE49-F238E27FC236}">
                <a16:creationId xmlns:a16="http://schemas.microsoft.com/office/drawing/2014/main" id="{75831C6C-8E09-231F-90D1-FCD75CF37F31}"/>
              </a:ext>
            </a:extLst>
          </p:cNvPr>
          <p:cNvSpPr>
            <a:spLocks noGrp="1"/>
          </p:cNvSpPr>
          <p:nvPr>
            <p:ph type="ftr" sz="quarter" idx="12"/>
          </p:nvPr>
        </p:nvSpPr>
        <p:spPr>
          <a:xfrm>
            <a:off x="328108" y="6413712"/>
            <a:ext cx="2438400" cy="195072"/>
          </a:xfrm>
        </p:spPr>
        <p:txBody>
          <a:bodyPr/>
          <a:lstStyle/>
          <a:p>
            <a:r>
              <a:rPr lang="en-CA" dirty="0"/>
              <a:t>©2023 Canada Health Infoway</a:t>
            </a:r>
          </a:p>
        </p:txBody>
      </p:sp>
      <p:grpSp>
        <p:nvGrpSpPr>
          <p:cNvPr id="3" name="Group 2">
            <a:extLst>
              <a:ext uri="{FF2B5EF4-FFF2-40B4-BE49-F238E27FC236}">
                <a16:creationId xmlns:a16="http://schemas.microsoft.com/office/drawing/2014/main" id="{DB092E90-62A1-30C0-32C8-FE3F8541C8B3}"/>
              </a:ext>
            </a:extLst>
          </p:cNvPr>
          <p:cNvGrpSpPr/>
          <p:nvPr/>
        </p:nvGrpSpPr>
        <p:grpSpPr>
          <a:xfrm>
            <a:off x="1296791" y="2013548"/>
            <a:ext cx="459349" cy="457200"/>
            <a:chOff x="857567" y="2156836"/>
            <a:chExt cx="459349" cy="457200"/>
          </a:xfrm>
        </p:grpSpPr>
        <p:pic>
          <p:nvPicPr>
            <p:cNvPr id="9" name="Graphic 8" descr="Database with solid fill">
              <a:extLst>
                <a:ext uri="{FF2B5EF4-FFF2-40B4-BE49-F238E27FC236}">
                  <a16:creationId xmlns:a16="http://schemas.microsoft.com/office/drawing/2014/main" id="{1B03AAAC-7C8E-821B-6A91-1A070789D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63880AED-6E8E-0942-2C91-2E0F3B6D5438}"/>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D243DF7D-DFD0-15C3-9EB8-08BDC31B6C99}"/>
              </a:ext>
            </a:extLst>
          </p:cNvPr>
          <p:cNvGrpSpPr/>
          <p:nvPr/>
        </p:nvGrpSpPr>
        <p:grpSpPr>
          <a:xfrm>
            <a:off x="649662" y="3357414"/>
            <a:ext cx="459349" cy="457200"/>
            <a:chOff x="857567" y="2156836"/>
            <a:chExt cx="459349" cy="457200"/>
          </a:xfrm>
        </p:grpSpPr>
        <p:pic>
          <p:nvPicPr>
            <p:cNvPr id="12" name="Graphic 11" descr="Database with solid fill">
              <a:extLst>
                <a:ext uri="{FF2B5EF4-FFF2-40B4-BE49-F238E27FC236}">
                  <a16:creationId xmlns:a16="http://schemas.microsoft.com/office/drawing/2014/main" id="{E7F14B76-17BD-9496-2916-6E1231F1B7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8DDCC6C9-F4A5-97A4-1E91-7DC71DD4AEF5}"/>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515DBB1-3580-E4BB-F3FD-000FE0043BCB}"/>
              </a:ext>
            </a:extLst>
          </p:cNvPr>
          <p:cNvGrpSpPr/>
          <p:nvPr/>
        </p:nvGrpSpPr>
        <p:grpSpPr>
          <a:xfrm>
            <a:off x="2995470" y="2245283"/>
            <a:ext cx="459349" cy="457200"/>
            <a:chOff x="857567" y="2156836"/>
            <a:chExt cx="459349" cy="457200"/>
          </a:xfrm>
        </p:grpSpPr>
        <p:pic>
          <p:nvPicPr>
            <p:cNvPr id="15" name="Graphic 14" descr="Database with solid fill">
              <a:extLst>
                <a:ext uri="{FF2B5EF4-FFF2-40B4-BE49-F238E27FC236}">
                  <a16:creationId xmlns:a16="http://schemas.microsoft.com/office/drawing/2014/main" id="{BC424588-EC36-8B53-25E5-22FDC6D5EB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16" name="Rectangle 15">
              <a:extLst>
                <a:ext uri="{FF2B5EF4-FFF2-40B4-BE49-F238E27FC236}">
                  <a16:creationId xmlns:a16="http://schemas.microsoft.com/office/drawing/2014/main" id="{E56C7126-BC15-E4FB-9BEE-97F73D0BFAD1}"/>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57837BF-F29E-58C0-2C9E-F8E10DC0A920}"/>
              </a:ext>
            </a:extLst>
          </p:cNvPr>
          <p:cNvGrpSpPr/>
          <p:nvPr/>
        </p:nvGrpSpPr>
        <p:grpSpPr>
          <a:xfrm>
            <a:off x="2765795" y="4356451"/>
            <a:ext cx="459349" cy="457200"/>
            <a:chOff x="857567" y="2156836"/>
            <a:chExt cx="459349" cy="457200"/>
          </a:xfrm>
        </p:grpSpPr>
        <p:pic>
          <p:nvPicPr>
            <p:cNvPr id="18" name="Graphic 17" descr="Database with solid fill">
              <a:extLst>
                <a:ext uri="{FF2B5EF4-FFF2-40B4-BE49-F238E27FC236}">
                  <a16:creationId xmlns:a16="http://schemas.microsoft.com/office/drawing/2014/main" id="{D3FD253A-C7D9-D8D1-EF87-D26A285C1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9FF64167-5ABD-C08B-C0B2-053ED3B76875}"/>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F258D4F3-5C75-EEA9-9869-10B975F82ED8}"/>
              </a:ext>
            </a:extLst>
          </p:cNvPr>
          <p:cNvGrpSpPr/>
          <p:nvPr/>
        </p:nvGrpSpPr>
        <p:grpSpPr>
          <a:xfrm>
            <a:off x="1247040" y="4176528"/>
            <a:ext cx="459349" cy="457200"/>
            <a:chOff x="857567" y="2156836"/>
            <a:chExt cx="459349" cy="457200"/>
          </a:xfrm>
        </p:grpSpPr>
        <p:pic>
          <p:nvPicPr>
            <p:cNvPr id="21" name="Graphic 20" descr="Database with solid fill">
              <a:extLst>
                <a:ext uri="{FF2B5EF4-FFF2-40B4-BE49-F238E27FC236}">
                  <a16:creationId xmlns:a16="http://schemas.microsoft.com/office/drawing/2014/main" id="{F3599869-70B5-C1CF-0BFC-A3620EA831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F0A0CC24-C05E-1286-ED95-31F1FA9C1567}"/>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5AEC11FC-4BA9-883E-1D8E-D40AC18A8A22}"/>
              </a:ext>
            </a:extLst>
          </p:cNvPr>
          <p:cNvGrpSpPr/>
          <p:nvPr/>
        </p:nvGrpSpPr>
        <p:grpSpPr>
          <a:xfrm>
            <a:off x="3454819" y="3249774"/>
            <a:ext cx="459349" cy="457200"/>
            <a:chOff x="857567" y="2156836"/>
            <a:chExt cx="459349" cy="457200"/>
          </a:xfrm>
        </p:grpSpPr>
        <p:pic>
          <p:nvPicPr>
            <p:cNvPr id="24" name="Graphic 23" descr="Database with solid fill">
              <a:extLst>
                <a:ext uri="{FF2B5EF4-FFF2-40B4-BE49-F238E27FC236}">
                  <a16:creationId xmlns:a16="http://schemas.microsoft.com/office/drawing/2014/main" id="{BB8BA62D-D0AB-FBF6-FEA3-86E1F8A86F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25" name="Rectangle 24">
              <a:extLst>
                <a:ext uri="{FF2B5EF4-FFF2-40B4-BE49-F238E27FC236}">
                  <a16:creationId xmlns:a16="http://schemas.microsoft.com/office/drawing/2014/main" id="{9E047EC4-4907-D853-FDF5-ECDD4F187C3E}"/>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48FE8D06-01E1-25F4-CD8C-7591B0B68D03}"/>
              </a:ext>
            </a:extLst>
          </p:cNvPr>
          <p:cNvSpPr>
            <a:spLocks noChangeAspect="1"/>
          </p:cNvSpPr>
          <p:nvPr/>
        </p:nvSpPr>
        <p:spPr>
          <a:xfrm>
            <a:off x="225817" y="1371600"/>
            <a:ext cx="4112114" cy="4114800"/>
          </a:xfrm>
          <a:prstGeom prst="ellipse">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FEAC70E1-B477-E447-D903-657B21F80FC3}"/>
              </a:ext>
            </a:extLst>
          </p:cNvPr>
          <p:cNvGrpSpPr/>
          <p:nvPr/>
        </p:nvGrpSpPr>
        <p:grpSpPr>
          <a:xfrm>
            <a:off x="1656639" y="2987822"/>
            <a:ext cx="459349" cy="457200"/>
            <a:chOff x="857567" y="2156836"/>
            <a:chExt cx="459349" cy="457200"/>
          </a:xfrm>
        </p:grpSpPr>
        <p:pic>
          <p:nvPicPr>
            <p:cNvPr id="28" name="Graphic 27" descr="Database with solid fill">
              <a:extLst>
                <a:ext uri="{FF2B5EF4-FFF2-40B4-BE49-F238E27FC236}">
                  <a16:creationId xmlns:a16="http://schemas.microsoft.com/office/drawing/2014/main" id="{957D1559-5138-5919-677F-B567DF74B0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29" name="Rectangle 28">
              <a:extLst>
                <a:ext uri="{FF2B5EF4-FFF2-40B4-BE49-F238E27FC236}">
                  <a16:creationId xmlns:a16="http://schemas.microsoft.com/office/drawing/2014/main" id="{C4907BAB-FFEE-F295-6099-E284F07D368D}"/>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5F2D9394-F16A-A994-C4E7-0FB8B8421672}"/>
              </a:ext>
            </a:extLst>
          </p:cNvPr>
          <p:cNvGrpSpPr/>
          <p:nvPr/>
        </p:nvGrpSpPr>
        <p:grpSpPr>
          <a:xfrm>
            <a:off x="2642508" y="3359488"/>
            <a:ext cx="459349" cy="457200"/>
            <a:chOff x="857567" y="2156836"/>
            <a:chExt cx="459349" cy="457200"/>
          </a:xfrm>
        </p:grpSpPr>
        <p:pic>
          <p:nvPicPr>
            <p:cNvPr id="31" name="Graphic 30" descr="Database with solid fill">
              <a:extLst>
                <a:ext uri="{FF2B5EF4-FFF2-40B4-BE49-F238E27FC236}">
                  <a16:creationId xmlns:a16="http://schemas.microsoft.com/office/drawing/2014/main" id="{80CCCE89-99BD-4F7B-92A9-C7540B975A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32" name="Rectangle 31">
              <a:extLst>
                <a:ext uri="{FF2B5EF4-FFF2-40B4-BE49-F238E27FC236}">
                  <a16:creationId xmlns:a16="http://schemas.microsoft.com/office/drawing/2014/main" id="{DC95550E-DCBA-E2F6-DB9A-F779BDEF09C3}"/>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B88DBA4-1AC3-2E9B-5E93-DB7DFFAA13DF}"/>
              </a:ext>
            </a:extLst>
          </p:cNvPr>
          <p:cNvGrpSpPr/>
          <p:nvPr/>
        </p:nvGrpSpPr>
        <p:grpSpPr>
          <a:xfrm>
            <a:off x="1998818" y="4764974"/>
            <a:ext cx="459349" cy="457200"/>
            <a:chOff x="857567" y="2156836"/>
            <a:chExt cx="459349" cy="457200"/>
          </a:xfrm>
        </p:grpSpPr>
        <p:pic>
          <p:nvPicPr>
            <p:cNvPr id="34" name="Graphic 33" descr="Database with solid fill">
              <a:extLst>
                <a:ext uri="{FF2B5EF4-FFF2-40B4-BE49-F238E27FC236}">
                  <a16:creationId xmlns:a16="http://schemas.microsoft.com/office/drawing/2014/main" id="{612A2E0C-7A32-B07C-0218-D04B3A2BFA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35" name="Rectangle 34">
              <a:extLst>
                <a:ext uri="{FF2B5EF4-FFF2-40B4-BE49-F238E27FC236}">
                  <a16:creationId xmlns:a16="http://schemas.microsoft.com/office/drawing/2014/main" id="{382BC24F-9DF1-D083-194D-081AFF17E0FF}"/>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AE00F6F5-29C1-6056-1391-40BAF7522B24}"/>
              </a:ext>
            </a:extLst>
          </p:cNvPr>
          <p:cNvGrpSpPr/>
          <p:nvPr/>
        </p:nvGrpSpPr>
        <p:grpSpPr>
          <a:xfrm>
            <a:off x="2232123" y="1703356"/>
            <a:ext cx="459349" cy="457200"/>
            <a:chOff x="857567" y="2156836"/>
            <a:chExt cx="459349" cy="457200"/>
          </a:xfrm>
        </p:grpSpPr>
        <p:pic>
          <p:nvPicPr>
            <p:cNvPr id="37" name="Graphic 36" descr="Database with solid fill">
              <a:extLst>
                <a:ext uri="{FF2B5EF4-FFF2-40B4-BE49-F238E27FC236}">
                  <a16:creationId xmlns:a16="http://schemas.microsoft.com/office/drawing/2014/main" id="{3F1362F1-1D37-9293-B4C3-59C18B82B0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318" y="2205513"/>
              <a:ext cx="359848" cy="359846"/>
            </a:xfrm>
            <a:prstGeom prst="rect">
              <a:avLst/>
            </a:prstGeom>
            <a:effectLst>
              <a:outerShdw blurRad="63500" sx="102000" sy="102000" algn="ctr" rotWithShape="0">
                <a:prstClr val="black">
                  <a:alpha val="40000"/>
                </a:prstClr>
              </a:outerShdw>
            </a:effectLst>
          </p:spPr>
        </p:pic>
        <p:sp>
          <p:nvSpPr>
            <p:cNvPr id="38" name="Rectangle 37">
              <a:extLst>
                <a:ext uri="{FF2B5EF4-FFF2-40B4-BE49-F238E27FC236}">
                  <a16:creationId xmlns:a16="http://schemas.microsoft.com/office/drawing/2014/main" id="{84DC4D0A-6A60-7734-EFF9-2862D1944D0F}"/>
                </a:ext>
              </a:extLst>
            </p:cNvPr>
            <p:cNvSpPr>
              <a:spLocks noChangeAspect="1"/>
            </p:cNvSpPr>
            <p:nvPr/>
          </p:nvSpPr>
          <p:spPr>
            <a:xfrm>
              <a:off x="857567" y="2156836"/>
              <a:ext cx="459349" cy="457200"/>
            </a:xfrm>
            <a:prstGeom prst="rect">
              <a:avLst/>
            </a:prstGeom>
            <a:noFill/>
            <a:ln w="38100">
              <a:solidFill>
                <a:srgbClr val="DD2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9" name="Straight Connector 38">
            <a:extLst>
              <a:ext uri="{FF2B5EF4-FFF2-40B4-BE49-F238E27FC236}">
                <a16:creationId xmlns:a16="http://schemas.microsoft.com/office/drawing/2014/main" id="{31879BD9-340C-AF7E-A7D0-A55B1DD8AEB6}"/>
              </a:ext>
            </a:extLst>
          </p:cNvPr>
          <p:cNvCxnSpPr>
            <a:stCxn id="38" idx="2"/>
            <a:endCxn id="25" idx="1"/>
          </p:cNvCxnSpPr>
          <p:nvPr/>
        </p:nvCxnSpPr>
        <p:spPr>
          <a:xfrm>
            <a:off x="2461798" y="2160556"/>
            <a:ext cx="993021" cy="1317818"/>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DFA5C1-7BA2-F527-59E8-A563B4379CF4}"/>
              </a:ext>
            </a:extLst>
          </p:cNvPr>
          <p:cNvCxnSpPr>
            <a:cxnSpLocks/>
            <a:stCxn id="10" idx="3"/>
            <a:endCxn id="38" idx="1"/>
          </p:cNvCxnSpPr>
          <p:nvPr/>
        </p:nvCxnSpPr>
        <p:spPr>
          <a:xfrm flipV="1">
            <a:off x="1756140" y="1931956"/>
            <a:ext cx="475983" cy="310192"/>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ECDCA3-3C9E-E117-693D-FFDF655AF0B0}"/>
              </a:ext>
            </a:extLst>
          </p:cNvPr>
          <p:cNvCxnSpPr>
            <a:cxnSpLocks/>
            <a:stCxn id="38" idx="3"/>
            <a:endCxn id="16" idx="0"/>
          </p:cNvCxnSpPr>
          <p:nvPr/>
        </p:nvCxnSpPr>
        <p:spPr>
          <a:xfrm>
            <a:off x="2691472" y="1931956"/>
            <a:ext cx="533673" cy="313327"/>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93B4FF8-BBDA-8430-E119-B1F16CE0C5B0}"/>
              </a:ext>
            </a:extLst>
          </p:cNvPr>
          <p:cNvCxnSpPr>
            <a:cxnSpLocks/>
            <a:stCxn id="25" idx="0"/>
            <a:endCxn id="16" idx="2"/>
          </p:cNvCxnSpPr>
          <p:nvPr/>
        </p:nvCxnSpPr>
        <p:spPr>
          <a:xfrm flipH="1" flipV="1">
            <a:off x="3225145" y="2702483"/>
            <a:ext cx="459349" cy="547291"/>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3F8A8C3-E6A0-60B5-FA41-2D09CBAFB060}"/>
              </a:ext>
            </a:extLst>
          </p:cNvPr>
          <p:cNvCxnSpPr>
            <a:cxnSpLocks/>
            <a:stCxn id="29" idx="3"/>
            <a:endCxn id="32" idx="1"/>
          </p:cNvCxnSpPr>
          <p:nvPr/>
        </p:nvCxnSpPr>
        <p:spPr>
          <a:xfrm>
            <a:off x="2115988" y="3216422"/>
            <a:ext cx="526520" cy="371666"/>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B02EAEC-FF7E-D5B2-A4F3-C4616BD363FC}"/>
              </a:ext>
            </a:extLst>
          </p:cNvPr>
          <p:cNvCxnSpPr>
            <a:cxnSpLocks/>
            <a:stCxn id="10" idx="2"/>
            <a:endCxn id="29" idx="0"/>
          </p:cNvCxnSpPr>
          <p:nvPr/>
        </p:nvCxnSpPr>
        <p:spPr>
          <a:xfrm>
            <a:off x="1526466" y="2470748"/>
            <a:ext cx="359848" cy="517074"/>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0B4E03-65B2-8B81-6C62-85BA5C6BAE8C}"/>
              </a:ext>
            </a:extLst>
          </p:cNvPr>
          <p:cNvCxnSpPr>
            <a:cxnSpLocks/>
            <a:stCxn id="38" idx="2"/>
            <a:endCxn id="29" idx="0"/>
          </p:cNvCxnSpPr>
          <p:nvPr/>
        </p:nvCxnSpPr>
        <p:spPr>
          <a:xfrm flipH="1">
            <a:off x="1886314" y="2160556"/>
            <a:ext cx="575484" cy="827266"/>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8360A87-D4FE-AB1C-49D9-577706443D0E}"/>
              </a:ext>
            </a:extLst>
          </p:cNvPr>
          <p:cNvCxnSpPr>
            <a:cxnSpLocks/>
            <a:stCxn id="32" idx="1"/>
            <a:endCxn id="13" idx="3"/>
          </p:cNvCxnSpPr>
          <p:nvPr/>
        </p:nvCxnSpPr>
        <p:spPr>
          <a:xfrm flipH="1" flipV="1">
            <a:off x="1109011" y="3586014"/>
            <a:ext cx="1533497" cy="2074"/>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B1B8971-AF35-9F99-CF08-26311990B2CB}"/>
              </a:ext>
            </a:extLst>
          </p:cNvPr>
          <p:cNvCxnSpPr>
            <a:cxnSpLocks/>
            <a:stCxn id="10" idx="2"/>
            <a:endCxn id="13" idx="0"/>
          </p:cNvCxnSpPr>
          <p:nvPr/>
        </p:nvCxnSpPr>
        <p:spPr>
          <a:xfrm flipH="1">
            <a:off x="879337" y="2470748"/>
            <a:ext cx="647129" cy="886666"/>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486371D-E9EB-F6F0-E56B-55AF5EA7FFCB}"/>
              </a:ext>
            </a:extLst>
          </p:cNvPr>
          <p:cNvCxnSpPr>
            <a:cxnSpLocks/>
            <a:stCxn id="29" idx="1"/>
            <a:endCxn id="13" idx="3"/>
          </p:cNvCxnSpPr>
          <p:nvPr/>
        </p:nvCxnSpPr>
        <p:spPr>
          <a:xfrm flipH="1">
            <a:off x="1109011" y="3216422"/>
            <a:ext cx="547628" cy="369592"/>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71D7C8-E419-97C8-3D6C-CA848AFE33EA}"/>
              </a:ext>
            </a:extLst>
          </p:cNvPr>
          <p:cNvCxnSpPr>
            <a:cxnSpLocks/>
            <a:stCxn id="13" idx="2"/>
            <a:endCxn id="22" idx="0"/>
          </p:cNvCxnSpPr>
          <p:nvPr/>
        </p:nvCxnSpPr>
        <p:spPr>
          <a:xfrm>
            <a:off x="879337" y="3814614"/>
            <a:ext cx="597378" cy="361914"/>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1281B4-7311-2D67-963D-02A50E167B2A}"/>
              </a:ext>
            </a:extLst>
          </p:cNvPr>
          <p:cNvCxnSpPr>
            <a:cxnSpLocks/>
            <a:stCxn id="29" idx="2"/>
            <a:endCxn id="22" idx="0"/>
          </p:cNvCxnSpPr>
          <p:nvPr/>
        </p:nvCxnSpPr>
        <p:spPr>
          <a:xfrm flipH="1">
            <a:off x="1476715" y="3445022"/>
            <a:ext cx="409599" cy="731506"/>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32E35B-A756-501A-7C4B-9C9FE4C27059}"/>
              </a:ext>
            </a:extLst>
          </p:cNvPr>
          <p:cNvCxnSpPr>
            <a:cxnSpLocks/>
            <a:stCxn id="35" idx="1"/>
            <a:endCxn id="22" idx="2"/>
          </p:cNvCxnSpPr>
          <p:nvPr/>
        </p:nvCxnSpPr>
        <p:spPr>
          <a:xfrm flipH="1" flipV="1">
            <a:off x="1476715" y="4633728"/>
            <a:ext cx="522103" cy="359846"/>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C5CA5C-ECFA-0214-3D44-364EB5A9C7F2}"/>
              </a:ext>
            </a:extLst>
          </p:cNvPr>
          <p:cNvCxnSpPr>
            <a:cxnSpLocks/>
            <a:stCxn id="32" idx="2"/>
            <a:endCxn id="35" idx="0"/>
          </p:cNvCxnSpPr>
          <p:nvPr/>
        </p:nvCxnSpPr>
        <p:spPr>
          <a:xfrm flipH="1">
            <a:off x="2228493" y="3816688"/>
            <a:ext cx="643690" cy="948286"/>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64B8322-74A5-B313-E965-C611B7292318}"/>
              </a:ext>
            </a:extLst>
          </p:cNvPr>
          <p:cNvCxnSpPr>
            <a:cxnSpLocks/>
            <a:stCxn id="19" idx="0"/>
            <a:endCxn id="32" idx="2"/>
          </p:cNvCxnSpPr>
          <p:nvPr/>
        </p:nvCxnSpPr>
        <p:spPr>
          <a:xfrm flipH="1" flipV="1">
            <a:off x="2872183" y="3816688"/>
            <a:ext cx="123287" cy="539763"/>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374567-0F4B-066D-6054-F017C359ACEF}"/>
              </a:ext>
            </a:extLst>
          </p:cNvPr>
          <p:cNvCxnSpPr>
            <a:cxnSpLocks/>
            <a:stCxn id="19" idx="1"/>
            <a:endCxn id="35" idx="3"/>
          </p:cNvCxnSpPr>
          <p:nvPr/>
        </p:nvCxnSpPr>
        <p:spPr>
          <a:xfrm flipH="1">
            <a:off x="2458167" y="4585051"/>
            <a:ext cx="307628" cy="408523"/>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82772D-BE64-3364-913A-13FD638D1BB9}"/>
              </a:ext>
            </a:extLst>
          </p:cNvPr>
          <p:cNvCxnSpPr>
            <a:cxnSpLocks/>
            <a:stCxn id="19" idx="0"/>
            <a:endCxn id="29" idx="2"/>
          </p:cNvCxnSpPr>
          <p:nvPr/>
        </p:nvCxnSpPr>
        <p:spPr>
          <a:xfrm flipH="1" flipV="1">
            <a:off x="1886314" y="3445022"/>
            <a:ext cx="1109156" cy="911429"/>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DE0126-C543-4986-77F5-1C962B4F8E94}"/>
              </a:ext>
            </a:extLst>
          </p:cNvPr>
          <p:cNvCxnSpPr>
            <a:cxnSpLocks/>
            <a:stCxn id="32" idx="3"/>
            <a:endCxn id="25" idx="1"/>
          </p:cNvCxnSpPr>
          <p:nvPr/>
        </p:nvCxnSpPr>
        <p:spPr>
          <a:xfrm flipV="1">
            <a:off x="3101857" y="3478374"/>
            <a:ext cx="352962" cy="109714"/>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9DFCC7F-CB4A-9E9C-4CCB-C8FC34606A8B}"/>
              </a:ext>
            </a:extLst>
          </p:cNvPr>
          <p:cNvCxnSpPr>
            <a:cxnSpLocks/>
            <a:stCxn id="25" idx="2"/>
            <a:endCxn id="19" idx="3"/>
          </p:cNvCxnSpPr>
          <p:nvPr/>
        </p:nvCxnSpPr>
        <p:spPr>
          <a:xfrm flipH="1">
            <a:off x="3225144" y="3706974"/>
            <a:ext cx="459350" cy="878077"/>
          </a:xfrm>
          <a:prstGeom prst="line">
            <a:avLst/>
          </a:prstGeom>
          <a:ln w="28575">
            <a:solidFill>
              <a:srgbClr val="DD2C3A"/>
            </a:solidFill>
          </a:ln>
        </p:spPr>
        <p:style>
          <a:lnRef idx="1">
            <a:schemeClr val="accent1"/>
          </a:lnRef>
          <a:fillRef idx="0">
            <a:schemeClr val="accent1"/>
          </a:fillRef>
          <a:effectRef idx="0">
            <a:schemeClr val="accent1"/>
          </a:effectRef>
          <a:fontRef idx="minor">
            <a:schemeClr val="tx1"/>
          </a:fontRef>
        </p:style>
      </p:cxnSp>
      <p:sp>
        <p:nvSpPr>
          <p:cNvPr id="59" name="Title 58">
            <a:extLst>
              <a:ext uri="{FF2B5EF4-FFF2-40B4-BE49-F238E27FC236}">
                <a16:creationId xmlns:a16="http://schemas.microsoft.com/office/drawing/2014/main" id="{FBD4FED7-BEC6-31EA-3ABC-029D3E8B9AF3}"/>
              </a:ext>
            </a:extLst>
          </p:cNvPr>
          <p:cNvSpPr>
            <a:spLocks noGrp="1"/>
          </p:cNvSpPr>
          <p:nvPr>
            <p:ph type="title"/>
          </p:nvPr>
        </p:nvSpPr>
        <p:spPr/>
        <p:txBody>
          <a:bodyPr/>
          <a:lstStyle/>
          <a:p>
            <a:r>
              <a:rPr lang="en-US" dirty="0"/>
              <a:t>A Vision for Canadian FHIR Exchange</a:t>
            </a:r>
          </a:p>
        </p:txBody>
      </p:sp>
    </p:spTree>
    <p:extLst>
      <p:ext uri="{BB962C8B-B14F-4D97-AF65-F5344CB8AC3E}">
        <p14:creationId xmlns:p14="http://schemas.microsoft.com/office/powerpoint/2010/main" val="41947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DA8775-02C2-486C-BE43-B53180762178}"/>
              </a:ext>
            </a:extLst>
          </p:cNvPr>
          <p:cNvSpPr>
            <a:spLocks noGrp="1"/>
          </p:cNvSpPr>
          <p:nvPr>
            <p:ph type="body" sz="quarter" idx="10"/>
          </p:nvPr>
        </p:nvSpPr>
        <p:spPr>
          <a:xfrm>
            <a:off x="620484" y="1468287"/>
            <a:ext cx="5475515" cy="4904237"/>
          </a:xfrm>
        </p:spPr>
        <p:txBody>
          <a:bodyPr vert="horz" lIns="121920" tIns="60960" rIns="121920" bIns="60960" rtlCol="0" anchor="t">
            <a:noAutofit/>
          </a:bodyPr>
          <a:lstStyle/>
          <a:p>
            <a:r>
              <a:rPr lang="en-CA" sz="1500" dirty="0"/>
              <a:t>International specifications are attempting to standardize minimum expectations for exchanging FHIR resources</a:t>
            </a:r>
          </a:p>
          <a:p>
            <a:pPr marL="380990" indent="-380990">
              <a:buFont typeface="Arial" panose="020B0604020202020204" pitchFamily="34" charset="0"/>
              <a:buChar char="•"/>
            </a:pPr>
            <a:r>
              <a:rPr lang="en-CA" sz="1500" b="1" dirty="0"/>
              <a:t>Generalized guidance </a:t>
            </a:r>
            <a:r>
              <a:rPr lang="en-CA" sz="1500" dirty="0"/>
              <a:t>exists in international standards (e.g., IHE QEDm) for exchanging FHIR resources with the </a:t>
            </a:r>
            <a:r>
              <a:rPr lang="en-CA" sz="1500" b="1" dirty="0"/>
              <a:t>explicit purpose of sharing clinical information</a:t>
            </a:r>
          </a:p>
          <a:p>
            <a:pPr marL="380990" indent="-380990">
              <a:buFont typeface="Arial" panose="020B0604020202020204" pitchFamily="34" charset="0"/>
              <a:buChar char="•"/>
            </a:pPr>
            <a:r>
              <a:rPr lang="en-CA" sz="1500" dirty="0"/>
              <a:t>International API standards (e.g., IPA) are also evolving to define a </a:t>
            </a:r>
            <a:r>
              <a:rPr lang="en-CA" sz="1500" b="1" dirty="0"/>
              <a:t>predictable experiences</a:t>
            </a:r>
            <a:r>
              <a:rPr lang="en-CA" sz="1500" dirty="0"/>
              <a:t> for </a:t>
            </a:r>
            <a:r>
              <a:rPr lang="en-CA" sz="1500" b="1" dirty="0"/>
              <a:t>clinical data integrators &amp; consumers</a:t>
            </a:r>
          </a:p>
          <a:p>
            <a:pPr marL="380990" indent="-380990">
              <a:buFont typeface="Arial" panose="020B0604020202020204" pitchFamily="34" charset="0"/>
              <a:buChar char="•"/>
            </a:pPr>
            <a:r>
              <a:rPr lang="en-CA" sz="1500" dirty="0"/>
              <a:t>International information standards are defining </a:t>
            </a:r>
            <a:r>
              <a:rPr lang="en-CA" sz="1500" b="1" dirty="0"/>
              <a:t>minimum content expectations under certain exchange contexts </a:t>
            </a:r>
            <a:r>
              <a:rPr lang="en-CA" sz="1500" dirty="0"/>
              <a:t>(e.g., IPS)</a:t>
            </a:r>
          </a:p>
          <a:p>
            <a:pPr marL="380990" indent="-380990">
              <a:buFont typeface="Arial" panose="020B0604020202020204" pitchFamily="34" charset="0"/>
              <a:buChar char="•"/>
            </a:pPr>
            <a:endParaRPr lang="en-CA" sz="1500" dirty="0"/>
          </a:p>
        </p:txBody>
      </p:sp>
      <p:sp>
        <p:nvSpPr>
          <p:cNvPr id="4" name="Slide Number Placeholder 3">
            <a:extLst>
              <a:ext uri="{FF2B5EF4-FFF2-40B4-BE49-F238E27FC236}">
                <a16:creationId xmlns:a16="http://schemas.microsoft.com/office/drawing/2014/main" id="{02A02822-02CC-43B3-A79B-CCCE90F04FCD}"/>
              </a:ext>
            </a:extLst>
          </p:cNvPr>
          <p:cNvSpPr>
            <a:spLocks noGrp="1"/>
          </p:cNvSpPr>
          <p:nvPr>
            <p:ph type="sldNum" sz="quarter" idx="11"/>
          </p:nvPr>
        </p:nvSpPr>
        <p:spPr/>
        <p:txBody>
          <a:bodyPr/>
          <a:lstStyle/>
          <a:p>
            <a:pPr defTabSz="412740" hangingPunct="0"/>
            <a:fld id="{7BCFBF29-39BB-47B7-B83E-9E61FEB2B13F}" type="slidenum">
              <a:rPr lang="en-CA" b="1" kern="0" cap="all">
                <a:latin typeface="Arial"/>
                <a:sym typeface="Helvetica Neue"/>
              </a:rPr>
              <a:pPr defTabSz="412740" hangingPunct="0"/>
              <a:t>9</a:t>
            </a:fld>
            <a:endParaRPr lang="en-CA" b="1" kern="0" cap="all" dirty="0">
              <a:latin typeface="Arial"/>
              <a:sym typeface="Helvetica Neue"/>
            </a:endParaRPr>
          </a:p>
        </p:txBody>
      </p:sp>
      <p:sp>
        <p:nvSpPr>
          <p:cNvPr id="6" name="Text Placeholder 2">
            <a:extLst>
              <a:ext uri="{FF2B5EF4-FFF2-40B4-BE49-F238E27FC236}">
                <a16:creationId xmlns:a16="http://schemas.microsoft.com/office/drawing/2014/main" id="{39FD8E6E-274C-EB96-E049-D39FCF61CC2B}"/>
              </a:ext>
            </a:extLst>
          </p:cNvPr>
          <p:cNvSpPr txBox="1">
            <a:spLocks/>
          </p:cNvSpPr>
          <p:nvPr/>
        </p:nvSpPr>
        <p:spPr>
          <a:xfrm>
            <a:off x="6095998" y="1468287"/>
            <a:ext cx="5257801" cy="4904237"/>
          </a:xfrm>
          <a:prstGeom prst="rect">
            <a:avLst/>
          </a:prstGeom>
        </p:spPr>
        <p:txBody>
          <a:bodyPr vert="horz" lIns="121920" tIns="60960" rIns="121920" bIns="60960" rtlCol="0" anchor="t">
            <a:noAutofit/>
          </a:bodyPr>
          <a:lstStyle>
            <a:lvl1pPr marL="0" marR="0" indent="0" algn="l" defTabSz="412740" eaLnBrk="1" latinLnBrk="0" hangingPunct="1">
              <a:lnSpc>
                <a:spcPct val="130000"/>
              </a:lnSpc>
              <a:spcBef>
                <a:spcPts val="400"/>
              </a:spcBef>
              <a:spcAft>
                <a:spcPts val="400"/>
              </a:spcAft>
              <a:buClrTx/>
              <a:buSzPct val="100000"/>
              <a:buFontTx/>
              <a:buNone/>
              <a:tabLst/>
              <a:defRPr lang="en-US" sz="2400" b="0" i="0" u="none" strike="noStrike" cap="none" spc="0" baseline="0">
                <a:ln>
                  <a:noFill/>
                </a:ln>
                <a:solidFill>
                  <a:srgbClr val="181F2D"/>
                </a:solidFill>
                <a:uFillTx/>
                <a:latin typeface="+mn-lt"/>
                <a:ea typeface="+mn-ea"/>
                <a:cs typeface="+mn-cs"/>
                <a:sym typeface="Helvetica Neue"/>
              </a:defRPr>
            </a:lvl1pPr>
            <a:lvl2pPr marL="317492" marR="0" indent="0" algn="l" defTabSz="412740" eaLnBrk="1" latinLnBrk="0" hangingPunct="1">
              <a:lnSpc>
                <a:spcPct val="130000"/>
              </a:lnSpc>
              <a:spcBef>
                <a:spcPts val="400"/>
              </a:spcBef>
              <a:spcAft>
                <a:spcPts val="400"/>
              </a:spcAft>
              <a:buClrTx/>
              <a:buSzPct val="100000"/>
              <a:buFontTx/>
              <a:buNone/>
              <a:tabLst/>
              <a:defRPr lang="en-US" sz="2133" b="0" i="0" u="none" strike="noStrike" cap="none" spc="0" baseline="0">
                <a:ln>
                  <a:noFill/>
                </a:ln>
                <a:solidFill>
                  <a:srgbClr val="181F2D"/>
                </a:solidFill>
                <a:uFillTx/>
                <a:latin typeface="+mn-lt"/>
                <a:ea typeface="+mn-ea"/>
                <a:cs typeface="+mn-cs"/>
                <a:sym typeface="Helvetica Neue"/>
              </a:defRPr>
            </a:lvl2pPr>
            <a:lvl3pPr marL="634984" marR="0" indent="0" algn="l" defTabSz="41274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3pPr>
            <a:lvl4pPr marL="952476" marR="0" indent="0" algn="l" defTabSz="412740" eaLnBrk="1" latinLnBrk="0" hangingPunct="1">
              <a:lnSpc>
                <a:spcPct val="130000"/>
              </a:lnSpc>
              <a:spcBef>
                <a:spcPts val="400"/>
              </a:spcBef>
              <a:spcAft>
                <a:spcPts val="400"/>
              </a:spcAft>
              <a:buClrTx/>
              <a:buSzPct val="100000"/>
              <a:buFontTx/>
              <a:buNone/>
              <a:tabLst/>
              <a:defRPr lang="en-US" sz="1867" b="0" i="0" u="none" strike="noStrike" cap="none" spc="0" baseline="0">
                <a:ln>
                  <a:noFill/>
                </a:ln>
                <a:solidFill>
                  <a:srgbClr val="181F2D"/>
                </a:solidFill>
                <a:uFillTx/>
                <a:latin typeface="+mn-lt"/>
                <a:ea typeface="+mn-ea"/>
                <a:cs typeface="+mn-cs"/>
                <a:sym typeface="Helvetica Neue"/>
              </a:defRPr>
            </a:lvl4pPr>
            <a:lvl5pPr marL="1269968" marR="0" indent="0" algn="l" defTabSz="412740" eaLnBrk="1" latinLnBrk="0" hangingPunct="1">
              <a:lnSpc>
                <a:spcPct val="130000"/>
              </a:lnSpc>
              <a:spcBef>
                <a:spcPts val="400"/>
              </a:spcBef>
              <a:spcAft>
                <a:spcPts val="400"/>
              </a:spcAft>
              <a:buClrTx/>
              <a:buSzPct val="100000"/>
              <a:buFontTx/>
              <a:buNone/>
              <a:tabLst/>
              <a:defRPr lang="en-CA" sz="1867" b="0" i="0" u="none" strike="noStrike" cap="none" spc="0" baseline="0">
                <a:ln>
                  <a:noFill/>
                </a:ln>
                <a:solidFill>
                  <a:srgbClr val="181F2D"/>
                </a:solidFill>
                <a:uFillTx/>
                <a:latin typeface="+mn-lt"/>
                <a:ea typeface="+mn-ea"/>
                <a:cs typeface="+mn-cs"/>
                <a:sym typeface="Helvetica Neue"/>
              </a:defRPr>
            </a:lvl5pPr>
            <a:lvl6pPr marL="1746207"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6pPr>
            <a:lvl7pPr marL="2063699"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7pPr>
            <a:lvl8pPr marL="2381191"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8pPr>
            <a:lvl9pPr marL="2698683" marR="0" indent="-158747" algn="l" defTabSz="412740" eaLnBrk="1" latinLnBrk="0" hangingPunct="1">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mn-lt"/>
                <a:ea typeface="+mn-ea"/>
                <a:cs typeface="+mn-cs"/>
                <a:sym typeface="Helvetica Neue"/>
              </a:defRPr>
            </a:lvl9pPr>
          </a:lstStyle>
          <a:p>
            <a:r>
              <a:rPr lang="en-US" sz="1500" kern="0" dirty="0"/>
              <a:t>CA:FeX addresses these realities by designing around the following principles:</a:t>
            </a:r>
          </a:p>
          <a:p>
            <a:pPr marL="380990" indent="-380990">
              <a:buFont typeface="Arial" panose="020B0604020202020204" pitchFamily="34" charset="0"/>
              <a:buChar char="•"/>
            </a:pPr>
            <a:r>
              <a:rPr lang="en-US" sz="1500" kern="0" dirty="0"/>
              <a:t>Prioritize a consistent </a:t>
            </a:r>
            <a:r>
              <a:rPr lang="en-US" sz="1500" b="1" kern="0" dirty="0"/>
              <a:t>predictable experience</a:t>
            </a:r>
            <a:r>
              <a:rPr lang="en-US" sz="1500" kern="0" dirty="0"/>
              <a:t> for </a:t>
            </a:r>
            <a:r>
              <a:rPr lang="en-US" sz="1500" b="1" kern="0" dirty="0"/>
              <a:t>FHIR Integrators &amp; Data Consumers</a:t>
            </a:r>
          </a:p>
          <a:p>
            <a:pPr marL="380990" indent="-380990">
              <a:buFont typeface="Arial" panose="020B0604020202020204" pitchFamily="34" charset="0"/>
              <a:buChar char="•"/>
            </a:pPr>
            <a:r>
              <a:rPr lang="en-US" sz="1500" kern="0" dirty="0"/>
              <a:t>Reduce rework and unnecessary customization for implementers by </a:t>
            </a:r>
            <a:r>
              <a:rPr lang="en-US" sz="1500" b="1" kern="0" dirty="0"/>
              <a:t>pursuing alignment and contribution to International Standards</a:t>
            </a:r>
            <a:r>
              <a:rPr lang="en-US" sz="1500" kern="0" dirty="0"/>
              <a:t> (e.g., QEDm, IPA, IPS)</a:t>
            </a:r>
          </a:p>
          <a:p>
            <a:pPr marL="380990" indent="-380990">
              <a:buFont typeface="Arial" panose="020B0604020202020204" pitchFamily="34" charset="0"/>
              <a:buChar char="•"/>
            </a:pPr>
            <a:r>
              <a:rPr lang="en-US" sz="1500" kern="0" dirty="0"/>
              <a:t>Scope each release to include minimum capabilities that are </a:t>
            </a:r>
            <a:r>
              <a:rPr lang="en-US" sz="1500" b="1" kern="0" dirty="0"/>
              <a:t>reachable for innovators in the market </a:t>
            </a:r>
            <a:r>
              <a:rPr lang="en-US" sz="1500" kern="0" dirty="0"/>
              <a:t>at the point in time   </a:t>
            </a:r>
          </a:p>
        </p:txBody>
      </p:sp>
      <p:sp>
        <p:nvSpPr>
          <p:cNvPr id="7" name="Title 4">
            <a:extLst>
              <a:ext uri="{FF2B5EF4-FFF2-40B4-BE49-F238E27FC236}">
                <a16:creationId xmlns:a16="http://schemas.microsoft.com/office/drawing/2014/main" id="{4CA0B631-8EED-E03B-FDC0-6D4854009A53}"/>
              </a:ext>
            </a:extLst>
          </p:cNvPr>
          <p:cNvSpPr txBox="1">
            <a:spLocks/>
          </p:cNvSpPr>
          <p:nvPr/>
        </p:nvSpPr>
        <p:spPr>
          <a:xfrm>
            <a:off x="365874" y="302220"/>
            <a:ext cx="11565714" cy="6339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412730" eaLnBrk="1" latinLnBrk="0" hangingPunct="1">
              <a:lnSpc>
                <a:spcPct val="100000"/>
              </a:lnSpc>
              <a:spcBef>
                <a:spcPts val="0"/>
              </a:spcBef>
              <a:spcAft>
                <a:spcPts val="0"/>
              </a:spcAft>
              <a:buClrTx/>
              <a:buSzTx/>
              <a:buFontTx/>
              <a:buNone/>
              <a:tabLst/>
              <a:defRPr sz="2800" b="1" i="0" u="none" strike="noStrike" cap="none" spc="0" baseline="0" dirty="0">
                <a:ln>
                  <a:noFill/>
                </a:ln>
                <a:solidFill>
                  <a:srgbClr val="181F2D"/>
                </a:solidFill>
                <a:uFillTx/>
                <a:latin typeface="+mj-lt"/>
                <a:ea typeface="+mn-ea"/>
                <a:cs typeface="+mn-cs"/>
                <a:sym typeface="Helvetica Neue"/>
              </a:defRPr>
            </a:lvl1pPr>
            <a:lvl2pPr marL="0" marR="0" indent="11429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2pPr>
            <a:lvl3pPr marL="0" marR="0" indent="228589"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3pPr>
            <a:lvl4pPr marL="0" marR="0" indent="34288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4pPr>
            <a:lvl5pPr marL="0" marR="0" indent="457178"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5pPr>
            <a:lvl6pPr marL="0" marR="0" indent="571472"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6pPr>
            <a:lvl7pPr marL="0" marR="0" indent="685766"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7pPr>
            <a:lvl8pPr marL="0" marR="0" indent="800060"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8pPr>
            <a:lvl9pPr marL="0" marR="0" indent="914354" algn="l" defTabSz="412730" eaLnBrk="1" latinLnBrk="0" hangingPunct="1">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Helvetica Neue"/>
              </a:defRPr>
            </a:lvl9pPr>
          </a:lstStyle>
          <a:p>
            <a:r>
              <a:rPr lang="en-CA" sz="2400" kern="0" dirty="0"/>
              <a:t>CA:FeX R2 – Placing Canada at the Intersection of International Standards</a:t>
            </a:r>
          </a:p>
        </p:txBody>
      </p:sp>
      <p:sp>
        <p:nvSpPr>
          <p:cNvPr id="8" name="TextBox 7">
            <a:extLst>
              <a:ext uri="{FF2B5EF4-FFF2-40B4-BE49-F238E27FC236}">
                <a16:creationId xmlns:a16="http://schemas.microsoft.com/office/drawing/2014/main" id="{0AAAA199-AE0F-496F-F2D1-69A422C07623}"/>
              </a:ext>
            </a:extLst>
          </p:cNvPr>
          <p:cNvSpPr txBox="1"/>
          <p:nvPr/>
        </p:nvSpPr>
        <p:spPr>
          <a:xfrm>
            <a:off x="365874" y="858135"/>
            <a:ext cx="11389317" cy="33855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kern="0" dirty="0"/>
              <a:t>The Canadian market is well positioned to incorporate the learnings (and influence) of International FHIR Standards</a:t>
            </a:r>
          </a:p>
        </p:txBody>
      </p:sp>
      <p:sp>
        <p:nvSpPr>
          <p:cNvPr id="11" name="Footer Placeholder 3">
            <a:extLst>
              <a:ext uri="{FF2B5EF4-FFF2-40B4-BE49-F238E27FC236}">
                <a16:creationId xmlns:a16="http://schemas.microsoft.com/office/drawing/2014/main" id="{8EFB9877-3C7E-E533-AABA-650EC3400620}"/>
              </a:ext>
            </a:extLst>
          </p:cNvPr>
          <p:cNvSpPr>
            <a:spLocks noGrp="1"/>
          </p:cNvSpPr>
          <p:nvPr>
            <p:ph type="ftr" sz="quarter" idx="12"/>
          </p:nvPr>
        </p:nvSpPr>
        <p:spPr>
          <a:xfrm>
            <a:off x="328108" y="6413712"/>
            <a:ext cx="2438400" cy="195072"/>
          </a:xfrm>
        </p:spPr>
        <p:txBody>
          <a:bodyPr/>
          <a:lstStyle/>
          <a:p>
            <a:r>
              <a:rPr lang="en-CA" dirty="0"/>
              <a:t>©2023 Canada Health Infoway</a:t>
            </a:r>
          </a:p>
        </p:txBody>
      </p:sp>
    </p:spTree>
    <p:extLst>
      <p:ext uri="{BB962C8B-B14F-4D97-AF65-F5344CB8AC3E}">
        <p14:creationId xmlns:p14="http://schemas.microsoft.com/office/powerpoint/2010/main" val="75599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X3SIOmgTRyfxrLCukgSPw"/>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foway PowerPoint Template_ January 31 2020_EN.pptx" id="{DB657D58-B290-4C5C-92CC-61AC6A34D133}" vid="{79D2D4FB-166C-4423-992E-93DD72C97875}"/>
    </a:ext>
  </a:extLst>
</a:theme>
</file>

<file path=ppt/theme/theme3.xml><?xml version="1.0" encoding="utf-8"?>
<a:theme xmlns:a="http://schemas.openxmlformats.org/drawingml/2006/main" name="2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foway PowerPoint Template_ January 31 2020_EN.pptx" id="{DB657D58-B290-4C5C-92CC-61AC6A34D133}" vid="{79D2D4FB-166C-4423-992E-93DD72C97875}"/>
    </a:ext>
  </a:extLst>
</a:theme>
</file>

<file path=ppt/theme/theme4.xml><?xml version="1.0" encoding="utf-8"?>
<a:theme xmlns:a="http://schemas.openxmlformats.org/drawingml/2006/main" name="3_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6C95004DC5294EA06FE94B381CDE03" ma:contentTypeVersion="9" ma:contentTypeDescription="Create a new document." ma:contentTypeScope="" ma:versionID="f8730264d7c6f68b9bae681a4d74a419">
  <xsd:schema xmlns:xsd="http://www.w3.org/2001/XMLSchema" xmlns:xs="http://www.w3.org/2001/XMLSchema" xmlns:p="http://schemas.microsoft.com/office/2006/metadata/properties" xmlns:ns2="3ea173db-3fe2-4a99-adbd-25d438b5e3d0" targetNamespace="http://schemas.microsoft.com/office/2006/metadata/properties" ma:root="true" ma:fieldsID="da0cc800072376eb817349278b53ee1a" ns2:_="">
    <xsd:import namespace="3ea173db-3fe2-4a99-adbd-25d438b5e3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173db-3fe2-4a99-adbd-25d438b5e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C63F0-5D1C-4CB8-AB32-B1F72D59F34D}">
  <ds:schemaRefs>
    <ds:schemaRef ds:uri="3ea173db-3fe2-4a99-adbd-25d438b5e3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6D66BF-13B2-42EE-ABBD-607484BB03E2}">
  <ds:schemaRefs>
    <ds:schemaRef ds:uri="3ea173db-3fe2-4a99-adbd-25d438b5e3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2FEAD8-47E5-4B60-A49D-C6582B0561F0}">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1456</TotalTime>
  <Words>2157</Words>
  <Application>Microsoft Office PowerPoint</Application>
  <PresentationFormat>Widescreen</PresentationFormat>
  <Paragraphs>220</Paragraphs>
  <Slides>18</Slides>
  <Notes>15</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1_Office Theme</vt:lpstr>
      <vt:lpstr>1_Canada Health Infoway</vt:lpstr>
      <vt:lpstr>2_Canada Health Infoway</vt:lpstr>
      <vt:lpstr>3_Canada Health Infoway</vt:lpstr>
      <vt:lpstr>Canada Health Infoway</vt:lpstr>
      <vt:lpstr>Canadian FHIR Exchange (CA:FeX) Release 2</vt:lpstr>
      <vt:lpstr>The Journey to CA:FeX</vt:lpstr>
      <vt:lpstr>Patient Summary: An Interoperability Priority Area</vt:lpstr>
      <vt:lpstr>The Need to Exchange and Share the Patient Summary At Scale</vt:lpstr>
      <vt:lpstr>The Need to Exchange and Share the Patient Summary At Scale</vt:lpstr>
      <vt:lpstr>PowerPoint Presentation</vt:lpstr>
      <vt:lpstr>CA:FeX Evolution </vt:lpstr>
      <vt:lpstr>A Vision for Canadian FHIR Exchange</vt:lpstr>
      <vt:lpstr>PowerPoint Presentation</vt:lpstr>
      <vt:lpstr>PowerPoint Presentation</vt:lpstr>
      <vt:lpstr>Scope of CA:FeX R2: A Foundation for FHIR Servers and Applications</vt:lpstr>
      <vt:lpstr>CA:FeX R2 Building Blocks (Illustrative)</vt:lpstr>
      <vt:lpstr>Illustrative Example of CA:FeX R2 in the Real World</vt:lpstr>
      <vt:lpstr>How does CA:FeX R2 Position Us for Real World Challenges</vt:lpstr>
      <vt:lpstr>Latest News on IPS generation from HL7 International WG</vt:lpstr>
      <vt:lpstr>Engaging with CA:FeX 2.0.0</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Haleem, Faizah</dc:creator>
  <cp:lastModifiedBy>Cook, Sheridan</cp:lastModifiedBy>
  <cp:revision>23</cp:revision>
  <dcterms:created xsi:type="dcterms:W3CDTF">2022-01-18T18:16:12Z</dcterms:created>
  <dcterms:modified xsi:type="dcterms:W3CDTF">2023-03-22T21:00:06Z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0x010100626C95004DC5294EA06FE94B381CDE03</vt:lpwstr>
  </property>
</Properties>
</file>