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 id="2147483664" r:id="rId5"/>
    <p:sldMasterId id="2147483755" r:id="rId6"/>
  </p:sldMasterIdLst>
  <p:notesMasterIdLst>
    <p:notesMasterId r:id="rId18"/>
  </p:notesMasterIdLst>
  <p:sldIdLst>
    <p:sldId id="256" r:id="rId7"/>
    <p:sldId id="313" r:id="rId8"/>
    <p:sldId id="2147480980" r:id="rId9"/>
    <p:sldId id="324" r:id="rId10"/>
    <p:sldId id="2147480989" r:id="rId11"/>
    <p:sldId id="2147480979" r:id="rId12"/>
    <p:sldId id="2147480986" r:id="rId13"/>
    <p:sldId id="2147480987" r:id="rId14"/>
    <p:sldId id="2147480988" r:id="rId15"/>
    <p:sldId id="2147480990" r:id="rId16"/>
    <p:sldId id="2147480981" r:id="rId17"/>
  </p:sldIdLst>
  <p:sldSz cx="9144000" cy="5943600"/>
  <p:notesSz cx="6858000" cy="9144000"/>
  <p:embeddedFontLst>
    <p:embeddedFont>
      <p:font typeface="Helvetica Neue Light" panose="020B0604020202020204" charset="0"/>
      <p:regular r:id="rId19"/>
      <p:bold r:id="rId20"/>
      <p:italic r:id="rId21"/>
      <p:boldItalic r:id="rId22"/>
    </p:embeddedFont>
    <p:embeddedFont>
      <p:font typeface="Segoe UI" panose="020B0502040204020203" pitchFamily="34" charset="0"/>
      <p:regular r:id="rId23"/>
      <p:bold r:id="rId24"/>
      <p:italic r:id="rId25"/>
      <p:boldItalic r:id="rId26"/>
    </p:embeddedFont>
    <p:embeddedFont>
      <p:font typeface="Segoe UI Historic" panose="020B0502040204020203" pitchFamily="34" charset="0"/>
      <p:regular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873"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1" roundtripDataSignature="AMtx7mg1/5j1Z4xdjTFaff/SAgUmvEtXuA=="/>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87D0005-0E1A-A225-7496-59E46A62A984}" name="Jennifer Lawson" initials="JL" userId="S::JLawson@cihi.ca::4daae18f-25d6-4ef5-a946-f0ee583d64ae" providerId="AD"/>
  <p188:author id="{F866982A-C5BF-F3D8-27EC-2DE022496396}" name="Alyssa Bryan" initials="AB" userId="S::ABryan@cihi.ca::9949f6cc-57d0-426c-bb43-6b26476720f4" providerId="AD"/>
  <p188:author id="{0653263A-7BE5-A544-741B-EED82020359C}" name="Jennifer Lawson" initials="JL" userId="S::jlawson@cihi.ca::4daae18f-25d6-4ef5-a946-f0ee583d64ae" providerId="AD"/>
  <p188:author id="{AD6C8AEA-267E-0147-74A2-F7D18DCECF65}" name="Brooke Carroll" initials="BC" userId="S::BCarroll@cihi.ca::282468c9-6fe4-44d2-aafb-0b8cce322f7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E3518"/>
    <a:srgbClr val="00A1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FE727B-BD7A-49BB-9AD5-D1A571958C06}" v="22" dt="2025-01-08T17:48:58.063"/>
    <p1510:client id="{42D01F07-952B-4C9F-8242-8E63DBEDEE88}" v="2" dt="2025-01-08T15:19:32.051"/>
  </p1510:revLst>
</p1510:revInfo>
</file>

<file path=ppt/tableStyles.xml><?xml version="1.0" encoding="utf-8"?>
<a:tblStyleLst xmlns:a="http://schemas.openxmlformats.org/drawingml/2006/main" def="{B2A4382F-CAB0-4629-B1BA-8C671CB8BB92}">
  <a:tblStyle styleId="{B2A4382F-CAB0-4629-B1BA-8C671CB8BB92}"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6" d="100"/>
          <a:sy n="96" d="100"/>
        </p:scale>
        <p:origin x="420" y="68"/>
      </p:cViewPr>
      <p:guideLst>
        <p:guide orient="horz" pos="1873"/>
        <p:guide pos="2880"/>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customXml" Target="../customXml/item3.xml"/><Relationship Id="rId21" Type="http://schemas.openxmlformats.org/officeDocument/2006/relationships/font" Target="fonts/font3.fntdata"/><Relationship Id="rId55"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font" Target="fonts/font7.fntdata"/><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font" Target="fonts/font2.fntdata"/><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font" Target="fonts/font6.fntdata"/><Relationship Id="rId53"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font" Target="fonts/font5.fntdata"/><Relationship Id="rId57" Type="http://schemas.microsoft.com/office/2018/10/relationships/authors" Target="authors.xml"/><Relationship Id="rId10" Type="http://schemas.openxmlformats.org/officeDocument/2006/relationships/slide" Target="slides/slide4.xml"/><Relationship Id="rId19" Type="http://schemas.openxmlformats.org/officeDocument/2006/relationships/font" Target="fonts/font1.fntdata"/><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font" Target="fonts/font4.fntdata"/><Relationship Id="rId27" Type="http://schemas.openxmlformats.org/officeDocument/2006/relationships/font" Target="fonts/font9.fntdata"/><Relationship Id="rId56" Type="http://schemas.microsoft.com/office/2015/10/relationships/revisionInfo" Target="revisionInfo.xml"/><Relationship Id="rId8" Type="http://schemas.openxmlformats.org/officeDocument/2006/relationships/slide" Target="slides/slide2.xml"/><Relationship Id="rId51"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90575" y="685800"/>
            <a:ext cx="527685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1:notes"/>
          <p:cNvSpPr>
            <a:spLocks noGrp="1" noRot="1" noChangeAspect="1"/>
          </p:cNvSpPr>
          <p:nvPr>
            <p:ph type="sldImg" idx="2"/>
          </p:nvPr>
        </p:nvSpPr>
        <p:spPr>
          <a:xfrm>
            <a:off x="790575" y="685800"/>
            <a:ext cx="527685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 name="Google Shape;79;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r>
              <a:rPr lang="en-US" sz="900" b="0" i="0" cap="none">
                <a:solidFill>
                  <a:srgbClr val="1E1E1E"/>
                </a:solidFill>
                <a:latin typeface="Calibri"/>
                <a:ea typeface="Calibri"/>
                <a:cs typeface="Calibri"/>
                <a:sym typeface="Calibri"/>
              </a:rPr>
              <a:t>The logo can be changed in the master slides.  Please use the following instructions</a:t>
            </a:r>
            <a:endParaRPr/>
          </a:p>
          <a:p>
            <a:pPr marL="0" lvl="0" indent="0" algn="l" rtl="0">
              <a:lnSpc>
                <a:spcPct val="100000"/>
              </a:lnSpc>
              <a:spcBef>
                <a:spcPts val="0"/>
              </a:spcBef>
              <a:spcAft>
                <a:spcPts val="0"/>
              </a:spcAft>
              <a:buSzPts val="1400"/>
              <a:buNone/>
            </a:pPr>
            <a:endParaRPr sz="900" b="0" i="0" cap="none">
              <a:solidFill>
                <a:srgbClr val="1E1E1E"/>
              </a:solidFill>
              <a:latin typeface="Calibri"/>
              <a:ea typeface="Calibri"/>
              <a:cs typeface="Calibri"/>
              <a:sym typeface="Calibri"/>
            </a:endParaRPr>
          </a:p>
          <a:p>
            <a:pPr marL="0" lvl="0" indent="-57150" algn="l" rtl="0">
              <a:lnSpc>
                <a:spcPct val="100000"/>
              </a:lnSpc>
              <a:spcBef>
                <a:spcPts val="0"/>
              </a:spcBef>
              <a:spcAft>
                <a:spcPts val="0"/>
              </a:spcAft>
              <a:buClr>
                <a:srgbClr val="1E1E1E"/>
              </a:buClr>
              <a:buSzPts val="900"/>
              <a:buFont typeface="Calibri"/>
              <a:buAutoNum type="arabicPeriod"/>
            </a:pPr>
            <a:r>
              <a:rPr lang="en-US" sz="900" b="0" i="0" cap="none">
                <a:solidFill>
                  <a:srgbClr val="1E1E1E"/>
                </a:solidFill>
                <a:latin typeface="Calibri"/>
                <a:ea typeface="Calibri"/>
                <a:cs typeface="Calibri"/>
                <a:sym typeface="Calibri"/>
              </a:rPr>
              <a:t>Select </a:t>
            </a:r>
            <a:r>
              <a:rPr lang="en-US" sz="900" b="1" i="0" cap="none">
                <a:solidFill>
                  <a:srgbClr val="1E1E1E"/>
                </a:solidFill>
                <a:latin typeface="Calibri"/>
                <a:ea typeface="Calibri"/>
                <a:cs typeface="Calibri"/>
                <a:sym typeface="Calibri"/>
              </a:rPr>
              <a:t>view</a:t>
            </a:r>
            <a:r>
              <a:rPr lang="en-US" sz="900" b="0" i="0" cap="none">
                <a:solidFill>
                  <a:srgbClr val="1E1E1E"/>
                </a:solidFill>
                <a:latin typeface="Calibri"/>
                <a:ea typeface="Calibri"/>
                <a:cs typeface="Calibri"/>
                <a:sym typeface="Calibri"/>
              </a:rPr>
              <a:t> &gt; </a:t>
            </a:r>
            <a:r>
              <a:rPr lang="en-US" sz="900" b="1" i="0" cap="none">
                <a:solidFill>
                  <a:srgbClr val="1E1E1E"/>
                </a:solidFill>
                <a:latin typeface="Calibri"/>
                <a:ea typeface="Calibri"/>
                <a:cs typeface="Calibri"/>
                <a:sym typeface="Calibri"/>
              </a:rPr>
              <a:t>slide master</a:t>
            </a:r>
            <a:r>
              <a:rPr lang="en-US" sz="900" b="0" i="0" cap="none">
                <a:solidFill>
                  <a:srgbClr val="1E1E1E"/>
                </a:solidFill>
                <a:latin typeface="Calibri"/>
                <a:ea typeface="Calibri"/>
                <a:cs typeface="Calibri"/>
                <a:sym typeface="Calibri"/>
              </a:rPr>
              <a:t>.</a:t>
            </a:r>
            <a:endParaRPr/>
          </a:p>
          <a:p>
            <a:pPr marL="0" lvl="0" indent="-57150" algn="l" rtl="0">
              <a:lnSpc>
                <a:spcPct val="100000"/>
              </a:lnSpc>
              <a:spcBef>
                <a:spcPts val="0"/>
              </a:spcBef>
              <a:spcAft>
                <a:spcPts val="0"/>
              </a:spcAft>
              <a:buClr>
                <a:srgbClr val="1E1E1E"/>
              </a:buClr>
              <a:buSzPts val="900"/>
              <a:buFont typeface="Calibri"/>
              <a:buAutoNum type="arabicPeriod"/>
            </a:pPr>
            <a:r>
              <a:rPr lang="en-US" sz="900" b="0" i="0" cap="none">
                <a:solidFill>
                  <a:srgbClr val="1E1E1E"/>
                </a:solidFill>
                <a:latin typeface="Calibri"/>
                <a:ea typeface="Calibri"/>
                <a:cs typeface="Calibri"/>
                <a:sym typeface="Calibri"/>
              </a:rPr>
              <a:t>Right click on the logo and select change image. </a:t>
            </a:r>
            <a:endParaRPr/>
          </a:p>
          <a:p>
            <a:pPr marL="0" marR="0" lvl="0" indent="-57150" algn="l" rtl="0">
              <a:lnSpc>
                <a:spcPct val="100000"/>
              </a:lnSpc>
              <a:spcBef>
                <a:spcPts val="0"/>
              </a:spcBef>
              <a:spcAft>
                <a:spcPts val="0"/>
              </a:spcAft>
              <a:buClr>
                <a:srgbClr val="1E1E1E"/>
              </a:buClr>
              <a:buSzPts val="900"/>
              <a:buFont typeface="Calibri"/>
              <a:buAutoNum type="arabicPeriod"/>
            </a:pPr>
            <a:r>
              <a:rPr lang="en-US" sz="900" b="0" i="0" cap="none">
                <a:solidFill>
                  <a:srgbClr val="1E1E1E"/>
                </a:solidFill>
                <a:latin typeface="Calibri"/>
                <a:ea typeface="Calibri"/>
                <a:cs typeface="Calibri"/>
                <a:sym typeface="Calibri"/>
              </a:rPr>
              <a:t>Select the image you want to use  you may need to scale the  image accordingly.</a:t>
            </a:r>
            <a:endParaRPr/>
          </a:p>
          <a:p>
            <a:pPr marL="0" marR="0" lvl="0" indent="-57150" algn="l" rtl="0">
              <a:lnSpc>
                <a:spcPct val="100000"/>
              </a:lnSpc>
              <a:spcBef>
                <a:spcPts val="0"/>
              </a:spcBef>
              <a:spcAft>
                <a:spcPts val="0"/>
              </a:spcAft>
              <a:buClr>
                <a:srgbClr val="1E1E1E"/>
              </a:buClr>
              <a:buSzPts val="900"/>
              <a:buFont typeface="Calibri"/>
              <a:buAutoNum type="arabicPeriod"/>
            </a:pPr>
            <a:r>
              <a:rPr lang="en-US" sz="900" b="0" i="0" cap="none">
                <a:solidFill>
                  <a:srgbClr val="1E1E1E"/>
                </a:solidFill>
                <a:latin typeface="Calibri"/>
                <a:ea typeface="Calibri"/>
                <a:cs typeface="Calibri"/>
                <a:sym typeface="Calibri"/>
              </a:rPr>
              <a:t>When you're done, select </a:t>
            </a:r>
            <a:r>
              <a:rPr lang="en-US" sz="900" b="1" i="0" cap="none">
                <a:solidFill>
                  <a:srgbClr val="1E1E1E"/>
                </a:solidFill>
                <a:latin typeface="Calibri"/>
                <a:ea typeface="Calibri"/>
                <a:cs typeface="Calibri"/>
                <a:sym typeface="Calibri"/>
              </a:rPr>
              <a:t>close master view</a:t>
            </a:r>
            <a:r>
              <a:rPr lang="en-US" sz="900" b="0" i="0" cap="none">
                <a:solidFill>
                  <a:srgbClr val="1E1E1E"/>
                </a:solidFill>
                <a:latin typeface="Calibri"/>
                <a:ea typeface="Calibri"/>
                <a:cs typeface="Calibri"/>
                <a:sym typeface="Calibri"/>
              </a:rPr>
              <a:t>.</a:t>
            </a:r>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73435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3:notes"/>
          <p:cNvSpPr>
            <a:spLocks noGrp="1" noRot="1" noChangeAspect="1"/>
          </p:cNvSpPr>
          <p:nvPr>
            <p:ph type="sldImg" idx="2"/>
          </p:nvPr>
        </p:nvSpPr>
        <p:spPr>
          <a:xfrm>
            <a:off x="790575" y="685800"/>
            <a:ext cx="527685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3345507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CA"/>
              <a:t>Other standards/tools compared – Telus Health Equity Questionnaire, Ontario Guidance for Collection and Use of Sociodemographic Data, and Gravity as well. </a:t>
            </a:r>
          </a:p>
          <a:p>
            <a:pPr lvl="0"/>
            <a:endParaRPr lang="en-CA"/>
          </a:p>
          <a:p>
            <a:pPr lvl="0"/>
            <a:r>
              <a:rPr lang="en-CA"/>
              <a:t>Priority data elements were found across multiple standards -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B65781-425E-41D6-8AA7-758F8583DB1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315814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63569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u="sng" strike="noStrike">
                <a:effectLst/>
              </a:rPr>
              <a:t>Goal:  </a:t>
            </a:r>
            <a:r>
              <a:rPr lang="en-CA" sz="1200" u="none" strike="noStrike">
                <a:effectLst/>
              </a:rPr>
              <a:t>Identify if there are matches in SNOMED CT for the responses to the questions in the SDOH questionnaire. </a:t>
            </a:r>
          </a:p>
          <a:p>
            <a:r>
              <a:rPr lang="en-CA" sz="1200" u="sng" strike="noStrike">
                <a:effectLst/>
              </a:rPr>
              <a:t>Approach:</a:t>
            </a:r>
            <a:r>
              <a:rPr lang="en-CA" sz="1200" u="none" strike="noStrike">
                <a:effectLst/>
              </a:rPr>
              <a:t>  Three C&amp;T specialists and the Program Lead reviewed the responses and searched the</a:t>
            </a:r>
          </a:p>
          <a:p>
            <a:r>
              <a:rPr lang="en-CA" sz="1200" u="none" strike="noStrike">
                <a:effectLst/>
              </a:rPr>
              <a:t>SNOMED CT CA to identify any lexical matches.  When there was no lexical match further review was undertaken to determine if there were "similar" matches in SNOMED CT where the response could be considered a synonym to the SNOMED CT concept.  The specialist identified this in the synonym column for consideration. </a:t>
            </a:r>
            <a:br>
              <a:rPr lang="en-CA" sz="1200" u="none" strike="noStrike">
                <a:effectLst/>
              </a:rPr>
            </a:br>
            <a:br>
              <a:rPr lang="en-CA" sz="1200" u="none" strike="noStrike">
                <a:effectLst/>
              </a:rPr>
            </a:br>
            <a:r>
              <a:rPr lang="en-CA" sz="1200" u="none" strike="noStrike">
                <a:effectLst/>
              </a:rPr>
              <a:t>The team utilized the Finding hierarchy in SNOMED CT. </a:t>
            </a:r>
            <a:br>
              <a:rPr lang="en-CA" sz="1200" u="none" strike="noStrike">
                <a:effectLst/>
              </a:rPr>
            </a:br>
            <a:br>
              <a:rPr lang="en-CA" sz="1200" u="none" strike="noStrike">
                <a:effectLst/>
              </a:rPr>
            </a:br>
            <a:r>
              <a:rPr lang="en-CA" sz="1200" u="none" strike="noStrike">
                <a:effectLst/>
              </a:rPr>
              <a:t>When there was no lexical match and no similar concept, the specialist provided a suggestion for a new SNOMED CT concept and the associated parent for consideration as a submission to Canada Health Infoway. </a:t>
            </a:r>
            <a:br>
              <a:rPr lang="en-CA" sz="1200" u="none" strike="noStrike">
                <a:effectLst/>
              </a:rPr>
            </a:br>
            <a:br>
              <a:rPr lang="en-CA" sz="1200" u="none" strike="noStrike">
                <a:effectLst/>
              </a:rPr>
            </a:br>
            <a:r>
              <a:rPr lang="en-CA" sz="1200" u="none" strike="noStrike">
                <a:effectLst/>
              </a:rPr>
              <a:t>In the instances where the response was "yes" or "no" , "Not applicable" etc.., the suggestion was to consider using an HL7 value for these responses. </a:t>
            </a:r>
            <a:br>
              <a:rPr lang="en-CA" sz="1200" u="none" strike="noStrike">
                <a:effectLst/>
              </a:rPr>
            </a:br>
            <a:br>
              <a:rPr lang="en-CA" sz="1200" u="none" strike="noStrike">
                <a:effectLst/>
              </a:rPr>
            </a:br>
            <a:r>
              <a:rPr lang="en-CA" sz="1200" u="none" strike="noStrike">
                <a:effectLst/>
              </a:rPr>
              <a:t>Additional comments were provided for consideration of whether or not a "yes", "No" value is enough where the response has specific information, such as "included in rent". </a:t>
            </a:r>
            <a:endParaRPr lang="en-CA"/>
          </a:p>
          <a:p>
            <a:endParaRPr lang="en-CA"/>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160907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Examples of others missing or key that are in Framework currently</a:t>
            </a:r>
          </a:p>
          <a:p>
            <a:pPr>
              <a:buFont typeface="Arial" panose="020B0604020202020204" pitchFamily="34" charset="0"/>
              <a:buChar char="•"/>
            </a:pPr>
            <a:r>
              <a:rPr lang="en-CA"/>
              <a:t>Access to medication</a:t>
            </a:r>
          </a:p>
          <a:p>
            <a:pPr>
              <a:buFont typeface="Arial" panose="020B0604020202020204" pitchFamily="34" charset="0"/>
              <a:buChar char="•"/>
            </a:pPr>
            <a:r>
              <a:rPr lang="en-CA"/>
              <a:t>Access to internet</a:t>
            </a:r>
          </a:p>
          <a:p>
            <a:pPr>
              <a:buFont typeface="Arial" panose="020B0604020202020204" pitchFamily="34" charset="0"/>
              <a:buChar char="•"/>
            </a:pPr>
            <a:r>
              <a:rPr lang="en-CA"/>
              <a:t>Access to a phone</a:t>
            </a:r>
          </a:p>
          <a:p>
            <a:pPr>
              <a:buFont typeface="Arial" panose="020B0604020202020204" pitchFamily="34" charset="0"/>
              <a:buChar char="•"/>
            </a:pPr>
            <a:r>
              <a:rPr lang="en-CA"/>
              <a:t>Access to utilities</a:t>
            </a:r>
          </a:p>
          <a:p>
            <a:pPr>
              <a:buFont typeface="Arial" panose="020B0604020202020204" pitchFamily="34" charset="0"/>
              <a:buChar char="•"/>
            </a:pPr>
            <a:r>
              <a:rPr lang="en-CA"/>
              <a:t>Access to child care</a:t>
            </a:r>
          </a:p>
          <a:p>
            <a:pPr>
              <a:buFont typeface="Arial" panose="020B0604020202020204" pitchFamily="34" charset="0"/>
              <a:buChar char="•"/>
            </a:pPr>
            <a:r>
              <a:rPr lang="en-CA"/>
              <a:t>Experience with interpersonal violence</a:t>
            </a:r>
          </a:p>
          <a:p>
            <a:pPr>
              <a:buFont typeface="Arial" panose="020B0604020202020204" pitchFamily="34" charset="0"/>
              <a:buChar char="•"/>
            </a:pPr>
            <a:r>
              <a:rPr lang="en-CA"/>
              <a:t>Legal history</a:t>
            </a:r>
          </a:p>
          <a:p>
            <a:pPr>
              <a:buFont typeface="Arial" panose="020B0604020202020204" pitchFamily="34" charset="0"/>
              <a:buChar char="•"/>
            </a:pPr>
            <a:r>
              <a:rPr lang="en-CA"/>
              <a:t>Housing condition</a:t>
            </a:r>
          </a:p>
          <a:p>
            <a:pPr>
              <a:buFont typeface="Arial" panose="020B0604020202020204" pitchFamily="34" charset="0"/>
              <a:buChar char="•"/>
            </a:pPr>
            <a:r>
              <a:rPr lang="en-CA"/>
              <a:t>Household income</a:t>
            </a:r>
          </a:p>
          <a:p>
            <a:pPr>
              <a:buFont typeface="Arial" panose="020B0604020202020204" pitchFamily="34" charset="0"/>
              <a:buChar char="•"/>
            </a:pPr>
            <a:r>
              <a:rPr lang="en-CA"/>
              <a:t>Time since arrival in Canada</a:t>
            </a:r>
          </a:p>
          <a:p>
            <a:pPr>
              <a:buFont typeface="Arial" panose="020B0604020202020204" pitchFamily="34" charset="0"/>
              <a:buChar char="•"/>
            </a:pPr>
            <a:endParaRPr lang="en-CA"/>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952295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1_Corp logo slide">
  <p:cSld name="1_Corp logo slide">
    <p:bg>
      <p:bgPr>
        <a:blipFill>
          <a:blip r:embed="rId2">
            <a:alphaModFix/>
          </a:blip>
          <a:stretch>
            <a:fillRect/>
          </a:stretch>
        </a:blipFill>
        <a:effectLst/>
      </p:bgPr>
    </p:bg>
    <p:spTree>
      <p:nvGrpSpPr>
        <p:cNvPr id="1" name="Shape 17"/>
        <p:cNvGrpSpPr/>
        <p:nvPr/>
      </p:nvGrpSpPr>
      <p:grpSpPr>
        <a:xfrm>
          <a:off x="0" y="0"/>
          <a:ext cx="0" cy="0"/>
          <a:chOff x="0" y="0"/>
          <a:chExt cx="0" cy="0"/>
        </a:xfrm>
      </p:grpSpPr>
      <p:pic>
        <p:nvPicPr>
          <p:cNvPr id="18" name="Google Shape;18;p24" descr="A red logo on a black background&#10;&#10;Description automatically generated with medium confidence"/>
          <p:cNvPicPr preferRelativeResize="0"/>
          <p:nvPr/>
        </p:nvPicPr>
        <p:blipFill rotWithShape="1">
          <a:blip r:embed="rId3">
            <a:alphaModFix/>
          </a:blip>
          <a:srcRect t="41830" b="42185"/>
          <a:stretch/>
        </p:blipFill>
        <p:spPr>
          <a:xfrm>
            <a:off x="268944" y="1120153"/>
            <a:ext cx="5116999" cy="948158"/>
          </a:xfrm>
          <a:prstGeom prst="rect">
            <a:avLst/>
          </a:prstGeom>
          <a:noFill/>
          <a:ln>
            <a:noFill/>
          </a:ln>
        </p:spPr>
      </p:pic>
    </p:spTree>
    <p:extLst>
      <p:ext uri="{BB962C8B-B14F-4D97-AF65-F5344CB8AC3E}">
        <p14:creationId xmlns:p14="http://schemas.microsoft.com/office/powerpoint/2010/main" val="139912831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99E28-2A2B-C3EB-85AE-C3A5DA9A2CD8}"/>
              </a:ext>
            </a:extLst>
          </p:cNvPr>
          <p:cNvSpPr>
            <a:spLocks noGrp="1"/>
          </p:cNvSpPr>
          <p:nvPr>
            <p:ph type="title"/>
          </p:nvPr>
        </p:nvSpPr>
        <p:spPr>
          <a:xfrm>
            <a:off x="629841" y="396240"/>
            <a:ext cx="2949178" cy="1386840"/>
          </a:xfrm>
        </p:spPr>
        <p:txBody>
          <a:bodyPr anchor="b"/>
          <a:lstStyle>
            <a:lvl1pPr>
              <a:defRPr sz="24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99E581CF-A495-F0FD-3DA7-39D3BDE70B0B}"/>
              </a:ext>
            </a:extLst>
          </p:cNvPr>
          <p:cNvSpPr>
            <a:spLocks noGrp="1"/>
          </p:cNvSpPr>
          <p:nvPr>
            <p:ph idx="1"/>
          </p:nvPr>
        </p:nvSpPr>
        <p:spPr>
          <a:xfrm>
            <a:off x="3887391" y="855769"/>
            <a:ext cx="4629150" cy="4223808"/>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B9B11F48-7A38-39B4-F535-A518A7CE3C0F}"/>
              </a:ext>
            </a:extLst>
          </p:cNvPr>
          <p:cNvSpPr>
            <a:spLocks noGrp="1"/>
          </p:cNvSpPr>
          <p:nvPr>
            <p:ph type="body" sz="half" idx="2"/>
          </p:nvPr>
        </p:nvSpPr>
        <p:spPr>
          <a:xfrm>
            <a:off x="629841" y="1783080"/>
            <a:ext cx="2949178" cy="3303376"/>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92F90C03-3BF6-B1EC-7F1D-F27AA4EDF63A}"/>
              </a:ext>
            </a:extLst>
          </p:cNvPr>
          <p:cNvSpPr>
            <a:spLocks noGrp="1"/>
          </p:cNvSpPr>
          <p:nvPr>
            <p:ph type="dt" sz="half" idx="10"/>
          </p:nvPr>
        </p:nvSpPr>
        <p:spPr/>
        <p:txBody>
          <a:bodyPr/>
          <a:lstStyle/>
          <a:p>
            <a:fld id="{B11831B6-0E44-448A-9367-44F7A0F8579C}" type="datetimeFigureOut">
              <a:rPr lang="en-CA" smtClean="0"/>
              <a:t>2025-01-17</a:t>
            </a:fld>
            <a:endParaRPr lang="en-CA"/>
          </a:p>
        </p:txBody>
      </p:sp>
      <p:sp>
        <p:nvSpPr>
          <p:cNvPr id="6" name="Footer Placeholder 5">
            <a:extLst>
              <a:ext uri="{FF2B5EF4-FFF2-40B4-BE49-F238E27FC236}">
                <a16:creationId xmlns:a16="http://schemas.microsoft.com/office/drawing/2014/main" id="{EE1FC80A-BE55-059C-0AB8-BC5D8049D37D}"/>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7684D160-184C-C71E-7596-6833CE397F2C}"/>
              </a:ext>
            </a:extLst>
          </p:cNvPr>
          <p:cNvSpPr>
            <a:spLocks noGrp="1"/>
          </p:cNvSpPr>
          <p:nvPr>
            <p:ph type="sldNum" sz="quarter" idx="12"/>
          </p:nvPr>
        </p:nvSpPr>
        <p:spPr/>
        <p:txBody>
          <a:bodyPr/>
          <a:lstStyle/>
          <a:p>
            <a:fld id="{35A5902B-3829-4B13-A0A5-B36E24AC00BC}" type="slidenum">
              <a:rPr lang="en-CA" smtClean="0"/>
              <a:t>‹#›</a:t>
            </a:fld>
            <a:endParaRPr lang="en-CA"/>
          </a:p>
        </p:txBody>
      </p:sp>
    </p:spTree>
    <p:extLst>
      <p:ext uri="{BB962C8B-B14F-4D97-AF65-F5344CB8AC3E}">
        <p14:creationId xmlns:p14="http://schemas.microsoft.com/office/powerpoint/2010/main" val="16431630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D3A54-F5E2-89CA-B71E-6D57D392326A}"/>
              </a:ext>
            </a:extLst>
          </p:cNvPr>
          <p:cNvSpPr>
            <a:spLocks noGrp="1"/>
          </p:cNvSpPr>
          <p:nvPr>
            <p:ph type="title"/>
          </p:nvPr>
        </p:nvSpPr>
        <p:spPr>
          <a:xfrm>
            <a:off x="629841" y="396240"/>
            <a:ext cx="2949178" cy="1386840"/>
          </a:xfrm>
        </p:spPr>
        <p:txBody>
          <a:bodyPr anchor="b"/>
          <a:lstStyle>
            <a:lvl1pPr>
              <a:defRPr sz="24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515E940A-64F4-BDB5-0151-B35DCC9EA1CB}"/>
              </a:ext>
            </a:extLst>
          </p:cNvPr>
          <p:cNvSpPr>
            <a:spLocks noGrp="1"/>
          </p:cNvSpPr>
          <p:nvPr>
            <p:ph type="pic" idx="1"/>
          </p:nvPr>
        </p:nvSpPr>
        <p:spPr>
          <a:xfrm>
            <a:off x="3887391" y="855769"/>
            <a:ext cx="4629150" cy="422380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CA"/>
          </a:p>
        </p:txBody>
      </p:sp>
      <p:sp>
        <p:nvSpPr>
          <p:cNvPr id="4" name="Text Placeholder 3">
            <a:extLst>
              <a:ext uri="{FF2B5EF4-FFF2-40B4-BE49-F238E27FC236}">
                <a16:creationId xmlns:a16="http://schemas.microsoft.com/office/drawing/2014/main" id="{B6582DB7-9CE9-AED8-DD47-55F7E8636158}"/>
              </a:ext>
            </a:extLst>
          </p:cNvPr>
          <p:cNvSpPr>
            <a:spLocks noGrp="1"/>
          </p:cNvSpPr>
          <p:nvPr>
            <p:ph type="body" sz="half" idx="2"/>
          </p:nvPr>
        </p:nvSpPr>
        <p:spPr>
          <a:xfrm>
            <a:off x="629841" y="1783080"/>
            <a:ext cx="2949178" cy="3303376"/>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6D2BC5DB-9424-AA44-597B-763D7A961854}"/>
              </a:ext>
            </a:extLst>
          </p:cNvPr>
          <p:cNvSpPr>
            <a:spLocks noGrp="1"/>
          </p:cNvSpPr>
          <p:nvPr>
            <p:ph type="dt" sz="half" idx="10"/>
          </p:nvPr>
        </p:nvSpPr>
        <p:spPr/>
        <p:txBody>
          <a:bodyPr/>
          <a:lstStyle/>
          <a:p>
            <a:fld id="{B11831B6-0E44-448A-9367-44F7A0F8579C}" type="datetimeFigureOut">
              <a:rPr lang="en-CA" smtClean="0"/>
              <a:t>2025-01-17</a:t>
            </a:fld>
            <a:endParaRPr lang="en-CA"/>
          </a:p>
        </p:txBody>
      </p:sp>
      <p:sp>
        <p:nvSpPr>
          <p:cNvPr id="6" name="Footer Placeholder 5">
            <a:extLst>
              <a:ext uri="{FF2B5EF4-FFF2-40B4-BE49-F238E27FC236}">
                <a16:creationId xmlns:a16="http://schemas.microsoft.com/office/drawing/2014/main" id="{7E17380A-6516-1982-E54A-80D007C2983C}"/>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A38891AF-B214-5057-1768-D83CD37C92C3}"/>
              </a:ext>
            </a:extLst>
          </p:cNvPr>
          <p:cNvSpPr>
            <a:spLocks noGrp="1"/>
          </p:cNvSpPr>
          <p:nvPr>
            <p:ph type="sldNum" sz="quarter" idx="12"/>
          </p:nvPr>
        </p:nvSpPr>
        <p:spPr/>
        <p:txBody>
          <a:bodyPr/>
          <a:lstStyle/>
          <a:p>
            <a:fld id="{35A5902B-3829-4B13-A0A5-B36E24AC00BC}" type="slidenum">
              <a:rPr lang="en-CA" smtClean="0"/>
              <a:t>‹#›</a:t>
            </a:fld>
            <a:endParaRPr lang="en-CA"/>
          </a:p>
        </p:txBody>
      </p:sp>
    </p:spTree>
    <p:extLst>
      <p:ext uri="{BB962C8B-B14F-4D97-AF65-F5344CB8AC3E}">
        <p14:creationId xmlns:p14="http://schemas.microsoft.com/office/powerpoint/2010/main" val="3808574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90B5F-88B6-31A4-198E-8F8935A4FFDB}"/>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0DE73F94-BE54-C4E6-795B-B66F577F671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FB7EE6E6-1BEE-C6C7-C9CF-5B30EDAF8BC5}"/>
              </a:ext>
            </a:extLst>
          </p:cNvPr>
          <p:cNvSpPr>
            <a:spLocks noGrp="1"/>
          </p:cNvSpPr>
          <p:nvPr>
            <p:ph type="dt" sz="half" idx="10"/>
          </p:nvPr>
        </p:nvSpPr>
        <p:spPr/>
        <p:txBody>
          <a:bodyPr/>
          <a:lstStyle/>
          <a:p>
            <a:fld id="{B11831B6-0E44-448A-9367-44F7A0F8579C}" type="datetimeFigureOut">
              <a:rPr lang="en-CA" smtClean="0"/>
              <a:t>2025-01-17</a:t>
            </a:fld>
            <a:endParaRPr lang="en-CA"/>
          </a:p>
        </p:txBody>
      </p:sp>
      <p:sp>
        <p:nvSpPr>
          <p:cNvPr id="5" name="Footer Placeholder 4">
            <a:extLst>
              <a:ext uri="{FF2B5EF4-FFF2-40B4-BE49-F238E27FC236}">
                <a16:creationId xmlns:a16="http://schemas.microsoft.com/office/drawing/2014/main" id="{C9342C20-5908-36A5-FC4F-EB120B3B4E7F}"/>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872C2484-1124-5FE4-89B5-9D9EAF87167B}"/>
              </a:ext>
            </a:extLst>
          </p:cNvPr>
          <p:cNvSpPr>
            <a:spLocks noGrp="1"/>
          </p:cNvSpPr>
          <p:nvPr>
            <p:ph type="sldNum" sz="quarter" idx="12"/>
          </p:nvPr>
        </p:nvSpPr>
        <p:spPr/>
        <p:txBody>
          <a:bodyPr/>
          <a:lstStyle/>
          <a:p>
            <a:fld id="{35A5902B-3829-4B13-A0A5-B36E24AC00BC}" type="slidenum">
              <a:rPr lang="en-CA" smtClean="0"/>
              <a:t>‹#›</a:t>
            </a:fld>
            <a:endParaRPr lang="en-CA"/>
          </a:p>
        </p:txBody>
      </p:sp>
    </p:spTree>
    <p:extLst>
      <p:ext uri="{BB962C8B-B14F-4D97-AF65-F5344CB8AC3E}">
        <p14:creationId xmlns:p14="http://schemas.microsoft.com/office/powerpoint/2010/main" val="8977144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0C53A6-97C4-0305-4FCD-52398ADDE815}"/>
              </a:ext>
            </a:extLst>
          </p:cNvPr>
          <p:cNvSpPr>
            <a:spLocks noGrp="1"/>
          </p:cNvSpPr>
          <p:nvPr>
            <p:ph type="title" orient="vert"/>
          </p:nvPr>
        </p:nvSpPr>
        <p:spPr>
          <a:xfrm>
            <a:off x="6543675" y="316442"/>
            <a:ext cx="1971675" cy="5036926"/>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2382EA0D-F70C-91F4-B8B8-A53FB339EE18}"/>
              </a:ext>
            </a:extLst>
          </p:cNvPr>
          <p:cNvSpPr>
            <a:spLocks noGrp="1"/>
          </p:cNvSpPr>
          <p:nvPr>
            <p:ph type="body" orient="vert" idx="1"/>
          </p:nvPr>
        </p:nvSpPr>
        <p:spPr>
          <a:xfrm>
            <a:off x="628650" y="316442"/>
            <a:ext cx="5800725" cy="503692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D7C71F62-9E9F-FA50-3AD3-AA3ED44BD167}"/>
              </a:ext>
            </a:extLst>
          </p:cNvPr>
          <p:cNvSpPr>
            <a:spLocks noGrp="1"/>
          </p:cNvSpPr>
          <p:nvPr>
            <p:ph type="dt" sz="half" idx="10"/>
          </p:nvPr>
        </p:nvSpPr>
        <p:spPr/>
        <p:txBody>
          <a:bodyPr/>
          <a:lstStyle/>
          <a:p>
            <a:fld id="{B11831B6-0E44-448A-9367-44F7A0F8579C}" type="datetimeFigureOut">
              <a:rPr lang="en-CA" smtClean="0"/>
              <a:t>2025-01-17</a:t>
            </a:fld>
            <a:endParaRPr lang="en-CA"/>
          </a:p>
        </p:txBody>
      </p:sp>
      <p:sp>
        <p:nvSpPr>
          <p:cNvPr id="5" name="Footer Placeholder 4">
            <a:extLst>
              <a:ext uri="{FF2B5EF4-FFF2-40B4-BE49-F238E27FC236}">
                <a16:creationId xmlns:a16="http://schemas.microsoft.com/office/drawing/2014/main" id="{57B0A5BB-43E6-9A30-D4FE-FED5D2A7D62F}"/>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71D3BD88-E7FE-2018-877B-8530DDC0E58E}"/>
              </a:ext>
            </a:extLst>
          </p:cNvPr>
          <p:cNvSpPr>
            <a:spLocks noGrp="1"/>
          </p:cNvSpPr>
          <p:nvPr>
            <p:ph type="sldNum" sz="quarter" idx="12"/>
          </p:nvPr>
        </p:nvSpPr>
        <p:spPr/>
        <p:txBody>
          <a:bodyPr/>
          <a:lstStyle/>
          <a:p>
            <a:fld id="{35A5902B-3829-4B13-A0A5-B36E24AC00BC}" type="slidenum">
              <a:rPr lang="en-CA" smtClean="0"/>
              <a:t>‹#›</a:t>
            </a:fld>
            <a:endParaRPr lang="en-CA"/>
          </a:p>
        </p:txBody>
      </p:sp>
    </p:spTree>
    <p:extLst>
      <p:ext uri="{BB962C8B-B14F-4D97-AF65-F5344CB8AC3E}">
        <p14:creationId xmlns:p14="http://schemas.microsoft.com/office/powerpoint/2010/main" val="3471980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6" name="TextBox 5"/>
          <p:cNvSpPr txBox="1"/>
          <p:nvPr userDrawn="1"/>
        </p:nvSpPr>
        <p:spPr bwMode="blackWhite">
          <a:xfrm>
            <a:off x="0" y="5375261"/>
            <a:ext cx="7812360" cy="572126"/>
          </a:xfrm>
          <a:prstGeom prst="rect">
            <a:avLst/>
          </a:prstGeom>
          <a:solidFill>
            <a:srgbClr val="00A199"/>
          </a:solidFill>
        </p:spPr>
        <p:txBody>
          <a:bodyPr wrap="square" lIns="72000" tIns="108000" rIns="198000" bIns="108000" rtlCol="0" anchor="ctr" anchorCtr="0">
            <a:noAutofit/>
          </a:bodyPr>
          <a:lstStyle/>
          <a:p>
            <a:pPr algn="r">
              <a:tabLst>
                <a:tab pos="1257269" algn="l"/>
              </a:tabLst>
            </a:pPr>
            <a:endParaRPr lang="en-CA" sz="1800">
              <a:solidFill>
                <a:schemeClr val="bg1"/>
              </a:solidFill>
            </a:endParaRPr>
          </a:p>
        </p:txBody>
      </p:sp>
      <p:sp>
        <p:nvSpPr>
          <p:cNvPr id="13" name="TextBox 12"/>
          <p:cNvSpPr txBox="1"/>
          <p:nvPr userDrawn="1"/>
        </p:nvSpPr>
        <p:spPr bwMode="black">
          <a:xfrm>
            <a:off x="5131614" y="5457340"/>
            <a:ext cx="2608738" cy="369332"/>
          </a:xfrm>
          <a:prstGeom prst="rect">
            <a:avLst/>
          </a:prstGeom>
          <a:noFill/>
        </p:spPr>
        <p:txBody>
          <a:bodyPr wrap="square" rtlCol="0">
            <a:spAutoFit/>
          </a:bodyPr>
          <a:lstStyle/>
          <a:p>
            <a:pPr algn="r">
              <a:tabLst>
                <a:tab pos="1257269" algn="l"/>
              </a:tabLst>
            </a:pPr>
            <a:r>
              <a:rPr lang="en-CA" sz="1800">
                <a:solidFill>
                  <a:schemeClr val="bg1"/>
                </a:solidFill>
              </a:rPr>
              <a:t>   cihi.ca</a:t>
            </a:r>
            <a:r>
              <a:rPr lang="en-US" sz="1800">
                <a:solidFill>
                  <a:schemeClr val="bg1"/>
                </a:solidFill>
              </a:rPr>
              <a:t>	</a:t>
            </a:r>
            <a:r>
              <a:rPr lang="en-CA" sz="1800">
                <a:solidFill>
                  <a:schemeClr val="bg1"/>
                </a:solidFill>
              </a:rPr>
              <a:t>@</a:t>
            </a:r>
            <a:r>
              <a:rPr lang="en-CA" sz="1800" err="1">
                <a:solidFill>
                  <a:schemeClr val="bg1"/>
                </a:solidFill>
              </a:rPr>
              <a:t>cihi_icis</a:t>
            </a:r>
            <a:endParaRPr lang="en-CA" sz="1800">
              <a:solidFill>
                <a:schemeClr val="bg1"/>
              </a:solidFill>
            </a:endParaRPr>
          </a:p>
        </p:txBody>
      </p:sp>
      <p:sp>
        <p:nvSpPr>
          <p:cNvPr id="2" name="Title 1"/>
          <p:cNvSpPr>
            <a:spLocks noGrp="1"/>
          </p:cNvSpPr>
          <p:nvPr>
            <p:ph type="title" hasCustomPrompt="1"/>
          </p:nvPr>
        </p:nvSpPr>
        <p:spPr>
          <a:xfrm>
            <a:off x="1291641" y="2067006"/>
            <a:ext cx="6335176" cy="468141"/>
          </a:xfrm>
        </p:spPr>
        <p:txBody>
          <a:bodyPr wrap="square" lIns="0" tIns="0" rIns="0" bIns="0" anchor="b" anchorCtr="0">
            <a:spAutoFit/>
          </a:bodyPr>
          <a:lstStyle>
            <a:lvl1pPr algn="l">
              <a:lnSpc>
                <a:spcPts val="3600"/>
              </a:lnSpc>
              <a:defRPr sz="3600" b="1">
                <a:solidFill>
                  <a:srgbClr val="365254"/>
                </a:solidFill>
              </a:defRPr>
            </a:lvl1pPr>
          </a:lstStyle>
          <a:p>
            <a:r>
              <a:rPr lang="en-US"/>
              <a:t>Click to edit title</a:t>
            </a:r>
            <a:endParaRPr lang="en-CA"/>
          </a:p>
        </p:txBody>
      </p:sp>
      <p:sp>
        <p:nvSpPr>
          <p:cNvPr id="7" name="TextBox 6"/>
          <p:cNvSpPr txBox="1"/>
          <p:nvPr userDrawn="1"/>
        </p:nvSpPr>
        <p:spPr>
          <a:xfrm>
            <a:off x="1290112" y="4179819"/>
            <a:ext cx="6336704" cy="276999"/>
          </a:xfrm>
          <a:prstGeom prst="rect">
            <a:avLst/>
          </a:prstGeom>
          <a:noFill/>
        </p:spPr>
        <p:txBody>
          <a:bodyPr wrap="square" lIns="0" tIns="0" rIns="0" bIns="0" rtlCol="0" anchor="b" anchorCtr="0">
            <a:spAutoFit/>
          </a:bodyPr>
          <a:lstStyle/>
          <a:p>
            <a:r>
              <a:rPr lang="en-CA" sz="1800">
                <a:solidFill>
                  <a:srgbClr val="ED7024"/>
                </a:solidFill>
              </a:rPr>
              <a:t>Canadian Institute for Health Information</a:t>
            </a:r>
          </a:p>
        </p:txBody>
      </p:sp>
      <p:sp>
        <p:nvSpPr>
          <p:cNvPr id="9" name="Content Placeholder 3"/>
          <p:cNvSpPr>
            <a:spLocks noGrp="1"/>
          </p:cNvSpPr>
          <p:nvPr>
            <p:ph sz="quarter" idx="17" hasCustomPrompt="1"/>
          </p:nvPr>
        </p:nvSpPr>
        <p:spPr bwMode="black">
          <a:xfrm>
            <a:off x="279784" y="5539412"/>
            <a:ext cx="2275992" cy="249299"/>
          </a:xfrm>
          <a:prstGeom prst="rect">
            <a:avLst/>
          </a:prstGeom>
          <a:noFill/>
        </p:spPr>
        <p:txBody>
          <a:bodyPr wrap="square" lIns="0" tIns="0" rIns="0" bIns="0" numCol="1" spcCol="36000" anchor="ctr" anchorCtr="0">
            <a:spAutoFit/>
          </a:bodyPr>
          <a:lstStyle>
            <a:lvl1pPr marL="0" indent="0" algn="l">
              <a:buNone/>
              <a:tabLst>
                <a:tab pos="182558" algn="l"/>
                <a:tab pos="2422465" algn="l"/>
              </a:tabLst>
              <a:defRPr sz="1800" b="0">
                <a:solidFill>
                  <a:schemeClr val="bg1"/>
                </a:solidFill>
              </a:defRPr>
            </a:lvl1pPr>
            <a:lvl2pPr marL="457189" indent="0">
              <a:buNone/>
              <a:defRPr>
                <a:solidFill>
                  <a:srgbClr val="FF0000"/>
                </a:solidFill>
              </a:defRPr>
            </a:lvl2pPr>
            <a:lvl3pPr marL="914378" indent="0">
              <a:buNone/>
              <a:defRPr>
                <a:solidFill>
                  <a:srgbClr val="FF0000"/>
                </a:solidFill>
              </a:defRPr>
            </a:lvl3pPr>
            <a:lvl4pPr marL="1371566" indent="0">
              <a:buNone/>
              <a:defRPr>
                <a:solidFill>
                  <a:srgbClr val="FF0000"/>
                </a:solidFill>
              </a:defRPr>
            </a:lvl4pPr>
            <a:lvl5pPr marL="1828754" indent="0">
              <a:buNone/>
              <a:defRPr>
                <a:solidFill>
                  <a:srgbClr val="FF0000"/>
                </a:solidFill>
              </a:defRPr>
            </a:lvl5pPr>
          </a:lstStyle>
          <a:p>
            <a:pPr lvl="0"/>
            <a:r>
              <a:rPr lang="en-US"/>
              <a:t>Month XX, 20XX</a:t>
            </a:r>
            <a:endParaRPr lang="en-CA"/>
          </a:p>
        </p:txBody>
      </p:sp>
      <p:sp>
        <p:nvSpPr>
          <p:cNvPr id="11" name="Content Placeholder 3"/>
          <p:cNvSpPr>
            <a:spLocks noGrp="1"/>
          </p:cNvSpPr>
          <p:nvPr>
            <p:ph sz="quarter" idx="11" hasCustomPrompt="1"/>
          </p:nvPr>
        </p:nvSpPr>
        <p:spPr bwMode="black">
          <a:xfrm>
            <a:off x="2871726" y="5539412"/>
            <a:ext cx="2392714" cy="249299"/>
          </a:xfrm>
          <a:prstGeom prst="rect">
            <a:avLst/>
          </a:prstGeom>
          <a:noFill/>
        </p:spPr>
        <p:txBody>
          <a:bodyPr wrap="square" lIns="0" tIns="0" rIns="0" bIns="0" numCol="1" spcCol="36000" anchor="ctr" anchorCtr="0">
            <a:spAutoFit/>
          </a:bodyPr>
          <a:lstStyle>
            <a:lvl1pPr marL="0" indent="0" algn="r">
              <a:buNone/>
              <a:tabLst>
                <a:tab pos="182558" algn="l"/>
                <a:tab pos="2422465" algn="l"/>
              </a:tabLst>
              <a:defRPr sz="1800" b="0">
                <a:solidFill>
                  <a:schemeClr val="bg1"/>
                </a:solidFill>
              </a:defRPr>
            </a:lvl1pPr>
            <a:lvl2pPr marL="457189" indent="0">
              <a:buNone/>
              <a:defRPr>
                <a:solidFill>
                  <a:srgbClr val="FF0000"/>
                </a:solidFill>
              </a:defRPr>
            </a:lvl2pPr>
            <a:lvl3pPr marL="914378" indent="0">
              <a:buNone/>
              <a:defRPr>
                <a:solidFill>
                  <a:srgbClr val="FF0000"/>
                </a:solidFill>
              </a:defRPr>
            </a:lvl3pPr>
            <a:lvl4pPr marL="1371566" indent="0">
              <a:buNone/>
              <a:defRPr>
                <a:solidFill>
                  <a:srgbClr val="FF0000"/>
                </a:solidFill>
              </a:defRPr>
            </a:lvl4pPr>
            <a:lvl5pPr marL="1828754" indent="0">
              <a:buNone/>
              <a:defRPr>
                <a:solidFill>
                  <a:srgbClr val="FF0000"/>
                </a:solidFill>
              </a:defRPr>
            </a:lvl5pPr>
          </a:lstStyle>
          <a:p>
            <a:pPr lvl="0"/>
            <a:r>
              <a:rPr lang="en-US"/>
              <a:t>xxxx@cihi.ca</a:t>
            </a:r>
            <a:endParaRPr lang="en-CA"/>
          </a:p>
        </p:txBody>
      </p:sp>
      <p:sp>
        <p:nvSpPr>
          <p:cNvPr id="12" name="Text Placeholder 14"/>
          <p:cNvSpPr>
            <a:spLocks noGrp="1"/>
          </p:cNvSpPr>
          <p:nvPr>
            <p:ph type="body" sz="quarter" idx="14" hasCustomPrompt="1"/>
          </p:nvPr>
        </p:nvSpPr>
        <p:spPr>
          <a:xfrm>
            <a:off x="1294330" y="2639766"/>
            <a:ext cx="6332487" cy="276486"/>
          </a:xfrm>
          <a:prstGeom prst="rect">
            <a:avLst/>
          </a:prstGeom>
        </p:spPr>
        <p:txBody>
          <a:bodyPr wrap="square" lIns="0" tIns="0" rIns="0" bIns="0">
            <a:spAutoFit/>
          </a:bodyPr>
          <a:lstStyle>
            <a:lvl1pPr marL="0" marR="0" indent="0" algn="l" defTabSz="914378" rtl="0" eaLnBrk="1" fontAlgn="auto" latinLnBrk="0" hangingPunct="1">
              <a:lnSpc>
                <a:spcPts val="2100"/>
              </a:lnSpc>
              <a:spcBef>
                <a:spcPts val="600"/>
              </a:spcBef>
              <a:spcAft>
                <a:spcPts val="600"/>
              </a:spcAft>
              <a:buClrTx/>
              <a:buSzTx/>
              <a:buFont typeface="Arial" panose="020B0604020202020204" pitchFamily="34" charset="0"/>
              <a:buNone/>
              <a:tabLst/>
              <a:defRPr sz="2200" b="0">
                <a:solidFill>
                  <a:srgbClr val="177784"/>
                </a:solidFill>
              </a:defRPr>
            </a:lvl1pPr>
            <a:lvl2pPr marL="457189" indent="0">
              <a:buNone/>
              <a:defRPr sz="2200">
                <a:solidFill>
                  <a:srgbClr val="14838E"/>
                </a:solidFill>
              </a:defRPr>
            </a:lvl2pPr>
            <a:lvl3pPr marL="914378" indent="0">
              <a:buNone/>
              <a:defRPr sz="2200">
                <a:solidFill>
                  <a:srgbClr val="14838E"/>
                </a:solidFill>
              </a:defRPr>
            </a:lvl3pPr>
            <a:lvl4pPr marL="1371566" indent="0">
              <a:buNone/>
              <a:defRPr sz="2200">
                <a:solidFill>
                  <a:srgbClr val="14838E"/>
                </a:solidFill>
              </a:defRPr>
            </a:lvl4pPr>
            <a:lvl5pPr marL="1828754" indent="0">
              <a:buNone/>
              <a:defRPr sz="2200">
                <a:solidFill>
                  <a:srgbClr val="14838E"/>
                </a:solidFill>
              </a:defRPr>
            </a:lvl5pPr>
          </a:lstStyle>
          <a:p>
            <a:pPr marL="0" marR="0" lvl="0" indent="0" algn="l" defTabSz="914378" rtl="0" eaLnBrk="1" fontAlgn="auto" latinLnBrk="0" hangingPunct="1">
              <a:lnSpc>
                <a:spcPts val="2100"/>
              </a:lnSpc>
              <a:spcBef>
                <a:spcPts val="600"/>
              </a:spcBef>
              <a:spcAft>
                <a:spcPts val="600"/>
              </a:spcAft>
              <a:buClrTx/>
              <a:buSzTx/>
              <a:buFont typeface="Arial" panose="020B0604020202020204" pitchFamily="34" charset="0"/>
              <a:buNone/>
              <a:tabLst/>
              <a:defRPr/>
            </a:pPr>
            <a:r>
              <a:rPr lang="en-US"/>
              <a:t>Subtitle and/or presenter</a:t>
            </a:r>
            <a:endParaRPr lang="en-CA"/>
          </a:p>
        </p:txBody>
      </p:sp>
      <p:grpSp>
        <p:nvGrpSpPr>
          <p:cNvPr id="20" name="Group 19"/>
          <p:cNvGrpSpPr/>
          <p:nvPr userDrawn="1"/>
        </p:nvGrpSpPr>
        <p:grpSpPr>
          <a:xfrm>
            <a:off x="8001000" y="5408312"/>
            <a:ext cx="990600" cy="469249"/>
            <a:chOff x="8001000" y="4680269"/>
            <a:chExt cx="990600" cy="406081"/>
          </a:xfrm>
        </p:grpSpPr>
        <p:sp>
          <p:nvSpPr>
            <p:cNvPr id="21" name="Rectangle 20"/>
            <p:cNvSpPr/>
            <p:nvPr userDrawn="1"/>
          </p:nvSpPr>
          <p:spPr>
            <a:xfrm>
              <a:off x="8001000" y="4680269"/>
              <a:ext cx="990600" cy="4060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p>
          </p:txBody>
        </p:sp>
        <p:pic>
          <p:nvPicPr>
            <p:cNvPr id="22" name="Picture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42241" y="4739484"/>
              <a:ext cx="885999" cy="317055"/>
            </a:xfrm>
            <a:prstGeom prst="rect">
              <a:avLst/>
            </a:prstGeom>
          </p:spPr>
        </p:pic>
      </p:gr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black">
          <a:xfrm>
            <a:off x="6481418" y="5592558"/>
            <a:ext cx="178815" cy="166400"/>
          </a:xfrm>
          <a:prstGeom prst="rect">
            <a:avLst/>
          </a:prstGeom>
        </p:spPr>
      </p:pic>
    </p:spTree>
    <p:extLst>
      <p:ext uri="{BB962C8B-B14F-4D97-AF65-F5344CB8AC3E}">
        <p14:creationId xmlns:p14="http://schemas.microsoft.com/office/powerpoint/2010/main" val="37850471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Visual content 1">
    <p:bg>
      <p:bgPr>
        <a:solidFill>
          <a:srgbClr val="EDF7F5"/>
        </a:solidFill>
        <a:effectLst/>
      </p:bgPr>
    </p:bg>
    <p:spTree>
      <p:nvGrpSpPr>
        <p:cNvPr id="1" name=""/>
        <p:cNvGrpSpPr/>
        <p:nvPr/>
      </p:nvGrpSpPr>
      <p:grpSpPr>
        <a:xfrm>
          <a:off x="0" y="0"/>
          <a:ext cx="0" cy="0"/>
          <a:chOff x="0" y="0"/>
          <a:chExt cx="0" cy="0"/>
        </a:xfrm>
      </p:grpSpPr>
      <p:sp>
        <p:nvSpPr>
          <p:cNvPr id="12" name="Slide Number Placeholder 6"/>
          <p:cNvSpPr txBox="1">
            <a:spLocks/>
          </p:cNvSpPr>
          <p:nvPr userDrawn="1"/>
        </p:nvSpPr>
        <p:spPr>
          <a:xfrm>
            <a:off x="4283969" y="5562101"/>
            <a:ext cx="576064" cy="153888"/>
          </a:xfrm>
          <a:prstGeom prst="rect">
            <a:avLst/>
          </a:prstGeom>
        </p:spPr>
        <p:txBody>
          <a:bodyPr vert="horz" lIns="0" tIns="0" rIns="0" bIns="0" rtlCol="0" anchor="ctr">
            <a:spAutoFit/>
          </a:bodyPr>
          <a:lstStyle>
            <a:defPPr>
              <a:defRPr lang="en-US"/>
            </a:defPPr>
            <a:lvl1pPr marL="0" algn="ctr" defTabSz="914400" rtl="0" eaLnBrk="1" latinLnBrk="0" hangingPunct="1">
              <a:defRPr sz="12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A5F73F9-4D7E-43C6-BDE2-3203AA5B26A5}" type="slidenum">
              <a:rPr lang="en-CA" sz="1000" smtClean="0"/>
              <a:pPr/>
              <a:t>‹#›</a:t>
            </a:fld>
            <a:endParaRPr lang="en-CA" sz="1000"/>
          </a:p>
        </p:txBody>
      </p:sp>
      <p:sp>
        <p:nvSpPr>
          <p:cNvPr id="13" name="Title 1"/>
          <p:cNvSpPr>
            <a:spLocks noGrp="1"/>
          </p:cNvSpPr>
          <p:nvPr>
            <p:ph type="title" hasCustomPrompt="1"/>
          </p:nvPr>
        </p:nvSpPr>
        <p:spPr>
          <a:xfrm>
            <a:off x="457200" y="503100"/>
            <a:ext cx="8229600" cy="429092"/>
          </a:xfrm>
        </p:spPr>
        <p:txBody>
          <a:bodyPr lIns="0" tIns="0" rIns="0" bIns="0" anchor="t" anchorCtr="0">
            <a:spAutoFit/>
          </a:bodyPr>
          <a:lstStyle>
            <a:lvl1pPr algn="l">
              <a:lnSpc>
                <a:spcPts val="3300"/>
              </a:lnSpc>
              <a:defRPr sz="3300" baseline="0">
                <a:solidFill>
                  <a:srgbClr val="365254"/>
                </a:solidFill>
              </a:defRPr>
            </a:lvl1pPr>
          </a:lstStyle>
          <a:p>
            <a:r>
              <a:rPr lang="en-US"/>
              <a:t>Visual content — Slide title</a:t>
            </a:r>
            <a:endParaRPr lang="en-CA"/>
          </a:p>
        </p:txBody>
      </p:sp>
      <p:sp>
        <p:nvSpPr>
          <p:cNvPr id="7" name="Content Placeholder 18"/>
          <p:cNvSpPr>
            <a:spLocks noGrp="1"/>
          </p:cNvSpPr>
          <p:nvPr>
            <p:ph sz="quarter" idx="11" hasCustomPrompt="1"/>
          </p:nvPr>
        </p:nvSpPr>
        <p:spPr>
          <a:xfrm>
            <a:off x="1149525" y="1973289"/>
            <a:ext cx="2088232" cy="2413068"/>
          </a:xfrm>
          <a:prstGeom prst="rect">
            <a:avLst/>
          </a:prstGeom>
        </p:spPr>
        <p:txBody>
          <a:bodyPr lIns="0" tIns="0" rIns="0" bIns="0" anchor="t" anchorCtr="0">
            <a:normAutofit/>
          </a:bodyPr>
          <a:lstStyle>
            <a:lvl1pPr marL="0" indent="0" algn="ctr">
              <a:buNone/>
              <a:defRPr sz="2000">
                <a:solidFill>
                  <a:srgbClr val="002060"/>
                </a:solidFill>
              </a:defRPr>
            </a:lvl1pPr>
          </a:lstStyle>
          <a:p>
            <a:pPr lvl="0"/>
            <a:r>
              <a:rPr lang="en-CA"/>
              <a:t>Insert icon, picture or chart</a:t>
            </a:r>
          </a:p>
        </p:txBody>
      </p:sp>
      <p:sp>
        <p:nvSpPr>
          <p:cNvPr id="8" name="Text Placeholder 10"/>
          <p:cNvSpPr>
            <a:spLocks noGrp="1"/>
          </p:cNvSpPr>
          <p:nvPr>
            <p:ph type="body" sz="quarter" idx="14" hasCustomPrompt="1"/>
          </p:nvPr>
        </p:nvSpPr>
        <p:spPr>
          <a:xfrm>
            <a:off x="4448609" y="2737666"/>
            <a:ext cx="3600000" cy="1131592"/>
          </a:xfrm>
          <a:prstGeom prst="rect">
            <a:avLst/>
          </a:prstGeom>
        </p:spPr>
        <p:txBody>
          <a:bodyPr wrap="square" lIns="0" tIns="0" rIns="0" bIns="0" anchor="ctr" anchorCtr="0">
            <a:spAutoFit/>
          </a:bodyPr>
          <a:lstStyle>
            <a:lvl1pPr marL="182558" marR="0" indent="-182558" algn="l" defTabSz="914378" rtl="0" eaLnBrk="1" fontAlgn="auto" latinLnBrk="0" hangingPunct="1">
              <a:lnSpc>
                <a:spcPts val="2300"/>
              </a:lnSpc>
              <a:spcBef>
                <a:spcPts val="600"/>
              </a:spcBef>
              <a:spcAft>
                <a:spcPts val="600"/>
              </a:spcAft>
              <a:buClr>
                <a:schemeClr val="bg1"/>
              </a:buClr>
              <a:buSzTx/>
              <a:buFont typeface="Calibri" panose="020F0502020204030204" pitchFamily="34" charset="0"/>
              <a:buChar char=" "/>
              <a:tabLst/>
              <a:defRPr sz="2200" b="1" baseline="0">
                <a:solidFill>
                  <a:srgbClr val="177784"/>
                </a:solidFill>
              </a:defRPr>
            </a:lvl1pPr>
            <a:lvl2pPr marL="358766" indent="-176209">
              <a:lnSpc>
                <a:spcPts val="2100"/>
              </a:lnSpc>
              <a:spcBef>
                <a:spcPts val="600"/>
              </a:spcBef>
              <a:spcAft>
                <a:spcPts val="600"/>
              </a:spcAft>
              <a:buFont typeface="Arial" panose="020B0604020202020204" pitchFamily="34" charset="0"/>
              <a:buChar char="•"/>
              <a:defRPr sz="1700" b="0">
                <a:solidFill>
                  <a:schemeClr val="tx1"/>
                </a:solidFill>
              </a:defRPr>
            </a:lvl2pPr>
            <a:lvl3pPr marL="355591" indent="-182558">
              <a:lnSpc>
                <a:spcPts val="2100"/>
              </a:lnSpc>
              <a:spcBef>
                <a:spcPts val="600"/>
              </a:spcBef>
              <a:spcAft>
                <a:spcPts val="600"/>
              </a:spcAft>
              <a:buFont typeface="Arial" panose="020B0604020202020204" pitchFamily="34" charset="0"/>
              <a:buChar char="•"/>
              <a:defRPr sz="1700" baseline="0"/>
            </a:lvl3pPr>
            <a:lvl4pPr marL="541325" indent="-182558">
              <a:lnSpc>
                <a:spcPts val="2100"/>
              </a:lnSpc>
              <a:spcBef>
                <a:spcPts val="600"/>
              </a:spcBef>
              <a:spcAft>
                <a:spcPts val="600"/>
              </a:spcAft>
              <a:buFont typeface="Calibri" panose="020F0502020204030204" pitchFamily="34" charset="0"/>
              <a:buChar char="‒"/>
              <a:defRPr sz="1600" baseline="0"/>
            </a:lvl4pPr>
            <a:lvl5pPr marL="541325" indent="-182558">
              <a:lnSpc>
                <a:spcPts val="2100"/>
              </a:lnSpc>
              <a:spcBef>
                <a:spcPts val="600"/>
              </a:spcBef>
              <a:spcAft>
                <a:spcPts val="600"/>
              </a:spcAft>
              <a:buFont typeface="Calibri" panose="020F0502020204030204" pitchFamily="34" charset="0"/>
              <a:buChar char="‒"/>
              <a:defRPr sz="1600" baseline="0"/>
            </a:lvl5pPr>
            <a:lvl6pPr marL="541325" indent="-182558">
              <a:lnSpc>
                <a:spcPts val="2100"/>
              </a:lnSpc>
              <a:spcBef>
                <a:spcPts val="600"/>
              </a:spcBef>
              <a:spcAft>
                <a:spcPts val="600"/>
              </a:spcAft>
              <a:buFont typeface="Calibri" panose="020F0502020204030204" pitchFamily="34" charset="0"/>
              <a:buChar char="‒"/>
              <a:defRPr sz="1600" baseline="0"/>
            </a:lvl6pPr>
            <a:lvl7pPr marL="541325" indent="-182558">
              <a:lnSpc>
                <a:spcPts val="2100"/>
              </a:lnSpc>
              <a:spcBef>
                <a:spcPts val="600"/>
              </a:spcBef>
              <a:spcAft>
                <a:spcPts val="600"/>
              </a:spcAft>
              <a:buFont typeface="Calibri" panose="020F0502020204030204" pitchFamily="34" charset="0"/>
              <a:buChar char="‒"/>
              <a:defRPr sz="1600"/>
            </a:lvl7pPr>
            <a:lvl8pPr marL="541325" indent="-182558">
              <a:lnSpc>
                <a:spcPts val="2100"/>
              </a:lnSpc>
              <a:spcBef>
                <a:spcPts val="600"/>
              </a:spcBef>
              <a:spcAft>
                <a:spcPts val="600"/>
              </a:spcAft>
              <a:buFont typeface="Calibri" panose="020F0502020204030204" pitchFamily="34" charset="0"/>
              <a:buChar char="‒"/>
              <a:defRPr sz="1600"/>
            </a:lvl8pPr>
            <a:lvl9pPr marL="3657509" indent="0">
              <a:buNone/>
              <a:defRPr/>
            </a:lvl9pPr>
          </a:lstStyle>
          <a:p>
            <a:pPr lvl="0"/>
            <a:r>
              <a:rPr lang="en-US"/>
              <a:t>Header text </a:t>
            </a:r>
          </a:p>
          <a:p>
            <a:pPr lvl="1"/>
            <a:r>
              <a:rPr lang="en-US"/>
              <a:t>Bullet 1</a:t>
            </a:r>
          </a:p>
          <a:p>
            <a:pPr lvl="2"/>
            <a:r>
              <a:rPr lang="en-US"/>
              <a:t>Bullet 2</a:t>
            </a:r>
          </a:p>
        </p:txBody>
      </p:sp>
    </p:spTree>
    <p:extLst>
      <p:ext uri="{BB962C8B-B14F-4D97-AF65-F5344CB8AC3E}">
        <p14:creationId xmlns:p14="http://schemas.microsoft.com/office/powerpoint/2010/main" val="28908321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ontent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503100"/>
            <a:ext cx="8229600" cy="429092"/>
          </a:xfrm>
        </p:spPr>
        <p:txBody>
          <a:bodyPr lIns="0" tIns="0" rIns="0" bIns="0" anchor="t" anchorCtr="0">
            <a:spAutoFit/>
          </a:bodyPr>
          <a:lstStyle>
            <a:lvl1pPr algn="l">
              <a:lnSpc>
                <a:spcPts val="3300"/>
              </a:lnSpc>
              <a:defRPr sz="3300" baseline="0">
                <a:solidFill>
                  <a:srgbClr val="365254"/>
                </a:solidFill>
              </a:defRPr>
            </a:lvl1pPr>
          </a:lstStyle>
          <a:p>
            <a:r>
              <a:rPr lang="en-US"/>
              <a:t>1-column content — Slide title</a:t>
            </a:r>
            <a:endParaRPr lang="en-CA"/>
          </a:p>
        </p:txBody>
      </p:sp>
      <p:sp>
        <p:nvSpPr>
          <p:cNvPr id="9" name="Slide Number Placeholder 6"/>
          <p:cNvSpPr txBox="1">
            <a:spLocks/>
          </p:cNvSpPr>
          <p:nvPr userDrawn="1"/>
        </p:nvSpPr>
        <p:spPr>
          <a:xfrm>
            <a:off x="4283969" y="5562101"/>
            <a:ext cx="576064" cy="153888"/>
          </a:xfrm>
          <a:prstGeom prst="rect">
            <a:avLst/>
          </a:prstGeom>
        </p:spPr>
        <p:txBody>
          <a:bodyPr vert="horz" lIns="0" tIns="0" rIns="0" bIns="0" rtlCol="0" anchor="ctr">
            <a:spAutoFit/>
          </a:bodyPr>
          <a:lstStyle>
            <a:defPPr>
              <a:defRPr lang="en-US"/>
            </a:defPPr>
            <a:lvl1pPr marL="0" algn="ctr" defTabSz="914400" rtl="0" eaLnBrk="1" latinLnBrk="0" hangingPunct="1">
              <a:defRPr sz="12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A5F73F9-4D7E-43C6-BDE2-3203AA5B26A5}" type="slidenum">
              <a:rPr lang="en-CA" sz="1000" smtClean="0"/>
              <a:pPr/>
              <a:t>‹#›</a:t>
            </a:fld>
            <a:endParaRPr lang="en-CA" sz="1000"/>
          </a:p>
        </p:txBody>
      </p:sp>
      <p:sp>
        <p:nvSpPr>
          <p:cNvPr id="11" name="Text Placeholder 10"/>
          <p:cNvSpPr>
            <a:spLocks noGrp="1"/>
          </p:cNvSpPr>
          <p:nvPr>
            <p:ph type="body" sz="quarter" idx="10" hasCustomPrompt="1"/>
          </p:nvPr>
        </p:nvSpPr>
        <p:spPr>
          <a:xfrm>
            <a:off x="708660" y="1583661"/>
            <a:ext cx="7200000" cy="679289"/>
          </a:xfrm>
          <a:prstGeom prst="rect">
            <a:avLst/>
          </a:prstGeom>
        </p:spPr>
        <p:txBody>
          <a:bodyPr wrap="square" lIns="0" tIns="0" rIns="0" bIns="0">
            <a:spAutoFit/>
          </a:bodyPr>
          <a:lstStyle>
            <a:lvl1pPr marL="182558" indent="-182558">
              <a:lnSpc>
                <a:spcPts val="2100"/>
              </a:lnSpc>
              <a:spcBef>
                <a:spcPts val="600"/>
              </a:spcBef>
              <a:spcAft>
                <a:spcPts val="600"/>
              </a:spcAft>
              <a:buFont typeface="Calibri" panose="020F0502020204030204" pitchFamily="34" charset="0"/>
              <a:buChar char="•"/>
              <a:defRPr sz="1700" b="1" baseline="0">
                <a:solidFill>
                  <a:srgbClr val="365254"/>
                </a:solidFill>
              </a:defRPr>
            </a:lvl1pPr>
            <a:lvl2pPr marL="449252" indent="-182558">
              <a:lnSpc>
                <a:spcPts val="2100"/>
              </a:lnSpc>
              <a:spcBef>
                <a:spcPts val="600"/>
              </a:spcBef>
              <a:spcAft>
                <a:spcPts val="600"/>
              </a:spcAft>
              <a:buFont typeface="Calibri" panose="020F0502020204030204" pitchFamily="34" charset="0"/>
              <a:buChar char="‒"/>
              <a:defRPr sz="1600"/>
            </a:lvl2pPr>
            <a:lvl3pPr marL="449252" indent="-182558">
              <a:lnSpc>
                <a:spcPts val="2100"/>
              </a:lnSpc>
              <a:spcBef>
                <a:spcPts val="600"/>
              </a:spcBef>
              <a:spcAft>
                <a:spcPts val="600"/>
              </a:spcAft>
              <a:buFont typeface="Calibri" panose="020F0502020204030204" pitchFamily="34" charset="0"/>
              <a:buChar char="‒"/>
              <a:defRPr sz="1600" baseline="0"/>
            </a:lvl3pPr>
            <a:lvl4pPr marL="449252" indent="-182558">
              <a:lnSpc>
                <a:spcPts val="2100"/>
              </a:lnSpc>
              <a:spcBef>
                <a:spcPts val="600"/>
              </a:spcBef>
              <a:spcAft>
                <a:spcPts val="600"/>
              </a:spcAft>
              <a:buFont typeface="Calibri" panose="020F0502020204030204" pitchFamily="34" charset="0"/>
              <a:buChar char="‒"/>
              <a:defRPr sz="1600" baseline="0"/>
            </a:lvl4pPr>
            <a:lvl5pPr marL="449252" indent="-182558">
              <a:lnSpc>
                <a:spcPts val="2100"/>
              </a:lnSpc>
              <a:spcBef>
                <a:spcPts val="600"/>
              </a:spcBef>
              <a:spcAft>
                <a:spcPts val="600"/>
              </a:spcAft>
              <a:buFont typeface="Calibri" panose="020F0502020204030204" pitchFamily="34" charset="0"/>
              <a:buChar char="‒"/>
              <a:defRPr sz="1600" baseline="0"/>
            </a:lvl5pPr>
            <a:lvl6pPr marL="449252" indent="-182558">
              <a:lnSpc>
                <a:spcPts val="2100"/>
              </a:lnSpc>
              <a:spcBef>
                <a:spcPts val="600"/>
              </a:spcBef>
              <a:spcAft>
                <a:spcPts val="600"/>
              </a:spcAft>
              <a:buFont typeface="Calibri" panose="020F0502020204030204" pitchFamily="34" charset="0"/>
              <a:buChar char="‒"/>
              <a:defRPr sz="1600" baseline="0"/>
            </a:lvl6pPr>
            <a:lvl7pPr marL="449252" indent="-182558">
              <a:lnSpc>
                <a:spcPts val="2100"/>
              </a:lnSpc>
              <a:spcBef>
                <a:spcPts val="600"/>
              </a:spcBef>
              <a:spcAft>
                <a:spcPts val="600"/>
              </a:spcAft>
              <a:buFont typeface="Calibri" panose="020F0502020204030204" pitchFamily="34" charset="0"/>
              <a:buChar char="‒"/>
              <a:defRPr sz="1600"/>
            </a:lvl7pPr>
            <a:lvl8pPr marL="449252" indent="-182558">
              <a:lnSpc>
                <a:spcPts val="2100"/>
              </a:lnSpc>
              <a:spcBef>
                <a:spcPts val="600"/>
              </a:spcBef>
              <a:spcAft>
                <a:spcPts val="600"/>
              </a:spcAft>
              <a:buFont typeface="Calibri" panose="020F0502020204030204" pitchFamily="34" charset="0"/>
              <a:buChar char="‒"/>
              <a:defRPr sz="1600"/>
            </a:lvl8pPr>
          </a:lstStyle>
          <a:p>
            <a:pPr lvl="0"/>
            <a:r>
              <a:rPr lang="en-US"/>
              <a:t>Bullet 1</a:t>
            </a:r>
          </a:p>
          <a:p>
            <a:pPr lvl="1"/>
            <a:r>
              <a:rPr lang="en-US"/>
              <a:t>Bullet 2</a:t>
            </a:r>
          </a:p>
        </p:txBody>
      </p:sp>
    </p:spTree>
    <p:extLst>
      <p:ext uri="{BB962C8B-B14F-4D97-AF65-F5344CB8AC3E}">
        <p14:creationId xmlns:p14="http://schemas.microsoft.com/office/powerpoint/2010/main" val="28160146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Questions">
    <p:bg>
      <p:bgPr>
        <a:solidFill>
          <a:srgbClr val="EDF7F5"/>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54929" y="869999"/>
            <a:ext cx="3971552" cy="3948319"/>
          </a:xfrm>
          <a:prstGeom prst="rect">
            <a:avLst/>
          </a:prstGeom>
          <a:noFill/>
          <a:ln>
            <a:noFill/>
          </a:ln>
        </p:spPr>
      </p:pic>
    </p:spTree>
    <p:extLst>
      <p:ext uri="{BB962C8B-B14F-4D97-AF65-F5344CB8AC3E}">
        <p14:creationId xmlns:p14="http://schemas.microsoft.com/office/powerpoint/2010/main" val="23817532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Conclusion slide">
    <p:bg>
      <p:bgPr>
        <a:solidFill>
          <a:srgbClr val="EDF7F5"/>
        </a:solidFill>
        <a:effectLst/>
      </p:bgPr>
    </p:bg>
    <p:spTree>
      <p:nvGrpSpPr>
        <p:cNvPr id="1" name=""/>
        <p:cNvGrpSpPr/>
        <p:nvPr/>
      </p:nvGrpSpPr>
      <p:grpSpPr>
        <a:xfrm>
          <a:off x="0" y="0"/>
          <a:ext cx="0" cy="0"/>
          <a:chOff x="0" y="0"/>
          <a:chExt cx="0" cy="0"/>
        </a:xfrm>
      </p:grpSpPr>
      <p:sp>
        <p:nvSpPr>
          <p:cNvPr id="3" name="Rectangle 2"/>
          <p:cNvSpPr/>
          <p:nvPr userDrawn="1"/>
        </p:nvSpPr>
        <p:spPr>
          <a:xfrm>
            <a:off x="8381503" y="5362855"/>
            <a:ext cx="755576" cy="582465"/>
          </a:xfrm>
          <a:prstGeom prst="rect">
            <a:avLst/>
          </a:prstGeom>
          <a:solidFill>
            <a:srgbClr val="EDF7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51720" y="2416438"/>
            <a:ext cx="4975908" cy="804991"/>
          </a:xfrm>
          <a:prstGeom prst="rect">
            <a:avLst/>
          </a:prstGeom>
          <a:noFill/>
          <a:ln>
            <a:noFill/>
          </a:ln>
        </p:spPr>
      </p:pic>
      <p:sp>
        <p:nvSpPr>
          <p:cNvPr id="5" name="TextBox 4"/>
          <p:cNvSpPr txBox="1"/>
          <p:nvPr userDrawn="1"/>
        </p:nvSpPr>
        <p:spPr>
          <a:xfrm>
            <a:off x="7806124" y="5279059"/>
            <a:ext cx="1346844" cy="584775"/>
          </a:xfrm>
          <a:prstGeom prst="rect">
            <a:avLst/>
          </a:prstGeom>
          <a:noFill/>
        </p:spPr>
        <p:txBody>
          <a:bodyPr wrap="none" rtlCol="0">
            <a:spAutoFit/>
          </a:bodyPr>
          <a:lstStyle/>
          <a:p>
            <a:pPr algn="ctr"/>
            <a:r>
              <a:rPr lang="en-CA" sz="3200">
                <a:solidFill>
                  <a:srgbClr val="365254"/>
                </a:solidFill>
              </a:rPr>
              <a:t>cihi.ca</a:t>
            </a:r>
          </a:p>
        </p:txBody>
      </p:sp>
      <p:sp>
        <p:nvSpPr>
          <p:cNvPr id="7" name="TextBox 6"/>
          <p:cNvSpPr txBox="1"/>
          <p:nvPr userDrawn="1"/>
        </p:nvSpPr>
        <p:spPr bwMode="blackWhite">
          <a:xfrm>
            <a:off x="0" y="5373864"/>
            <a:ext cx="7822168" cy="572126"/>
          </a:xfrm>
          <a:prstGeom prst="rect">
            <a:avLst/>
          </a:prstGeom>
          <a:solidFill>
            <a:srgbClr val="00A199"/>
          </a:solidFill>
        </p:spPr>
        <p:txBody>
          <a:bodyPr wrap="square" lIns="72000" tIns="108000" rIns="198000" bIns="108000" rtlCol="0" anchor="ctr" anchorCtr="0">
            <a:noAutofit/>
          </a:bodyPr>
          <a:lstStyle/>
          <a:p>
            <a:pPr algn="r">
              <a:tabLst>
                <a:tab pos="1257269" algn="l"/>
              </a:tabLst>
            </a:pPr>
            <a:endParaRPr lang="en-CA" sz="1800">
              <a:solidFill>
                <a:schemeClr val="bg1"/>
              </a:solidFill>
            </a:endParaRP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8357" y="5540280"/>
            <a:ext cx="266355" cy="249600"/>
          </a:xfrm>
          <a:prstGeom prst="rect">
            <a:avLst/>
          </a:prstGeom>
        </p:spPr>
      </p:pic>
    </p:spTree>
    <p:extLst>
      <p:ext uri="{BB962C8B-B14F-4D97-AF65-F5344CB8AC3E}">
        <p14:creationId xmlns:p14="http://schemas.microsoft.com/office/powerpoint/2010/main" val="42388612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Section slide 2">
    <p:bg>
      <p:bgPr>
        <a:solidFill>
          <a:srgbClr val="EDF7F5"/>
        </a:solidFill>
        <a:effectLst/>
      </p:bgPr>
    </p:bg>
    <p:spTree>
      <p:nvGrpSpPr>
        <p:cNvPr id="1" name=""/>
        <p:cNvGrpSpPr/>
        <p:nvPr/>
      </p:nvGrpSpPr>
      <p:grpSpPr>
        <a:xfrm>
          <a:off x="0" y="0"/>
          <a:ext cx="0" cy="0"/>
          <a:chOff x="0" y="0"/>
          <a:chExt cx="0" cy="0"/>
        </a:xfrm>
      </p:grpSpPr>
      <p:sp>
        <p:nvSpPr>
          <p:cNvPr id="9" name="Slide Number Placeholder 6"/>
          <p:cNvSpPr txBox="1">
            <a:spLocks/>
          </p:cNvSpPr>
          <p:nvPr userDrawn="1"/>
        </p:nvSpPr>
        <p:spPr>
          <a:xfrm>
            <a:off x="4283969" y="5562101"/>
            <a:ext cx="576064" cy="153888"/>
          </a:xfrm>
          <a:prstGeom prst="rect">
            <a:avLst/>
          </a:prstGeom>
        </p:spPr>
        <p:txBody>
          <a:bodyPr vert="horz" lIns="0" tIns="0" rIns="0" bIns="0" rtlCol="0" anchor="ctr">
            <a:spAutoFit/>
          </a:bodyPr>
          <a:lstStyle>
            <a:defPPr>
              <a:defRPr lang="en-US"/>
            </a:defPPr>
            <a:lvl1pPr marL="0" algn="ctr" defTabSz="914400" rtl="0" eaLnBrk="1" latinLnBrk="0" hangingPunct="1">
              <a:defRPr sz="12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A5F73F9-4D7E-43C6-BDE2-3203AA5B26A5}" type="slidenum">
              <a:rPr lang="en-CA" sz="1000" smtClean="0"/>
              <a:pPr/>
              <a:t>‹#›</a:t>
            </a:fld>
            <a:endParaRPr lang="en-CA" sz="1000"/>
          </a:p>
        </p:txBody>
      </p:sp>
      <p:sp>
        <p:nvSpPr>
          <p:cNvPr id="8" name="Text Placeholder 7"/>
          <p:cNvSpPr>
            <a:spLocks noGrp="1"/>
          </p:cNvSpPr>
          <p:nvPr>
            <p:ph type="body" sz="quarter" idx="14" hasCustomPrompt="1"/>
          </p:nvPr>
        </p:nvSpPr>
        <p:spPr>
          <a:xfrm>
            <a:off x="1186954" y="1406416"/>
            <a:ext cx="7957046" cy="2314019"/>
          </a:xfrm>
          <a:prstGeom prst="rect">
            <a:avLst/>
          </a:prstGeom>
          <a:solidFill>
            <a:srgbClr val="00A199"/>
          </a:solidFill>
        </p:spPr>
        <p:txBody>
          <a:bodyPr wrap="square" lIns="180000" tIns="522000" rIns="0" bIns="522000">
            <a:spAutoFit/>
          </a:bodyPr>
          <a:lstStyle>
            <a:lvl1pPr marL="228594" indent="-228594">
              <a:lnSpc>
                <a:spcPts val="3500"/>
              </a:lnSpc>
              <a:spcBef>
                <a:spcPts val="0"/>
              </a:spcBef>
              <a:spcAft>
                <a:spcPts val="1200"/>
              </a:spcAft>
              <a:buClr>
                <a:srgbClr val="00A199"/>
              </a:buClr>
              <a:buFont typeface="Calibri" panose="020F0502020204030204" pitchFamily="34" charset="0"/>
              <a:buChar char=" "/>
              <a:defRPr sz="3500" b="0" baseline="0">
                <a:solidFill>
                  <a:schemeClr val="bg1"/>
                </a:solidFill>
              </a:defRPr>
            </a:lvl1pPr>
            <a:lvl2pPr marL="228594" indent="-228594">
              <a:lnSpc>
                <a:spcPts val="2300"/>
              </a:lnSpc>
              <a:spcBef>
                <a:spcPts val="0"/>
              </a:spcBef>
              <a:spcAft>
                <a:spcPts val="600"/>
              </a:spcAft>
              <a:buClr>
                <a:srgbClr val="00A199"/>
              </a:buClr>
              <a:buFont typeface="Calibri" panose="020F0502020204030204" pitchFamily="34" charset="0"/>
              <a:buChar char=" "/>
              <a:defRPr sz="2200" baseline="0">
                <a:solidFill>
                  <a:schemeClr val="bg1"/>
                </a:solidFill>
              </a:defRPr>
            </a:lvl2pPr>
            <a:lvl3pPr marL="228594" indent="-228594">
              <a:lnSpc>
                <a:spcPts val="1800"/>
              </a:lnSpc>
              <a:spcBef>
                <a:spcPts val="0"/>
              </a:spcBef>
              <a:spcAft>
                <a:spcPts val="600"/>
              </a:spcAft>
              <a:buClr>
                <a:srgbClr val="00A199"/>
              </a:buClr>
              <a:buFont typeface="Calibri" panose="020F0502020204030204" pitchFamily="34" charset="0"/>
              <a:buChar char=" "/>
              <a:defRPr sz="1700">
                <a:solidFill>
                  <a:schemeClr val="bg1"/>
                </a:solidFill>
              </a:defRPr>
            </a:lvl3pPr>
            <a:lvl4pPr marL="228594" indent="-228594">
              <a:buClr>
                <a:srgbClr val="00A199"/>
              </a:buClr>
              <a:buFont typeface="Calibri" panose="020F0502020204030204" pitchFamily="34" charset="0"/>
              <a:buChar char=" "/>
              <a:defRPr sz="1700">
                <a:solidFill>
                  <a:schemeClr val="bg1"/>
                </a:solidFill>
              </a:defRPr>
            </a:lvl4pPr>
            <a:lvl5pPr marL="228594" indent="-228594">
              <a:buClr>
                <a:srgbClr val="00A199"/>
              </a:buClr>
              <a:buFont typeface="Calibri" panose="020F0502020204030204" pitchFamily="34" charset="0"/>
              <a:buChar char=" "/>
              <a:defRPr sz="1700">
                <a:solidFill>
                  <a:schemeClr val="bg1"/>
                </a:solidFill>
              </a:defRPr>
            </a:lvl5pPr>
          </a:lstStyle>
          <a:p>
            <a:pPr lvl="0"/>
            <a:r>
              <a:rPr lang="en-US"/>
              <a:t>Section title</a:t>
            </a:r>
          </a:p>
          <a:p>
            <a:pPr lvl="1"/>
            <a:r>
              <a:rPr lang="en-US"/>
              <a:t>Extra text or content</a:t>
            </a:r>
          </a:p>
          <a:p>
            <a:pPr lvl="2"/>
            <a:r>
              <a:rPr lang="en-US"/>
              <a:t>Extra information</a:t>
            </a:r>
          </a:p>
        </p:txBody>
      </p:sp>
      <p:sp>
        <p:nvSpPr>
          <p:cNvPr id="5" name="Picture Placeholder 4"/>
          <p:cNvSpPr>
            <a:spLocks noGrp="1"/>
          </p:cNvSpPr>
          <p:nvPr>
            <p:ph type="pic" sz="quarter" idx="13" hasCustomPrompt="1"/>
          </p:nvPr>
        </p:nvSpPr>
        <p:spPr>
          <a:xfrm>
            <a:off x="6762153" y="425333"/>
            <a:ext cx="1481960" cy="1714374"/>
          </a:xfrm>
          <a:prstGeom prst="rect">
            <a:avLst/>
          </a:prstGeom>
        </p:spPr>
        <p:txBody>
          <a:bodyPr>
            <a:normAutofit/>
          </a:bodyPr>
          <a:lstStyle>
            <a:lvl1pPr marL="0" indent="0" algn="ctr">
              <a:buNone/>
              <a:defRPr sz="2000">
                <a:solidFill>
                  <a:srgbClr val="002060"/>
                </a:solidFill>
              </a:defRPr>
            </a:lvl1pPr>
          </a:lstStyle>
          <a:p>
            <a:r>
              <a:rPr lang="en-CA"/>
              <a:t>Insert icon</a:t>
            </a:r>
            <a:br>
              <a:rPr lang="en-CA"/>
            </a:br>
            <a:r>
              <a:rPr lang="en-CA"/>
              <a:t>if needed</a:t>
            </a:r>
          </a:p>
        </p:txBody>
      </p:sp>
    </p:spTree>
    <p:extLst>
      <p:ext uri="{BB962C8B-B14F-4D97-AF65-F5344CB8AC3E}">
        <p14:creationId xmlns:p14="http://schemas.microsoft.com/office/powerpoint/2010/main" val="32091241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No Bullets">
  <p:cSld name="No Bullets">
    <p:spTree>
      <p:nvGrpSpPr>
        <p:cNvPr id="1" name="Shape 40"/>
        <p:cNvGrpSpPr/>
        <p:nvPr/>
      </p:nvGrpSpPr>
      <p:grpSpPr>
        <a:xfrm>
          <a:off x="0" y="0"/>
          <a:ext cx="0" cy="0"/>
          <a:chOff x="0" y="0"/>
          <a:chExt cx="0" cy="0"/>
        </a:xfrm>
      </p:grpSpPr>
      <p:sp>
        <p:nvSpPr>
          <p:cNvPr id="41" name="Google Shape;41;p29"/>
          <p:cNvSpPr txBox="1">
            <a:spLocks noGrp="1"/>
          </p:cNvSpPr>
          <p:nvPr>
            <p:ph type="title"/>
          </p:nvPr>
        </p:nvSpPr>
        <p:spPr>
          <a:xfrm>
            <a:off x="733425" y="443789"/>
            <a:ext cx="6629399" cy="550333"/>
          </a:xfrm>
          <a:prstGeom prst="rect">
            <a:avLst/>
          </a:prstGeom>
          <a:noFill/>
          <a:ln>
            <a:noFill/>
          </a:ln>
        </p:spPr>
        <p:txBody>
          <a:bodyPr spcFirstLastPara="1" wrap="square" lIns="50800" tIns="50800" rIns="50800" bIns="50800" anchor="ctr" anchorCtr="0">
            <a:normAutofit/>
          </a:bodyPr>
          <a:lstStyle>
            <a:lvl1pPr lvl="0" algn="l">
              <a:lnSpc>
                <a:spcPct val="100000"/>
              </a:lnSpc>
              <a:spcBef>
                <a:spcPts val="0"/>
              </a:spcBef>
              <a:spcAft>
                <a:spcPts val="0"/>
              </a:spcAft>
              <a:buClr>
                <a:schemeClr val="dk1"/>
              </a:buClr>
              <a:buSzPts val="2400"/>
              <a:buFont typeface="Arial"/>
              <a:buNone/>
              <a:defRPr sz="2400" b="1">
                <a:solidFill>
                  <a:schemeClr val="dk1"/>
                </a:solidFill>
              </a:defRPr>
            </a:lvl1pPr>
            <a:lvl2pPr lvl="1" algn="l">
              <a:lnSpc>
                <a:spcPct val="100000"/>
              </a:lnSpc>
              <a:spcBef>
                <a:spcPts val="0"/>
              </a:spcBef>
              <a:spcAft>
                <a:spcPts val="0"/>
              </a:spcAft>
              <a:buClr>
                <a:srgbClr val="515252"/>
              </a:buClr>
              <a:buSzPts val="1800"/>
              <a:buNone/>
              <a:defRPr/>
            </a:lvl2pPr>
            <a:lvl3pPr lvl="2" algn="l">
              <a:lnSpc>
                <a:spcPct val="100000"/>
              </a:lnSpc>
              <a:spcBef>
                <a:spcPts val="0"/>
              </a:spcBef>
              <a:spcAft>
                <a:spcPts val="0"/>
              </a:spcAft>
              <a:buClr>
                <a:srgbClr val="515252"/>
              </a:buClr>
              <a:buSzPts val="1800"/>
              <a:buNone/>
              <a:defRPr/>
            </a:lvl3pPr>
            <a:lvl4pPr lvl="3" algn="l">
              <a:lnSpc>
                <a:spcPct val="100000"/>
              </a:lnSpc>
              <a:spcBef>
                <a:spcPts val="0"/>
              </a:spcBef>
              <a:spcAft>
                <a:spcPts val="0"/>
              </a:spcAft>
              <a:buClr>
                <a:srgbClr val="515252"/>
              </a:buClr>
              <a:buSzPts val="1800"/>
              <a:buNone/>
              <a:defRPr/>
            </a:lvl4pPr>
            <a:lvl5pPr lvl="4" algn="l">
              <a:lnSpc>
                <a:spcPct val="100000"/>
              </a:lnSpc>
              <a:spcBef>
                <a:spcPts val="0"/>
              </a:spcBef>
              <a:spcAft>
                <a:spcPts val="0"/>
              </a:spcAft>
              <a:buClr>
                <a:srgbClr val="515252"/>
              </a:buClr>
              <a:buSzPts val="1800"/>
              <a:buNone/>
              <a:defRPr/>
            </a:lvl5pPr>
            <a:lvl6pPr lvl="5" algn="l">
              <a:lnSpc>
                <a:spcPct val="100000"/>
              </a:lnSpc>
              <a:spcBef>
                <a:spcPts val="0"/>
              </a:spcBef>
              <a:spcAft>
                <a:spcPts val="0"/>
              </a:spcAft>
              <a:buClr>
                <a:srgbClr val="515252"/>
              </a:buClr>
              <a:buSzPts val="1800"/>
              <a:buNone/>
              <a:defRPr/>
            </a:lvl6pPr>
            <a:lvl7pPr lvl="6" algn="l">
              <a:lnSpc>
                <a:spcPct val="100000"/>
              </a:lnSpc>
              <a:spcBef>
                <a:spcPts val="0"/>
              </a:spcBef>
              <a:spcAft>
                <a:spcPts val="0"/>
              </a:spcAft>
              <a:buClr>
                <a:srgbClr val="515252"/>
              </a:buClr>
              <a:buSzPts val="1800"/>
              <a:buNone/>
              <a:defRPr/>
            </a:lvl7pPr>
            <a:lvl8pPr lvl="7" algn="l">
              <a:lnSpc>
                <a:spcPct val="100000"/>
              </a:lnSpc>
              <a:spcBef>
                <a:spcPts val="0"/>
              </a:spcBef>
              <a:spcAft>
                <a:spcPts val="0"/>
              </a:spcAft>
              <a:buClr>
                <a:srgbClr val="515252"/>
              </a:buClr>
              <a:buSzPts val="1800"/>
              <a:buNone/>
              <a:defRPr/>
            </a:lvl8pPr>
            <a:lvl9pPr lvl="8" algn="l">
              <a:lnSpc>
                <a:spcPct val="100000"/>
              </a:lnSpc>
              <a:spcBef>
                <a:spcPts val="0"/>
              </a:spcBef>
              <a:spcAft>
                <a:spcPts val="0"/>
              </a:spcAft>
              <a:buClr>
                <a:srgbClr val="515252"/>
              </a:buClr>
              <a:buSzPts val="1800"/>
              <a:buNone/>
              <a:defRPr/>
            </a:lvl9pPr>
          </a:lstStyle>
          <a:p>
            <a:endParaRPr/>
          </a:p>
        </p:txBody>
      </p:sp>
      <p:sp>
        <p:nvSpPr>
          <p:cNvPr id="42" name="Google Shape;42;p29"/>
          <p:cNvSpPr txBox="1">
            <a:spLocks noGrp="1"/>
          </p:cNvSpPr>
          <p:nvPr>
            <p:ph type="body" idx="1"/>
          </p:nvPr>
        </p:nvSpPr>
        <p:spPr>
          <a:xfrm>
            <a:off x="733424" y="1542694"/>
            <a:ext cx="6629400" cy="3698240"/>
          </a:xfrm>
          <a:prstGeom prst="rect">
            <a:avLst/>
          </a:prstGeom>
          <a:noFill/>
          <a:ln>
            <a:noFill/>
          </a:ln>
        </p:spPr>
        <p:txBody>
          <a:bodyPr spcFirstLastPara="1" wrap="square" lIns="91425" tIns="45700" rIns="91425" bIns="45700" anchor="t" anchorCtr="0">
            <a:normAutofit/>
          </a:bodyPr>
          <a:lstStyle>
            <a:lvl1pPr marL="457200" lvl="0" indent="-228600" algn="l">
              <a:lnSpc>
                <a:spcPct val="130000"/>
              </a:lnSpc>
              <a:spcBef>
                <a:spcPts val="300"/>
              </a:spcBef>
              <a:spcAft>
                <a:spcPts val="0"/>
              </a:spcAft>
              <a:buClr>
                <a:schemeClr val="dk1"/>
              </a:buClr>
              <a:buSzPts val="1800"/>
              <a:buFont typeface="Arial"/>
              <a:buNone/>
              <a:defRPr sz="1800">
                <a:solidFill>
                  <a:schemeClr val="dk1"/>
                </a:solidFill>
              </a:defRPr>
            </a:lvl1pPr>
            <a:lvl2pPr marL="914400" lvl="1" indent="-228600" algn="l">
              <a:lnSpc>
                <a:spcPct val="130000"/>
              </a:lnSpc>
              <a:spcBef>
                <a:spcPts val="300"/>
              </a:spcBef>
              <a:spcAft>
                <a:spcPts val="0"/>
              </a:spcAft>
              <a:buClr>
                <a:schemeClr val="dk1"/>
              </a:buClr>
              <a:buSzPts val="1600"/>
              <a:buFont typeface="Arial"/>
              <a:buNone/>
              <a:defRPr sz="1600">
                <a:solidFill>
                  <a:schemeClr val="dk1"/>
                </a:solidFill>
              </a:defRPr>
            </a:lvl2pPr>
            <a:lvl3pPr marL="1371600" lvl="2" indent="-228600" algn="l">
              <a:lnSpc>
                <a:spcPct val="130000"/>
              </a:lnSpc>
              <a:spcBef>
                <a:spcPts val="300"/>
              </a:spcBef>
              <a:spcAft>
                <a:spcPts val="0"/>
              </a:spcAft>
              <a:buClr>
                <a:schemeClr val="dk1"/>
              </a:buClr>
              <a:buSzPts val="1400"/>
              <a:buFont typeface="Arial"/>
              <a:buNone/>
              <a:defRPr sz="1400">
                <a:solidFill>
                  <a:schemeClr val="dk1"/>
                </a:solidFill>
              </a:defRPr>
            </a:lvl3pPr>
            <a:lvl4pPr marL="1828800" lvl="3" indent="-228600" algn="l">
              <a:lnSpc>
                <a:spcPct val="130000"/>
              </a:lnSpc>
              <a:spcBef>
                <a:spcPts val="300"/>
              </a:spcBef>
              <a:spcAft>
                <a:spcPts val="0"/>
              </a:spcAft>
              <a:buClr>
                <a:schemeClr val="dk1"/>
              </a:buClr>
              <a:buSzPts val="1400"/>
              <a:buFont typeface="Arial"/>
              <a:buNone/>
              <a:defRPr sz="1400">
                <a:solidFill>
                  <a:schemeClr val="dk1"/>
                </a:solidFill>
              </a:defRPr>
            </a:lvl4pPr>
            <a:lvl5pPr marL="2286000" lvl="4" indent="-228600" algn="l">
              <a:lnSpc>
                <a:spcPct val="130000"/>
              </a:lnSpc>
              <a:spcBef>
                <a:spcPts val="300"/>
              </a:spcBef>
              <a:spcAft>
                <a:spcPts val="0"/>
              </a:spcAft>
              <a:buClr>
                <a:schemeClr val="dk1"/>
              </a:buClr>
              <a:buSzPts val="1400"/>
              <a:buFont typeface="Arial"/>
              <a:buNone/>
              <a:defRPr sz="1400">
                <a:solidFill>
                  <a:schemeClr val="dk1"/>
                </a:solidFill>
              </a:defRPr>
            </a:lvl5pPr>
            <a:lvl6pPr marL="2743200" lvl="5" indent="-314325" algn="l">
              <a:lnSpc>
                <a:spcPct val="150000"/>
              </a:lnSpc>
              <a:spcBef>
                <a:spcPts val="1950"/>
              </a:spcBef>
              <a:spcAft>
                <a:spcPts val="0"/>
              </a:spcAft>
              <a:buClr>
                <a:srgbClr val="717172"/>
              </a:buClr>
              <a:buSzPts val="1350"/>
              <a:buChar char="•"/>
              <a:defRPr/>
            </a:lvl6pPr>
            <a:lvl7pPr marL="3200400" lvl="6" indent="-314325" algn="l">
              <a:lnSpc>
                <a:spcPct val="150000"/>
              </a:lnSpc>
              <a:spcBef>
                <a:spcPts val="1950"/>
              </a:spcBef>
              <a:spcAft>
                <a:spcPts val="0"/>
              </a:spcAft>
              <a:buClr>
                <a:srgbClr val="717172"/>
              </a:buClr>
              <a:buSzPts val="1350"/>
              <a:buChar char="•"/>
              <a:defRPr/>
            </a:lvl7pPr>
            <a:lvl8pPr marL="3657600" lvl="7" indent="-314325" algn="l">
              <a:lnSpc>
                <a:spcPct val="150000"/>
              </a:lnSpc>
              <a:spcBef>
                <a:spcPts val="1950"/>
              </a:spcBef>
              <a:spcAft>
                <a:spcPts val="0"/>
              </a:spcAft>
              <a:buClr>
                <a:srgbClr val="717172"/>
              </a:buClr>
              <a:buSzPts val="1350"/>
              <a:buChar char="•"/>
              <a:defRPr/>
            </a:lvl8pPr>
            <a:lvl9pPr marL="4114800" lvl="8" indent="-314325" algn="l">
              <a:lnSpc>
                <a:spcPct val="150000"/>
              </a:lnSpc>
              <a:spcBef>
                <a:spcPts val="1950"/>
              </a:spcBef>
              <a:spcAft>
                <a:spcPts val="0"/>
              </a:spcAft>
              <a:buClr>
                <a:srgbClr val="717172"/>
              </a:buClr>
              <a:buSzPts val="1350"/>
              <a:buChar char="•"/>
              <a:defRPr/>
            </a:lvl9pPr>
          </a:lstStyle>
          <a:p>
            <a:endParaRPr/>
          </a:p>
        </p:txBody>
      </p:sp>
      <p:pic>
        <p:nvPicPr>
          <p:cNvPr id="43" name="Google Shape;43;p29"/>
          <p:cNvPicPr preferRelativeResize="0"/>
          <p:nvPr/>
        </p:nvPicPr>
        <p:blipFill rotWithShape="1">
          <a:blip r:embed="rId2">
            <a:alphaModFix/>
          </a:blip>
          <a:srcRect/>
          <a:stretch/>
        </p:blipFill>
        <p:spPr>
          <a:xfrm>
            <a:off x="8361605" y="221894"/>
            <a:ext cx="624126" cy="535757"/>
          </a:xfrm>
          <a:prstGeom prst="rect">
            <a:avLst/>
          </a:prstGeom>
          <a:noFill/>
          <a:ln>
            <a:noFill/>
          </a:ln>
        </p:spPr>
      </p:pic>
      <p:sp>
        <p:nvSpPr>
          <p:cNvPr id="44" name="Google Shape;44;p29"/>
          <p:cNvSpPr txBox="1">
            <a:spLocks noGrp="1"/>
          </p:cNvSpPr>
          <p:nvPr>
            <p:ph type="sldNum" idx="12"/>
          </p:nvPr>
        </p:nvSpPr>
        <p:spPr>
          <a:xfrm>
            <a:off x="246082" y="5197177"/>
            <a:ext cx="393255" cy="317358"/>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9pPr>
          </a:lstStyle>
          <a:p>
            <a:fld id="{00000000-1234-1234-1234-123412341234}" type="slidenum">
              <a:rPr lang="en-US" smtClean="0"/>
              <a:pPr/>
              <a:t>‹#›</a:t>
            </a:fld>
            <a:endParaRPr lang="en-US"/>
          </a:p>
        </p:txBody>
      </p:sp>
      <p:sp>
        <p:nvSpPr>
          <p:cNvPr id="45" name="Google Shape;45;p29"/>
          <p:cNvSpPr txBox="1">
            <a:spLocks noGrp="1"/>
          </p:cNvSpPr>
          <p:nvPr>
            <p:ph type="ftr" idx="11"/>
          </p:nvPr>
        </p:nvSpPr>
        <p:spPr>
          <a:xfrm>
            <a:off x="246081" y="5558551"/>
            <a:ext cx="1828800" cy="16906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8813667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B3CD5-B7A4-2290-E0B2-D565375F7E55}"/>
              </a:ext>
            </a:extLst>
          </p:cNvPr>
          <p:cNvSpPr>
            <a:spLocks noGrp="1"/>
          </p:cNvSpPr>
          <p:nvPr>
            <p:ph type="ctrTitle"/>
          </p:nvPr>
        </p:nvSpPr>
        <p:spPr>
          <a:xfrm>
            <a:off x="1143000" y="972715"/>
            <a:ext cx="6858000" cy="2069253"/>
          </a:xfrm>
        </p:spPr>
        <p:txBody>
          <a:bodyPr anchor="b"/>
          <a:lstStyle>
            <a:lvl1pPr algn="ctr">
              <a:defRPr sz="4500"/>
            </a:lvl1pPr>
          </a:lstStyle>
          <a:p>
            <a:r>
              <a:rPr lang="en-US"/>
              <a:t>Click to edit Master title style</a:t>
            </a:r>
            <a:endParaRPr lang="en-CA"/>
          </a:p>
        </p:txBody>
      </p:sp>
      <p:sp>
        <p:nvSpPr>
          <p:cNvPr id="3" name="Subtitle 2">
            <a:extLst>
              <a:ext uri="{FF2B5EF4-FFF2-40B4-BE49-F238E27FC236}">
                <a16:creationId xmlns:a16="http://schemas.microsoft.com/office/drawing/2014/main" id="{53C27E61-02B7-8D53-6702-890FB1A72CEC}"/>
              </a:ext>
            </a:extLst>
          </p:cNvPr>
          <p:cNvSpPr>
            <a:spLocks noGrp="1"/>
          </p:cNvSpPr>
          <p:nvPr>
            <p:ph type="subTitle" idx="1"/>
          </p:nvPr>
        </p:nvSpPr>
        <p:spPr>
          <a:xfrm>
            <a:off x="1143000" y="3121766"/>
            <a:ext cx="6858000" cy="1434994"/>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A38ADD99-C43E-0E90-2816-92D2A0C9C6C1}"/>
              </a:ext>
            </a:extLst>
          </p:cNvPr>
          <p:cNvSpPr>
            <a:spLocks noGrp="1"/>
          </p:cNvSpPr>
          <p:nvPr>
            <p:ph type="dt" sz="half" idx="10"/>
          </p:nvPr>
        </p:nvSpPr>
        <p:spPr/>
        <p:txBody>
          <a:bodyPr/>
          <a:lstStyle/>
          <a:p>
            <a:fld id="{B11831B6-0E44-448A-9367-44F7A0F8579C}" type="datetimeFigureOut">
              <a:rPr lang="en-CA" smtClean="0"/>
              <a:t>2025-01-17</a:t>
            </a:fld>
            <a:endParaRPr lang="en-CA"/>
          </a:p>
        </p:txBody>
      </p:sp>
      <p:sp>
        <p:nvSpPr>
          <p:cNvPr id="5" name="Footer Placeholder 4">
            <a:extLst>
              <a:ext uri="{FF2B5EF4-FFF2-40B4-BE49-F238E27FC236}">
                <a16:creationId xmlns:a16="http://schemas.microsoft.com/office/drawing/2014/main" id="{B95F5E98-22E4-53D9-10D0-FA554F454136}"/>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9CD5D1CF-AFFE-143F-EF27-5A79B619402B}"/>
              </a:ext>
            </a:extLst>
          </p:cNvPr>
          <p:cNvSpPr>
            <a:spLocks noGrp="1"/>
          </p:cNvSpPr>
          <p:nvPr>
            <p:ph type="sldNum" sz="quarter" idx="12"/>
          </p:nvPr>
        </p:nvSpPr>
        <p:spPr/>
        <p:txBody>
          <a:bodyPr/>
          <a:lstStyle/>
          <a:p>
            <a:fld id="{35A5902B-3829-4B13-A0A5-B36E24AC00BC}" type="slidenum">
              <a:rPr lang="en-CA" smtClean="0"/>
              <a:t>‹#›</a:t>
            </a:fld>
            <a:endParaRPr lang="en-CA"/>
          </a:p>
        </p:txBody>
      </p:sp>
    </p:spTree>
    <p:extLst>
      <p:ext uri="{BB962C8B-B14F-4D97-AF65-F5344CB8AC3E}">
        <p14:creationId xmlns:p14="http://schemas.microsoft.com/office/powerpoint/2010/main" val="21293115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D5AD9-080D-18D6-1BB9-340200A2E3D6}"/>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9E4BBFB2-7E62-5B6D-DEAD-5CDE5D800B0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D2C5FBC9-49BF-B2AF-12CE-FFD670EBE6EA}"/>
              </a:ext>
            </a:extLst>
          </p:cNvPr>
          <p:cNvSpPr>
            <a:spLocks noGrp="1"/>
          </p:cNvSpPr>
          <p:nvPr>
            <p:ph type="dt" sz="half" idx="10"/>
          </p:nvPr>
        </p:nvSpPr>
        <p:spPr/>
        <p:txBody>
          <a:bodyPr/>
          <a:lstStyle/>
          <a:p>
            <a:fld id="{B11831B6-0E44-448A-9367-44F7A0F8579C}" type="datetimeFigureOut">
              <a:rPr lang="en-CA" smtClean="0"/>
              <a:t>2025-01-17</a:t>
            </a:fld>
            <a:endParaRPr lang="en-CA"/>
          </a:p>
        </p:txBody>
      </p:sp>
      <p:sp>
        <p:nvSpPr>
          <p:cNvPr id="5" name="Footer Placeholder 4">
            <a:extLst>
              <a:ext uri="{FF2B5EF4-FFF2-40B4-BE49-F238E27FC236}">
                <a16:creationId xmlns:a16="http://schemas.microsoft.com/office/drawing/2014/main" id="{F0F26429-AD35-B61B-37E5-5419934903CE}"/>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14A7546A-2E24-1B24-1BB6-E20ED12B551C}"/>
              </a:ext>
            </a:extLst>
          </p:cNvPr>
          <p:cNvSpPr>
            <a:spLocks noGrp="1"/>
          </p:cNvSpPr>
          <p:nvPr>
            <p:ph type="sldNum" sz="quarter" idx="12"/>
          </p:nvPr>
        </p:nvSpPr>
        <p:spPr/>
        <p:txBody>
          <a:bodyPr/>
          <a:lstStyle/>
          <a:p>
            <a:fld id="{35A5902B-3829-4B13-A0A5-B36E24AC00BC}" type="slidenum">
              <a:rPr lang="en-CA" smtClean="0"/>
              <a:t>‹#›</a:t>
            </a:fld>
            <a:endParaRPr lang="en-CA"/>
          </a:p>
        </p:txBody>
      </p:sp>
    </p:spTree>
    <p:extLst>
      <p:ext uri="{BB962C8B-B14F-4D97-AF65-F5344CB8AC3E}">
        <p14:creationId xmlns:p14="http://schemas.microsoft.com/office/powerpoint/2010/main" val="1502095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FEBAF6-46DD-BF73-8F97-E010DB84BAA6}"/>
              </a:ext>
            </a:extLst>
          </p:cNvPr>
          <p:cNvSpPr>
            <a:spLocks noGrp="1"/>
          </p:cNvSpPr>
          <p:nvPr>
            <p:ph type="title"/>
          </p:nvPr>
        </p:nvSpPr>
        <p:spPr>
          <a:xfrm>
            <a:off x="623888" y="1481773"/>
            <a:ext cx="7886700" cy="2472372"/>
          </a:xfrm>
        </p:spPr>
        <p:txBody>
          <a:bodyPr anchor="b"/>
          <a:lstStyle>
            <a:lvl1pPr>
              <a:defRPr sz="45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DD7FB448-E52F-71A1-3DCB-31255511FA5C}"/>
              </a:ext>
            </a:extLst>
          </p:cNvPr>
          <p:cNvSpPr>
            <a:spLocks noGrp="1"/>
          </p:cNvSpPr>
          <p:nvPr>
            <p:ph type="body" idx="1"/>
          </p:nvPr>
        </p:nvSpPr>
        <p:spPr>
          <a:xfrm>
            <a:off x="623888" y="3977535"/>
            <a:ext cx="7886700" cy="1300162"/>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03BEDEF-75EB-C375-F410-04CB28C25A44}"/>
              </a:ext>
            </a:extLst>
          </p:cNvPr>
          <p:cNvSpPr>
            <a:spLocks noGrp="1"/>
          </p:cNvSpPr>
          <p:nvPr>
            <p:ph type="dt" sz="half" idx="10"/>
          </p:nvPr>
        </p:nvSpPr>
        <p:spPr/>
        <p:txBody>
          <a:bodyPr/>
          <a:lstStyle/>
          <a:p>
            <a:fld id="{B11831B6-0E44-448A-9367-44F7A0F8579C}" type="datetimeFigureOut">
              <a:rPr lang="en-CA" smtClean="0"/>
              <a:t>2025-01-17</a:t>
            </a:fld>
            <a:endParaRPr lang="en-CA"/>
          </a:p>
        </p:txBody>
      </p:sp>
      <p:sp>
        <p:nvSpPr>
          <p:cNvPr id="5" name="Footer Placeholder 4">
            <a:extLst>
              <a:ext uri="{FF2B5EF4-FFF2-40B4-BE49-F238E27FC236}">
                <a16:creationId xmlns:a16="http://schemas.microsoft.com/office/drawing/2014/main" id="{C6BE5BEB-A673-7A2F-4DC0-595BD125B783}"/>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6DF4350A-D3EF-F486-C869-51554B69655D}"/>
              </a:ext>
            </a:extLst>
          </p:cNvPr>
          <p:cNvSpPr>
            <a:spLocks noGrp="1"/>
          </p:cNvSpPr>
          <p:nvPr>
            <p:ph type="sldNum" sz="quarter" idx="12"/>
          </p:nvPr>
        </p:nvSpPr>
        <p:spPr/>
        <p:txBody>
          <a:bodyPr/>
          <a:lstStyle/>
          <a:p>
            <a:fld id="{35A5902B-3829-4B13-A0A5-B36E24AC00BC}" type="slidenum">
              <a:rPr lang="en-CA" smtClean="0"/>
              <a:t>‹#›</a:t>
            </a:fld>
            <a:endParaRPr lang="en-CA"/>
          </a:p>
        </p:txBody>
      </p:sp>
    </p:spTree>
    <p:extLst>
      <p:ext uri="{BB962C8B-B14F-4D97-AF65-F5344CB8AC3E}">
        <p14:creationId xmlns:p14="http://schemas.microsoft.com/office/powerpoint/2010/main" val="13350424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4A35B-BDD6-F7D7-B687-81C8A5774B7C}"/>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8A7CF998-503E-0CEC-C6F4-B2A3B950E276}"/>
              </a:ext>
            </a:extLst>
          </p:cNvPr>
          <p:cNvSpPr>
            <a:spLocks noGrp="1"/>
          </p:cNvSpPr>
          <p:nvPr>
            <p:ph sz="half" idx="1"/>
          </p:nvPr>
        </p:nvSpPr>
        <p:spPr>
          <a:xfrm>
            <a:off x="628650" y="1582208"/>
            <a:ext cx="3886200" cy="37711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03884000-9BFF-9A95-6CB3-A9E0CE7378DE}"/>
              </a:ext>
            </a:extLst>
          </p:cNvPr>
          <p:cNvSpPr>
            <a:spLocks noGrp="1"/>
          </p:cNvSpPr>
          <p:nvPr>
            <p:ph sz="half" idx="2"/>
          </p:nvPr>
        </p:nvSpPr>
        <p:spPr>
          <a:xfrm>
            <a:off x="4629150" y="1582208"/>
            <a:ext cx="3886200" cy="37711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CBCBB918-5EAE-88E0-0F96-1B0946B44B9B}"/>
              </a:ext>
            </a:extLst>
          </p:cNvPr>
          <p:cNvSpPr>
            <a:spLocks noGrp="1"/>
          </p:cNvSpPr>
          <p:nvPr>
            <p:ph type="dt" sz="half" idx="10"/>
          </p:nvPr>
        </p:nvSpPr>
        <p:spPr/>
        <p:txBody>
          <a:bodyPr/>
          <a:lstStyle/>
          <a:p>
            <a:fld id="{B11831B6-0E44-448A-9367-44F7A0F8579C}" type="datetimeFigureOut">
              <a:rPr lang="en-CA" smtClean="0"/>
              <a:t>2025-01-17</a:t>
            </a:fld>
            <a:endParaRPr lang="en-CA"/>
          </a:p>
        </p:txBody>
      </p:sp>
      <p:sp>
        <p:nvSpPr>
          <p:cNvPr id="6" name="Footer Placeholder 5">
            <a:extLst>
              <a:ext uri="{FF2B5EF4-FFF2-40B4-BE49-F238E27FC236}">
                <a16:creationId xmlns:a16="http://schemas.microsoft.com/office/drawing/2014/main" id="{DAAF8DEB-9F5C-654D-C880-7481D1BE9069}"/>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78D2A176-FCF9-21F1-19A5-99859F2E660F}"/>
              </a:ext>
            </a:extLst>
          </p:cNvPr>
          <p:cNvSpPr>
            <a:spLocks noGrp="1"/>
          </p:cNvSpPr>
          <p:nvPr>
            <p:ph type="sldNum" sz="quarter" idx="12"/>
          </p:nvPr>
        </p:nvSpPr>
        <p:spPr/>
        <p:txBody>
          <a:bodyPr/>
          <a:lstStyle/>
          <a:p>
            <a:fld id="{35A5902B-3829-4B13-A0A5-B36E24AC00BC}" type="slidenum">
              <a:rPr lang="en-CA" smtClean="0"/>
              <a:t>‹#›</a:t>
            </a:fld>
            <a:endParaRPr lang="en-CA"/>
          </a:p>
        </p:txBody>
      </p:sp>
    </p:spTree>
    <p:extLst>
      <p:ext uri="{BB962C8B-B14F-4D97-AF65-F5344CB8AC3E}">
        <p14:creationId xmlns:p14="http://schemas.microsoft.com/office/powerpoint/2010/main" val="10871881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94211-31FA-C8B5-4BC9-858D558776AF}"/>
              </a:ext>
            </a:extLst>
          </p:cNvPr>
          <p:cNvSpPr>
            <a:spLocks noGrp="1"/>
          </p:cNvSpPr>
          <p:nvPr>
            <p:ph type="title"/>
          </p:nvPr>
        </p:nvSpPr>
        <p:spPr>
          <a:xfrm>
            <a:off x="629841" y="316442"/>
            <a:ext cx="7886700" cy="1148821"/>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EE597F65-12CE-9D21-AED4-A543EF7EB698}"/>
              </a:ext>
            </a:extLst>
          </p:cNvPr>
          <p:cNvSpPr>
            <a:spLocks noGrp="1"/>
          </p:cNvSpPr>
          <p:nvPr>
            <p:ph type="body" idx="1"/>
          </p:nvPr>
        </p:nvSpPr>
        <p:spPr>
          <a:xfrm>
            <a:off x="629842" y="1457008"/>
            <a:ext cx="3868340" cy="714057"/>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73C3452E-EDDE-87DB-A0F4-CA9225965CE3}"/>
              </a:ext>
            </a:extLst>
          </p:cNvPr>
          <p:cNvSpPr>
            <a:spLocks noGrp="1"/>
          </p:cNvSpPr>
          <p:nvPr>
            <p:ph sz="half" idx="2"/>
          </p:nvPr>
        </p:nvSpPr>
        <p:spPr>
          <a:xfrm>
            <a:off x="629842" y="2171065"/>
            <a:ext cx="3868340" cy="31933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A3130F73-9B1E-B921-5AF3-AC7DFC94DE12}"/>
              </a:ext>
            </a:extLst>
          </p:cNvPr>
          <p:cNvSpPr>
            <a:spLocks noGrp="1"/>
          </p:cNvSpPr>
          <p:nvPr>
            <p:ph type="body" sz="quarter" idx="3"/>
          </p:nvPr>
        </p:nvSpPr>
        <p:spPr>
          <a:xfrm>
            <a:off x="4629150" y="1457008"/>
            <a:ext cx="3887391" cy="714057"/>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E68CDAF6-A35B-6C18-590C-61817715D366}"/>
              </a:ext>
            </a:extLst>
          </p:cNvPr>
          <p:cNvSpPr>
            <a:spLocks noGrp="1"/>
          </p:cNvSpPr>
          <p:nvPr>
            <p:ph sz="quarter" idx="4"/>
          </p:nvPr>
        </p:nvSpPr>
        <p:spPr>
          <a:xfrm>
            <a:off x="4629150" y="2171065"/>
            <a:ext cx="3887391" cy="31933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B5E57BAA-FBBE-7A16-BFD7-D241D2032F07}"/>
              </a:ext>
            </a:extLst>
          </p:cNvPr>
          <p:cNvSpPr>
            <a:spLocks noGrp="1"/>
          </p:cNvSpPr>
          <p:nvPr>
            <p:ph type="dt" sz="half" idx="10"/>
          </p:nvPr>
        </p:nvSpPr>
        <p:spPr/>
        <p:txBody>
          <a:bodyPr/>
          <a:lstStyle/>
          <a:p>
            <a:fld id="{B11831B6-0E44-448A-9367-44F7A0F8579C}" type="datetimeFigureOut">
              <a:rPr lang="en-CA" smtClean="0"/>
              <a:t>2025-01-17</a:t>
            </a:fld>
            <a:endParaRPr lang="en-CA"/>
          </a:p>
        </p:txBody>
      </p:sp>
      <p:sp>
        <p:nvSpPr>
          <p:cNvPr id="8" name="Footer Placeholder 7">
            <a:extLst>
              <a:ext uri="{FF2B5EF4-FFF2-40B4-BE49-F238E27FC236}">
                <a16:creationId xmlns:a16="http://schemas.microsoft.com/office/drawing/2014/main" id="{3B1F8679-6E76-DFAD-4BD2-7BB7A64BCEEC}"/>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C4B6D106-F3E0-AC63-0E9E-AD63F08A8E37}"/>
              </a:ext>
            </a:extLst>
          </p:cNvPr>
          <p:cNvSpPr>
            <a:spLocks noGrp="1"/>
          </p:cNvSpPr>
          <p:nvPr>
            <p:ph type="sldNum" sz="quarter" idx="12"/>
          </p:nvPr>
        </p:nvSpPr>
        <p:spPr/>
        <p:txBody>
          <a:bodyPr/>
          <a:lstStyle/>
          <a:p>
            <a:fld id="{35A5902B-3829-4B13-A0A5-B36E24AC00BC}" type="slidenum">
              <a:rPr lang="en-CA" smtClean="0"/>
              <a:t>‹#›</a:t>
            </a:fld>
            <a:endParaRPr lang="en-CA"/>
          </a:p>
        </p:txBody>
      </p:sp>
    </p:spTree>
    <p:extLst>
      <p:ext uri="{BB962C8B-B14F-4D97-AF65-F5344CB8AC3E}">
        <p14:creationId xmlns:p14="http://schemas.microsoft.com/office/powerpoint/2010/main" val="34712368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02E76-CDD8-FBAD-C0A4-4E578B3F59BC}"/>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F9217F98-8304-ACA3-A549-9AB53E374350}"/>
              </a:ext>
            </a:extLst>
          </p:cNvPr>
          <p:cNvSpPr>
            <a:spLocks noGrp="1"/>
          </p:cNvSpPr>
          <p:nvPr>
            <p:ph type="dt" sz="half" idx="10"/>
          </p:nvPr>
        </p:nvSpPr>
        <p:spPr/>
        <p:txBody>
          <a:bodyPr/>
          <a:lstStyle/>
          <a:p>
            <a:fld id="{B11831B6-0E44-448A-9367-44F7A0F8579C}" type="datetimeFigureOut">
              <a:rPr lang="en-CA" smtClean="0"/>
              <a:t>2025-01-17</a:t>
            </a:fld>
            <a:endParaRPr lang="en-CA"/>
          </a:p>
        </p:txBody>
      </p:sp>
      <p:sp>
        <p:nvSpPr>
          <p:cNvPr id="4" name="Footer Placeholder 3">
            <a:extLst>
              <a:ext uri="{FF2B5EF4-FFF2-40B4-BE49-F238E27FC236}">
                <a16:creationId xmlns:a16="http://schemas.microsoft.com/office/drawing/2014/main" id="{71434567-B2EA-0B29-BF00-5CF5293ABFB3}"/>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CB3A9F74-9D2D-349A-E408-13664E968318}"/>
              </a:ext>
            </a:extLst>
          </p:cNvPr>
          <p:cNvSpPr>
            <a:spLocks noGrp="1"/>
          </p:cNvSpPr>
          <p:nvPr>
            <p:ph type="sldNum" sz="quarter" idx="12"/>
          </p:nvPr>
        </p:nvSpPr>
        <p:spPr/>
        <p:txBody>
          <a:bodyPr/>
          <a:lstStyle/>
          <a:p>
            <a:fld id="{35A5902B-3829-4B13-A0A5-B36E24AC00BC}" type="slidenum">
              <a:rPr lang="en-CA" smtClean="0"/>
              <a:t>‹#›</a:t>
            </a:fld>
            <a:endParaRPr lang="en-CA"/>
          </a:p>
        </p:txBody>
      </p:sp>
    </p:spTree>
    <p:extLst>
      <p:ext uri="{BB962C8B-B14F-4D97-AF65-F5344CB8AC3E}">
        <p14:creationId xmlns:p14="http://schemas.microsoft.com/office/powerpoint/2010/main" val="29324009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C2DE50E-B72C-F814-4DB7-545A8E91AAFF}"/>
              </a:ext>
            </a:extLst>
          </p:cNvPr>
          <p:cNvSpPr>
            <a:spLocks noGrp="1"/>
          </p:cNvSpPr>
          <p:nvPr>
            <p:ph type="dt" sz="half" idx="10"/>
          </p:nvPr>
        </p:nvSpPr>
        <p:spPr/>
        <p:txBody>
          <a:bodyPr/>
          <a:lstStyle/>
          <a:p>
            <a:fld id="{B11831B6-0E44-448A-9367-44F7A0F8579C}" type="datetimeFigureOut">
              <a:rPr lang="en-CA" smtClean="0"/>
              <a:t>2025-01-17</a:t>
            </a:fld>
            <a:endParaRPr lang="en-CA"/>
          </a:p>
        </p:txBody>
      </p:sp>
      <p:sp>
        <p:nvSpPr>
          <p:cNvPr id="3" name="Footer Placeholder 2">
            <a:extLst>
              <a:ext uri="{FF2B5EF4-FFF2-40B4-BE49-F238E27FC236}">
                <a16:creationId xmlns:a16="http://schemas.microsoft.com/office/drawing/2014/main" id="{931E33B3-A8A9-BEB7-1235-6F901FC5E913}"/>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95A95F62-171A-9029-7522-19FE9BE14817}"/>
              </a:ext>
            </a:extLst>
          </p:cNvPr>
          <p:cNvSpPr>
            <a:spLocks noGrp="1"/>
          </p:cNvSpPr>
          <p:nvPr>
            <p:ph type="sldNum" sz="quarter" idx="12"/>
          </p:nvPr>
        </p:nvSpPr>
        <p:spPr/>
        <p:txBody>
          <a:bodyPr/>
          <a:lstStyle/>
          <a:p>
            <a:fld id="{35A5902B-3829-4B13-A0A5-B36E24AC00BC}" type="slidenum">
              <a:rPr lang="en-CA" smtClean="0"/>
              <a:t>‹#›</a:t>
            </a:fld>
            <a:endParaRPr lang="en-CA"/>
          </a:p>
        </p:txBody>
      </p:sp>
    </p:spTree>
    <p:extLst>
      <p:ext uri="{BB962C8B-B14F-4D97-AF65-F5344CB8AC3E}">
        <p14:creationId xmlns:p14="http://schemas.microsoft.com/office/powerpoint/2010/main" val="4172667193"/>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18" Type="http://schemas.openxmlformats.org/officeDocument/2006/relationships/theme" Target="../theme/theme3.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slideLayout" Target="../slideLayouts/slideLayout19.xml"/><Relationship Id="rId2" Type="http://schemas.openxmlformats.org/officeDocument/2006/relationships/slideLayout" Target="../slideLayouts/slideLayout4.xml"/><Relationship Id="rId16" Type="http://schemas.openxmlformats.org/officeDocument/2006/relationships/slideLayout" Target="../slideLayouts/slideLayout18.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
        <p:cNvGrpSpPr/>
        <p:nvPr/>
      </p:nvGrpSpPr>
      <p:grpSpPr>
        <a:xfrm>
          <a:off x="0" y="0"/>
          <a:ext cx="0" cy="0"/>
          <a:chOff x="0" y="0"/>
          <a:chExt cx="0" cy="0"/>
        </a:xfrm>
      </p:grpSpPr>
      <p:sp>
        <p:nvSpPr>
          <p:cNvPr id="10" name="Google Shape;10;p22"/>
          <p:cNvSpPr txBox="1">
            <a:spLocks noGrp="1"/>
          </p:cNvSpPr>
          <p:nvPr>
            <p:ph type="title"/>
          </p:nvPr>
        </p:nvSpPr>
        <p:spPr>
          <a:xfrm>
            <a:off x="731520" y="443789"/>
            <a:ext cx="6629400" cy="549453"/>
          </a:xfrm>
          <a:prstGeom prst="rect">
            <a:avLst/>
          </a:prstGeom>
          <a:noFill/>
          <a:ln>
            <a:noFill/>
          </a:ln>
        </p:spPr>
        <p:txBody>
          <a:bodyPr spcFirstLastPara="1" wrap="square" lIns="50800" tIns="50800" rIns="50800" bIns="50800" anchor="ctr" anchorCtr="0">
            <a:normAutofit/>
          </a:bodyPr>
          <a:lstStyle>
            <a:lvl1pPr marR="0" lvl="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515252"/>
              </a:buClr>
              <a:buSzPts val="3750"/>
              <a:buFont typeface="Arial"/>
              <a:buNone/>
              <a:defRPr sz="3750" b="0" i="0" u="none" strike="noStrike" cap="none">
                <a:solidFill>
                  <a:srgbClr val="515252"/>
                </a:solidFill>
                <a:latin typeface="Arial"/>
                <a:ea typeface="Arial"/>
                <a:cs typeface="Arial"/>
                <a:sym typeface="Arial"/>
              </a:defRPr>
            </a:lvl2pPr>
            <a:lvl3pPr marR="0" lvl="2" algn="l" rtl="0">
              <a:lnSpc>
                <a:spcPct val="100000"/>
              </a:lnSpc>
              <a:spcBef>
                <a:spcPts val="0"/>
              </a:spcBef>
              <a:spcAft>
                <a:spcPts val="0"/>
              </a:spcAft>
              <a:buClr>
                <a:srgbClr val="515252"/>
              </a:buClr>
              <a:buSzPts val="3750"/>
              <a:buFont typeface="Arial"/>
              <a:buNone/>
              <a:defRPr sz="3750" b="0" i="0" u="none" strike="noStrike" cap="none">
                <a:solidFill>
                  <a:srgbClr val="515252"/>
                </a:solidFill>
                <a:latin typeface="Arial"/>
                <a:ea typeface="Arial"/>
                <a:cs typeface="Arial"/>
                <a:sym typeface="Arial"/>
              </a:defRPr>
            </a:lvl3pPr>
            <a:lvl4pPr marR="0" lvl="3" algn="l" rtl="0">
              <a:lnSpc>
                <a:spcPct val="100000"/>
              </a:lnSpc>
              <a:spcBef>
                <a:spcPts val="0"/>
              </a:spcBef>
              <a:spcAft>
                <a:spcPts val="0"/>
              </a:spcAft>
              <a:buClr>
                <a:srgbClr val="515252"/>
              </a:buClr>
              <a:buSzPts val="3750"/>
              <a:buFont typeface="Arial"/>
              <a:buNone/>
              <a:defRPr sz="3750" b="0" i="0" u="none" strike="noStrike" cap="none">
                <a:solidFill>
                  <a:srgbClr val="515252"/>
                </a:solidFill>
                <a:latin typeface="Arial"/>
                <a:ea typeface="Arial"/>
                <a:cs typeface="Arial"/>
                <a:sym typeface="Arial"/>
              </a:defRPr>
            </a:lvl4pPr>
            <a:lvl5pPr marR="0" lvl="4" algn="l" rtl="0">
              <a:lnSpc>
                <a:spcPct val="100000"/>
              </a:lnSpc>
              <a:spcBef>
                <a:spcPts val="0"/>
              </a:spcBef>
              <a:spcAft>
                <a:spcPts val="0"/>
              </a:spcAft>
              <a:buClr>
                <a:srgbClr val="515252"/>
              </a:buClr>
              <a:buSzPts val="3750"/>
              <a:buFont typeface="Arial"/>
              <a:buNone/>
              <a:defRPr sz="3750" b="0" i="0" u="none" strike="noStrike" cap="none">
                <a:solidFill>
                  <a:srgbClr val="515252"/>
                </a:solidFill>
                <a:latin typeface="Arial"/>
                <a:ea typeface="Arial"/>
                <a:cs typeface="Arial"/>
                <a:sym typeface="Arial"/>
              </a:defRPr>
            </a:lvl5pPr>
            <a:lvl6pPr marR="0" lvl="5" algn="l" rtl="0">
              <a:lnSpc>
                <a:spcPct val="100000"/>
              </a:lnSpc>
              <a:spcBef>
                <a:spcPts val="0"/>
              </a:spcBef>
              <a:spcAft>
                <a:spcPts val="0"/>
              </a:spcAft>
              <a:buClr>
                <a:srgbClr val="515252"/>
              </a:buClr>
              <a:buSzPts val="3750"/>
              <a:buFont typeface="Arial"/>
              <a:buNone/>
              <a:defRPr sz="3750" b="0" i="0" u="none" strike="noStrike" cap="none">
                <a:solidFill>
                  <a:srgbClr val="515252"/>
                </a:solidFill>
                <a:latin typeface="Arial"/>
                <a:ea typeface="Arial"/>
                <a:cs typeface="Arial"/>
                <a:sym typeface="Arial"/>
              </a:defRPr>
            </a:lvl6pPr>
            <a:lvl7pPr marR="0" lvl="6" algn="l" rtl="0">
              <a:lnSpc>
                <a:spcPct val="100000"/>
              </a:lnSpc>
              <a:spcBef>
                <a:spcPts val="0"/>
              </a:spcBef>
              <a:spcAft>
                <a:spcPts val="0"/>
              </a:spcAft>
              <a:buClr>
                <a:srgbClr val="515252"/>
              </a:buClr>
              <a:buSzPts val="3750"/>
              <a:buFont typeface="Arial"/>
              <a:buNone/>
              <a:defRPr sz="3750" b="0" i="0" u="none" strike="noStrike" cap="none">
                <a:solidFill>
                  <a:srgbClr val="515252"/>
                </a:solidFill>
                <a:latin typeface="Arial"/>
                <a:ea typeface="Arial"/>
                <a:cs typeface="Arial"/>
                <a:sym typeface="Arial"/>
              </a:defRPr>
            </a:lvl7pPr>
            <a:lvl8pPr marR="0" lvl="7" algn="l" rtl="0">
              <a:lnSpc>
                <a:spcPct val="100000"/>
              </a:lnSpc>
              <a:spcBef>
                <a:spcPts val="0"/>
              </a:spcBef>
              <a:spcAft>
                <a:spcPts val="0"/>
              </a:spcAft>
              <a:buClr>
                <a:srgbClr val="515252"/>
              </a:buClr>
              <a:buSzPts val="3750"/>
              <a:buFont typeface="Arial"/>
              <a:buNone/>
              <a:defRPr sz="3750" b="0" i="0" u="none" strike="noStrike" cap="none">
                <a:solidFill>
                  <a:srgbClr val="515252"/>
                </a:solidFill>
                <a:latin typeface="Arial"/>
                <a:ea typeface="Arial"/>
                <a:cs typeface="Arial"/>
                <a:sym typeface="Arial"/>
              </a:defRPr>
            </a:lvl8pPr>
            <a:lvl9pPr marR="0" lvl="8" algn="l" rtl="0">
              <a:lnSpc>
                <a:spcPct val="100000"/>
              </a:lnSpc>
              <a:spcBef>
                <a:spcPts val="0"/>
              </a:spcBef>
              <a:spcAft>
                <a:spcPts val="0"/>
              </a:spcAft>
              <a:buClr>
                <a:srgbClr val="515252"/>
              </a:buClr>
              <a:buSzPts val="3750"/>
              <a:buFont typeface="Arial"/>
              <a:buNone/>
              <a:defRPr sz="3750" b="0" i="0" u="none" strike="noStrike" cap="none">
                <a:solidFill>
                  <a:srgbClr val="515252"/>
                </a:solidFill>
                <a:latin typeface="Arial"/>
                <a:ea typeface="Arial"/>
                <a:cs typeface="Arial"/>
                <a:sym typeface="Arial"/>
              </a:defRPr>
            </a:lvl9pPr>
          </a:lstStyle>
          <a:p>
            <a:endParaRPr/>
          </a:p>
        </p:txBody>
      </p:sp>
      <p:sp>
        <p:nvSpPr>
          <p:cNvPr id="11" name="Google Shape;11;p22"/>
          <p:cNvSpPr txBox="1">
            <a:spLocks noGrp="1"/>
          </p:cNvSpPr>
          <p:nvPr>
            <p:ph type="body" idx="1"/>
          </p:nvPr>
        </p:nvSpPr>
        <p:spPr>
          <a:xfrm>
            <a:off x="731520" y="1542695"/>
            <a:ext cx="6629400" cy="3698240"/>
          </a:xfrm>
          <a:prstGeom prst="rect">
            <a:avLst/>
          </a:prstGeom>
          <a:noFill/>
          <a:ln>
            <a:noFill/>
          </a:ln>
        </p:spPr>
        <p:txBody>
          <a:bodyPr spcFirstLastPara="1" wrap="square" lIns="91425" tIns="45700" rIns="91425" bIns="45700" anchor="t" anchorCtr="0">
            <a:normAutofit/>
          </a:bodyPr>
          <a:lstStyle>
            <a:lvl1pPr marL="457200" marR="0" lvl="0" indent="-342900" algn="l" rtl="0">
              <a:lnSpc>
                <a:spcPct val="130000"/>
              </a:lnSpc>
              <a:spcBef>
                <a:spcPts val="3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1pPr>
            <a:lvl2pPr marL="914400" marR="0" lvl="1" indent="-330200" algn="l" rtl="0">
              <a:lnSpc>
                <a:spcPct val="130000"/>
              </a:lnSpc>
              <a:spcBef>
                <a:spcPts val="30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2pPr>
            <a:lvl3pPr marL="1371600" marR="0" lvl="2" indent="-317500" algn="l" rtl="0">
              <a:lnSpc>
                <a:spcPct val="130000"/>
              </a:lnSpc>
              <a:spcBef>
                <a:spcPts val="300"/>
              </a:spcBef>
              <a:spcAft>
                <a:spcPts val="0"/>
              </a:spcAft>
              <a:buClr>
                <a:schemeClr val="lt1"/>
              </a:buClr>
              <a:buSzPts val="1400"/>
              <a:buFont typeface="Arial"/>
              <a:buChar char="•"/>
              <a:defRPr sz="1400" b="0" i="0" u="none" strike="noStrike" cap="none">
                <a:solidFill>
                  <a:schemeClr val="lt1"/>
                </a:solidFill>
                <a:latin typeface="Arial"/>
                <a:ea typeface="Arial"/>
                <a:cs typeface="Arial"/>
                <a:sym typeface="Arial"/>
              </a:defRPr>
            </a:lvl3pPr>
            <a:lvl4pPr marL="1828800" marR="0" lvl="3" indent="-317500" algn="l" rtl="0">
              <a:lnSpc>
                <a:spcPct val="130000"/>
              </a:lnSpc>
              <a:spcBef>
                <a:spcPts val="300"/>
              </a:spcBef>
              <a:spcAft>
                <a:spcPts val="0"/>
              </a:spcAft>
              <a:buClr>
                <a:schemeClr val="lt1"/>
              </a:buClr>
              <a:buSzPts val="1400"/>
              <a:buFont typeface="Arial"/>
              <a:buChar char="•"/>
              <a:defRPr sz="1400" b="0" i="0" u="none" strike="noStrike" cap="none">
                <a:solidFill>
                  <a:schemeClr val="lt1"/>
                </a:solidFill>
                <a:latin typeface="Arial"/>
                <a:ea typeface="Arial"/>
                <a:cs typeface="Arial"/>
                <a:sym typeface="Arial"/>
              </a:defRPr>
            </a:lvl4pPr>
            <a:lvl5pPr marL="2286000" marR="0" lvl="4" indent="-317500" algn="l" rtl="0">
              <a:lnSpc>
                <a:spcPct val="130000"/>
              </a:lnSpc>
              <a:spcBef>
                <a:spcPts val="300"/>
              </a:spcBef>
              <a:spcAft>
                <a:spcPts val="0"/>
              </a:spcAft>
              <a:buClr>
                <a:schemeClr val="lt1"/>
              </a:buClr>
              <a:buSzPts val="1400"/>
              <a:buFont typeface="Arial"/>
              <a:buChar char="•"/>
              <a:defRPr sz="1400" b="0" i="0" u="none" strike="noStrike" cap="none">
                <a:solidFill>
                  <a:schemeClr val="lt1"/>
                </a:solidFill>
                <a:latin typeface="Arial"/>
                <a:ea typeface="Arial"/>
                <a:cs typeface="Arial"/>
                <a:sym typeface="Arial"/>
              </a:defRPr>
            </a:lvl5pPr>
            <a:lvl6pPr marL="2743200" marR="0" lvl="5" indent="-275018" algn="l" rtl="0">
              <a:lnSpc>
                <a:spcPct val="150000"/>
              </a:lnSpc>
              <a:spcBef>
                <a:spcPts val="1950"/>
              </a:spcBef>
              <a:spcAft>
                <a:spcPts val="0"/>
              </a:spcAft>
              <a:buClr>
                <a:srgbClr val="717172"/>
              </a:buClr>
              <a:buSzPts val="731"/>
              <a:buFont typeface="Arial"/>
              <a:buChar char="•"/>
              <a:defRPr sz="975" b="0" i="0" u="none" strike="noStrike" cap="none">
                <a:solidFill>
                  <a:srgbClr val="717172"/>
                </a:solidFill>
                <a:latin typeface="Arial"/>
                <a:ea typeface="Arial"/>
                <a:cs typeface="Arial"/>
                <a:sym typeface="Arial"/>
              </a:defRPr>
            </a:lvl6pPr>
            <a:lvl7pPr marL="3200400" marR="0" lvl="6" indent="-275018" algn="l" rtl="0">
              <a:lnSpc>
                <a:spcPct val="150000"/>
              </a:lnSpc>
              <a:spcBef>
                <a:spcPts val="1950"/>
              </a:spcBef>
              <a:spcAft>
                <a:spcPts val="0"/>
              </a:spcAft>
              <a:buClr>
                <a:srgbClr val="717172"/>
              </a:buClr>
              <a:buSzPts val="731"/>
              <a:buFont typeface="Arial"/>
              <a:buChar char="•"/>
              <a:defRPr sz="975" b="0" i="0" u="none" strike="noStrike" cap="none">
                <a:solidFill>
                  <a:srgbClr val="717172"/>
                </a:solidFill>
                <a:latin typeface="Arial"/>
                <a:ea typeface="Arial"/>
                <a:cs typeface="Arial"/>
                <a:sym typeface="Arial"/>
              </a:defRPr>
            </a:lvl7pPr>
            <a:lvl8pPr marL="3657600" marR="0" lvl="7" indent="-275018" algn="l" rtl="0">
              <a:lnSpc>
                <a:spcPct val="150000"/>
              </a:lnSpc>
              <a:spcBef>
                <a:spcPts val="1950"/>
              </a:spcBef>
              <a:spcAft>
                <a:spcPts val="0"/>
              </a:spcAft>
              <a:buClr>
                <a:srgbClr val="717172"/>
              </a:buClr>
              <a:buSzPts val="731"/>
              <a:buFont typeface="Arial"/>
              <a:buChar char="•"/>
              <a:defRPr sz="975" b="0" i="0" u="none" strike="noStrike" cap="none">
                <a:solidFill>
                  <a:srgbClr val="717172"/>
                </a:solidFill>
                <a:latin typeface="Arial"/>
                <a:ea typeface="Arial"/>
                <a:cs typeface="Arial"/>
                <a:sym typeface="Arial"/>
              </a:defRPr>
            </a:lvl8pPr>
            <a:lvl9pPr marL="4114800" marR="0" lvl="8" indent="-275018" algn="l" rtl="0">
              <a:lnSpc>
                <a:spcPct val="150000"/>
              </a:lnSpc>
              <a:spcBef>
                <a:spcPts val="1950"/>
              </a:spcBef>
              <a:spcAft>
                <a:spcPts val="0"/>
              </a:spcAft>
              <a:buClr>
                <a:srgbClr val="717172"/>
              </a:buClr>
              <a:buSzPts val="731"/>
              <a:buFont typeface="Arial"/>
              <a:buChar char="•"/>
              <a:defRPr sz="975" b="0" i="0" u="none" strike="noStrike" cap="none">
                <a:solidFill>
                  <a:srgbClr val="717172"/>
                </a:solidFill>
                <a:latin typeface="Arial"/>
                <a:ea typeface="Arial"/>
                <a:cs typeface="Arial"/>
                <a:sym typeface="Arial"/>
              </a:defRPr>
            </a:lvl9pPr>
          </a:lstStyle>
          <a:p>
            <a:endParaRPr/>
          </a:p>
        </p:txBody>
      </p:sp>
      <p:cxnSp>
        <p:nvCxnSpPr>
          <p:cNvPr id="12" name="Google Shape;12;p22"/>
          <p:cNvCxnSpPr/>
          <p:nvPr/>
        </p:nvCxnSpPr>
        <p:spPr>
          <a:xfrm>
            <a:off x="-1383" y="5355855"/>
            <a:ext cx="240030" cy="0"/>
          </a:xfrm>
          <a:prstGeom prst="straightConnector1">
            <a:avLst/>
          </a:prstGeom>
          <a:noFill/>
          <a:ln w="63500" cap="flat" cmpd="sng">
            <a:solidFill>
              <a:schemeClr val="lt1"/>
            </a:solidFill>
            <a:prstDash val="solid"/>
            <a:miter lim="400000"/>
            <a:headEnd type="none" w="sm" len="sm"/>
            <a:tailEnd type="none" w="sm" len="sm"/>
          </a:ln>
        </p:spPr>
      </p:cxnSp>
      <p:sp>
        <p:nvSpPr>
          <p:cNvPr id="13" name="Google Shape;13;p22"/>
          <p:cNvSpPr txBox="1"/>
          <p:nvPr/>
        </p:nvSpPr>
        <p:spPr>
          <a:xfrm>
            <a:off x="246081" y="5524139"/>
            <a:ext cx="1459662" cy="146194"/>
          </a:xfrm>
          <a:prstGeom prst="rect">
            <a:avLst/>
          </a:prstGeom>
          <a:noFill/>
          <a:ln>
            <a:noFill/>
          </a:ln>
        </p:spPr>
        <p:txBody>
          <a:bodyPr spcFirstLastPara="1" wrap="square" lIns="19050" tIns="19050" rIns="19050" bIns="19050" anchor="ctr" anchorCtr="0">
            <a:spAutoFit/>
          </a:bodyPr>
          <a:lstStyle/>
          <a:p>
            <a:pPr marL="0" marR="0" lvl="0" indent="0" algn="r"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Helvetica Neue Light"/>
              <a:ea typeface="Helvetica Neue Light"/>
              <a:cs typeface="Helvetica Neue Light"/>
              <a:sym typeface="Helvetica Neue Light"/>
            </a:endParaRPr>
          </a:p>
        </p:txBody>
      </p:sp>
      <p:cxnSp>
        <p:nvCxnSpPr>
          <p:cNvPr id="14" name="Google Shape;14;p22"/>
          <p:cNvCxnSpPr/>
          <p:nvPr/>
        </p:nvCxnSpPr>
        <p:spPr>
          <a:xfrm>
            <a:off x="3" y="1203072"/>
            <a:ext cx="7362825" cy="0"/>
          </a:xfrm>
          <a:prstGeom prst="straightConnector1">
            <a:avLst/>
          </a:prstGeom>
          <a:noFill/>
          <a:ln w="63500" cap="flat" cmpd="sng">
            <a:solidFill>
              <a:schemeClr val="lt1"/>
            </a:solidFill>
            <a:prstDash val="solid"/>
            <a:miter lim="400000"/>
            <a:headEnd type="none" w="sm" len="sm"/>
            <a:tailEnd type="none" w="sm" len="sm"/>
          </a:ln>
        </p:spPr>
      </p:cxnSp>
      <p:sp>
        <p:nvSpPr>
          <p:cNvPr id="15" name="Google Shape;15;p22"/>
          <p:cNvSpPr txBox="1">
            <a:spLocks noGrp="1"/>
          </p:cNvSpPr>
          <p:nvPr>
            <p:ph type="sldNum" idx="12"/>
          </p:nvPr>
        </p:nvSpPr>
        <p:spPr>
          <a:xfrm>
            <a:off x="246084" y="5197177"/>
            <a:ext cx="393255" cy="317358"/>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9pPr>
          </a:lstStyle>
          <a:p>
            <a:fld id="{00000000-1234-1234-1234-123412341234}" type="slidenum">
              <a:rPr lang="en-US" smtClean="0"/>
              <a:pPr/>
              <a:t>‹#›</a:t>
            </a:fld>
            <a:endParaRPr lang="en-US"/>
          </a:p>
        </p:txBody>
      </p:sp>
      <p:sp>
        <p:nvSpPr>
          <p:cNvPr id="16" name="Google Shape;16;p22"/>
          <p:cNvSpPr txBox="1">
            <a:spLocks noGrp="1"/>
          </p:cNvSpPr>
          <p:nvPr>
            <p:ph type="ftr" idx="11"/>
          </p:nvPr>
        </p:nvSpPr>
        <p:spPr>
          <a:xfrm>
            <a:off x="246081" y="5558550"/>
            <a:ext cx="1828800" cy="169063"/>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7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62"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1"/>
        <p:cNvGrpSpPr/>
        <p:nvPr/>
      </p:nvGrpSpPr>
      <p:grpSpPr>
        <a:xfrm>
          <a:off x="0" y="0"/>
          <a:ext cx="0" cy="0"/>
          <a:chOff x="0" y="0"/>
          <a:chExt cx="0" cy="0"/>
        </a:xfrm>
      </p:grpSpPr>
      <p:sp>
        <p:nvSpPr>
          <p:cNvPr id="22" name="Google Shape;22;p21"/>
          <p:cNvSpPr txBox="1">
            <a:spLocks noGrp="1"/>
          </p:cNvSpPr>
          <p:nvPr>
            <p:ph type="title"/>
          </p:nvPr>
        </p:nvSpPr>
        <p:spPr>
          <a:xfrm>
            <a:off x="731520" y="443789"/>
            <a:ext cx="6629400" cy="549453"/>
          </a:xfrm>
          <a:prstGeom prst="rect">
            <a:avLst/>
          </a:prstGeom>
          <a:noFill/>
          <a:ln>
            <a:noFill/>
          </a:ln>
        </p:spPr>
        <p:txBody>
          <a:bodyPr spcFirstLastPara="1" wrap="square" lIns="50800" tIns="50800" rIns="50800" bIns="50800" anchor="ctr" anchorCtr="0">
            <a:normAutofit/>
          </a:bodyPr>
          <a:lstStyle>
            <a:lvl1pPr marR="0" lvl="0" algn="l" rtl="0">
              <a:lnSpc>
                <a:spcPct val="100000"/>
              </a:lnSpc>
              <a:spcBef>
                <a:spcPts val="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515252"/>
              </a:buClr>
              <a:buSzPts val="3750"/>
              <a:buFont typeface="Arial"/>
              <a:buNone/>
              <a:defRPr sz="3750" b="0" i="0" u="none" strike="noStrike" cap="none">
                <a:solidFill>
                  <a:srgbClr val="515252"/>
                </a:solidFill>
                <a:latin typeface="Arial"/>
                <a:ea typeface="Arial"/>
                <a:cs typeface="Arial"/>
                <a:sym typeface="Arial"/>
              </a:defRPr>
            </a:lvl2pPr>
            <a:lvl3pPr marR="0" lvl="2" algn="l" rtl="0">
              <a:lnSpc>
                <a:spcPct val="100000"/>
              </a:lnSpc>
              <a:spcBef>
                <a:spcPts val="0"/>
              </a:spcBef>
              <a:spcAft>
                <a:spcPts val="0"/>
              </a:spcAft>
              <a:buClr>
                <a:srgbClr val="515252"/>
              </a:buClr>
              <a:buSzPts val="3750"/>
              <a:buFont typeface="Arial"/>
              <a:buNone/>
              <a:defRPr sz="3750" b="0" i="0" u="none" strike="noStrike" cap="none">
                <a:solidFill>
                  <a:srgbClr val="515252"/>
                </a:solidFill>
                <a:latin typeface="Arial"/>
                <a:ea typeface="Arial"/>
                <a:cs typeface="Arial"/>
                <a:sym typeface="Arial"/>
              </a:defRPr>
            </a:lvl3pPr>
            <a:lvl4pPr marR="0" lvl="3" algn="l" rtl="0">
              <a:lnSpc>
                <a:spcPct val="100000"/>
              </a:lnSpc>
              <a:spcBef>
                <a:spcPts val="0"/>
              </a:spcBef>
              <a:spcAft>
                <a:spcPts val="0"/>
              </a:spcAft>
              <a:buClr>
                <a:srgbClr val="515252"/>
              </a:buClr>
              <a:buSzPts val="3750"/>
              <a:buFont typeface="Arial"/>
              <a:buNone/>
              <a:defRPr sz="3750" b="0" i="0" u="none" strike="noStrike" cap="none">
                <a:solidFill>
                  <a:srgbClr val="515252"/>
                </a:solidFill>
                <a:latin typeface="Arial"/>
                <a:ea typeface="Arial"/>
                <a:cs typeface="Arial"/>
                <a:sym typeface="Arial"/>
              </a:defRPr>
            </a:lvl4pPr>
            <a:lvl5pPr marR="0" lvl="4" algn="l" rtl="0">
              <a:lnSpc>
                <a:spcPct val="100000"/>
              </a:lnSpc>
              <a:spcBef>
                <a:spcPts val="0"/>
              </a:spcBef>
              <a:spcAft>
                <a:spcPts val="0"/>
              </a:spcAft>
              <a:buClr>
                <a:srgbClr val="515252"/>
              </a:buClr>
              <a:buSzPts val="3750"/>
              <a:buFont typeface="Arial"/>
              <a:buNone/>
              <a:defRPr sz="3750" b="0" i="0" u="none" strike="noStrike" cap="none">
                <a:solidFill>
                  <a:srgbClr val="515252"/>
                </a:solidFill>
                <a:latin typeface="Arial"/>
                <a:ea typeface="Arial"/>
                <a:cs typeface="Arial"/>
                <a:sym typeface="Arial"/>
              </a:defRPr>
            </a:lvl5pPr>
            <a:lvl6pPr marR="0" lvl="5" algn="l" rtl="0">
              <a:lnSpc>
                <a:spcPct val="100000"/>
              </a:lnSpc>
              <a:spcBef>
                <a:spcPts val="0"/>
              </a:spcBef>
              <a:spcAft>
                <a:spcPts val="0"/>
              </a:spcAft>
              <a:buClr>
                <a:srgbClr val="515252"/>
              </a:buClr>
              <a:buSzPts val="3750"/>
              <a:buFont typeface="Arial"/>
              <a:buNone/>
              <a:defRPr sz="3750" b="0" i="0" u="none" strike="noStrike" cap="none">
                <a:solidFill>
                  <a:srgbClr val="515252"/>
                </a:solidFill>
                <a:latin typeface="Arial"/>
                <a:ea typeface="Arial"/>
                <a:cs typeface="Arial"/>
                <a:sym typeface="Arial"/>
              </a:defRPr>
            </a:lvl6pPr>
            <a:lvl7pPr marR="0" lvl="6" algn="l" rtl="0">
              <a:lnSpc>
                <a:spcPct val="100000"/>
              </a:lnSpc>
              <a:spcBef>
                <a:spcPts val="0"/>
              </a:spcBef>
              <a:spcAft>
                <a:spcPts val="0"/>
              </a:spcAft>
              <a:buClr>
                <a:srgbClr val="515252"/>
              </a:buClr>
              <a:buSzPts val="3750"/>
              <a:buFont typeface="Arial"/>
              <a:buNone/>
              <a:defRPr sz="3750" b="0" i="0" u="none" strike="noStrike" cap="none">
                <a:solidFill>
                  <a:srgbClr val="515252"/>
                </a:solidFill>
                <a:latin typeface="Arial"/>
                <a:ea typeface="Arial"/>
                <a:cs typeface="Arial"/>
                <a:sym typeface="Arial"/>
              </a:defRPr>
            </a:lvl7pPr>
            <a:lvl8pPr marR="0" lvl="7" algn="l" rtl="0">
              <a:lnSpc>
                <a:spcPct val="100000"/>
              </a:lnSpc>
              <a:spcBef>
                <a:spcPts val="0"/>
              </a:spcBef>
              <a:spcAft>
                <a:spcPts val="0"/>
              </a:spcAft>
              <a:buClr>
                <a:srgbClr val="515252"/>
              </a:buClr>
              <a:buSzPts val="3750"/>
              <a:buFont typeface="Arial"/>
              <a:buNone/>
              <a:defRPr sz="3750" b="0" i="0" u="none" strike="noStrike" cap="none">
                <a:solidFill>
                  <a:srgbClr val="515252"/>
                </a:solidFill>
                <a:latin typeface="Arial"/>
                <a:ea typeface="Arial"/>
                <a:cs typeface="Arial"/>
                <a:sym typeface="Arial"/>
              </a:defRPr>
            </a:lvl8pPr>
            <a:lvl9pPr marR="0" lvl="8" algn="l" rtl="0">
              <a:lnSpc>
                <a:spcPct val="100000"/>
              </a:lnSpc>
              <a:spcBef>
                <a:spcPts val="0"/>
              </a:spcBef>
              <a:spcAft>
                <a:spcPts val="0"/>
              </a:spcAft>
              <a:buClr>
                <a:srgbClr val="515252"/>
              </a:buClr>
              <a:buSzPts val="3750"/>
              <a:buFont typeface="Arial"/>
              <a:buNone/>
              <a:defRPr sz="3750" b="0" i="0" u="none" strike="noStrike" cap="none">
                <a:solidFill>
                  <a:srgbClr val="515252"/>
                </a:solidFill>
                <a:latin typeface="Arial"/>
                <a:ea typeface="Arial"/>
                <a:cs typeface="Arial"/>
                <a:sym typeface="Arial"/>
              </a:defRPr>
            </a:lvl9pPr>
          </a:lstStyle>
          <a:p>
            <a:endParaRPr/>
          </a:p>
        </p:txBody>
      </p:sp>
      <p:sp>
        <p:nvSpPr>
          <p:cNvPr id="23" name="Google Shape;23;p21"/>
          <p:cNvSpPr txBox="1">
            <a:spLocks noGrp="1"/>
          </p:cNvSpPr>
          <p:nvPr>
            <p:ph type="body" idx="1"/>
          </p:nvPr>
        </p:nvSpPr>
        <p:spPr>
          <a:xfrm>
            <a:off x="731520" y="1542694"/>
            <a:ext cx="6629400" cy="3698240"/>
          </a:xfrm>
          <a:prstGeom prst="rect">
            <a:avLst/>
          </a:prstGeom>
          <a:noFill/>
          <a:ln>
            <a:noFill/>
          </a:ln>
        </p:spPr>
        <p:txBody>
          <a:bodyPr spcFirstLastPara="1" wrap="square" lIns="91425" tIns="45700" rIns="91425" bIns="45700" anchor="t" anchorCtr="0">
            <a:normAutofit/>
          </a:bodyPr>
          <a:lstStyle>
            <a:lvl1pPr marL="457200" marR="0" lvl="0" indent="-342900" algn="l" rtl="0">
              <a:lnSpc>
                <a:spcPct val="130000"/>
              </a:lnSpc>
              <a:spcBef>
                <a:spcPts val="3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1pPr>
            <a:lvl2pPr marL="914400" marR="0" lvl="1" indent="-330200" algn="l" rtl="0">
              <a:lnSpc>
                <a:spcPct val="13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17500" algn="l" rtl="0">
              <a:lnSpc>
                <a:spcPct val="13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marR="0" lvl="3" indent="-317500" algn="l" rtl="0">
              <a:lnSpc>
                <a:spcPct val="13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a:lnSpc>
                <a:spcPct val="13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275018" algn="l" rtl="0">
              <a:lnSpc>
                <a:spcPct val="150000"/>
              </a:lnSpc>
              <a:spcBef>
                <a:spcPts val="1950"/>
              </a:spcBef>
              <a:spcAft>
                <a:spcPts val="0"/>
              </a:spcAft>
              <a:buClr>
                <a:srgbClr val="717172"/>
              </a:buClr>
              <a:buSzPts val="731"/>
              <a:buFont typeface="Arial"/>
              <a:buChar char="•"/>
              <a:defRPr sz="975" b="0" i="0" u="none" strike="noStrike" cap="none">
                <a:solidFill>
                  <a:srgbClr val="717172"/>
                </a:solidFill>
                <a:latin typeface="Arial"/>
                <a:ea typeface="Arial"/>
                <a:cs typeface="Arial"/>
                <a:sym typeface="Arial"/>
              </a:defRPr>
            </a:lvl6pPr>
            <a:lvl7pPr marL="3200400" marR="0" lvl="6" indent="-275018" algn="l" rtl="0">
              <a:lnSpc>
                <a:spcPct val="150000"/>
              </a:lnSpc>
              <a:spcBef>
                <a:spcPts val="1950"/>
              </a:spcBef>
              <a:spcAft>
                <a:spcPts val="0"/>
              </a:spcAft>
              <a:buClr>
                <a:srgbClr val="717172"/>
              </a:buClr>
              <a:buSzPts val="731"/>
              <a:buFont typeface="Arial"/>
              <a:buChar char="•"/>
              <a:defRPr sz="975" b="0" i="0" u="none" strike="noStrike" cap="none">
                <a:solidFill>
                  <a:srgbClr val="717172"/>
                </a:solidFill>
                <a:latin typeface="Arial"/>
                <a:ea typeface="Arial"/>
                <a:cs typeface="Arial"/>
                <a:sym typeface="Arial"/>
              </a:defRPr>
            </a:lvl7pPr>
            <a:lvl8pPr marL="3657600" marR="0" lvl="7" indent="-275018" algn="l" rtl="0">
              <a:lnSpc>
                <a:spcPct val="150000"/>
              </a:lnSpc>
              <a:spcBef>
                <a:spcPts val="1950"/>
              </a:spcBef>
              <a:spcAft>
                <a:spcPts val="0"/>
              </a:spcAft>
              <a:buClr>
                <a:srgbClr val="717172"/>
              </a:buClr>
              <a:buSzPts val="731"/>
              <a:buFont typeface="Arial"/>
              <a:buChar char="•"/>
              <a:defRPr sz="975" b="0" i="0" u="none" strike="noStrike" cap="none">
                <a:solidFill>
                  <a:srgbClr val="717172"/>
                </a:solidFill>
                <a:latin typeface="Arial"/>
                <a:ea typeface="Arial"/>
                <a:cs typeface="Arial"/>
                <a:sym typeface="Arial"/>
              </a:defRPr>
            </a:lvl8pPr>
            <a:lvl9pPr marL="4114800" marR="0" lvl="8" indent="-275018" algn="l" rtl="0">
              <a:lnSpc>
                <a:spcPct val="150000"/>
              </a:lnSpc>
              <a:spcBef>
                <a:spcPts val="1950"/>
              </a:spcBef>
              <a:spcAft>
                <a:spcPts val="0"/>
              </a:spcAft>
              <a:buClr>
                <a:srgbClr val="717172"/>
              </a:buClr>
              <a:buSzPts val="731"/>
              <a:buFont typeface="Arial"/>
              <a:buChar char="•"/>
              <a:defRPr sz="975" b="0" i="0" u="none" strike="noStrike" cap="none">
                <a:solidFill>
                  <a:srgbClr val="717172"/>
                </a:solidFill>
                <a:latin typeface="Arial"/>
                <a:ea typeface="Arial"/>
                <a:cs typeface="Arial"/>
                <a:sym typeface="Arial"/>
              </a:defRPr>
            </a:lvl9pPr>
          </a:lstStyle>
          <a:p>
            <a:endParaRPr/>
          </a:p>
        </p:txBody>
      </p:sp>
      <p:cxnSp>
        <p:nvCxnSpPr>
          <p:cNvPr id="24" name="Google Shape;24;p21"/>
          <p:cNvCxnSpPr/>
          <p:nvPr/>
        </p:nvCxnSpPr>
        <p:spPr>
          <a:xfrm>
            <a:off x="-1383" y="5355854"/>
            <a:ext cx="240030" cy="0"/>
          </a:xfrm>
          <a:prstGeom prst="straightConnector1">
            <a:avLst/>
          </a:prstGeom>
          <a:noFill/>
          <a:ln w="63500" cap="flat" cmpd="sng">
            <a:solidFill>
              <a:schemeClr val="dk1"/>
            </a:solidFill>
            <a:prstDash val="solid"/>
            <a:miter lim="400000"/>
            <a:headEnd type="none" w="sm" len="sm"/>
            <a:tailEnd type="none" w="sm" len="sm"/>
          </a:ln>
        </p:spPr>
      </p:cxnSp>
      <p:sp>
        <p:nvSpPr>
          <p:cNvPr id="25" name="Google Shape;25;p21"/>
          <p:cNvSpPr txBox="1"/>
          <p:nvPr/>
        </p:nvSpPr>
        <p:spPr>
          <a:xfrm>
            <a:off x="246081" y="5524139"/>
            <a:ext cx="1459662" cy="146194"/>
          </a:xfrm>
          <a:prstGeom prst="rect">
            <a:avLst/>
          </a:prstGeom>
          <a:noFill/>
          <a:ln>
            <a:noFill/>
          </a:ln>
        </p:spPr>
        <p:txBody>
          <a:bodyPr spcFirstLastPara="1" wrap="square" lIns="19050" tIns="19050" rIns="19050" bIns="19050" anchor="ctr" anchorCtr="0">
            <a:spAutoFit/>
          </a:bodyPr>
          <a:lstStyle/>
          <a:p>
            <a:pPr marL="0" marR="0" lvl="0" indent="0" algn="r"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Helvetica Neue Light"/>
              <a:ea typeface="Helvetica Neue Light"/>
              <a:cs typeface="Helvetica Neue Light"/>
              <a:sym typeface="Helvetica Neue Light"/>
            </a:endParaRPr>
          </a:p>
        </p:txBody>
      </p:sp>
      <p:cxnSp>
        <p:nvCxnSpPr>
          <p:cNvPr id="26" name="Google Shape;26;p21"/>
          <p:cNvCxnSpPr/>
          <p:nvPr/>
        </p:nvCxnSpPr>
        <p:spPr>
          <a:xfrm>
            <a:off x="1" y="1203072"/>
            <a:ext cx="7362825" cy="0"/>
          </a:xfrm>
          <a:prstGeom prst="straightConnector1">
            <a:avLst/>
          </a:prstGeom>
          <a:noFill/>
          <a:ln w="63500" cap="flat" cmpd="sng">
            <a:solidFill>
              <a:schemeClr val="dk1"/>
            </a:solidFill>
            <a:prstDash val="solid"/>
            <a:miter lim="400000"/>
            <a:headEnd type="none" w="sm" len="sm"/>
            <a:tailEnd type="none" w="sm" len="sm"/>
          </a:ln>
        </p:spPr>
      </p:cxnSp>
      <p:sp>
        <p:nvSpPr>
          <p:cNvPr id="27" name="Google Shape;27;p21"/>
          <p:cNvSpPr txBox="1">
            <a:spLocks noGrp="1"/>
          </p:cNvSpPr>
          <p:nvPr>
            <p:ph type="sldNum" idx="12"/>
          </p:nvPr>
        </p:nvSpPr>
        <p:spPr>
          <a:xfrm>
            <a:off x="246082" y="5197177"/>
            <a:ext cx="393255" cy="317358"/>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00"/>
              <a:buFont typeface="Arial"/>
              <a:buNone/>
              <a:defRPr sz="1000" b="1" i="0" u="none" strike="noStrike" cap="none">
                <a:solidFill>
                  <a:srgbClr val="000000"/>
                </a:solidFill>
                <a:latin typeface="Arial"/>
                <a:ea typeface="Arial"/>
                <a:cs typeface="Arial"/>
                <a:sym typeface="Arial"/>
              </a:defRPr>
            </a:lvl9pPr>
          </a:lstStyle>
          <a:p>
            <a:fld id="{00000000-1234-1234-1234-123412341234}" type="slidenum">
              <a:rPr lang="en-US" smtClean="0"/>
              <a:pPr/>
              <a:t>‹#›</a:t>
            </a:fld>
            <a:endParaRPr lang="en-US"/>
          </a:p>
        </p:txBody>
      </p:sp>
      <p:sp>
        <p:nvSpPr>
          <p:cNvPr id="28" name="Google Shape;28;p21"/>
          <p:cNvSpPr txBox="1">
            <a:spLocks noGrp="1"/>
          </p:cNvSpPr>
          <p:nvPr>
            <p:ph type="ftr" idx="11"/>
          </p:nvPr>
        </p:nvSpPr>
        <p:spPr>
          <a:xfrm>
            <a:off x="246081" y="5558551"/>
            <a:ext cx="1828800" cy="169062"/>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7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3207574618"/>
      </p:ext>
    </p:extLst>
  </p:cSld>
  <p:clrMap bg1="lt1" tx1="dk1" bg2="dk2" tx2="lt2" accent1="accent1" accent2="accent2" accent3="accent3" accent4="accent4" accent5="accent5" accent6="accent6" hlink="hlink" folHlink="folHlink"/>
  <p:sldLayoutIdLst>
    <p:sldLayoutId id="2147483666"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363C284-362F-262C-FB63-0AA3C0EA4FE3}"/>
              </a:ext>
            </a:extLst>
          </p:cNvPr>
          <p:cNvSpPr>
            <a:spLocks noGrp="1"/>
          </p:cNvSpPr>
          <p:nvPr>
            <p:ph type="title"/>
          </p:nvPr>
        </p:nvSpPr>
        <p:spPr>
          <a:xfrm>
            <a:off x="628650" y="316442"/>
            <a:ext cx="7886700" cy="1148821"/>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F07E42DC-E8B1-7777-8E84-427B977FEDA6}"/>
              </a:ext>
            </a:extLst>
          </p:cNvPr>
          <p:cNvSpPr>
            <a:spLocks noGrp="1"/>
          </p:cNvSpPr>
          <p:nvPr>
            <p:ph type="body" idx="1"/>
          </p:nvPr>
        </p:nvSpPr>
        <p:spPr>
          <a:xfrm>
            <a:off x="628650" y="1582208"/>
            <a:ext cx="7886700" cy="377116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A4215D99-C752-F096-7398-336D7B870CC7}"/>
              </a:ext>
            </a:extLst>
          </p:cNvPr>
          <p:cNvSpPr>
            <a:spLocks noGrp="1"/>
          </p:cNvSpPr>
          <p:nvPr>
            <p:ph type="dt" sz="half" idx="2"/>
          </p:nvPr>
        </p:nvSpPr>
        <p:spPr>
          <a:xfrm>
            <a:off x="628650" y="5508837"/>
            <a:ext cx="2057400" cy="316442"/>
          </a:xfrm>
          <a:prstGeom prst="rect">
            <a:avLst/>
          </a:prstGeom>
        </p:spPr>
        <p:txBody>
          <a:bodyPr vert="horz" lIns="91440" tIns="45720" rIns="91440" bIns="45720" rtlCol="0" anchor="ctr"/>
          <a:lstStyle>
            <a:lvl1pPr algn="l">
              <a:defRPr sz="900">
                <a:solidFill>
                  <a:schemeClr val="tx1">
                    <a:tint val="75000"/>
                  </a:schemeClr>
                </a:solidFill>
              </a:defRPr>
            </a:lvl1pPr>
          </a:lstStyle>
          <a:p>
            <a:fld id="{B11831B6-0E44-448A-9367-44F7A0F8579C}" type="datetimeFigureOut">
              <a:rPr lang="en-CA" smtClean="0"/>
              <a:t>2025-01-17</a:t>
            </a:fld>
            <a:endParaRPr lang="en-CA"/>
          </a:p>
        </p:txBody>
      </p:sp>
      <p:sp>
        <p:nvSpPr>
          <p:cNvPr id="5" name="Footer Placeholder 4">
            <a:extLst>
              <a:ext uri="{FF2B5EF4-FFF2-40B4-BE49-F238E27FC236}">
                <a16:creationId xmlns:a16="http://schemas.microsoft.com/office/drawing/2014/main" id="{A0687BCB-6EA9-C732-84C0-CB9BE1DEA710}"/>
              </a:ext>
            </a:extLst>
          </p:cNvPr>
          <p:cNvSpPr>
            <a:spLocks noGrp="1"/>
          </p:cNvSpPr>
          <p:nvPr>
            <p:ph type="ftr" sz="quarter" idx="3"/>
          </p:nvPr>
        </p:nvSpPr>
        <p:spPr>
          <a:xfrm>
            <a:off x="3028950" y="5508837"/>
            <a:ext cx="3086100" cy="316442"/>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AA693862-575A-3739-3684-C94BC3E2360F}"/>
              </a:ext>
            </a:extLst>
          </p:cNvPr>
          <p:cNvSpPr>
            <a:spLocks noGrp="1"/>
          </p:cNvSpPr>
          <p:nvPr>
            <p:ph type="sldNum" sz="quarter" idx="4"/>
          </p:nvPr>
        </p:nvSpPr>
        <p:spPr>
          <a:xfrm>
            <a:off x="6457950" y="5508837"/>
            <a:ext cx="2057400" cy="316442"/>
          </a:xfrm>
          <a:prstGeom prst="rect">
            <a:avLst/>
          </a:prstGeom>
        </p:spPr>
        <p:txBody>
          <a:bodyPr vert="horz" lIns="91440" tIns="45720" rIns="91440" bIns="45720" rtlCol="0" anchor="ctr"/>
          <a:lstStyle>
            <a:lvl1pPr algn="r">
              <a:defRPr sz="900">
                <a:solidFill>
                  <a:schemeClr val="tx1">
                    <a:tint val="75000"/>
                  </a:schemeClr>
                </a:solidFill>
              </a:defRPr>
            </a:lvl1pPr>
          </a:lstStyle>
          <a:p>
            <a:fld id="{35A5902B-3829-4B13-A0A5-B36E24AC00BC}" type="slidenum">
              <a:rPr lang="en-CA" smtClean="0"/>
              <a:t>‹#›</a:t>
            </a:fld>
            <a:endParaRPr lang="en-CA"/>
          </a:p>
        </p:txBody>
      </p:sp>
    </p:spTree>
    <p:extLst>
      <p:ext uri="{BB962C8B-B14F-4D97-AF65-F5344CB8AC3E}">
        <p14:creationId xmlns:p14="http://schemas.microsoft.com/office/powerpoint/2010/main" val="506469122"/>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 id="2147483767" r:id="rId12"/>
    <p:sldLayoutId id="2147483768" r:id="rId13"/>
    <p:sldLayoutId id="2147483769" r:id="rId14"/>
    <p:sldLayoutId id="2147483770" r:id="rId15"/>
    <p:sldLayoutId id="2147483771" r:id="rId16"/>
    <p:sldLayoutId id="2147483772" r:id="rId17"/>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2.xml"/><Relationship Id="rId5" Type="http://schemas.openxmlformats.org/officeDocument/2006/relationships/image" Target="../media/image14.emf"/><Relationship Id="rId4" Type="http://schemas.openxmlformats.org/officeDocument/2006/relationships/image" Target="../media/image13.e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2" name="Google Shape;82;p1"/>
          <p:cNvSpPr/>
          <p:nvPr/>
        </p:nvSpPr>
        <p:spPr>
          <a:xfrm>
            <a:off x="485332" y="3917704"/>
            <a:ext cx="5962800" cy="1415732"/>
          </a:xfrm>
          <a:prstGeom prst="rect">
            <a:avLst/>
          </a:prstGeom>
          <a:noFill/>
          <a:ln>
            <a:noFill/>
          </a:ln>
        </p:spPr>
        <p:txBody>
          <a:bodyPr spcFirstLastPara="1" wrap="square" lIns="91425" tIns="45700" rIns="91425" bIns="45700" anchor="t" anchorCtr="0">
            <a:spAutoFit/>
          </a:bodyPr>
          <a:lstStyle/>
          <a:p>
            <a:pPr>
              <a:buSzPts val="1800"/>
            </a:pPr>
            <a:r>
              <a:rPr lang="en-CA" sz="1800">
                <a:solidFill>
                  <a:schemeClr val="dk1"/>
                </a:solidFill>
                <a:latin typeface="Calibri" panose="020F0502020204030204" pitchFamily="34" charset="0"/>
                <a:cs typeface="Calibri" panose="020F0502020204030204" pitchFamily="34" charset="0"/>
              </a:rPr>
              <a:t>Monthly SDOH Working Group Zoom Meeting</a:t>
            </a:r>
            <a:endParaRPr lang="en-CA">
              <a:latin typeface="Calibri" panose="020F0502020204030204" pitchFamily="34" charset="0"/>
              <a:cs typeface="Calibri" panose="020F0502020204030204" pitchFamily="34" charset="0"/>
            </a:endParaRPr>
          </a:p>
          <a:p>
            <a:pPr>
              <a:buSzPts val="1800"/>
            </a:pPr>
            <a:r>
              <a:rPr lang="en-CA" sz="1800">
                <a:solidFill>
                  <a:schemeClr val="dk1"/>
                </a:solidFill>
                <a:latin typeface="Calibri" panose="020F0502020204030204" pitchFamily="34" charset="0"/>
                <a:cs typeface="Calibri" panose="020F0502020204030204" pitchFamily="34" charset="0"/>
              </a:rPr>
              <a:t>Jan 8, 2025 - 10 am PT; 11 am MT 1 pm ET</a:t>
            </a:r>
            <a:endParaRPr lang="en-CA">
              <a:latin typeface="Calibri" panose="020F0502020204030204" pitchFamily="34" charset="0"/>
              <a:cs typeface="Calibri" panose="020F0502020204030204" pitchFamily="34" charset="0"/>
            </a:endParaRPr>
          </a:p>
          <a:p>
            <a:pPr>
              <a:buSzPts val="1800"/>
            </a:pPr>
            <a:endParaRPr lang="en-CA" sz="1800">
              <a:solidFill>
                <a:schemeClr val="dk1"/>
              </a:solidFill>
              <a:latin typeface="Calibri" panose="020F0502020204030204" pitchFamily="34" charset="0"/>
              <a:cs typeface="Calibri" panose="020F0502020204030204" pitchFamily="34" charset="0"/>
            </a:endParaRPr>
          </a:p>
          <a:p>
            <a:pPr>
              <a:buSzPts val="1400"/>
            </a:pPr>
            <a:endParaRPr lang="en-CA">
              <a:latin typeface="Calibri" panose="020F0502020204030204" pitchFamily="34" charset="0"/>
              <a:cs typeface="Calibri" panose="020F0502020204030204" pitchFamily="34" charset="0"/>
            </a:endParaRPr>
          </a:p>
          <a:p>
            <a:pPr>
              <a:buSzPts val="1800"/>
            </a:pPr>
            <a:r>
              <a:rPr lang="en-CA" sz="1800">
                <a:solidFill>
                  <a:schemeClr val="dk1"/>
                </a:solidFill>
                <a:latin typeface="Calibri" panose="020F0502020204030204" pitchFamily="34" charset="0"/>
                <a:cs typeface="Calibri" panose="020F0502020204030204" pitchFamily="34" charset="0"/>
              </a:rPr>
              <a:t>Facilitated by Jennifer Lawson and Brooke Carroll</a:t>
            </a:r>
            <a:endParaRPr lang="en-CA">
              <a:latin typeface="Calibri" panose="020F0502020204030204" pitchFamily="34" charset="0"/>
              <a:cs typeface="Calibri" panose="020F0502020204030204" pitchFamily="34" charset="0"/>
            </a:endParaRPr>
          </a:p>
        </p:txBody>
      </p:sp>
      <p:sp>
        <p:nvSpPr>
          <p:cNvPr id="83" name="Google Shape;83;p1"/>
          <p:cNvSpPr txBox="1"/>
          <p:nvPr/>
        </p:nvSpPr>
        <p:spPr>
          <a:xfrm>
            <a:off x="485332" y="273373"/>
            <a:ext cx="4261826" cy="1165860"/>
          </a:xfrm>
          <a:prstGeom prst="rect">
            <a:avLst/>
          </a:prstGeom>
          <a:noFill/>
          <a:ln>
            <a:noFill/>
          </a:ln>
        </p:spPr>
        <p:txBody>
          <a:bodyPr spcFirstLastPara="1" wrap="square" lIns="91425" tIns="45700" rIns="91425" bIns="45700" anchor="t" anchorCtr="0">
            <a:noAutofit/>
          </a:bodyPr>
          <a:lstStyle/>
          <a:p>
            <a:pPr>
              <a:buClr>
                <a:schemeClr val="dk1"/>
              </a:buClr>
              <a:buSzPts val="2400"/>
            </a:pPr>
            <a:r>
              <a:rPr lang="en-CA" sz="2400" b="1">
                <a:solidFill>
                  <a:schemeClr val="dk1"/>
                </a:solidFill>
                <a:latin typeface="Calibri" panose="020F0502020204030204" pitchFamily="34" charset="0"/>
                <a:cs typeface="Calibri" panose="020F0502020204030204" pitchFamily="34" charset="0"/>
              </a:rPr>
              <a:t>Social Determinants of Health Working Group</a:t>
            </a:r>
            <a:endParaRPr lang="en-CA">
              <a:latin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6E3F4-B0C1-9A87-0E88-A46FEEFA5449}"/>
              </a:ext>
            </a:extLst>
          </p:cNvPr>
          <p:cNvSpPr>
            <a:spLocks noGrp="1"/>
          </p:cNvSpPr>
          <p:nvPr>
            <p:ph type="title"/>
          </p:nvPr>
        </p:nvSpPr>
        <p:spPr/>
        <p:txBody>
          <a:bodyPr>
            <a:noAutofit/>
          </a:bodyPr>
          <a:lstStyle/>
          <a:p>
            <a:r>
              <a:rPr lang="en-CA" b="1">
                <a:solidFill>
                  <a:schemeClr val="tx1"/>
                </a:solidFill>
                <a:latin typeface="+mj-lt"/>
                <a:cs typeface="Calibri" panose="020F0502020204030204" pitchFamily="34" charset="0"/>
              </a:rPr>
              <a:t>Proposed work plan and prioritization</a:t>
            </a:r>
            <a:endParaRPr lang="en-CA" sz="2800">
              <a:solidFill>
                <a:schemeClr val="tx1"/>
              </a:solidFill>
            </a:endParaRPr>
          </a:p>
        </p:txBody>
      </p:sp>
      <p:sp>
        <p:nvSpPr>
          <p:cNvPr id="3" name="Text Placeholder 2">
            <a:extLst>
              <a:ext uri="{FF2B5EF4-FFF2-40B4-BE49-F238E27FC236}">
                <a16:creationId xmlns:a16="http://schemas.microsoft.com/office/drawing/2014/main" id="{8D9AD1EC-6881-30CC-56D5-2B087CD1EE50}"/>
              </a:ext>
            </a:extLst>
          </p:cNvPr>
          <p:cNvSpPr>
            <a:spLocks noGrp="1"/>
          </p:cNvSpPr>
          <p:nvPr>
            <p:ph type="body" idx="1"/>
          </p:nvPr>
        </p:nvSpPr>
        <p:spPr>
          <a:xfrm>
            <a:off x="733424" y="1542694"/>
            <a:ext cx="7962520" cy="3698240"/>
          </a:xfrm>
        </p:spPr>
        <p:txBody>
          <a:bodyPr/>
          <a:lstStyle/>
          <a:p>
            <a:pPr>
              <a:buClrTx/>
            </a:pPr>
            <a:r>
              <a:rPr lang="en-CA"/>
              <a:t>For prioritization discussion:</a:t>
            </a:r>
          </a:p>
          <a:p>
            <a:pPr marL="285750" indent="-285750">
              <a:buClrTx/>
              <a:buFont typeface="Arial" panose="020B0604020202020204" pitchFamily="34" charset="0"/>
              <a:buChar char="•"/>
            </a:pPr>
            <a:r>
              <a:rPr lang="en-CA" b="0"/>
              <a:t>Born in Canada Status</a:t>
            </a:r>
          </a:p>
          <a:p>
            <a:pPr marL="285750" indent="-285750">
              <a:buClrTx/>
              <a:buFont typeface="Arial" panose="020B0604020202020204" pitchFamily="34" charset="0"/>
              <a:buChar char="•"/>
            </a:pPr>
            <a:r>
              <a:rPr lang="en-CA" b="0"/>
              <a:t>Religious or Spiritual Affiliations</a:t>
            </a:r>
          </a:p>
          <a:p>
            <a:pPr marL="285750" indent="-285750">
              <a:buClrTx/>
              <a:buFont typeface="Arial" panose="020B0604020202020204" pitchFamily="34" charset="0"/>
              <a:buChar char="•"/>
            </a:pPr>
            <a:r>
              <a:rPr lang="en-CA" b="0"/>
              <a:t>Social Supports</a:t>
            </a:r>
          </a:p>
          <a:p>
            <a:pPr marL="285750" indent="-285750">
              <a:buClrTx/>
              <a:buFont typeface="Arial" panose="020B0604020202020204" pitchFamily="34" charset="0"/>
              <a:buChar char="•"/>
            </a:pPr>
            <a:r>
              <a:rPr lang="en-CA" b="0"/>
              <a:t>Household Composition</a:t>
            </a:r>
          </a:p>
          <a:p>
            <a:pPr marL="285750" indent="-285750">
              <a:buClrTx/>
              <a:buFont typeface="Arial" panose="020B0604020202020204" pitchFamily="34" charset="0"/>
              <a:buChar char="•"/>
            </a:pPr>
            <a:r>
              <a:rPr lang="en-CA" b="0"/>
              <a:t>Access to Food</a:t>
            </a:r>
          </a:p>
          <a:p>
            <a:pPr marL="285750" indent="-285750">
              <a:buClrTx/>
              <a:buFont typeface="Arial" panose="020B0604020202020204" pitchFamily="34" charset="0"/>
              <a:buChar char="•"/>
            </a:pPr>
            <a:r>
              <a:rPr lang="en-CA" b="0"/>
              <a:t>Access to Transportation</a:t>
            </a:r>
          </a:p>
          <a:p>
            <a:pPr marL="285750" indent="-285750">
              <a:buClrTx/>
              <a:buFont typeface="Arial" panose="020B0604020202020204" pitchFamily="34" charset="0"/>
              <a:buChar char="•"/>
            </a:pPr>
            <a:r>
              <a:rPr lang="en-CA" b="0"/>
              <a:t>Others?</a:t>
            </a:r>
          </a:p>
          <a:p>
            <a:endParaRPr lang="en-CA"/>
          </a:p>
        </p:txBody>
      </p:sp>
      <p:sp>
        <p:nvSpPr>
          <p:cNvPr id="4" name="Slide Number Placeholder 3">
            <a:extLst>
              <a:ext uri="{FF2B5EF4-FFF2-40B4-BE49-F238E27FC236}">
                <a16:creationId xmlns:a16="http://schemas.microsoft.com/office/drawing/2014/main" id="{B562FC96-118B-6C53-6827-9D4FDE941406}"/>
              </a:ext>
            </a:extLst>
          </p:cNvPr>
          <p:cNvSpPr>
            <a:spLocks noGrp="1"/>
          </p:cNvSpPr>
          <p:nvPr>
            <p:ph type="sldNum" idx="12"/>
          </p:nvPr>
        </p:nvSpPr>
        <p:spPr/>
        <p:txBody>
          <a:bodyPr/>
          <a:lstStyle/>
          <a:p>
            <a:fld id="{00000000-1234-1234-1234-123412341234}" type="slidenum">
              <a:rPr lang="en-US" smtClean="0"/>
              <a:pPr/>
              <a:t>10</a:t>
            </a:fld>
            <a:endParaRPr lang="en-US"/>
          </a:p>
        </p:txBody>
      </p:sp>
      <p:graphicFrame>
        <p:nvGraphicFramePr>
          <p:cNvPr id="5" name="Table 4">
            <a:extLst>
              <a:ext uri="{FF2B5EF4-FFF2-40B4-BE49-F238E27FC236}">
                <a16:creationId xmlns:a16="http://schemas.microsoft.com/office/drawing/2014/main" id="{C8227880-1AC8-B186-AC99-C1C77EE6E15E}"/>
              </a:ext>
            </a:extLst>
          </p:cNvPr>
          <p:cNvGraphicFramePr>
            <a:graphicFrameLocks noGrp="1"/>
          </p:cNvGraphicFramePr>
          <p:nvPr>
            <p:extLst>
              <p:ext uri="{D42A27DB-BD31-4B8C-83A1-F6EECF244321}">
                <p14:modId xmlns:p14="http://schemas.microsoft.com/office/powerpoint/2010/main" val="2531588350"/>
              </p:ext>
            </p:extLst>
          </p:nvPr>
        </p:nvGraphicFramePr>
        <p:xfrm>
          <a:off x="829056" y="1612622"/>
          <a:ext cx="4456176" cy="3619269"/>
        </p:xfrm>
        <a:graphic>
          <a:graphicData uri="http://schemas.openxmlformats.org/drawingml/2006/table">
            <a:tbl>
              <a:tblPr firstRow="1" bandRow="1">
                <a:tableStyleId>{1FECB4D8-DB02-4DC6-A0A2-4F2EBAE1DC90}</a:tableStyleId>
              </a:tblPr>
              <a:tblGrid>
                <a:gridCol w="1744536">
                  <a:extLst>
                    <a:ext uri="{9D8B030D-6E8A-4147-A177-3AD203B41FA5}">
                      <a16:colId xmlns:a16="http://schemas.microsoft.com/office/drawing/2014/main" val="1306970125"/>
                    </a:ext>
                  </a:extLst>
                </a:gridCol>
                <a:gridCol w="2711640">
                  <a:extLst>
                    <a:ext uri="{9D8B030D-6E8A-4147-A177-3AD203B41FA5}">
                      <a16:colId xmlns:a16="http://schemas.microsoft.com/office/drawing/2014/main" val="3933620"/>
                    </a:ext>
                  </a:extLst>
                </a:gridCol>
              </a:tblGrid>
              <a:tr h="413943">
                <a:tc>
                  <a:txBody>
                    <a:bodyPr/>
                    <a:lstStyle/>
                    <a:p>
                      <a:r>
                        <a:rPr lang="en-CA" sz="1800">
                          <a:solidFill>
                            <a:schemeClr val="tx1"/>
                          </a:solidFill>
                        </a:rPr>
                        <a:t>Month of Meeting</a:t>
                      </a:r>
                    </a:p>
                  </a:txBody>
                  <a:tcPr>
                    <a:solidFill>
                      <a:schemeClr val="bg1">
                        <a:lumMod val="85000"/>
                      </a:schemeClr>
                    </a:solidFill>
                  </a:tcPr>
                </a:tc>
                <a:tc>
                  <a:txBody>
                    <a:bodyPr/>
                    <a:lstStyle/>
                    <a:p>
                      <a:r>
                        <a:rPr lang="en-CA" sz="1800">
                          <a:solidFill>
                            <a:schemeClr val="tx1"/>
                          </a:solidFill>
                        </a:rPr>
                        <a:t>Data Elements</a:t>
                      </a:r>
                    </a:p>
                  </a:txBody>
                  <a:tcPr>
                    <a:solidFill>
                      <a:schemeClr val="bg1">
                        <a:lumMod val="85000"/>
                      </a:schemeClr>
                    </a:solidFill>
                  </a:tcPr>
                </a:tc>
                <a:extLst>
                  <a:ext uri="{0D108BD9-81ED-4DB2-BD59-A6C34878D82A}">
                    <a16:rowId xmlns:a16="http://schemas.microsoft.com/office/drawing/2014/main" val="542712107"/>
                  </a:ext>
                </a:extLst>
              </a:tr>
              <a:tr h="561374">
                <a:tc>
                  <a:txBody>
                    <a:bodyPr/>
                    <a:lstStyle/>
                    <a:p>
                      <a:r>
                        <a:rPr lang="en-CA" sz="1600"/>
                        <a:t>January 2025</a:t>
                      </a:r>
                    </a:p>
                  </a:txBody>
                  <a:tcPr/>
                </a:tc>
                <a:tc>
                  <a:txBody>
                    <a:bodyPr/>
                    <a:lstStyle/>
                    <a:p>
                      <a:r>
                        <a:rPr lang="en-CA" sz="1600"/>
                        <a:t>Housing Stability</a:t>
                      </a:r>
                    </a:p>
                    <a:p>
                      <a:r>
                        <a:rPr lang="en-CA" sz="1600"/>
                        <a:t>Education Level</a:t>
                      </a:r>
                      <a:endParaRPr lang="en-CA" sz="1600" b="0"/>
                    </a:p>
                  </a:txBody>
                  <a:tcPr/>
                </a:tc>
                <a:extLst>
                  <a:ext uri="{0D108BD9-81ED-4DB2-BD59-A6C34878D82A}">
                    <a16:rowId xmlns:a16="http://schemas.microsoft.com/office/drawing/2014/main" val="3138021178"/>
                  </a:ext>
                </a:extLst>
              </a:tr>
              <a:tr h="561374">
                <a:tc>
                  <a:txBody>
                    <a:bodyPr/>
                    <a:lstStyle/>
                    <a:p>
                      <a:r>
                        <a:rPr lang="en-CA" sz="1600"/>
                        <a:t>February 2025</a:t>
                      </a:r>
                    </a:p>
                  </a:txBody>
                  <a:tcPr/>
                </a:tc>
                <a:tc>
                  <a:txBody>
                    <a:bodyPr/>
                    <a:lstStyle/>
                    <a:p>
                      <a:r>
                        <a:rPr lang="en-CA" sz="1600"/>
                        <a:t>Employment Status</a:t>
                      </a:r>
                    </a:p>
                    <a:p>
                      <a:r>
                        <a:rPr lang="en-CA" sz="1600"/>
                        <a:t>Financial Stability</a:t>
                      </a:r>
                    </a:p>
                  </a:txBody>
                  <a:tcPr/>
                </a:tc>
                <a:extLst>
                  <a:ext uri="{0D108BD9-81ED-4DB2-BD59-A6C34878D82A}">
                    <a16:rowId xmlns:a16="http://schemas.microsoft.com/office/drawing/2014/main" val="1067198480"/>
                  </a:ext>
                </a:extLst>
              </a:tr>
              <a:tr h="413943">
                <a:tc>
                  <a:txBody>
                    <a:bodyPr/>
                    <a:lstStyle/>
                    <a:p>
                      <a:r>
                        <a:rPr lang="en-CA" sz="1600"/>
                        <a:t>March 2025</a:t>
                      </a:r>
                    </a:p>
                  </a:txBody>
                  <a:tcPr/>
                </a:tc>
                <a:tc>
                  <a:txBody>
                    <a:bodyPr/>
                    <a:lstStyle/>
                    <a:p>
                      <a:r>
                        <a:rPr lang="en-CA" sz="1600"/>
                        <a:t>Ethnicity</a:t>
                      </a:r>
                    </a:p>
                    <a:p>
                      <a:r>
                        <a:rPr lang="en-CA" sz="1600"/>
                        <a:t>TBD</a:t>
                      </a:r>
                    </a:p>
                  </a:txBody>
                  <a:tcPr/>
                </a:tc>
                <a:extLst>
                  <a:ext uri="{0D108BD9-81ED-4DB2-BD59-A6C34878D82A}">
                    <a16:rowId xmlns:a16="http://schemas.microsoft.com/office/drawing/2014/main" val="1838093790"/>
                  </a:ext>
                </a:extLst>
              </a:tr>
              <a:tr h="413943">
                <a:tc>
                  <a:txBody>
                    <a:bodyPr/>
                    <a:lstStyle/>
                    <a:p>
                      <a:r>
                        <a:rPr lang="en-CA" sz="1600"/>
                        <a:t>April 2025</a:t>
                      </a:r>
                    </a:p>
                  </a:txBody>
                  <a:tcPr/>
                </a:tc>
                <a:tc>
                  <a:txBody>
                    <a:bodyPr/>
                    <a:lstStyle/>
                    <a:p>
                      <a:r>
                        <a:rPr lang="en-CA" sz="1600"/>
                        <a:t>TBD</a:t>
                      </a:r>
                    </a:p>
                  </a:txBody>
                  <a:tcPr/>
                </a:tc>
                <a:extLst>
                  <a:ext uri="{0D108BD9-81ED-4DB2-BD59-A6C34878D82A}">
                    <a16:rowId xmlns:a16="http://schemas.microsoft.com/office/drawing/2014/main" val="2474408292"/>
                  </a:ext>
                </a:extLst>
              </a:tr>
              <a:tr h="413943">
                <a:tc>
                  <a:txBody>
                    <a:bodyPr/>
                    <a:lstStyle/>
                    <a:p>
                      <a:r>
                        <a:rPr lang="en-CA" sz="1600"/>
                        <a:t>May 2025</a:t>
                      </a:r>
                    </a:p>
                  </a:txBody>
                  <a:tcPr/>
                </a:tc>
                <a:tc>
                  <a:txBody>
                    <a:bodyPr/>
                    <a:lstStyle/>
                    <a:p>
                      <a:r>
                        <a:rPr lang="en-CA" sz="1600"/>
                        <a:t>TBD</a:t>
                      </a:r>
                    </a:p>
                  </a:txBody>
                  <a:tcPr/>
                </a:tc>
                <a:extLst>
                  <a:ext uri="{0D108BD9-81ED-4DB2-BD59-A6C34878D82A}">
                    <a16:rowId xmlns:a16="http://schemas.microsoft.com/office/drawing/2014/main" val="2488180644"/>
                  </a:ext>
                </a:extLst>
              </a:tr>
              <a:tr h="413943">
                <a:tc>
                  <a:txBody>
                    <a:bodyPr/>
                    <a:lstStyle/>
                    <a:p>
                      <a:r>
                        <a:rPr lang="en-CA" sz="1600"/>
                        <a:t>June 2025</a:t>
                      </a:r>
                    </a:p>
                  </a:txBody>
                  <a:tcPr/>
                </a:tc>
                <a:tc>
                  <a:txBody>
                    <a:bodyPr/>
                    <a:lstStyle/>
                    <a:p>
                      <a:r>
                        <a:rPr lang="en-CA" sz="1600"/>
                        <a:t>TBD</a:t>
                      </a:r>
                    </a:p>
                  </a:txBody>
                  <a:tcPr/>
                </a:tc>
                <a:extLst>
                  <a:ext uri="{0D108BD9-81ED-4DB2-BD59-A6C34878D82A}">
                    <a16:rowId xmlns:a16="http://schemas.microsoft.com/office/drawing/2014/main" val="3605644399"/>
                  </a:ext>
                </a:extLst>
              </a:tr>
            </a:tbl>
          </a:graphicData>
        </a:graphic>
      </p:graphicFrame>
      <p:sp>
        <p:nvSpPr>
          <p:cNvPr id="7" name="TextBox 6">
            <a:extLst>
              <a:ext uri="{FF2B5EF4-FFF2-40B4-BE49-F238E27FC236}">
                <a16:creationId xmlns:a16="http://schemas.microsoft.com/office/drawing/2014/main" id="{4AFDCA50-B16F-E5E8-CD53-BDF17048DB49}"/>
              </a:ext>
            </a:extLst>
          </p:cNvPr>
          <p:cNvSpPr txBox="1"/>
          <p:nvPr/>
        </p:nvSpPr>
        <p:spPr>
          <a:xfrm>
            <a:off x="5855951" y="1612622"/>
            <a:ext cx="2934080" cy="2862322"/>
          </a:xfrm>
          <a:prstGeom prst="rect">
            <a:avLst/>
          </a:prstGeom>
          <a:noFill/>
        </p:spPr>
        <p:txBody>
          <a:bodyPr wrap="square">
            <a:spAutoFit/>
          </a:bodyPr>
          <a:lstStyle/>
          <a:p>
            <a:pPr>
              <a:buClrTx/>
            </a:pPr>
            <a:r>
              <a:rPr lang="en-CA" sz="1800" b="1"/>
              <a:t>Next prioritization </a:t>
            </a:r>
          </a:p>
          <a:p>
            <a:pPr marL="285750" indent="-285750">
              <a:buClrTx/>
              <a:buFont typeface="Arial" panose="020B0604020202020204" pitchFamily="34" charset="0"/>
              <a:buChar char="•"/>
            </a:pPr>
            <a:r>
              <a:rPr lang="en-CA" sz="1800" b="0"/>
              <a:t>Born in Canada Status</a:t>
            </a:r>
          </a:p>
          <a:p>
            <a:pPr marL="285750" indent="-285750">
              <a:buClrTx/>
              <a:buFont typeface="Arial" panose="020B0604020202020204" pitchFamily="34" charset="0"/>
              <a:buChar char="•"/>
            </a:pPr>
            <a:r>
              <a:rPr lang="en-CA" sz="1800" b="0"/>
              <a:t>Religious or Spiritual Affiliations</a:t>
            </a:r>
          </a:p>
          <a:p>
            <a:pPr marL="285750" indent="-285750">
              <a:buClrTx/>
              <a:buFont typeface="Arial" panose="020B0604020202020204" pitchFamily="34" charset="0"/>
              <a:buChar char="•"/>
            </a:pPr>
            <a:r>
              <a:rPr lang="en-CA" sz="1800" b="0"/>
              <a:t>Social Supports</a:t>
            </a:r>
          </a:p>
          <a:p>
            <a:pPr marL="285750" indent="-285750">
              <a:buClrTx/>
              <a:buFont typeface="Arial" panose="020B0604020202020204" pitchFamily="34" charset="0"/>
              <a:buChar char="•"/>
            </a:pPr>
            <a:r>
              <a:rPr lang="en-CA" sz="1800" b="0"/>
              <a:t>Household Composition</a:t>
            </a:r>
          </a:p>
          <a:p>
            <a:pPr marL="285750" indent="-285750">
              <a:buClrTx/>
              <a:buFont typeface="Arial" panose="020B0604020202020204" pitchFamily="34" charset="0"/>
              <a:buChar char="•"/>
            </a:pPr>
            <a:r>
              <a:rPr lang="en-CA" sz="1800" b="0"/>
              <a:t>Access to Food</a:t>
            </a:r>
          </a:p>
          <a:p>
            <a:pPr marL="285750" indent="-285750">
              <a:buClrTx/>
              <a:buFont typeface="Arial" panose="020B0604020202020204" pitchFamily="34" charset="0"/>
              <a:buChar char="•"/>
            </a:pPr>
            <a:r>
              <a:rPr lang="en-CA" sz="1800" b="0"/>
              <a:t>Access to Transportation</a:t>
            </a:r>
          </a:p>
          <a:p>
            <a:pPr marL="285750" indent="-285750">
              <a:buClrTx/>
              <a:buFont typeface="Arial" panose="020B0604020202020204" pitchFamily="34" charset="0"/>
              <a:buChar char="•"/>
            </a:pPr>
            <a:r>
              <a:rPr lang="en-CA" sz="1800" b="0"/>
              <a:t>Others?</a:t>
            </a:r>
          </a:p>
        </p:txBody>
      </p:sp>
    </p:spTree>
    <p:extLst>
      <p:ext uri="{BB962C8B-B14F-4D97-AF65-F5344CB8AC3E}">
        <p14:creationId xmlns:p14="http://schemas.microsoft.com/office/powerpoint/2010/main" val="9566271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Table 16">
            <a:extLst>
              <a:ext uri="{FF2B5EF4-FFF2-40B4-BE49-F238E27FC236}">
                <a16:creationId xmlns:a16="http://schemas.microsoft.com/office/drawing/2014/main" id="{B4DFDBF1-BAA1-28F4-E9AF-1748A5076B86}"/>
              </a:ext>
            </a:extLst>
          </p:cNvPr>
          <p:cNvGraphicFramePr>
            <a:graphicFrameLocks noGrp="1"/>
          </p:cNvGraphicFramePr>
          <p:nvPr>
            <p:extLst>
              <p:ext uri="{D42A27DB-BD31-4B8C-83A1-F6EECF244321}">
                <p14:modId xmlns:p14="http://schemas.microsoft.com/office/powerpoint/2010/main" val="1371275997"/>
              </p:ext>
            </p:extLst>
          </p:nvPr>
        </p:nvGraphicFramePr>
        <p:xfrm>
          <a:off x="381000" y="1438886"/>
          <a:ext cx="4552950" cy="3393132"/>
        </p:xfrm>
        <a:graphic>
          <a:graphicData uri="http://schemas.openxmlformats.org/drawingml/2006/table">
            <a:tbl>
              <a:tblPr firstRow="1" bandRow="1">
                <a:tableStyleId>{1FECB4D8-DB02-4DC6-A0A2-4F2EBAE1DC90}</a:tableStyleId>
              </a:tblPr>
              <a:tblGrid>
                <a:gridCol w="1971024">
                  <a:extLst>
                    <a:ext uri="{9D8B030D-6E8A-4147-A177-3AD203B41FA5}">
                      <a16:colId xmlns:a16="http://schemas.microsoft.com/office/drawing/2014/main" val="1306970125"/>
                    </a:ext>
                  </a:extLst>
                </a:gridCol>
                <a:gridCol w="2581926">
                  <a:extLst>
                    <a:ext uri="{9D8B030D-6E8A-4147-A177-3AD203B41FA5}">
                      <a16:colId xmlns:a16="http://schemas.microsoft.com/office/drawing/2014/main" val="3933620"/>
                    </a:ext>
                  </a:extLst>
                </a:gridCol>
              </a:tblGrid>
              <a:tr h="413943">
                <a:tc>
                  <a:txBody>
                    <a:bodyPr/>
                    <a:lstStyle/>
                    <a:p>
                      <a:r>
                        <a:rPr lang="en-CA" sz="1800">
                          <a:solidFill>
                            <a:schemeClr val="tx1"/>
                          </a:solidFill>
                        </a:rPr>
                        <a:t>Month of Meeting</a:t>
                      </a:r>
                    </a:p>
                  </a:txBody>
                  <a:tcPr/>
                </a:tc>
                <a:tc>
                  <a:txBody>
                    <a:bodyPr/>
                    <a:lstStyle/>
                    <a:p>
                      <a:r>
                        <a:rPr lang="en-CA" sz="1800">
                          <a:solidFill>
                            <a:schemeClr val="tx1"/>
                          </a:solidFill>
                        </a:rPr>
                        <a:t>Data Elements</a:t>
                      </a:r>
                    </a:p>
                  </a:txBody>
                  <a:tcPr/>
                </a:tc>
                <a:extLst>
                  <a:ext uri="{0D108BD9-81ED-4DB2-BD59-A6C34878D82A}">
                    <a16:rowId xmlns:a16="http://schemas.microsoft.com/office/drawing/2014/main" val="542712107"/>
                  </a:ext>
                </a:extLst>
              </a:tr>
              <a:tr h="561374">
                <a:tc>
                  <a:txBody>
                    <a:bodyPr/>
                    <a:lstStyle/>
                    <a:p>
                      <a:r>
                        <a:rPr lang="en-CA" sz="1600"/>
                        <a:t>January 2025</a:t>
                      </a:r>
                    </a:p>
                  </a:txBody>
                  <a:tcPr/>
                </a:tc>
                <a:tc>
                  <a:txBody>
                    <a:bodyPr/>
                    <a:lstStyle/>
                    <a:p>
                      <a:r>
                        <a:rPr lang="en-CA" sz="1600"/>
                        <a:t>Housing Stability</a:t>
                      </a:r>
                    </a:p>
                    <a:p>
                      <a:r>
                        <a:rPr lang="en-CA" sz="1600"/>
                        <a:t>Education Level</a:t>
                      </a:r>
                      <a:endParaRPr lang="en-CA" sz="1600" b="0"/>
                    </a:p>
                  </a:txBody>
                  <a:tcPr/>
                </a:tc>
                <a:extLst>
                  <a:ext uri="{0D108BD9-81ED-4DB2-BD59-A6C34878D82A}">
                    <a16:rowId xmlns:a16="http://schemas.microsoft.com/office/drawing/2014/main" val="3138021178"/>
                  </a:ext>
                </a:extLst>
              </a:tr>
              <a:tr h="561374">
                <a:tc>
                  <a:txBody>
                    <a:bodyPr/>
                    <a:lstStyle/>
                    <a:p>
                      <a:r>
                        <a:rPr lang="en-CA" sz="1600"/>
                        <a:t>February 2025</a:t>
                      </a:r>
                    </a:p>
                  </a:txBody>
                  <a:tcPr/>
                </a:tc>
                <a:tc>
                  <a:txBody>
                    <a:bodyPr/>
                    <a:lstStyle/>
                    <a:p>
                      <a:r>
                        <a:rPr lang="en-CA" sz="1600"/>
                        <a:t>Employment Status</a:t>
                      </a:r>
                    </a:p>
                    <a:p>
                      <a:r>
                        <a:rPr lang="en-CA" sz="1600"/>
                        <a:t>Financial Stability</a:t>
                      </a:r>
                    </a:p>
                  </a:txBody>
                  <a:tcPr/>
                </a:tc>
                <a:extLst>
                  <a:ext uri="{0D108BD9-81ED-4DB2-BD59-A6C34878D82A}">
                    <a16:rowId xmlns:a16="http://schemas.microsoft.com/office/drawing/2014/main" val="1067198480"/>
                  </a:ext>
                </a:extLst>
              </a:tr>
              <a:tr h="413943">
                <a:tc>
                  <a:txBody>
                    <a:bodyPr/>
                    <a:lstStyle/>
                    <a:p>
                      <a:r>
                        <a:rPr lang="en-CA" sz="1600"/>
                        <a:t>March 2025</a:t>
                      </a:r>
                    </a:p>
                  </a:txBody>
                  <a:tcPr/>
                </a:tc>
                <a:tc>
                  <a:txBody>
                    <a:bodyPr/>
                    <a:lstStyle/>
                    <a:p>
                      <a:r>
                        <a:rPr lang="en-CA" sz="1600"/>
                        <a:t>Ethnicity</a:t>
                      </a:r>
                    </a:p>
                    <a:p>
                      <a:r>
                        <a:rPr lang="en-CA" sz="1600"/>
                        <a:t>TBD</a:t>
                      </a:r>
                    </a:p>
                  </a:txBody>
                  <a:tcPr/>
                </a:tc>
                <a:extLst>
                  <a:ext uri="{0D108BD9-81ED-4DB2-BD59-A6C34878D82A}">
                    <a16:rowId xmlns:a16="http://schemas.microsoft.com/office/drawing/2014/main" val="1838093790"/>
                  </a:ext>
                </a:extLst>
              </a:tr>
              <a:tr h="413943">
                <a:tc>
                  <a:txBody>
                    <a:bodyPr/>
                    <a:lstStyle/>
                    <a:p>
                      <a:r>
                        <a:rPr lang="en-CA" sz="1600"/>
                        <a:t>April 2025</a:t>
                      </a:r>
                    </a:p>
                  </a:txBody>
                  <a:tcPr/>
                </a:tc>
                <a:tc>
                  <a:txBody>
                    <a:bodyPr/>
                    <a:lstStyle/>
                    <a:p>
                      <a:r>
                        <a:rPr lang="en-CA" sz="1600"/>
                        <a:t>TBD</a:t>
                      </a:r>
                    </a:p>
                  </a:txBody>
                  <a:tcPr/>
                </a:tc>
                <a:extLst>
                  <a:ext uri="{0D108BD9-81ED-4DB2-BD59-A6C34878D82A}">
                    <a16:rowId xmlns:a16="http://schemas.microsoft.com/office/drawing/2014/main" val="2474408292"/>
                  </a:ext>
                </a:extLst>
              </a:tr>
              <a:tr h="413943">
                <a:tc>
                  <a:txBody>
                    <a:bodyPr/>
                    <a:lstStyle/>
                    <a:p>
                      <a:r>
                        <a:rPr lang="en-CA" sz="1600"/>
                        <a:t>May 2025</a:t>
                      </a:r>
                    </a:p>
                  </a:txBody>
                  <a:tcPr/>
                </a:tc>
                <a:tc>
                  <a:txBody>
                    <a:bodyPr/>
                    <a:lstStyle/>
                    <a:p>
                      <a:r>
                        <a:rPr lang="en-CA" sz="1600"/>
                        <a:t>TBD</a:t>
                      </a:r>
                    </a:p>
                  </a:txBody>
                  <a:tcPr/>
                </a:tc>
                <a:extLst>
                  <a:ext uri="{0D108BD9-81ED-4DB2-BD59-A6C34878D82A}">
                    <a16:rowId xmlns:a16="http://schemas.microsoft.com/office/drawing/2014/main" val="2488180644"/>
                  </a:ext>
                </a:extLst>
              </a:tr>
              <a:tr h="413943">
                <a:tc>
                  <a:txBody>
                    <a:bodyPr/>
                    <a:lstStyle/>
                    <a:p>
                      <a:r>
                        <a:rPr lang="en-CA" sz="1600"/>
                        <a:t>June 2025</a:t>
                      </a:r>
                    </a:p>
                  </a:txBody>
                  <a:tcPr/>
                </a:tc>
                <a:tc>
                  <a:txBody>
                    <a:bodyPr/>
                    <a:lstStyle/>
                    <a:p>
                      <a:r>
                        <a:rPr lang="en-CA" sz="1600"/>
                        <a:t>TBD</a:t>
                      </a:r>
                    </a:p>
                  </a:txBody>
                  <a:tcPr/>
                </a:tc>
                <a:extLst>
                  <a:ext uri="{0D108BD9-81ED-4DB2-BD59-A6C34878D82A}">
                    <a16:rowId xmlns:a16="http://schemas.microsoft.com/office/drawing/2014/main" val="3605644399"/>
                  </a:ext>
                </a:extLst>
              </a:tr>
            </a:tbl>
          </a:graphicData>
        </a:graphic>
      </p:graphicFrame>
      <p:sp>
        <p:nvSpPr>
          <p:cNvPr id="18" name="Content Placeholder 3">
            <a:extLst>
              <a:ext uri="{FF2B5EF4-FFF2-40B4-BE49-F238E27FC236}">
                <a16:creationId xmlns:a16="http://schemas.microsoft.com/office/drawing/2014/main" id="{F5B79C87-60FF-57AA-ACF7-A0839DA0B4E8}"/>
              </a:ext>
            </a:extLst>
          </p:cNvPr>
          <p:cNvSpPr txBox="1">
            <a:spLocks/>
          </p:cNvSpPr>
          <p:nvPr/>
        </p:nvSpPr>
        <p:spPr>
          <a:xfrm>
            <a:off x="5314950" y="1743075"/>
            <a:ext cx="3552825" cy="2867026"/>
          </a:xfrm>
          <a:prstGeom prst="rect">
            <a:avLst/>
          </a:prstGeom>
        </p:spPr>
        <p:txBody>
          <a:bodyPr vert="horz" lIns="91440" tIns="45720" rIns="91440" bIns="45720" rtlCol="0" anchor="b">
            <a:normAutofit/>
          </a:bodyPr>
          <a:lstStyle>
            <a:lvl1pPr marL="0" indent="0" algn="l" defTabSz="685800" rtl="0" eaLnBrk="1" latinLnBrk="0" hangingPunct="1">
              <a:lnSpc>
                <a:spcPct val="90000"/>
              </a:lnSpc>
              <a:spcBef>
                <a:spcPts val="750"/>
              </a:spcBef>
              <a:buFont typeface="Arial" panose="020B0604020202020204" pitchFamily="34" charset="0"/>
              <a:buNone/>
              <a:defRPr sz="1800" b="1" kern="1200">
                <a:solidFill>
                  <a:schemeClr val="tx1"/>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500" b="1"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b="1"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9pPr>
          </a:lstStyle>
          <a:p>
            <a:pPr>
              <a:buClrTx/>
            </a:pPr>
            <a:r>
              <a:rPr lang="en-CA"/>
              <a:t>For prioritization discussion:</a:t>
            </a:r>
          </a:p>
          <a:p>
            <a:pPr marL="285750" indent="-285750">
              <a:buClrTx/>
              <a:buFont typeface="Arial" panose="020B0604020202020204" pitchFamily="34" charset="0"/>
              <a:buChar char="•"/>
            </a:pPr>
            <a:r>
              <a:rPr lang="en-CA" b="0"/>
              <a:t>Born in Canada Status</a:t>
            </a:r>
          </a:p>
          <a:p>
            <a:pPr marL="285750" indent="-285750">
              <a:buClrTx/>
              <a:buFont typeface="Arial" panose="020B0604020202020204" pitchFamily="34" charset="0"/>
              <a:buChar char="•"/>
            </a:pPr>
            <a:r>
              <a:rPr lang="en-CA" b="0"/>
              <a:t>Religious or Spiritual Affiliations</a:t>
            </a:r>
          </a:p>
          <a:p>
            <a:pPr marL="285750" indent="-285750">
              <a:buClrTx/>
              <a:buFont typeface="Arial" panose="020B0604020202020204" pitchFamily="34" charset="0"/>
              <a:buChar char="•"/>
            </a:pPr>
            <a:r>
              <a:rPr lang="en-CA" b="0"/>
              <a:t>Social Supports</a:t>
            </a:r>
          </a:p>
          <a:p>
            <a:pPr marL="285750" indent="-285750">
              <a:buClrTx/>
              <a:buFont typeface="Arial" panose="020B0604020202020204" pitchFamily="34" charset="0"/>
              <a:buChar char="•"/>
            </a:pPr>
            <a:r>
              <a:rPr lang="en-CA" b="0"/>
              <a:t>Household Composition</a:t>
            </a:r>
          </a:p>
          <a:p>
            <a:pPr marL="285750" indent="-285750">
              <a:buClrTx/>
              <a:buFont typeface="Arial" panose="020B0604020202020204" pitchFamily="34" charset="0"/>
              <a:buChar char="•"/>
            </a:pPr>
            <a:r>
              <a:rPr lang="en-CA" b="0"/>
              <a:t>Access to Food</a:t>
            </a:r>
          </a:p>
          <a:p>
            <a:pPr marL="285750" indent="-285750">
              <a:buClrTx/>
              <a:buFont typeface="Arial" panose="020B0604020202020204" pitchFamily="34" charset="0"/>
              <a:buChar char="•"/>
            </a:pPr>
            <a:r>
              <a:rPr lang="en-CA" b="0"/>
              <a:t>Access to Transportation</a:t>
            </a:r>
          </a:p>
          <a:p>
            <a:pPr marL="285750" indent="-285750">
              <a:buClrTx/>
              <a:buFont typeface="Arial" panose="020B0604020202020204" pitchFamily="34" charset="0"/>
              <a:buChar char="•"/>
            </a:pPr>
            <a:r>
              <a:rPr lang="en-CA" b="0"/>
              <a:t>Others?</a:t>
            </a:r>
          </a:p>
        </p:txBody>
      </p:sp>
      <p:sp>
        <p:nvSpPr>
          <p:cNvPr id="19" name="Title 1">
            <a:extLst>
              <a:ext uri="{FF2B5EF4-FFF2-40B4-BE49-F238E27FC236}">
                <a16:creationId xmlns:a16="http://schemas.microsoft.com/office/drawing/2014/main" id="{15EC45C9-61A2-49FF-9B82-E8B41B78CF4C}"/>
              </a:ext>
            </a:extLst>
          </p:cNvPr>
          <p:cNvSpPr txBox="1">
            <a:spLocks/>
          </p:cNvSpPr>
          <p:nvPr/>
        </p:nvSpPr>
        <p:spPr>
          <a:xfrm>
            <a:off x="0" y="0"/>
            <a:ext cx="9144000" cy="1123951"/>
          </a:xfrm>
          <a:prstGeom prst="rect">
            <a:avLst/>
          </a:prstGeom>
          <a:solidFill>
            <a:srgbClr val="00A199"/>
          </a:solidFill>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buClrTx/>
              <a:buFontTx/>
            </a:pPr>
            <a:r>
              <a:rPr lang="en-CA" sz="3200" b="1">
                <a:solidFill>
                  <a:schemeClr val="bg1"/>
                </a:solidFill>
                <a:latin typeface="Calibri" panose="020F0502020204030204" pitchFamily="34" charset="0"/>
                <a:cs typeface="Calibri" panose="020F0502020204030204" pitchFamily="34" charset="0"/>
              </a:rPr>
              <a:t>Proposed work plan and prioritization</a:t>
            </a:r>
            <a:endParaRPr lang="en-US" sz="3000" b="1">
              <a:solidFill>
                <a:schemeClr val="bg1"/>
              </a:solidFill>
              <a:latin typeface="+mn-lt"/>
            </a:endParaRPr>
          </a:p>
        </p:txBody>
      </p:sp>
    </p:spTree>
    <p:extLst>
      <p:ext uri="{BB962C8B-B14F-4D97-AF65-F5344CB8AC3E}">
        <p14:creationId xmlns:p14="http://schemas.microsoft.com/office/powerpoint/2010/main" val="41459254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82C3A-E08B-4E68-8C7B-630A6ABB8486}"/>
              </a:ext>
            </a:extLst>
          </p:cNvPr>
          <p:cNvSpPr>
            <a:spLocks noGrp="1"/>
          </p:cNvSpPr>
          <p:nvPr>
            <p:ph type="title"/>
          </p:nvPr>
        </p:nvSpPr>
        <p:spPr/>
        <p:txBody>
          <a:bodyPr/>
          <a:lstStyle/>
          <a:p>
            <a:r>
              <a:rPr lang="en-US"/>
              <a:t>Land Acknowledgement</a:t>
            </a:r>
            <a:endParaRPr lang="en-CA"/>
          </a:p>
        </p:txBody>
      </p:sp>
      <p:sp>
        <p:nvSpPr>
          <p:cNvPr id="4" name="Slide Number Placeholder 3">
            <a:extLst>
              <a:ext uri="{FF2B5EF4-FFF2-40B4-BE49-F238E27FC236}">
                <a16:creationId xmlns:a16="http://schemas.microsoft.com/office/drawing/2014/main" id="{DCD9AD83-3017-4976-B73E-4497C80A325B}"/>
              </a:ext>
            </a:extLst>
          </p:cNvPr>
          <p:cNvSpPr>
            <a:spLocks noGrp="1"/>
          </p:cNvSpPr>
          <p:nvPr>
            <p:ph type="sldNum" idx="12"/>
          </p:nvPr>
        </p:nvSpPr>
        <p:spPr/>
        <p:txBody>
          <a:bodyPr/>
          <a:lstStyle/>
          <a:p>
            <a:fld id="{00000000-1234-1234-1234-123412341234}" type="slidenum">
              <a:rPr lang="en-US" smtClean="0"/>
              <a:pPr/>
              <a:t>2</a:t>
            </a:fld>
            <a:endParaRPr lang="en-US"/>
          </a:p>
        </p:txBody>
      </p:sp>
      <p:sp>
        <p:nvSpPr>
          <p:cNvPr id="3" name="TextBox 2">
            <a:extLst>
              <a:ext uri="{FF2B5EF4-FFF2-40B4-BE49-F238E27FC236}">
                <a16:creationId xmlns:a16="http://schemas.microsoft.com/office/drawing/2014/main" id="{2EC7BAA5-56E3-8708-FCCC-5691778874A3}"/>
              </a:ext>
            </a:extLst>
          </p:cNvPr>
          <p:cNvSpPr txBox="1"/>
          <p:nvPr/>
        </p:nvSpPr>
        <p:spPr>
          <a:xfrm>
            <a:off x="4726983" y="1542081"/>
            <a:ext cx="3750590" cy="1969770"/>
          </a:xfrm>
          <a:prstGeom prst="rect">
            <a:avLst/>
          </a:prstGeom>
          <a:noFill/>
        </p:spPr>
        <p:txBody>
          <a:bodyPr wrap="square" rtlCol="0">
            <a:spAutoFit/>
          </a:bodyPr>
          <a:lstStyle/>
          <a:p>
            <a:pPr algn="l" rtl="0" fontAlgn="base"/>
            <a:r>
              <a:rPr lang="en-US" sz="1800" b="1" i="0" u="none" strike="noStrike">
                <a:solidFill>
                  <a:srgbClr val="00A199"/>
                </a:solidFill>
                <a:effectLst/>
                <a:latin typeface="Calibri" panose="020F0502020204030204" pitchFamily="34" charset="0"/>
              </a:rPr>
              <a:t>Land acknowledgement</a:t>
            </a:r>
            <a:r>
              <a:rPr lang="en-US" sz="1800" b="0" i="0">
                <a:solidFill>
                  <a:srgbClr val="000000"/>
                </a:solidFill>
                <a:effectLst/>
                <a:latin typeface="Calibri" panose="020F0502020204030204" pitchFamily="34" charset="0"/>
              </a:rPr>
              <a:t>​</a:t>
            </a:r>
            <a:endParaRPr lang="en-US" b="0" i="0">
              <a:solidFill>
                <a:srgbClr val="000000"/>
              </a:solidFill>
              <a:effectLst/>
              <a:latin typeface="Segoe UI" panose="020B0502040204020203" pitchFamily="34" charset="0"/>
            </a:endParaRPr>
          </a:p>
          <a:p>
            <a:pPr algn="l" rtl="0" fontAlgn="base"/>
            <a:r>
              <a:rPr lang="en-US" sz="1800" b="1" i="0" u="none" strike="noStrike">
                <a:solidFill>
                  <a:srgbClr val="365254"/>
                </a:solidFill>
                <a:effectLst/>
                <a:latin typeface="Calibri" panose="020F0502020204030204" pitchFamily="34" charset="0"/>
              </a:rPr>
              <a:t>We would like to acknowledge the lands that we occupy, whether treaty or unceded. We recognize that these lands are home to many diverse First Nations, Inuit and Métis Peoples.</a:t>
            </a:r>
            <a:endParaRPr lang="en-US" b="0" i="0">
              <a:solidFill>
                <a:srgbClr val="000000"/>
              </a:solidFill>
              <a:effectLst/>
              <a:latin typeface="Segoe UI" panose="020B0502040204020203" pitchFamily="34" charset="0"/>
            </a:endParaRPr>
          </a:p>
          <a:p>
            <a:endParaRPr lang="en-CA"/>
          </a:p>
        </p:txBody>
      </p:sp>
      <p:grpSp>
        <p:nvGrpSpPr>
          <p:cNvPr id="6" name="Group 5">
            <a:extLst>
              <a:ext uri="{FF2B5EF4-FFF2-40B4-BE49-F238E27FC236}">
                <a16:creationId xmlns:a16="http://schemas.microsoft.com/office/drawing/2014/main" id="{8B7FE032-D9E9-1F3D-A461-6653F5AFEF13}"/>
              </a:ext>
            </a:extLst>
          </p:cNvPr>
          <p:cNvGrpSpPr/>
          <p:nvPr/>
        </p:nvGrpSpPr>
        <p:grpSpPr>
          <a:xfrm>
            <a:off x="480895" y="1491178"/>
            <a:ext cx="3936123" cy="3699206"/>
            <a:chOff x="480895" y="1491178"/>
            <a:chExt cx="3936123" cy="3699206"/>
          </a:xfrm>
        </p:grpSpPr>
        <p:pic>
          <p:nvPicPr>
            <p:cNvPr id="9" name="Picture 8" descr="A painting of a couple of birds&#10;&#10;Description automatically generated">
              <a:extLst>
                <a:ext uri="{FF2B5EF4-FFF2-40B4-BE49-F238E27FC236}">
                  <a16:creationId xmlns:a16="http://schemas.microsoft.com/office/drawing/2014/main" id="{F5D2D0FB-123E-4060-A230-DA4AA79DDAC6}"/>
                </a:ext>
              </a:extLst>
            </p:cNvPr>
            <p:cNvPicPr>
              <a:picLocks noChangeAspect="1"/>
            </p:cNvPicPr>
            <p:nvPr/>
          </p:nvPicPr>
          <p:blipFill>
            <a:blip r:embed="rId3"/>
            <a:stretch>
              <a:fillRect/>
            </a:stretch>
          </p:blipFill>
          <p:spPr>
            <a:xfrm>
              <a:off x="480895" y="1491178"/>
              <a:ext cx="3936123" cy="2961244"/>
            </a:xfrm>
            <a:prstGeom prst="rect">
              <a:avLst/>
            </a:prstGeom>
          </p:spPr>
        </p:pic>
        <p:sp>
          <p:nvSpPr>
            <p:cNvPr id="5" name="TextBox 4">
              <a:extLst>
                <a:ext uri="{FF2B5EF4-FFF2-40B4-BE49-F238E27FC236}">
                  <a16:creationId xmlns:a16="http://schemas.microsoft.com/office/drawing/2014/main" id="{7A85AB23-74F9-6307-AD58-2AEE0A2E0EC1}"/>
                </a:ext>
              </a:extLst>
            </p:cNvPr>
            <p:cNvSpPr txBox="1"/>
            <p:nvPr/>
          </p:nvSpPr>
          <p:spPr>
            <a:xfrm>
              <a:off x="480895" y="4451720"/>
              <a:ext cx="3936123" cy="738664"/>
            </a:xfrm>
            <a:prstGeom prst="rect">
              <a:avLst/>
            </a:prstGeom>
            <a:noFill/>
          </p:spPr>
          <p:txBody>
            <a:bodyPr wrap="square" rtlCol="0">
              <a:spAutoFit/>
            </a:bodyPr>
            <a:lstStyle/>
            <a:p>
              <a:r>
                <a:rPr lang="en-CA">
                  <a:latin typeface="Calibri" panose="020F0502020204030204" pitchFamily="34" charset="0"/>
                  <a:cs typeface="Calibri" panose="020F0502020204030204" pitchFamily="34" charset="0"/>
                </a:rPr>
                <a:t>Seed gatherers by </a:t>
              </a:r>
              <a:r>
                <a:rPr lang="en-CA" b="0" i="0" u="sng" strike="noStrike">
                  <a:solidFill>
                    <a:srgbClr val="050505"/>
                  </a:solidFill>
                  <a:effectLst/>
                  <a:latin typeface="inherit"/>
                </a:rPr>
                <a:t>Duncan </a:t>
              </a:r>
              <a:r>
                <a:rPr lang="en-CA" b="0" i="0" u="sng" strike="noStrike" err="1">
                  <a:solidFill>
                    <a:srgbClr val="050505"/>
                  </a:solidFill>
                  <a:effectLst/>
                  <a:latin typeface="inherit"/>
                </a:rPr>
                <a:t>Nagonigwane</a:t>
              </a:r>
              <a:r>
                <a:rPr lang="en-CA" b="0" i="0" u="sng" strike="noStrike">
                  <a:solidFill>
                    <a:srgbClr val="050505"/>
                  </a:solidFill>
                  <a:effectLst/>
                  <a:latin typeface="inherit"/>
                </a:rPr>
                <a:t> Pheasant</a:t>
              </a:r>
              <a:r>
                <a:rPr lang="en-CA" b="0" i="0">
                  <a:solidFill>
                    <a:srgbClr val="050505"/>
                  </a:solidFill>
                  <a:effectLst/>
                  <a:latin typeface="Segoe UI Historic" panose="020B0502040204020203" pitchFamily="34" charset="0"/>
                </a:rPr>
                <a:t> </a:t>
              </a:r>
              <a:r>
                <a:rPr lang="en-CA">
                  <a:latin typeface="Calibri" panose="020F0502020204030204" pitchFamily="34" charset="0"/>
                  <a:cs typeface="Calibri" panose="020F0502020204030204" pitchFamily="34" charset="0"/>
                </a:rPr>
                <a:t>from the </a:t>
              </a:r>
              <a:r>
                <a:rPr lang="en-CA" err="1">
                  <a:latin typeface="Calibri" panose="020F0502020204030204" pitchFamily="34" charset="0"/>
                  <a:cs typeface="Calibri" panose="020F0502020204030204" pitchFamily="34" charset="0"/>
                </a:rPr>
                <a:t>M’Chigeeng</a:t>
              </a:r>
              <a:r>
                <a:rPr lang="en-CA">
                  <a:latin typeface="Calibri" panose="020F0502020204030204" pitchFamily="34" charset="0"/>
                  <a:cs typeface="Calibri" panose="020F0502020204030204" pitchFamily="34" charset="0"/>
                </a:rPr>
                <a:t> First Nation of Manitoulin Island</a:t>
              </a:r>
            </a:p>
          </p:txBody>
        </p:sp>
      </p:grpSp>
    </p:spTree>
    <p:extLst>
      <p:ext uri="{BB962C8B-B14F-4D97-AF65-F5344CB8AC3E}">
        <p14:creationId xmlns:p14="http://schemas.microsoft.com/office/powerpoint/2010/main" val="26195253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17C0DB7-AA40-99D6-7A02-CFADB9388FA7}"/>
              </a:ext>
            </a:extLst>
          </p:cNvPr>
          <p:cNvSpPr>
            <a:spLocks noGrp="1"/>
          </p:cNvSpPr>
          <p:nvPr>
            <p:ph type="title"/>
          </p:nvPr>
        </p:nvSpPr>
        <p:spPr/>
        <p:txBody>
          <a:bodyPr/>
          <a:lstStyle/>
          <a:p>
            <a:pPr marL="0" indent="0">
              <a:lnSpc>
                <a:spcPct val="100000"/>
              </a:lnSpc>
              <a:buNone/>
            </a:pPr>
            <a:r>
              <a:rPr lang="en-US" sz="2400"/>
              <a:t>Recording is starting</a:t>
            </a:r>
          </a:p>
        </p:txBody>
      </p:sp>
      <p:grpSp>
        <p:nvGrpSpPr>
          <p:cNvPr id="6" name="Group 5">
            <a:extLst>
              <a:ext uri="{FF2B5EF4-FFF2-40B4-BE49-F238E27FC236}">
                <a16:creationId xmlns:a16="http://schemas.microsoft.com/office/drawing/2014/main" id="{9AD73CA5-9E84-EC8E-1997-2DF6116B7FDD}"/>
              </a:ext>
            </a:extLst>
          </p:cNvPr>
          <p:cNvGrpSpPr/>
          <p:nvPr/>
        </p:nvGrpSpPr>
        <p:grpSpPr>
          <a:xfrm>
            <a:off x="1695197" y="2094836"/>
            <a:ext cx="5364281" cy="2252439"/>
            <a:chOff x="1627464" y="2432807"/>
            <a:chExt cx="3816603" cy="1715860"/>
          </a:xfrm>
        </p:grpSpPr>
        <p:sp>
          <p:nvSpPr>
            <p:cNvPr id="7" name="Rectangle: Rounded Corners 6">
              <a:extLst>
                <a:ext uri="{FF2B5EF4-FFF2-40B4-BE49-F238E27FC236}">
                  <a16:creationId xmlns:a16="http://schemas.microsoft.com/office/drawing/2014/main" id="{9C61B50A-44DE-7961-0FE0-74C0FD5C30D1}"/>
                </a:ext>
              </a:extLst>
            </p:cNvPr>
            <p:cNvSpPr/>
            <p:nvPr/>
          </p:nvSpPr>
          <p:spPr>
            <a:xfrm>
              <a:off x="1627464" y="2432807"/>
              <a:ext cx="3816603" cy="1715860"/>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5EE4449-9D95-2DC8-5370-0305E8A341DB}"/>
                </a:ext>
              </a:extLst>
            </p:cNvPr>
            <p:cNvSpPr txBox="1"/>
            <p:nvPr/>
          </p:nvSpPr>
          <p:spPr>
            <a:xfrm>
              <a:off x="2130632" y="2800478"/>
              <a:ext cx="1609793" cy="914385"/>
            </a:xfrm>
            <a:prstGeom prst="rect">
              <a:avLst/>
            </a:prstGeom>
            <a:noFill/>
            <a:ln w="38100">
              <a:noFill/>
            </a:ln>
          </p:spPr>
          <p:txBody>
            <a:bodyPr wrap="square" rtlCol="0">
              <a:spAutoFit/>
            </a:bodyPr>
            <a:lstStyle/>
            <a:p>
              <a:r>
                <a:rPr lang="en-US" sz="7200" b="1"/>
                <a:t>REC</a:t>
              </a:r>
            </a:p>
          </p:txBody>
        </p:sp>
        <p:sp>
          <p:nvSpPr>
            <p:cNvPr id="9" name="Oval 8">
              <a:extLst>
                <a:ext uri="{FF2B5EF4-FFF2-40B4-BE49-F238E27FC236}">
                  <a16:creationId xmlns:a16="http://schemas.microsoft.com/office/drawing/2014/main" id="{16ABB11C-C059-E152-8D2B-D959356BC85B}"/>
                </a:ext>
              </a:extLst>
            </p:cNvPr>
            <p:cNvSpPr/>
            <p:nvPr/>
          </p:nvSpPr>
          <p:spPr>
            <a:xfrm>
              <a:off x="4042503" y="2762807"/>
              <a:ext cx="955053" cy="989727"/>
            </a:xfrm>
            <a:prstGeom prst="ellipse">
              <a:avLst/>
            </a:prstGeom>
            <a:solidFill>
              <a:srgbClr val="FF0000"/>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3702196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9" name="Google Shape;99;p3"/>
          <p:cNvSpPr txBox="1">
            <a:spLocks noGrp="1"/>
          </p:cNvSpPr>
          <p:nvPr>
            <p:ph type="title"/>
          </p:nvPr>
        </p:nvSpPr>
        <p:spPr>
          <a:prstGeom prst="rect">
            <a:avLst/>
          </a:prstGeom>
          <a:noFill/>
          <a:ln>
            <a:noFill/>
          </a:ln>
        </p:spPr>
        <p:txBody>
          <a:bodyPr spcFirstLastPara="1" wrap="square" lIns="50800" tIns="50800" rIns="50800" bIns="50800" anchor="ctr" anchorCtr="0">
            <a:normAutofit/>
          </a:bodyPr>
          <a:lstStyle/>
          <a:p>
            <a:pPr>
              <a:buClr>
                <a:schemeClr val="dk1"/>
              </a:buClr>
            </a:pPr>
            <a:r>
              <a:rPr lang="en-US">
                <a:solidFill>
                  <a:schemeClr val="dk1"/>
                </a:solidFill>
                <a:latin typeface="Calibri" panose="020F0502020204030204" pitchFamily="34" charset="0"/>
                <a:cs typeface="Calibri" panose="020F0502020204030204" pitchFamily="34" charset="0"/>
              </a:rPr>
              <a:t>Agenda</a:t>
            </a:r>
          </a:p>
        </p:txBody>
      </p:sp>
      <p:sp>
        <p:nvSpPr>
          <p:cNvPr id="98" name="Google Shape;98;p3"/>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fld id="{00000000-1234-1234-1234-123412341234}" type="slidenum">
              <a:rPr lang="en-US">
                <a:latin typeface="Calibri" panose="020F0502020204030204" pitchFamily="34" charset="0"/>
                <a:cs typeface="Calibri" panose="020F0502020204030204" pitchFamily="34" charset="0"/>
              </a:rPr>
              <a:pPr/>
              <a:t>4</a:t>
            </a:fld>
            <a:endParaRPr lang="en-US">
              <a:latin typeface="Calibri" panose="020F0502020204030204" pitchFamily="34" charset="0"/>
              <a:cs typeface="Calibri" panose="020F0502020204030204" pitchFamily="34" charset="0"/>
            </a:endParaRPr>
          </a:p>
        </p:txBody>
      </p:sp>
      <p:sp>
        <p:nvSpPr>
          <p:cNvPr id="100" name="Google Shape;100;p3"/>
          <p:cNvSpPr txBox="1"/>
          <p:nvPr/>
        </p:nvSpPr>
        <p:spPr>
          <a:xfrm>
            <a:off x="442709" y="1533525"/>
            <a:ext cx="8177416" cy="4079282"/>
          </a:xfrm>
          <a:prstGeom prst="rect">
            <a:avLst/>
          </a:prstGeom>
          <a:noFill/>
          <a:ln>
            <a:noFill/>
          </a:ln>
        </p:spPr>
        <p:txBody>
          <a:bodyPr spcFirstLastPara="1" wrap="square" lIns="91425" tIns="45700" rIns="91425" bIns="45700" anchor="t" anchorCtr="0">
            <a:noAutofit/>
          </a:bodyPr>
          <a:lstStyle/>
          <a:p>
            <a:pPr marL="342900" indent="-342900">
              <a:lnSpc>
                <a:spcPct val="115000"/>
              </a:lnSpc>
              <a:spcAft>
                <a:spcPts val="1000"/>
              </a:spcAft>
              <a:buAutoNum type="arabicPeriod"/>
            </a:pPr>
            <a:r>
              <a:rPr lang="en-CA" sz="2000">
                <a:effectLst/>
                <a:highlight>
                  <a:srgbClr val="FFFFFF"/>
                </a:highlight>
                <a:latin typeface="Calibri" panose="020F0502020204030204" pitchFamily="34" charset="0"/>
                <a:ea typeface="Arial" panose="020B0604020202020204" pitchFamily="34" charset="0"/>
                <a:cs typeface="Calibri" panose="020F0502020204030204" pitchFamily="34" charset="0"/>
              </a:rPr>
              <a:t>Welcome and introductions to new Members – 5 min</a:t>
            </a:r>
            <a:endParaRPr lang="en-CA" sz="2000">
              <a:highlight>
                <a:srgbClr val="FFFFFF"/>
              </a:highlight>
              <a:latin typeface="Calibri" panose="020F0502020204030204" pitchFamily="34" charset="0"/>
              <a:ea typeface="Arial" panose="020B0604020202020204" pitchFamily="34" charset="0"/>
              <a:cs typeface="Calibri" panose="020F0502020204030204" pitchFamily="34" charset="0"/>
            </a:endParaRPr>
          </a:p>
          <a:p>
            <a:pPr marL="342900" indent="-342900">
              <a:lnSpc>
                <a:spcPct val="115000"/>
              </a:lnSpc>
              <a:spcAft>
                <a:spcPts val="1000"/>
              </a:spcAft>
              <a:buAutoNum type="arabicPeriod"/>
            </a:pPr>
            <a:r>
              <a:rPr lang="en-CA" sz="2000">
                <a:effectLst/>
                <a:latin typeface="Calibri" panose="020F0502020204030204" pitchFamily="34" charset="0"/>
                <a:ea typeface="Arial" panose="020B0604020202020204" pitchFamily="34" charset="0"/>
                <a:cs typeface="Calibri" panose="020F0502020204030204" pitchFamily="34" charset="0"/>
              </a:rPr>
              <a:t>Update on Alliance for Healthier Communities approach to SDOH data collection and use + Q&amp; A – 20 min </a:t>
            </a:r>
          </a:p>
          <a:p>
            <a:pPr marL="342900" indent="-342900">
              <a:lnSpc>
                <a:spcPct val="115000"/>
              </a:lnSpc>
              <a:spcAft>
                <a:spcPts val="1000"/>
              </a:spcAft>
              <a:buAutoNum type="arabicPeriod"/>
            </a:pPr>
            <a:r>
              <a:rPr lang="en-CA" sz="2000">
                <a:latin typeface="Calibri" panose="020F0502020204030204" pitchFamily="34" charset="0"/>
                <a:ea typeface="Arial" panose="020B0604020202020204" pitchFamily="34" charset="0"/>
                <a:cs typeface="Calibri" panose="020F0502020204030204" pitchFamily="34" charset="0"/>
              </a:rPr>
              <a:t>Initial review of</a:t>
            </a:r>
            <a:r>
              <a:rPr lang="en-CA" sz="2000">
                <a:effectLst/>
                <a:latin typeface="Calibri" panose="020F0502020204030204" pitchFamily="34" charset="0"/>
                <a:ea typeface="Arial" panose="020B0604020202020204" pitchFamily="34" charset="0"/>
                <a:cs typeface="Calibri" panose="020F0502020204030204" pitchFamily="34" charset="0"/>
              </a:rPr>
              <a:t> Housing Instability (15 min)</a:t>
            </a:r>
          </a:p>
          <a:p>
            <a:pPr marL="342900" indent="-342900">
              <a:lnSpc>
                <a:spcPct val="115000"/>
              </a:lnSpc>
              <a:spcAft>
                <a:spcPts val="1000"/>
              </a:spcAft>
              <a:buAutoNum type="arabicPeriod"/>
            </a:pPr>
            <a:r>
              <a:rPr lang="en-CA" sz="2000">
                <a:latin typeface="Calibri" panose="020F0502020204030204" pitchFamily="34" charset="0"/>
                <a:ea typeface="Arial" panose="020B0604020202020204" pitchFamily="34" charset="0"/>
                <a:cs typeface="Calibri" panose="020F0502020204030204" pitchFamily="34" charset="0"/>
              </a:rPr>
              <a:t>Initial review of Education Level (15 min)</a:t>
            </a:r>
          </a:p>
          <a:p>
            <a:pPr marL="342900" indent="-342900">
              <a:lnSpc>
                <a:spcPct val="115000"/>
              </a:lnSpc>
              <a:spcAft>
                <a:spcPts val="1000"/>
              </a:spcAft>
              <a:buAutoNum type="arabicPeriod"/>
            </a:pPr>
            <a:r>
              <a:rPr lang="en-CA" sz="2000">
                <a:effectLst/>
                <a:latin typeface="Calibri" panose="020F0502020204030204" pitchFamily="34" charset="0"/>
                <a:ea typeface="Arial" panose="020B0604020202020204" pitchFamily="34" charset="0"/>
                <a:cs typeface="Calibri" panose="020F0502020204030204" pitchFamily="34" charset="0"/>
              </a:rPr>
              <a:t>Next Steps (5 min)</a:t>
            </a:r>
          </a:p>
          <a:p>
            <a:pPr lvl="3">
              <a:lnSpc>
                <a:spcPct val="115000"/>
              </a:lnSpc>
              <a:spcAft>
                <a:spcPts val="1000"/>
              </a:spcAft>
            </a:pPr>
            <a:r>
              <a:rPr lang="en-CA" sz="1600">
                <a:latin typeface="Calibri" panose="020F0502020204030204" pitchFamily="34" charset="0"/>
                <a:ea typeface="Arial" panose="020B0604020202020204" pitchFamily="34" charset="0"/>
                <a:cs typeface="Calibri" panose="020F0502020204030204" pitchFamily="34" charset="0"/>
              </a:rPr>
              <a:t>	</a:t>
            </a:r>
            <a:endParaRPr lang="en-CA" sz="1600">
              <a:effectLst/>
              <a:latin typeface="Calibri" panose="020F0502020204030204" pitchFamily="34" charset="0"/>
              <a:ea typeface="Arial" panose="020B0604020202020204" pitchFamily="34" charset="0"/>
              <a:cs typeface="Calibri" panose="020F0502020204030204" pitchFamily="34" charset="0"/>
            </a:endParaRPr>
          </a:p>
        </p:txBody>
      </p:sp>
      <p:pic>
        <p:nvPicPr>
          <p:cNvPr id="101" name="Google Shape;101;p3"/>
          <p:cNvPicPr preferRelativeResize="0"/>
          <p:nvPr/>
        </p:nvPicPr>
        <p:blipFill rotWithShape="1">
          <a:blip r:embed="rId3">
            <a:alphaModFix/>
          </a:blip>
          <a:srcRect/>
          <a:stretch/>
        </p:blipFill>
        <p:spPr>
          <a:xfrm>
            <a:off x="6966431" y="5035328"/>
            <a:ext cx="2019300" cy="321310"/>
          </a:xfrm>
          <a:prstGeom prst="rect">
            <a:avLst/>
          </a:prstGeom>
          <a:noFill/>
          <a:ln>
            <a:noFill/>
          </a:ln>
        </p:spPr>
      </p:pic>
    </p:spTree>
    <p:extLst>
      <p:ext uri="{BB962C8B-B14F-4D97-AF65-F5344CB8AC3E}">
        <p14:creationId xmlns:p14="http://schemas.microsoft.com/office/powerpoint/2010/main" val="22802743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A6482-C0B6-A8D6-98A1-0CB5E1D9C859}"/>
              </a:ext>
            </a:extLst>
          </p:cNvPr>
          <p:cNvSpPr>
            <a:spLocks noGrp="1"/>
          </p:cNvSpPr>
          <p:nvPr>
            <p:ph type="title"/>
          </p:nvPr>
        </p:nvSpPr>
        <p:spPr/>
        <p:txBody>
          <a:bodyPr/>
          <a:lstStyle/>
          <a:p>
            <a:r>
              <a:rPr lang="en-CA" sz="2400">
                <a:latin typeface="+mn-lt"/>
              </a:rPr>
              <a:t>Data Content Standard - Overview</a:t>
            </a:r>
            <a:endParaRPr lang="en-CA"/>
          </a:p>
        </p:txBody>
      </p:sp>
      <p:sp>
        <p:nvSpPr>
          <p:cNvPr id="3" name="Text Placeholder 2">
            <a:extLst>
              <a:ext uri="{FF2B5EF4-FFF2-40B4-BE49-F238E27FC236}">
                <a16:creationId xmlns:a16="http://schemas.microsoft.com/office/drawing/2014/main" id="{DD65167D-6CD2-0AE7-8ABC-1CBAA93DE81D}"/>
              </a:ext>
            </a:extLst>
          </p:cNvPr>
          <p:cNvSpPr>
            <a:spLocks noGrp="1"/>
          </p:cNvSpPr>
          <p:nvPr>
            <p:ph type="body" idx="1"/>
          </p:nvPr>
        </p:nvSpPr>
        <p:spPr>
          <a:xfrm>
            <a:off x="733424" y="1542694"/>
            <a:ext cx="4945000" cy="3806546"/>
          </a:xfrm>
        </p:spPr>
        <p:txBody>
          <a:bodyPr/>
          <a:lstStyle/>
          <a:p>
            <a:pPr marL="285750" indent="-285750">
              <a:buFont typeface="Arial" panose="020B0604020202020204" pitchFamily="34" charset="0"/>
              <a:buChar char="•"/>
            </a:pPr>
            <a:r>
              <a:rPr lang="en-CA" sz="1600" b="0"/>
              <a:t>Data required for </a:t>
            </a:r>
            <a:r>
              <a:rPr lang="en-CA" sz="1600"/>
              <a:t>Connected Care</a:t>
            </a:r>
            <a:r>
              <a:rPr lang="en-CA" sz="1600" b="0"/>
              <a:t> in contexts of </a:t>
            </a:r>
            <a:r>
              <a:rPr lang="en-CA" sz="1600" b="1"/>
              <a:t>primary use and secondary use </a:t>
            </a:r>
          </a:p>
          <a:p>
            <a:pPr marL="285750" indent="-285750">
              <a:buFont typeface="Arial" panose="020B0604020202020204" pitchFamily="34" charset="0"/>
              <a:buChar char="•"/>
            </a:pPr>
            <a:r>
              <a:rPr lang="en-CA" sz="1600" b="0">
                <a:cs typeface="Calibri"/>
              </a:rPr>
              <a:t>Strong </a:t>
            </a:r>
            <a:r>
              <a:rPr lang="en-CA" sz="1600" b="1">
                <a:cs typeface="Calibri"/>
              </a:rPr>
              <a:t>relation</a:t>
            </a:r>
            <a:r>
              <a:rPr lang="en-CA" sz="1600" b="0">
                <a:cs typeface="Calibri"/>
              </a:rPr>
              <a:t> to the Pan-Canadian Health Data Content Framework </a:t>
            </a:r>
            <a:r>
              <a:rPr lang="en-CA" sz="1600" b="1">
                <a:cs typeface="Calibri"/>
              </a:rPr>
              <a:t>Data Models</a:t>
            </a:r>
          </a:p>
          <a:p>
            <a:pPr marL="285750" indent="-285750">
              <a:buFont typeface="Arial" panose="020B0604020202020204" pitchFamily="34" charset="0"/>
              <a:buChar char="•"/>
            </a:pPr>
            <a:r>
              <a:rPr lang="en-CA" sz="1600" b="0"/>
              <a:t>Specifies the </a:t>
            </a:r>
            <a:r>
              <a:rPr lang="en-CA" sz="1600" b="1"/>
              <a:t>Data Elements and Value Sets </a:t>
            </a:r>
            <a:r>
              <a:rPr lang="en-CA" sz="1600" b="0"/>
              <a:t>to ensure semantic value across the health care system</a:t>
            </a:r>
          </a:p>
          <a:p>
            <a:pPr marL="285750" indent="-285750">
              <a:buFont typeface="Arial" panose="020B0604020202020204" pitchFamily="34" charset="0"/>
              <a:buChar char="•"/>
            </a:pPr>
            <a:endParaRPr lang="en-CA" sz="1600" b="0">
              <a:cs typeface="Calibri"/>
            </a:endParaRPr>
          </a:p>
          <a:p>
            <a:pPr marL="285750" indent="-285750">
              <a:buFont typeface="Arial" panose="020B0604020202020204" pitchFamily="34" charset="0"/>
              <a:buChar char="•"/>
            </a:pPr>
            <a:endParaRPr lang="en-US" sz="1800" b="0">
              <a:solidFill>
                <a:srgbClr val="000000"/>
              </a:solidFill>
              <a:cs typeface="Calibri"/>
            </a:endParaRPr>
          </a:p>
          <a:p>
            <a:endParaRPr lang="en-CA"/>
          </a:p>
        </p:txBody>
      </p:sp>
      <p:sp>
        <p:nvSpPr>
          <p:cNvPr id="4" name="Slide Number Placeholder 3">
            <a:extLst>
              <a:ext uri="{FF2B5EF4-FFF2-40B4-BE49-F238E27FC236}">
                <a16:creationId xmlns:a16="http://schemas.microsoft.com/office/drawing/2014/main" id="{1BEBEAEC-2DF4-2CF4-0749-760BB7A92C5A}"/>
              </a:ext>
            </a:extLst>
          </p:cNvPr>
          <p:cNvSpPr>
            <a:spLocks noGrp="1"/>
          </p:cNvSpPr>
          <p:nvPr>
            <p:ph type="sldNum" idx="12"/>
          </p:nvPr>
        </p:nvSpPr>
        <p:spPr/>
        <p:txBody>
          <a:bodyPr/>
          <a:lstStyle/>
          <a:p>
            <a:fld id="{00000000-1234-1234-1234-123412341234}" type="slidenum">
              <a:rPr lang="en-US" smtClean="0"/>
              <a:pPr/>
              <a:t>5</a:t>
            </a:fld>
            <a:endParaRPr lang="en-US"/>
          </a:p>
        </p:txBody>
      </p:sp>
      <p:grpSp>
        <p:nvGrpSpPr>
          <p:cNvPr id="5" name="Group 4">
            <a:extLst>
              <a:ext uri="{FF2B5EF4-FFF2-40B4-BE49-F238E27FC236}">
                <a16:creationId xmlns:a16="http://schemas.microsoft.com/office/drawing/2014/main" id="{19434112-FFFE-5EA8-0790-DBD3C4346917}"/>
              </a:ext>
            </a:extLst>
          </p:cNvPr>
          <p:cNvGrpSpPr/>
          <p:nvPr/>
        </p:nvGrpSpPr>
        <p:grpSpPr>
          <a:xfrm>
            <a:off x="5772511" y="1542694"/>
            <a:ext cx="2858553" cy="2930988"/>
            <a:chOff x="99893" y="1504831"/>
            <a:chExt cx="3493433" cy="3556257"/>
          </a:xfrm>
        </p:grpSpPr>
        <p:pic>
          <p:nvPicPr>
            <p:cNvPr id="6" name="Picture 5">
              <a:extLst>
                <a:ext uri="{FF2B5EF4-FFF2-40B4-BE49-F238E27FC236}">
                  <a16:creationId xmlns:a16="http://schemas.microsoft.com/office/drawing/2014/main" id="{FAAC5B58-DEF7-0403-205B-7D7440F83B08}"/>
                </a:ext>
              </a:extLst>
            </p:cNvPr>
            <p:cNvPicPr>
              <a:picLocks noChangeAspect="1"/>
            </p:cNvPicPr>
            <p:nvPr/>
          </p:nvPicPr>
          <p:blipFill>
            <a:blip r:embed="rId2"/>
            <a:stretch>
              <a:fillRect/>
            </a:stretch>
          </p:blipFill>
          <p:spPr>
            <a:xfrm rot="243431">
              <a:off x="99893" y="1504831"/>
              <a:ext cx="3493433" cy="3556257"/>
            </a:xfrm>
            <a:prstGeom prst="rect">
              <a:avLst/>
            </a:prstGeom>
          </p:spPr>
        </p:pic>
        <p:pic>
          <p:nvPicPr>
            <p:cNvPr id="7" name="Picture 6">
              <a:extLst>
                <a:ext uri="{FF2B5EF4-FFF2-40B4-BE49-F238E27FC236}">
                  <a16:creationId xmlns:a16="http://schemas.microsoft.com/office/drawing/2014/main" id="{EADAE556-65ED-F616-F6AE-47BE0F198D74}"/>
                </a:ext>
              </a:extLst>
            </p:cNvPr>
            <p:cNvPicPr>
              <a:picLocks noChangeAspect="1"/>
            </p:cNvPicPr>
            <p:nvPr/>
          </p:nvPicPr>
          <p:blipFill>
            <a:blip r:embed="rId3"/>
            <a:stretch>
              <a:fillRect/>
            </a:stretch>
          </p:blipFill>
          <p:spPr>
            <a:xfrm rot="2082101">
              <a:off x="1488969" y="3386498"/>
              <a:ext cx="975616" cy="895126"/>
            </a:xfrm>
            <a:prstGeom prst="rect">
              <a:avLst/>
            </a:prstGeom>
          </p:spPr>
        </p:pic>
        <p:pic>
          <p:nvPicPr>
            <p:cNvPr id="8" name="Picture 7">
              <a:extLst>
                <a:ext uri="{FF2B5EF4-FFF2-40B4-BE49-F238E27FC236}">
                  <a16:creationId xmlns:a16="http://schemas.microsoft.com/office/drawing/2014/main" id="{E458E1F8-9CE9-00EC-847C-C6FD10E46433}"/>
                </a:ext>
              </a:extLst>
            </p:cNvPr>
            <p:cNvPicPr>
              <a:picLocks noChangeAspect="1"/>
            </p:cNvPicPr>
            <p:nvPr/>
          </p:nvPicPr>
          <p:blipFill>
            <a:blip r:embed="rId4"/>
            <a:stretch>
              <a:fillRect/>
            </a:stretch>
          </p:blipFill>
          <p:spPr>
            <a:xfrm rot="21104092">
              <a:off x="998472" y="2531307"/>
              <a:ext cx="939431" cy="981584"/>
            </a:xfrm>
            <a:prstGeom prst="rect">
              <a:avLst/>
            </a:prstGeom>
          </p:spPr>
        </p:pic>
        <p:sp>
          <p:nvSpPr>
            <p:cNvPr id="9" name="TextBox 8">
              <a:extLst>
                <a:ext uri="{FF2B5EF4-FFF2-40B4-BE49-F238E27FC236}">
                  <a16:creationId xmlns:a16="http://schemas.microsoft.com/office/drawing/2014/main" id="{9212B523-F4F9-5568-C445-48A903EF9E52}"/>
                </a:ext>
              </a:extLst>
            </p:cNvPr>
            <p:cNvSpPr txBox="1"/>
            <p:nvPr/>
          </p:nvSpPr>
          <p:spPr>
            <a:xfrm>
              <a:off x="1570750" y="3590157"/>
              <a:ext cx="866406" cy="400110"/>
            </a:xfrm>
            <a:prstGeom prst="rect">
              <a:avLst/>
            </a:prstGeom>
            <a:noFill/>
          </p:spPr>
          <p:txBody>
            <a:bodyPr wrap="square" rtlCol="0">
              <a:spAutoFit/>
            </a:bodyPr>
            <a:lst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a:lstStyle>
            <a:p>
              <a:pPr algn="ctr" defTabSz="685783">
                <a:buClrTx/>
              </a:pPr>
              <a:r>
                <a:rPr lang="en-CA" sz="1000">
                  <a:solidFill>
                    <a:srgbClr val="000000"/>
                  </a:solidFill>
                  <a:latin typeface="Calibri"/>
                </a:rPr>
                <a:t>Data</a:t>
              </a:r>
            </a:p>
            <a:p>
              <a:pPr algn="ctr" defTabSz="685783">
                <a:buClrTx/>
              </a:pPr>
              <a:r>
                <a:rPr lang="en-CA" sz="1000">
                  <a:solidFill>
                    <a:srgbClr val="000000"/>
                  </a:solidFill>
                  <a:latin typeface="Calibri"/>
                </a:rPr>
                <a:t>Elements</a:t>
              </a:r>
            </a:p>
          </p:txBody>
        </p:sp>
        <p:pic>
          <p:nvPicPr>
            <p:cNvPr id="10" name="Picture 9">
              <a:extLst>
                <a:ext uri="{FF2B5EF4-FFF2-40B4-BE49-F238E27FC236}">
                  <a16:creationId xmlns:a16="http://schemas.microsoft.com/office/drawing/2014/main" id="{BE1922E2-C74B-A551-F581-9A02965CA70D}"/>
                </a:ext>
              </a:extLst>
            </p:cNvPr>
            <p:cNvPicPr>
              <a:picLocks noChangeAspect="1"/>
            </p:cNvPicPr>
            <p:nvPr/>
          </p:nvPicPr>
          <p:blipFill>
            <a:blip r:embed="rId5"/>
            <a:stretch>
              <a:fillRect/>
            </a:stretch>
          </p:blipFill>
          <p:spPr>
            <a:xfrm rot="20874803">
              <a:off x="1869446" y="2521074"/>
              <a:ext cx="984618" cy="995154"/>
            </a:xfrm>
            <a:prstGeom prst="rect">
              <a:avLst/>
            </a:prstGeom>
          </p:spPr>
        </p:pic>
        <p:sp>
          <p:nvSpPr>
            <p:cNvPr id="11" name="TextBox 10">
              <a:extLst>
                <a:ext uri="{FF2B5EF4-FFF2-40B4-BE49-F238E27FC236}">
                  <a16:creationId xmlns:a16="http://schemas.microsoft.com/office/drawing/2014/main" id="{3E891FED-E2D9-B118-D66C-C3469363C038}"/>
                </a:ext>
              </a:extLst>
            </p:cNvPr>
            <p:cNvSpPr txBox="1"/>
            <p:nvPr/>
          </p:nvSpPr>
          <p:spPr>
            <a:xfrm>
              <a:off x="1936539" y="2813641"/>
              <a:ext cx="811335" cy="400110"/>
            </a:xfrm>
            <a:prstGeom prst="rect">
              <a:avLst/>
            </a:prstGeom>
            <a:noFill/>
          </p:spPr>
          <p:txBody>
            <a:bodyPr wrap="square" rtlCol="0">
              <a:spAutoFit/>
            </a:bodyPr>
            <a:lst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a:lstStyle>
            <a:p>
              <a:pPr algn="ctr" defTabSz="685783">
                <a:buClrTx/>
              </a:pPr>
              <a:r>
                <a:rPr lang="en-CA" sz="1000">
                  <a:solidFill>
                    <a:srgbClr val="000000"/>
                  </a:solidFill>
                  <a:latin typeface="Calibri"/>
                </a:rPr>
                <a:t>Value</a:t>
              </a:r>
            </a:p>
            <a:p>
              <a:pPr algn="ctr" defTabSz="685783">
                <a:buClrTx/>
              </a:pPr>
              <a:r>
                <a:rPr lang="en-CA" sz="1000">
                  <a:solidFill>
                    <a:srgbClr val="000000"/>
                  </a:solidFill>
                  <a:latin typeface="Calibri"/>
                </a:rPr>
                <a:t>Sets</a:t>
              </a:r>
            </a:p>
          </p:txBody>
        </p:sp>
        <p:sp>
          <p:nvSpPr>
            <p:cNvPr id="12" name="TextBox 11">
              <a:extLst>
                <a:ext uri="{FF2B5EF4-FFF2-40B4-BE49-F238E27FC236}">
                  <a16:creationId xmlns:a16="http://schemas.microsoft.com/office/drawing/2014/main" id="{FE46DCD3-F921-5844-1F0A-9F9E65992C1A}"/>
                </a:ext>
              </a:extLst>
            </p:cNvPr>
            <p:cNvSpPr txBox="1"/>
            <p:nvPr/>
          </p:nvSpPr>
          <p:spPr>
            <a:xfrm>
              <a:off x="1026091" y="2776384"/>
              <a:ext cx="866406" cy="400110"/>
            </a:xfrm>
            <a:prstGeom prst="rect">
              <a:avLst/>
            </a:prstGeom>
            <a:noFill/>
          </p:spPr>
          <p:txBody>
            <a:bodyPr wrap="square" rtlCol="0">
              <a:spAutoFit/>
            </a:bodyPr>
            <a:lst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a:lstStyle>
            <a:p>
              <a:pPr algn="ctr" defTabSz="685783">
                <a:buClrTx/>
              </a:pPr>
              <a:r>
                <a:rPr lang="en-CA" sz="1000">
                  <a:solidFill>
                    <a:srgbClr val="000000"/>
                  </a:solidFill>
                  <a:latin typeface="Calibri"/>
                </a:rPr>
                <a:t>Data </a:t>
              </a:r>
            </a:p>
            <a:p>
              <a:pPr algn="ctr" defTabSz="685783">
                <a:buClrTx/>
              </a:pPr>
              <a:r>
                <a:rPr lang="en-CA" sz="1000">
                  <a:solidFill>
                    <a:srgbClr val="000000"/>
                  </a:solidFill>
                  <a:latin typeface="Calibri"/>
                </a:rPr>
                <a:t>Models</a:t>
              </a:r>
            </a:p>
          </p:txBody>
        </p:sp>
      </p:grpSp>
    </p:spTree>
    <p:extLst>
      <p:ext uri="{BB962C8B-B14F-4D97-AF65-F5344CB8AC3E}">
        <p14:creationId xmlns:p14="http://schemas.microsoft.com/office/powerpoint/2010/main" val="32859769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E6123-23C1-5C85-4126-7C93D6654443}"/>
              </a:ext>
            </a:extLst>
          </p:cNvPr>
          <p:cNvSpPr>
            <a:spLocks noGrp="1"/>
          </p:cNvSpPr>
          <p:nvPr>
            <p:ph type="title"/>
          </p:nvPr>
        </p:nvSpPr>
        <p:spPr>
          <a:xfrm>
            <a:off x="2536" y="0"/>
            <a:ext cx="9144000" cy="1036412"/>
          </a:xfrm>
          <a:solidFill>
            <a:srgbClr val="00A199"/>
          </a:solidFill>
        </p:spPr>
        <p:txBody>
          <a:bodyPr>
            <a:normAutofit/>
          </a:bodyPr>
          <a:lstStyle/>
          <a:p>
            <a:pPr algn="ctr"/>
            <a:r>
              <a:rPr lang="en-US" sz="3000" b="1">
                <a:solidFill>
                  <a:schemeClr val="bg1"/>
                </a:solidFill>
                <a:latin typeface="+mn-lt"/>
              </a:rPr>
              <a:t>Social Determinants of Health Assessment</a:t>
            </a:r>
          </a:p>
        </p:txBody>
      </p:sp>
      <p:sp>
        <p:nvSpPr>
          <p:cNvPr id="14" name="TextBox 13">
            <a:extLst>
              <a:ext uri="{FF2B5EF4-FFF2-40B4-BE49-F238E27FC236}">
                <a16:creationId xmlns:a16="http://schemas.microsoft.com/office/drawing/2014/main" id="{C19DA0D1-56F1-D2C3-7599-A7E8410217D5}"/>
              </a:ext>
            </a:extLst>
          </p:cNvPr>
          <p:cNvSpPr txBox="1"/>
          <p:nvPr/>
        </p:nvSpPr>
        <p:spPr>
          <a:xfrm>
            <a:off x="734675" y="1204311"/>
            <a:ext cx="5883906" cy="523220"/>
          </a:xfrm>
          <a:prstGeom prst="rect">
            <a:avLst/>
          </a:prstGeom>
          <a:solidFill>
            <a:srgbClr val="EDF7F5"/>
          </a:solidFill>
          <a:ln>
            <a:noFill/>
          </a:ln>
          <a:effectLst>
            <a:outerShdw blurRad="50800" dist="38100" dir="10800000" algn="r" rotWithShape="0">
              <a:prstClr val="black">
                <a:alpha val="40000"/>
              </a:prstClr>
            </a:outerShdw>
          </a:effectLst>
        </p:spPr>
        <p:txBody>
          <a:bodyPr wrap="square" rtlCol="0">
            <a:spAutoFit/>
          </a:bodyPr>
          <a:lstStyle/>
          <a:p>
            <a:pPr defTabSz="914355">
              <a:buClrTx/>
            </a:pPr>
            <a:r>
              <a:rPr lang="en-US" b="1" kern="1200">
                <a:solidFill>
                  <a:prstClr val="black"/>
                </a:solidFill>
                <a:latin typeface="Calibri"/>
                <a:ea typeface="+mn-ea"/>
                <a:cs typeface="+mn-cs"/>
              </a:rPr>
              <a:t>Definition</a:t>
            </a:r>
            <a:r>
              <a:rPr lang="en-US" kern="1200">
                <a:solidFill>
                  <a:prstClr val="black"/>
                </a:solidFill>
                <a:latin typeface="Calibri"/>
                <a:ea typeface="+mn-ea"/>
                <a:cs typeface="+mn-cs"/>
              </a:rPr>
              <a:t>: </a:t>
            </a:r>
            <a:r>
              <a:rPr lang="en-CA" kern="1200">
                <a:solidFill>
                  <a:prstClr val="black"/>
                </a:solidFill>
                <a:latin typeface="Calibri"/>
                <a:ea typeface="+mn-ea"/>
                <a:cs typeface="+mn-cs"/>
              </a:rPr>
              <a:t>A detailed assessment of a person’s needs related to the social determinants of health, including social and demographic information. </a:t>
            </a:r>
            <a:r>
              <a:rPr lang="en-US" kern="1200">
                <a:solidFill>
                  <a:prstClr val="black"/>
                </a:solidFill>
                <a:latin typeface="Calibri"/>
                <a:ea typeface="+mn-ea"/>
                <a:cs typeface="+mn-cs"/>
              </a:rPr>
              <a:t> </a:t>
            </a:r>
          </a:p>
        </p:txBody>
      </p:sp>
      <p:sp>
        <p:nvSpPr>
          <p:cNvPr id="4" name="TextBox 3">
            <a:extLst>
              <a:ext uri="{FF2B5EF4-FFF2-40B4-BE49-F238E27FC236}">
                <a16:creationId xmlns:a16="http://schemas.microsoft.com/office/drawing/2014/main" id="{B2A1C121-E5D5-62A8-EFEB-013418C65AF7}"/>
              </a:ext>
            </a:extLst>
          </p:cNvPr>
          <p:cNvSpPr txBox="1"/>
          <p:nvPr/>
        </p:nvSpPr>
        <p:spPr>
          <a:xfrm>
            <a:off x="770933" y="5717678"/>
            <a:ext cx="5334738" cy="261610"/>
          </a:xfrm>
          <a:prstGeom prst="rect">
            <a:avLst/>
          </a:prstGeom>
          <a:noFill/>
        </p:spPr>
        <p:txBody>
          <a:bodyPr wrap="square" rtlCol="0">
            <a:spAutoFit/>
          </a:bodyPr>
          <a:lstStyle/>
          <a:p>
            <a:r>
              <a:rPr lang="en-CA" sz="1100">
                <a:latin typeface="+mn-lt"/>
              </a:rPr>
              <a:t>* Denotes data elements that under Person Information data category</a:t>
            </a:r>
          </a:p>
        </p:txBody>
      </p:sp>
      <p:grpSp>
        <p:nvGrpSpPr>
          <p:cNvPr id="91" name="Group 90">
            <a:extLst>
              <a:ext uri="{FF2B5EF4-FFF2-40B4-BE49-F238E27FC236}">
                <a16:creationId xmlns:a16="http://schemas.microsoft.com/office/drawing/2014/main" id="{999C6432-0EC2-943B-502C-AFC15638A561}"/>
              </a:ext>
            </a:extLst>
          </p:cNvPr>
          <p:cNvGrpSpPr/>
          <p:nvPr/>
        </p:nvGrpSpPr>
        <p:grpSpPr>
          <a:xfrm>
            <a:off x="7044330" y="3149569"/>
            <a:ext cx="1818211" cy="923330"/>
            <a:chOff x="7357302" y="1038998"/>
            <a:chExt cx="1818211" cy="923330"/>
          </a:xfrm>
        </p:grpSpPr>
        <p:grpSp>
          <p:nvGrpSpPr>
            <p:cNvPr id="19" name="Group 18">
              <a:extLst>
                <a:ext uri="{FF2B5EF4-FFF2-40B4-BE49-F238E27FC236}">
                  <a16:creationId xmlns:a16="http://schemas.microsoft.com/office/drawing/2014/main" id="{C2AACFC6-32E3-150F-53BD-A57D68946C45}"/>
                </a:ext>
              </a:extLst>
            </p:cNvPr>
            <p:cNvGrpSpPr/>
            <p:nvPr/>
          </p:nvGrpSpPr>
          <p:grpSpPr>
            <a:xfrm>
              <a:off x="7357302" y="1038998"/>
              <a:ext cx="1818211" cy="923330"/>
              <a:chOff x="9783986" y="1275412"/>
              <a:chExt cx="2144524" cy="1231107"/>
            </a:xfrm>
          </p:grpSpPr>
          <p:cxnSp>
            <p:nvCxnSpPr>
              <p:cNvPr id="79" name="Straight Connector 78">
                <a:extLst>
                  <a:ext uri="{FF2B5EF4-FFF2-40B4-BE49-F238E27FC236}">
                    <a16:creationId xmlns:a16="http://schemas.microsoft.com/office/drawing/2014/main" id="{CB1A9CA8-43E7-847D-AB89-E0E1694A2709}"/>
                  </a:ext>
                </a:extLst>
              </p:cNvPr>
              <p:cNvCxnSpPr>
                <a:cxnSpLocks/>
              </p:cNvCxnSpPr>
              <p:nvPr/>
            </p:nvCxnSpPr>
            <p:spPr>
              <a:xfrm>
                <a:off x="9783986" y="1462621"/>
                <a:ext cx="388372"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81" name="TextBox 80">
                <a:extLst>
                  <a:ext uri="{FF2B5EF4-FFF2-40B4-BE49-F238E27FC236}">
                    <a16:creationId xmlns:a16="http://schemas.microsoft.com/office/drawing/2014/main" id="{533C06E8-F715-D313-9E52-47AE562C2383}"/>
                  </a:ext>
                </a:extLst>
              </p:cNvPr>
              <p:cNvSpPr txBox="1"/>
              <p:nvPr/>
            </p:nvSpPr>
            <p:spPr>
              <a:xfrm>
                <a:off x="10172358" y="1275412"/>
                <a:ext cx="1756152" cy="1231107"/>
              </a:xfrm>
              <a:prstGeom prst="rect">
                <a:avLst/>
              </a:prstGeom>
              <a:noFill/>
            </p:spPr>
            <p:txBody>
              <a:bodyPr wrap="none" rtlCol="0">
                <a:spAutoFit/>
              </a:bodyPr>
              <a:lstStyle/>
              <a:p>
                <a:pPr defTabSz="685783">
                  <a:buClrTx/>
                </a:pPr>
                <a:r>
                  <a:rPr lang="en-US" sz="1350" b="1" kern="1200">
                    <a:solidFill>
                      <a:srgbClr val="FF0000"/>
                    </a:solidFill>
                    <a:latin typeface="Calibri"/>
                    <a:ea typeface="+mn-ea"/>
                    <a:cs typeface="+mn-cs"/>
                  </a:rPr>
                  <a:t>PS-CA v1.0</a:t>
                </a:r>
              </a:p>
              <a:p>
                <a:pPr defTabSz="685783">
                  <a:buClrTx/>
                </a:pPr>
                <a:r>
                  <a:rPr lang="en-US" sz="1350" b="1" kern="1200">
                    <a:solidFill>
                      <a:srgbClr val="0070C0"/>
                    </a:solidFill>
                    <a:latin typeface="Calibri"/>
                    <a:ea typeface="+mn-ea"/>
                    <a:cs typeface="+mn-cs"/>
                  </a:rPr>
                  <a:t>SPARK Tool</a:t>
                </a:r>
              </a:p>
              <a:p>
                <a:pPr defTabSz="685783">
                  <a:buClrTx/>
                </a:pPr>
                <a:r>
                  <a:rPr lang="en-US" sz="1350" b="1" kern="1200">
                    <a:solidFill>
                      <a:srgbClr val="FFC000"/>
                    </a:solidFill>
                    <a:latin typeface="Calibri"/>
                    <a:ea typeface="+mn-ea"/>
                    <a:cs typeface="+mn-cs"/>
                  </a:rPr>
                  <a:t>BC GSSO Standard</a:t>
                </a:r>
              </a:p>
              <a:p>
                <a:pPr defTabSz="685783">
                  <a:buClrTx/>
                </a:pPr>
                <a:r>
                  <a:rPr lang="en-US" sz="1350" b="1" kern="1200">
                    <a:solidFill>
                      <a:schemeClr val="accent6"/>
                    </a:solidFill>
                    <a:latin typeface="Calibri"/>
                    <a:ea typeface="+mn-ea"/>
                    <a:cs typeface="+mn-cs"/>
                  </a:rPr>
                  <a:t>USCDI V5</a:t>
                </a:r>
              </a:p>
            </p:txBody>
          </p:sp>
          <p:cxnSp>
            <p:nvCxnSpPr>
              <p:cNvPr id="83" name="Straight Connector 82">
                <a:extLst>
                  <a:ext uri="{FF2B5EF4-FFF2-40B4-BE49-F238E27FC236}">
                    <a16:creationId xmlns:a16="http://schemas.microsoft.com/office/drawing/2014/main" id="{25707ECE-73F2-BE48-D51E-7DC6F098DB15}"/>
                  </a:ext>
                </a:extLst>
              </p:cNvPr>
              <p:cNvCxnSpPr>
                <a:cxnSpLocks/>
              </p:cNvCxnSpPr>
              <p:nvPr/>
            </p:nvCxnSpPr>
            <p:spPr>
              <a:xfrm>
                <a:off x="9799609" y="1768713"/>
                <a:ext cx="388372" cy="0"/>
              </a:xfrm>
              <a:prstGeom prst="line">
                <a:avLst/>
              </a:prstGeom>
              <a:ln w="762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6680C6C4-6A23-D2F4-9978-A226ED0A858C}"/>
                  </a:ext>
                </a:extLst>
              </p:cNvPr>
              <p:cNvCxnSpPr>
                <a:cxnSpLocks/>
              </p:cNvCxnSpPr>
              <p:nvPr/>
            </p:nvCxnSpPr>
            <p:spPr>
              <a:xfrm>
                <a:off x="9799609" y="2054463"/>
                <a:ext cx="388372" cy="0"/>
              </a:xfrm>
              <a:prstGeom prst="line">
                <a:avLst/>
              </a:prstGeom>
              <a:ln w="76200">
                <a:solidFill>
                  <a:srgbClr val="F9CC65"/>
                </a:solidFill>
              </a:ln>
            </p:spPr>
            <p:style>
              <a:lnRef idx="1">
                <a:schemeClr val="accent1"/>
              </a:lnRef>
              <a:fillRef idx="0">
                <a:schemeClr val="accent1"/>
              </a:fillRef>
              <a:effectRef idx="0">
                <a:schemeClr val="accent1"/>
              </a:effectRef>
              <a:fontRef idx="minor">
                <a:schemeClr val="tx1"/>
              </a:fontRef>
            </p:style>
          </p:cxnSp>
        </p:grpSp>
        <p:cxnSp>
          <p:nvCxnSpPr>
            <p:cNvPr id="49" name="Straight Connector 48">
              <a:extLst>
                <a:ext uri="{FF2B5EF4-FFF2-40B4-BE49-F238E27FC236}">
                  <a16:creationId xmlns:a16="http://schemas.microsoft.com/office/drawing/2014/main" id="{D9AD16DA-D517-D40A-268D-FD1EC676D33B}"/>
                </a:ext>
              </a:extLst>
            </p:cNvPr>
            <p:cNvCxnSpPr>
              <a:cxnSpLocks/>
            </p:cNvCxnSpPr>
            <p:nvPr/>
          </p:nvCxnSpPr>
          <p:spPr>
            <a:xfrm>
              <a:off x="7375962" y="1817147"/>
              <a:ext cx="329277" cy="0"/>
            </a:xfrm>
            <a:prstGeom prst="line">
              <a:avLst/>
            </a:prstGeom>
            <a:ln w="76200">
              <a:solidFill>
                <a:schemeClr val="accent6"/>
              </a:solidFill>
            </a:ln>
          </p:spPr>
          <p:style>
            <a:lnRef idx="1">
              <a:schemeClr val="accent1"/>
            </a:lnRef>
            <a:fillRef idx="0">
              <a:schemeClr val="accent1"/>
            </a:fillRef>
            <a:effectRef idx="0">
              <a:schemeClr val="accent1"/>
            </a:effectRef>
            <a:fontRef idx="minor">
              <a:schemeClr val="tx1"/>
            </a:fontRef>
          </p:style>
        </p:cxnSp>
      </p:grpSp>
      <p:grpSp>
        <p:nvGrpSpPr>
          <p:cNvPr id="90" name="Group 89">
            <a:extLst>
              <a:ext uri="{FF2B5EF4-FFF2-40B4-BE49-F238E27FC236}">
                <a16:creationId xmlns:a16="http://schemas.microsoft.com/office/drawing/2014/main" id="{91DA7BD2-FF9C-A7D9-376E-FF9D34992050}"/>
              </a:ext>
            </a:extLst>
          </p:cNvPr>
          <p:cNvGrpSpPr/>
          <p:nvPr/>
        </p:nvGrpSpPr>
        <p:grpSpPr>
          <a:xfrm>
            <a:off x="770933" y="1799234"/>
            <a:ext cx="5980755" cy="3918444"/>
            <a:chOff x="1157134" y="1839234"/>
            <a:chExt cx="5980755" cy="3918444"/>
          </a:xfrm>
        </p:grpSpPr>
        <p:grpSp>
          <p:nvGrpSpPr>
            <p:cNvPr id="48" name="Group 47">
              <a:extLst>
                <a:ext uri="{FF2B5EF4-FFF2-40B4-BE49-F238E27FC236}">
                  <a16:creationId xmlns:a16="http://schemas.microsoft.com/office/drawing/2014/main" id="{1B279F40-E841-F9D2-2DC2-4DB55578303A}"/>
                </a:ext>
              </a:extLst>
            </p:cNvPr>
            <p:cNvGrpSpPr/>
            <p:nvPr/>
          </p:nvGrpSpPr>
          <p:grpSpPr>
            <a:xfrm>
              <a:off x="1157134" y="1839234"/>
              <a:ext cx="5980755" cy="3918444"/>
              <a:chOff x="2924715" y="1442904"/>
              <a:chExt cx="5980755" cy="3918444"/>
            </a:xfrm>
          </p:grpSpPr>
          <p:sp>
            <p:nvSpPr>
              <p:cNvPr id="13" name="TextBox 12">
                <a:extLst>
                  <a:ext uri="{FF2B5EF4-FFF2-40B4-BE49-F238E27FC236}">
                    <a16:creationId xmlns:a16="http://schemas.microsoft.com/office/drawing/2014/main" id="{34DE959B-F593-692B-697F-BEF38A3A62F5}"/>
                  </a:ext>
                </a:extLst>
              </p:cNvPr>
              <p:cNvSpPr txBox="1"/>
              <p:nvPr/>
            </p:nvSpPr>
            <p:spPr>
              <a:xfrm>
                <a:off x="5324558" y="1442904"/>
                <a:ext cx="1440180" cy="307777"/>
              </a:xfrm>
              <a:prstGeom prst="rect">
                <a:avLst/>
              </a:prstGeom>
              <a:noFill/>
            </p:spPr>
            <p:txBody>
              <a:bodyPr wrap="square" rtlCol="0">
                <a:spAutoFit/>
              </a:bodyPr>
              <a:lstStyle/>
              <a:p>
                <a:pPr defTabSz="914355">
                  <a:buClrTx/>
                </a:pPr>
                <a:r>
                  <a:rPr lang="en-US" b="1" kern="1200">
                    <a:solidFill>
                      <a:prstClr val="black"/>
                    </a:solidFill>
                    <a:latin typeface="Calibri"/>
                    <a:ea typeface="+mn-ea"/>
                    <a:cs typeface="+mn-cs"/>
                  </a:rPr>
                  <a:t>Data elements</a:t>
                </a:r>
              </a:p>
            </p:txBody>
          </p:sp>
          <p:sp>
            <p:nvSpPr>
              <p:cNvPr id="56" name="Left Brace 55">
                <a:extLst>
                  <a:ext uri="{FF2B5EF4-FFF2-40B4-BE49-F238E27FC236}">
                    <a16:creationId xmlns:a16="http://schemas.microsoft.com/office/drawing/2014/main" id="{C63DEBAD-402C-DBB4-9C9F-195F6FA79A23}"/>
                  </a:ext>
                </a:extLst>
              </p:cNvPr>
              <p:cNvSpPr/>
              <p:nvPr/>
            </p:nvSpPr>
            <p:spPr>
              <a:xfrm rot="5400000">
                <a:off x="5737570" y="-472537"/>
                <a:ext cx="429277" cy="4741617"/>
              </a:xfrm>
              <a:prstGeom prst="leftBrace">
                <a:avLst>
                  <a:gd name="adj1" fmla="val 0"/>
                  <a:gd name="adj2" fmla="val 50253"/>
                </a:avLst>
              </a:prstGeom>
              <a:ln>
                <a:solidFill>
                  <a:schemeClr val="accent2"/>
                </a:solidFill>
              </a:ln>
            </p:spPr>
            <p:style>
              <a:lnRef idx="2">
                <a:schemeClr val="accent3"/>
              </a:lnRef>
              <a:fillRef idx="0">
                <a:schemeClr val="accent3"/>
              </a:fillRef>
              <a:effectRef idx="1">
                <a:schemeClr val="accent3"/>
              </a:effectRef>
              <a:fontRef idx="minor">
                <a:schemeClr val="tx1"/>
              </a:fontRef>
            </p:style>
            <p:txBody>
              <a:bodyPr rtlCol="0" anchor="ctr"/>
              <a:lstStyle/>
              <a:p>
                <a:pPr algn="ctr" defTabSz="914355">
                  <a:buClrTx/>
                </a:pPr>
                <a:endParaRPr lang="en-US" sz="1800" kern="1200">
                  <a:solidFill>
                    <a:srgbClr val="000000"/>
                  </a:solidFill>
                  <a:latin typeface="Calibri"/>
                </a:endParaRPr>
              </a:p>
            </p:txBody>
          </p:sp>
          <p:grpSp>
            <p:nvGrpSpPr>
              <p:cNvPr id="174" name="Group 173">
                <a:extLst>
                  <a:ext uri="{FF2B5EF4-FFF2-40B4-BE49-F238E27FC236}">
                    <a16:creationId xmlns:a16="http://schemas.microsoft.com/office/drawing/2014/main" id="{59F8F646-29CF-3857-24A9-12E60D35487C}"/>
                  </a:ext>
                </a:extLst>
              </p:cNvPr>
              <p:cNvGrpSpPr/>
              <p:nvPr/>
            </p:nvGrpSpPr>
            <p:grpSpPr>
              <a:xfrm>
                <a:off x="2924715" y="1985611"/>
                <a:ext cx="5980755" cy="3048505"/>
                <a:chOff x="3899621" y="2580020"/>
                <a:chExt cx="7974342" cy="3649285"/>
              </a:xfrm>
            </p:grpSpPr>
            <p:sp>
              <p:nvSpPr>
                <p:cNvPr id="7" name="Rectangle: Diagonal Corners Rounded 6">
                  <a:extLst>
                    <a:ext uri="{FF2B5EF4-FFF2-40B4-BE49-F238E27FC236}">
                      <a16:creationId xmlns:a16="http://schemas.microsoft.com/office/drawing/2014/main" id="{CFDAE79F-A351-E337-A0CE-3C090444CE72}"/>
                    </a:ext>
                  </a:extLst>
                </p:cNvPr>
                <p:cNvSpPr/>
                <p:nvPr/>
              </p:nvSpPr>
              <p:spPr>
                <a:xfrm>
                  <a:off x="3899621" y="4250243"/>
                  <a:ext cx="1920240" cy="320040"/>
                </a:xfrm>
                <a:prstGeom prst="round2DiagRect">
                  <a:avLst/>
                </a:prstGeom>
                <a:solidFill>
                  <a:srgbClr val="EDF7F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5">
                    <a:buClrTx/>
                  </a:pPr>
                  <a:r>
                    <a:rPr lang="en-US" sz="825" b="1" kern="1200">
                      <a:solidFill>
                        <a:prstClr val="black"/>
                      </a:solidFill>
                      <a:latin typeface="Calibri"/>
                    </a:rPr>
                    <a:t>Ethnicity</a:t>
                  </a:r>
                </a:p>
              </p:txBody>
            </p:sp>
            <p:sp>
              <p:nvSpPr>
                <p:cNvPr id="8" name="Rectangle: Diagonal Corners Rounded 7">
                  <a:extLst>
                    <a:ext uri="{FF2B5EF4-FFF2-40B4-BE49-F238E27FC236}">
                      <a16:creationId xmlns:a16="http://schemas.microsoft.com/office/drawing/2014/main" id="{9BAB404C-AEE6-C09C-8B40-12443C1CB6FB}"/>
                    </a:ext>
                  </a:extLst>
                </p:cNvPr>
                <p:cNvSpPr/>
                <p:nvPr/>
              </p:nvSpPr>
              <p:spPr>
                <a:xfrm>
                  <a:off x="3909308" y="5477836"/>
                  <a:ext cx="1920240" cy="320040"/>
                </a:xfrm>
                <a:prstGeom prst="round2DiagRect">
                  <a:avLst/>
                </a:prstGeom>
                <a:solidFill>
                  <a:srgbClr val="EDF7F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5">
                    <a:buClrTx/>
                  </a:pPr>
                  <a:r>
                    <a:rPr lang="en-US" sz="825" b="1" kern="1200">
                      <a:solidFill>
                        <a:prstClr val="black"/>
                      </a:solidFill>
                      <a:latin typeface="Calibri"/>
                    </a:rPr>
                    <a:t>Born in Canada Status</a:t>
                  </a:r>
                </a:p>
              </p:txBody>
            </p:sp>
            <p:sp>
              <p:nvSpPr>
                <p:cNvPr id="10" name="Rectangle: Diagonal Corners Rounded 9">
                  <a:extLst>
                    <a:ext uri="{FF2B5EF4-FFF2-40B4-BE49-F238E27FC236}">
                      <a16:creationId xmlns:a16="http://schemas.microsoft.com/office/drawing/2014/main" id="{BE5E6D3A-13DD-C38A-8896-B5AA77AEF296}"/>
                    </a:ext>
                  </a:extLst>
                </p:cNvPr>
                <p:cNvSpPr/>
                <p:nvPr/>
              </p:nvSpPr>
              <p:spPr>
                <a:xfrm>
                  <a:off x="3909308" y="3004816"/>
                  <a:ext cx="1920240" cy="320040"/>
                </a:xfrm>
                <a:prstGeom prst="round2DiagRect">
                  <a:avLst/>
                </a:prstGeom>
                <a:solidFill>
                  <a:srgbClr val="EDF7F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5">
                    <a:buClrTx/>
                  </a:pPr>
                  <a:r>
                    <a:rPr lang="en-US" sz="825" b="1" kern="1200">
                      <a:solidFill>
                        <a:prstClr val="black"/>
                      </a:solidFill>
                      <a:latin typeface="Calibri"/>
                    </a:rPr>
                    <a:t>Education Level</a:t>
                  </a:r>
                </a:p>
              </p:txBody>
            </p:sp>
            <p:sp>
              <p:nvSpPr>
                <p:cNvPr id="15" name="Rectangle: Diagonal Corners Rounded 14">
                  <a:extLst>
                    <a:ext uri="{FF2B5EF4-FFF2-40B4-BE49-F238E27FC236}">
                      <a16:creationId xmlns:a16="http://schemas.microsoft.com/office/drawing/2014/main" id="{CD2AB3A2-B9DD-195A-BAF2-31F26C732B57}"/>
                    </a:ext>
                  </a:extLst>
                </p:cNvPr>
                <p:cNvSpPr/>
                <p:nvPr/>
              </p:nvSpPr>
              <p:spPr>
                <a:xfrm>
                  <a:off x="7926070" y="2997073"/>
                  <a:ext cx="1920240" cy="320040"/>
                </a:xfrm>
                <a:prstGeom prst="round2DiagRect">
                  <a:avLst/>
                </a:prstGeom>
                <a:solidFill>
                  <a:srgbClr val="EDF7F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5">
                    <a:buClrTx/>
                  </a:pPr>
                  <a:r>
                    <a:rPr lang="en-US" sz="825" b="1" kern="1200">
                      <a:solidFill>
                        <a:prstClr val="black"/>
                      </a:solidFill>
                      <a:latin typeface="Calibri"/>
                    </a:rPr>
                    <a:t>Financial Stability</a:t>
                  </a:r>
                </a:p>
              </p:txBody>
            </p:sp>
            <p:sp>
              <p:nvSpPr>
                <p:cNvPr id="20" name="Rectangle: Diagonal Corners Rounded 19">
                  <a:extLst>
                    <a:ext uri="{FF2B5EF4-FFF2-40B4-BE49-F238E27FC236}">
                      <a16:creationId xmlns:a16="http://schemas.microsoft.com/office/drawing/2014/main" id="{194A480A-B02C-FEAA-F4A9-FB20E04A40BC}"/>
                    </a:ext>
                  </a:extLst>
                </p:cNvPr>
                <p:cNvSpPr/>
                <p:nvPr/>
              </p:nvSpPr>
              <p:spPr>
                <a:xfrm>
                  <a:off x="3899783" y="3835088"/>
                  <a:ext cx="1920240" cy="320040"/>
                </a:xfrm>
                <a:prstGeom prst="round2DiagRect">
                  <a:avLst/>
                </a:prstGeom>
                <a:solidFill>
                  <a:srgbClr val="EDF7F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5">
                    <a:buClrTx/>
                  </a:pPr>
                  <a:r>
                    <a:rPr lang="en-US" sz="825" b="1" kern="1200">
                      <a:solidFill>
                        <a:prstClr val="black"/>
                      </a:solidFill>
                      <a:latin typeface="Calibri"/>
                    </a:rPr>
                    <a:t>Racialized Group</a:t>
                  </a:r>
                </a:p>
              </p:txBody>
            </p:sp>
            <p:sp>
              <p:nvSpPr>
                <p:cNvPr id="21" name="Rectangle: Diagonal Corners Rounded 20">
                  <a:extLst>
                    <a:ext uri="{FF2B5EF4-FFF2-40B4-BE49-F238E27FC236}">
                      <a16:creationId xmlns:a16="http://schemas.microsoft.com/office/drawing/2014/main" id="{F804828B-1382-DEF4-6FCC-B4107A205BF2}"/>
                    </a:ext>
                  </a:extLst>
                </p:cNvPr>
                <p:cNvSpPr/>
                <p:nvPr/>
              </p:nvSpPr>
              <p:spPr>
                <a:xfrm>
                  <a:off x="5952623" y="2586786"/>
                  <a:ext cx="1920240" cy="320040"/>
                </a:xfrm>
                <a:prstGeom prst="round2DiagRect">
                  <a:avLst/>
                </a:prstGeom>
                <a:solidFill>
                  <a:srgbClr val="EDF7F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5">
                    <a:buClrTx/>
                  </a:pPr>
                  <a:r>
                    <a:rPr lang="en-US" sz="825" b="1" kern="1200">
                      <a:solidFill>
                        <a:prstClr val="black"/>
                      </a:solidFill>
                      <a:latin typeface="Calibri"/>
                    </a:rPr>
                    <a:t>Gender Identity</a:t>
                  </a:r>
                </a:p>
              </p:txBody>
            </p:sp>
            <p:sp>
              <p:nvSpPr>
                <p:cNvPr id="26" name="Rectangle: Diagonal Corners Rounded 25">
                  <a:extLst>
                    <a:ext uri="{FF2B5EF4-FFF2-40B4-BE49-F238E27FC236}">
                      <a16:creationId xmlns:a16="http://schemas.microsoft.com/office/drawing/2014/main" id="{2ABFE13E-9D44-5BC8-8F8F-BB70C35046FE}"/>
                    </a:ext>
                  </a:extLst>
                </p:cNvPr>
                <p:cNvSpPr/>
                <p:nvPr/>
              </p:nvSpPr>
              <p:spPr>
                <a:xfrm>
                  <a:off x="5934295" y="4648385"/>
                  <a:ext cx="1920240" cy="320040"/>
                </a:xfrm>
                <a:prstGeom prst="round2DiagRect">
                  <a:avLst/>
                </a:prstGeom>
                <a:solidFill>
                  <a:srgbClr val="EDF7F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5">
                    <a:buClrTx/>
                  </a:pPr>
                  <a:r>
                    <a:rPr lang="en-US" sz="825" b="1" kern="1200">
                      <a:solidFill>
                        <a:prstClr val="black"/>
                      </a:solidFill>
                      <a:latin typeface="Calibri"/>
                    </a:rPr>
                    <a:t>Sex Parameter for Clinical Use</a:t>
                  </a:r>
                </a:p>
              </p:txBody>
            </p:sp>
            <p:sp>
              <p:nvSpPr>
                <p:cNvPr id="9" name="Rectangle: Diagonal Corners Rounded 8">
                  <a:extLst>
                    <a:ext uri="{FF2B5EF4-FFF2-40B4-BE49-F238E27FC236}">
                      <a16:creationId xmlns:a16="http://schemas.microsoft.com/office/drawing/2014/main" id="{C47F5F3D-65AB-E0F6-EB11-EAC22EBAA4B6}"/>
                    </a:ext>
                  </a:extLst>
                </p:cNvPr>
                <p:cNvSpPr/>
                <p:nvPr/>
              </p:nvSpPr>
              <p:spPr>
                <a:xfrm>
                  <a:off x="3909308" y="2595964"/>
                  <a:ext cx="1920240" cy="320040"/>
                </a:xfrm>
                <a:prstGeom prst="round2DiagRect">
                  <a:avLst/>
                </a:prstGeom>
                <a:solidFill>
                  <a:srgbClr val="EDF7F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5">
                    <a:buClrTx/>
                  </a:pPr>
                  <a:r>
                    <a:rPr lang="en-US" sz="825" b="1" kern="1200">
                      <a:solidFill>
                        <a:prstClr val="black"/>
                      </a:solidFill>
                      <a:latin typeface="Calibri"/>
                    </a:rPr>
                    <a:t>Service language</a:t>
                  </a:r>
                </a:p>
              </p:txBody>
            </p:sp>
            <p:sp>
              <p:nvSpPr>
                <p:cNvPr id="11" name="Rectangle: Diagonal Corners Rounded 10">
                  <a:extLst>
                    <a:ext uri="{FF2B5EF4-FFF2-40B4-BE49-F238E27FC236}">
                      <a16:creationId xmlns:a16="http://schemas.microsoft.com/office/drawing/2014/main" id="{5CB4B3A3-BB58-7D9E-ECE4-C3214B37B990}"/>
                    </a:ext>
                  </a:extLst>
                </p:cNvPr>
                <p:cNvSpPr/>
                <p:nvPr/>
              </p:nvSpPr>
              <p:spPr>
                <a:xfrm>
                  <a:off x="3899621" y="4665399"/>
                  <a:ext cx="1920240" cy="320040"/>
                </a:xfrm>
                <a:prstGeom prst="round2DiagRect">
                  <a:avLst/>
                </a:prstGeom>
                <a:solidFill>
                  <a:srgbClr val="EDF7F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5">
                    <a:buClrTx/>
                  </a:pPr>
                  <a:r>
                    <a:rPr lang="en-US" sz="825" b="1" kern="1200">
                      <a:solidFill>
                        <a:prstClr val="black"/>
                      </a:solidFill>
                      <a:latin typeface="Calibri"/>
                    </a:rPr>
                    <a:t>Indigenous Identity</a:t>
                  </a:r>
                </a:p>
              </p:txBody>
            </p:sp>
            <p:sp>
              <p:nvSpPr>
                <p:cNvPr id="17" name="Rectangle: Diagonal Corners Rounded 16">
                  <a:extLst>
                    <a:ext uri="{FF2B5EF4-FFF2-40B4-BE49-F238E27FC236}">
                      <a16:creationId xmlns:a16="http://schemas.microsoft.com/office/drawing/2014/main" id="{B668F7B5-9F54-FE4A-FB2D-6F552F027110}"/>
                    </a:ext>
                  </a:extLst>
                </p:cNvPr>
                <p:cNvSpPr/>
                <p:nvPr/>
              </p:nvSpPr>
              <p:spPr>
                <a:xfrm>
                  <a:off x="3899621" y="5080553"/>
                  <a:ext cx="1920240" cy="320040"/>
                </a:xfrm>
                <a:prstGeom prst="round2DiagRect">
                  <a:avLst/>
                </a:prstGeom>
                <a:solidFill>
                  <a:srgbClr val="EDF7F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5">
                    <a:buClrTx/>
                  </a:pPr>
                  <a:r>
                    <a:rPr lang="en-US" sz="825" b="1" kern="1200">
                      <a:solidFill>
                        <a:prstClr val="black"/>
                      </a:solidFill>
                      <a:latin typeface="Calibri"/>
                    </a:rPr>
                    <a:t>Religious or spiritual affiliations</a:t>
                  </a:r>
                </a:p>
              </p:txBody>
            </p:sp>
            <p:sp>
              <p:nvSpPr>
                <p:cNvPr id="22" name="Rectangle: Diagonal Corners Rounded 21">
                  <a:extLst>
                    <a:ext uri="{FF2B5EF4-FFF2-40B4-BE49-F238E27FC236}">
                      <a16:creationId xmlns:a16="http://schemas.microsoft.com/office/drawing/2014/main" id="{8F3E8AE7-39B2-4422-C789-68D5D7A74B1C}"/>
                    </a:ext>
                  </a:extLst>
                </p:cNvPr>
                <p:cNvSpPr/>
                <p:nvPr/>
              </p:nvSpPr>
              <p:spPr>
                <a:xfrm>
                  <a:off x="3899621" y="3410240"/>
                  <a:ext cx="1920240" cy="320040"/>
                </a:xfrm>
                <a:prstGeom prst="round2DiagRect">
                  <a:avLst/>
                </a:prstGeom>
                <a:solidFill>
                  <a:srgbClr val="EDF7F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5">
                    <a:buClrTx/>
                  </a:pPr>
                  <a:r>
                    <a:rPr lang="en-US" sz="825" b="1" kern="1200">
                      <a:solidFill>
                        <a:prstClr val="black"/>
                      </a:solidFill>
                      <a:latin typeface="Calibri"/>
                    </a:rPr>
                    <a:t>Relationship Status</a:t>
                  </a:r>
                </a:p>
              </p:txBody>
            </p:sp>
            <p:sp>
              <p:nvSpPr>
                <p:cNvPr id="29" name="Rectangle: Diagonal Corners Rounded 28">
                  <a:extLst>
                    <a:ext uri="{FF2B5EF4-FFF2-40B4-BE49-F238E27FC236}">
                      <a16:creationId xmlns:a16="http://schemas.microsoft.com/office/drawing/2014/main" id="{EACF07D1-EB21-7A66-04F9-09FA4A11B8CD}"/>
                    </a:ext>
                  </a:extLst>
                </p:cNvPr>
                <p:cNvSpPr/>
                <p:nvPr/>
              </p:nvSpPr>
              <p:spPr>
                <a:xfrm>
                  <a:off x="5934295" y="4235287"/>
                  <a:ext cx="1920240" cy="320040"/>
                </a:xfrm>
                <a:prstGeom prst="round2DiagRect">
                  <a:avLst/>
                </a:prstGeom>
                <a:solidFill>
                  <a:srgbClr val="EDF7F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5">
                    <a:buClrTx/>
                  </a:pPr>
                  <a:r>
                    <a:rPr lang="en-US" sz="825" b="1" kern="1200">
                      <a:solidFill>
                        <a:prstClr val="black"/>
                      </a:solidFill>
                      <a:latin typeface="Calibri"/>
                    </a:rPr>
                    <a:t>Recorded sex or gender</a:t>
                  </a:r>
                </a:p>
              </p:txBody>
            </p:sp>
            <p:sp>
              <p:nvSpPr>
                <p:cNvPr id="30" name="Rectangle: Diagonal Corners Rounded 29">
                  <a:extLst>
                    <a:ext uri="{FF2B5EF4-FFF2-40B4-BE49-F238E27FC236}">
                      <a16:creationId xmlns:a16="http://schemas.microsoft.com/office/drawing/2014/main" id="{804389DD-BDE0-6DE1-D477-432CB6DD4371}"/>
                    </a:ext>
                  </a:extLst>
                </p:cNvPr>
                <p:cNvSpPr/>
                <p:nvPr/>
              </p:nvSpPr>
              <p:spPr>
                <a:xfrm>
                  <a:off x="5934295" y="3410239"/>
                  <a:ext cx="1920240" cy="320040"/>
                </a:xfrm>
                <a:prstGeom prst="round2DiagRect">
                  <a:avLst/>
                </a:prstGeom>
                <a:solidFill>
                  <a:srgbClr val="EDF7F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5">
                    <a:buClrTx/>
                  </a:pPr>
                  <a:r>
                    <a:rPr lang="en-US" sz="825" b="1" kern="1200">
                      <a:solidFill>
                        <a:prstClr val="black"/>
                      </a:solidFill>
                      <a:latin typeface="Calibri"/>
                    </a:rPr>
                    <a:t>Sex at Birth</a:t>
                  </a:r>
                </a:p>
              </p:txBody>
            </p:sp>
            <p:sp>
              <p:nvSpPr>
                <p:cNvPr id="31" name="Rectangle: Diagonal Corners Rounded 30">
                  <a:extLst>
                    <a:ext uri="{FF2B5EF4-FFF2-40B4-BE49-F238E27FC236}">
                      <a16:creationId xmlns:a16="http://schemas.microsoft.com/office/drawing/2014/main" id="{840DFB7F-CF41-2D98-597C-6AB2CAF6E2FA}"/>
                    </a:ext>
                  </a:extLst>
                </p:cNvPr>
                <p:cNvSpPr/>
                <p:nvPr/>
              </p:nvSpPr>
              <p:spPr>
                <a:xfrm>
                  <a:off x="3899621" y="5909265"/>
                  <a:ext cx="1920240" cy="320040"/>
                </a:xfrm>
                <a:prstGeom prst="round2DiagRect">
                  <a:avLst/>
                </a:prstGeom>
                <a:solidFill>
                  <a:srgbClr val="EDF7F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5">
                    <a:buClrTx/>
                  </a:pPr>
                  <a:r>
                    <a:rPr lang="en-US" sz="825" b="1" kern="1200">
                      <a:solidFill>
                        <a:prstClr val="black"/>
                      </a:solidFill>
                      <a:latin typeface="Calibri"/>
                    </a:rPr>
                    <a:t>Time since arrival in Canada</a:t>
                  </a:r>
                </a:p>
              </p:txBody>
            </p:sp>
            <p:sp>
              <p:nvSpPr>
                <p:cNvPr id="33" name="Rectangle: Diagonal Corners Rounded 32">
                  <a:extLst>
                    <a:ext uri="{FF2B5EF4-FFF2-40B4-BE49-F238E27FC236}">
                      <a16:creationId xmlns:a16="http://schemas.microsoft.com/office/drawing/2014/main" id="{E8B002C1-AC2A-4097-46E0-BAA25B2C46A7}"/>
                    </a:ext>
                  </a:extLst>
                </p:cNvPr>
                <p:cNvSpPr/>
                <p:nvPr/>
              </p:nvSpPr>
              <p:spPr>
                <a:xfrm>
                  <a:off x="7926070" y="2583976"/>
                  <a:ext cx="1920240" cy="320040"/>
                </a:xfrm>
                <a:prstGeom prst="round2DiagRect">
                  <a:avLst/>
                </a:prstGeom>
                <a:solidFill>
                  <a:srgbClr val="EDF7F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5">
                    <a:buClrTx/>
                  </a:pPr>
                  <a:r>
                    <a:rPr lang="en-US" sz="825" b="1" kern="1200">
                      <a:solidFill>
                        <a:prstClr val="black"/>
                      </a:solidFill>
                      <a:latin typeface="Calibri"/>
                    </a:rPr>
                    <a:t>Employment Status</a:t>
                  </a:r>
                </a:p>
              </p:txBody>
            </p:sp>
            <p:sp>
              <p:nvSpPr>
                <p:cNvPr id="34" name="Rectangle: Diagonal Corners Rounded 33">
                  <a:extLst>
                    <a:ext uri="{FF2B5EF4-FFF2-40B4-BE49-F238E27FC236}">
                      <a16:creationId xmlns:a16="http://schemas.microsoft.com/office/drawing/2014/main" id="{062241CA-E30D-B68D-29D6-31C57B84D75C}"/>
                    </a:ext>
                  </a:extLst>
                </p:cNvPr>
                <p:cNvSpPr/>
                <p:nvPr/>
              </p:nvSpPr>
              <p:spPr>
                <a:xfrm>
                  <a:off x="9953723" y="5105268"/>
                  <a:ext cx="1920240" cy="320040"/>
                </a:xfrm>
                <a:prstGeom prst="round2DiagRect">
                  <a:avLst/>
                </a:prstGeom>
                <a:solidFill>
                  <a:srgbClr val="EDF7F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5">
                    <a:buClrTx/>
                  </a:pPr>
                  <a:r>
                    <a:rPr lang="en-US" sz="825" b="1" kern="1200">
                      <a:solidFill>
                        <a:prstClr val="black"/>
                      </a:solidFill>
                      <a:latin typeface="Calibri"/>
                    </a:rPr>
                    <a:t>Access to Childcare</a:t>
                  </a:r>
                </a:p>
              </p:txBody>
            </p:sp>
            <p:sp>
              <p:nvSpPr>
                <p:cNvPr id="36" name="Rectangle: Diagonal Corners Rounded 35">
                  <a:extLst>
                    <a:ext uri="{FF2B5EF4-FFF2-40B4-BE49-F238E27FC236}">
                      <a16:creationId xmlns:a16="http://schemas.microsoft.com/office/drawing/2014/main" id="{7EDF77C1-4B4A-83C9-CBD0-7E2A3C975D7F}"/>
                    </a:ext>
                  </a:extLst>
                </p:cNvPr>
                <p:cNvSpPr/>
                <p:nvPr/>
              </p:nvSpPr>
              <p:spPr>
                <a:xfrm>
                  <a:off x="9953723" y="2580020"/>
                  <a:ext cx="1920240" cy="320040"/>
                </a:xfrm>
                <a:prstGeom prst="round2DiagRect">
                  <a:avLst/>
                </a:prstGeom>
                <a:solidFill>
                  <a:srgbClr val="EDF7F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5">
                    <a:buClrTx/>
                  </a:pPr>
                  <a:r>
                    <a:rPr lang="en-US" sz="825" b="1" kern="1200">
                      <a:solidFill>
                        <a:prstClr val="black"/>
                      </a:solidFill>
                      <a:latin typeface="Calibri"/>
                    </a:rPr>
                    <a:t>Access to Food</a:t>
                  </a:r>
                </a:p>
              </p:txBody>
            </p:sp>
            <p:sp>
              <p:nvSpPr>
                <p:cNvPr id="37" name="Rectangle: Diagonal Corners Rounded 36">
                  <a:extLst>
                    <a:ext uri="{FF2B5EF4-FFF2-40B4-BE49-F238E27FC236}">
                      <a16:creationId xmlns:a16="http://schemas.microsoft.com/office/drawing/2014/main" id="{7AE309DC-FE42-131F-4E84-D63E2A83FB0C}"/>
                    </a:ext>
                  </a:extLst>
                </p:cNvPr>
                <p:cNvSpPr/>
                <p:nvPr/>
              </p:nvSpPr>
              <p:spPr>
                <a:xfrm>
                  <a:off x="7944009" y="4258137"/>
                  <a:ext cx="1920240" cy="320040"/>
                </a:xfrm>
                <a:prstGeom prst="round2DiagRect">
                  <a:avLst/>
                </a:prstGeom>
                <a:solidFill>
                  <a:srgbClr val="EDF7F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5">
                    <a:buClrTx/>
                  </a:pPr>
                  <a:r>
                    <a:rPr lang="en-US" sz="825" b="1" kern="1200">
                      <a:solidFill>
                        <a:prstClr val="black"/>
                      </a:solidFill>
                      <a:latin typeface="Calibri"/>
                    </a:rPr>
                    <a:t>Housing Condition</a:t>
                  </a:r>
                </a:p>
              </p:txBody>
            </p:sp>
            <p:sp>
              <p:nvSpPr>
                <p:cNvPr id="38" name="Rectangle: Diagonal Corners Rounded 37">
                  <a:extLst>
                    <a:ext uri="{FF2B5EF4-FFF2-40B4-BE49-F238E27FC236}">
                      <a16:creationId xmlns:a16="http://schemas.microsoft.com/office/drawing/2014/main" id="{E11EB134-5DB9-4988-F5E3-E74799CE4A78}"/>
                    </a:ext>
                  </a:extLst>
                </p:cNvPr>
                <p:cNvSpPr/>
                <p:nvPr/>
              </p:nvSpPr>
              <p:spPr>
                <a:xfrm>
                  <a:off x="9953723" y="3446063"/>
                  <a:ext cx="1920240" cy="320040"/>
                </a:xfrm>
                <a:prstGeom prst="round2DiagRect">
                  <a:avLst/>
                </a:prstGeom>
                <a:solidFill>
                  <a:srgbClr val="EDF7F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5">
                    <a:buClrTx/>
                  </a:pPr>
                  <a:r>
                    <a:rPr lang="en-US" sz="825" b="1" kern="1200">
                      <a:solidFill>
                        <a:prstClr val="black"/>
                      </a:solidFill>
                      <a:latin typeface="Calibri"/>
                    </a:rPr>
                    <a:t>Access to Internet</a:t>
                  </a:r>
                </a:p>
              </p:txBody>
            </p:sp>
            <p:sp>
              <p:nvSpPr>
                <p:cNvPr id="39" name="Rectangle: Diagonal Corners Rounded 38">
                  <a:extLst>
                    <a:ext uri="{FF2B5EF4-FFF2-40B4-BE49-F238E27FC236}">
                      <a16:creationId xmlns:a16="http://schemas.microsoft.com/office/drawing/2014/main" id="{619DF5B3-D27A-9C54-BAC7-15B244DF639A}"/>
                    </a:ext>
                  </a:extLst>
                </p:cNvPr>
                <p:cNvSpPr/>
                <p:nvPr/>
              </p:nvSpPr>
              <p:spPr>
                <a:xfrm>
                  <a:off x="7935534" y="3411282"/>
                  <a:ext cx="1920240" cy="320040"/>
                </a:xfrm>
                <a:prstGeom prst="round2DiagRect">
                  <a:avLst/>
                </a:prstGeom>
                <a:solidFill>
                  <a:srgbClr val="EDF7F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5">
                    <a:buClrTx/>
                  </a:pPr>
                  <a:r>
                    <a:rPr lang="en-US" sz="825" b="1" kern="1200">
                      <a:solidFill>
                        <a:prstClr val="black"/>
                      </a:solidFill>
                      <a:latin typeface="Calibri"/>
                    </a:rPr>
                    <a:t>Housing Stability</a:t>
                  </a:r>
                </a:p>
              </p:txBody>
            </p:sp>
            <p:sp>
              <p:nvSpPr>
                <p:cNvPr id="40" name="Rectangle: Diagonal Corners Rounded 39">
                  <a:extLst>
                    <a:ext uri="{FF2B5EF4-FFF2-40B4-BE49-F238E27FC236}">
                      <a16:creationId xmlns:a16="http://schemas.microsoft.com/office/drawing/2014/main" id="{A215C0CF-A079-406B-5C4B-16A66C76207E}"/>
                    </a:ext>
                  </a:extLst>
                </p:cNvPr>
                <p:cNvSpPr/>
                <p:nvPr/>
              </p:nvSpPr>
              <p:spPr>
                <a:xfrm>
                  <a:off x="7944009" y="3843261"/>
                  <a:ext cx="1920240" cy="320040"/>
                </a:xfrm>
                <a:prstGeom prst="round2DiagRect">
                  <a:avLst/>
                </a:prstGeom>
                <a:solidFill>
                  <a:srgbClr val="EDF7F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5">
                    <a:buClrTx/>
                  </a:pPr>
                  <a:r>
                    <a:rPr lang="en-US" sz="825" b="1" kern="1200">
                      <a:solidFill>
                        <a:prstClr val="black"/>
                      </a:solidFill>
                      <a:latin typeface="Calibri"/>
                    </a:rPr>
                    <a:t>Household Composition</a:t>
                  </a:r>
                </a:p>
              </p:txBody>
            </p:sp>
            <p:sp>
              <p:nvSpPr>
                <p:cNvPr id="41" name="Rectangle: Diagonal Corners Rounded 40">
                  <a:extLst>
                    <a:ext uri="{FF2B5EF4-FFF2-40B4-BE49-F238E27FC236}">
                      <a16:creationId xmlns:a16="http://schemas.microsoft.com/office/drawing/2014/main" id="{D8965D1E-D811-B09C-912D-DB63BFF57F87}"/>
                    </a:ext>
                  </a:extLst>
                </p:cNvPr>
                <p:cNvSpPr/>
                <p:nvPr/>
              </p:nvSpPr>
              <p:spPr>
                <a:xfrm>
                  <a:off x="9953723" y="5498359"/>
                  <a:ext cx="1920240" cy="320040"/>
                </a:xfrm>
                <a:prstGeom prst="round2DiagRect">
                  <a:avLst/>
                </a:prstGeom>
                <a:solidFill>
                  <a:srgbClr val="EDF7F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5">
                    <a:buClrTx/>
                  </a:pPr>
                  <a:r>
                    <a:rPr lang="en-US" sz="825" b="1" kern="1200">
                      <a:solidFill>
                        <a:prstClr val="black"/>
                      </a:solidFill>
                      <a:latin typeface="Calibri"/>
                    </a:rPr>
                    <a:t>Social Supports</a:t>
                  </a:r>
                </a:p>
              </p:txBody>
            </p:sp>
            <p:sp>
              <p:nvSpPr>
                <p:cNvPr id="43" name="Rectangle: Diagonal Corners Rounded 42">
                  <a:extLst>
                    <a:ext uri="{FF2B5EF4-FFF2-40B4-BE49-F238E27FC236}">
                      <a16:creationId xmlns:a16="http://schemas.microsoft.com/office/drawing/2014/main" id="{F4C452F7-0EE6-14C5-831F-CB68FADC5E7E}"/>
                    </a:ext>
                  </a:extLst>
                </p:cNvPr>
                <p:cNvSpPr/>
                <p:nvPr/>
              </p:nvSpPr>
              <p:spPr>
                <a:xfrm>
                  <a:off x="9953723" y="5896775"/>
                  <a:ext cx="1920240" cy="320040"/>
                </a:xfrm>
                <a:prstGeom prst="round2DiagRect">
                  <a:avLst/>
                </a:prstGeom>
                <a:solidFill>
                  <a:srgbClr val="EDF7F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5">
                    <a:buClrTx/>
                  </a:pPr>
                  <a:r>
                    <a:rPr lang="en-US" sz="825" b="1" kern="1200">
                      <a:solidFill>
                        <a:prstClr val="black"/>
                      </a:solidFill>
                      <a:latin typeface="Calibri"/>
                    </a:rPr>
                    <a:t>Legal History</a:t>
                  </a:r>
                </a:p>
              </p:txBody>
            </p:sp>
            <p:sp>
              <p:nvSpPr>
                <p:cNvPr id="44" name="Rectangle: Diagonal Corners Rounded 43">
                  <a:extLst>
                    <a:ext uri="{FF2B5EF4-FFF2-40B4-BE49-F238E27FC236}">
                      <a16:creationId xmlns:a16="http://schemas.microsoft.com/office/drawing/2014/main" id="{66ECB960-0BD6-1D40-6424-4376F168E090}"/>
                    </a:ext>
                  </a:extLst>
                </p:cNvPr>
                <p:cNvSpPr/>
                <p:nvPr/>
              </p:nvSpPr>
              <p:spPr>
                <a:xfrm>
                  <a:off x="9953723" y="3013041"/>
                  <a:ext cx="1920240" cy="320040"/>
                </a:xfrm>
                <a:prstGeom prst="round2DiagRect">
                  <a:avLst/>
                </a:prstGeom>
                <a:solidFill>
                  <a:srgbClr val="EDF7F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5">
                    <a:buClrTx/>
                  </a:pPr>
                  <a:r>
                    <a:rPr lang="en-US" sz="825" b="1" kern="1200">
                      <a:solidFill>
                        <a:prstClr val="black"/>
                      </a:solidFill>
                      <a:latin typeface="Calibri"/>
                    </a:rPr>
                    <a:t>Access to Medication</a:t>
                  </a:r>
                </a:p>
              </p:txBody>
            </p:sp>
            <p:sp>
              <p:nvSpPr>
                <p:cNvPr id="45" name="Rectangle: Diagonal Corners Rounded 44">
                  <a:extLst>
                    <a:ext uri="{FF2B5EF4-FFF2-40B4-BE49-F238E27FC236}">
                      <a16:creationId xmlns:a16="http://schemas.microsoft.com/office/drawing/2014/main" id="{C3D5082F-1083-0089-AB53-24FAA23DCC81}"/>
                    </a:ext>
                  </a:extLst>
                </p:cNvPr>
                <p:cNvSpPr/>
                <p:nvPr/>
              </p:nvSpPr>
              <p:spPr>
                <a:xfrm>
                  <a:off x="9953723" y="3860059"/>
                  <a:ext cx="1920240" cy="320040"/>
                </a:xfrm>
                <a:prstGeom prst="round2DiagRect">
                  <a:avLst/>
                </a:prstGeom>
                <a:solidFill>
                  <a:srgbClr val="EDF7F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5">
                    <a:buClrTx/>
                  </a:pPr>
                  <a:r>
                    <a:rPr lang="en-US" sz="825" b="1" kern="1200">
                      <a:solidFill>
                        <a:prstClr val="black"/>
                      </a:solidFill>
                      <a:latin typeface="Calibri"/>
                    </a:rPr>
                    <a:t>Access to a Phone</a:t>
                  </a:r>
                </a:p>
              </p:txBody>
            </p:sp>
            <p:sp>
              <p:nvSpPr>
                <p:cNvPr id="47" name="Rectangle: Diagonal Corners Rounded 46">
                  <a:extLst>
                    <a:ext uri="{FF2B5EF4-FFF2-40B4-BE49-F238E27FC236}">
                      <a16:creationId xmlns:a16="http://schemas.microsoft.com/office/drawing/2014/main" id="{55539362-B85A-D0B6-68E6-3EDAAC9B24EB}"/>
                    </a:ext>
                  </a:extLst>
                </p:cNvPr>
                <p:cNvSpPr/>
                <p:nvPr/>
              </p:nvSpPr>
              <p:spPr>
                <a:xfrm>
                  <a:off x="9953723" y="4274543"/>
                  <a:ext cx="1920240" cy="320040"/>
                </a:xfrm>
                <a:prstGeom prst="round2DiagRect">
                  <a:avLst/>
                </a:prstGeom>
                <a:solidFill>
                  <a:srgbClr val="EDF7F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5">
                    <a:buClrTx/>
                  </a:pPr>
                  <a:r>
                    <a:rPr lang="en-US" sz="825" b="1" kern="1200">
                      <a:solidFill>
                        <a:prstClr val="black"/>
                      </a:solidFill>
                      <a:latin typeface="Calibri"/>
                    </a:rPr>
                    <a:t>Access to Transportation</a:t>
                  </a:r>
                </a:p>
              </p:txBody>
            </p:sp>
            <p:sp>
              <p:nvSpPr>
                <p:cNvPr id="50" name="Rectangle: Diagonal Corners Rounded 49">
                  <a:extLst>
                    <a:ext uri="{FF2B5EF4-FFF2-40B4-BE49-F238E27FC236}">
                      <a16:creationId xmlns:a16="http://schemas.microsoft.com/office/drawing/2014/main" id="{964D7B65-78D3-709F-61BB-35B4940402D7}"/>
                    </a:ext>
                  </a:extLst>
                </p:cNvPr>
                <p:cNvSpPr/>
                <p:nvPr/>
              </p:nvSpPr>
              <p:spPr>
                <a:xfrm>
                  <a:off x="9953723" y="4692367"/>
                  <a:ext cx="1920240" cy="320040"/>
                </a:xfrm>
                <a:prstGeom prst="round2DiagRect">
                  <a:avLst/>
                </a:prstGeom>
                <a:solidFill>
                  <a:srgbClr val="EDF7F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5">
                    <a:buClrTx/>
                  </a:pPr>
                  <a:r>
                    <a:rPr lang="en-US" sz="825" b="1" kern="1200">
                      <a:solidFill>
                        <a:prstClr val="black"/>
                      </a:solidFill>
                      <a:latin typeface="Calibri"/>
                    </a:rPr>
                    <a:t>Access to Utilities</a:t>
                  </a:r>
                </a:p>
              </p:txBody>
            </p:sp>
            <p:sp>
              <p:nvSpPr>
                <p:cNvPr id="51" name="Rectangle: Diagonal Corners Rounded 50">
                  <a:extLst>
                    <a:ext uri="{FF2B5EF4-FFF2-40B4-BE49-F238E27FC236}">
                      <a16:creationId xmlns:a16="http://schemas.microsoft.com/office/drawing/2014/main" id="{F236BCDC-E4E5-D340-BFA2-42824D67D0EB}"/>
                    </a:ext>
                  </a:extLst>
                </p:cNvPr>
                <p:cNvSpPr/>
                <p:nvPr/>
              </p:nvSpPr>
              <p:spPr>
                <a:xfrm>
                  <a:off x="5934295" y="2984873"/>
                  <a:ext cx="1920240" cy="320040"/>
                </a:xfrm>
                <a:prstGeom prst="round2DiagRect">
                  <a:avLst/>
                </a:prstGeom>
                <a:solidFill>
                  <a:srgbClr val="EDF7F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5">
                    <a:buClrTx/>
                  </a:pPr>
                  <a:r>
                    <a:rPr lang="en-US" sz="825" b="1" kern="1200">
                      <a:solidFill>
                        <a:prstClr val="black"/>
                      </a:solidFill>
                      <a:latin typeface="Calibri"/>
                    </a:rPr>
                    <a:t>Sexual orientation</a:t>
                  </a:r>
                </a:p>
              </p:txBody>
            </p:sp>
            <p:grpSp>
              <p:nvGrpSpPr>
                <p:cNvPr id="24" name="Group 23">
                  <a:extLst>
                    <a:ext uri="{FF2B5EF4-FFF2-40B4-BE49-F238E27FC236}">
                      <a16:creationId xmlns:a16="http://schemas.microsoft.com/office/drawing/2014/main" id="{4E2B4EDF-A850-86FE-023D-A402C30B4859}"/>
                    </a:ext>
                  </a:extLst>
                </p:cNvPr>
                <p:cNvGrpSpPr/>
                <p:nvPr/>
              </p:nvGrpSpPr>
              <p:grpSpPr>
                <a:xfrm>
                  <a:off x="3909308" y="2900060"/>
                  <a:ext cx="776744" cy="0"/>
                  <a:chOff x="5043117" y="1730400"/>
                  <a:chExt cx="776744" cy="0"/>
                </a:xfrm>
              </p:grpSpPr>
              <p:cxnSp>
                <p:nvCxnSpPr>
                  <p:cNvPr id="145" name="Straight Connector 144">
                    <a:extLst>
                      <a:ext uri="{FF2B5EF4-FFF2-40B4-BE49-F238E27FC236}">
                        <a16:creationId xmlns:a16="http://schemas.microsoft.com/office/drawing/2014/main" id="{30A30C17-A6AF-9927-45F8-0CC431C0BDD8}"/>
                      </a:ext>
                    </a:extLst>
                  </p:cNvPr>
                  <p:cNvCxnSpPr>
                    <a:cxnSpLocks/>
                  </p:cNvCxnSpPr>
                  <p:nvPr/>
                </p:nvCxnSpPr>
                <p:spPr>
                  <a:xfrm>
                    <a:off x="5043117" y="1730400"/>
                    <a:ext cx="38837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6ECDC48D-1A80-BD8B-2AF7-8C32ED5A99C6}"/>
                      </a:ext>
                    </a:extLst>
                  </p:cNvPr>
                  <p:cNvCxnSpPr>
                    <a:cxnSpLocks/>
                  </p:cNvCxnSpPr>
                  <p:nvPr/>
                </p:nvCxnSpPr>
                <p:spPr>
                  <a:xfrm>
                    <a:off x="5431489" y="1730400"/>
                    <a:ext cx="388372"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FB92BFC6-ABF6-7ADC-F2D6-014979BA62E1}"/>
                    </a:ext>
                  </a:extLst>
                </p:cNvPr>
                <p:cNvGrpSpPr/>
                <p:nvPr/>
              </p:nvGrpSpPr>
              <p:grpSpPr>
                <a:xfrm>
                  <a:off x="5977746" y="2892185"/>
                  <a:ext cx="1158766" cy="4968"/>
                  <a:chOff x="3831050" y="-450557"/>
                  <a:chExt cx="1158766" cy="4968"/>
                </a:xfrm>
              </p:grpSpPr>
              <p:cxnSp>
                <p:nvCxnSpPr>
                  <p:cNvPr id="55" name="Straight Connector 54">
                    <a:extLst>
                      <a:ext uri="{FF2B5EF4-FFF2-40B4-BE49-F238E27FC236}">
                        <a16:creationId xmlns:a16="http://schemas.microsoft.com/office/drawing/2014/main" id="{3D2F6448-98EC-0E63-53CA-4C2B943964EE}"/>
                      </a:ext>
                    </a:extLst>
                  </p:cNvPr>
                  <p:cNvCxnSpPr>
                    <a:cxnSpLocks/>
                  </p:cNvCxnSpPr>
                  <p:nvPr/>
                </p:nvCxnSpPr>
                <p:spPr>
                  <a:xfrm>
                    <a:off x="3831050" y="-450557"/>
                    <a:ext cx="38837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64AD9FF1-549B-5DCB-0D33-1ABB97D61861}"/>
                      </a:ext>
                    </a:extLst>
                  </p:cNvPr>
                  <p:cNvCxnSpPr>
                    <a:cxnSpLocks/>
                  </p:cNvCxnSpPr>
                  <p:nvPr/>
                </p:nvCxnSpPr>
                <p:spPr>
                  <a:xfrm>
                    <a:off x="4213072" y="-450427"/>
                    <a:ext cx="388372"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8F4CD02-65FC-AA62-8749-23E6EFE9A99D}"/>
                      </a:ext>
                    </a:extLst>
                  </p:cNvPr>
                  <p:cNvCxnSpPr>
                    <a:cxnSpLocks/>
                  </p:cNvCxnSpPr>
                  <p:nvPr/>
                </p:nvCxnSpPr>
                <p:spPr>
                  <a:xfrm>
                    <a:off x="4601444" y="-445589"/>
                    <a:ext cx="388372" cy="0"/>
                  </a:xfrm>
                  <a:prstGeom prst="line">
                    <a:avLst/>
                  </a:prstGeom>
                  <a:ln w="38100">
                    <a:solidFill>
                      <a:srgbClr val="F9CC65"/>
                    </a:solidFill>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3ED3DE57-589F-7586-AA08-E9EC58D5B507}"/>
                    </a:ext>
                  </a:extLst>
                </p:cNvPr>
                <p:cNvCxnSpPr>
                  <a:cxnSpLocks/>
                </p:cNvCxnSpPr>
                <p:nvPr/>
              </p:nvCxnSpPr>
              <p:spPr>
                <a:xfrm>
                  <a:off x="10363015" y="4572476"/>
                  <a:ext cx="388372"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73F75576-CFCC-0074-C459-47765C53485F}"/>
                    </a:ext>
                  </a:extLst>
                </p:cNvPr>
                <p:cNvCxnSpPr>
                  <a:cxnSpLocks/>
                </p:cNvCxnSpPr>
                <p:nvPr/>
              </p:nvCxnSpPr>
              <p:spPr>
                <a:xfrm>
                  <a:off x="10348736" y="3309351"/>
                  <a:ext cx="388372"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E745A5A0-C7A0-F617-43CE-4FA5D05819CB}"/>
                    </a:ext>
                  </a:extLst>
                </p:cNvPr>
                <p:cNvCxnSpPr>
                  <a:cxnSpLocks/>
                </p:cNvCxnSpPr>
                <p:nvPr/>
              </p:nvCxnSpPr>
              <p:spPr>
                <a:xfrm>
                  <a:off x="10363015" y="4157235"/>
                  <a:ext cx="388372"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F09EBA84-87CC-9068-C88B-A28FE7D39EB2}"/>
                    </a:ext>
                  </a:extLst>
                </p:cNvPr>
                <p:cNvCxnSpPr>
                  <a:cxnSpLocks/>
                </p:cNvCxnSpPr>
                <p:nvPr/>
              </p:nvCxnSpPr>
              <p:spPr>
                <a:xfrm>
                  <a:off x="10363015" y="3752398"/>
                  <a:ext cx="388372"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918DA49F-0766-E404-D902-4C11C6EC6924}"/>
                    </a:ext>
                  </a:extLst>
                </p:cNvPr>
                <p:cNvCxnSpPr>
                  <a:cxnSpLocks/>
                </p:cNvCxnSpPr>
                <p:nvPr/>
              </p:nvCxnSpPr>
              <p:spPr>
                <a:xfrm>
                  <a:off x="10363015" y="4991475"/>
                  <a:ext cx="388372"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97764708-9B75-31AC-C066-AC656B6875BE}"/>
                    </a:ext>
                  </a:extLst>
                </p:cNvPr>
                <p:cNvCxnSpPr>
                  <a:cxnSpLocks/>
                </p:cNvCxnSpPr>
                <p:nvPr/>
              </p:nvCxnSpPr>
              <p:spPr>
                <a:xfrm>
                  <a:off x="3908413" y="3706843"/>
                  <a:ext cx="38837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C4404F68-B112-1CB1-E461-633CEB3B0CED}"/>
                    </a:ext>
                  </a:extLst>
                </p:cNvPr>
                <p:cNvCxnSpPr>
                  <a:cxnSpLocks/>
                </p:cNvCxnSpPr>
                <p:nvPr/>
              </p:nvCxnSpPr>
              <p:spPr>
                <a:xfrm>
                  <a:off x="10342095" y="5401132"/>
                  <a:ext cx="388372"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828A9EC5-A34E-E574-488F-5396777E95B3}"/>
                    </a:ext>
                  </a:extLst>
                </p:cNvPr>
                <p:cNvCxnSpPr>
                  <a:cxnSpLocks/>
                </p:cNvCxnSpPr>
                <p:nvPr/>
              </p:nvCxnSpPr>
              <p:spPr>
                <a:xfrm>
                  <a:off x="8312776" y="3707784"/>
                  <a:ext cx="388372"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A121B770-E8DD-EE38-EA5A-F7FD00FD5AD6}"/>
                    </a:ext>
                  </a:extLst>
                </p:cNvPr>
                <p:cNvCxnSpPr>
                  <a:cxnSpLocks/>
                </p:cNvCxnSpPr>
                <p:nvPr/>
              </p:nvCxnSpPr>
              <p:spPr>
                <a:xfrm>
                  <a:off x="8328871" y="4565260"/>
                  <a:ext cx="388372"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15012BD2-71BA-DFAA-5303-22C3E67A4A58}"/>
                    </a:ext>
                  </a:extLst>
                </p:cNvPr>
                <p:cNvCxnSpPr>
                  <a:cxnSpLocks/>
                </p:cNvCxnSpPr>
                <p:nvPr/>
              </p:nvCxnSpPr>
              <p:spPr>
                <a:xfrm>
                  <a:off x="8345913" y="4144715"/>
                  <a:ext cx="388372"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2054864E-2B22-C44F-0760-4DF80951C714}"/>
                    </a:ext>
                  </a:extLst>
                </p:cNvPr>
                <p:cNvCxnSpPr>
                  <a:cxnSpLocks/>
                </p:cNvCxnSpPr>
                <p:nvPr/>
              </p:nvCxnSpPr>
              <p:spPr>
                <a:xfrm>
                  <a:off x="8296019" y="3294646"/>
                  <a:ext cx="388372"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599A15F1-31FC-B8DE-ED8E-D67580A60D3F}"/>
                    </a:ext>
                  </a:extLst>
                </p:cNvPr>
                <p:cNvCxnSpPr>
                  <a:cxnSpLocks/>
                </p:cNvCxnSpPr>
                <p:nvPr/>
              </p:nvCxnSpPr>
              <p:spPr>
                <a:xfrm>
                  <a:off x="4297680" y="4133540"/>
                  <a:ext cx="388372"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26F61143-053A-1617-2DBC-308BDAC729E1}"/>
                    </a:ext>
                  </a:extLst>
                </p:cNvPr>
                <p:cNvCxnSpPr>
                  <a:cxnSpLocks/>
                </p:cNvCxnSpPr>
                <p:nvPr/>
              </p:nvCxnSpPr>
              <p:spPr>
                <a:xfrm>
                  <a:off x="4282184" y="6212996"/>
                  <a:ext cx="388372"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D5567014-C0B1-A1DA-D3A1-E44C70A343A1}"/>
                    </a:ext>
                  </a:extLst>
                </p:cNvPr>
                <p:cNvCxnSpPr>
                  <a:cxnSpLocks/>
                </p:cNvCxnSpPr>
                <p:nvPr/>
              </p:nvCxnSpPr>
              <p:spPr>
                <a:xfrm>
                  <a:off x="6322667" y="3293295"/>
                  <a:ext cx="388372"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CA6CCC41-ACB2-4165-3EA6-A9B8A51111EA}"/>
                    </a:ext>
                  </a:extLst>
                </p:cNvPr>
                <p:cNvCxnSpPr>
                  <a:cxnSpLocks/>
                </p:cNvCxnSpPr>
                <p:nvPr/>
              </p:nvCxnSpPr>
              <p:spPr>
                <a:xfrm>
                  <a:off x="6711039" y="3284188"/>
                  <a:ext cx="388372" cy="0"/>
                </a:xfrm>
                <a:prstGeom prst="line">
                  <a:avLst/>
                </a:prstGeom>
                <a:ln w="38100">
                  <a:solidFill>
                    <a:srgbClr val="F9CC65"/>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60C72C82-8295-5F01-73A4-56FA06F6CA47}"/>
                    </a:ext>
                  </a:extLst>
                </p:cNvPr>
                <p:cNvCxnSpPr>
                  <a:cxnSpLocks/>
                </p:cNvCxnSpPr>
                <p:nvPr/>
              </p:nvCxnSpPr>
              <p:spPr>
                <a:xfrm>
                  <a:off x="4299973" y="4546104"/>
                  <a:ext cx="388372"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25" name="Group 24">
                <a:extLst>
                  <a:ext uri="{FF2B5EF4-FFF2-40B4-BE49-F238E27FC236}">
                    <a16:creationId xmlns:a16="http://schemas.microsoft.com/office/drawing/2014/main" id="{B5AE6934-1AF5-4777-86D8-47A41EBE2A24}"/>
                  </a:ext>
                </a:extLst>
              </p:cNvPr>
              <p:cNvGrpSpPr/>
              <p:nvPr/>
            </p:nvGrpSpPr>
            <p:grpSpPr>
              <a:xfrm>
                <a:off x="4436030" y="4060850"/>
                <a:ext cx="1440180" cy="276444"/>
                <a:chOff x="4436030" y="4060850"/>
                <a:chExt cx="1440180" cy="276444"/>
              </a:xfrm>
            </p:grpSpPr>
            <p:sp>
              <p:nvSpPr>
                <p:cNvPr id="3" name="Rectangle: Diagonal Corners Rounded 2">
                  <a:extLst>
                    <a:ext uri="{FF2B5EF4-FFF2-40B4-BE49-F238E27FC236}">
                      <a16:creationId xmlns:a16="http://schemas.microsoft.com/office/drawing/2014/main" id="{D9CCA132-8341-1001-5B0C-8D1B490DF804}"/>
                    </a:ext>
                  </a:extLst>
                </p:cNvPr>
                <p:cNvSpPr/>
                <p:nvPr/>
              </p:nvSpPr>
              <p:spPr>
                <a:xfrm>
                  <a:off x="4436030" y="4060850"/>
                  <a:ext cx="1440180" cy="276444"/>
                </a:xfrm>
                <a:prstGeom prst="round2DiagRect">
                  <a:avLst/>
                </a:prstGeom>
                <a:solidFill>
                  <a:srgbClr val="EDF7F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5">
                    <a:buClrTx/>
                  </a:pPr>
                  <a:r>
                    <a:rPr lang="en-US" sz="825" b="1" kern="1200">
                      <a:solidFill>
                        <a:srgbClr val="365254">
                          <a:lumMod val="50000"/>
                        </a:srgbClr>
                      </a:solidFill>
                      <a:latin typeface="Calibri"/>
                    </a:rPr>
                    <a:t>Name used*</a:t>
                  </a:r>
                </a:p>
              </p:txBody>
            </p:sp>
            <p:cxnSp>
              <p:nvCxnSpPr>
                <p:cNvPr id="12" name="Straight Connector 11">
                  <a:extLst>
                    <a:ext uri="{FF2B5EF4-FFF2-40B4-BE49-F238E27FC236}">
                      <a16:creationId xmlns:a16="http://schemas.microsoft.com/office/drawing/2014/main" id="{C1A61027-89A2-1A0C-6070-A42AC33B5EB2}"/>
                    </a:ext>
                  </a:extLst>
                </p:cNvPr>
                <p:cNvCxnSpPr>
                  <a:cxnSpLocks/>
                </p:cNvCxnSpPr>
                <p:nvPr/>
              </p:nvCxnSpPr>
              <p:spPr>
                <a:xfrm>
                  <a:off x="5078016" y="4327460"/>
                  <a:ext cx="291279" cy="0"/>
                </a:xfrm>
                <a:prstGeom prst="line">
                  <a:avLst/>
                </a:prstGeom>
                <a:ln w="38100">
                  <a:solidFill>
                    <a:srgbClr val="F9CC65"/>
                  </a:solidFill>
                </a:ln>
              </p:spPr>
              <p:style>
                <a:lnRef idx="1">
                  <a:schemeClr val="accent1"/>
                </a:lnRef>
                <a:fillRef idx="0">
                  <a:schemeClr val="accent1"/>
                </a:fillRef>
                <a:effectRef idx="0">
                  <a:schemeClr val="accent1"/>
                </a:effectRef>
                <a:fontRef idx="minor">
                  <a:schemeClr val="tx1"/>
                </a:fontRef>
              </p:style>
            </p:cxnSp>
          </p:grpSp>
          <p:cxnSp>
            <p:nvCxnSpPr>
              <p:cNvPr id="18" name="Straight Connector 17">
                <a:extLst>
                  <a:ext uri="{FF2B5EF4-FFF2-40B4-BE49-F238E27FC236}">
                    <a16:creationId xmlns:a16="http://schemas.microsoft.com/office/drawing/2014/main" id="{6528FCE9-8A50-7296-F0E1-E589723278E0}"/>
                  </a:ext>
                </a:extLst>
              </p:cNvPr>
              <p:cNvCxnSpPr>
                <a:cxnSpLocks/>
              </p:cNvCxnSpPr>
              <p:nvPr/>
            </p:nvCxnSpPr>
            <p:spPr>
              <a:xfrm>
                <a:off x="3223497" y="3974839"/>
                <a:ext cx="291279"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56B89C8-CDFE-0BE2-6B89-478BF989B8CF}"/>
                  </a:ext>
                </a:extLst>
              </p:cNvPr>
              <p:cNvCxnSpPr>
                <a:cxnSpLocks/>
              </p:cNvCxnSpPr>
              <p:nvPr/>
            </p:nvCxnSpPr>
            <p:spPr>
              <a:xfrm>
                <a:off x="3212923" y="4662362"/>
                <a:ext cx="291279"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5BD7AB70-11B3-A87D-32A7-602955653070}"/>
                  </a:ext>
                </a:extLst>
              </p:cNvPr>
              <p:cNvCxnSpPr>
                <a:cxnSpLocks/>
              </p:cNvCxnSpPr>
              <p:nvPr/>
            </p:nvCxnSpPr>
            <p:spPr>
              <a:xfrm>
                <a:off x="3215995" y="2594030"/>
                <a:ext cx="291279"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342195C7-F876-573C-2B90-119813A1A9F9}"/>
                  </a:ext>
                </a:extLst>
              </p:cNvPr>
              <p:cNvCxnSpPr>
                <a:cxnSpLocks/>
              </p:cNvCxnSpPr>
              <p:nvPr/>
            </p:nvCxnSpPr>
            <p:spPr>
              <a:xfrm>
                <a:off x="3223497" y="4326311"/>
                <a:ext cx="291279"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46" name="Rectangle: Diagonal Corners Rounded 45">
                <a:extLst>
                  <a:ext uri="{FF2B5EF4-FFF2-40B4-BE49-F238E27FC236}">
                    <a16:creationId xmlns:a16="http://schemas.microsoft.com/office/drawing/2014/main" id="{705A8C34-6454-7AC7-F8E8-D9CD6DFFFDC1}"/>
                  </a:ext>
                </a:extLst>
              </p:cNvPr>
              <p:cNvSpPr/>
              <p:nvPr/>
            </p:nvSpPr>
            <p:spPr>
              <a:xfrm>
                <a:off x="4436030" y="3040884"/>
                <a:ext cx="1440180" cy="267352"/>
              </a:xfrm>
              <a:prstGeom prst="round2DiagRect">
                <a:avLst/>
              </a:prstGeom>
              <a:solidFill>
                <a:srgbClr val="EDF7F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5">
                  <a:buClrTx/>
                </a:pPr>
                <a:r>
                  <a:rPr lang="en-US" sz="830" b="1" kern="1200">
                    <a:solidFill>
                      <a:srgbClr val="365254">
                        <a:lumMod val="50000"/>
                      </a:srgbClr>
                    </a:solidFill>
                    <a:latin typeface="Calibri"/>
                  </a:rPr>
                  <a:t>Gender Used</a:t>
                </a:r>
              </a:p>
            </p:txBody>
          </p:sp>
          <p:cxnSp>
            <p:nvCxnSpPr>
              <p:cNvPr id="52" name="Straight Connector 51">
                <a:extLst>
                  <a:ext uri="{FF2B5EF4-FFF2-40B4-BE49-F238E27FC236}">
                    <a16:creationId xmlns:a16="http://schemas.microsoft.com/office/drawing/2014/main" id="{0DA34A32-958D-5F4D-FF15-6C10F6911D5F}"/>
                  </a:ext>
                </a:extLst>
              </p:cNvPr>
              <p:cNvCxnSpPr>
                <a:cxnSpLocks/>
              </p:cNvCxnSpPr>
              <p:nvPr/>
            </p:nvCxnSpPr>
            <p:spPr>
              <a:xfrm>
                <a:off x="5046062" y="3292981"/>
                <a:ext cx="291279" cy="0"/>
              </a:xfrm>
              <a:prstGeom prst="line">
                <a:avLst/>
              </a:prstGeom>
              <a:ln w="38100">
                <a:solidFill>
                  <a:srgbClr val="F9CC65"/>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3E833AC5-252B-A67F-BDB2-9C870F7AA5A7}"/>
                  </a:ext>
                </a:extLst>
              </p:cNvPr>
              <p:cNvCxnSpPr>
                <a:cxnSpLocks/>
              </p:cNvCxnSpPr>
              <p:nvPr/>
            </p:nvCxnSpPr>
            <p:spPr>
              <a:xfrm>
                <a:off x="4742000" y="2927693"/>
                <a:ext cx="291279"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CAAA8384-1D1D-946B-046D-6C1281F32420}"/>
                  </a:ext>
                </a:extLst>
              </p:cNvPr>
              <p:cNvCxnSpPr>
                <a:cxnSpLocks/>
              </p:cNvCxnSpPr>
              <p:nvPr/>
            </p:nvCxnSpPr>
            <p:spPr>
              <a:xfrm>
                <a:off x="5033279" y="2928657"/>
                <a:ext cx="291279" cy="0"/>
              </a:xfrm>
              <a:prstGeom prst="line">
                <a:avLst/>
              </a:prstGeom>
              <a:ln w="38100">
                <a:solidFill>
                  <a:srgbClr val="F9CC65"/>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2B4EC058-CEDD-A0CB-50EB-19769C45D490}"/>
                  </a:ext>
                </a:extLst>
              </p:cNvPr>
              <p:cNvCxnSpPr>
                <a:cxnSpLocks/>
              </p:cNvCxnSpPr>
              <p:nvPr/>
            </p:nvCxnSpPr>
            <p:spPr>
              <a:xfrm>
                <a:off x="5067493" y="3616831"/>
                <a:ext cx="291279" cy="0"/>
              </a:xfrm>
              <a:prstGeom prst="line">
                <a:avLst/>
              </a:prstGeom>
              <a:ln w="38100">
                <a:solidFill>
                  <a:srgbClr val="F9CC65"/>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26826CBC-7E65-F5C3-ABAE-684FE101218C}"/>
                  </a:ext>
                </a:extLst>
              </p:cNvPr>
              <p:cNvCxnSpPr>
                <a:cxnSpLocks/>
              </p:cNvCxnSpPr>
              <p:nvPr/>
            </p:nvCxnSpPr>
            <p:spPr>
              <a:xfrm>
                <a:off x="5067493" y="3964493"/>
                <a:ext cx="291279" cy="0"/>
              </a:xfrm>
              <a:prstGeom prst="line">
                <a:avLst/>
              </a:prstGeom>
              <a:ln w="38100">
                <a:solidFill>
                  <a:srgbClr val="F9CC65"/>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8C504825-FBB0-9E36-4B34-A1DA09C6DD57}"/>
                  </a:ext>
                </a:extLst>
              </p:cNvPr>
              <p:cNvCxnSpPr>
                <a:cxnSpLocks/>
              </p:cNvCxnSpPr>
              <p:nvPr/>
            </p:nvCxnSpPr>
            <p:spPr>
              <a:xfrm>
                <a:off x="7756571" y="4679902"/>
                <a:ext cx="291279"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D02C0DBB-14A8-A5A1-B55F-7DFE735A0FF2}"/>
                  </a:ext>
                </a:extLst>
              </p:cNvPr>
              <p:cNvGrpSpPr/>
              <p:nvPr/>
            </p:nvGrpSpPr>
            <p:grpSpPr>
              <a:xfrm>
                <a:off x="4436030" y="4417331"/>
                <a:ext cx="1440180" cy="276444"/>
                <a:chOff x="4436030" y="4417331"/>
                <a:chExt cx="1440180" cy="276444"/>
              </a:xfrm>
            </p:grpSpPr>
            <p:sp>
              <p:nvSpPr>
                <p:cNvPr id="67" name="Rectangle: Diagonal Corners Rounded 66">
                  <a:extLst>
                    <a:ext uri="{FF2B5EF4-FFF2-40B4-BE49-F238E27FC236}">
                      <a16:creationId xmlns:a16="http://schemas.microsoft.com/office/drawing/2014/main" id="{AAB1CF60-53E0-F5C2-0813-153ABF2EA0C5}"/>
                    </a:ext>
                  </a:extLst>
                </p:cNvPr>
                <p:cNvSpPr/>
                <p:nvPr/>
              </p:nvSpPr>
              <p:spPr>
                <a:xfrm>
                  <a:off x="4436030" y="4417331"/>
                  <a:ext cx="1440180" cy="276444"/>
                </a:xfrm>
                <a:prstGeom prst="round2DiagRect">
                  <a:avLst/>
                </a:prstGeom>
                <a:solidFill>
                  <a:srgbClr val="EDF7F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5">
                    <a:buClrTx/>
                  </a:pPr>
                  <a:r>
                    <a:rPr lang="en-US" sz="825" b="1" kern="1200">
                      <a:solidFill>
                        <a:srgbClr val="365254">
                          <a:lumMod val="50000"/>
                        </a:srgbClr>
                      </a:solidFill>
                      <a:latin typeface="Calibri"/>
                    </a:rPr>
                    <a:t>Personal Pronouns*</a:t>
                  </a:r>
                </a:p>
              </p:txBody>
            </p:sp>
            <p:cxnSp>
              <p:nvCxnSpPr>
                <p:cNvPr id="68" name="Straight Connector 67">
                  <a:extLst>
                    <a:ext uri="{FF2B5EF4-FFF2-40B4-BE49-F238E27FC236}">
                      <a16:creationId xmlns:a16="http://schemas.microsoft.com/office/drawing/2014/main" id="{C356DE26-0A92-F4A5-7238-3524F79CA643}"/>
                    </a:ext>
                  </a:extLst>
                </p:cNvPr>
                <p:cNvCxnSpPr>
                  <a:cxnSpLocks/>
                </p:cNvCxnSpPr>
                <p:nvPr/>
              </p:nvCxnSpPr>
              <p:spPr>
                <a:xfrm>
                  <a:off x="5078016" y="4675122"/>
                  <a:ext cx="291279" cy="0"/>
                </a:xfrm>
                <a:prstGeom prst="line">
                  <a:avLst/>
                </a:prstGeom>
                <a:ln w="38100">
                  <a:solidFill>
                    <a:srgbClr val="F9CC65"/>
                  </a:solidFill>
                </a:ln>
              </p:spPr>
              <p:style>
                <a:lnRef idx="1">
                  <a:schemeClr val="accent1"/>
                </a:lnRef>
                <a:fillRef idx="0">
                  <a:schemeClr val="accent1"/>
                </a:fillRef>
                <a:effectRef idx="0">
                  <a:schemeClr val="accent1"/>
                </a:effectRef>
                <a:fontRef idx="minor">
                  <a:schemeClr val="tx1"/>
                </a:fontRef>
              </p:style>
            </p:cxnSp>
          </p:grpSp>
          <p:cxnSp>
            <p:nvCxnSpPr>
              <p:cNvPr id="69" name="Straight Connector 68">
                <a:extLst>
                  <a:ext uri="{FF2B5EF4-FFF2-40B4-BE49-F238E27FC236}">
                    <a16:creationId xmlns:a16="http://schemas.microsoft.com/office/drawing/2014/main" id="{A41DD837-6750-33A8-DC4A-253977628DE6}"/>
                  </a:ext>
                </a:extLst>
              </p:cNvPr>
              <p:cNvCxnSpPr>
                <a:cxnSpLocks/>
              </p:cNvCxnSpPr>
              <p:nvPr/>
            </p:nvCxnSpPr>
            <p:spPr>
              <a:xfrm>
                <a:off x="6222014" y="2245431"/>
                <a:ext cx="291279"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FCCFC8F9-6BD2-4F57-2FBA-98E8FD13A46A}"/>
                  </a:ext>
                </a:extLst>
              </p:cNvPr>
              <p:cNvCxnSpPr>
                <a:cxnSpLocks/>
              </p:cNvCxnSpPr>
              <p:nvPr/>
            </p:nvCxnSpPr>
            <p:spPr>
              <a:xfrm>
                <a:off x="7764410" y="2237684"/>
                <a:ext cx="291279"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5" name="Rectangle: Diagonal Corners Rounded 4">
                <a:extLst>
                  <a:ext uri="{FF2B5EF4-FFF2-40B4-BE49-F238E27FC236}">
                    <a16:creationId xmlns:a16="http://schemas.microsoft.com/office/drawing/2014/main" id="{FC5A796C-D8D3-AC1F-368A-DE4F871ED410}"/>
                  </a:ext>
                </a:extLst>
              </p:cNvPr>
              <p:cNvSpPr/>
              <p:nvPr/>
            </p:nvSpPr>
            <p:spPr>
              <a:xfrm>
                <a:off x="5951649" y="3716697"/>
                <a:ext cx="1440180" cy="267352"/>
              </a:xfrm>
              <a:prstGeom prst="round2DiagRect">
                <a:avLst/>
              </a:prstGeom>
              <a:solidFill>
                <a:srgbClr val="EDF7F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5">
                  <a:buClrTx/>
                </a:pPr>
                <a:r>
                  <a:rPr lang="en-US" sz="825" b="1" kern="1200">
                    <a:solidFill>
                      <a:prstClr val="black"/>
                    </a:solidFill>
                    <a:latin typeface="Calibri"/>
                  </a:rPr>
                  <a:t>Household Income</a:t>
                </a:r>
              </a:p>
            </p:txBody>
          </p:sp>
          <p:sp>
            <p:nvSpPr>
              <p:cNvPr id="6" name="Rectangle: Diagonal Corners Rounded 5">
                <a:extLst>
                  <a:ext uri="{FF2B5EF4-FFF2-40B4-BE49-F238E27FC236}">
                    <a16:creationId xmlns:a16="http://schemas.microsoft.com/office/drawing/2014/main" id="{9ADCB23D-AFF5-6FB9-7FD9-8BF44606BDEE}"/>
                  </a:ext>
                </a:extLst>
              </p:cNvPr>
              <p:cNvSpPr/>
              <p:nvPr/>
            </p:nvSpPr>
            <p:spPr>
              <a:xfrm>
                <a:off x="7465290" y="5093996"/>
                <a:ext cx="1440180" cy="267352"/>
              </a:xfrm>
              <a:prstGeom prst="round2DiagRect">
                <a:avLst/>
              </a:prstGeom>
              <a:solidFill>
                <a:srgbClr val="EDF7F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5">
                  <a:buClrTx/>
                </a:pPr>
                <a:r>
                  <a:rPr lang="en-US" sz="825" b="1" kern="1200">
                    <a:solidFill>
                      <a:prstClr val="black"/>
                    </a:solidFill>
                    <a:latin typeface="Calibri"/>
                  </a:rPr>
                  <a:t>Experience with Interpersonal Violence</a:t>
                </a:r>
              </a:p>
            </p:txBody>
          </p:sp>
          <p:sp>
            <p:nvSpPr>
              <p:cNvPr id="35" name="Rectangle: Diagonal Corners Rounded 34">
                <a:extLst>
                  <a:ext uri="{FF2B5EF4-FFF2-40B4-BE49-F238E27FC236}">
                    <a16:creationId xmlns:a16="http://schemas.microsoft.com/office/drawing/2014/main" id="{8BA81FFF-8D31-E44C-58D3-B3F8188D0B88}"/>
                  </a:ext>
                </a:extLst>
              </p:cNvPr>
              <p:cNvSpPr/>
              <p:nvPr/>
            </p:nvSpPr>
            <p:spPr>
              <a:xfrm>
                <a:off x="4436030" y="4756331"/>
                <a:ext cx="1440180" cy="276444"/>
              </a:xfrm>
              <a:prstGeom prst="round2DiagRect">
                <a:avLst/>
              </a:prstGeom>
              <a:solidFill>
                <a:srgbClr val="EDF7F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5">
                  <a:buClrTx/>
                </a:pPr>
                <a:r>
                  <a:rPr lang="en-US" sz="825" b="1" kern="1200">
                    <a:solidFill>
                      <a:srgbClr val="365254">
                        <a:lumMod val="50000"/>
                      </a:srgbClr>
                    </a:solidFill>
                    <a:latin typeface="Calibri"/>
                  </a:rPr>
                  <a:t>Person No Fixed Address Flag*</a:t>
                </a:r>
              </a:p>
            </p:txBody>
          </p:sp>
        </p:grpSp>
        <p:cxnSp>
          <p:nvCxnSpPr>
            <p:cNvPr id="77" name="Straight Connector 76">
              <a:extLst>
                <a:ext uri="{FF2B5EF4-FFF2-40B4-BE49-F238E27FC236}">
                  <a16:creationId xmlns:a16="http://schemas.microsoft.com/office/drawing/2014/main" id="{4A0969DE-F498-3F61-BF32-FCEA6C78E49D}"/>
                </a:ext>
              </a:extLst>
            </p:cNvPr>
            <p:cNvCxnSpPr>
              <a:cxnSpLocks/>
            </p:cNvCxnSpPr>
            <p:nvPr/>
          </p:nvCxnSpPr>
          <p:spPr>
            <a:xfrm>
              <a:off x="1746957" y="4024350"/>
              <a:ext cx="291279" cy="0"/>
            </a:xfrm>
            <a:prstGeom prst="line">
              <a:avLst/>
            </a:prstGeom>
            <a:ln w="3492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A5CE2E9E-018A-A83D-B164-8169731E45CF}"/>
                </a:ext>
              </a:extLst>
            </p:cNvPr>
            <p:cNvCxnSpPr>
              <a:cxnSpLocks/>
            </p:cNvCxnSpPr>
            <p:nvPr/>
          </p:nvCxnSpPr>
          <p:spPr>
            <a:xfrm>
              <a:off x="3569760" y="2648931"/>
              <a:ext cx="291279" cy="0"/>
            </a:xfrm>
            <a:prstGeom prst="line">
              <a:avLst/>
            </a:prstGeom>
            <a:ln w="3492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020CFBC4-CB3A-700D-A738-E74BD6F36822}"/>
                </a:ext>
              </a:extLst>
            </p:cNvPr>
            <p:cNvCxnSpPr>
              <a:cxnSpLocks/>
            </p:cNvCxnSpPr>
            <p:nvPr/>
          </p:nvCxnSpPr>
          <p:spPr>
            <a:xfrm>
              <a:off x="1746957" y="4377087"/>
              <a:ext cx="291279" cy="0"/>
            </a:xfrm>
            <a:prstGeom prst="line">
              <a:avLst/>
            </a:prstGeom>
            <a:ln w="3492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FC613D40-247E-3D40-3476-F4EFD16E7B89}"/>
                </a:ext>
              </a:extLst>
            </p:cNvPr>
            <p:cNvCxnSpPr>
              <a:cxnSpLocks/>
            </p:cNvCxnSpPr>
            <p:nvPr/>
          </p:nvCxnSpPr>
          <p:spPr>
            <a:xfrm>
              <a:off x="1735335" y="3680728"/>
              <a:ext cx="291279" cy="0"/>
            </a:xfrm>
            <a:prstGeom prst="line">
              <a:avLst/>
            </a:prstGeom>
            <a:ln w="3492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A86CF1B3-A224-9F8A-0125-7B5EF4294B66}"/>
                </a:ext>
              </a:extLst>
            </p:cNvPr>
            <p:cNvCxnSpPr>
              <a:cxnSpLocks/>
            </p:cNvCxnSpPr>
            <p:nvPr/>
          </p:nvCxnSpPr>
          <p:spPr>
            <a:xfrm>
              <a:off x="1746957" y="2647719"/>
              <a:ext cx="291279" cy="0"/>
            </a:xfrm>
            <a:prstGeom prst="line">
              <a:avLst/>
            </a:prstGeom>
            <a:ln w="3492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1C9AA7CA-05EA-8EDD-A00C-FE02B3646C15}"/>
                </a:ext>
              </a:extLst>
            </p:cNvPr>
            <p:cNvCxnSpPr>
              <a:cxnSpLocks/>
            </p:cNvCxnSpPr>
            <p:nvPr/>
          </p:nvCxnSpPr>
          <p:spPr>
            <a:xfrm>
              <a:off x="3555314" y="3327940"/>
              <a:ext cx="291279" cy="0"/>
            </a:xfrm>
            <a:prstGeom prst="line">
              <a:avLst/>
            </a:prstGeom>
            <a:ln w="3492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02BBF569-6960-38FE-A719-F144CB1BDAE0}"/>
                </a:ext>
              </a:extLst>
            </p:cNvPr>
            <p:cNvCxnSpPr>
              <a:cxnSpLocks/>
            </p:cNvCxnSpPr>
            <p:nvPr/>
          </p:nvCxnSpPr>
          <p:spPr>
            <a:xfrm>
              <a:off x="3571815" y="4363334"/>
              <a:ext cx="291279" cy="0"/>
            </a:xfrm>
            <a:prstGeom prst="line">
              <a:avLst/>
            </a:prstGeom>
            <a:ln w="3492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ABF699C5-50B0-2A65-DEE7-39F0E3907DF5}"/>
                </a:ext>
              </a:extLst>
            </p:cNvPr>
            <p:cNvCxnSpPr>
              <a:cxnSpLocks/>
            </p:cNvCxnSpPr>
            <p:nvPr/>
          </p:nvCxnSpPr>
          <p:spPr>
            <a:xfrm>
              <a:off x="3555314" y="2983410"/>
              <a:ext cx="291279" cy="0"/>
            </a:xfrm>
            <a:prstGeom prst="line">
              <a:avLst/>
            </a:prstGeom>
            <a:ln w="34925">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32" name="Star: 5 Points 31">
            <a:extLst>
              <a:ext uri="{FF2B5EF4-FFF2-40B4-BE49-F238E27FC236}">
                <a16:creationId xmlns:a16="http://schemas.microsoft.com/office/drawing/2014/main" id="{07F2E0B4-1CC6-B9BC-9619-7DA37CF7C0E2}"/>
              </a:ext>
            </a:extLst>
          </p:cNvPr>
          <p:cNvSpPr/>
          <p:nvPr/>
        </p:nvSpPr>
        <p:spPr>
          <a:xfrm>
            <a:off x="1966283" y="2391420"/>
            <a:ext cx="202748" cy="209700"/>
          </a:xfrm>
          <a:prstGeom prst="star5">
            <a:avLst/>
          </a:prstGeom>
          <a:solidFill>
            <a:srgbClr val="AE351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5" name="Star: 5 Points 64">
            <a:extLst>
              <a:ext uri="{FF2B5EF4-FFF2-40B4-BE49-F238E27FC236}">
                <a16:creationId xmlns:a16="http://schemas.microsoft.com/office/drawing/2014/main" id="{275A1924-977A-53A2-0E29-33AC07487E6F}"/>
              </a:ext>
            </a:extLst>
          </p:cNvPr>
          <p:cNvSpPr/>
          <p:nvPr/>
        </p:nvSpPr>
        <p:spPr>
          <a:xfrm>
            <a:off x="4981796" y="2361772"/>
            <a:ext cx="202748" cy="209700"/>
          </a:xfrm>
          <a:prstGeom prst="star5">
            <a:avLst/>
          </a:prstGeom>
          <a:solidFill>
            <a:srgbClr val="AE351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1" name="Star: 5 Points 70">
            <a:extLst>
              <a:ext uri="{FF2B5EF4-FFF2-40B4-BE49-F238E27FC236}">
                <a16:creationId xmlns:a16="http://schemas.microsoft.com/office/drawing/2014/main" id="{29B224FA-4158-7DA2-61E3-F2B5E80C1B5A}"/>
              </a:ext>
            </a:extLst>
          </p:cNvPr>
          <p:cNvSpPr/>
          <p:nvPr/>
        </p:nvSpPr>
        <p:spPr>
          <a:xfrm>
            <a:off x="4978273" y="2725629"/>
            <a:ext cx="202748" cy="209700"/>
          </a:xfrm>
          <a:prstGeom prst="star5">
            <a:avLst/>
          </a:prstGeom>
          <a:solidFill>
            <a:srgbClr val="AE351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2" name="Star: 5 Points 71">
            <a:extLst>
              <a:ext uri="{FF2B5EF4-FFF2-40B4-BE49-F238E27FC236}">
                <a16:creationId xmlns:a16="http://schemas.microsoft.com/office/drawing/2014/main" id="{CF642CC3-83AF-1A78-2F74-D5203284CBF2}"/>
              </a:ext>
            </a:extLst>
          </p:cNvPr>
          <p:cNvSpPr/>
          <p:nvPr/>
        </p:nvSpPr>
        <p:spPr>
          <a:xfrm>
            <a:off x="4970656" y="3049407"/>
            <a:ext cx="202748" cy="209700"/>
          </a:xfrm>
          <a:prstGeom prst="star5">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highlight>
                <a:srgbClr val="FF00FF"/>
              </a:highlight>
            </a:endParaRPr>
          </a:p>
        </p:txBody>
      </p:sp>
      <p:sp>
        <p:nvSpPr>
          <p:cNvPr id="73" name="Star: 5 Points 72">
            <a:extLst>
              <a:ext uri="{FF2B5EF4-FFF2-40B4-BE49-F238E27FC236}">
                <a16:creationId xmlns:a16="http://schemas.microsoft.com/office/drawing/2014/main" id="{4779468E-BBA6-6024-EB7B-B7A9D53DCA14}"/>
              </a:ext>
            </a:extLst>
          </p:cNvPr>
          <p:cNvSpPr/>
          <p:nvPr/>
        </p:nvSpPr>
        <p:spPr>
          <a:xfrm>
            <a:off x="1959520" y="2707166"/>
            <a:ext cx="202748" cy="209700"/>
          </a:xfrm>
          <a:prstGeom prst="star5">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4" name="Star: 5 Points 73">
            <a:extLst>
              <a:ext uri="{FF2B5EF4-FFF2-40B4-BE49-F238E27FC236}">
                <a16:creationId xmlns:a16="http://schemas.microsoft.com/office/drawing/2014/main" id="{93B0BB13-E9B2-2613-3A4F-83B0B0AE8EBE}"/>
              </a:ext>
            </a:extLst>
          </p:cNvPr>
          <p:cNvSpPr/>
          <p:nvPr/>
        </p:nvSpPr>
        <p:spPr>
          <a:xfrm>
            <a:off x="821792" y="5516476"/>
            <a:ext cx="202748" cy="209700"/>
          </a:xfrm>
          <a:prstGeom prst="star5">
            <a:avLst/>
          </a:prstGeom>
          <a:solidFill>
            <a:srgbClr val="AE351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5" name="TextBox 74">
            <a:extLst>
              <a:ext uri="{FF2B5EF4-FFF2-40B4-BE49-F238E27FC236}">
                <a16:creationId xmlns:a16="http://schemas.microsoft.com/office/drawing/2014/main" id="{72960CF1-1A3D-53A8-AADF-1584AFC8BCD7}"/>
              </a:ext>
            </a:extLst>
          </p:cNvPr>
          <p:cNvSpPr txBox="1"/>
          <p:nvPr/>
        </p:nvSpPr>
        <p:spPr>
          <a:xfrm>
            <a:off x="1009259" y="5516618"/>
            <a:ext cx="2451133" cy="261610"/>
          </a:xfrm>
          <a:prstGeom prst="rect">
            <a:avLst/>
          </a:prstGeom>
          <a:noFill/>
        </p:spPr>
        <p:txBody>
          <a:bodyPr wrap="square" rtlCol="0">
            <a:spAutoFit/>
          </a:bodyPr>
          <a:lstStyle/>
          <a:p>
            <a:r>
              <a:rPr lang="en-CA" sz="1100">
                <a:latin typeface="+mn-lt"/>
              </a:rPr>
              <a:t>Priority data elements for development</a:t>
            </a:r>
          </a:p>
        </p:txBody>
      </p:sp>
      <p:sp>
        <p:nvSpPr>
          <p:cNvPr id="76" name="Star: 5 Points 75">
            <a:extLst>
              <a:ext uri="{FF2B5EF4-FFF2-40B4-BE49-F238E27FC236}">
                <a16:creationId xmlns:a16="http://schemas.microsoft.com/office/drawing/2014/main" id="{5D334AC4-A6AF-9392-8784-F2A00D148E8E}"/>
              </a:ext>
            </a:extLst>
          </p:cNvPr>
          <p:cNvSpPr/>
          <p:nvPr/>
        </p:nvSpPr>
        <p:spPr>
          <a:xfrm>
            <a:off x="7044330" y="4472941"/>
            <a:ext cx="202748" cy="209700"/>
          </a:xfrm>
          <a:prstGeom prst="star5">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highlight>
                <a:srgbClr val="FF00FF"/>
              </a:highlight>
            </a:endParaRPr>
          </a:p>
        </p:txBody>
      </p:sp>
      <p:sp>
        <p:nvSpPr>
          <p:cNvPr id="88" name="TextBox 87">
            <a:extLst>
              <a:ext uri="{FF2B5EF4-FFF2-40B4-BE49-F238E27FC236}">
                <a16:creationId xmlns:a16="http://schemas.microsoft.com/office/drawing/2014/main" id="{65537F92-2AA5-5347-F837-22B96BC26938}"/>
              </a:ext>
            </a:extLst>
          </p:cNvPr>
          <p:cNvSpPr txBox="1"/>
          <p:nvPr/>
        </p:nvSpPr>
        <p:spPr>
          <a:xfrm>
            <a:off x="7251868" y="4486100"/>
            <a:ext cx="1581912" cy="307777"/>
          </a:xfrm>
          <a:prstGeom prst="rect">
            <a:avLst/>
          </a:prstGeom>
          <a:noFill/>
        </p:spPr>
        <p:txBody>
          <a:bodyPr wrap="square" rtlCol="0">
            <a:spAutoFit/>
          </a:bodyPr>
          <a:lstStyle/>
          <a:p>
            <a:r>
              <a:rPr lang="en-CA"/>
              <a:t>Today’s review</a:t>
            </a:r>
          </a:p>
        </p:txBody>
      </p:sp>
    </p:spTree>
    <p:extLst>
      <p:ext uri="{BB962C8B-B14F-4D97-AF65-F5344CB8AC3E}">
        <p14:creationId xmlns:p14="http://schemas.microsoft.com/office/powerpoint/2010/main" val="5038881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FF4C8-B5B1-8EFE-B221-B12EB2E69763}"/>
              </a:ext>
            </a:extLst>
          </p:cNvPr>
          <p:cNvSpPr>
            <a:spLocks noGrp="1"/>
          </p:cNvSpPr>
          <p:nvPr>
            <p:ph type="title"/>
          </p:nvPr>
        </p:nvSpPr>
        <p:spPr/>
        <p:txBody>
          <a:bodyPr/>
          <a:lstStyle/>
          <a:p>
            <a:r>
              <a:rPr lang="en-CA" b="1"/>
              <a:t>Housing Related Data Elements</a:t>
            </a:r>
            <a:endParaRPr lang="en-CA"/>
          </a:p>
        </p:txBody>
      </p:sp>
      <p:sp>
        <p:nvSpPr>
          <p:cNvPr id="4" name="Slide Number Placeholder 3">
            <a:extLst>
              <a:ext uri="{FF2B5EF4-FFF2-40B4-BE49-F238E27FC236}">
                <a16:creationId xmlns:a16="http://schemas.microsoft.com/office/drawing/2014/main" id="{6951A360-0F0D-C472-A875-ADC5B27039F0}"/>
              </a:ext>
            </a:extLst>
          </p:cNvPr>
          <p:cNvSpPr>
            <a:spLocks noGrp="1"/>
          </p:cNvSpPr>
          <p:nvPr>
            <p:ph type="sldNum" idx="12"/>
          </p:nvPr>
        </p:nvSpPr>
        <p:spPr/>
        <p:txBody>
          <a:bodyPr/>
          <a:lstStyle/>
          <a:p>
            <a:fld id="{00000000-1234-1234-1234-123412341234}" type="slidenum">
              <a:rPr lang="en-US" smtClean="0"/>
              <a:pPr/>
              <a:t>7</a:t>
            </a:fld>
            <a:endParaRPr lang="en-US"/>
          </a:p>
        </p:txBody>
      </p:sp>
      <p:pic>
        <p:nvPicPr>
          <p:cNvPr id="5" name="Picture 4">
            <a:extLst>
              <a:ext uri="{FF2B5EF4-FFF2-40B4-BE49-F238E27FC236}">
                <a16:creationId xmlns:a16="http://schemas.microsoft.com/office/drawing/2014/main" id="{AB00BC82-C5B3-CCED-E84C-840AD8220912}"/>
              </a:ext>
            </a:extLst>
          </p:cNvPr>
          <p:cNvPicPr>
            <a:picLocks noChangeAspect="1"/>
          </p:cNvPicPr>
          <p:nvPr/>
        </p:nvPicPr>
        <p:blipFill>
          <a:blip r:embed="rId2"/>
          <a:srcRect r="36708"/>
          <a:stretch/>
        </p:blipFill>
        <p:spPr>
          <a:xfrm>
            <a:off x="255644" y="1826064"/>
            <a:ext cx="8058797" cy="1968696"/>
          </a:xfrm>
          <a:prstGeom prst="rect">
            <a:avLst/>
          </a:prstGeom>
        </p:spPr>
      </p:pic>
    </p:spTree>
    <p:extLst>
      <p:ext uri="{BB962C8B-B14F-4D97-AF65-F5344CB8AC3E}">
        <p14:creationId xmlns:p14="http://schemas.microsoft.com/office/powerpoint/2010/main" val="5330028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2715B9-B539-5BDB-B057-9060ACF9D742}"/>
              </a:ext>
            </a:extLst>
          </p:cNvPr>
          <p:cNvSpPr>
            <a:spLocks noGrp="1"/>
          </p:cNvSpPr>
          <p:nvPr>
            <p:ph type="title"/>
          </p:nvPr>
        </p:nvSpPr>
        <p:spPr/>
        <p:txBody>
          <a:bodyPr/>
          <a:lstStyle/>
          <a:p>
            <a:r>
              <a:rPr lang="en-CA"/>
              <a:t>Value Set Exploration - Methods</a:t>
            </a:r>
          </a:p>
        </p:txBody>
      </p:sp>
      <p:sp>
        <p:nvSpPr>
          <p:cNvPr id="4" name="Slide Number Placeholder 3">
            <a:extLst>
              <a:ext uri="{FF2B5EF4-FFF2-40B4-BE49-F238E27FC236}">
                <a16:creationId xmlns:a16="http://schemas.microsoft.com/office/drawing/2014/main" id="{7067EFA6-51C7-D696-2B58-C6230AB20EA1}"/>
              </a:ext>
            </a:extLst>
          </p:cNvPr>
          <p:cNvSpPr>
            <a:spLocks noGrp="1"/>
          </p:cNvSpPr>
          <p:nvPr>
            <p:ph type="sldNum" idx="12"/>
          </p:nvPr>
        </p:nvSpPr>
        <p:spPr/>
        <p:txBody>
          <a:bodyPr/>
          <a:lstStyle/>
          <a:p>
            <a:fld id="{00000000-1234-1234-1234-123412341234}" type="slidenum">
              <a:rPr lang="en-US" smtClean="0"/>
              <a:pPr/>
              <a:t>8</a:t>
            </a:fld>
            <a:endParaRPr lang="en-US"/>
          </a:p>
        </p:txBody>
      </p:sp>
      <p:sp>
        <p:nvSpPr>
          <p:cNvPr id="6" name="TextBox 5">
            <a:extLst>
              <a:ext uri="{FF2B5EF4-FFF2-40B4-BE49-F238E27FC236}">
                <a16:creationId xmlns:a16="http://schemas.microsoft.com/office/drawing/2014/main" id="{EAC9ED71-6A83-1E30-6DBD-68CDB39CCEC9}"/>
              </a:ext>
            </a:extLst>
          </p:cNvPr>
          <p:cNvSpPr txBox="1"/>
          <p:nvPr/>
        </p:nvSpPr>
        <p:spPr>
          <a:xfrm>
            <a:off x="733425" y="1525250"/>
            <a:ext cx="6984111" cy="3477875"/>
          </a:xfrm>
          <a:prstGeom prst="rect">
            <a:avLst/>
          </a:prstGeom>
          <a:noFill/>
        </p:spPr>
        <p:txBody>
          <a:bodyPr wrap="square">
            <a:spAutoFit/>
          </a:bodyPr>
          <a:lstStyle/>
          <a:p>
            <a:pPr marL="457200" indent="-457200">
              <a:buFont typeface="+mj-lt"/>
              <a:buAutoNum type="arabicPeriod"/>
            </a:pPr>
            <a:r>
              <a:rPr lang="en-CA" sz="2000"/>
              <a:t>Retrieve response options from screening tools</a:t>
            </a:r>
          </a:p>
          <a:p>
            <a:pPr marL="457200" indent="-457200">
              <a:buFont typeface="+mj-lt"/>
              <a:buAutoNum type="arabicPeriod"/>
            </a:pPr>
            <a:r>
              <a:rPr lang="en-CA" sz="2000"/>
              <a:t>Semantic comparison of responses – side by side</a:t>
            </a:r>
          </a:p>
          <a:p>
            <a:pPr marL="457200" indent="-457200">
              <a:buFont typeface="+mj-lt"/>
              <a:buAutoNum type="arabicPeriod"/>
            </a:pPr>
            <a:r>
              <a:rPr lang="en-CA" sz="2000"/>
              <a:t>Review and leveraging of previous terminological work across SDOH Data Elements (Alana’s work)</a:t>
            </a:r>
          </a:p>
          <a:p>
            <a:pPr marL="457200" indent="-457200">
              <a:buFont typeface="+mj-lt"/>
              <a:buAutoNum type="arabicPeriod"/>
            </a:pPr>
            <a:r>
              <a:rPr lang="en-CA" sz="2000"/>
              <a:t>Review and leveraging of other value set explorations (Brooke’s Value set work)</a:t>
            </a:r>
          </a:p>
          <a:p>
            <a:pPr marL="457200" indent="-457200">
              <a:buFont typeface="+mj-lt"/>
              <a:buAutoNum type="arabicPeriod"/>
            </a:pPr>
            <a:r>
              <a:rPr lang="en-CA" sz="2000"/>
              <a:t>Comparisons among relevant values sets:</a:t>
            </a:r>
          </a:p>
          <a:p>
            <a:pPr marL="457200" indent="-457200">
              <a:buFont typeface="+mj-lt"/>
              <a:buAutoNum type="arabicPeriod"/>
            </a:pPr>
            <a:r>
              <a:rPr lang="en-CA" sz="2000"/>
              <a:t>WG discussion and feedback regarding: </a:t>
            </a:r>
          </a:p>
          <a:p>
            <a:pPr marL="800100" lvl="1" indent="-457200">
              <a:buFont typeface="+mj-lt"/>
              <a:buAutoNum type="alphaLcPeriod"/>
            </a:pPr>
            <a:r>
              <a:rPr lang="en-CA" sz="2000"/>
              <a:t>matched concept or value set availability</a:t>
            </a:r>
          </a:p>
          <a:p>
            <a:pPr marL="800100" lvl="1" indent="-457200">
              <a:buFont typeface="+mj-lt"/>
              <a:buAutoNum type="alphaLcPeriod"/>
            </a:pPr>
            <a:r>
              <a:rPr lang="en-CA" sz="2000"/>
              <a:t>specificity/ambiguity of responses</a:t>
            </a:r>
          </a:p>
          <a:p>
            <a:pPr marL="800100" lvl="1" indent="-457200">
              <a:buFont typeface="+mj-lt"/>
              <a:buAutoNum type="alphaLcPeriod"/>
            </a:pPr>
            <a:r>
              <a:rPr lang="en-CA" sz="2000"/>
              <a:t>next steps</a:t>
            </a:r>
          </a:p>
        </p:txBody>
      </p:sp>
    </p:spTree>
    <p:extLst>
      <p:ext uri="{BB962C8B-B14F-4D97-AF65-F5344CB8AC3E}">
        <p14:creationId xmlns:p14="http://schemas.microsoft.com/office/powerpoint/2010/main" val="36721366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E9D28-6A3B-0B05-762A-720C072CB04B}"/>
              </a:ext>
            </a:extLst>
          </p:cNvPr>
          <p:cNvSpPr>
            <a:spLocks noGrp="1"/>
          </p:cNvSpPr>
          <p:nvPr>
            <p:ph type="title"/>
          </p:nvPr>
        </p:nvSpPr>
        <p:spPr/>
        <p:txBody>
          <a:bodyPr/>
          <a:lstStyle/>
          <a:p>
            <a:r>
              <a:rPr lang="en-CA"/>
              <a:t>Terminological Team Methods</a:t>
            </a:r>
          </a:p>
        </p:txBody>
      </p:sp>
      <p:sp>
        <p:nvSpPr>
          <p:cNvPr id="3" name="Text Placeholder 2">
            <a:extLst>
              <a:ext uri="{FF2B5EF4-FFF2-40B4-BE49-F238E27FC236}">
                <a16:creationId xmlns:a16="http://schemas.microsoft.com/office/drawing/2014/main" id="{43E90393-5DB2-309C-5D18-FE57BEF8811B}"/>
              </a:ext>
            </a:extLst>
          </p:cNvPr>
          <p:cNvSpPr>
            <a:spLocks noGrp="1"/>
          </p:cNvSpPr>
          <p:nvPr>
            <p:ph type="body" idx="1"/>
          </p:nvPr>
        </p:nvSpPr>
        <p:spPr>
          <a:xfrm>
            <a:off x="246082" y="1286661"/>
            <a:ext cx="8221262" cy="4213149"/>
          </a:xfrm>
        </p:spPr>
        <p:txBody>
          <a:bodyPr>
            <a:normAutofit fontScale="92500" lnSpcReduction="10000"/>
          </a:bodyPr>
          <a:lstStyle/>
          <a:p>
            <a:pPr marL="514350" indent="-285750">
              <a:buFont typeface="Arial" panose="020B0604020202020204" pitchFamily="34" charset="0"/>
              <a:buChar char="•"/>
            </a:pPr>
            <a:r>
              <a:rPr lang="en-CA" sz="1800" u="sng" strike="noStrike">
                <a:effectLst/>
              </a:rPr>
              <a:t>Goal:  </a:t>
            </a:r>
            <a:r>
              <a:rPr lang="en-CA" sz="1800" u="none" strike="noStrike">
                <a:effectLst/>
              </a:rPr>
              <a:t>Identify if there are matches in SNOMED CT for the responses to the questions in the SDOH questionnaire. </a:t>
            </a:r>
          </a:p>
          <a:p>
            <a:pPr marL="514350" indent="-285750">
              <a:buFont typeface="Arial" panose="020B0604020202020204" pitchFamily="34" charset="0"/>
              <a:buChar char="•"/>
            </a:pPr>
            <a:r>
              <a:rPr lang="en-CA" sz="1800" u="sng" strike="noStrike">
                <a:effectLst/>
              </a:rPr>
              <a:t>Approach:</a:t>
            </a:r>
            <a:r>
              <a:rPr lang="en-CA" sz="1800" u="none" strike="noStrike">
                <a:effectLst/>
              </a:rPr>
              <a:t>  </a:t>
            </a:r>
          </a:p>
          <a:p>
            <a:pPr marL="571500" indent="-342900">
              <a:buFont typeface="+mj-lt"/>
              <a:buAutoNum type="arabicPeriod"/>
            </a:pPr>
            <a:r>
              <a:rPr lang="en-CA" sz="1800" u="none" strike="noStrike">
                <a:effectLst/>
              </a:rPr>
              <a:t>Searched SNOMED CT CA (finding hierarchy) to identify any lexical matches to responses.  </a:t>
            </a:r>
          </a:p>
          <a:p>
            <a:pPr marL="571500" indent="-342900">
              <a:buFont typeface="+mj-lt"/>
              <a:buAutoNum type="arabicPeriod"/>
            </a:pPr>
            <a:r>
              <a:rPr lang="en-CA" sz="1800" u="none" strike="noStrike">
                <a:effectLst/>
              </a:rPr>
              <a:t>If no lexical match - determine if there were "similar" matches in SNOMED CT and response could be considered a synonym to the SNOMED CT concept. </a:t>
            </a:r>
          </a:p>
          <a:p>
            <a:pPr marL="571500" indent="-342900">
              <a:buFont typeface="+mj-lt"/>
              <a:buAutoNum type="arabicPeriod"/>
            </a:pPr>
            <a:r>
              <a:rPr lang="en-CA" sz="1800" u="none" strike="noStrike">
                <a:effectLst/>
              </a:rPr>
              <a:t>If no lexical match and no similar concept, the specialist provided a suggestion for a new SNOMED CT concept and the associated parent for consideration as a submission to Canada Health Infoway. </a:t>
            </a:r>
          </a:p>
          <a:p>
            <a:pPr marL="571500" indent="-342900">
              <a:buFont typeface="+mj-lt"/>
              <a:buAutoNum type="arabicPeriod"/>
            </a:pPr>
            <a:r>
              <a:rPr lang="en-CA" sz="1800" u="none" strike="noStrike">
                <a:effectLst/>
              </a:rPr>
              <a:t>In the instances where the response was "yes" or "no" , "Not applicable" etc.., the suggestion was to consider using an HL7 value for these responses. </a:t>
            </a:r>
          </a:p>
          <a:p>
            <a:pPr marL="571500" indent="-342900">
              <a:buFont typeface="+mj-lt"/>
              <a:buAutoNum type="arabicPeriod"/>
            </a:pPr>
            <a:endParaRPr lang="en-CA" sz="1800" u="none" strike="noStrike">
              <a:effectLst/>
            </a:endParaRPr>
          </a:p>
          <a:p>
            <a:pPr marL="514350" indent="-285750">
              <a:buFont typeface="Arial" panose="020B0604020202020204" pitchFamily="34" charset="0"/>
              <a:buChar char="•"/>
            </a:pPr>
            <a:endParaRPr lang="en-CA"/>
          </a:p>
        </p:txBody>
      </p:sp>
      <p:sp>
        <p:nvSpPr>
          <p:cNvPr id="4" name="Slide Number Placeholder 3">
            <a:extLst>
              <a:ext uri="{FF2B5EF4-FFF2-40B4-BE49-F238E27FC236}">
                <a16:creationId xmlns:a16="http://schemas.microsoft.com/office/drawing/2014/main" id="{662E2718-968B-9261-F66F-CEBDC3356F9B}"/>
              </a:ext>
            </a:extLst>
          </p:cNvPr>
          <p:cNvSpPr>
            <a:spLocks noGrp="1"/>
          </p:cNvSpPr>
          <p:nvPr>
            <p:ph type="sldNum" idx="12"/>
          </p:nvPr>
        </p:nvSpPr>
        <p:spPr/>
        <p:txBody>
          <a:bodyPr/>
          <a:lstStyle/>
          <a:p>
            <a:fld id="{00000000-1234-1234-1234-123412341234}" type="slidenum">
              <a:rPr lang="en-US" smtClean="0"/>
              <a:pPr/>
              <a:t>9</a:t>
            </a:fld>
            <a:endParaRPr lang="en-US"/>
          </a:p>
        </p:txBody>
      </p:sp>
    </p:spTree>
    <p:extLst>
      <p:ext uri="{BB962C8B-B14F-4D97-AF65-F5344CB8AC3E}">
        <p14:creationId xmlns:p14="http://schemas.microsoft.com/office/powerpoint/2010/main" val="2314277705"/>
      </p:ext>
    </p:extLst>
  </p:cSld>
  <p:clrMapOvr>
    <a:masterClrMapping/>
  </p:clrMapOvr>
</p:sld>
</file>

<file path=ppt/theme/theme1.xml><?xml version="1.0" encoding="utf-8"?>
<a:theme xmlns:a="http://schemas.openxmlformats.org/drawingml/2006/main" name="Canada Health Infoway">
  <a:themeElements>
    <a:clrScheme name="Access Health 2019">
      <a:dk1>
        <a:srgbClr val="000000"/>
      </a:dk1>
      <a:lt1>
        <a:srgbClr val="FFFFFF"/>
      </a:lt1>
      <a:dk2>
        <a:srgbClr val="E02E3B"/>
      </a:dk2>
      <a:lt2>
        <a:srgbClr val="D8D8D8"/>
      </a:lt2>
      <a:accent1>
        <a:srgbClr val="A3232C"/>
      </a:accent1>
      <a:accent2>
        <a:srgbClr val="610210"/>
      </a:accent2>
      <a:accent3>
        <a:srgbClr val="0A3E3F"/>
      </a:accent3>
      <a:accent4>
        <a:srgbClr val="326D6B"/>
      </a:accent4>
      <a:accent5>
        <a:srgbClr val="1F305B"/>
      </a:accent5>
      <a:accent6>
        <a:srgbClr val="4C5E84"/>
      </a:accent6>
      <a:hlink>
        <a:srgbClr val="E02E3B"/>
      </a:hlink>
      <a:folHlink>
        <a:srgbClr val="E02E3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anada Health Infoway">
  <a:themeElements>
    <a:clrScheme name="Access Health 2019">
      <a:dk1>
        <a:srgbClr val="000000"/>
      </a:dk1>
      <a:lt1>
        <a:srgbClr val="FFFFFF"/>
      </a:lt1>
      <a:dk2>
        <a:srgbClr val="E02E3B"/>
      </a:dk2>
      <a:lt2>
        <a:srgbClr val="D8D8D8"/>
      </a:lt2>
      <a:accent1>
        <a:srgbClr val="A3232C"/>
      </a:accent1>
      <a:accent2>
        <a:srgbClr val="610210"/>
      </a:accent2>
      <a:accent3>
        <a:srgbClr val="0A3E3F"/>
      </a:accent3>
      <a:accent4>
        <a:srgbClr val="326D6B"/>
      </a:accent4>
      <a:accent5>
        <a:srgbClr val="1F305B"/>
      </a:accent5>
      <a:accent6>
        <a:srgbClr val="4C5E84"/>
      </a:accent6>
      <a:hlink>
        <a:srgbClr val="E02E3B"/>
      </a:hlink>
      <a:folHlink>
        <a:srgbClr val="E02E3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ort xmlns="728f58cb-dbec-484a-aa13-330e222547ee" xsi:nil="true"/>
    <lcf76f155ced4ddcb4097134ff3c332f xmlns="728f58cb-dbec-484a-aa13-330e222547ee">
      <Terms xmlns="http://schemas.microsoft.com/office/infopath/2007/PartnerControls"/>
    </lcf76f155ced4ddcb4097134ff3c332f>
    <TaxCatchAll xmlns="fd536205-73bb-4c47-a2d2-20f2a6fe7dd1"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AD3E4C2DF4CB846B932CD1125180282" ma:contentTypeVersion="16" ma:contentTypeDescription="Create a new document." ma:contentTypeScope="" ma:versionID="48283af030074b1c9c8f84122a3737fc">
  <xsd:schema xmlns:xsd="http://www.w3.org/2001/XMLSchema" xmlns:xs="http://www.w3.org/2001/XMLSchema" xmlns:p="http://schemas.microsoft.com/office/2006/metadata/properties" xmlns:ns2="728f58cb-dbec-484a-aa13-330e222547ee" xmlns:ns3="fd536205-73bb-4c47-a2d2-20f2a6fe7dd1" targetNamespace="http://schemas.microsoft.com/office/2006/metadata/properties" ma:root="true" ma:fieldsID="61f82d28be63629f603e5aed33e22b3e" ns2:_="" ns3:_="">
    <xsd:import namespace="728f58cb-dbec-484a-aa13-330e222547ee"/>
    <xsd:import namespace="fd536205-73bb-4c47-a2d2-20f2a6fe7dd1"/>
    <xsd:element name="properties">
      <xsd:complexType>
        <xsd:sequence>
          <xsd:element name="documentManagement">
            <xsd:complexType>
              <xsd:all>
                <xsd:element ref="ns2:Sort" minOccurs="0"/>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DateTaken" minOccurs="0"/>
                <xsd:element ref="ns2:MediaServiceLocation"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28f58cb-dbec-484a-aa13-330e222547ee" elementFormDefault="qualified">
    <xsd:import namespace="http://schemas.microsoft.com/office/2006/documentManagement/types"/>
    <xsd:import namespace="http://schemas.microsoft.com/office/infopath/2007/PartnerControls"/>
    <xsd:element name="Sort" ma:index="8" nillable="true" ma:displayName="Sort" ma:decimals="0" ma:format="Dropdown" ma:internalName="Sort" ma:percentage="FALSE">
      <xsd:simpleType>
        <xsd:restriction base="dms:Number"/>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Location" ma:index="15" nillable="true" ma:displayName="Location" ma:indexed="true"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b390f89e-804d-4378-8353-bdc090f72f58"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element name="MediaLengthInSeconds" ma:index="22" nillable="true" ma:displayName="MediaLengthInSeconds" ma:hidden="true" ma:internalName="MediaLengthInSeconds" ma:readOnly="true">
      <xsd:simpleType>
        <xsd:restriction base="dms:Unknown"/>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d536205-73bb-4c47-a2d2-20f2a6fe7dd1"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c2f6ad62-705d-472f-b578-57ce6af90225}" ma:internalName="TaxCatchAll" ma:showField="CatchAllData" ma:web="fd536205-73bb-4c47-a2d2-20f2a6fe7dd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32523AB-2DD7-42AB-ABD8-CF941E873847}">
  <ds:schemaRefs>
    <ds:schemaRef ds:uri="http://purl.org/dc/dcmitype/"/>
    <ds:schemaRef ds:uri="http://schemas.microsoft.com/office/infopath/2007/PartnerControls"/>
    <ds:schemaRef ds:uri="728f58cb-dbec-484a-aa13-330e222547ee"/>
    <ds:schemaRef ds:uri="http://schemas.microsoft.com/office/2006/documentManagement/types"/>
    <ds:schemaRef ds:uri="fd536205-73bb-4c47-a2d2-20f2a6fe7dd1"/>
    <ds:schemaRef ds:uri="http://schemas.microsoft.com/office/2006/metadata/properties"/>
    <ds:schemaRef ds:uri="http://www.w3.org/XML/1998/namespace"/>
    <ds:schemaRef ds:uri="http://schemas.openxmlformats.org/package/2006/metadata/core-properties"/>
    <ds:schemaRef ds:uri="http://purl.org/dc/terms/"/>
    <ds:schemaRef ds:uri="http://purl.org/dc/elements/1.1/"/>
  </ds:schemaRefs>
</ds:datastoreItem>
</file>

<file path=customXml/itemProps2.xml><?xml version="1.0" encoding="utf-8"?>
<ds:datastoreItem xmlns:ds="http://schemas.openxmlformats.org/officeDocument/2006/customXml" ds:itemID="{A873923D-6CF9-4AD0-AE3A-9D95F5476BC3}">
  <ds:schemaRefs>
    <ds:schemaRef ds:uri="http://schemas.microsoft.com/sharepoint/v3/contenttype/forms"/>
  </ds:schemaRefs>
</ds:datastoreItem>
</file>

<file path=customXml/itemProps3.xml><?xml version="1.0" encoding="utf-8"?>
<ds:datastoreItem xmlns:ds="http://schemas.openxmlformats.org/officeDocument/2006/customXml" ds:itemID="{A4BCA599-AB08-4CD6-831A-F3058A989CF0}">
  <ds:schemaRefs>
    <ds:schemaRef ds:uri="728f58cb-dbec-484a-aa13-330e222547ee"/>
    <ds:schemaRef ds:uri="fd536205-73bb-4c47-a2d2-20f2a6fe7dd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1067</Words>
  <Application>Microsoft Office PowerPoint</Application>
  <PresentationFormat>Custom</PresentationFormat>
  <Paragraphs>187</Paragraphs>
  <Slides>11</Slides>
  <Notes>7</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11</vt:i4>
      </vt:variant>
    </vt:vector>
  </HeadingPairs>
  <TitlesOfParts>
    <vt:vector size="21" baseType="lpstr">
      <vt:lpstr>Helvetica Neue Light</vt:lpstr>
      <vt:lpstr>Calibri</vt:lpstr>
      <vt:lpstr>Arial</vt:lpstr>
      <vt:lpstr>Segoe UI Historic</vt:lpstr>
      <vt:lpstr>Segoe UI</vt:lpstr>
      <vt:lpstr>inherit</vt:lpstr>
      <vt:lpstr>Calibri Light</vt:lpstr>
      <vt:lpstr>Canada Health Infoway</vt:lpstr>
      <vt:lpstr>1_Canada Health Infoway</vt:lpstr>
      <vt:lpstr>2_Office Theme</vt:lpstr>
      <vt:lpstr>PowerPoint Presentation</vt:lpstr>
      <vt:lpstr>Land Acknowledgement</vt:lpstr>
      <vt:lpstr>Recording is starting</vt:lpstr>
      <vt:lpstr>Agenda</vt:lpstr>
      <vt:lpstr>Data Content Standard - Overview</vt:lpstr>
      <vt:lpstr>Social Determinants of Health Assessment</vt:lpstr>
      <vt:lpstr>Housing Related Data Elements</vt:lpstr>
      <vt:lpstr>Value Set Exploration - Methods</vt:lpstr>
      <vt:lpstr>Terminological Team Methods</vt:lpstr>
      <vt:lpstr>Proposed work plan and prioritization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 theme logo</dc:title>
  <dc:creator>Annalijn Conklin;Marcy Antonio</dc:creator>
  <cp:lastModifiedBy>Jennifer Lawson</cp:lastModifiedBy>
  <cp:revision>1</cp:revision>
  <dcterms:created xsi:type="dcterms:W3CDTF">2020-07-08T17:27:57Z</dcterms:created>
  <dcterms:modified xsi:type="dcterms:W3CDTF">2025-01-17T15:06:32Z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398900</vt:r8>
  </property>
  <property fmtid="{D5CDD505-2E9C-101B-9397-08002B2CF9AE}" pid="3" name="ContentTypeId">
    <vt:lpwstr>0x0101005AD3E4C2DF4CB846B932CD1125180282</vt:lpwstr>
  </property>
  <property fmtid="{D5CDD505-2E9C-101B-9397-08002B2CF9AE}" pid="4" name="ComplianceAssetId">
    <vt:lpwstr/>
  </property>
  <property fmtid="{D5CDD505-2E9C-101B-9397-08002B2CF9AE}" pid="5" name="_ExtendedDescription">
    <vt:lpwstr/>
  </property>
  <property fmtid="{D5CDD505-2E9C-101B-9397-08002B2CF9AE}" pid="6" name="TriggerFlowInfo">
    <vt:lpwstr/>
  </property>
  <property fmtid="{D5CDD505-2E9C-101B-9397-08002B2CF9AE}" pid="7" name="MediaServiceImageTags">
    <vt:lpwstr/>
  </property>
</Properties>
</file>