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3"/>
  </p:notesMasterIdLst>
  <p:sldIdLst>
    <p:sldId id="284" r:id="rId5"/>
    <p:sldId id="387" r:id="rId6"/>
    <p:sldId id="415" r:id="rId7"/>
    <p:sldId id="439" r:id="rId8"/>
    <p:sldId id="444" r:id="rId9"/>
    <p:sldId id="495" r:id="rId10"/>
    <p:sldId id="427" r:id="rId11"/>
    <p:sldId id="488" r:id="rId12"/>
    <p:sldId id="481" r:id="rId13"/>
    <p:sldId id="489" r:id="rId14"/>
    <p:sldId id="423" r:id="rId15"/>
    <p:sldId id="485" r:id="rId16"/>
    <p:sldId id="491" r:id="rId17"/>
    <p:sldId id="492" r:id="rId18"/>
    <p:sldId id="496" r:id="rId19"/>
    <p:sldId id="490" r:id="rId20"/>
    <p:sldId id="482" r:id="rId21"/>
    <p:sldId id="493" r:id="rId22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Helvetica Neue" panose="020B0604020202020204" charset="0"/>
      <p:regular r:id="rId28"/>
      <p:bold r:id="rId29"/>
      <p:italic r:id="rId30"/>
      <p:boldItalic r:id="rId31"/>
    </p:embeddedFont>
    <p:embeddedFont>
      <p:font typeface="Helvetica Neue Light" panose="020B0604020202020204" charset="0"/>
      <p:regular r:id="rId32"/>
      <p:bold r:id="rId33"/>
      <p:italic r:id="rId34"/>
      <p:boldItalic r:id="rId35"/>
    </p:embeddedFont>
  </p:embeddedFontLst>
  <p:defaultTextStyle>
    <a:defPPr marL="0" marR="0" indent="0" algn="l" defTabSz="3429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5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38" b="1" i="0" u="none" strike="noStrike" cap="all" spc="0" normalizeH="0" baseline="0">
        <a:ln>
          <a:noFill/>
        </a:ln>
        <a:solidFill>
          <a:srgbClr val="515252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85725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38" b="1" i="0" u="none" strike="noStrike" cap="all" spc="0" normalizeH="0" baseline="0">
        <a:ln>
          <a:noFill/>
        </a:ln>
        <a:solidFill>
          <a:srgbClr val="515252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17145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38" b="1" i="0" u="none" strike="noStrike" cap="all" spc="0" normalizeH="0" baseline="0">
        <a:ln>
          <a:noFill/>
        </a:ln>
        <a:solidFill>
          <a:srgbClr val="515252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257175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38" b="1" i="0" u="none" strike="noStrike" cap="all" spc="0" normalizeH="0" baseline="0">
        <a:ln>
          <a:noFill/>
        </a:ln>
        <a:solidFill>
          <a:srgbClr val="515252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34290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38" b="1" i="0" u="none" strike="noStrike" cap="all" spc="0" normalizeH="0" baseline="0">
        <a:ln>
          <a:noFill/>
        </a:ln>
        <a:solidFill>
          <a:srgbClr val="515252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428625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38" b="1" i="0" u="none" strike="noStrike" cap="all" spc="0" normalizeH="0" baseline="0">
        <a:ln>
          <a:noFill/>
        </a:ln>
        <a:solidFill>
          <a:srgbClr val="515252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51435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38" b="1" i="0" u="none" strike="noStrike" cap="all" spc="0" normalizeH="0" baseline="0">
        <a:ln>
          <a:noFill/>
        </a:ln>
        <a:solidFill>
          <a:srgbClr val="515252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600075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38" b="1" i="0" u="none" strike="noStrike" cap="all" spc="0" normalizeH="0" baseline="0">
        <a:ln>
          <a:noFill/>
        </a:ln>
        <a:solidFill>
          <a:srgbClr val="515252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68580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38" b="1" i="0" u="none" strike="noStrike" cap="all" spc="0" normalizeH="0" baseline="0">
        <a:ln>
          <a:noFill/>
        </a:ln>
        <a:solidFill>
          <a:srgbClr val="515252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521415D9-36F7-43E2-AB2F-B90AF26B5E84}">
      <p14:sectionLst xmlns:p14="http://schemas.microsoft.com/office/powerpoint/2010/main">
        <p14:section name="Canada Health Infoway" id="{30BADA36-A467-4704-BBDC-6B182C540F4B}">
          <p14:sldIdLst>
            <p14:sldId id="284"/>
            <p14:sldId id="387"/>
            <p14:sldId id="415"/>
            <p14:sldId id="439"/>
            <p14:sldId id="444"/>
            <p14:sldId id="495"/>
            <p14:sldId id="427"/>
            <p14:sldId id="488"/>
            <p14:sldId id="481"/>
            <p14:sldId id="489"/>
            <p14:sldId id="423"/>
            <p14:sldId id="485"/>
            <p14:sldId id="491"/>
            <p14:sldId id="492"/>
            <p14:sldId id="496"/>
            <p14:sldId id="490"/>
            <p14:sldId id="482"/>
            <p14:sldId id="4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2E3B"/>
    <a:srgbClr val="000000"/>
    <a:srgbClr val="181F2D"/>
    <a:srgbClr val="E1E1E1"/>
    <a:srgbClr val="171717"/>
    <a:srgbClr val="1A1919"/>
    <a:srgbClr val="515151"/>
    <a:srgbClr val="2B2C2B"/>
    <a:srgbClr val="555655"/>
    <a:srgbClr val="E02D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4C3C2611-4C71-4FC5-86AE-919BDF0F9419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06" autoAdjust="0"/>
    <p:restoredTop sz="85486" autoAdjust="0"/>
  </p:normalViewPr>
  <p:slideViewPr>
    <p:cSldViewPr snapToGrid="0">
      <p:cViewPr varScale="1">
        <p:scale>
          <a:sx n="89" d="100"/>
          <a:sy n="89" d="100"/>
        </p:scale>
        <p:origin x="812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1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249229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1pPr>
    <a:lvl2pPr indent="85725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2pPr>
    <a:lvl3pPr indent="171450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3pPr>
    <a:lvl4pPr indent="257175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4pPr>
    <a:lvl5pPr indent="342900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5pPr>
    <a:lvl6pPr indent="428625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6pPr>
    <a:lvl7pPr indent="514350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7pPr>
    <a:lvl8pPr indent="600075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8pPr>
    <a:lvl9pPr indent="685800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Welcome</a:t>
            </a:r>
            <a:r>
              <a:rPr lang="fr-CA" dirty="0"/>
              <a:t> to </a:t>
            </a:r>
            <a:r>
              <a:rPr lang="fr-CA" dirty="0" err="1"/>
              <a:t>this</a:t>
            </a:r>
            <a:r>
              <a:rPr lang="fr-CA" dirty="0"/>
              <a:t> PHSC meeting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51270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602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000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119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180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651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EB03C-DE94-3E31-8B82-35883E43E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8A666E-CAAC-4F96-55FB-9B303B049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6D4E44-E094-6376-9231-8BFA53D63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1269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7164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43172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61725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04759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790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85174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EB03C-DE94-3E31-8B82-35883E43E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8A666E-CAAC-4F96-55FB-9B303B049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6D4E44-E094-6376-9231-8BFA53D63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34357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595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EB03C-DE94-3E31-8B82-35883E43E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8A666E-CAAC-4F96-55FB-9B303B049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6D4E44-E094-6376-9231-8BFA53D63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0138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595404" y="1292190"/>
            <a:ext cx="5200650" cy="116586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defRPr sz="2800" b="1">
                <a:solidFill>
                  <a:srgbClr val="181F2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1500" y="2907815"/>
            <a:ext cx="5200650" cy="157487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None/>
              <a:defRPr sz="1600" b="0" i="0">
                <a:solidFill>
                  <a:srgbClr val="181F2D"/>
                </a:solidFill>
                <a:latin typeface="+mn-lt"/>
                <a:ea typeface="Helvetica Neue Light" panose="02000403000000020004" pitchFamily="2" charset="0"/>
              </a:defRPr>
            </a:lvl1pPr>
            <a:lvl2pPr marL="0" indent="8572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 marL="0" indent="17145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 marL="0" indent="25717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 marL="0" indent="34290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C79EAFE0-671A-4AB5-9421-FBBCE1866F06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571500" y="2458050"/>
            <a:ext cx="5200650" cy="4497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181F2D"/>
                </a:solidFill>
                <a:latin typeface="+mn-lt"/>
                <a:ea typeface="Helvetica Neue Light" panose="02000403000000020004" pitchFamily="2" charset="0"/>
              </a:defRPr>
            </a:lvl1pPr>
            <a:lvl2pPr marL="0" indent="8572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 marL="0" indent="17145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 marL="0" indent="25717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 marL="0" indent="34290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 descr="A red logo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5830F321-87BB-1449-98EA-0DDE4B9DB9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1830" b="42185"/>
          <a:stretch/>
        </p:blipFill>
        <p:spPr>
          <a:xfrm>
            <a:off x="368834" y="490486"/>
            <a:ext cx="2964179" cy="475312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ROPP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B8C854-3B3D-42AD-9797-2DCFFFD9D6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</a:lstStyle>
          <a:p>
            <a:fld id="{7BCFBF29-39BB-47B7-B83E-9E61FEB2B13F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5F11B2D-AA48-490D-A860-BA8D8DD2535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©2023 Canada Health Infoway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B4A08D6-0C0B-48E2-B98D-F8B8BA612A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37242" y="0"/>
            <a:ext cx="3806757" cy="5143500"/>
          </a:xfrm>
        </p:spPr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</a:lstStyle>
          <a:p>
            <a:endParaRPr lang="en-CA"/>
          </a:p>
        </p:txBody>
      </p:sp>
      <p:sp>
        <p:nvSpPr>
          <p:cNvPr id="7" name="Title Text">
            <a:extLst>
              <a:ext uri="{FF2B5EF4-FFF2-40B4-BE49-F238E27FC236}">
                <a16:creationId xmlns:a16="http://schemas.microsoft.com/office/drawing/2014/main" id="{100864CA-6E58-439E-8194-65F1560D42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584" y="1747713"/>
            <a:ext cx="4918566" cy="54542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3600" b="1">
                <a:solidFill>
                  <a:srgbClr val="181F2D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13188AC0-C894-4729-AEF7-89DF69E54A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472584" y="2432443"/>
            <a:ext cx="4918566" cy="122741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181F2D"/>
                </a:solidFill>
                <a:latin typeface="+mn-lt"/>
                <a:ea typeface="Helvetica Neue Light" panose="02000403000000020004" pitchFamily="2" charset="0"/>
              </a:defRPr>
            </a:lvl1pPr>
            <a:lvl2pPr marL="0" indent="8572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17145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25717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34290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red logo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889726E0-7DC6-1846-AE6D-FAE9C79DDE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1830" b="42185"/>
          <a:stretch/>
        </p:blipFill>
        <p:spPr>
          <a:xfrm>
            <a:off x="368834" y="490486"/>
            <a:ext cx="2964179" cy="47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6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472584" y="1747713"/>
            <a:ext cx="4918566" cy="54542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3600" b="1">
                <a:solidFill>
                  <a:srgbClr val="181F2D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72584" y="2432443"/>
            <a:ext cx="4918566" cy="122741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181F2D"/>
                </a:solidFill>
                <a:latin typeface="+mn-lt"/>
                <a:ea typeface="Helvetica Neue Light" panose="02000403000000020004" pitchFamily="2" charset="0"/>
              </a:defRPr>
            </a:lvl1pPr>
            <a:lvl2pPr marL="0" indent="8572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17145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25717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34290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171A38-97DD-4F7E-B0FC-095A26BDF8CD}"/>
              </a:ext>
            </a:extLst>
          </p:cNvPr>
          <p:cNvSpPr/>
          <p:nvPr userDrawn="1"/>
        </p:nvSpPr>
        <p:spPr>
          <a:xfrm>
            <a:off x="2754043" y="3897331"/>
            <a:ext cx="28656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CA" sz="1000" b="1">
                <a:solidFill>
                  <a:srgbClr val="181F2D"/>
                </a:solidFill>
              </a:rPr>
              <a:t>Let’s Connect on LinkedIn</a:t>
            </a:r>
          </a:p>
          <a:p>
            <a:pPr algn="l"/>
            <a:r>
              <a:rPr lang="en-CA" sz="1000" b="0" cap="none">
                <a:solidFill>
                  <a:srgbClr val="181F2D"/>
                </a:solidFill>
              </a:rPr>
              <a:t>linkedin.com/company/</a:t>
            </a:r>
            <a:r>
              <a:rPr lang="en-CA" sz="1000" b="0" cap="none" err="1">
                <a:solidFill>
                  <a:srgbClr val="181F2D"/>
                </a:solidFill>
              </a:rPr>
              <a:t>canada</a:t>
            </a:r>
            <a:r>
              <a:rPr lang="en-CA" sz="1000" b="0" cap="none">
                <a:solidFill>
                  <a:srgbClr val="181F2D"/>
                </a:solidFill>
              </a:rPr>
              <a:t>-health-</a:t>
            </a:r>
            <a:r>
              <a:rPr lang="en-CA" sz="1000" b="0" cap="none" err="1">
                <a:solidFill>
                  <a:srgbClr val="181F2D"/>
                </a:solidFill>
              </a:rPr>
              <a:t>infoway</a:t>
            </a:r>
            <a:endParaRPr lang="en-CA" sz="1000" b="0" cap="none">
              <a:solidFill>
                <a:srgbClr val="181F2D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38D203-AF26-46CF-A577-C5AB104B2482}"/>
              </a:ext>
            </a:extLst>
          </p:cNvPr>
          <p:cNvSpPr/>
          <p:nvPr userDrawn="1"/>
        </p:nvSpPr>
        <p:spPr>
          <a:xfrm>
            <a:off x="2754043" y="4498119"/>
            <a:ext cx="2236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CA" sz="1000" b="1">
                <a:solidFill>
                  <a:srgbClr val="181F2D"/>
                </a:solidFill>
              </a:rPr>
              <a:t>Let’s Connect on Twitter</a:t>
            </a:r>
          </a:p>
          <a:p>
            <a:pPr algn="l"/>
            <a:r>
              <a:rPr kumimoji="0" lang="en-CA" sz="1000" b="0" i="0" u="none" strike="noStrike" cap="none" spc="0" normalizeH="0" baseline="0">
                <a:ln>
                  <a:noFill/>
                </a:ln>
                <a:solidFill>
                  <a:srgbClr val="181F2D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@infoway</a:t>
            </a:r>
            <a:endParaRPr lang="en-CA" sz="1000" b="0" cap="none">
              <a:solidFill>
                <a:srgbClr val="181F2D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4F3E43-1555-4380-8581-55C414910EFF}"/>
              </a:ext>
            </a:extLst>
          </p:cNvPr>
          <p:cNvSpPr/>
          <p:nvPr userDrawn="1"/>
        </p:nvSpPr>
        <p:spPr>
          <a:xfrm>
            <a:off x="853900" y="3893391"/>
            <a:ext cx="154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000" b="1">
                <a:solidFill>
                  <a:srgbClr val="181F2D"/>
                </a:solidFill>
              </a:rPr>
              <a:t>Visit OUR WEBSITE</a:t>
            </a:r>
          </a:p>
          <a:p>
            <a:pPr algn="r"/>
            <a:r>
              <a:rPr lang="en-CA" sz="1000" b="0" cap="none">
                <a:solidFill>
                  <a:srgbClr val="181F2D"/>
                </a:solidFill>
              </a:rPr>
              <a:t>infoway-inforoute.ca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5D811F-C4B6-4F8C-B415-49F6EDD14031}"/>
              </a:ext>
            </a:extLst>
          </p:cNvPr>
          <p:cNvSpPr/>
          <p:nvPr userDrawn="1"/>
        </p:nvSpPr>
        <p:spPr>
          <a:xfrm>
            <a:off x="472584" y="4506931"/>
            <a:ext cx="1991971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000" b="1">
                <a:solidFill>
                  <a:srgbClr val="181F2D"/>
                </a:solidFill>
              </a:rPr>
              <a:t>VISIT OUR SURVEY WEBSITE</a:t>
            </a:r>
          </a:p>
          <a:p>
            <a:pPr algn="r"/>
            <a:r>
              <a:rPr lang="en-CA" sz="1000" b="0" cap="none">
                <a:solidFill>
                  <a:srgbClr val="181F2D"/>
                </a:solidFill>
              </a:rPr>
              <a:t>insights.infoway-inforoute.ca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B0A8F1-F1B1-4F13-A717-B7BBB3241E4A}"/>
              </a:ext>
            </a:extLst>
          </p:cNvPr>
          <p:cNvCxnSpPr>
            <a:cxnSpLocks/>
          </p:cNvCxnSpPr>
          <p:nvPr userDrawn="1"/>
        </p:nvCxnSpPr>
        <p:spPr>
          <a:xfrm>
            <a:off x="2576219" y="3831513"/>
            <a:ext cx="0" cy="1168504"/>
          </a:xfrm>
          <a:prstGeom prst="line">
            <a:avLst/>
          </a:prstGeom>
          <a:noFill/>
          <a:ln w="19050" cap="flat">
            <a:solidFill>
              <a:srgbClr val="181F2D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2" name="Picture 11" descr="A red logo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7AF5554A-CFEA-9347-870C-38F3A545EB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1830" b="42185"/>
          <a:stretch/>
        </p:blipFill>
        <p:spPr>
          <a:xfrm>
            <a:off x="368834" y="490486"/>
            <a:ext cx="2964179" cy="47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59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rp log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logo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52407C80-0394-1B45-B6CA-84CC785D82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1830" b="42185"/>
          <a:stretch/>
        </p:blipFill>
        <p:spPr>
          <a:xfrm>
            <a:off x="268943" y="969363"/>
            <a:ext cx="5116999" cy="82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348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595404" y="1934216"/>
            <a:ext cx="4430553" cy="116586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defRPr sz="3600" b="1">
                <a:solidFill>
                  <a:srgbClr val="181F2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29249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571500" y="1517073"/>
            <a:ext cx="3238500" cy="116586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2800" b="1">
                <a:solidFill>
                  <a:srgbClr val="181F2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1500" y="3185347"/>
            <a:ext cx="3238500" cy="157487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None/>
              <a:defRPr sz="1600" b="0" i="0">
                <a:solidFill>
                  <a:srgbClr val="181F2D"/>
                </a:solidFill>
                <a:latin typeface="+mn-lt"/>
                <a:ea typeface="Helvetica Neue Light" panose="02000403000000020004" pitchFamily="2" charset="0"/>
              </a:defRPr>
            </a:lvl1pPr>
            <a:lvl2pPr marL="0" indent="8572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 marL="0" indent="17145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 marL="0" indent="25717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 marL="0" indent="34290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C79EAFE0-671A-4AB5-9421-FBBCE1866F06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571500" y="2791523"/>
            <a:ext cx="3238500" cy="4497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181F2D"/>
                </a:solidFill>
                <a:latin typeface="+mn-lt"/>
                <a:ea typeface="Helvetica Neue Light" panose="02000403000000020004" pitchFamily="2" charset="0"/>
              </a:defRPr>
            </a:lvl1pPr>
            <a:lvl2pPr marL="0" indent="8572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 marL="0" indent="17145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 marL="0" indent="257175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 marL="0" indent="342900">
              <a:lnSpc>
                <a:spcPct val="130000"/>
              </a:lnSpc>
              <a:spcBef>
                <a:spcPts val="0"/>
              </a:spcBef>
              <a:buSzTx/>
              <a:buNone/>
              <a:defRPr sz="1800" b="0" i="0">
                <a:solidFill>
                  <a:srgbClr val="FFFFFF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 descr="A red logo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7477F427-F351-1C4E-96C4-5296762E2B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1830" b="42185"/>
          <a:stretch/>
        </p:blipFill>
        <p:spPr>
          <a:xfrm>
            <a:off x="368834" y="490486"/>
            <a:ext cx="2964179" cy="47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410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itle Text"/>
          <p:cNvSpPr txBox="1">
            <a:spLocks noGrp="1"/>
          </p:cNvSpPr>
          <p:nvPr>
            <p:ph type="title"/>
          </p:nvPr>
        </p:nvSpPr>
        <p:spPr>
          <a:xfrm>
            <a:off x="733424" y="384048"/>
            <a:ext cx="7643659" cy="476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 i="0" u="none" strike="noStrike" cap="none" spc="0" baseline="0" dirty="0">
                <a:ln>
                  <a:noFill/>
                </a:ln>
                <a:solidFill>
                  <a:srgbClr val="181F2D"/>
                </a:solidFill>
                <a:uFillTx/>
                <a:latin typeface="+mj-lt"/>
                <a:ea typeface="+mn-ea"/>
                <a:cs typeface="+mn-cs"/>
                <a:sym typeface="Helvetica Neue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21B22-0792-4CA5-806B-00E245A923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3424" y="1335024"/>
            <a:ext cx="7643660" cy="3200400"/>
          </a:xfrm>
        </p:spPr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  <a:lvl2pPr>
              <a:defRPr>
                <a:solidFill>
                  <a:srgbClr val="181F2D"/>
                </a:solidFill>
              </a:defRPr>
            </a:lvl2pPr>
            <a:lvl3pPr>
              <a:defRPr>
                <a:solidFill>
                  <a:srgbClr val="181F2D"/>
                </a:solidFill>
              </a:defRPr>
            </a:lvl3pPr>
            <a:lvl4pPr>
              <a:defRPr>
                <a:solidFill>
                  <a:srgbClr val="181F2D"/>
                </a:solidFill>
              </a:defRPr>
            </a:lvl4pPr>
            <a:lvl5pPr>
              <a:defRPr>
                <a:solidFill>
                  <a:srgbClr val="181F2D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172D3A-AAC6-43D9-A879-6CD7A562FA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</a:lstStyle>
          <a:p>
            <a:fld id="{7BCFBF29-39BB-47B7-B83E-9E61FEB2B13F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3E6D9C31-E9F5-477F-9B2D-9E0D4BDC47F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©2023 Canada Health Infoway</a:t>
            </a:r>
          </a:p>
        </p:txBody>
      </p:sp>
    </p:spTree>
    <p:extLst>
      <p:ext uri="{BB962C8B-B14F-4D97-AF65-F5344CB8AC3E}">
        <p14:creationId xmlns:p14="http://schemas.microsoft.com/office/powerpoint/2010/main" val="363315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733424" y="384048"/>
            <a:ext cx="7643659" cy="476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rgbClr val="181F2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05812C-D12C-4B79-B7B0-47A61E42D3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3424" y="1335024"/>
            <a:ext cx="7643660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81F2D"/>
                </a:solidFill>
              </a:defRPr>
            </a:lvl1pPr>
            <a:lvl2pPr marL="238125" indent="0">
              <a:buNone/>
              <a:defRPr sz="1600">
                <a:solidFill>
                  <a:srgbClr val="181F2D"/>
                </a:solidFill>
              </a:defRPr>
            </a:lvl2pPr>
            <a:lvl3pPr marL="476250" indent="0">
              <a:buNone/>
              <a:defRPr sz="1400">
                <a:solidFill>
                  <a:srgbClr val="181F2D"/>
                </a:solidFill>
              </a:defRPr>
            </a:lvl3pPr>
            <a:lvl4pPr marL="714375" indent="0">
              <a:buNone/>
              <a:defRPr sz="1400">
                <a:solidFill>
                  <a:srgbClr val="181F2D"/>
                </a:solidFill>
              </a:defRPr>
            </a:lvl4pPr>
            <a:lvl5pPr marL="952500" indent="0">
              <a:buNone/>
              <a:defRPr sz="1400">
                <a:solidFill>
                  <a:srgbClr val="181F2D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6F3C5C-961C-4423-B1FF-E32FC83E4A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</a:lstStyle>
          <a:p>
            <a:fld id="{7BCFBF29-39BB-47B7-B83E-9E61FEB2B13F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62BB8D-42D4-4B44-9A76-51373BF95A8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CA"/>
              <a:t>©2023 Canada Health Infoway</a:t>
            </a:r>
          </a:p>
        </p:txBody>
      </p:sp>
    </p:spTree>
    <p:extLst>
      <p:ext uri="{BB962C8B-B14F-4D97-AF65-F5344CB8AC3E}">
        <p14:creationId xmlns:p14="http://schemas.microsoft.com/office/powerpoint/2010/main" val="33614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s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Text"/>
          <p:cNvSpPr txBox="1">
            <a:spLocks noGrp="1"/>
          </p:cNvSpPr>
          <p:nvPr>
            <p:ph type="title"/>
          </p:nvPr>
        </p:nvSpPr>
        <p:spPr>
          <a:xfrm>
            <a:off x="733424" y="384048"/>
            <a:ext cx="7643658" cy="476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rgbClr val="181F2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9" name="Body Level One…"/>
          <p:cNvSpPr txBox="1">
            <a:spLocks noGrp="1"/>
          </p:cNvSpPr>
          <p:nvPr>
            <p:ph type="body" idx="1"/>
          </p:nvPr>
        </p:nvSpPr>
        <p:spPr>
          <a:xfrm>
            <a:off x="733424" y="1743476"/>
            <a:ext cx="7643659" cy="2847573"/>
          </a:xfrm>
          <a:prstGeom prst="rect">
            <a:avLst/>
          </a:prstGeom>
        </p:spPr>
        <p:txBody>
          <a:bodyPr anchor="t">
            <a:noAutofit/>
          </a:bodyPr>
          <a:lstStyle>
            <a:lvl1pPr marL="460375" indent="-460375">
              <a:lnSpc>
                <a:spcPct val="130000"/>
              </a:lnSpc>
              <a:spcBef>
                <a:spcPts val="0"/>
              </a:spcBef>
              <a:buClr>
                <a:srgbClr val="E02D3A"/>
              </a:buClr>
              <a:buSzTx/>
              <a:buFont typeface="+mj-lt"/>
              <a:buAutoNum type="arabicPeriod"/>
              <a:defRPr sz="1800">
                <a:solidFill>
                  <a:srgbClr val="181F2D"/>
                </a:solidFill>
                <a:latin typeface="+mn-lt"/>
              </a:defRPr>
            </a:lvl1pPr>
            <a:lvl2pPr marL="684213" indent="-223838">
              <a:lnSpc>
                <a:spcPct val="13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 sz="1600">
                <a:solidFill>
                  <a:srgbClr val="181F2D"/>
                </a:solidFill>
                <a:latin typeface="+mn-lt"/>
              </a:defRPr>
            </a:lvl2pPr>
            <a:lvl3pPr marL="914400" indent="-223838" defTabSz="323850">
              <a:lnSpc>
                <a:spcPct val="13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 sz="1400">
                <a:solidFill>
                  <a:srgbClr val="181F2D"/>
                </a:solidFill>
                <a:latin typeface="+mn-lt"/>
              </a:defRPr>
            </a:lvl3pPr>
            <a:lvl4pPr marL="457200" indent="257175">
              <a:lnSpc>
                <a:spcPct val="130000"/>
              </a:lnSpc>
              <a:spcBef>
                <a:spcPts val="0"/>
              </a:spcBef>
              <a:buSzTx/>
              <a:buNone/>
              <a:defRPr sz="1400">
                <a:solidFill>
                  <a:srgbClr val="000000"/>
                </a:solidFill>
              </a:defRPr>
            </a:lvl4pPr>
            <a:lvl5pPr marL="0" indent="342900">
              <a:lnSpc>
                <a:spcPct val="130000"/>
              </a:lnSpc>
              <a:spcBef>
                <a:spcPts val="0"/>
              </a:spcBef>
              <a:buSzTx/>
              <a:buNone/>
              <a:defRPr sz="1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AA267D-646B-42C6-A9CD-6BAFDA8822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3423" y="1335024"/>
            <a:ext cx="7643659" cy="4084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181F2D"/>
                </a:solidFill>
              </a:defRPr>
            </a:lvl1pPr>
            <a:lvl2pPr marL="238125" indent="0">
              <a:buNone/>
              <a:defRPr/>
            </a:lvl2pPr>
            <a:lvl3pPr marL="476250" indent="0">
              <a:buNone/>
              <a:defRPr/>
            </a:lvl3pPr>
            <a:lvl4pPr marL="714375" indent="0">
              <a:buNone/>
              <a:defRPr/>
            </a:lvl4pPr>
            <a:lvl5pPr marL="9525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9C97EF-7BD4-4119-94E4-6C783B4D3E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</a:lstStyle>
          <a:p>
            <a:fld id="{7BCFBF29-39BB-47B7-B83E-9E61FEB2B13F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0289C22-0B97-4A69-B42C-3059CFFEF48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©2023 Canada Health Infoway</a:t>
            </a:r>
          </a:p>
        </p:txBody>
      </p:sp>
    </p:spTree>
    <p:extLst>
      <p:ext uri="{BB962C8B-B14F-4D97-AF65-F5344CB8AC3E}">
        <p14:creationId xmlns:p14="http://schemas.microsoft.com/office/powerpoint/2010/main" val="186411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A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itle Text"/>
          <p:cNvSpPr txBox="1">
            <a:spLocks noGrp="1"/>
          </p:cNvSpPr>
          <p:nvPr>
            <p:ph type="title"/>
          </p:nvPr>
        </p:nvSpPr>
        <p:spPr>
          <a:xfrm>
            <a:off x="733424" y="384048"/>
            <a:ext cx="7643660" cy="476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rgbClr val="181F2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43F9C-2B95-4EB4-B43D-897CDCBE0DB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3425" y="1333501"/>
            <a:ext cx="3577419" cy="3200400"/>
          </a:xfrm>
        </p:spPr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  <a:lvl2pPr>
              <a:defRPr>
                <a:solidFill>
                  <a:srgbClr val="181F2D"/>
                </a:solidFill>
              </a:defRPr>
            </a:lvl2pPr>
            <a:lvl3pPr>
              <a:defRPr>
                <a:solidFill>
                  <a:srgbClr val="181F2D"/>
                </a:solidFill>
              </a:defRPr>
            </a:lvl3pPr>
            <a:lvl4pPr>
              <a:defRPr>
                <a:solidFill>
                  <a:srgbClr val="181F2D"/>
                </a:solidFill>
              </a:defRPr>
            </a:lvl4pPr>
            <a:lvl5pPr>
              <a:defRPr>
                <a:solidFill>
                  <a:srgbClr val="181F2D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9109F0-8496-4318-80EF-A444125651B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55254" y="1333500"/>
            <a:ext cx="3683390" cy="3200400"/>
          </a:xfrm>
        </p:spPr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  <a:lvl2pPr>
              <a:defRPr>
                <a:solidFill>
                  <a:srgbClr val="181F2D"/>
                </a:solidFill>
              </a:defRPr>
            </a:lvl2pPr>
            <a:lvl3pPr>
              <a:defRPr>
                <a:solidFill>
                  <a:srgbClr val="181F2D"/>
                </a:solidFill>
              </a:defRPr>
            </a:lvl3pPr>
            <a:lvl4pPr>
              <a:defRPr>
                <a:solidFill>
                  <a:srgbClr val="181F2D"/>
                </a:solidFill>
              </a:defRPr>
            </a:lvl4pPr>
            <a:lvl5pPr>
              <a:defRPr>
                <a:solidFill>
                  <a:srgbClr val="181F2D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A4EBAB-DE80-4B25-951E-84CBE8F63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</a:lstStyle>
          <a:p>
            <a:fld id="{7BCFBF29-39BB-47B7-B83E-9E61FEB2B13F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67B9066-CAB2-445E-9D55-B312616CD47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©2023 Canada Health Infoway</a:t>
            </a:r>
          </a:p>
        </p:txBody>
      </p:sp>
    </p:spTree>
    <p:extLst>
      <p:ext uri="{BB962C8B-B14F-4D97-AF65-F5344CB8AC3E}">
        <p14:creationId xmlns:p14="http://schemas.microsoft.com/office/powerpoint/2010/main" val="23761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Text"/>
          <p:cNvSpPr txBox="1">
            <a:spLocks noGrp="1"/>
          </p:cNvSpPr>
          <p:nvPr>
            <p:ph type="title"/>
          </p:nvPr>
        </p:nvSpPr>
        <p:spPr>
          <a:xfrm>
            <a:off x="731520" y="384048"/>
            <a:ext cx="7645564" cy="476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rgbClr val="181F2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B8C854-3B3D-42AD-9797-2DCFFFD9D6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</a:lstStyle>
          <a:p>
            <a:fld id="{7BCFBF29-39BB-47B7-B83E-9E61FEB2B13F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5F11B2D-AA48-490D-A860-BA8D8DD2535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©2023 Canada Health Infoway</a:t>
            </a:r>
          </a:p>
        </p:txBody>
      </p:sp>
    </p:spTree>
    <p:extLst>
      <p:ext uri="{BB962C8B-B14F-4D97-AF65-F5344CB8AC3E}">
        <p14:creationId xmlns:p14="http://schemas.microsoft.com/office/powerpoint/2010/main" val="176035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FRAM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B8C854-3B3D-42AD-9797-2DCFFFD9D6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</a:lstStyle>
          <a:p>
            <a:fld id="{7BCFBF29-39BB-47B7-B83E-9E61FEB2B13F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5F11B2D-AA48-490D-A860-BA8D8DD2535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©2023 Canada Health Infoway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B4A08D6-0C0B-48E2-B98D-F8B8BA612A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>
              <a:defRPr>
                <a:solidFill>
                  <a:srgbClr val="181F2D"/>
                </a:solidFill>
              </a:defRPr>
            </a:lvl1pPr>
          </a:lstStyle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578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731520" y="384048"/>
            <a:ext cx="7645564" cy="475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C05E6A-587B-465C-94D9-65A931B8C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1335024"/>
            <a:ext cx="7645564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©2018 Canada Health Infoway">
            <a:extLst>
              <a:ext uri="{FF2B5EF4-FFF2-40B4-BE49-F238E27FC236}">
                <a16:creationId xmlns:a16="http://schemas.microsoft.com/office/drawing/2014/main" id="{DC8229DB-C643-4C6E-A4BB-33D5C2A79B9B}"/>
              </a:ext>
            </a:extLst>
          </p:cNvPr>
          <p:cNvSpPr txBox="1"/>
          <p:nvPr userDrawn="1"/>
        </p:nvSpPr>
        <p:spPr>
          <a:xfrm>
            <a:off x="246081" y="4770665"/>
            <a:ext cx="1459662" cy="146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9050" tIns="19050" rIns="19050" bIns="19050" anchor="ctr">
            <a:spAutoFit/>
          </a:bodyPr>
          <a:lstStyle>
            <a:lvl1pPr algn="r" defTabSz="457200">
              <a:defRPr sz="2100" b="0" cap="none">
                <a:solidFill>
                  <a:srgbClr val="000000"/>
                </a:solidFill>
              </a:defRPr>
            </a:lvl1pPr>
          </a:lstStyle>
          <a:p>
            <a:endParaRPr sz="700" b="0" i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C3A846-9A3E-4E78-A290-30942D291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6081" y="4497556"/>
            <a:ext cx="39325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181F2D"/>
                </a:solidFill>
              </a:defRPr>
            </a:lvl1pPr>
          </a:lstStyle>
          <a:p>
            <a:fld id="{7BCFBF29-39BB-47B7-B83E-9E61FEB2B13F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E08CFF-7BA4-4FF3-A24E-133C63B994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6081" y="4810284"/>
            <a:ext cx="1828800" cy="1463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/>
              <a:t>©2023 Canada Health Infoway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135846-E460-4558-B9C1-CB8EEC24249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 t="41558" b="41558"/>
          <a:stretch/>
        </p:blipFill>
        <p:spPr>
          <a:xfrm>
            <a:off x="6959889" y="4635476"/>
            <a:ext cx="1920160" cy="3252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7" r:id="rId2"/>
    <p:sldLayoutId id="2147483714" r:id="rId3"/>
    <p:sldLayoutId id="2147483717" r:id="rId4"/>
    <p:sldLayoutId id="2147483705" r:id="rId5"/>
    <p:sldLayoutId id="2147483710" r:id="rId6"/>
    <p:sldLayoutId id="2147483704" r:id="rId7"/>
    <p:sldLayoutId id="2147483711" r:id="rId8"/>
    <p:sldLayoutId id="2147483724" r:id="rId9"/>
    <p:sldLayoutId id="2147483729" r:id="rId10"/>
    <p:sldLayoutId id="2147483712" r:id="rId11"/>
    <p:sldLayoutId id="214748371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marL="0" marR="0" indent="0" algn="l" defTabSz="309563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 dirty="0">
          <a:ln>
            <a:noFill/>
          </a:ln>
          <a:solidFill>
            <a:srgbClr val="181F2D"/>
          </a:solidFill>
          <a:uFillTx/>
          <a:latin typeface="+mj-lt"/>
          <a:ea typeface="+mn-ea"/>
          <a:cs typeface="+mn-cs"/>
          <a:sym typeface="Helvetica Neue"/>
        </a:defRPr>
      </a:lvl1pPr>
      <a:lvl2pPr marL="0" marR="0" indent="85725" algn="l" defTabSz="309563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171450" algn="l" defTabSz="309563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257175" algn="l" defTabSz="309563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342900" algn="l" defTabSz="309563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428625" algn="l" defTabSz="309563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514350" algn="l" defTabSz="309563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600075" algn="l" defTabSz="309563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685800" algn="l" defTabSz="309563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192024" marR="0" indent="-190500" algn="l" defTabSz="309563" eaLnBrk="1" latinLnBrk="0" hangingPunct="1">
        <a:lnSpc>
          <a:spcPct val="130000"/>
        </a:lnSpc>
        <a:spcBef>
          <a:spcPts val="300"/>
        </a:spcBef>
        <a:spcAft>
          <a:spcPts val="300"/>
        </a:spcAft>
        <a:buClrTx/>
        <a:buSzPct val="100000"/>
        <a:buFontTx/>
        <a:buChar char="•"/>
        <a:tabLst/>
        <a:defRPr lang="en-US" sz="1800" b="0" i="0" u="none" strike="noStrike" cap="none" spc="0" baseline="0" dirty="0">
          <a:ln>
            <a:noFill/>
          </a:ln>
          <a:solidFill>
            <a:srgbClr val="181F2D"/>
          </a:solidFill>
          <a:uFillTx/>
          <a:latin typeface="+mn-lt"/>
          <a:ea typeface="+mn-ea"/>
          <a:cs typeface="+mn-cs"/>
          <a:sym typeface="Helvetica Neue"/>
        </a:defRPr>
      </a:lvl1pPr>
      <a:lvl2pPr marL="429768" marR="0" indent="-190500" algn="l" defTabSz="309563" eaLnBrk="1" latinLnBrk="0" hangingPunct="1">
        <a:lnSpc>
          <a:spcPct val="130000"/>
        </a:lnSpc>
        <a:spcBef>
          <a:spcPts val="300"/>
        </a:spcBef>
        <a:spcAft>
          <a:spcPts val="300"/>
        </a:spcAft>
        <a:buClrTx/>
        <a:buSzPct val="100000"/>
        <a:buFontTx/>
        <a:buChar char="•"/>
        <a:tabLst/>
        <a:defRPr lang="en-US" sz="1600" b="0" i="0" u="none" strike="noStrike" cap="none" spc="0" baseline="0" dirty="0">
          <a:ln>
            <a:noFill/>
          </a:ln>
          <a:solidFill>
            <a:srgbClr val="181F2D"/>
          </a:solidFill>
          <a:uFillTx/>
          <a:latin typeface="+mn-lt"/>
          <a:ea typeface="+mn-ea"/>
          <a:cs typeface="+mn-cs"/>
          <a:sym typeface="Helvetica Neue"/>
        </a:defRPr>
      </a:lvl2pPr>
      <a:lvl3pPr marL="667512" marR="0" indent="-190500" algn="l" defTabSz="309563" eaLnBrk="1" latinLnBrk="0" hangingPunct="1">
        <a:lnSpc>
          <a:spcPct val="130000"/>
        </a:lnSpc>
        <a:spcBef>
          <a:spcPts val="300"/>
        </a:spcBef>
        <a:spcAft>
          <a:spcPts val="300"/>
        </a:spcAft>
        <a:buClrTx/>
        <a:buSzPct val="100000"/>
        <a:buFontTx/>
        <a:buChar char="•"/>
        <a:tabLst/>
        <a:defRPr lang="en-US" sz="1400" b="0" i="0" u="none" strike="noStrike" cap="none" spc="0" baseline="0" dirty="0">
          <a:ln>
            <a:noFill/>
          </a:ln>
          <a:solidFill>
            <a:srgbClr val="181F2D"/>
          </a:solidFill>
          <a:uFillTx/>
          <a:latin typeface="+mn-lt"/>
          <a:ea typeface="+mn-ea"/>
          <a:cs typeface="+mn-cs"/>
          <a:sym typeface="Helvetica Neue"/>
        </a:defRPr>
      </a:lvl3pPr>
      <a:lvl4pPr marL="905256" marR="0" indent="-190500" algn="l" defTabSz="309563" eaLnBrk="1" latinLnBrk="0" hangingPunct="1">
        <a:lnSpc>
          <a:spcPct val="130000"/>
        </a:lnSpc>
        <a:spcBef>
          <a:spcPts val="300"/>
        </a:spcBef>
        <a:spcAft>
          <a:spcPts val="300"/>
        </a:spcAft>
        <a:buClrTx/>
        <a:buSzPct val="100000"/>
        <a:buFontTx/>
        <a:buChar char="•"/>
        <a:tabLst/>
        <a:defRPr lang="en-US" sz="1400" b="0" i="0" u="none" strike="noStrike" cap="none" spc="0" baseline="0" dirty="0">
          <a:ln>
            <a:noFill/>
          </a:ln>
          <a:solidFill>
            <a:srgbClr val="181F2D"/>
          </a:solidFill>
          <a:uFillTx/>
          <a:latin typeface="+mn-lt"/>
          <a:ea typeface="+mn-ea"/>
          <a:cs typeface="+mn-cs"/>
          <a:sym typeface="Helvetica Neue"/>
        </a:defRPr>
      </a:lvl4pPr>
      <a:lvl5pPr marL="1143000" marR="0" indent="-190500" algn="l" defTabSz="309563" eaLnBrk="1" latinLnBrk="0" hangingPunct="1">
        <a:lnSpc>
          <a:spcPct val="130000"/>
        </a:lnSpc>
        <a:spcBef>
          <a:spcPts val="300"/>
        </a:spcBef>
        <a:spcAft>
          <a:spcPts val="300"/>
        </a:spcAft>
        <a:buClrTx/>
        <a:buSzPct val="100000"/>
        <a:buFontTx/>
        <a:buChar char="•"/>
        <a:tabLst/>
        <a:defRPr lang="en-CA" sz="1400" b="0" i="0" u="none" strike="noStrike" cap="none" spc="0" baseline="0" dirty="0">
          <a:ln>
            <a:noFill/>
          </a:ln>
          <a:solidFill>
            <a:srgbClr val="181F2D"/>
          </a:solidFill>
          <a:uFillTx/>
          <a:latin typeface="+mn-lt"/>
          <a:ea typeface="+mn-ea"/>
          <a:cs typeface="+mn-cs"/>
          <a:sym typeface="Helvetica Neue"/>
        </a:defRPr>
      </a:lvl5pPr>
      <a:lvl6pPr marL="1309688" marR="0" indent="-119063" algn="l" defTabSz="309563" eaLnBrk="1" latinLnBrk="0" hangingPunct="1">
        <a:lnSpc>
          <a:spcPct val="150000"/>
        </a:lnSpc>
        <a:spcBef>
          <a:spcPts val="1950"/>
        </a:spcBef>
        <a:spcAft>
          <a:spcPts val="0"/>
        </a:spcAft>
        <a:buClrTx/>
        <a:buSzPct val="75000"/>
        <a:buFontTx/>
        <a:buChar char="•"/>
        <a:tabLst/>
        <a:defRPr sz="975" b="0" i="0" u="none" strike="noStrike" cap="none" spc="0" baseline="0">
          <a:ln>
            <a:noFill/>
          </a:ln>
          <a:solidFill>
            <a:srgbClr val="717172"/>
          </a:solidFill>
          <a:uFillTx/>
          <a:latin typeface="+mn-lt"/>
          <a:ea typeface="+mn-ea"/>
          <a:cs typeface="+mn-cs"/>
          <a:sym typeface="Helvetica Neue"/>
        </a:defRPr>
      </a:lvl6pPr>
      <a:lvl7pPr marL="1547813" marR="0" indent="-119063" algn="l" defTabSz="309563" eaLnBrk="1" latinLnBrk="0" hangingPunct="1">
        <a:lnSpc>
          <a:spcPct val="150000"/>
        </a:lnSpc>
        <a:spcBef>
          <a:spcPts val="1950"/>
        </a:spcBef>
        <a:spcAft>
          <a:spcPts val="0"/>
        </a:spcAft>
        <a:buClrTx/>
        <a:buSzPct val="75000"/>
        <a:buFontTx/>
        <a:buChar char="•"/>
        <a:tabLst/>
        <a:defRPr sz="975" b="0" i="0" u="none" strike="noStrike" cap="none" spc="0" baseline="0">
          <a:ln>
            <a:noFill/>
          </a:ln>
          <a:solidFill>
            <a:srgbClr val="717172"/>
          </a:solidFill>
          <a:uFillTx/>
          <a:latin typeface="+mn-lt"/>
          <a:ea typeface="+mn-ea"/>
          <a:cs typeface="+mn-cs"/>
          <a:sym typeface="Helvetica Neue"/>
        </a:defRPr>
      </a:lvl7pPr>
      <a:lvl8pPr marL="1785938" marR="0" indent="-119063" algn="l" defTabSz="309563" eaLnBrk="1" latinLnBrk="0" hangingPunct="1">
        <a:lnSpc>
          <a:spcPct val="150000"/>
        </a:lnSpc>
        <a:spcBef>
          <a:spcPts val="1950"/>
        </a:spcBef>
        <a:spcAft>
          <a:spcPts val="0"/>
        </a:spcAft>
        <a:buClrTx/>
        <a:buSzPct val="75000"/>
        <a:buFontTx/>
        <a:buChar char="•"/>
        <a:tabLst/>
        <a:defRPr sz="975" b="0" i="0" u="none" strike="noStrike" cap="none" spc="0" baseline="0">
          <a:ln>
            <a:noFill/>
          </a:ln>
          <a:solidFill>
            <a:srgbClr val="717172"/>
          </a:solidFill>
          <a:uFillTx/>
          <a:latin typeface="+mn-lt"/>
          <a:ea typeface="+mn-ea"/>
          <a:cs typeface="+mn-cs"/>
          <a:sym typeface="Helvetica Neue"/>
        </a:defRPr>
      </a:lvl8pPr>
      <a:lvl9pPr marL="2024063" marR="0" indent="-119063" algn="l" defTabSz="309563" eaLnBrk="1" latinLnBrk="0" hangingPunct="1">
        <a:lnSpc>
          <a:spcPct val="150000"/>
        </a:lnSpc>
        <a:spcBef>
          <a:spcPts val="1950"/>
        </a:spcBef>
        <a:spcAft>
          <a:spcPts val="0"/>
        </a:spcAft>
        <a:buClrTx/>
        <a:buSzPct val="75000"/>
        <a:buFontTx/>
        <a:buChar char="•"/>
        <a:tabLst/>
        <a:defRPr sz="975" b="0" i="0" u="none" strike="noStrike" cap="none" spc="0" baseline="0">
          <a:ln>
            <a:noFill/>
          </a:ln>
          <a:solidFill>
            <a:srgbClr val="717172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309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tandards@infoway-inforoute.ca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rms.infoway-inforoute.ca/browse/SCT-29993" TargetMode="External"/><Relationship Id="rId7" Type="http://schemas.openxmlformats.org/officeDocument/2006/relationships/hyperlink" Target="https://informs.infoway-inforoute.ca/browse/SCT-3029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informs.infoway-inforoute.ca/browse/SCT-30295" TargetMode="External"/><Relationship Id="rId5" Type="http://schemas.openxmlformats.org/officeDocument/2006/relationships/hyperlink" Target="https://informs.infoway-inforoute.ca/browse/SCT-30294" TargetMode="External"/><Relationship Id="rId4" Type="http://schemas.openxmlformats.org/officeDocument/2006/relationships/hyperlink" Target="https://informs.infoway-inforoute.ca/browse/SCT-3029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rms.infoway-inforoute.ca/browse/SCT-30302" TargetMode="External"/><Relationship Id="rId7" Type="http://schemas.openxmlformats.org/officeDocument/2006/relationships/hyperlink" Target="https://informs.infoway-inforoute.ca/browse/SCT-3030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informs.infoway-inforoute.ca/browse/SCT-30301" TargetMode="External"/><Relationship Id="rId5" Type="http://schemas.openxmlformats.org/officeDocument/2006/relationships/hyperlink" Target="https://informs.infoway-inforoute.ca/browse/SCT-30298" TargetMode="External"/><Relationship Id="rId4" Type="http://schemas.openxmlformats.org/officeDocument/2006/relationships/hyperlink" Target="https://informs.infoway-inforoute.ca/browse/SCT-30299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mtalantikit@infoway-inforoute.ca" TargetMode="External"/><Relationship Id="rId2" Type="http://schemas.openxmlformats.org/officeDocument/2006/relationships/hyperlink" Target="mailto:etran.bouchouar@phac-aspc.gc.ca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lparisien@infoway-inforoute.ca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1518A-900A-994E-81DC-F4B37F6B7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Health Surveillance Community (PHSC)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9087986-CE26-4582-8854-99C8F3DC821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95404" y="3298248"/>
            <a:ext cx="5200650" cy="1574876"/>
          </a:xfrm>
        </p:spPr>
        <p:txBody>
          <a:bodyPr/>
          <a:lstStyle/>
          <a:p>
            <a:endParaRPr lang="en-US" sz="1800" dirty="0">
              <a:latin typeface="+mj-lt"/>
            </a:endParaRPr>
          </a:p>
          <a:p>
            <a:r>
              <a:rPr lang="en-US" sz="1800" dirty="0">
                <a:latin typeface="+mj-lt"/>
              </a:rPr>
              <a:t>December 5, 2024, 2:00–3:00 pm ET</a:t>
            </a:r>
          </a:p>
        </p:txBody>
      </p:sp>
    </p:spTree>
    <p:extLst>
      <p:ext uri="{BB962C8B-B14F-4D97-AF65-F5344CB8AC3E}">
        <p14:creationId xmlns:p14="http://schemas.microsoft.com/office/powerpoint/2010/main" val="413223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9BE082-792E-B61B-4820-B831BC30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Actions items for next working group meeting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BD3AC4-002F-0E78-2BBC-E5F6A2704AB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50170" y="971550"/>
            <a:ext cx="7643660" cy="3200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Myriam</a:t>
            </a:r>
            <a:r>
              <a:rPr lang="en-US" dirty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Second meeting: December 13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Send for review PPT and Excel doc to the WG members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Please send back your comments or suggestions by Dec 10.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Clean all patient-friendly terms by the 2</a:t>
            </a:r>
            <a:r>
              <a:rPr lang="en-US" b="1" baseline="30000" dirty="0">
                <a:solidFill>
                  <a:schemeClr val="tx1"/>
                </a:solidFill>
              </a:rPr>
              <a:t>nd</a:t>
            </a:r>
            <a:r>
              <a:rPr lang="en-US" b="1" dirty="0">
                <a:solidFill>
                  <a:schemeClr val="tx1"/>
                </a:solidFill>
              </a:rPr>
              <a:t> meeting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Generic and Trade Name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Integrate all comments and suggestions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1146EE-0D80-C465-16FB-C310A8DEFC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CFBF29-39BB-47B7-B83E-9E61FEB2B13F}" type="slidenum">
              <a:rPr lang="en-CA" smtClean="0"/>
              <a:pPr/>
              <a:t>10</a:t>
            </a:fld>
            <a:endParaRPr lang="en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7E3256-65F9-AB63-CC29-7FE48936E7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CA"/>
              <a:t>©2023 Canada Health Infoway</a:t>
            </a:r>
          </a:p>
        </p:txBody>
      </p:sp>
    </p:spTree>
    <p:extLst>
      <p:ext uri="{BB962C8B-B14F-4D97-AF65-F5344CB8AC3E}">
        <p14:creationId xmlns:p14="http://schemas.microsoft.com/office/powerpoint/2010/main" val="411388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5E219-8FBC-3FB8-A41B-7CC47C1AC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68A39-41C2-4A8A-6E62-F899975F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04" y="1292190"/>
            <a:ext cx="5200650" cy="560284"/>
          </a:xfrm>
        </p:spPr>
        <p:txBody>
          <a:bodyPr anchor="t"/>
          <a:lstStyle/>
          <a:p>
            <a:r>
              <a:rPr lang="en-GB" dirty="0"/>
              <a:t>4. </a:t>
            </a:r>
            <a:r>
              <a:rPr lang="en-GB" dirty="0" err="1"/>
              <a:t>Syadem</a:t>
            </a:r>
            <a:r>
              <a:rPr lang="en-GB" dirty="0"/>
              <a:t> collaboration with SNOMED-CT (10 min)</a:t>
            </a:r>
            <a:endParaRPr lang="en-US" dirty="0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97C32BC8-8637-740A-149F-49234F4BE4CE}"/>
              </a:ext>
            </a:extLst>
          </p:cNvPr>
          <p:cNvSpPr txBox="1">
            <a:spLocks/>
          </p:cNvSpPr>
          <p:nvPr/>
        </p:nvSpPr>
        <p:spPr>
          <a:xfrm>
            <a:off x="246081" y="4810284"/>
            <a:ext cx="1828800" cy="146304"/>
          </a:xfrm>
          <a:prstGeom prst="rect">
            <a:avLst/>
          </a:prstGeom>
        </p:spPr>
        <p:txBody>
          <a:bodyPr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857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1714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2571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3429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4286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5143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6000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6858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CA" sz="700"/>
              <a:t>©2024 Canada Health Infoway</a:t>
            </a:r>
            <a:endParaRPr lang="en-CA" sz="700" dirty="0"/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5529FD5A-F6BC-1987-6C3F-EE912FBE5580}"/>
              </a:ext>
            </a:extLst>
          </p:cNvPr>
          <p:cNvSpPr txBox="1">
            <a:spLocks/>
          </p:cNvSpPr>
          <p:nvPr/>
        </p:nvSpPr>
        <p:spPr>
          <a:xfrm>
            <a:off x="571500" y="3568885"/>
            <a:ext cx="5200650" cy="9138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u="none" strike="noStrike" cap="none" spc="0" baseline="0">
                <a:ln>
                  <a:noFill/>
                </a:ln>
                <a:solidFill>
                  <a:srgbClr val="181F2D"/>
                </a:solidFill>
                <a:uFillTx/>
                <a:latin typeface="+mn-lt"/>
                <a:ea typeface="Helvetica Neue Light" panose="02000403000000020004" pitchFamily="2" charset="0"/>
                <a:cs typeface="+mn-cs"/>
                <a:sym typeface="Helvetica Neue"/>
              </a:defRPr>
            </a:lvl1pPr>
            <a:lvl2pPr marL="0" marR="0" indent="85725" algn="l" defTabSz="309563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lang="en-US" sz="18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 Neue Light" panose="02000403000000020004" pitchFamily="2" charset="0"/>
                <a:ea typeface="Helvetica Neue Light" panose="02000403000000020004" pitchFamily="2" charset="0"/>
                <a:cs typeface="+mn-cs"/>
                <a:sym typeface="Helvetica Neue"/>
              </a:defRPr>
            </a:lvl2pPr>
            <a:lvl3pPr marL="0" marR="0" indent="171450" algn="l" defTabSz="309563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lang="en-US" sz="18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 Neue Light" panose="02000403000000020004" pitchFamily="2" charset="0"/>
                <a:ea typeface="Helvetica Neue Light" panose="02000403000000020004" pitchFamily="2" charset="0"/>
                <a:cs typeface="+mn-cs"/>
                <a:sym typeface="Helvetica Neue"/>
              </a:defRPr>
            </a:lvl3pPr>
            <a:lvl4pPr marL="0" marR="0" indent="257175" algn="l" defTabSz="309563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lang="en-US" sz="18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 Neue Light" panose="02000403000000020004" pitchFamily="2" charset="0"/>
                <a:ea typeface="Helvetica Neue Light" panose="02000403000000020004" pitchFamily="2" charset="0"/>
                <a:cs typeface="+mn-cs"/>
                <a:sym typeface="Helvetica Neue"/>
              </a:defRPr>
            </a:lvl4pPr>
            <a:lvl5pPr marL="0" marR="0" indent="342900" algn="l" defTabSz="309563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lang="en-CA" sz="18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 Neue Light" panose="02000403000000020004" pitchFamily="2" charset="0"/>
                <a:ea typeface="Helvetica Neue Light" panose="02000403000000020004" pitchFamily="2" charset="0"/>
                <a:cs typeface="+mn-cs"/>
                <a:sym typeface="Helvetica Neue"/>
              </a:defRPr>
            </a:lvl5pPr>
            <a:lvl6pPr marL="1309688" marR="0" indent="-119063" algn="l" defTabSz="309563" eaLnBrk="1" latinLnBrk="0" hangingPunct="1">
              <a:lnSpc>
                <a:spcPct val="150000"/>
              </a:lnSpc>
              <a:spcBef>
                <a:spcPts val="195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75" b="0" i="0" u="none" strike="noStrike" cap="none" spc="0" baseline="0">
                <a:ln>
                  <a:noFill/>
                </a:ln>
                <a:solidFill>
                  <a:srgbClr val="71717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1547813" marR="0" indent="-119063" algn="l" defTabSz="309563" eaLnBrk="1" latinLnBrk="0" hangingPunct="1">
              <a:lnSpc>
                <a:spcPct val="150000"/>
              </a:lnSpc>
              <a:spcBef>
                <a:spcPts val="195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75" b="0" i="0" u="none" strike="noStrike" cap="none" spc="0" baseline="0">
                <a:ln>
                  <a:noFill/>
                </a:ln>
                <a:solidFill>
                  <a:srgbClr val="71717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1785938" marR="0" indent="-119063" algn="l" defTabSz="309563" eaLnBrk="1" latinLnBrk="0" hangingPunct="1">
              <a:lnSpc>
                <a:spcPct val="150000"/>
              </a:lnSpc>
              <a:spcBef>
                <a:spcPts val="195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75" b="0" i="0" u="none" strike="noStrike" cap="none" spc="0" baseline="0">
                <a:ln>
                  <a:noFill/>
                </a:ln>
                <a:solidFill>
                  <a:srgbClr val="71717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024063" marR="0" indent="-119063" algn="l" defTabSz="309563" eaLnBrk="1" latinLnBrk="0" hangingPunct="1">
              <a:lnSpc>
                <a:spcPct val="150000"/>
              </a:lnSpc>
              <a:spcBef>
                <a:spcPts val="195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75" b="0" i="0" u="none" strike="noStrike" cap="none" spc="0" baseline="0">
                <a:ln>
                  <a:noFill/>
                </a:ln>
                <a:solidFill>
                  <a:srgbClr val="71717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CA" dirty="0"/>
              <a:t>Myriam Talantikit, Canada Health Infoway</a:t>
            </a:r>
          </a:p>
        </p:txBody>
      </p:sp>
    </p:spTree>
    <p:extLst>
      <p:ext uri="{BB962C8B-B14F-4D97-AF65-F5344CB8AC3E}">
        <p14:creationId xmlns:p14="http://schemas.microsoft.com/office/powerpoint/2010/main" val="73526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BF5DE-422F-3945-8237-DCA9DCAE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170" y="382310"/>
            <a:ext cx="7643659" cy="4762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02E3B"/>
                </a:solidFill>
              </a:rPr>
              <a:t>What is </a:t>
            </a:r>
            <a:r>
              <a:rPr lang="en-US" dirty="0" err="1">
                <a:solidFill>
                  <a:srgbClr val="E02E3B"/>
                </a:solidFill>
              </a:rPr>
              <a:t>Syadem</a:t>
            </a:r>
            <a:r>
              <a:rPr lang="en-US" dirty="0">
                <a:solidFill>
                  <a:srgbClr val="E02E3B"/>
                </a:solidFill>
              </a:rPr>
              <a:t>?</a:t>
            </a:r>
            <a:endParaRPr lang="en-CA" dirty="0">
              <a:solidFill>
                <a:srgbClr val="E02E3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558AC-A5B1-7138-9C1E-2A5466D172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CFBF29-39BB-47B7-B83E-9E61FEB2B13F}" type="slidenum">
              <a:rPr lang="en-CA" smtClean="0"/>
              <a:pPr/>
              <a:t>12</a:t>
            </a:fld>
            <a:endParaRPr lang="en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8459F41-287A-72D2-DF3E-D55EF1EF8B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©2024 Canada Health Infoway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003849D-B450-DCB2-7CC5-CA4D3E891C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3424" y="1078170"/>
            <a:ext cx="7643660" cy="3200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French company publishing software, co-founded by computer engineers and medical doctors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Specialized in helping medical diagnostics and their applications in the field of prevention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Syadem</a:t>
            </a:r>
            <a:r>
              <a:rPr lang="en-US" dirty="0"/>
              <a:t> owns and manages the Unified Nomenclature of Vaccine (NUVA)</a:t>
            </a:r>
          </a:p>
        </p:txBody>
      </p:sp>
    </p:spTree>
    <p:extLst>
      <p:ext uri="{BB962C8B-B14F-4D97-AF65-F5344CB8AC3E}">
        <p14:creationId xmlns:p14="http://schemas.microsoft.com/office/powerpoint/2010/main" val="124196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BF5DE-422F-3945-8237-DCA9DCAE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170" y="382310"/>
            <a:ext cx="7643659" cy="4762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02E3B"/>
                </a:solidFill>
              </a:rPr>
              <a:t>What is NUVA?</a:t>
            </a:r>
            <a:endParaRPr lang="en-CA" dirty="0">
              <a:solidFill>
                <a:srgbClr val="E02E3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558AC-A5B1-7138-9C1E-2A5466D172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CFBF29-39BB-47B7-B83E-9E61FEB2B13F}" type="slidenum">
              <a:rPr lang="en-CA" smtClean="0"/>
              <a:pPr/>
              <a:t>13</a:t>
            </a:fld>
            <a:endParaRPr lang="en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8459F41-287A-72D2-DF3E-D55EF1EF8B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©2024 Canada Health Infoway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003849D-B450-DCB2-7CC5-CA4D3E891C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3424" y="1078170"/>
            <a:ext cx="7643660" cy="32004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Developed by vaccinologists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Captures vaccine information that is relevant for clinical decision-making and digitalize the information regardless of the record’s format (digital or paper).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France or abroad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Commercial or generic name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Universal coding system that enhances interoperability of vaccine information across various terminologies as a complement and not a replacement of existing systems.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NUVA provides codes for current and historical vaccines while SNOMED CT provides codes that represent the foundational concepts for contextualizing this vaccine information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34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BF5DE-422F-3945-8237-DCA9DCAE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170" y="382310"/>
            <a:ext cx="7643659" cy="4762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02E3B"/>
                </a:solidFill>
              </a:rPr>
              <a:t>What is NUVA?</a:t>
            </a:r>
            <a:endParaRPr lang="en-CA" dirty="0">
              <a:solidFill>
                <a:srgbClr val="E02E3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558AC-A5B1-7138-9C1E-2A5466D172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CFBF29-39BB-47B7-B83E-9E61FEB2B13F}" type="slidenum">
              <a:rPr lang="en-CA" smtClean="0"/>
              <a:pPr/>
              <a:t>14</a:t>
            </a:fld>
            <a:endParaRPr lang="en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8459F41-287A-72D2-DF3E-D55EF1EF8B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©2024 Canada Health Infoway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003849D-B450-DCB2-7CC5-CA4D3E891C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3424" y="1078170"/>
            <a:ext cx="7643660" cy="3200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Nomenclature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Core concepts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CA" b="1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Vaccines</a:t>
            </a: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: codes representing vaccination events at their highest precision level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fully qualified products (e.g., BOOSTRIXTETRA),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combinations of valences (e.g., Tdap),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vaccines targeting a specific disease (e.g., rabies vaccine).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CA" b="1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Valences</a:t>
            </a: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: A valence is the minimal functional unit characterizing a vaccine, typically representing a combination of antigens aimed at the same target disease and a dose. Valences are designed to reflect real-world vaccine production. </a:t>
            </a:r>
            <a:endParaRPr lang="en-US" dirty="0"/>
          </a:p>
        </p:txBody>
      </p:sp>
      <p:pic>
        <p:nvPicPr>
          <p:cNvPr id="5" name="Image 4" descr="Une image contenant texte, Police, capture d’écran, Bleu électrique&#10;&#10;Description générée automatiquement">
            <a:extLst>
              <a:ext uri="{FF2B5EF4-FFF2-40B4-BE49-F238E27FC236}">
                <a16:creationId xmlns:a16="http://schemas.microsoft.com/office/drawing/2014/main" id="{BC99FAEF-0C96-DE90-2A6E-74F3FD2C4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744" y="159983"/>
            <a:ext cx="1743075" cy="129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2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BF5DE-422F-3945-8237-DCA9DCAE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170" y="382310"/>
            <a:ext cx="7643659" cy="4762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02E3B"/>
                </a:solidFill>
              </a:rPr>
              <a:t>What is NUVA?</a:t>
            </a:r>
            <a:endParaRPr lang="en-CA" dirty="0">
              <a:solidFill>
                <a:srgbClr val="E02E3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558AC-A5B1-7138-9C1E-2A5466D172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CFBF29-39BB-47B7-B83E-9E61FEB2B13F}" type="slidenum">
              <a:rPr lang="en-CA" smtClean="0"/>
              <a:pPr/>
              <a:t>15</a:t>
            </a:fld>
            <a:endParaRPr lang="en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8459F41-287A-72D2-DF3E-D55EF1EF8B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©2024 Canada Health Infoway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003849D-B450-DCB2-7CC5-CA4D3E891C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3424" y="1078170"/>
            <a:ext cx="7643660" cy="355098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Nomenclature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Binding concepts: </a:t>
            </a: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crucial for integrating NUVA with external coding systems. They help ensure the completeness of a standalone NUVA release while facilitating mappings to other terminologies.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CA" b="1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Target Diseases</a:t>
            </a: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: vaccine-preventable diseases and are linked to the corresponding valences.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CA" b="1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External Codes</a:t>
            </a: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: These are related to the representation of vaccines in other coding systems. External codes are organized by code system: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pharmaceutical codes (CIS, CIP, PZN, CNK), 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logistical codes (GTIN), 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international vaccine codes (SNOMED-CT, ATC), 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national vaccine codes (CVX, THL </a:t>
            </a:r>
            <a:r>
              <a:rPr lang="en-CA" b="0" i="0" dirty="0" err="1">
                <a:solidFill>
                  <a:srgbClr val="333333"/>
                </a:solidFill>
                <a:effectLst/>
                <a:latin typeface="Helvetica Neue" panose="020B0604020202020204" charset="0"/>
              </a:rPr>
              <a:t>Rokotevalmisteet</a:t>
            </a: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).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 Each external code maps to </a:t>
            </a:r>
            <a:r>
              <a:rPr lang="en-CA" b="1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one and only one vaccine </a:t>
            </a:r>
            <a:r>
              <a:rPr lang="en-CA" b="0" i="0" dirty="0">
                <a:solidFill>
                  <a:srgbClr val="333333"/>
                </a:solidFill>
                <a:effectLst/>
                <a:latin typeface="Helvetica Neue" panose="020B0604020202020204" charset="0"/>
              </a:rPr>
              <a:t>code in NUVA, maintaining the same level of precision. </a:t>
            </a:r>
          </a:p>
        </p:txBody>
      </p:sp>
      <p:pic>
        <p:nvPicPr>
          <p:cNvPr id="5" name="Image 4" descr="Une image contenant texte, Police, capture d’écran, Bleu électrique&#10;&#10;Description générée automatiquement">
            <a:extLst>
              <a:ext uri="{FF2B5EF4-FFF2-40B4-BE49-F238E27FC236}">
                <a16:creationId xmlns:a16="http://schemas.microsoft.com/office/drawing/2014/main" id="{BC99FAEF-0C96-DE90-2A6E-74F3FD2C4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894" y="0"/>
            <a:ext cx="1743075" cy="129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BF5DE-422F-3945-8237-DCA9DCAE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170" y="382310"/>
            <a:ext cx="7643659" cy="4762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02E3B"/>
                </a:solidFill>
              </a:rPr>
              <a:t>Why a collaboration with SNOMED-CT?</a:t>
            </a:r>
            <a:endParaRPr lang="en-CA" dirty="0">
              <a:solidFill>
                <a:srgbClr val="E02E3B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558AC-A5B1-7138-9C1E-2A5466D172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CFBF29-39BB-47B7-B83E-9E61FEB2B13F}" type="slidenum">
              <a:rPr lang="en-CA" smtClean="0"/>
              <a:pPr/>
              <a:t>16</a:t>
            </a:fld>
            <a:endParaRPr lang="en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8459F41-287A-72D2-DF3E-D55EF1EF8B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©2024 Canada Health Infoway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003849D-B450-DCB2-7CC5-CA4D3E891C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3424" y="1078170"/>
            <a:ext cx="7643660" cy="3200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Aims to facilitate the creation of comprehensive vaccination histories for individuals over time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Integrate NUVA content as an extension in SNOMED Int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5 year collaboration</a:t>
            </a:r>
          </a:p>
        </p:txBody>
      </p:sp>
    </p:spTree>
    <p:extLst>
      <p:ext uri="{BB962C8B-B14F-4D97-AF65-F5344CB8AC3E}">
        <p14:creationId xmlns:p14="http://schemas.microsoft.com/office/powerpoint/2010/main" val="79709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5E219-8FBC-3FB8-A41B-7CC47C1AC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68A39-41C2-4A8A-6E62-F899975F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04" y="1292190"/>
            <a:ext cx="5200650" cy="560284"/>
          </a:xfrm>
        </p:spPr>
        <p:txBody>
          <a:bodyPr anchor="t"/>
          <a:lstStyle/>
          <a:p>
            <a:r>
              <a:rPr lang="en-GB" dirty="0"/>
              <a:t>4. Questions/Wrap up (10 min)</a:t>
            </a: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1DC878A8-F66D-1618-D315-708E04B8A51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95404" y="2700338"/>
            <a:ext cx="5200650" cy="2050256"/>
          </a:xfrm>
        </p:spPr>
        <p:txBody>
          <a:bodyPr/>
          <a:lstStyle/>
          <a:p>
            <a:r>
              <a:rPr lang="en-US" b="1" dirty="0"/>
              <a:t>Next meeting</a:t>
            </a:r>
            <a:br>
              <a:rPr lang="en-US" dirty="0"/>
            </a:br>
            <a:r>
              <a:rPr lang="en-US" dirty="0"/>
              <a:t>Thursday, January 9, 2025, 2:00-3:00 pm ET</a:t>
            </a:r>
          </a:p>
          <a:p>
            <a:endParaRPr lang="en-US" dirty="0"/>
          </a:p>
          <a:p>
            <a:br>
              <a:rPr lang="en-US" dirty="0"/>
            </a:br>
            <a:r>
              <a:rPr lang="en-CA" b="1" dirty="0"/>
              <a:t> </a:t>
            </a:r>
            <a:endParaRPr lang="en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97C32BC8-8637-740A-149F-49234F4BE4CE}"/>
              </a:ext>
            </a:extLst>
          </p:cNvPr>
          <p:cNvSpPr txBox="1">
            <a:spLocks/>
          </p:cNvSpPr>
          <p:nvPr/>
        </p:nvSpPr>
        <p:spPr>
          <a:xfrm>
            <a:off x="246081" y="4810284"/>
            <a:ext cx="1828800" cy="146304"/>
          </a:xfrm>
          <a:prstGeom prst="rect">
            <a:avLst/>
          </a:prstGeom>
        </p:spPr>
        <p:txBody>
          <a:bodyPr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857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1714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2571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3429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4286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5143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6000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6858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CA" sz="700"/>
              <a:t>©2024 Canada Health Infoway</a:t>
            </a:r>
            <a:endParaRPr lang="en-CA" sz="700" dirty="0"/>
          </a:p>
        </p:txBody>
      </p:sp>
    </p:spTree>
    <p:extLst>
      <p:ext uri="{BB962C8B-B14F-4D97-AF65-F5344CB8AC3E}">
        <p14:creationId xmlns:p14="http://schemas.microsoft.com/office/powerpoint/2010/main" val="426850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17FDBD9-10B0-4DA8-ACE3-459921A8C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  <a:endParaRPr lang="en-CA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412520-E1A0-4218-B178-9AA1048E2C2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A"/>
              <a:t>Contact Information:</a:t>
            </a:r>
            <a:br>
              <a:rPr lang="en-CA"/>
            </a:br>
            <a:r>
              <a:rPr lang="en-CA">
                <a:hlinkClick r:id="rId3"/>
              </a:rPr>
              <a:t>standards@infoway-inforoute.ca</a:t>
            </a:r>
            <a:endParaRPr lang="en-CA"/>
          </a:p>
          <a:p>
            <a:endParaRPr lang="en-CA"/>
          </a:p>
        </p:txBody>
      </p:sp>
      <p:pic>
        <p:nvPicPr>
          <p:cNvPr id="4" name="Image 3" descr="Une image contenant Noël, texte, écriture manuscrite&#10;&#10;Description générée automatiquement">
            <a:extLst>
              <a:ext uri="{FF2B5EF4-FFF2-40B4-BE49-F238E27FC236}">
                <a16:creationId xmlns:a16="http://schemas.microsoft.com/office/drawing/2014/main" id="{B828F66D-FD86-E398-FE27-FA8DC1D7B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255" y="0"/>
            <a:ext cx="4754745" cy="389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5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BF5DE-422F-3945-8237-DCA9DCAE9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>
                <a:solidFill>
                  <a:srgbClr val="181F2D"/>
                </a:solidFill>
              </a:rPr>
              <a:t>PHS Community Agenda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7F8BF-BC94-D8A0-7738-8837E1EE52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3424" y="1123951"/>
            <a:ext cx="7953376" cy="3635502"/>
          </a:xfrm>
        </p:spPr>
        <p:txBody>
          <a:bodyPr>
            <a:normAutofit/>
          </a:bodyPr>
          <a:lstStyle/>
          <a:p>
            <a:pPr marL="342900" indent="-342900">
              <a:buFontTx/>
              <a:buAutoNum type="arabicPeriod"/>
            </a:pPr>
            <a:r>
              <a:rPr lang="en-CA" sz="1800" dirty="0"/>
              <a:t>Welcome and Introduction (5 min)</a:t>
            </a:r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New Requests Since Last Meeting (5 min)</a:t>
            </a:r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Patient-Friendly Picklists updates (10min)</a:t>
            </a:r>
          </a:p>
          <a:p>
            <a:pPr marL="342900" indent="-342900">
              <a:buFont typeface="+mj-lt"/>
              <a:buAutoNum type="arabicPeriod"/>
            </a:pPr>
            <a:r>
              <a:rPr lang="en-CA" dirty="0" err="1"/>
              <a:t>Syadem</a:t>
            </a:r>
            <a:r>
              <a:rPr lang="en-CA" dirty="0"/>
              <a:t> collaboration with SNOMED-CT (20min)</a:t>
            </a:r>
          </a:p>
          <a:p>
            <a:pPr marL="342900" indent="-342900">
              <a:buFontTx/>
              <a:buAutoNum type="arabicPeriod"/>
            </a:pPr>
            <a:r>
              <a:rPr lang="en-CA" sz="1800" dirty="0"/>
              <a:t>Questions/Wrap Up (10 min)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558AC-A5B1-7138-9C1E-2A5466D172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CFBF29-39BB-47B7-B83E-9E61FEB2B13F}" type="slidenum">
              <a:rPr lang="en-CA" smtClean="0"/>
              <a:pPr/>
              <a:t>2</a:t>
            </a:fld>
            <a:endParaRPr lang="en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8459F41-287A-72D2-DF3E-D55EF1EF8B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 dirty="0"/>
              <a:t>©2024 Canada Health Infoway</a:t>
            </a:r>
          </a:p>
        </p:txBody>
      </p:sp>
    </p:spTree>
    <p:extLst>
      <p:ext uri="{BB962C8B-B14F-4D97-AF65-F5344CB8AC3E}">
        <p14:creationId xmlns:p14="http://schemas.microsoft.com/office/powerpoint/2010/main" val="181558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1518A-900A-994E-81DC-F4B37F6B7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04" y="1292189"/>
            <a:ext cx="5821580" cy="1470889"/>
          </a:xfrm>
        </p:spPr>
        <p:txBody>
          <a:bodyPr anchor="t"/>
          <a:lstStyle/>
          <a:p>
            <a:pPr marL="457200" lvl="0" indent="-457200">
              <a:spcBef>
                <a:spcPts val="3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CA" sz="2000" dirty="0"/>
              <a:t>Welcome and Introductions (5 min)</a:t>
            </a:r>
            <a:br>
              <a:rPr lang="en-CA" sz="2000" dirty="0"/>
            </a:br>
            <a:br>
              <a:rPr lang="en-CA" sz="2000" dirty="0"/>
            </a:br>
            <a:br>
              <a:rPr lang="en-CA" sz="1800" dirty="0"/>
            </a:br>
            <a:endParaRPr lang="en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0AB28FD-8227-A40B-9BC4-C11D6ADDF1D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71500" y="3568885"/>
            <a:ext cx="5200650" cy="913806"/>
          </a:xfrm>
        </p:spPr>
        <p:txBody>
          <a:bodyPr/>
          <a:lstStyle/>
          <a:p>
            <a:r>
              <a:rPr lang="en-CA" dirty="0"/>
              <a:t>Myriam Talantikit, Canada Health Infoway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3D910A-EF05-A239-DB68-44F5DCD19628}"/>
              </a:ext>
            </a:extLst>
          </p:cNvPr>
          <p:cNvSpPr txBox="1">
            <a:spLocks/>
          </p:cNvSpPr>
          <p:nvPr/>
        </p:nvSpPr>
        <p:spPr>
          <a:xfrm>
            <a:off x="246081" y="4810284"/>
            <a:ext cx="1828800" cy="146304"/>
          </a:xfrm>
          <a:prstGeom prst="rect">
            <a:avLst/>
          </a:prstGeom>
        </p:spPr>
        <p:txBody>
          <a:bodyPr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857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1714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2571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3429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4286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5143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6000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6858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CA" sz="700" dirty="0"/>
              <a:t>©2024 Canada Health Infoway</a:t>
            </a:r>
          </a:p>
        </p:txBody>
      </p:sp>
    </p:spTree>
    <p:extLst>
      <p:ext uri="{BB962C8B-B14F-4D97-AF65-F5344CB8AC3E}">
        <p14:creationId xmlns:p14="http://schemas.microsoft.com/office/powerpoint/2010/main" val="301833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1518A-900A-994E-81DC-F4B37F6B7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04" y="1292189"/>
            <a:ext cx="4991009" cy="913805"/>
          </a:xfrm>
        </p:spPr>
        <p:txBody>
          <a:bodyPr anchor="t"/>
          <a:lstStyle/>
          <a:p>
            <a:r>
              <a:rPr lang="fr-FR" sz="2000" dirty="0"/>
              <a:t>2. </a:t>
            </a:r>
            <a:r>
              <a:rPr lang="en-CA" sz="2000" dirty="0"/>
              <a:t>New Requests since last Meeting (5 min)</a:t>
            </a:r>
            <a:br>
              <a:rPr lang="en-CA" sz="2000" dirty="0"/>
            </a:br>
            <a:br>
              <a:rPr lang="en-CA" sz="2000" dirty="0"/>
            </a:br>
            <a:br>
              <a:rPr lang="en-CA" sz="2400" dirty="0"/>
            </a:br>
            <a:endParaRPr lang="en-US" sz="2400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9087986-CE26-4582-8854-99C8F3DC821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95403" y="3968032"/>
            <a:ext cx="5200650" cy="491624"/>
          </a:xfrm>
        </p:spPr>
        <p:txBody>
          <a:bodyPr/>
          <a:lstStyle/>
          <a:p>
            <a:r>
              <a:rPr lang="en-US" dirty="0">
                <a:latin typeface="+mj-lt"/>
              </a:rPr>
              <a:t>Myriam Talantikit, Canada Health </a:t>
            </a:r>
            <a:r>
              <a:rPr lang="en-US" dirty="0" err="1">
                <a:latin typeface="+mj-lt"/>
              </a:rPr>
              <a:t>Infoway</a:t>
            </a:r>
            <a:endParaRPr lang="en-US" dirty="0">
              <a:latin typeface="+mj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4DCBEAC-11B7-D1AD-9A1A-D960B7E079D0}"/>
              </a:ext>
            </a:extLst>
          </p:cNvPr>
          <p:cNvSpPr txBox="1">
            <a:spLocks/>
          </p:cNvSpPr>
          <p:nvPr/>
        </p:nvSpPr>
        <p:spPr>
          <a:xfrm>
            <a:off x="595403" y="2307163"/>
            <a:ext cx="5348197" cy="630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t">
            <a:noAutofit/>
          </a:bodyPr>
          <a:lstStyle>
            <a:lvl1pPr marL="0" marR="0" indent="0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181F2D"/>
                </a:solidFill>
                <a:uFillTx/>
                <a:latin typeface="+mj-lt"/>
                <a:ea typeface="+mn-ea"/>
                <a:cs typeface="+mn-cs"/>
                <a:sym typeface="Helvetica Neue"/>
              </a:defRPr>
            </a:lvl1pPr>
            <a:lvl2pPr marL="0" marR="0" indent="85725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0" i="0" u="none" strike="noStrike" cap="none" spc="0" baseline="0">
                <a:ln>
                  <a:noFill/>
                </a:ln>
                <a:solidFill>
                  <a:srgbClr val="51525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171450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0" i="0" u="none" strike="noStrike" cap="none" spc="0" baseline="0">
                <a:ln>
                  <a:noFill/>
                </a:ln>
                <a:solidFill>
                  <a:srgbClr val="51525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257175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0" i="0" u="none" strike="noStrike" cap="none" spc="0" baseline="0">
                <a:ln>
                  <a:noFill/>
                </a:ln>
                <a:solidFill>
                  <a:srgbClr val="51525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342900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0" i="0" u="none" strike="noStrike" cap="none" spc="0" baseline="0">
                <a:ln>
                  <a:noFill/>
                </a:ln>
                <a:solidFill>
                  <a:srgbClr val="51525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428625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0" i="0" u="none" strike="noStrike" cap="none" spc="0" baseline="0">
                <a:ln>
                  <a:noFill/>
                </a:ln>
                <a:solidFill>
                  <a:srgbClr val="51525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514350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0" i="0" u="none" strike="noStrike" cap="none" spc="0" baseline="0">
                <a:ln>
                  <a:noFill/>
                </a:ln>
                <a:solidFill>
                  <a:srgbClr val="51525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600075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0" i="0" u="none" strike="noStrike" cap="none" spc="0" baseline="0">
                <a:ln>
                  <a:noFill/>
                </a:ln>
                <a:solidFill>
                  <a:srgbClr val="51525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685800" algn="l" defTabSz="309563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0" i="0" u="none" strike="noStrike" cap="none" spc="0" baseline="0">
                <a:ln>
                  <a:noFill/>
                </a:ln>
                <a:solidFill>
                  <a:srgbClr val="51525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CA" sz="1800" dirty="0"/>
              <a:t>SNOMED CT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CA" sz="1800" b="0" dirty="0">
                <a:latin typeface="+mn-lt"/>
              </a:rPr>
              <a:t>5 NC – Trade Name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CA" sz="1800" b="0" dirty="0">
                <a:latin typeface="+mn-lt"/>
              </a:rPr>
              <a:t>5 ND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CA" sz="1800" b="0" dirty="0">
                <a:latin typeface="+mn-lt"/>
              </a:rPr>
              <a:t>0 Change/Retire Relationship</a:t>
            </a:r>
            <a:endParaRPr lang="en-CA" sz="2750" b="0" dirty="0">
              <a:latin typeface="+mn-lt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3BB2AC-31CC-BEED-18AC-793E9487EE6F}"/>
              </a:ext>
            </a:extLst>
          </p:cNvPr>
          <p:cNvSpPr txBox="1">
            <a:spLocks/>
          </p:cNvSpPr>
          <p:nvPr/>
        </p:nvSpPr>
        <p:spPr>
          <a:xfrm>
            <a:off x="246081" y="4810284"/>
            <a:ext cx="1828800" cy="146304"/>
          </a:xfrm>
          <a:prstGeom prst="rect">
            <a:avLst/>
          </a:prstGeom>
        </p:spPr>
        <p:txBody>
          <a:bodyPr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857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1714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2571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3429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4286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5143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6000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6858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CA" sz="700"/>
              <a:t>©2024 Canada Health Infoway</a:t>
            </a:r>
            <a:endParaRPr lang="en-CA" sz="700" dirty="0"/>
          </a:p>
        </p:txBody>
      </p:sp>
    </p:spTree>
    <p:extLst>
      <p:ext uri="{BB962C8B-B14F-4D97-AF65-F5344CB8AC3E}">
        <p14:creationId xmlns:p14="http://schemas.microsoft.com/office/powerpoint/2010/main" val="178985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6D2E356-7CA5-E530-8080-164AF9C26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New Requests </a:t>
            </a:r>
            <a:r>
              <a:rPr lang="fr-CA" err="1"/>
              <a:t>Since</a:t>
            </a:r>
            <a:r>
              <a:rPr lang="fr-CA"/>
              <a:t> Last PHSC Meeting</a:t>
            </a:r>
            <a:endParaRPr lang="en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F53517-EC41-F7DB-0DB6-C9D6091F7075}"/>
              </a:ext>
            </a:extLst>
          </p:cNvPr>
          <p:cNvSpPr txBox="1"/>
          <p:nvPr/>
        </p:nvSpPr>
        <p:spPr>
          <a:xfrm>
            <a:off x="733424" y="852144"/>
            <a:ext cx="6010276" cy="2828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fr-CA" dirty="0" err="1"/>
              <a:t>FROm</a:t>
            </a:r>
            <a:r>
              <a:rPr lang="fr-CA" dirty="0"/>
              <a:t> OCTOBER 2024 to NOVEMBER 2024 – New concepts </a:t>
            </a:r>
            <a:endParaRPr lang="en-CA" dirty="0"/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5F4F8F14-C54A-02A7-BA2D-48DFD0C64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530736"/>
              </p:ext>
            </p:extLst>
          </p:nvPr>
        </p:nvGraphicFramePr>
        <p:xfrm>
          <a:off x="301752" y="1411083"/>
          <a:ext cx="8507002" cy="256611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49156">
                  <a:extLst>
                    <a:ext uri="{9D8B030D-6E8A-4147-A177-3AD203B41FA5}">
                      <a16:colId xmlns:a16="http://schemas.microsoft.com/office/drawing/2014/main" val="1900086014"/>
                    </a:ext>
                  </a:extLst>
                </a:gridCol>
                <a:gridCol w="1138977">
                  <a:extLst>
                    <a:ext uri="{9D8B030D-6E8A-4147-A177-3AD203B41FA5}">
                      <a16:colId xmlns:a16="http://schemas.microsoft.com/office/drawing/2014/main" val="955573520"/>
                    </a:ext>
                  </a:extLst>
                </a:gridCol>
                <a:gridCol w="1142825">
                  <a:extLst>
                    <a:ext uri="{9D8B030D-6E8A-4147-A177-3AD203B41FA5}">
                      <a16:colId xmlns:a16="http://schemas.microsoft.com/office/drawing/2014/main" val="1647037058"/>
                    </a:ext>
                  </a:extLst>
                </a:gridCol>
                <a:gridCol w="976044">
                  <a:extLst>
                    <a:ext uri="{9D8B030D-6E8A-4147-A177-3AD203B41FA5}">
                      <a16:colId xmlns:a16="http://schemas.microsoft.com/office/drawing/2014/main" val="2713943258"/>
                    </a:ext>
                  </a:extLst>
                </a:gridCol>
              </a:tblGrid>
              <a:tr h="436968">
                <a:tc>
                  <a:txBody>
                    <a:bodyPr/>
                    <a:lstStyle/>
                    <a:p>
                      <a:r>
                        <a:rPr lang="en-US" sz="1000" dirty="0"/>
                        <a:t>RFC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799489"/>
                  </a:ext>
                </a:extLst>
              </a:tr>
              <a:tr h="431515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mRESVIA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50 micrograms per 0.5 milliliter </a:t>
                      </a:r>
                      <a:r>
                        <a:rPr lang="en-CA" sz="105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dispersion for injection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 Moderna Biopharma Canada Corporation (real clinical drug)</a:t>
                      </a:r>
                      <a:endParaRPr lang="en-US" sz="1050" b="0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Completed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3"/>
                        </a:rPr>
                        <a:t>SCT-29993</a:t>
                      </a:r>
                      <a:endParaRPr lang="en-CA" sz="105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  <a:p>
                      <a:pPr algn="ctr"/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403402"/>
                  </a:ext>
                </a:extLst>
              </a:tr>
              <a:tr h="458180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Messenger ribonucleic acid of </a:t>
                      </a:r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Orthopneumovirus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hominis encoding surface glycoprotein F (substance)</a:t>
                      </a:r>
                      <a:endParaRPr lang="en-US" sz="1050" b="0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Completed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4"/>
                        </a:rPr>
                        <a:t>SCT-30296</a:t>
                      </a: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75753"/>
                  </a:ext>
                </a:extLst>
              </a:tr>
              <a:tr h="458180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Messenger ribonucleic acid of </a:t>
                      </a:r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Orthopneumovirus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hominis (substance)</a:t>
                      </a:r>
                      <a:endParaRPr lang="en-US" sz="1050" b="0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Completed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5"/>
                        </a:rPr>
                        <a:t>SCT-30294</a:t>
                      </a:r>
                      <a:endParaRPr lang="en-CA" sz="1050" dirty="0">
                        <a:effectLst/>
                      </a:endParaRPr>
                    </a:p>
                  </a:txBody>
                  <a:tcPr marL="63500" marR="63500" marT="31750" marB="31750"/>
                </a:tc>
                <a:extLst>
                  <a:ext uri="{0D108BD9-81ED-4DB2-BD59-A6C34878D82A}">
                    <a16:rowId xmlns:a16="http://schemas.microsoft.com/office/drawing/2014/main" val="1286156071"/>
                  </a:ext>
                </a:extLst>
              </a:tr>
              <a:tr h="529813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Vaccine product containing only Human </a:t>
                      </a:r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orthopneumovirus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messenger ribonucleic acid (medicinal product)</a:t>
                      </a:r>
                      <a:endParaRPr lang="en-US" sz="1050" b="0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Completed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6"/>
                        </a:rPr>
                        <a:t>SCT-30295</a:t>
                      </a:r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25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Vaccine product against Human </a:t>
                      </a:r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orthopneumovirus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(medicinal product)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Completed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7"/>
                        </a:rPr>
                        <a:t>SCT-30297</a:t>
                      </a: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168370"/>
                  </a:ext>
                </a:extLst>
              </a:tr>
            </a:tbl>
          </a:graphicData>
        </a:graphic>
      </p:graphicFrame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5CCB51E1-B7F9-8862-71F8-843983AF4723}"/>
              </a:ext>
            </a:extLst>
          </p:cNvPr>
          <p:cNvSpPr txBox="1">
            <a:spLocks/>
          </p:cNvSpPr>
          <p:nvPr/>
        </p:nvSpPr>
        <p:spPr>
          <a:xfrm>
            <a:off x="246081" y="4810284"/>
            <a:ext cx="1828800" cy="146304"/>
          </a:xfrm>
          <a:prstGeom prst="rect">
            <a:avLst/>
          </a:prstGeom>
        </p:spPr>
        <p:txBody>
          <a:bodyPr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857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1714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2571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3429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4286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5143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6000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6858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CA" sz="700"/>
              <a:t>©2024 Canada Health Infoway</a:t>
            </a:r>
            <a:endParaRPr lang="en-CA" sz="700" dirty="0"/>
          </a:p>
        </p:txBody>
      </p:sp>
    </p:spTree>
    <p:extLst>
      <p:ext uri="{BB962C8B-B14F-4D97-AF65-F5344CB8AC3E}">
        <p14:creationId xmlns:p14="http://schemas.microsoft.com/office/powerpoint/2010/main" val="7991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6D2E356-7CA5-E530-8080-164AF9C26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New Requests </a:t>
            </a:r>
            <a:r>
              <a:rPr lang="fr-CA" err="1"/>
              <a:t>Since</a:t>
            </a:r>
            <a:r>
              <a:rPr lang="fr-CA"/>
              <a:t> Last PHSC Meeting</a:t>
            </a:r>
            <a:endParaRPr lang="en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F53517-EC41-F7DB-0DB6-C9D6091F7075}"/>
              </a:ext>
            </a:extLst>
          </p:cNvPr>
          <p:cNvSpPr txBox="1"/>
          <p:nvPr/>
        </p:nvSpPr>
        <p:spPr>
          <a:xfrm>
            <a:off x="733424" y="860298"/>
            <a:ext cx="6010276" cy="2828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fr-CA" dirty="0" err="1"/>
              <a:t>FROm</a:t>
            </a:r>
            <a:r>
              <a:rPr lang="fr-CA" dirty="0"/>
              <a:t> OCTOBER 2024 to NOVEMBER 2024 –  New descriptions</a:t>
            </a:r>
            <a:endParaRPr lang="en-CA" dirty="0"/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5F4F8F14-C54A-02A7-BA2D-48DFD0C64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057320"/>
              </p:ext>
            </p:extLst>
          </p:nvPr>
        </p:nvGraphicFramePr>
        <p:xfrm>
          <a:off x="464344" y="1411083"/>
          <a:ext cx="8466456" cy="292158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164329">
                  <a:extLst>
                    <a:ext uri="{9D8B030D-6E8A-4147-A177-3AD203B41FA5}">
                      <a16:colId xmlns:a16="http://schemas.microsoft.com/office/drawing/2014/main" val="1900086014"/>
                    </a:ext>
                  </a:extLst>
                </a:gridCol>
                <a:gridCol w="973264">
                  <a:extLst>
                    <a:ext uri="{9D8B030D-6E8A-4147-A177-3AD203B41FA5}">
                      <a16:colId xmlns:a16="http://schemas.microsoft.com/office/drawing/2014/main" val="955573520"/>
                    </a:ext>
                  </a:extLst>
                </a:gridCol>
                <a:gridCol w="764382">
                  <a:extLst>
                    <a:ext uri="{9D8B030D-6E8A-4147-A177-3AD203B41FA5}">
                      <a16:colId xmlns:a16="http://schemas.microsoft.com/office/drawing/2014/main" val="1647037058"/>
                    </a:ext>
                  </a:extLst>
                </a:gridCol>
                <a:gridCol w="1564481">
                  <a:extLst>
                    <a:ext uri="{9D8B030D-6E8A-4147-A177-3AD203B41FA5}">
                      <a16:colId xmlns:a16="http://schemas.microsoft.com/office/drawing/2014/main" val="2713943258"/>
                    </a:ext>
                  </a:extLst>
                </a:gridCol>
              </a:tblGrid>
              <a:tr h="436968">
                <a:tc>
                  <a:txBody>
                    <a:bodyPr/>
                    <a:lstStyle/>
                    <a:p>
                      <a:r>
                        <a:rPr lang="en-US" sz="1000" dirty="0"/>
                        <a:t>RFC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799489"/>
                  </a:ext>
                </a:extLst>
              </a:tr>
              <a:tr h="431515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61761000087105 - Add translation for </a:t>
                      </a:r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mRESVIA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50 micrograms per 0.5 milliliter </a:t>
                      </a:r>
                      <a:r>
                        <a:rPr lang="en-CA" sz="105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dispersion for injection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 Moderna Biopharma Canada Corporation (real clinical drug)</a:t>
                      </a:r>
                      <a:endParaRPr lang="en-US" sz="1050" b="0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Under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3"/>
                        </a:rPr>
                        <a:t>SCT-30302</a:t>
                      </a:r>
                      <a:endParaRPr lang="en-CA" sz="105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403402"/>
                  </a:ext>
                </a:extLst>
              </a:tr>
              <a:tr h="513640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61751000087107 - Add translation for Messenger ribonucleic acid of </a:t>
                      </a:r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Orthopneumovirus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hominis encoding surface glycoprotein F (substance)</a:t>
                      </a:r>
                      <a:endParaRPr lang="en-US" sz="1050" b="0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Under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4"/>
                        </a:rPr>
                        <a:t>SCT-30299</a:t>
                      </a:r>
                      <a:endParaRPr lang="en-CA" sz="105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  <a:p>
                      <a:pPr algn="ctr"/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75753"/>
                  </a:ext>
                </a:extLst>
              </a:tr>
              <a:tr h="458180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61731000087103 - Add translation for Messenger ribonucleic acid of </a:t>
                      </a:r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Orthopneumovirus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hominis (substance)</a:t>
                      </a:r>
                      <a:endParaRPr lang="en-US" sz="1050" b="0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Under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5"/>
                        </a:rPr>
                        <a:t>SCT-30298</a:t>
                      </a:r>
                      <a:endParaRPr lang="en-CA" sz="105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  <a:p>
                      <a:pPr algn="ctr" fontAlgn="t"/>
                      <a:endParaRPr lang="en-CA" sz="1050" dirty="0">
                        <a:effectLst/>
                      </a:endParaRPr>
                    </a:p>
                  </a:txBody>
                  <a:tcPr marL="63500" marR="63500" marT="31750" marB="31750"/>
                </a:tc>
                <a:extLst>
                  <a:ext uri="{0D108BD9-81ED-4DB2-BD59-A6C34878D82A}">
                    <a16:rowId xmlns:a16="http://schemas.microsoft.com/office/drawing/2014/main" val="1286156071"/>
                  </a:ext>
                </a:extLst>
              </a:tr>
              <a:tr h="529813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61771000087101 - Add translation for  Vaccine product containing only Human </a:t>
                      </a:r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orthopneumovirus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messenger ribonucleic acid (medicinal product)</a:t>
                      </a:r>
                      <a:endParaRPr lang="en-US" sz="1050" b="0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Under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6"/>
                        </a:rPr>
                        <a:t>SCT-30301</a:t>
                      </a:r>
                      <a:endParaRPr lang="en-CA" sz="105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  <a:p>
                      <a:pPr algn="ctr"/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25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61741000087109 - Add translation for Vaccine product against Human </a:t>
                      </a:r>
                      <a:r>
                        <a:rPr lang="en-CA" sz="105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orthopneumovirus</a:t>
                      </a: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(medicinal product)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Under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095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  <a:hlinkClick r:id="rId7"/>
                        </a:rPr>
                        <a:t>SCT-30300</a:t>
                      </a:r>
                      <a:endParaRPr lang="en-CA" sz="105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  <a:p>
                      <a:pPr algn="ctr"/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168370"/>
                  </a:ext>
                </a:extLst>
              </a:tr>
            </a:tbl>
          </a:graphicData>
        </a:graphic>
      </p:graphicFrame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5CCB51E1-B7F9-8862-71F8-843983AF4723}"/>
              </a:ext>
            </a:extLst>
          </p:cNvPr>
          <p:cNvSpPr txBox="1">
            <a:spLocks/>
          </p:cNvSpPr>
          <p:nvPr/>
        </p:nvSpPr>
        <p:spPr>
          <a:xfrm>
            <a:off x="246081" y="4810284"/>
            <a:ext cx="1828800" cy="146304"/>
          </a:xfrm>
          <a:prstGeom prst="rect">
            <a:avLst/>
          </a:prstGeom>
        </p:spPr>
        <p:txBody>
          <a:bodyPr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857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1714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2571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3429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4286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5143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6000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6858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CA" sz="700"/>
              <a:t>©2024 Canada Health Infoway</a:t>
            </a:r>
            <a:endParaRPr lang="en-CA" sz="700" dirty="0"/>
          </a:p>
        </p:txBody>
      </p:sp>
    </p:spTree>
    <p:extLst>
      <p:ext uri="{BB962C8B-B14F-4D97-AF65-F5344CB8AC3E}">
        <p14:creationId xmlns:p14="http://schemas.microsoft.com/office/powerpoint/2010/main" val="257209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5E219-8FBC-3FB8-A41B-7CC47C1AC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68A39-41C2-4A8A-6E62-F899975F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04" y="1292190"/>
            <a:ext cx="5200650" cy="560284"/>
          </a:xfrm>
        </p:spPr>
        <p:txBody>
          <a:bodyPr anchor="t"/>
          <a:lstStyle/>
          <a:p>
            <a:r>
              <a:rPr lang="en-GB" sz="2800" dirty="0"/>
              <a:t>3. </a:t>
            </a:r>
            <a:r>
              <a:rPr lang="en-CA" dirty="0"/>
              <a:t>Patient-Friendly Picklists Updates </a:t>
            </a:r>
            <a:r>
              <a:rPr lang="en-CA" sz="2800" dirty="0"/>
              <a:t>(10 min)</a:t>
            </a:r>
            <a:br>
              <a:rPr lang="en-CA" sz="2800" dirty="0"/>
            </a:b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1DC878A8-F66D-1618-D315-708E04B8A51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95404" y="3355451"/>
            <a:ext cx="5200650" cy="841813"/>
          </a:xfrm>
        </p:spPr>
        <p:txBody>
          <a:bodyPr/>
          <a:lstStyle/>
          <a:p>
            <a:r>
              <a:rPr lang="en-US" dirty="0"/>
              <a:t>Myriam Talantikit, Canada Health </a:t>
            </a:r>
            <a:r>
              <a:rPr lang="en-US" dirty="0" err="1"/>
              <a:t>Infoway</a:t>
            </a:r>
            <a:endParaRPr lang="en-US" dirty="0"/>
          </a:p>
          <a:p>
            <a:endParaRPr lang="en-US" dirty="0">
              <a:latin typeface="+mj-lt"/>
            </a:endParaRPr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72E96927-7201-098D-4E2D-2C3E4934CB72}"/>
              </a:ext>
            </a:extLst>
          </p:cNvPr>
          <p:cNvSpPr txBox="1">
            <a:spLocks/>
          </p:cNvSpPr>
          <p:nvPr/>
        </p:nvSpPr>
        <p:spPr>
          <a:xfrm>
            <a:off x="246081" y="4810284"/>
            <a:ext cx="1828800" cy="146304"/>
          </a:xfrm>
          <a:prstGeom prst="rect">
            <a:avLst/>
          </a:prstGeom>
        </p:spPr>
        <p:txBody>
          <a:bodyPr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857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1714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2571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3429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42862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51435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600075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685800" algn="ctr" defTabSz="30956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38" b="1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CA" sz="700"/>
              <a:t>©2024 Canada Health Infoway</a:t>
            </a:r>
            <a:endParaRPr lang="en-CA" sz="700" dirty="0"/>
          </a:p>
        </p:txBody>
      </p:sp>
    </p:spTree>
    <p:extLst>
      <p:ext uri="{BB962C8B-B14F-4D97-AF65-F5344CB8AC3E}">
        <p14:creationId xmlns:p14="http://schemas.microsoft.com/office/powerpoint/2010/main" val="161760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3F9443-1C5F-DF76-B747-9D8FAF92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Working Group (WG) Picklists Members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6EF3-B437-B628-FB7E-F16106BAE0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CFBF29-39BB-47B7-B83E-9E61FEB2B13F}" type="slidenum">
              <a:rPr lang="en-CA" smtClean="0"/>
              <a:pPr/>
              <a:t>8</a:t>
            </a:fld>
            <a:endParaRPr lang="en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5B93B3-7674-7DFF-8FEA-82E95803D19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CA"/>
              <a:t>©2023 Canada Health Infoway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BD33D19-29E5-6A18-4D0E-31D1E5CB01EB}"/>
              </a:ext>
            </a:extLst>
          </p:cNvPr>
          <p:cNvGraphicFramePr>
            <a:graphicFrameLocks noGrp="1"/>
          </p:cNvGraphicFramePr>
          <p:nvPr/>
        </p:nvGraphicFramePr>
        <p:xfrm>
          <a:off x="474133" y="1297946"/>
          <a:ext cx="8031691" cy="271384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80534">
                  <a:extLst>
                    <a:ext uri="{9D8B030D-6E8A-4147-A177-3AD203B41FA5}">
                      <a16:colId xmlns:a16="http://schemas.microsoft.com/office/drawing/2014/main" val="1558501057"/>
                    </a:ext>
                  </a:extLst>
                </a:gridCol>
                <a:gridCol w="743226">
                  <a:extLst>
                    <a:ext uri="{9D8B030D-6E8A-4147-A177-3AD203B41FA5}">
                      <a16:colId xmlns:a16="http://schemas.microsoft.com/office/drawing/2014/main" val="3186830222"/>
                    </a:ext>
                  </a:extLst>
                </a:gridCol>
                <a:gridCol w="783727">
                  <a:extLst>
                    <a:ext uri="{9D8B030D-6E8A-4147-A177-3AD203B41FA5}">
                      <a16:colId xmlns:a16="http://schemas.microsoft.com/office/drawing/2014/main" val="373356995"/>
                    </a:ext>
                  </a:extLst>
                </a:gridCol>
                <a:gridCol w="1914032">
                  <a:extLst>
                    <a:ext uri="{9D8B030D-6E8A-4147-A177-3AD203B41FA5}">
                      <a16:colId xmlns:a16="http://schemas.microsoft.com/office/drawing/2014/main" val="2936918394"/>
                    </a:ext>
                  </a:extLst>
                </a:gridCol>
                <a:gridCol w="876185">
                  <a:extLst>
                    <a:ext uri="{9D8B030D-6E8A-4147-A177-3AD203B41FA5}">
                      <a16:colId xmlns:a16="http://schemas.microsoft.com/office/drawing/2014/main" val="3749307946"/>
                    </a:ext>
                  </a:extLst>
                </a:gridCol>
                <a:gridCol w="919134">
                  <a:extLst>
                    <a:ext uri="{9D8B030D-6E8A-4147-A177-3AD203B41FA5}">
                      <a16:colId xmlns:a16="http://schemas.microsoft.com/office/drawing/2014/main" val="1326274601"/>
                    </a:ext>
                  </a:extLst>
                </a:gridCol>
                <a:gridCol w="1914853">
                  <a:extLst>
                    <a:ext uri="{9D8B030D-6E8A-4147-A177-3AD203B41FA5}">
                      <a16:colId xmlns:a16="http://schemas.microsoft.com/office/drawing/2014/main" val="716964589"/>
                    </a:ext>
                  </a:extLst>
                </a:gridCol>
              </a:tblGrid>
              <a:tr h="572934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Jurisdictions</a:t>
                      </a:r>
                      <a:endParaRPr lang="en-CA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First Name</a:t>
                      </a:r>
                      <a:endParaRPr lang="en-CA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050" b="1" u="none" strike="noStrike">
                          <a:solidFill>
                            <a:schemeClr val="bg1"/>
                          </a:solidFill>
                          <a:effectLst/>
                        </a:rPr>
                        <a:t>Last Name</a:t>
                      </a:r>
                      <a:endParaRPr lang="en-CA" sz="105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Email</a:t>
                      </a:r>
                      <a:endParaRPr lang="en-CA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First Name</a:t>
                      </a:r>
                      <a:endParaRPr lang="en-CA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Last Name</a:t>
                      </a:r>
                      <a:endParaRPr lang="en-CA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Email</a:t>
                      </a:r>
                      <a:endParaRPr lang="en-CA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218975"/>
                  </a:ext>
                </a:extLst>
              </a:tr>
              <a:tr h="240473"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AB</a:t>
                      </a:r>
                      <a:endParaRPr lang="en-CA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Tracy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Lai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tracy.lai@gov.ab.ca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Victoria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Brown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victoria.brown@phsa.ca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477908"/>
                  </a:ext>
                </a:extLst>
              </a:tr>
              <a:tr h="240473"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>
                          <a:effectLst/>
                        </a:rPr>
                        <a:t>BC</a:t>
                      </a:r>
                      <a:endParaRPr lang="en-CA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Dayna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Kwan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dayna.kwan@phsa.ca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Helen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Xing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>
                          <a:effectLst/>
                        </a:rPr>
                        <a:t>helen.xing@phsa.ca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758021339"/>
                  </a:ext>
                </a:extLst>
              </a:tr>
              <a:tr h="255620"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QC</a:t>
                      </a:r>
                      <a:endParaRPr lang="en-CA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Valerie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Simard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 err="1">
                          <a:effectLst/>
                        </a:rPr>
                        <a:t>valerie.simard@sante.quebec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Julie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Ann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 err="1">
                          <a:effectLst/>
                        </a:rPr>
                        <a:t>julie.ann@sante.quebec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032931"/>
                  </a:ext>
                </a:extLst>
              </a:tr>
              <a:tr h="240473"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>
                          <a:effectLst/>
                        </a:rPr>
                        <a:t>NS</a:t>
                      </a:r>
                      <a:endParaRPr lang="en-CA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Jessica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Macdougall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jessica.macdougall@novascotia.ca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3729714866"/>
                  </a:ext>
                </a:extLst>
              </a:tr>
              <a:tr h="240473"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PEI</a:t>
                      </a:r>
                      <a:endParaRPr lang="en-CA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 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 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 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 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 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 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818324"/>
                  </a:ext>
                </a:extLst>
              </a:tr>
              <a:tr h="240473"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>
                          <a:effectLst/>
                        </a:rPr>
                        <a:t>ON</a:t>
                      </a:r>
                      <a:endParaRPr lang="en-CA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Lori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Kane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lori.kane@ontario.ca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Denis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Karasev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>
                          <a:effectLst/>
                        </a:rPr>
                        <a:t>denis.karasev@ontario.ca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4143727261"/>
                  </a:ext>
                </a:extLst>
              </a:tr>
              <a:tr h="201981"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NVC</a:t>
                      </a:r>
                      <a:endParaRPr lang="en-CA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Etran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Bouchouar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  <a:hlinkClick r:id="rId2"/>
                        </a:rPr>
                        <a:t>etran.bouchouar@phac-aspc.gc.ca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Adam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Medaglia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 dirty="0">
                          <a:effectLst/>
                        </a:rPr>
                        <a:t>adam.medaglia@phac-aspc.gc.ca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617947"/>
                  </a:ext>
                </a:extLst>
              </a:tr>
              <a:tr h="240473">
                <a:tc>
                  <a:txBody>
                    <a:bodyPr/>
                    <a:lstStyle/>
                    <a:p>
                      <a:pPr algn="r" fontAlgn="b"/>
                      <a:r>
                        <a:rPr lang="en-CA" sz="900" u="none" strike="noStrike">
                          <a:effectLst/>
                        </a:rPr>
                        <a:t>Can Immunize</a:t>
                      </a:r>
                      <a:endParaRPr lang="en-CA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Jillian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>
                          <a:effectLst/>
                        </a:rPr>
                        <a:t>Dixon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u="none" strike="noStrike">
                          <a:effectLst/>
                        </a:rPr>
                        <a:t>jillian@canimmunize.ca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 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 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u="none" strike="noStrike">
                          <a:effectLst/>
                        </a:rPr>
                        <a:t> </a:t>
                      </a:r>
                      <a:endParaRPr lang="en-CA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3586689492"/>
                  </a:ext>
                </a:extLst>
              </a:tr>
              <a:tr h="240473"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u="none" strike="noStrike" dirty="0">
                          <a:effectLst/>
                        </a:rPr>
                        <a:t>CHI</a:t>
                      </a:r>
                      <a:endParaRPr lang="en-CA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Myriam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Talantikit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u="none" strike="noStrike" dirty="0">
                          <a:effectLst/>
                          <a:hlinkClick r:id="rId3"/>
                        </a:rPr>
                        <a:t>mtalantikit@infoway-inforoute.ca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Linda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900" u="none" strike="noStrike" dirty="0">
                          <a:effectLst/>
                        </a:rPr>
                        <a:t>Parisien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u="none" strike="noStrike" dirty="0">
                          <a:effectLst/>
                          <a:hlinkClick r:id="rId4"/>
                        </a:rPr>
                        <a:t>lparisien@infoway-inforoute.ca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013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15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BF5DE-422F-3945-8237-DCA9DCAE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170" y="382310"/>
            <a:ext cx="7643659" cy="476250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rgbClr val="E02E3B"/>
                </a:solidFill>
              </a:rPr>
              <a:t>Patient-Friendly (PF) Picklists 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558AC-A5B1-7138-9C1E-2A5466D172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CFBF29-39BB-47B7-B83E-9E61FEB2B13F}" type="slidenum">
              <a:rPr lang="en-CA" smtClean="0"/>
              <a:pPr/>
              <a:t>9</a:t>
            </a:fld>
            <a:endParaRPr lang="en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8459F41-287A-72D2-DF3E-D55EF1EF8B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6081" y="4810284"/>
            <a:ext cx="1828800" cy="146304"/>
          </a:xfrm>
        </p:spPr>
        <p:txBody>
          <a:bodyPr/>
          <a:lstStyle/>
          <a:p>
            <a:r>
              <a:rPr lang="en-CA"/>
              <a:t>©2024 Canada Health Infoway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003849D-B450-DCB2-7CC5-CA4D3E891C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50169" y="952355"/>
            <a:ext cx="7643660" cy="37223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 1</a:t>
            </a:r>
            <a:r>
              <a:rPr lang="en-US" sz="2000" baseline="30000" dirty="0"/>
              <a:t>st</a:t>
            </a:r>
            <a:r>
              <a:rPr lang="en-US" sz="2000" dirty="0"/>
              <a:t> working group meeting was on November 29</a:t>
            </a:r>
            <a:r>
              <a:rPr lang="en-US" sz="2000" baseline="30000" dirty="0"/>
              <a:t>th</a:t>
            </a:r>
            <a:r>
              <a:rPr lang="en-US" sz="20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Several questions arose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What publication format to use – annotations are recommended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600" dirty="0"/>
              <a:t>Group requested to learn about display to determine whether it will fit their requirements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Pattern for PF terms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600" dirty="0"/>
              <a:t>Several observations were made and what would be the next steps. Jurisdictions input to advance the workflow</a:t>
            </a:r>
          </a:p>
        </p:txBody>
      </p:sp>
    </p:spTree>
    <p:extLst>
      <p:ext uri="{BB962C8B-B14F-4D97-AF65-F5344CB8AC3E}">
        <p14:creationId xmlns:p14="http://schemas.microsoft.com/office/powerpoint/2010/main" val="266210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Canada Health Infoway">
  <a:themeElements>
    <a:clrScheme name="INFOWAY UPDATED 2021">
      <a:dk1>
        <a:srgbClr val="000000"/>
      </a:dk1>
      <a:lt1>
        <a:srgbClr val="FFFFFF"/>
      </a:lt1>
      <a:dk2>
        <a:srgbClr val="E02E3B"/>
      </a:dk2>
      <a:lt2>
        <a:srgbClr val="D8D8D8"/>
      </a:lt2>
      <a:accent1>
        <a:srgbClr val="E02E3B"/>
      </a:accent1>
      <a:accent2>
        <a:srgbClr val="1CA600"/>
      </a:accent2>
      <a:accent3>
        <a:srgbClr val="0094B7"/>
      </a:accent3>
      <a:accent4>
        <a:srgbClr val="4B1D56"/>
      </a:accent4>
      <a:accent5>
        <a:srgbClr val="A4DB99"/>
      </a:accent5>
      <a:accent6>
        <a:srgbClr val="66BFD4"/>
      </a:accent6>
      <a:hlink>
        <a:srgbClr val="E02E3B"/>
      </a:hlink>
      <a:folHlink>
        <a:srgbClr val="E02E3B"/>
      </a:folHlink>
    </a:clrScheme>
    <a:fontScheme name="Canada Health Infoway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algn="l" defTabSz="825500">
          <a:defRPr sz="1600" b="0" cap="none" dirty="0">
            <a:solidFill>
              <a:srgbClr val="FFFFFF"/>
            </a:solidFill>
            <a:ea typeface="Helvetica Neue Light"/>
            <a:cs typeface="Helvetica Neue Light"/>
            <a:sym typeface="Helvetica Neue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algn="l" defTabSz="825500">
          <a:defRPr sz="1600" b="0" cap="none" dirty="0" smtClean="0"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Light"/>
            <a:ea typeface="Helvetica Neue Light"/>
            <a:cs typeface="Helvetica Neue Light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300" b="1" i="0" u="none" strike="noStrike" cap="all" spc="0" normalizeH="0" baseline="0">
            <a:ln>
              <a:noFill/>
            </a:ln>
            <a:solidFill>
              <a:srgbClr val="515252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1C5F82CEAC0645B3DBB57B5CFD6960" ma:contentTypeVersion="11" ma:contentTypeDescription="Crée un document." ma:contentTypeScope="" ma:versionID="c41c4f4217355c15e2a20f43e5118c71">
  <xsd:schema xmlns:xsd="http://www.w3.org/2001/XMLSchema" xmlns:xs="http://www.w3.org/2001/XMLSchema" xmlns:p="http://schemas.microsoft.com/office/2006/metadata/properties" xmlns:ns3="b1782903-dc6d-4452-ad1e-4001d1c18891" targetNamespace="http://schemas.microsoft.com/office/2006/metadata/properties" ma:root="true" ma:fieldsID="315cfb794441ca7ad7e22cfb7e5fbea4" ns3:_="">
    <xsd:import namespace="b1782903-dc6d-4452-ad1e-4001d1c1889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782903-dc6d-4452-ad1e-4001d1c1889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1782903-dc6d-4452-ad1e-4001d1c18891" xsi:nil="true"/>
  </documentManagement>
</p:properties>
</file>

<file path=customXml/itemProps1.xml><?xml version="1.0" encoding="utf-8"?>
<ds:datastoreItem xmlns:ds="http://schemas.openxmlformats.org/officeDocument/2006/customXml" ds:itemID="{2DB3A32A-3AC4-430D-B2DD-1320DDBDFE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FA588C-B76C-408B-BB32-395EB5147D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782903-dc6d-4452-ad1e-4001d1c18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1F0A39-13F3-4495-8DCD-12724F479580}">
  <ds:schemaRefs>
    <ds:schemaRef ds:uri="http://purl.org/dc/dcmitype/"/>
    <ds:schemaRef ds:uri="http://schemas.microsoft.com/office/2006/metadata/properties"/>
    <ds:schemaRef ds:uri="b1782903-dc6d-4452-ad1e-4001d1c18891"/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Infoway - PowerPoint Template - V2 - November 7 2018</Template>
  <TotalTime>28665</TotalTime>
  <Words>1139</Words>
  <Application>Microsoft Office PowerPoint</Application>
  <PresentationFormat>Affichage à l'écran (16:9)</PresentationFormat>
  <Paragraphs>221</Paragraphs>
  <Slides>18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Arial</vt:lpstr>
      <vt:lpstr>Wingdings</vt:lpstr>
      <vt:lpstr>Helvetica Neue</vt:lpstr>
      <vt:lpstr>Calibri</vt:lpstr>
      <vt:lpstr>Helvetica Neue Light</vt:lpstr>
      <vt:lpstr>Canada Health Infoway</vt:lpstr>
      <vt:lpstr>Public Health Surveillance Community (PHSC)</vt:lpstr>
      <vt:lpstr>PHS Community Agenda</vt:lpstr>
      <vt:lpstr>Welcome and Introductions (5 min)   </vt:lpstr>
      <vt:lpstr>2. New Requests since last Meeting (5 min)   </vt:lpstr>
      <vt:lpstr>New Requests Since Last PHSC Meeting</vt:lpstr>
      <vt:lpstr>New Requests Since Last PHSC Meeting</vt:lpstr>
      <vt:lpstr>3. Patient-Friendly Picklists Updates (10 min) </vt:lpstr>
      <vt:lpstr>Working Group (WG) Picklists Members</vt:lpstr>
      <vt:lpstr>Patient-Friendly (PF) Picklists  </vt:lpstr>
      <vt:lpstr>Actions items for next working group meeting</vt:lpstr>
      <vt:lpstr>4. Syadem collaboration with SNOMED-CT (10 min)</vt:lpstr>
      <vt:lpstr>What is Syadem?</vt:lpstr>
      <vt:lpstr>What is NUVA?</vt:lpstr>
      <vt:lpstr>What is NUVA?</vt:lpstr>
      <vt:lpstr>What is NUVA?</vt:lpstr>
      <vt:lpstr>Why a collaboration with SNOMED-CT?</vt:lpstr>
      <vt:lpstr>4. Questions/Wrap up (10 min)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Lucy Langstaff</dc:creator>
  <cp:lastModifiedBy>Talantikit , Myriam</cp:lastModifiedBy>
  <cp:revision>20</cp:revision>
  <cp:lastPrinted>2024-03-07T18:23:34Z</cp:lastPrinted>
  <dcterms:created xsi:type="dcterms:W3CDTF">2018-11-29T01:44:37Z</dcterms:created>
  <dcterms:modified xsi:type="dcterms:W3CDTF">2024-12-06T13:51:55Z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0x010100541C5F82CEAC0645B3DBB57B5CFD6960</vt:lpwstr>
  </property>
  <property fmtid="{D5CDD505-2E9C-101B-9397-08002B2CF9AE}" pid="3" name="MediaServiceImageTags">
    <vt:lpwstr/>
  </property>
</Properties>
</file>