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3"/>
  </p:notesMasterIdLst>
  <p:sldIdLst>
    <p:sldId id="284" r:id="rId5"/>
    <p:sldId id="387" r:id="rId6"/>
    <p:sldId id="415" r:id="rId7"/>
    <p:sldId id="439" r:id="rId8"/>
    <p:sldId id="444" r:id="rId9"/>
    <p:sldId id="495" r:id="rId10"/>
    <p:sldId id="427" r:id="rId11"/>
    <p:sldId id="488" r:id="rId12"/>
    <p:sldId id="481" r:id="rId13"/>
    <p:sldId id="489" r:id="rId14"/>
    <p:sldId id="423" r:id="rId15"/>
    <p:sldId id="485" r:id="rId16"/>
    <p:sldId id="491" r:id="rId17"/>
    <p:sldId id="492" r:id="rId18"/>
    <p:sldId id="496" r:id="rId19"/>
    <p:sldId id="490" r:id="rId20"/>
    <p:sldId id="482" r:id="rId21"/>
    <p:sldId id="493" r:id="rId22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Canada Health Infoway" id="{30BADA36-A467-4704-BBDC-6B182C540F4B}">
          <p14:sldIdLst>
            <p14:sldId id="284"/>
            <p14:sldId id="387"/>
            <p14:sldId id="415"/>
            <p14:sldId id="439"/>
            <p14:sldId id="444"/>
            <p14:sldId id="495"/>
            <p14:sldId id="427"/>
            <p14:sldId id="488"/>
            <p14:sldId id="481"/>
            <p14:sldId id="489"/>
            <p14:sldId id="423"/>
            <p14:sldId id="485"/>
            <p14:sldId id="491"/>
            <p14:sldId id="492"/>
            <p14:sldId id="496"/>
            <p14:sldId id="490"/>
            <p14:sldId id="482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E3B"/>
    <a:srgbClr val="000000"/>
    <a:srgbClr val="181F2D"/>
    <a:srgbClr val="E1E1E1"/>
    <a:srgbClr val="171717"/>
    <a:srgbClr val="1A1919"/>
    <a:srgbClr val="515151"/>
    <a:srgbClr val="2B2C2B"/>
    <a:srgbClr val="555655"/>
    <a:srgbClr val="E02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85486" autoAdjust="0"/>
  </p:normalViewPr>
  <p:slideViewPr>
    <p:cSldViewPr snapToGrid="0">
      <p:cViewPr varScale="1">
        <p:scale>
          <a:sx n="89" d="100"/>
          <a:sy n="89" d="100"/>
        </p:scale>
        <p:origin x="8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Welcome</a:t>
            </a:r>
            <a:r>
              <a:rPr lang="fr-CA" dirty="0"/>
              <a:t> to </a:t>
            </a:r>
            <a:r>
              <a:rPr lang="fr-CA" dirty="0" err="1"/>
              <a:t>this</a:t>
            </a:r>
            <a:r>
              <a:rPr lang="fr-CA" dirty="0"/>
              <a:t> PHSC meeting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27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0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0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1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80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51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B03C-DE94-3E31-8B82-35883E43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A666E-CAAC-4F96-55FB-9B303B049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D4E44-E094-6376-9231-8BFA53D6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26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16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317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172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475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7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17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B03C-DE94-3E31-8B82-35883E43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A666E-CAAC-4F96-55FB-9B303B049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D4E44-E094-6376-9231-8BFA53D6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35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9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B03C-DE94-3E31-8B82-35883E43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A666E-CAAC-4F96-55FB-9B303B049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D4E44-E094-6376-9231-8BFA53D6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013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5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0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3" y="3897331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>
                <a:solidFill>
                  <a:srgbClr val="181F2D"/>
                </a:solidFill>
              </a:rPr>
              <a:t>linkedin.com/company/</a:t>
            </a:r>
            <a:r>
              <a:rPr lang="en-CA" sz="1000" b="0" cap="none" err="1">
                <a:solidFill>
                  <a:srgbClr val="181F2D"/>
                </a:solidFill>
              </a:rPr>
              <a:t>canada</a:t>
            </a:r>
            <a:r>
              <a:rPr lang="en-CA" sz="1000" b="0" cap="none">
                <a:solidFill>
                  <a:srgbClr val="181F2D"/>
                </a:solidFill>
              </a:rPr>
              <a:t>-health-</a:t>
            </a:r>
            <a:r>
              <a:rPr lang="en-CA" sz="1000" b="0" cap="none" err="1">
                <a:solidFill>
                  <a:srgbClr val="181F2D"/>
                </a:solidFill>
              </a:rPr>
              <a:t>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19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4" y="4506931"/>
            <a:ext cx="199197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insights.infoway-inforoute.ca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3" y="969363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924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3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6331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25" indent="0">
              <a:buNone/>
              <a:defRPr sz="1600">
                <a:solidFill>
                  <a:srgbClr val="181F2D"/>
                </a:solidFill>
              </a:defRPr>
            </a:lvl2pPr>
            <a:lvl3pPr marL="476250" indent="0">
              <a:buNone/>
              <a:defRPr sz="1400">
                <a:solidFill>
                  <a:srgbClr val="181F2D"/>
                </a:solidFill>
              </a:defRPr>
            </a:lvl3pPr>
            <a:lvl4pPr marL="714375" indent="0">
              <a:buNone/>
              <a:defRPr sz="1400">
                <a:solidFill>
                  <a:srgbClr val="181F2D"/>
                </a:solidFill>
              </a:defRPr>
            </a:lvl4pPr>
            <a:lvl5pPr marL="952500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6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4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75" indent="-460375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213" indent="-223838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400" indent="-223838" defTabSz="323850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200" indent="257175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3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25" indent="0">
              <a:buNone/>
              <a:defRPr/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8641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4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37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7603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7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1" y="4497556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©2023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41558" b="41558"/>
          <a:stretch/>
        </p:blipFill>
        <p:spPr>
          <a:xfrm>
            <a:off x="6959889" y="4635476"/>
            <a:ext cx="1920160" cy="325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14" r:id="rId3"/>
    <p:sldLayoutId id="2147483717" r:id="rId4"/>
    <p:sldLayoutId id="2147483705" r:id="rId5"/>
    <p:sldLayoutId id="2147483710" r:id="rId6"/>
    <p:sldLayoutId id="2147483704" r:id="rId7"/>
    <p:sldLayoutId id="2147483711" r:id="rId8"/>
    <p:sldLayoutId id="2147483724" r:id="rId9"/>
    <p:sldLayoutId id="2147483729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9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8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4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68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512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56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8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81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93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6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rds@infoway-inforoute.c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s.infoway-inforoute.ca/browse/SCT-29993" TargetMode="External"/><Relationship Id="rId7" Type="http://schemas.openxmlformats.org/officeDocument/2006/relationships/hyperlink" Target="https://informs.infoway-inforoute.ca/browse/SCT-3029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nforms.infoway-inforoute.ca/browse/SCT-30295" TargetMode="External"/><Relationship Id="rId5" Type="http://schemas.openxmlformats.org/officeDocument/2006/relationships/hyperlink" Target="https://informs.infoway-inforoute.ca/browse/SCT-30294" TargetMode="External"/><Relationship Id="rId4" Type="http://schemas.openxmlformats.org/officeDocument/2006/relationships/hyperlink" Target="https://informs.infoway-inforoute.ca/browse/SCT-3029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s.infoway-inforoute.ca/browse/SCT-30302" TargetMode="External"/><Relationship Id="rId7" Type="http://schemas.openxmlformats.org/officeDocument/2006/relationships/hyperlink" Target="https://informs.infoway-inforoute.ca/browse/SCT-303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nforms.infoway-inforoute.ca/browse/SCT-30301" TargetMode="External"/><Relationship Id="rId5" Type="http://schemas.openxmlformats.org/officeDocument/2006/relationships/hyperlink" Target="https://informs.infoway-inforoute.ca/browse/SCT-30298" TargetMode="External"/><Relationship Id="rId4" Type="http://schemas.openxmlformats.org/officeDocument/2006/relationships/hyperlink" Target="https://informs.infoway-inforoute.ca/browse/SCT-3029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talantikit@infoway-inforoute.ca" TargetMode="External"/><Relationship Id="rId2" Type="http://schemas.openxmlformats.org/officeDocument/2006/relationships/hyperlink" Target="mailto:etran.bouchouar@phac-aspc.gc.c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parisien@infoway-inforoute.c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Surveillance Community (PHSC)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4" y="3298248"/>
            <a:ext cx="5200650" cy="1574876"/>
          </a:xfrm>
        </p:spPr>
        <p:txBody>
          <a:bodyPr/>
          <a:lstStyle/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December 5, 2024, 2:00–3:00 pm ET</a:t>
            </a:r>
          </a:p>
        </p:txBody>
      </p:sp>
    </p:spTree>
    <p:extLst>
      <p:ext uri="{BB962C8B-B14F-4D97-AF65-F5344CB8AC3E}">
        <p14:creationId xmlns:p14="http://schemas.microsoft.com/office/powerpoint/2010/main" val="4132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BE082-792E-B61B-4820-B831BC30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Actions items for next working group meeting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BD3AC4-002F-0E78-2BBC-E5F6A2704A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70" y="971550"/>
            <a:ext cx="7643660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Myriam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Second meeting: December 13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Send for review PPT and Excel doc to the WG members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Please send back your comments or suggestions by Dec 10.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Clean all patient-friendly terms by the 2</a:t>
            </a:r>
            <a:r>
              <a:rPr lang="en-US" b="1" baseline="30000" dirty="0">
                <a:solidFill>
                  <a:schemeClr val="tx1"/>
                </a:solidFill>
              </a:rPr>
              <a:t>nd</a:t>
            </a:r>
            <a:r>
              <a:rPr lang="en-US" b="1" dirty="0">
                <a:solidFill>
                  <a:schemeClr val="tx1"/>
                </a:solidFill>
              </a:rPr>
              <a:t> meeting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Generic and Trade Name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Integrate all comments and suggestions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1146EE-0D80-C465-16FB-C310A8DEF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E3256-65F9-AB63-CC29-7FE48936E7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41138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E219-8FBC-3FB8-A41B-7CC47C1A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8A39-41C2-4A8A-6E62-F899975F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90"/>
            <a:ext cx="5200650" cy="560284"/>
          </a:xfrm>
        </p:spPr>
        <p:txBody>
          <a:bodyPr anchor="t"/>
          <a:lstStyle/>
          <a:p>
            <a:r>
              <a:rPr lang="en-GB" dirty="0"/>
              <a:t>4. </a:t>
            </a:r>
            <a:r>
              <a:rPr lang="en-GB" dirty="0" err="1"/>
              <a:t>Syadem</a:t>
            </a:r>
            <a:r>
              <a:rPr lang="en-GB" dirty="0"/>
              <a:t> collaboration with SNOMED-CT (10 min)</a:t>
            </a:r>
            <a:endParaRPr lang="en-US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7C32BC8-8637-740A-149F-49234F4BE4CE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529FD5A-F6BC-1987-6C3F-EE912FBE5580}"/>
              </a:ext>
            </a:extLst>
          </p:cNvPr>
          <p:cNvSpPr txBox="1">
            <a:spLocks/>
          </p:cNvSpPr>
          <p:nvPr/>
        </p:nvSpPr>
        <p:spPr>
          <a:xfrm>
            <a:off x="571500" y="3568885"/>
            <a:ext cx="5200650" cy="913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n-lt"/>
                <a:ea typeface="Helvetica Neue Light" panose="02000403000000020004" pitchFamily="2" charset="0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US"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US"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US"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CA"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5pPr>
            <a:lvl6pPr marL="1309688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47813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85938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24063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dirty="0"/>
              <a:t>Myriam Talantikit,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7352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02E3B"/>
                </a:solidFill>
              </a:rPr>
              <a:t>What is </a:t>
            </a:r>
            <a:r>
              <a:rPr lang="en-US" dirty="0" err="1">
                <a:solidFill>
                  <a:srgbClr val="E02E3B"/>
                </a:solidFill>
              </a:rPr>
              <a:t>Syadem</a:t>
            </a:r>
            <a:r>
              <a:rPr lang="en-US" dirty="0">
                <a:solidFill>
                  <a:srgbClr val="E02E3B"/>
                </a:solidFill>
              </a:rPr>
              <a:t>?</a:t>
            </a:r>
            <a:endParaRPr lang="en-CA" dirty="0">
              <a:solidFill>
                <a:srgbClr val="E02E3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078170"/>
            <a:ext cx="7643660" cy="32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French company publishing software, co-founded by computer engineers and medical doctors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Specialized in helping medical diagnostics and their applications in the field of prevention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Syadem</a:t>
            </a:r>
            <a:r>
              <a:rPr lang="en-US" dirty="0"/>
              <a:t> owns and manages the Unified Nomenclature of Vaccine (NUVA)</a:t>
            </a:r>
          </a:p>
        </p:txBody>
      </p:sp>
    </p:spTree>
    <p:extLst>
      <p:ext uri="{BB962C8B-B14F-4D97-AF65-F5344CB8AC3E}">
        <p14:creationId xmlns:p14="http://schemas.microsoft.com/office/powerpoint/2010/main" val="1241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02E3B"/>
                </a:solidFill>
              </a:rPr>
              <a:t>What is NUVA?</a:t>
            </a:r>
            <a:endParaRPr lang="en-CA" dirty="0">
              <a:solidFill>
                <a:srgbClr val="E02E3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078170"/>
            <a:ext cx="7643660" cy="3200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Developed by vaccinologists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Captures vaccine information that is relevant for clinical decision-making and digitalize the information regardless of the record’s format (digital or paper).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France or abroad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Commercial or generic 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Universal coding system that enhances interoperability of vaccine information across various terminologies as a complement and not a replacement of existing systems.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NUVA provides codes for current and historical vaccines while SNOMED CT provides codes that represent the foundational concepts for contextualizing this vaccine 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02E3B"/>
                </a:solidFill>
              </a:rPr>
              <a:t>What is NUVA?</a:t>
            </a:r>
            <a:endParaRPr lang="en-CA" dirty="0">
              <a:solidFill>
                <a:srgbClr val="E02E3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078170"/>
            <a:ext cx="7643660" cy="32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Nomenclature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Core concepts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b="1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Vaccines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: codes representing vaccination events at their highest precision level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fully qualified products (e.g., BOOSTRIXTETRA),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combinations of valences (e.g., Tdap),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vaccines targeting a specific disease (e.g., rabies vaccine).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b="1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Valences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: A valence is the minimal functional unit characterizing a vaccine, typically representing a combination of antigens aimed at the same target disease and a dose. Valences are designed to reflect real-world vaccine production. </a:t>
            </a:r>
            <a:endParaRPr lang="en-US" dirty="0"/>
          </a:p>
        </p:txBody>
      </p:sp>
      <p:pic>
        <p:nvPicPr>
          <p:cNvPr id="5" name="Image 4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BC99FAEF-0C96-DE90-2A6E-74F3FD2C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744" y="159983"/>
            <a:ext cx="1743075" cy="12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02E3B"/>
                </a:solidFill>
              </a:rPr>
              <a:t>What is NUVA?</a:t>
            </a:r>
            <a:endParaRPr lang="en-CA" dirty="0">
              <a:solidFill>
                <a:srgbClr val="E02E3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078170"/>
            <a:ext cx="7643660" cy="35509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Nomenclature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Binding concepts: 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crucial for integrating NUVA with external coding systems. They help ensure the completeness of a standalone NUVA release while facilitating mappings to other terminologies.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b="1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Target Diseases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: vaccine-preventable diseases and are linked to the corresponding valences.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b="1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External Codes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: These are related to the representation of vaccines in other coding systems. External codes are organized by code system: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pharmaceutical codes (CIS, CIP, PZN, CNK),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logistical codes (GTIN),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international vaccine codes (SNOMED-CT, ATC),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national vaccine codes (CVX, THL </a:t>
            </a:r>
            <a:r>
              <a:rPr lang="en-CA" b="0" i="0" dirty="0" err="1">
                <a:solidFill>
                  <a:srgbClr val="333333"/>
                </a:solidFill>
                <a:effectLst/>
                <a:latin typeface="Helvetica Neue" panose="020B0604020202020204" charset="0"/>
              </a:rPr>
              <a:t>Rokotevalmisteet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 Each external code maps to </a:t>
            </a:r>
            <a:r>
              <a:rPr lang="en-CA" b="1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one and only one vaccine </a:t>
            </a:r>
            <a:r>
              <a:rPr lang="en-CA" b="0" i="0" dirty="0">
                <a:solidFill>
                  <a:srgbClr val="333333"/>
                </a:solidFill>
                <a:effectLst/>
                <a:latin typeface="Helvetica Neue" panose="020B0604020202020204" charset="0"/>
              </a:rPr>
              <a:t>code in NUVA, maintaining the same level of precision. </a:t>
            </a:r>
          </a:p>
        </p:txBody>
      </p:sp>
      <p:pic>
        <p:nvPicPr>
          <p:cNvPr id="5" name="Image 4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BC99FAEF-0C96-DE90-2A6E-74F3FD2C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894" y="0"/>
            <a:ext cx="1743075" cy="12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02E3B"/>
                </a:solidFill>
              </a:rPr>
              <a:t>Why a collaboration with SNOMED-CT?</a:t>
            </a:r>
            <a:endParaRPr lang="en-CA" dirty="0">
              <a:solidFill>
                <a:srgbClr val="E02E3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078170"/>
            <a:ext cx="7643660" cy="32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Aims to facilitate the creation of comprehensive vaccination histories for individuals over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Integrate NUVA content as an extension in SNOMED 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 year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7970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E219-8FBC-3FB8-A41B-7CC47C1A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8A39-41C2-4A8A-6E62-F899975F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90"/>
            <a:ext cx="5200650" cy="560284"/>
          </a:xfrm>
        </p:spPr>
        <p:txBody>
          <a:bodyPr anchor="t"/>
          <a:lstStyle/>
          <a:p>
            <a:r>
              <a:rPr lang="en-GB" dirty="0"/>
              <a:t>4. Questions/Wrap up (10 min)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DC878A8-F66D-1618-D315-708E04B8A5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4" y="2700338"/>
            <a:ext cx="5200650" cy="2050256"/>
          </a:xfrm>
        </p:spPr>
        <p:txBody>
          <a:bodyPr/>
          <a:lstStyle/>
          <a:p>
            <a:r>
              <a:rPr lang="en-US" b="1" dirty="0"/>
              <a:t>Next meeting</a:t>
            </a:r>
            <a:br>
              <a:rPr lang="en-US" dirty="0"/>
            </a:br>
            <a:r>
              <a:rPr lang="en-US" dirty="0"/>
              <a:t>Thursday, January 9, 2025, 2:00-3:00 pm ET</a:t>
            </a:r>
          </a:p>
          <a:p>
            <a:endParaRPr lang="en-US" dirty="0"/>
          </a:p>
          <a:p>
            <a:br>
              <a:rPr lang="en-US" dirty="0"/>
            </a:br>
            <a:r>
              <a:rPr lang="en-CA" b="1" dirty="0"/>
              <a:t> 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7C32BC8-8637-740A-149F-49234F4BE4CE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42685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7FDBD9-10B0-4DA8-ACE3-459921A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12520-E1A0-4218-B178-9AA1048E2C2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/>
              <a:t>Contact Information:</a:t>
            </a:r>
            <a:br>
              <a:rPr lang="en-CA"/>
            </a:br>
            <a:r>
              <a:rPr lang="en-CA">
                <a:hlinkClick r:id="rId3"/>
              </a:rPr>
              <a:t>standards@infoway-inforoute.ca</a:t>
            </a:r>
            <a:endParaRPr lang="en-CA"/>
          </a:p>
          <a:p>
            <a:endParaRPr lang="en-CA"/>
          </a:p>
        </p:txBody>
      </p:sp>
      <p:pic>
        <p:nvPicPr>
          <p:cNvPr id="4" name="Image 3" descr="Une image contenant Noël, texte, écriture manuscrite&#10;&#10;Description générée automatiquement">
            <a:extLst>
              <a:ext uri="{FF2B5EF4-FFF2-40B4-BE49-F238E27FC236}">
                <a16:creationId xmlns:a16="http://schemas.microsoft.com/office/drawing/2014/main" id="{B828F66D-FD86-E398-FE27-FA8DC1D7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255" y="0"/>
            <a:ext cx="4754745" cy="38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181F2D"/>
                </a:solidFill>
              </a:rPr>
              <a:t>PHS Community Agenda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F8BF-BC94-D8A0-7738-8837E1EE52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123951"/>
            <a:ext cx="7953376" cy="3635502"/>
          </a:xfrm>
        </p:spPr>
        <p:txBody>
          <a:bodyPr>
            <a:normAutofit/>
          </a:bodyPr>
          <a:lstStyle/>
          <a:p>
            <a:pPr marL="342900" indent="-342900">
              <a:buFontTx/>
              <a:buAutoNum type="arabicPeriod"/>
            </a:pPr>
            <a:r>
              <a:rPr lang="en-CA" sz="1800" dirty="0"/>
              <a:t>Welcome and Introduction (5 min)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New Requests Since Last Meeting (5 min)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Patient-Friendly Picklists updates (10min)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err="1"/>
              <a:t>Syadem</a:t>
            </a:r>
            <a:r>
              <a:rPr lang="en-CA" dirty="0"/>
              <a:t> collaboration with SNOMED-CT (20min)</a:t>
            </a:r>
          </a:p>
          <a:p>
            <a:pPr marL="342900" indent="-342900">
              <a:buFontTx/>
              <a:buAutoNum type="arabicPeriod"/>
            </a:pPr>
            <a:r>
              <a:rPr lang="en-CA" sz="1800" dirty="0"/>
              <a:t>Questions/Wrap Up (10 min)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©2024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8155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89"/>
            <a:ext cx="5821580" cy="1470889"/>
          </a:xfrm>
        </p:spPr>
        <p:txBody>
          <a:bodyPr anchor="t"/>
          <a:lstStyle/>
          <a:p>
            <a:pPr marL="457200" lvl="0" indent="-457200"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000" dirty="0"/>
              <a:t>Welcome and Introductions (5 min)</a:t>
            </a:r>
            <a:br>
              <a:rPr lang="en-CA" sz="2000" dirty="0"/>
            </a:br>
            <a:br>
              <a:rPr lang="en-CA" sz="2000" dirty="0"/>
            </a:br>
            <a:br>
              <a:rPr lang="en-CA" sz="1800" dirty="0"/>
            </a:br>
            <a:endParaRPr lang="en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AB28FD-8227-A40B-9BC4-C11D6ADDF1D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1500" y="3568885"/>
            <a:ext cx="5200650" cy="913806"/>
          </a:xfrm>
        </p:spPr>
        <p:txBody>
          <a:bodyPr/>
          <a:lstStyle/>
          <a:p>
            <a:r>
              <a:rPr lang="en-CA" dirty="0"/>
              <a:t>Myriam Talantikit, Canada Health Infoway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D910A-EF05-A239-DB68-44F5DCD19628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 dirty="0"/>
              <a:t>©2024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183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89"/>
            <a:ext cx="4991009" cy="913805"/>
          </a:xfrm>
        </p:spPr>
        <p:txBody>
          <a:bodyPr anchor="t"/>
          <a:lstStyle/>
          <a:p>
            <a:r>
              <a:rPr lang="fr-FR" sz="2000" dirty="0"/>
              <a:t>2. </a:t>
            </a:r>
            <a:r>
              <a:rPr lang="en-CA" sz="2000" dirty="0"/>
              <a:t>New Requests since last Meeting (5 min)</a:t>
            </a:r>
            <a:br>
              <a:rPr lang="en-CA" sz="2000" dirty="0"/>
            </a:br>
            <a:br>
              <a:rPr lang="en-CA" sz="2000" dirty="0"/>
            </a:br>
            <a:br>
              <a:rPr lang="en-CA" sz="2400" dirty="0"/>
            </a:br>
            <a:endParaRPr lang="en-US" sz="24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3" y="3968032"/>
            <a:ext cx="5200650" cy="491624"/>
          </a:xfrm>
        </p:spPr>
        <p:txBody>
          <a:bodyPr/>
          <a:lstStyle/>
          <a:p>
            <a:r>
              <a:rPr lang="en-US" dirty="0">
                <a:latin typeface="+mj-lt"/>
              </a:rPr>
              <a:t>Myriam Talantikit, Canada Health </a:t>
            </a:r>
            <a:r>
              <a:rPr lang="en-US" dirty="0" err="1">
                <a:latin typeface="+mj-lt"/>
              </a:rPr>
              <a:t>Infoway</a:t>
            </a:r>
            <a:endParaRPr lang="en-US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DCBEAC-11B7-D1AD-9A1A-D960B7E079D0}"/>
              </a:ext>
            </a:extLst>
          </p:cNvPr>
          <p:cNvSpPr txBox="1">
            <a:spLocks/>
          </p:cNvSpPr>
          <p:nvPr/>
        </p:nvSpPr>
        <p:spPr>
          <a:xfrm>
            <a:off x="595403" y="2307163"/>
            <a:ext cx="5348197" cy="63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1800" dirty="0"/>
              <a:t>SNOMED 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1800" b="0" dirty="0">
                <a:latin typeface="+mn-lt"/>
              </a:rPr>
              <a:t>5 NC – Trade Name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1800" b="0" dirty="0">
                <a:latin typeface="+mn-lt"/>
              </a:rPr>
              <a:t>5 ND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1800" b="0" dirty="0">
                <a:latin typeface="+mn-lt"/>
              </a:rPr>
              <a:t>0 Change/Retire Relationship</a:t>
            </a:r>
            <a:endParaRPr lang="en-CA" sz="2750" b="0" dirty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BB2AC-31CC-BEED-18AC-793E9487EE6F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17898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D2E356-7CA5-E530-8080-164AF9C2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New Requests </a:t>
            </a:r>
            <a:r>
              <a:rPr lang="fr-CA" err="1"/>
              <a:t>Since</a:t>
            </a:r>
            <a:r>
              <a:rPr lang="fr-CA"/>
              <a:t> Last PHSC Meeting</a:t>
            </a:r>
            <a:endParaRPr lang="en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F53517-EC41-F7DB-0DB6-C9D6091F7075}"/>
              </a:ext>
            </a:extLst>
          </p:cNvPr>
          <p:cNvSpPr txBox="1"/>
          <p:nvPr/>
        </p:nvSpPr>
        <p:spPr>
          <a:xfrm>
            <a:off x="733424" y="852144"/>
            <a:ext cx="6010276" cy="282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CA" dirty="0" err="1"/>
              <a:t>FROm</a:t>
            </a:r>
            <a:r>
              <a:rPr lang="fr-CA" dirty="0"/>
              <a:t> OCTOBER 2024 to NOVEMBER 2024 – New concepts </a:t>
            </a:r>
            <a:endParaRPr lang="en-CA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5F4F8F14-C54A-02A7-BA2D-48DFD0C64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30736"/>
              </p:ext>
            </p:extLst>
          </p:nvPr>
        </p:nvGraphicFramePr>
        <p:xfrm>
          <a:off x="301752" y="1411083"/>
          <a:ext cx="8507002" cy="25661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49156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1138977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1142825">
                  <a:extLst>
                    <a:ext uri="{9D8B030D-6E8A-4147-A177-3AD203B41FA5}">
                      <a16:colId xmlns:a16="http://schemas.microsoft.com/office/drawing/2014/main" val="1647037058"/>
                    </a:ext>
                  </a:extLst>
                </a:gridCol>
                <a:gridCol w="976044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436968">
                <a:tc>
                  <a:txBody>
                    <a:bodyPr/>
                    <a:lstStyle/>
                    <a:p>
                      <a:r>
                        <a:rPr lang="en-US" sz="1000" dirty="0"/>
                        <a:t>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431515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mRESVIA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50 micrograms per 0.5 milliliter </a:t>
                      </a:r>
                      <a:r>
                        <a:rPr lang="en-CA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dispersion for injection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 Moderna Biopharma Canada Corporation (real clinical drug)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3"/>
                        </a:rPr>
                        <a:t>SCT-29993</a:t>
                      </a:r>
                      <a:endParaRPr lang="en-CA" sz="105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03402"/>
                  </a:ext>
                </a:extLst>
              </a:tr>
              <a:tr h="458180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Messenger ribonucleic acid of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hominis encoding surface glycoprotein F (substance)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4"/>
                        </a:rPr>
                        <a:t>SCT-30296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75753"/>
                  </a:ext>
                </a:extLst>
              </a:tr>
              <a:tr h="458180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Messenger ribonucleic acid of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hominis (substance)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5"/>
                        </a:rPr>
                        <a:t>SCT-30294</a:t>
                      </a:r>
                      <a:endParaRPr lang="en-CA" sz="1050" dirty="0">
                        <a:effectLst/>
                      </a:endParaRP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val="1286156071"/>
                  </a:ext>
                </a:extLst>
              </a:tr>
              <a:tr h="529813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Vaccine product containing only Human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messenger ribonucleic acid (medicinal product)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6"/>
                        </a:rPr>
                        <a:t>SCT-30295</a:t>
                      </a:r>
                      <a:endParaRPr lang="en-US" sz="1050" dirty="0"/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5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Vaccine product against Human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(medicinal product)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7"/>
                        </a:rPr>
                        <a:t>SCT-30297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168370"/>
                  </a:ext>
                </a:extLst>
              </a:tr>
            </a:tbl>
          </a:graphicData>
        </a:graphic>
      </p:graphicFrame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5CCB51E1-B7F9-8862-71F8-843983AF4723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7991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D2E356-7CA5-E530-8080-164AF9C2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New Requests </a:t>
            </a:r>
            <a:r>
              <a:rPr lang="fr-CA" err="1"/>
              <a:t>Since</a:t>
            </a:r>
            <a:r>
              <a:rPr lang="fr-CA"/>
              <a:t> Last PHSC Meeting</a:t>
            </a:r>
            <a:endParaRPr lang="en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F53517-EC41-F7DB-0DB6-C9D6091F7075}"/>
              </a:ext>
            </a:extLst>
          </p:cNvPr>
          <p:cNvSpPr txBox="1"/>
          <p:nvPr/>
        </p:nvSpPr>
        <p:spPr>
          <a:xfrm>
            <a:off x="733424" y="860298"/>
            <a:ext cx="6010276" cy="282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CA" dirty="0" err="1"/>
              <a:t>FROm</a:t>
            </a:r>
            <a:r>
              <a:rPr lang="fr-CA" dirty="0"/>
              <a:t> OCTOBER 2024 to NOVEMBER 2024 –  New descriptions</a:t>
            </a:r>
            <a:endParaRPr lang="en-CA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5F4F8F14-C54A-02A7-BA2D-48DFD0C64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57320"/>
              </p:ext>
            </p:extLst>
          </p:nvPr>
        </p:nvGraphicFramePr>
        <p:xfrm>
          <a:off x="464344" y="1411083"/>
          <a:ext cx="8466456" cy="29215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64329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973264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764382">
                  <a:extLst>
                    <a:ext uri="{9D8B030D-6E8A-4147-A177-3AD203B41FA5}">
                      <a16:colId xmlns:a16="http://schemas.microsoft.com/office/drawing/2014/main" val="1647037058"/>
                    </a:ext>
                  </a:extLst>
                </a:gridCol>
                <a:gridCol w="1564481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436968">
                <a:tc>
                  <a:txBody>
                    <a:bodyPr/>
                    <a:lstStyle/>
                    <a:p>
                      <a:r>
                        <a:rPr lang="en-US" sz="1000" dirty="0"/>
                        <a:t>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431515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61761000087105 - Add translation for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mRESVIA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50 micrograms per 0.5 milliliter </a:t>
                      </a:r>
                      <a:r>
                        <a:rPr lang="en-CA" sz="105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dispersion for injection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 Moderna Biopharma Canada Corporation (real clinical drug)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Under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3"/>
                        </a:rPr>
                        <a:t>SCT-30302</a:t>
                      </a:r>
                      <a:endParaRPr lang="en-CA" sz="105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03402"/>
                  </a:ext>
                </a:extLst>
              </a:tr>
              <a:tr h="513640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61751000087107 - Add translation for Messenger ribonucleic acid of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hominis encoding surface glycoprotein F (substance)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Under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4"/>
                        </a:rPr>
                        <a:t>SCT-30299</a:t>
                      </a:r>
                      <a:endParaRPr lang="en-CA" sz="105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75753"/>
                  </a:ext>
                </a:extLst>
              </a:tr>
              <a:tr h="458180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61731000087103 - Add translation for Messenger ribonucleic acid of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hominis (substance)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Under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5"/>
                        </a:rPr>
                        <a:t>SCT-30298</a:t>
                      </a:r>
                      <a:endParaRPr lang="en-CA" sz="105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algn="ctr" fontAlgn="t"/>
                      <a:endParaRPr lang="en-CA" sz="1050" dirty="0">
                        <a:effectLst/>
                      </a:endParaRPr>
                    </a:p>
                  </a:txBody>
                  <a:tcPr marL="63500" marR="63500" marT="31750" marB="31750"/>
                </a:tc>
                <a:extLst>
                  <a:ext uri="{0D108BD9-81ED-4DB2-BD59-A6C34878D82A}">
                    <a16:rowId xmlns:a16="http://schemas.microsoft.com/office/drawing/2014/main" val="1286156071"/>
                  </a:ext>
                </a:extLst>
              </a:tr>
              <a:tr h="529813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61771000087101 - Add translation for  Vaccine product containing only Human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messenger ribonucleic acid (medicinal product)</a:t>
                      </a:r>
                      <a:endParaRPr lang="en-US" sz="1050" b="0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Under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6"/>
                        </a:rPr>
                        <a:t>SCT-30301</a:t>
                      </a:r>
                      <a:endParaRPr lang="en-CA" sz="105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5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61741000087109 - Add translation for Vaccine product against Human </a:t>
                      </a:r>
                      <a:r>
                        <a:rPr lang="en-CA" sz="105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orthopneumovirus</a:t>
                      </a: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(medicinal product)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Under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  <a:hlinkClick r:id="rId7"/>
                        </a:rPr>
                        <a:t>SCT-30300</a:t>
                      </a:r>
                      <a:endParaRPr lang="en-CA" sz="105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168370"/>
                  </a:ext>
                </a:extLst>
              </a:tr>
            </a:tbl>
          </a:graphicData>
        </a:graphic>
      </p:graphicFrame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5CCB51E1-B7F9-8862-71F8-843983AF4723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25720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E219-8FBC-3FB8-A41B-7CC47C1A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8A39-41C2-4A8A-6E62-F899975F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90"/>
            <a:ext cx="5200650" cy="560284"/>
          </a:xfrm>
        </p:spPr>
        <p:txBody>
          <a:bodyPr anchor="t"/>
          <a:lstStyle/>
          <a:p>
            <a:r>
              <a:rPr lang="en-GB" sz="2800" dirty="0"/>
              <a:t>3. </a:t>
            </a:r>
            <a:r>
              <a:rPr lang="en-CA" dirty="0"/>
              <a:t>Patient-Friendly Picklists Updates </a:t>
            </a:r>
            <a:r>
              <a:rPr lang="en-CA" sz="2800" dirty="0"/>
              <a:t>(10 min)</a:t>
            </a:r>
            <a:br>
              <a:rPr lang="en-CA" sz="2800" dirty="0"/>
            </a:b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DC878A8-F66D-1618-D315-708E04B8A5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4" y="3355451"/>
            <a:ext cx="5200650" cy="841813"/>
          </a:xfrm>
        </p:spPr>
        <p:txBody>
          <a:bodyPr/>
          <a:lstStyle/>
          <a:p>
            <a:r>
              <a:rPr lang="en-US" dirty="0"/>
              <a:t>Myriam Talantikit, Canada Health </a:t>
            </a:r>
            <a:r>
              <a:rPr lang="en-US" dirty="0" err="1"/>
              <a:t>Infoway</a:t>
            </a:r>
            <a:endParaRPr lang="en-US" dirty="0"/>
          </a:p>
          <a:p>
            <a:endParaRPr lang="en-US" dirty="0">
              <a:latin typeface="+mj-lt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2E96927-7201-098D-4E2D-2C3E4934CB72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16176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F9443-1C5F-DF76-B747-9D8FAF92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Working Group (WG) Picklists Members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956EF3-B437-B628-FB7E-F16106BAE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B93B3-7674-7DFF-8FEA-82E95803D1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©2023 Canada Health Infoway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BD33D19-29E5-6A18-4D0E-31D1E5CB01EB}"/>
              </a:ext>
            </a:extLst>
          </p:cNvPr>
          <p:cNvGraphicFramePr>
            <a:graphicFrameLocks noGrp="1"/>
          </p:cNvGraphicFramePr>
          <p:nvPr/>
        </p:nvGraphicFramePr>
        <p:xfrm>
          <a:off x="474133" y="1297946"/>
          <a:ext cx="8031691" cy="271384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80534">
                  <a:extLst>
                    <a:ext uri="{9D8B030D-6E8A-4147-A177-3AD203B41FA5}">
                      <a16:colId xmlns:a16="http://schemas.microsoft.com/office/drawing/2014/main" val="1558501057"/>
                    </a:ext>
                  </a:extLst>
                </a:gridCol>
                <a:gridCol w="743226">
                  <a:extLst>
                    <a:ext uri="{9D8B030D-6E8A-4147-A177-3AD203B41FA5}">
                      <a16:colId xmlns:a16="http://schemas.microsoft.com/office/drawing/2014/main" val="3186830222"/>
                    </a:ext>
                  </a:extLst>
                </a:gridCol>
                <a:gridCol w="783727">
                  <a:extLst>
                    <a:ext uri="{9D8B030D-6E8A-4147-A177-3AD203B41FA5}">
                      <a16:colId xmlns:a16="http://schemas.microsoft.com/office/drawing/2014/main" val="373356995"/>
                    </a:ext>
                  </a:extLst>
                </a:gridCol>
                <a:gridCol w="1914032">
                  <a:extLst>
                    <a:ext uri="{9D8B030D-6E8A-4147-A177-3AD203B41FA5}">
                      <a16:colId xmlns:a16="http://schemas.microsoft.com/office/drawing/2014/main" val="2936918394"/>
                    </a:ext>
                  </a:extLst>
                </a:gridCol>
                <a:gridCol w="876185">
                  <a:extLst>
                    <a:ext uri="{9D8B030D-6E8A-4147-A177-3AD203B41FA5}">
                      <a16:colId xmlns:a16="http://schemas.microsoft.com/office/drawing/2014/main" val="3749307946"/>
                    </a:ext>
                  </a:extLst>
                </a:gridCol>
                <a:gridCol w="919134">
                  <a:extLst>
                    <a:ext uri="{9D8B030D-6E8A-4147-A177-3AD203B41FA5}">
                      <a16:colId xmlns:a16="http://schemas.microsoft.com/office/drawing/2014/main" val="1326274601"/>
                    </a:ext>
                  </a:extLst>
                </a:gridCol>
                <a:gridCol w="1914853">
                  <a:extLst>
                    <a:ext uri="{9D8B030D-6E8A-4147-A177-3AD203B41FA5}">
                      <a16:colId xmlns:a16="http://schemas.microsoft.com/office/drawing/2014/main" val="716964589"/>
                    </a:ext>
                  </a:extLst>
                </a:gridCol>
              </a:tblGrid>
              <a:tr h="572934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Jurisdictions</a:t>
                      </a:r>
                      <a:endParaRPr lang="en-CA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First Name</a:t>
                      </a:r>
                      <a:endParaRPr lang="en-CA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Last Name</a:t>
                      </a:r>
                      <a:endParaRPr lang="en-CA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Email</a:t>
                      </a:r>
                      <a:endParaRPr lang="en-CA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First Name</a:t>
                      </a:r>
                      <a:endParaRPr lang="en-CA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Last Name</a:t>
                      </a:r>
                      <a:endParaRPr lang="en-CA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Email</a:t>
                      </a:r>
                      <a:endParaRPr lang="en-CA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18975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AB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Tracy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Lai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tracy.lai@gov.ab.ca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Victoria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Brown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victoria.brown@phsa.ca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77908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>
                          <a:effectLst/>
                        </a:rPr>
                        <a:t>BC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Dayna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Kwan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dayna.kwan@phsa.ca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Helen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Xing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>
                          <a:effectLst/>
                        </a:rPr>
                        <a:t>helen.xing@phsa.ca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extLst>
                  <a:ext uri="{0D108BD9-81ED-4DB2-BD59-A6C34878D82A}">
                    <a16:rowId xmlns:a16="http://schemas.microsoft.com/office/drawing/2014/main" val="758021339"/>
                  </a:ext>
                </a:extLst>
              </a:tr>
              <a:tr h="255620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QC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Valerie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Simard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 err="1">
                          <a:effectLst/>
                        </a:rPr>
                        <a:t>valerie.simard@sante.quebec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Julie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Ann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 err="1">
                          <a:effectLst/>
                        </a:rPr>
                        <a:t>julie.ann@sante.quebec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032931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>
                          <a:effectLst/>
                        </a:rPr>
                        <a:t>NS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Jessica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Macdougall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jessica.macdougall@novascotia.ca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extLst>
                  <a:ext uri="{0D108BD9-81ED-4DB2-BD59-A6C34878D82A}">
                    <a16:rowId xmlns:a16="http://schemas.microsoft.com/office/drawing/2014/main" val="3729714866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PEI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18324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>
                          <a:effectLst/>
                        </a:rPr>
                        <a:t>ON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Lori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Kane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lori.kane@ontario.ca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Denis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Karasev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>
                          <a:effectLst/>
                        </a:rPr>
                        <a:t>denis.karasev@ontario.ca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extLst>
                  <a:ext uri="{0D108BD9-81ED-4DB2-BD59-A6C34878D82A}">
                    <a16:rowId xmlns:a16="http://schemas.microsoft.com/office/drawing/2014/main" val="4143727261"/>
                  </a:ext>
                </a:extLst>
              </a:tr>
              <a:tr h="201981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NVC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Etran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Bouchouar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  <a:hlinkClick r:id="rId2"/>
                        </a:rPr>
                        <a:t>etran.bouchouar@phac-aspc.gc.ca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Adam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Medaglia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 dirty="0">
                          <a:effectLst/>
                        </a:rPr>
                        <a:t>adam.medaglia@phac-aspc.gc.ca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17947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u="none" strike="noStrike">
                          <a:effectLst/>
                        </a:rPr>
                        <a:t>Can Immunize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Jillian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>
                          <a:effectLst/>
                        </a:rPr>
                        <a:t>Dixon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900" u="none" strike="noStrike">
                          <a:effectLst/>
                        </a:rPr>
                        <a:t>jillian@canimmunize.ca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/>
                </a:tc>
                <a:extLst>
                  <a:ext uri="{0D108BD9-81ED-4DB2-BD59-A6C34878D82A}">
                    <a16:rowId xmlns:a16="http://schemas.microsoft.com/office/drawing/2014/main" val="3586689492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pPr algn="r" fontAlgn="ctr"/>
                      <a:r>
                        <a:rPr lang="en-CA" sz="900" u="none" strike="noStrike" dirty="0">
                          <a:effectLst/>
                        </a:rPr>
                        <a:t>CHI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Myriam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Talantikit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900" u="none" strike="noStrike" dirty="0">
                          <a:effectLst/>
                          <a:hlinkClick r:id="rId3"/>
                        </a:rPr>
                        <a:t>mtalantikit@infoway-inforoute.ca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Linda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900" u="none" strike="noStrike" dirty="0">
                          <a:effectLst/>
                        </a:rPr>
                        <a:t>Parisien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900" u="none" strike="noStrike" dirty="0">
                          <a:effectLst/>
                          <a:hlinkClick r:id="rId4"/>
                        </a:rPr>
                        <a:t>lparisien@infoway-inforoute.ca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2" marR="5872" marT="587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1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1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E02E3B"/>
                </a:solidFill>
              </a:rPr>
              <a:t>Patient-Friendly (PF) Picklists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69" y="952355"/>
            <a:ext cx="7643660" cy="3722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1</a:t>
            </a:r>
            <a:r>
              <a:rPr lang="en-US" sz="2000" baseline="30000" dirty="0"/>
              <a:t>st</a:t>
            </a:r>
            <a:r>
              <a:rPr lang="en-US" sz="2000" dirty="0"/>
              <a:t> working group meeting was on November 29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Several questions arose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What publication format to use – annotations are recommended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Group requested to learn about display to determine whether it will fit their requirements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Pattern for PF terms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Several observations were made and what would be the next steps. Jurisdictions input to advance the workflow</a:t>
            </a:r>
          </a:p>
        </p:txBody>
      </p:sp>
    </p:spTree>
    <p:extLst>
      <p:ext uri="{BB962C8B-B14F-4D97-AF65-F5344CB8AC3E}">
        <p14:creationId xmlns:p14="http://schemas.microsoft.com/office/powerpoint/2010/main" val="26621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C5F82CEAC0645B3DBB57B5CFD6960" ma:contentTypeVersion="11" ma:contentTypeDescription="Crée un document." ma:contentTypeScope="" ma:versionID="c41c4f4217355c15e2a20f43e5118c71">
  <xsd:schema xmlns:xsd="http://www.w3.org/2001/XMLSchema" xmlns:xs="http://www.w3.org/2001/XMLSchema" xmlns:p="http://schemas.microsoft.com/office/2006/metadata/properties" xmlns:ns3="b1782903-dc6d-4452-ad1e-4001d1c18891" targetNamespace="http://schemas.microsoft.com/office/2006/metadata/properties" ma:root="true" ma:fieldsID="315cfb794441ca7ad7e22cfb7e5fbea4" ns3:_="">
    <xsd:import namespace="b1782903-dc6d-4452-ad1e-4001d1c1889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82903-dc6d-4452-ad1e-4001d1c1889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782903-dc6d-4452-ad1e-4001d1c18891" xsi:nil="true"/>
  </documentManagement>
</p:properties>
</file>

<file path=customXml/itemProps1.xml><?xml version="1.0" encoding="utf-8"?>
<ds:datastoreItem xmlns:ds="http://schemas.openxmlformats.org/officeDocument/2006/customXml" ds:itemID="{2DB3A32A-3AC4-430D-B2DD-1320DDBDF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FA588C-B76C-408B-BB32-395EB5147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82903-dc6d-4452-ad1e-4001d1c18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F0A39-13F3-4495-8DCD-12724F479580}">
  <ds:schemaRefs>
    <ds:schemaRef ds:uri="http://purl.org/dc/dcmitype/"/>
    <ds:schemaRef ds:uri="http://schemas.microsoft.com/office/2006/metadata/properties"/>
    <ds:schemaRef ds:uri="b1782903-dc6d-4452-ad1e-4001d1c18891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Infoway - PowerPoint Template - V2 - November 7 2018</Template>
  <TotalTime>28665</TotalTime>
  <Words>1139</Words>
  <Application>Microsoft Office PowerPoint</Application>
  <PresentationFormat>Affichage à l'écran (16:9)</PresentationFormat>
  <Paragraphs>221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Helvetica Neue</vt:lpstr>
      <vt:lpstr>Calibri</vt:lpstr>
      <vt:lpstr>Helvetica Neue Light</vt:lpstr>
      <vt:lpstr>Canada Health Infoway</vt:lpstr>
      <vt:lpstr>Public Health Surveillance Community (PHSC)</vt:lpstr>
      <vt:lpstr>PHS Community Agenda</vt:lpstr>
      <vt:lpstr>Welcome and Introductions (5 min)   </vt:lpstr>
      <vt:lpstr>2. New Requests since last Meeting (5 min)   </vt:lpstr>
      <vt:lpstr>New Requests Since Last PHSC Meeting</vt:lpstr>
      <vt:lpstr>New Requests Since Last PHSC Meeting</vt:lpstr>
      <vt:lpstr>3. Patient-Friendly Picklists Updates (10 min) </vt:lpstr>
      <vt:lpstr>Working Group (WG) Picklists Members</vt:lpstr>
      <vt:lpstr>Patient-Friendly (PF) Picklists  </vt:lpstr>
      <vt:lpstr>Actions items for next working group meeting</vt:lpstr>
      <vt:lpstr>4. Syadem collaboration with SNOMED-CT (10 min)</vt:lpstr>
      <vt:lpstr>What is Syadem?</vt:lpstr>
      <vt:lpstr>What is NUVA?</vt:lpstr>
      <vt:lpstr>What is NUVA?</vt:lpstr>
      <vt:lpstr>What is NUVA?</vt:lpstr>
      <vt:lpstr>Why a collaboration with SNOMED-CT?</vt:lpstr>
      <vt:lpstr>4. Questions/Wrap up (10 min)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Lucy Langstaff</dc:creator>
  <cp:lastModifiedBy>Talantikit , Myriam</cp:lastModifiedBy>
  <cp:revision>20</cp:revision>
  <cp:lastPrinted>2024-03-07T18:23:34Z</cp:lastPrinted>
  <dcterms:created xsi:type="dcterms:W3CDTF">2018-11-29T01:44:37Z</dcterms:created>
  <dcterms:modified xsi:type="dcterms:W3CDTF">2024-12-06T13:51:55Z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0x010100541C5F82CEAC0645B3DBB57B5CFD6960</vt:lpwstr>
  </property>
  <property fmtid="{D5CDD505-2E9C-101B-9397-08002B2CF9AE}" pid="3" name="MediaServiceImageTags">
    <vt:lpwstr/>
  </property>
</Properties>
</file>