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68" r:id="rId1"/>
  </p:sldMasterIdLst>
  <p:notesMasterIdLst>
    <p:notesMasterId r:id="rId24"/>
  </p:notesMasterIdLst>
  <p:handoutMasterIdLst>
    <p:handoutMasterId r:id="rId25"/>
  </p:handoutMasterIdLst>
  <p:sldIdLst>
    <p:sldId id="358" r:id="rId2"/>
    <p:sldId id="361" r:id="rId3"/>
    <p:sldId id="366" r:id="rId4"/>
    <p:sldId id="362" r:id="rId5"/>
    <p:sldId id="364" r:id="rId6"/>
    <p:sldId id="365" r:id="rId7"/>
    <p:sldId id="337" r:id="rId8"/>
    <p:sldId id="387" r:id="rId9"/>
    <p:sldId id="343" r:id="rId10"/>
    <p:sldId id="346" r:id="rId11"/>
    <p:sldId id="347" r:id="rId12"/>
    <p:sldId id="349" r:id="rId13"/>
    <p:sldId id="389" r:id="rId14"/>
    <p:sldId id="379" r:id="rId15"/>
    <p:sldId id="393" r:id="rId16"/>
    <p:sldId id="380" r:id="rId17"/>
    <p:sldId id="397" r:id="rId18"/>
    <p:sldId id="338" r:id="rId19"/>
    <p:sldId id="345" r:id="rId20"/>
    <p:sldId id="355" r:id="rId21"/>
    <p:sldId id="375" r:id="rId22"/>
    <p:sldId id="322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9D"/>
    <a:srgbClr val="6699FF"/>
    <a:srgbClr val="5E5E5E"/>
    <a:srgbClr val="FF9B23"/>
    <a:srgbClr val="FF62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30" autoAdjust="0"/>
    <p:restoredTop sz="80670" autoAdjust="0"/>
  </p:normalViewPr>
  <p:slideViewPr>
    <p:cSldViewPr snapToGrid="0" snapToObjects="1">
      <p:cViewPr varScale="1">
        <p:scale>
          <a:sx n="75" d="100"/>
          <a:sy n="75" d="100"/>
        </p:scale>
        <p:origin x="788" y="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-378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E72F4-A341-4C78-91DB-220F7018D6DE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79863-68B2-4325-A74D-AA763DD01A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552D3-510B-4099-AE6A-C62FEB68D5CE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E49C5-28E8-4510-9377-665FE6064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900" b="0" i="0" cap="none" dirty="0">
                <a:solidFill>
                  <a:srgbClr val="1E1E1E"/>
                </a:solidFill>
                <a:effectLst/>
                <a:latin typeface="+mj-lt"/>
              </a:rPr>
              <a:t>The logo can be changed in the master slides.  Please use the following instructions</a:t>
            </a:r>
          </a:p>
          <a:p>
            <a:pPr algn="l"/>
            <a:endParaRPr lang="en-US" sz="900" b="0" i="0" cap="none" dirty="0">
              <a:solidFill>
                <a:srgbClr val="1E1E1E"/>
              </a:solidFill>
              <a:effectLst/>
              <a:latin typeface="+mj-lt"/>
            </a:endParaRPr>
          </a:p>
          <a:p>
            <a:pPr algn="l">
              <a:buFont typeface="+mj-lt"/>
              <a:buAutoNum type="arabicPeriod"/>
            </a:pPr>
            <a:r>
              <a:rPr lang="en-US" sz="900" b="0" i="0" cap="none" dirty="0">
                <a:solidFill>
                  <a:srgbClr val="1E1E1E"/>
                </a:solidFill>
                <a:effectLst/>
                <a:latin typeface="+mj-lt"/>
              </a:rPr>
              <a:t>Select </a:t>
            </a:r>
            <a:r>
              <a:rPr lang="en-US" sz="900" b="1" i="0" cap="none" dirty="0">
                <a:solidFill>
                  <a:srgbClr val="1E1E1E"/>
                </a:solidFill>
                <a:effectLst/>
                <a:latin typeface="+mj-lt"/>
              </a:rPr>
              <a:t>view</a:t>
            </a:r>
            <a:r>
              <a:rPr lang="en-US" sz="900" b="0" i="0" cap="none" dirty="0">
                <a:solidFill>
                  <a:srgbClr val="1E1E1E"/>
                </a:solidFill>
                <a:effectLst/>
                <a:latin typeface="+mj-lt"/>
              </a:rPr>
              <a:t> &gt; </a:t>
            </a:r>
            <a:r>
              <a:rPr lang="en-US" sz="900" b="1" i="0" cap="none" dirty="0">
                <a:solidFill>
                  <a:srgbClr val="1E1E1E"/>
                </a:solidFill>
                <a:effectLst/>
                <a:latin typeface="+mj-lt"/>
              </a:rPr>
              <a:t>slide master</a:t>
            </a:r>
            <a:r>
              <a:rPr lang="en-US" sz="900" b="0" i="0" cap="none" dirty="0">
                <a:solidFill>
                  <a:srgbClr val="1E1E1E"/>
                </a:solidFill>
                <a:effectLst/>
                <a:latin typeface="+mj-lt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US" sz="900" b="0" i="0" cap="none" dirty="0">
                <a:solidFill>
                  <a:srgbClr val="1E1E1E"/>
                </a:solidFill>
                <a:effectLst/>
                <a:latin typeface="+mj-lt"/>
              </a:rPr>
              <a:t>Right click on the logo and select change image. </a:t>
            </a:r>
          </a:p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900" b="0" i="0" cap="none" dirty="0">
                <a:solidFill>
                  <a:srgbClr val="1E1E1E"/>
                </a:solidFill>
                <a:effectLst/>
                <a:latin typeface="+mj-lt"/>
              </a:rPr>
              <a:t>Select the image you want to use  you may need to scale the  image accordingly.</a:t>
            </a:r>
          </a:p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900" b="0" i="0" cap="none" dirty="0">
                <a:solidFill>
                  <a:srgbClr val="1E1E1E"/>
                </a:solidFill>
                <a:effectLst/>
                <a:latin typeface="+mj-lt"/>
              </a:rPr>
              <a:t>When you're done, select </a:t>
            </a:r>
            <a:r>
              <a:rPr lang="en-US" sz="900" b="1" i="0" cap="none" dirty="0">
                <a:solidFill>
                  <a:srgbClr val="1E1E1E"/>
                </a:solidFill>
                <a:effectLst/>
                <a:latin typeface="+mj-lt"/>
              </a:rPr>
              <a:t>close master view</a:t>
            </a:r>
            <a:r>
              <a:rPr lang="en-US" sz="900" b="0" i="0" cap="none" dirty="0">
                <a:solidFill>
                  <a:srgbClr val="1E1E1E"/>
                </a:solidFill>
                <a:effectLst/>
                <a:latin typeface="+mj-lt"/>
              </a:rPr>
              <a:t>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37766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Provide</a:t>
            </a:r>
            <a:r>
              <a:rPr lang="en-CA" baseline="0" dirty="0" smtClean="0"/>
              <a:t> a different example at the population level --- look for a comparative Stats Canada example.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E49C5-28E8-4510-9377-665FE606470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14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E49C5-28E8-4510-9377-665FE606470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44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https://docs.google.com/document/d/1kOVaNEQXi2yqeC8DtUh1ns1HH5d_CkTSNxGuqtfU7tM/edit?usp=sharing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E49C5-28E8-4510-9377-665FE606470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85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5137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0052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900" b="0" i="0" cap="none" dirty="0">
                <a:solidFill>
                  <a:srgbClr val="1E1E1E"/>
                </a:solidFill>
                <a:effectLst/>
                <a:latin typeface="+mj-lt"/>
              </a:rPr>
              <a:t>The logo can be changed in the master slides.  Please use the following instructions</a:t>
            </a:r>
          </a:p>
          <a:p>
            <a:pPr algn="l"/>
            <a:endParaRPr lang="en-US" sz="900" b="0" i="0" cap="none" dirty="0">
              <a:solidFill>
                <a:srgbClr val="1E1E1E"/>
              </a:solidFill>
              <a:effectLst/>
              <a:latin typeface="+mj-lt"/>
            </a:endParaRPr>
          </a:p>
          <a:p>
            <a:pPr algn="l">
              <a:buFont typeface="+mj-lt"/>
              <a:buAutoNum type="arabicPeriod"/>
            </a:pPr>
            <a:r>
              <a:rPr lang="en-US" sz="900" b="0" i="0" cap="none" dirty="0">
                <a:solidFill>
                  <a:srgbClr val="1E1E1E"/>
                </a:solidFill>
                <a:effectLst/>
                <a:latin typeface="+mj-lt"/>
              </a:rPr>
              <a:t>Select </a:t>
            </a:r>
            <a:r>
              <a:rPr lang="en-US" sz="900" b="1" i="0" cap="none" dirty="0">
                <a:solidFill>
                  <a:srgbClr val="1E1E1E"/>
                </a:solidFill>
                <a:effectLst/>
                <a:latin typeface="+mj-lt"/>
              </a:rPr>
              <a:t>view</a:t>
            </a:r>
            <a:r>
              <a:rPr lang="en-US" sz="900" b="0" i="0" cap="none" dirty="0">
                <a:solidFill>
                  <a:srgbClr val="1E1E1E"/>
                </a:solidFill>
                <a:effectLst/>
                <a:latin typeface="+mj-lt"/>
              </a:rPr>
              <a:t> &gt; </a:t>
            </a:r>
            <a:r>
              <a:rPr lang="en-US" sz="900" b="1" i="0" cap="none" dirty="0">
                <a:solidFill>
                  <a:srgbClr val="1E1E1E"/>
                </a:solidFill>
                <a:effectLst/>
                <a:latin typeface="+mj-lt"/>
              </a:rPr>
              <a:t>slide master</a:t>
            </a:r>
            <a:r>
              <a:rPr lang="en-US" sz="900" b="0" i="0" cap="none" dirty="0">
                <a:solidFill>
                  <a:srgbClr val="1E1E1E"/>
                </a:solidFill>
                <a:effectLst/>
                <a:latin typeface="+mj-lt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US" sz="900" b="0" i="0" cap="none" dirty="0">
                <a:solidFill>
                  <a:srgbClr val="1E1E1E"/>
                </a:solidFill>
                <a:effectLst/>
                <a:latin typeface="+mj-lt"/>
              </a:rPr>
              <a:t>Right click on the logo and select change picture. </a:t>
            </a:r>
          </a:p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900" b="0" i="0" cap="none" dirty="0">
                <a:solidFill>
                  <a:srgbClr val="1E1E1E"/>
                </a:solidFill>
                <a:effectLst/>
                <a:latin typeface="+mj-lt"/>
              </a:rPr>
              <a:t>Select the image you want to use  you may need to scale the image accordingly</a:t>
            </a:r>
          </a:p>
          <a:p>
            <a:pPr algn="l">
              <a:buFont typeface="+mj-lt"/>
              <a:buAutoNum type="arabicPeriod"/>
            </a:pPr>
            <a:r>
              <a:rPr lang="en-US" sz="900" b="0" i="0" cap="none" dirty="0">
                <a:solidFill>
                  <a:srgbClr val="1E1E1E"/>
                </a:solidFill>
                <a:effectLst/>
                <a:latin typeface="+mj-lt"/>
              </a:rPr>
              <a:t>When you're done, select </a:t>
            </a:r>
            <a:r>
              <a:rPr lang="en-US" sz="900" b="1" i="0" cap="none" dirty="0">
                <a:solidFill>
                  <a:srgbClr val="1E1E1E"/>
                </a:solidFill>
                <a:effectLst/>
                <a:latin typeface="+mj-lt"/>
              </a:rPr>
              <a:t>close master view</a:t>
            </a:r>
            <a:r>
              <a:rPr lang="en-US" sz="900" b="0" i="0" cap="none" dirty="0">
                <a:solidFill>
                  <a:srgbClr val="1E1E1E"/>
                </a:solidFill>
                <a:effectLst/>
                <a:latin typeface="+mj-lt"/>
              </a:rPr>
              <a:t>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8666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900" b="0" i="0" cap="none" dirty="0">
                <a:solidFill>
                  <a:srgbClr val="1E1E1E"/>
                </a:solidFill>
                <a:effectLst/>
                <a:latin typeface="+mj-lt"/>
              </a:rPr>
              <a:t>The logo can be changed in the master slides.  Please use the following instructions</a:t>
            </a:r>
          </a:p>
          <a:p>
            <a:pPr algn="l"/>
            <a:endParaRPr lang="en-US" sz="900" b="0" i="0" cap="none" dirty="0">
              <a:solidFill>
                <a:srgbClr val="1E1E1E"/>
              </a:solidFill>
              <a:effectLst/>
              <a:latin typeface="+mj-lt"/>
            </a:endParaRPr>
          </a:p>
          <a:p>
            <a:pPr algn="l">
              <a:buFont typeface="+mj-lt"/>
              <a:buAutoNum type="arabicPeriod"/>
            </a:pPr>
            <a:r>
              <a:rPr lang="en-US" sz="900" b="0" i="0" cap="none" dirty="0">
                <a:solidFill>
                  <a:srgbClr val="1E1E1E"/>
                </a:solidFill>
                <a:effectLst/>
                <a:latin typeface="+mj-lt"/>
              </a:rPr>
              <a:t>Select </a:t>
            </a:r>
            <a:r>
              <a:rPr lang="en-US" sz="900" b="1" i="0" cap="none" dirty="0">
                <a:solidFill>
                  <a:srgbClr val="1E1E1E"/>
                </a:solidFill>
                <a:effectLst/>
                <a:latin typeface="+mj-lt"/>
              </a:rPr>
              <a:t>view</a:t>
            </a:r>
            <a:r>
              <a:rPr lang="en-US" sz="900" b="0" i="0" cap="none" dirty="0">
                <a:solidFill>
                  <a:srgbClr val="1E1E1E"/>
                </a:solidFill>
                <a:effectLst/>
                <a:latin typeface="+mj-lt"/>
              </a:rPr>
              <a:t> &gt; </a:t>
            </a:r>
            <a:r>
              <a:rPr lang="en-US" sz="900" b="1" i="0" cap="none" dirty="0">
                <a:solidFill>
                  <a:srgbClr val="1E1E1E"/>
                </a:solidFill>
                <a:effectLst/>
                <a:latin typeface="+mj-lt"/>
              </a:rPr>
              <a:t>slide master</a:t>
            </a:r>
            <a:r>
              <a:rPr lang="en-US" sz="900" b="0" i="0" cap="none" dirty="0">
                <a:solidFill>
                  <a:srgbClr val="1E1E1E"/>
                </a:solidFill>
                <a:effectLst/>
                <a:latin typeface="+mj-lt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US" sz="900" b="0" i="0" cap="none" dirty="0">
                <a:solidFill>
                  <a:srgbClr val="1E1E1E"/>
                </a:solidFill>
                <a:effectLst/>
                <a:latin typeface="+mj-lt"/>
              </a:rPr>
              <a:t>Right click on the logo and select change picture. </a:t>
            </a:r>
          </a:p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900" b="0" i="0" cap="none" dirty="0">
                <a:solidFill>
                  <a:srgbClr val="1E1E1E"/>
                </a:solidFill>
                <a:effectLst/>
                <a:latin typeface="+mj-lt"/>
              </a:rPr>
              <a:t>Select the image you want to use  you may need to scale the image accordingly</a:t>
            </a:r>
          </a:p>
          <a:p>
            <a:pPr algn="l">
              <a:buFont typeface="+mj-lt"/>
              <a:buAutoNum type="arabicPeriod"/>
            </a:pPr>
            <a:r>
              <a:rPr lang="en-US" sz="900" b="0" i="0" cap="none" dirty="0">
                <a:solidFill>
                  <a:srgbClr val="1E1E1E"/>
                </a:solidFill>
                <a:effectLst/>
                <a:latin typeface="+mj-lt"/>
              </a:rPr>
              <a:t>When you're done, select </a:t>
            </a:r>
            <a:r>
              <a:rPr lang="en-US" sz="900" b="1" i="0" cap="none" dirty="0">
                <a:solidFill>
                  <a:srgbClr val="1E1E1E"/>
                </a:solidFill>
                <a:effectLst/>
                <a:latin typeface="+mj-lt"/>
              </a:rPr>
              <a:t>close master view</a:t>
            </a:r>
            <a:r>
              <a:rPr lang="en-US" sz="900" b="0" i="0" cap="none" dirty="0">
                <a:solidFill>
                  <a:srgbClr val="1E1E1E"/>
                </a:solidFill>
                <a:effectLst/>
                <a:latin typeface="+mj-lt"/>
              </a:rPr>
              <a:t>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8326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900" b="0" i="0" cap="none" smtClean="0">
                <a:solidFill>
                  <a:srgbClr val="1E1E1E"/>
                </a:solidFill>
                <a:effectLst/>
                <a:latin typeface="+mj-lt"/>
              </a:rPr>
              <a:t>The logo can be changed in the master slides.  Please use the following instructions</a:t>
            </a:r>
          </a:p>
          <a:p>
            <a:pPr algn="l"/>
            <a:endParaRPr lang="en-US" sz="900" b="0" i="0" cap="none" smtClean="0">
              <a:solidFill>
                <a:srgbClr val="1E1E1E"/>
              </a:solidFill>
              <a:effectLst/>
              <a:latin typeface="+mj-lt"/>
            </a:endParaRPr>
          </a:p>
          <a:p>
            <a:pPr algn="l">
              <a:buFont typeface="+mj-lt"/>
              <a:buAutoNum type="arabicPeriod"/>
            </a:pPr>
            <a:r>
              <a:rPr lang="en-US" sz="900" b="0" i="0" cap="none" smtClean="0">
                <a:solidFill>
                  <a:srgbClr val="1E1E1E"/>
                </a:solidFill>
                <a:effectLst/>
                <a:latin typeface="+mj-lt"/>
              </a:rPr>
              <a:t>Select </a:t>
            </a:r>
            <a:r>
              <a:rPr lang="en-US" sz="900" b="1" i="0" cap="none" smtClean="0">
                <a:solidFill>
                  <a:srgbClr val="1E1E1E"/>
                </a:solidFill>
                <a:effectLst/>
                <a:latin typeface="+mj-lt"/>
              </a:rPr>
              <a:t>view</a:t>
            </a:r>
            <a:r>
              <a:rPr lang="en-US" sz="900" b="0" i="0" cap="none" smtClean="0">
                <a:solidFill>
                  <a:srgbClr val="1E1E1E"/>
                </a:solidFill>
                <a:effectLst/>
                <a:latin typeface="+mj-lt"/>
              </a:rPr>
              <a:t> &gt; </a:t>
            </a:r>
            <a:r>
              <a:rPr lang="en-US" sz="900" b="1" i="0" cap="none" smtClean="0">
                <a:solidFill>
                  <a:srgbClr val="1E1E1E"/>
                </a:solidFill>
                <a:effectLst/>
                <a:latin typeface="+mj-lt"/>
              </a:rPr>
              <a:t>slide master</a:t>
            </a:r>
            <a:r>
              <a:rPr lang="en-US" sz="900" b="0" i="0" cap="none" smtClean="0">
                <a:solidFill>
                  <a:srgbClr val="1E1E1E"/>
                </a:solidFill>
                <a:effectLst/>
                <a:latin typeface="+mj-lt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US" sz="900" b="0" i="0" cap="none" smtClean="0">
                <a:solidFill>
                  <a:srgbClr val="1E1E1E"/>
                </a:solidFill>
                <a:effectLst/>
                <a:latin typeface="+mj-lt"/>
              </a:rPr>
              <a:t>Right click on the logo and select change picture. </a:t>
            </a:r>
          </a:p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900" b="0" i="0" cap="none" smtClean="0">
                <a:solidFill>
                  <a:srgbClr val="1E1E1E"/>
                </a:solidFill>
                <a:effectLst/>
                <a:latin typeface="+mj-lt"/>
              </a:rPr>
              <a:t>Select the image you want to use  you may need to scale the image accordingly</a:t>
            </a:r>
          </a:p>
          <a:p>
            <a:pPr algn="l">
              <a:buFont typeface="+mj-lt"/>
              <a:buAutoNum type="arabicPeriod"/>
            </a:pPr>
            <a:r>
              <a:rPr lang="en-US" sz="900" b="0" i="0" cap="none" smtClean="0">
                <a:solidFill>
                  <a:srgbClr val="1E1E1E"/>
                </a:solidFill>
                <a:effectLst/>
                <a:latin typeface="+mj-lt"/>
              </a:rPr>
              <a:t>When you're done, select </a:t>
            </a:r>
            <a:r>
              <a:rPr lang="en-US" sz="900" b="1" i="0" cap="none" smtClean="0">
                <a:solidFill>
                  <a:srgbClr val="1E1E1E"/>
                </a:solidFill>
                <a:effectLst/>
                <a:latin typeface="+mj-lt"/>
              </a:rPr>
              <a:t>close master view</a:t>
            </a:r>
            <a:r>
              <a:rPr lang="en-US" sz="900" b="0" i="0" cap="none" smtClean="0">
                <a:solidFill>
                  <a:srgbClr val="1E1E1E"/>
                </a:solidFill>
                <a:effectLst/>
                <a:latin typeface="+mj-lt"/>
              </a:rPr>
              <a:t>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22173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E49C5-28E8-4510-9377-665FE606470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4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Create</a:t>
            </a:r>
            <a:r>
              <a:rPr lang="en-CA" baseline="0" dirty="0" smtClean="0"/>
              <a:t> a list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E49C5-28E8-4510-9377-665FE606470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6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https://docs.google.com/document/d/1nsnP3MsC8QbixmvnpxlK1SQtnNyNrdVnhnRUmGpTGRI/edit?usp=sharing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E49C5-28E8-4510-9377-665FE606470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79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Provide</a:t>
            </a:r>
            <a:r>
              <a:rPr lang="en-CA" baseline="0" dirty="0" smtClean="0"/>
              <a:t> a different example at the population level --- look for a comparative Stats Canada example.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E49C5-28E8-4510-9377-665FE606470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09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Text"/>
          <p:cNvSpPr txBox="1">
            <a:spLocks noGrp="1"/>
          </p:cNvSpPr>
          <p:nvPr>
            <p:ph type="title"/>
          </p:nvPr>
        </p:nvSpPr>
        <p:spPr>
          <a:xfrm>
            <a:off x="733424" y="384048"/>
            <a:ext cx="6629399" cy="476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 i="0" u="none" strike="noStrike" cap="none" spc="0" baseline="0" dirty="0">
                <a:ln>
                  <a:noFill/>
                </a:ln>
                <a:solidFill>
                  <a:schemeClr val="tx1"/>
                </a:solidFill>
                <a:uFillTx/>
                <a:latin typeface="+mj-lt"/>
                <a:ea typeface="+mn-ea"/>
                <a:cs typeface="+mn-cs"/>
                <a:sym typeface="Helvetica Neue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21B22-0792-4CA5-806B-00E245A923B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3424" y="1335024"/>
            <a:ext cx="6629400" cy="320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4F48C8-CFB2-4D17-9FF3-67FEF6566C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605" y="192024"/>
            <a:ext cx="624126" cy="46363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172D3A-AAC6-43D9-A879-6CD7A562FA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FBF29-39BB-47B7-B83E-9E61FEB2B13F}" type="slidenum">
              <a:rPr kumimoji="0" lang="en-CA" sz="1000" b="1" i="0" u="none" strike="noStrike" kern="0" cap="all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pPr marL="0" marR="0" lvl="0" indent="0" algn="l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000" b="1" i="0" u="none" strike="noStrike" kern="0" cap="all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Neue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2D82E-8A4A-4614-8A40-3999B7693A7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773094"/>
            <a:ext cx="1828800" cy="146304"/>
          </a:xfrm>
        </p:spPr>
        <p:txBody>
          <a:bodyPr/>
          <a:lstStyle/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700" b="1" i="0" u="none" strike="noStrike" kern="0" cap="all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4424203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rp log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2407C80-0394-1B45-B6CA-84CC785D82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1830" b="42185"/>
          <a:stretch/>
        </p:blipFill>
        <p:spPr>
          <a:xfrm>
            <a:off x="268943" y="969363"/>
            <a:ext cx="5116999" cy="82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28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595404" y="1934216"/>
            <a:ext cx="4430553" cy="116586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defRPr sz="3600" b="1">
                <a:solidFill>
                  <a:srgbClr val="181F2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292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Text"/>
          <p:cNvSpPr txBox="1">
            <a:spLocks noGrp="1"/>
          </p:cNvSpPr>
          <p:nvPr>
            <p:ph type="title"/>
          </p:nvPr>
        </p:nvSpPr>
        <p:spPr>
          <a:xfrm>
            <a:off x="733424" y="384048"/>
            <a:ext cx="7643659" cy="476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 i="0" u="none" strike="noStrike" cap="none" spc="0" baseline="0" dirty="0">
                <a:ln>
                  <a:noFill/>
                </a:ln>
                <a:solidFill>
                  <a:srgbClr val="181F2D"/>
                </a:solidFill>
                <a:uFillTx/>
                <a:latin typeface="+mj-lt"/>
                <a:ea typeface="+mn-ea"/>
                <a:cs typeface="+mn-cs"/>
                <a:sym typeface="Helvetica Neue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21B22-0792-4CA5-806B-00E245A923B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3424" y="1335024"/>
            <a:ext cx="7643660" cy="32004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  <a:lvl2pPr>
              <a:defRPr>
                <a:solidFill>
                  <a:srgbClr val="181F2D"/>
                </a:solidFill>
              </a:defRPr>
            </a:lvl2pPr>
            <a:lvl3pPr>
              <a:defRPr>
                <a:solidFill>
                  <a:srgbClr val="181F2D"/>
                </a:solidFill>
              </a:defRPr>
            </a:lvl3pPr>
            <a:lvl4pPr>
              <a:defRPr>
                <a:solidFill>
                  <a:srgbClr val="181F2D"/>
                </a:solidFill>
              </a:defRPr>
            </a:lvl4pPr>
            <a:lvl5pPr>
              <a:defRPr>
                <a:solidFill>
                  <a:srgbClr val="181F2D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172D3A-AAC6-43D9-A879-6CD7A562FA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E6D9C31-E9F5-477F-9B2D-9E0D4BDC47F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 dirty="0"/>
              <a:t>©2021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190654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319120-CE1E-4291-8967-058F73A8EC31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F14A23-399E-4324-A323-43BEFECF22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89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733424" y="384048"/>
            <a:ext cx="6629399" cy="476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5812C-D12C-4B79-B7B0-47A61E42D3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3424" y="1335024"/>
            <a:ext cx="6629400" cy="32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238125" indent="0">
              <a:buNone/>
              <a:defRPr sz="1600">
                <a:solidFill>
                  <a:schemeClr val="tx1"/>
                </a:solidFill>
              </a:defRPr>
            </a:lvl2pPr>
            <a:lvl3pPr marL="476250" indent="0">
              <a:buNone/>
              <a:defRPr sz="1400">
                <a:solidFill>
                  <a:schemeClr val="tx1"/>
                </a:solidFill>
              </a:defRPr>
            </a:lvl3pPr>
            <a:lvl4pPr marL="714375" indent="0">
              <a:buNone/>
              <a:defRPr sz="1400">
                <a:solidFill>
                  <a:schemeClr val="tx1"/>
                </a:solidFill>
              </a:defRPr>
            </a:lvl4pPr>
            <a:lvl5pPr marL="9525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5CFEF8-EAA1-485F-A2CB-89657D0AC6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605" y="192024"/>
            <a:ext cx="624126" cy="46363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6F3C5C-961C-4423-B1FF-E32FC83E4A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FBF29-39BB-47B7-B83E-9E61FEB2B13F}" type="slidenum">
              <a:rPr kumimoji="0" lang="en-CA" sz="1000" b="1" i="0" u="none" strike="noStrike" kern="0" cap="all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pPr marL="0" marR="0" lvl="0" indent="0" algn="l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000" b="1" i="0" u="none" strike="noStrike" kern="0" cap="all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Neue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62BB8D-42D4-4B44-9A76-51373BF95A8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700" b="1" i="0" u="none" strike="noStrike" kern="0" cap="all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1971987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>
            <a:spLocks noGrp="1"/>
          </p:cNvSpPr>
          <p:nvPr>
            <p:ph type="title"/>
          </p:nvPr>
        </p:nvSpPr>
        <p:spPr>
          <a:xfrm>
            <a:off x="733424" y="384048"/>
            <a:ext cx="6629399" cy="476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39" name="Body Level One…"/>
          <p:cNvSpPr txBox="1">
            <a:spLocks noGrp="1"/>
          </p:cNvSpPr>
          <p:nvPr>
            <p:ph type="body" idx="1"/>
          </p:nvPr>
        </p:nvSpPr>
        <p:spPr>
          <a:xfrm>
            <a:off x="733425" y="1743476"/>
            <a:ext cx="6629400" cy="2847573"/>
          </a:xfrm>
          <a:prstGeom prst="rect">
            <a:avLst/>
          </a:prstGeom>
        </p:spPr>
        <p:txBody>
          <a:bodyPr anchor="t">
            <a:noAutofit/>
          </a:bodyPr>
          <a:lstStyle>
            <a:lvl1pPr marL="460375" indent="-460375">
              <a:lnSpc>
                <a:spcPct val="130000"/>
              </a:lnSpc>
              <a:spcBef>
                <a:spcPts val="0"/>
              </a:spcBef>
              <a:buClr>
                <a:srgbClr val="E02D3A"/>
              </a:buClr>
              <a:buSzTx/>
              <a:buFont typeface="+mj-lt"/>
              <a:buAutoNum type="arabicPeriod"/>
              <a:defRPr sz="1800">
                <a:solidFill>
                  <a:schemeClr val="tx1"/>
                </a:solidFill>
                <a:latin typeface="+mn-lt"/>
              </a:defRPr>
            </a:lvl1pPr>
            <a:lvl2pPr marL="684213" indent="-223838">
              <a:lnSpc>
                <a:spcPct val="13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914400" indent="-223838" defTabSz="323850">
              <a:lnSpc>
                <a:spcPct val="13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457200" indent="257175">
              <a:lnSpc>
                <a:spcPct val="130000"/>
              </a:lnSpc>
              <a:spcBef>
                <a:spcPts val="0"/>
              </a:spcBef>
              <a:buSzTx/>
              <a:buNone/>
              <a:defRPr sz="1400">
                <a:solidFill>
                  <a:srgbClr val="000000"/>
                </a:solidFill>
              </a:defRPr>
            </a:lvl4pPr>
            <a:lvl5pPr marL="0" indent="342900">
              <a:lnSpc>
                <a:spcPct val="130000"/>
              </a:lnSpc>
              <a:spcBef>
                <a:spcPts val="0"/>
              </a:spcBef>
              <a:buSzTx/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BAA267D-646B-42C6-A9CD-6BAFDA8822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3424" y="1335024"/>
            <a:ext cx="6629400" cy="4084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238125" indent="0">
              <a:buNone/>
              <a:defRPr/>
            </a:lvl2pPr>
            <a:lvl3pPr marL="476250" indent="0">
              <a:buNone/>
              <a:defRPr/>
            </a:lvl3pPr>
            <a:lvl4pPr marL="714375" indent="0">
              <a:buNone/>
              <a:defRPr/>
            </a:lvl4pPr>
            <a:lvl5pPr marL="9525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C56D98-35B9-4720-B6C0-E351CF757B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605" y="192024"/>
            <a:ext cx="624126" cy="46363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9C97EF-7BD4-4119-94E4-6C783B4D3E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FBF29-39BB-47B7-B83E-9E61FEB2B13F}" type="slidenum">
              <a:rPr kumimoji="0" lang="en-CA" sz="1000" b="1" i="0" u="none" strike="noStrike" kern="0" cap="all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pPr marL="0" marR="0" lvl="0" indent="0" algn="l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000" b="1" i="0" u="none" strike="noStrike" kern="0" cap="all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Neue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42F6FD-F4C3-4E66-825C-2BF0F017739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700" b="1" i="0" u="none" strike="noStrike" kern="0" cap="all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8497915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A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 Text"/>
          <p:cNvSpPr txBox="1">
            <a:spLocks noGrp="1"/>
          </p:cNvSpPr>
          <p:nvPr>
            <p:ph type="title"/>
          </p:nvPr>
        </p:nvSpPr>
        <p:spPr>
          <a:xfrm>
            <a:off x="733424" y="384048"/>
            <a:ext cx="6627495" cy="476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43F9C-2B95-4EB4-B43D-897CDCBE0D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3425" y="1333501"/>
            <a:ext cx="3108325" cy="320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9109F0-8496-4318-80EF-A444125651B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62752" y="1333500"/>
            <a:ext cx="3200400" cy="320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A9D58A-61D7-4745-B9FA-F11F9D3986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605" y="192024"/>
            <a:ext cx="624126" cy="46363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A4EBAB-DE80-4B25-951E-84CBE8F63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FBF29-39BB-47B7-B83E-9E61FEB2B13F}" type="slidenum">
              <a:rPr kumimoji="0" lang="en-CA" sz="1000" b="1" i="0" u="none" strike="noStrike" kern="0" cap="all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pPr marL="0" marR="0" lvl="0" indent="0" algn="l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000" b="1" i="0" u="none" strike="noStrike" kern="0" cap="all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Neue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34BA93-E6D5-4AC4-9B04-5860C14044F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700" b="1" i="0" u="none" strike="noStrike" kern="0" cap="all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0362490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>
            <a:spLocks noGrp="1"/>
          </p:cNvSpPr>
          <p:nvPr>
            <p:ph type="title"/>
          </p:nvPr>
        </p:nvSpPr>
        <p:spPr>
          <a:xfrm>
            <a:off x="731520" y="384048"/>
            <a:ext cx="6629400" cy="476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EDE600-D850-4ADC-8E8D-F080A59282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605" y="192024"/>
            <a:ext cx="624126" cy="46363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B8C854-3B3D-42AD-9797-2DCFFFD9D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FBF29-39BB-47B7-B83E-9E61FEB2B13F}" type="slidenum">
              <a:rPr kumimoji="0" lang="en-CA" sz="1000" b="1" i="0" u="none" strike="noStrike" kern="0" cap="all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pPr marL="0" marR="0" lvl="0" indent="0" algn="l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000" b="1" i="0" u="none" strike="noStrike" kern="0" cap="all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Neue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2AE0C7-DB18-4C83-B61E-82B1057B6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700" b="1" i="0" u="none" strike="noStrike" kern="0" cap="all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1511365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hank yo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3918889" y="1505307"/>
            <a:ext cx="4437507" cy="545423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4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918889" y="2078218"/>
            <a:ext cx="4437507" cy="12274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85725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2pPr>
            <a:lvl3pPr marL="0" indent="17145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3pPr>
            <a:lvl4pPr marL="0" indent="257175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4pPr>
            <a:lvl5pPr marL="0" indent="34290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8014D2-A9FF-9442-A224-6F8498D7D346}"/>
              </a:ext>
            </a:extLst>
          </p:cNvPr>
          <p:cNvCxnSpPr/>
          <p:nvPr userDrawn="1"/>
        </p:nvCxnSpPr>
        <p:spPr>
          <a:xfrm>
            <a:off x="0" y="1363237"/>
            <a:ext cx="5620215" cy="0"/>
          </a:xfrm>
          <a:prstGeom prst="line">
            <a:avLst/>
          </a:prstGeom>
          <a:noFill/>
          <a:ln w="63500" cap="flat">
            <a:solidFill>
              <a:srgbClr val="E02D3A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2633905-50EF-4EFB-B663-AB5210DC2F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57"/>
            <a:ext cx="3587960" cy="26698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F171A38-97DD-4F7E-B0FC-095A26BDF8CD}"/>
              </a:ext>
            </a:extLst>
          </p:cNvPr>
          <p:cNvSpPr/>
          <p:nvPr userDrawn="1"/>
        </p:nvSpPr>
        <p:spPr>
          <a:xfrm>
            <a:off x="2350407" y="4211180"/>
            <a:ext cx="396394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Let’s Connect on LinkedIn</a:t>
            </a:r>
          </a:p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www.linkedin.com/company/canada-health-</a:t>
            </a:r>
            <a:r>
              <a:rPr kumimoji="0" lang="en-CA" sz="11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infoway</a:t>
            </a:r>
            <a:r>
              <a:rPr kumimoji="0" lang="en-CA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/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38D203-AF26-46CF-A577-C5AB104B2482}"/>
              </a:ext>
            </a:extLst>
          </p:cNvPr>
          <p:cNvSpPr/>
          <p:nvPr userDrawn="1"/>
        </p:nvSpPr>
        <p:spPr>
          <a:xfrm>
            <a:off x="6456427" y="4205345"/>
            <a:ext cx="2545492" cy="473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Let’s Connect on Twitter</a:t>
            </a:r>
          </a:p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@infoway</a:t>
            </a:r>
            <a:endParaRPr kumimoji="0" lang="en-CA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Helvetica Neue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4F3E43-1555-4380-8581-55C414910EFF}"/>
              </a:ext>
            </a:extLst>
          </p:cNvPr>
          <p:cNvSpPr/>
          <p:nvPr userDrawn="1"/>
        </p:nvSpPr>
        <p:spPr>
          <a:xfrm>
            <a:off x="142080" y="4211180"/>
            <a:ext cx="206624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Visit THE WEBSITE</a:t>
            </a:r>
          </a:p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www.infoway-inforoute.ca</a:t>
            </a:r>
          </a:p>
        </p:txBody>
      </p:sp>
    </p:spTree>
    <p:extLst>
      <p:ext uri="{BB962C8B-B14F-4D97-AF65-F5344CB8AC3E}">
        <p14:creationId xmlns:p14="http://schemas.microsoft.com/office/powerpoint/2010/main" val="1073634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314D76-781E-42FA-8CBB-94180F48C99F}" type="datetime1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F14A23-399E-4324-A323-43BEFECF22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82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0E70F4-0763-4287-A77A-BCC9721D25E1}" type="datetime1">
              <a:rPr lang="en-US" smtClean="0"/>
              <a:t>7/9/2021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F14A23-399E-4324-A323-43BEFECF22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26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9BC80-5D8B-4EAC-B0E6-70E8E597DD77}" type="datetime1">
              <a:rPr lang="en-US" smtClean="0"/>
              <a:t>7/9/2021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4A23-399E-4324-A323-43BEFECF22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7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731520" y="384048"/>
            <a:ext cx="6629400" cy="475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C05E6A-587B-465C-94D9-65A931B8C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520" y="1335024"/>
            <a:ext cx="6629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D1DBFBF-AE61-4C5B-B0F3-78ED90AFB589}"/>
              </a:ext>
            </a:extLst>
          </p:cNvPr>
          <p:cNvCxnSpPr/>
          <p:nvPr userDrawn="1"/>
        </p:nvCxnSpPr>
        <p:spPr>
          <a:xfrm>
            <a:off x="-1383" y="4634874"/>
            <a:ext cx="240030" cy="0"/>
          </a:xfrm>
          <a:prstGeom prst="line">
            <a:avLst/>
          </a:prstGeom>
          <a:noFill/>
          <a:ln w="635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©2018 Canada Health Infoway">
            <a:extLst>
              <a:ext uri="{FF2B5EF4-FFF2-40B4-BE49-F238E27FC236}">
                <a16:creationId xmlns:a16="http://schemas.microsoft.com/office/drawing/2014/main" id="{DC8229DB-C643-4C6E-A4BB-33D5C2A79B9B}"/>
              </a:ext>
            </a:extLst>
          </p:cNvPr>
          <p:cNvSpPr txBox="1"/>
          <p:nvPr userDrawn="1"/>
        </p:nvSpPr>
        <p:spPr>
          <a:xfrm>
            <a:off x="246081" y="4770665"/>
            <a:ext cx="1459662" cy="1461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spAutoFit/>
          </a:bodyPr>
          <a:lstStyle>
            <a:lvl1pPr algn="r" defTabSz="457200">
              <a:defRPr sz="2100" b="0" cap="none">
                <a:solidFill>
                  <a:srgbClr val="000000"/>
                </a:solidFill>
              </a:defRPr>
            </a:lvl1pPr>
          </a:lstStyle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 panose="02000403000000020004" pitchFamily="2" charset="0"/>
              <a:ea typeface="Helvetica Neue Light" panose="02000403000000020004" pitchFamily="2" charset="0"/>
              <a:cs typeface="+mn-cs"/>
              <a:sym typeface="Helvetica Neue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9FDA0CB-6088-4EBB-8CBA-5EB5E2198B64}"/>
              </a:ext>
            </a:extLst>
          </p:cNvPr>
          <p:cNvCxnSpPr>
            <a:cxnSpLocks/>
          </p:cNvCxnSpPr>
          <p:nvPr userDrawn="1"/>
        </p:nvCxnSpPr>
        <p:spPr>
          <a:xfrm>
            <a:off x="0" y="1041120"/>
            <a:ext cx="7362825" cy="0"/>
          </a:xfrm>
          <a:prstGeom prst="line">
            <a:avLst/>
          </a:prstGeom>
          <a:noFill/>
          <a:ln w="635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C3A846-9A3E-4E78-A290-30942D291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6081" y="4497556"/>
            <a:ext cx="39325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FBF29-39BB-47B7-B83E-9E61FEB2B13F}" type="slidenum">
              <a:rPr kumimoji="0" lang="en-CA" sz="1000" b="1" i="0" u="none" strike="noStrike" kern="0" cap="all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pPr marL="0" marR="0" lvl="0" indent="0" algn="l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000" b="1" i="0" u="none" strike="noStrike" kern="0" cap="all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Neue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E08CFF-7BA4-4FF3-A24E-133C63B994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081" y="4810284"/>
            <a:ext cx="1828800" cy="1463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700" b="1" i="0" u="none" strike="noStrike" kern="0" cap="all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Helvetica Neue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C4002D-CCDE-4C9D-8724-5C487687ECCD}"/>
              </a:ext>
            </a:extLst>
          </p:cNvPr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431" y="4635278"/>
            <a:ext cx="2019300" cy="3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5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7" r:id="rId7"/>
    <p:sldLayoutId id="2147483678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marL="0" marR="0" indent="0" algn="l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 dirty="0">
          <a:ln>
            <a:noFill/>
          </a:ln>
          <a:solidFill>
            <a:schemeClr val="tx1"/>
          </a:solidFill>
          <a:uFillTx/>
          <a:latin typeface="+mj-lt"/>
          <a:ea typeface="+mn-ea"/>
          <a:cs typeface="+mn-cs"/>
          <a:sym typeface="Helvetica Neue"/>
        </a:defRPr>
      </a:lvl1pPr>
      <a:lvl2pPr marL="0" marR="0" indent="85725" algn="l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171450" algn="l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257175" algn="l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342900" algn="l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428625" algn="l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514350" algn="l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600075" algn="l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685800" algn="l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192024" marR="0" indent="-190500" algn="l" defTabSz="309563" eaLnBrk="1" latinLnBrk="0" hangingPunct="1">
        <a:lnSpc>
          <a:spcPct val="130000"/>
        </a:lnSpc>
        <a:spcBef>
          <a:spcPts val="300"/>
        </a:spcBef>
        <a:spcAft>
          <a:spcPts val="300"/>
        </a:spcAft>
        <a:buClrTx/>
        <a:buSzPct val="100000"/>
        <a:buFontTx/>
        <a:buChar char="•"/>
        <a:tabLst/>
        <a:defRPr lang="en-US" sz="1800" b="0" i="0" u="none" strike="noStrike" cap="none" spc="0" baseline="0" dirty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429768" marR="0" indent="-190500" algn="l" defTabSz="309563" eaLnBrk="1" latinLnBrk="0" hangingPunct="1">
        <a:lnSpc>
          <a:spcPct val="130000"/>
        </a:lnSpc>
        <a:spcBef>
          <a:spcPts val="300"/>
        </a:spcBef>
        <a:spcAft>
          <a:spcPts val="300"/>
        </a:spcAft>
        <a:buClrTx/>
        <a:buSzPct val="100000"/>
        <a:buFontTx/>
        <a:buChar char="•"/>
        <a:tabLst/>
        <a:defRPr lang="en-US" sz="1600" b="0" i="0" u="none" strike="noStrike" cap="none" spc="0" baseline="0" dirty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667512" marR="0" indent="-190500" algn="l" defTabSz="309563" eaLnBrk="1" latinLnBrk="0" hangingPunct="1">
        <a:lnSpc>
          <a:spcPct val="130000"/>
        </a:lnSpc>
        <a:spcBef>
          <a:spcPts val="300"/>
        </a:spcBef>
        <a:spcAft>
          <a:spcPts val="300"/>
        </a:spcAft>
        <a:buClrTx/>
        <a:buSzPct val="100000"/>
        <a:buFontTx/>
        <a:buChar char="•"/>
        <a:tabLst/>
        <a:defRPr lang="en-US" sz="1400" b="0" i="0" u="none" strike="noStrike" cap="none" spc="0" baseline="0" dirty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905256" marR="0" indent="-190500" algn="l" defTabSz="309563" eaLnBrk="1" latinLnBrk="0" hangingPunct="1">
        <a:lnSpc>
          <a:spcPct val="130000"/>
        </a:lnSpc>
        <a:spcBef>
          <a:spcPts val="300"/>
        </a:spcBef>
        <a:spcAft>
          <a:spcPts val="300"/>
        </a:spcAft>
        <a:buClrTx/>
        <a:buSzPct val="100000"/>
        <a:buFontTx/>
        <a:buChar char="•"/>
        <a:tabLst/>
        <a:defRPr lang="en-US" sz="1400" b="0" i="0" u="none" strike="noStrike" cap="none" spc="0" baseline="0" dirty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1143000" marR="0" indent="-190500" algn="l" defTabSz="309563" eaLnBrk="1" latinLnBrk="0" hangingPunct="1">
        <a:lnSpc>
          <a:spcPct val="130000"/>
        </a:lnSpc>
        <a:spcBef>
          <a:spcPts val="300"/>
        </a:spcBef>
        <a:spcAft>
          <a:spcPts val="300"/>
        </a:spcAft>
        <a:buClrTx/>
        <a:buSzPct val="100000"/>
        <a:buFontTx/>
        <a:buChar char="•"/>
        <a:tabLst/>
        <a:defRPr lang="en-CA" sz="1400" b="0" i="0" u="none" strike="noStrike" cap="none" spc="0" baseline="0" dirty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1309688" marR="0" indent="-119063" algn="l" defTabSz="309563" eaLnBrk="1" latinLnBrk="0" hangingPunct="1">
        <a:lnSpc>
          <a:spcPct val="150000"/>
        </a:lnSpc>
        <a:spcBef>
          <a:spcPts val="1950"/>
        </a:spcBef>
        <a:spcAft>
          <a:spcPts val="0"/>
        </a:spcAft>
        <a:buClrTx/>
        <a:buSzPct val="75000"/>
        <a:buFontTx/>
        <a:buChar char="•"/>
        <a:tabLst/>
        <a:defRPr sz="975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6pPr>
      <a:lvl7pPr marL="1547813" marR="0" indent="-119063" algn="l" defTabSz="309563" eaLnBrk="1" latinLnBrk="0" hangingPunct="1">
        <a:lnSpc>
          <a:spcPct val="150000"/>
        </a:lnSpc>
        <a:spcBef>
          <a:spcPts val="1950"/>
        </a:spcBef>
        <a:spcAft>
          <a:spcPts val="0"/>
        </a:spcAft>
        <a:buClrTx/>
        <a:buSzPct val="75000"/>
        <a:buFontTx/>
        <a:buChar char="•"/>
        <a:tabLst/>
        <a:defRPr sz="975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7pPr>
      <a:lvl8pPr marL="1785938" marR="0" indent="-119063" algn="l" defTabSz="309563" eaLnBrk="1" latinLnBrk="0" hangingPunct="1">
        <a:lnSpc>
          <a:spcPct val="150000"/>
        </a:lnSpc>
        <a:spcBef>
          <a:spcPts val="1950"/>
        </a:spcBef>
        <a:spcAft>
          <a:spcPts val="0"/>
        </a:spcAft>
        <a:buClrTx/>
        <a:buSzPct val="75000"/>
        <a:buFontTx/>
        <a:buChar char="•"/>
        <a:tabLst/>
        <a:defRPr sz="975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8pPr>
      <a:lvl9pPr marL="2024063" marR="0" indent="-119063" algn="l" defTabSz="309563" eaLnBrk="1" latinLnBrk="0" hangingPunct="1">
        <a:lnSpc>
          <a:spcPct val="150000"/>
        </a:lnSpc>
        <a:spcBef>
          <a:spcPts val="1950"/>
        </a:spcBef>
        <a:spcAft>
          <a:spcPts val="0"/>
        </a:spcAft>
        <a:buClrTx/>
        <a:buSzPct val="75000"/>
        <a:buFontTx/>
        <a:buChar char="•"/>
        <a:tabLst/>
        <a:defRPr sz="975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85725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17145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257175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34290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428625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51435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600075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68580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nsnP3MsC8QbixmvnpxlK1SQtnNyNrdVnhnRUmGpTGRI/edit?usp=sharin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luence.hl7.org/display/GRAV/Gravity+Use+Case+Packag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kOVaNEQXi2yqeC8DtUh1ns1HH5d_CkTSNxGuqtfU7tM/edit?usp=sharin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luence.hl7.org/display/GRAV/The+Gravity+Projec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9B3AA-CEEA-439E-9F74-15D6F3B9C58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553642"/>
            <a:ext cx="7645564" cy="475488"/>
          </a:xfrm>
        </p:spPr>
        <p:txBody>
          <a:bodyPr lIns="50800" tIns="50800" rIns="50800" bIns="50800" anchor="b">
            <a:norm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Main theme logo</a:t>
            </a:r>
            <a:endParaRPr lang="en-CA" sz="1400" b="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4590" y="1727180"/>
            <a:ext cx="51023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CA" dirty="0">
                <a:solidFill>
                  <a:schemeClr val="bg1"/>
                </a:solidFill>
              </a:rPr>
              <a:t>Monthly Wednesday Zoom Meeting</a:t>
            </a:r>
          </a:p>
          <a:p>
            <a:pPr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</a:rPr>
              <a:t>July 7, 2021 at 9am PT / 12pm ET</a:t>
            </a:r>
          </a:p>
          <a:p>
            <a:pPr>
              <a:spcAft>
                <a:spcPts val="0"/>
              </a:spcAft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CA" b="1" dirty="0">
                <a:solidFill>
                  <a:schemeClr val="bg1"/>
                </a:solidFill>
              </a:rPr>
              <a:t>Co-facilitators: </a:t>
            </a:r>
          </a:p>
          <a:p>
            <a:r>
              <a:rPr lang="en-CA" dirty="0">
                <a:solidFill>
                  <a:schemeClr val="bg1"/>
                </a:solidFill>
              </a:rPr>
              <a:t>Marcy Antonio, </a:t>
            </a:r>
            <a:r>
              <a:rPr lang="en-CA" dirty="0" err="1">
                <a:solidFill>
                  <a:schemeClr val="bg1"/>
                </a:solidFill>
              </a:rPr>
              <a:t>Phd</a:t>
            </a:r>
            <a:r>
              <a:rPr lang="en-CA" dirty="0">
                <a:solidFill>
                  <a:schemeClr val="bg1"/>
                </a:solidFill>
              </a:rPr>
              <a:t>(c), </a:t>
            </a:r>
            <a:r>
              <a:rPr lang="en-CA" dirty="0" smtClean="0">
                <a:solidFill>
                  <a:schemeClr val="bg1"/>
                </a:solidFill>
              </a:rPr>
              <a:t>MPH, 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University </a:t>
            </a:r>
            <a:r>
              <a:rPr lang="en-CA" dirty="0">
                <a:solidFill>
                  <a:schemeClr val="bg1"/>
                </a:solidFill>
              </a:rPr>
              <a:t>of </a:t>
            </a:r>
            <a:r>
              <a:rPr lang="en-CA" dirty="0" smtClean="0">
                <a:solidFill>
                  <a:schemeClr val="bg1"/>
                </a:solidFill>
              </a:rPr>
              <a:t>Victoria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Annalijn </a:t>
            </a:r>
            <a:r>
              <a:rPr lang="en-CA" dirty="0">
                <a:solidFill>
                  <a:schemeClr val="bg1"/>
                </a:solidFill>
              </a:rPr>
              <a:t>Conklin PhD, MPH, </a:t>
            </a:r>
            <a:endParaRPr lang="en-CA" dirty="0" smtClean="0">
              <a:solidFill>
                <a:schemeClr val="bg1"/>
              </a:solidFill>
            </a:endParaRPr>
          </a:p>
          <a:p>
            <a:r>
              <a:rPr lang="en-CA" dirty="0" smtClean="0">
                <a:solidFill>
                  <a:schemeClr val="bg1"/>
                </a:solidFill>
              </a:rPr>
              <a:t>University </a:t>
            </a:r>
            <a:r>
              <a:rPr lang="en-CA" dirty="0">
                <a:solidFill>
                  <a:schemeClr val="bg1"/>
                </a:solidFill>
              </a:rPr>
              <a:t>of British Columbia</a:t>
            </a:r>
          </a:p>
          <a:p>
            <a:endParaRPr lang="en-CA" b="1" dirty="0" smtClean="0">
              <a:solidFill>
                <a:schemeClr val="bg1"/>
              </a:solidFill>
            </a:endParaRPr>
          </a:p>
          <a:p>
            <a:r>
              <a:rPr lang="en-CA" b="1" dirty="0" smtClean="0">
                <a:solidFill>
                  <a:schemeClr val="bg1"/>
                </a:solidFill>
              </a:rPr>
              <a:t>Administrative </a:t>
            </a:r>
            <a:r>
              <a:rPr lang="en-CA" b="1" dirty="0">
                <a:solidFill>
                  <a:schemeClr val="bg1"/>
                </a:solidFill>
              </a:rPr>
              <a:t>Support:</a:t>
            </a:r>
          </a:p>
          <a:p>
            <a:r>
              <a:rPr lang="en-CA" dirty="0">
                <a:solidFill>
                  <a:schemeClr val="bg1"/>
                </a:solidFill>
              </a:rPr>
              <a:t>Kareen Hall, MPH, CPHIMS, FACHE</a:t>
            </a:r>
            <a:r>
              <a:rPr lang="en-CA" dirty="0" smtClean="0">
                <a:solidFill>
                  <a:schemeClr val="bg1"/>
                </a:solidFill>
              </a:rPr>
              <a:t>,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University </a:t>
            </a:r>
            <a:r>
              <a:rPr lang="en-CA" dirty="0">
                <a:solidFill>
                  <a:schemeClr val="bg1"/>
                </a:solidFill>
              </a:rPr>
              <a:t>of Victoria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A61518A-900A-994E-81DC-F4B37F6B77BF}"/>
              </a:ext>
            </a:extLst>
          </p:cNvPr>
          <p:cNvSpPr txBox="1">
            <a:spLocks/>
          </p:cNvSpPr>
          <p:nvPr/>
        </p:nvSpPr>
        <p:spPr>
          <a:xfrm>
            <a:off x="81573" y="130498"/>
            <a:ext cx="5185371" cy="1165860"/>
          </a:xfrm>
          <a:prstGeom prst="rect">
            <a:avLst/>
          </a:prstGeom>
        </p:spPr>
        <p:txBody>
          <a:bodyPr/>
          <a:lstStyle>
            <a:lvl1pPr marL="0" marR="0" indent="0" algn="l" defTabSz="30956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 dirty="0">
                <a:ln>
                  <a:noFill/>
                </a:ln>
                <a:solidFill>
                  <a:schemeClr val="tx1"/>
                </a:solidFill>
                <a:uFillTx/>
                <a:latin typeface="+mj-lt"/>
                <a:ea typeface="+mn-ea"/>
                <a:cs typeface="+mn-cs"/>
                <a:sym typeface="Helvetica Neue"/>
              </a:defRPr>
            </a:lvl1pPr>
            <a:lvl2pPr marL="0" marR="0" indent="85725" algn="l" defTabSz="30956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171450" algn="l" defTabSz="30956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257175" algn="l" defTabSz="30956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342900" algn="l" defTabSz="30956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428625" algn="l" defTabSz="30956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514350" algn="l" defTabSz="30956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600075" algn="l" defTabSz="30956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685800" algn="l" defTabSz="30956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US" kern="0" smtClean="0">
                <a:solidFill>
                  <a:schemeClr val="bg1"/>
                </a:solidFill>
              </a:rPr>
              <a:t>Social Determinants of Health Working Group</a:t>
            </a:r>
            <a:endParaRPr lang="en-US" ker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02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336" y="246584"/>
            <a:ext cx="6629400" cy="932991"/>
          </a:xfrm>
        </p:spPr>
        <p:txBody>
          <a:bodyPr>
            <a:normAutofit fontScale="90000"/>
          </a:bodyPr>
          <a:lstStyle/>
          <a:p>
            <a:r>
              <a:rPr lang="en-CA" sz="3100" dirty="0" smtClean="0"/>
              <a:t>Determine the Measure</a:t>
            </a:r>
            <a:br>
              <a:rPr lang="en-CA" sz="3100" dirty="0" smtClean="0"/>
            </a:br>
            <a:r>
              <a:rPr lang="en-CA" dirty="0" smtClean="0"/>
              <a:t>Food Security – Gravity Project - ICD-10 Codes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4A23-399E-4324-A323-43BEFECF225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4948" y="1067930"/>
            <a:ext cx="8084103" cy="33034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US" sz="1600" dirty="0" smtClean="0"/>
              <a:t>Z59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Problems related to housing and economic circumstances </a:t>
            </a:r>
            <a:endParaRPr lang="en-US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1" defTabSz="825500"/>
            <a:r>
              <a:rPr lang="en-US" sz="1600" dirty="0" smtClean="0"/>
              <a:t>New </a:t>
            </a:r>
            <a:r>
              <a:rPr lang="en-US" sz="1600" dirty="0"/>
              <a:t>subcategory </a:t>
            </a:r>
            <a:r>
              <a:rPr lang="en-US" sz="1600" dirty="0" smtClean="0"/>
              <a:t>Z59.4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Lack of adequate food and safe drinking water Inadequate drinking water supply Excludes1: effects of hunger (T73.0) inappropriate diet or eating habits (Z72.4) malnutrition (E40-E46) </a:t>
            </a:r>
            <a:endParaRPr lang="en-US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pPr defTabSz="825500"/>
            <a:endParaRPr lang="en-US" sz="1600" dirty="0"/>
          </a:p>
          <a:p>
            <a:pPr defTabSz="825500"/>
            <a:r>
              <a:rPr lang="en-US" sz="1600" dirty="0" smtClean="0"/>
              <a:t>New </a:t>
            </a:r>
            <a:r>
              <a:rPr lang="en-US" sz="1600" dirty="0"/>
              <a:t>code Z59.41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Lack of adequate food </a:t>
            </a:r>
            <a:endParaRPr lang="en-US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pPr defTabSz="825500"/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	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	Inadequate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food </a:t>
            </a:r>
            <a:endParaRPr lang="en-US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pPr defTabSz="825500"/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	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	Lack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of food </a:t>
            </a:r>
            <a:endParaRPr lang="en-US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pPr defTabSz="825500"/>
            <a:r>
              <a:rPr lang="en-US" sz="1600" dirty="0" smtClean="0"/>
              <a:t>	New </a:t>
            </a:r>
            <a:r>
              <a:rPr lang="en-US" sz="1600" dirty="0"/>
              <a:t>subcategory Z59.42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Food insecurity </a:t>
            </a:r>
            <a:endParaRPr lang="en-US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pPr defTabSz="825500"/>
            <a:r>
              <a:rPr lang="en-US" sz="1600" dirty="0" smtClean="0"/>
              <a:t>New </a:t>
            </a:r>
            <a:r>
              <a:rPr lang="en-US" sz="1600" dirty="0"/>
              <a:t>code Z59.421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Mild food insecurity </a:t>
            </a:r>
            <a:endParaRPr lang="en-US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pPr defTabSz="825500"/>
            <a:r>
              <a:rPr lang="en-US" sz="1600" dirty="0" smtClean="0"/>
              <a:t>New </a:t>
            </a:r>
            <a:r>
              <a:rPr lang="en-US" sz="1600" dirty="0"/>
              <a:t>code Z59.422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Moderate food insecurity </a:t>
            </a:r>
            <a:endParaRPr lang="en-US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pPr defTabSz="825500"/>
            <a:r>
              <a:rPr lang="en-US" sz="1600" dirty="0" smtClean="0"/>
              <a:t>New </a:t>
            </a:r>
            <a:r>
              <a:rPr lang="en-US" sz="1600" dirty="0"/>
              <a:t>code Z59.423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Severe food insecurity </a:t>
            </a:r>
            <a:endParaRPr lang="en-US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pPr defTabSz="825500"/>
            <a:r>
              <a:rPr lang="en-US" sz="1600" dirty="0" smtClean="0"/>
              <a:t>New </a:t>
            </a:r>
            <a:r>
              <a:rPr lang="en-US" sz="1600" dirty="0"/>
              <a:t>code Z59.429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Food insecurity, unspecified </a:t>
            </a:r>
            <a:endParaRPr lang="en-US" sz="16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DE9043-AFAF-43C6-BBAB-11922C7FE171}"/>
              </a:ext>
            </a:extLst>
          </p:cNvPr>
          <p:cNvSpPr txBox="1"/>
          <p:nvPr/>
        </p:nvSpPr>
        <p:spPr>
          <a:xfrm>
            <a:off x="0" y="4954999"/>
            <a:ext cx="16498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© Antonio &amp; Conklin 2021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79008" y="4634874"/>
            <a:ext cx="3730752" cy="3540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CA" sz="1600" b="0" cap="none" dirty="0" smtClean="0"/>
              <a:t>Source: The Gravity Project (2021) </a:t>
            </a:r>
          </a:p>
        </p:txBody>
      </p:sp>
    </p:spTree>
    <p:extLst>
      <p:ext uri="{BB962C8B-B14F-4D97-AF65-F5344CB8AC3E}">
        <p14:creationId xmlns:p14="http://schemas.microsoft.com/office/powerpoint/2010/main" val="493250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584" y="0"/>
            <a:ext cx="7688816" cy="475488"/>
          </a:xfrm>
        </p:spPr>
        <p:txBody>
          <a:bodyPr>
            <a:noAutofit/>
          </a:bodyPr>
          <a:lstStyle/>
          <a:p>
            <a:r>
              <a:rPr lang="en-CA" dirty="0" smtClean="0"/>
              <a:t>Food Security – Gravity Project - ICD-10 Codes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4A23-399E-4324-A323-43BEFECF225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9336" y="956594"/>
            <a:ext cx="8084103" cy="35496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US" sz="1600" dirty="0" smtClean="0"/>
              <a:t>New </a:t>
            </a:r>
            <a:r>
              <a:rPr lang="en-US" sz="1600" dirty="0"/>
              <a:t>code Z59.43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Lack of safe drinking water Inadequate supply of drinking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water</a:t>
            </a:r>
          </a:p>
          <a:p>
            <a:pPr lvl="1" defTabSz="825500"/>
            <a:r>
              <a:rPr lang="en-US" sz="1600" dirty="0" smtClean="0"/>
              <a:t>Z71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Persons encountering health services for other counseling and medical advice, not elsewhere classified </a:t>
            </a:r>
            <a:endParaRPr lang="en-US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1" defTabSz="825500"/>
            <a:r>
              <a:rPr lang="en-US" sz="1600" dirty="0" smtClean="0"/>
              <a:t>Z71.8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Other specified counseling </a:t>
            </a:r>
            <a:endParaRPr lang="en-US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pPr defTabSz="825500"/>
            <a:r>
              <a:rPr lang="en-US" sz="1600" dirty="0" smtClean="0"/>
              <a:t>New </a:t>
            </a:r>
            <a:r>
              <a:rPr lang="en-US" sz="1600" dirty="0"/>
              <a:t>code Z71.85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Counseling for socioeconomic factors </a:t>
            </a:r>
            <a:endParaRPr lang="en-US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pPr defTabSz="825500"/>
            <a:r>
              <a:rPr lang="en-CA" sz="1600" dirty="0"/>
              <a:t>Z91 </a:t>
            </a:r>
            <a:r>
              <a:rPr lang="en-CA" sz="1600" dirty="0">
                <a:solidFill>
                  <a:schemeClr val="bg2">
                    <a:lumMod val="75000"/>
                  </a:schemeClr>
                </a:solidFill>
              </a:rPr>
              <a:t>Personal risk factors, not elsewhere classified </a:t>
            </a:r>
            <a:endParaRPr lang="en-CA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1" defTabSz="825500"/>
            <a:r>
              <a:rPr lang="en-CA" sz="1600" dirty="0" smtClean="0"/>
              <a:t>Z91.1 </a:t>
            </a:r>
            <a:r>
              <a:rPr lang="en-CA" sz="1600" dirty="0">
                <a:solidFill>
                  <a:schemeClr val="bg2">
                    <a:lumMod val="75000"/>
                  </a:schemeClr>
                </a:solidFill>
              </a:rPr>
              <a:t>Patient’s noncompliance with medical treatment and regimen </a:t>
            </a:r>
            <a:endParaRPr lang="en-CA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1" defTabSz="825500"/>
            <a:r>
              <a:rPr lang="en-CA" sz="1600" dirty="0" smtClean="0"/>
              <a:t>Z91.11 </a:t>
            </a:r>
            <a:r>
              <a:rPr lang="en-CA" sz="1600" dirty="0">
                <a:solidFill>
                  <a:schemeClr val="bg2">
                    <a:lumMod val="75000"/>
                  </a:schemeClr>
                </a:solidFill>
              </a:rPr>
              <a:t>Patient’s noncompliance with dietary regimen </a:t>
            </a:r>
            <a:endParaRPr lang="en-CA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1" defTabSz="825500"/>
            <a:r>
              <a:rPr lang="en-CA" sz="1600" dirty="0" smtClean="0"/>
              <a:t>New </a:t>
            </a:r>
            <a:r>
              <a:rPr lang="en-CA" sz="1600" dirty="0"/>
              <a:t>code Z91.110 </a:t>
            </a:r>
            <a:r>
              <a:rPr lang="en-CA" sz="1600" dirty="0">
                <a:solidFill>
                  <a:schemeClr val="bg2">
                    <a:lumMod val="75000"/>
                  </a:schemeClr>
                </a:solidFill>
              </a:rPr>
              <a:t>Patient’s noncompliance with dietary regimen due to financial hardship </a:t>
            </a:r>
            <a:endParaRPr lang="en-CA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1" defTabSz="825500"/>
            <a:r>
              <a:rPr lang="en-CA" sz="1600" dirty="0" smtClean="0"/>
              <a:t>New </a:t>
            </a:r>
            <a:r>
              <a:rPr lang="en-CA" sz="1600" dirty="0"/>
              <a:t>code Z91.118 </a:t>
            </a:r>
            <a:r>
              <a:rPr lang="en-CA" sz="1600" dirty="0">
                <a:solidFill>
                  <a:schemeClr val="bg2">
                    <a:lumMod val="75000"/>
                  </a:schemeClr>
                </a:solidFill>
              </a:rPr>
              <a:t>Patient’s noncompliance with dietary regimen due to other </a:t>
            </a:r>
            <a:r>
              <a:rPr lang="en-CA" sz="1600" dirty="0" smtClean="0">
                <a:solidFill>
                  <a:schemeClr val="bg2">
                    <a:lumMod val="75000"/>
                  </a:schemeClr>
                </a:solidFill>
              </a:rPr>
              <a:t>reason</a:t>
            </a:r>
          </a:p>
          <a:p>
            <a:pPr lvl="1" defTabSz="825500"/>
            <a:r>
              <a:rPr lang="en-CA" sz="1600" dirty="0" smtClean="0"/>
              <a:t>New </a:t>
            </a:r>
            <a:r>
              <a:rPr lang="en-CA" sz="1600" dirty="0"/>
              <a:t>code Z91.119 </a:t>
            </a:r>
            <a:r>
              <a:rPr lang="en-CA" sz="1600" dirty="0">
                <a:solidFill>
                  <a:schemeClr val="bg2">
                    <a:lumMod val="75000"/>
                  </a:schemeClr>
                </a:solidFill>
              </a:rPr>
              <a:t>Patient’s noncompliance with dietary regimen due to unspecified reason</a:t>
            </a:r>
            <a:endParaRPr lang="en-CA" sz="1600" b="0" cap="none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DE9043-AFAF-43C6-BBAB-11922C7FE171}"/>
              </a:ext>
            </a:extLst>
          </p:cNvPr>
          <p:cNvSpPr txBox="1"/>
          <p:nvPr/>
        </p:nvSpPr>
        <p:spPr>
          <a:xfrm>
            <a:off x="0" y="4954999"/>
            <a:ext cx="16498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© Antonio &amp; Conklin 2021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79008" y="4634874"/>
            <a:ext cx="3730752" cy="3540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CA" sz="1600" b="0" cap="none" dirty="0" smtClean="0"/>
              <a:t>Source: The Gravity Project (2021) </a:t>
            </a:r>
          </a:p>
        </p:txBody>
      </p:sp>
    </p:spTree>
    <p:extLst>
      <p:ext uri="{BB962C8B-B14F-4D97-AF65-F5344CB8AC3E}">
        <p14:creationId xmlns:p14="http://schemas.microsoft.com/office/powerpoint/2010/main" val="2576088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265402"/>
            <a:ext cx="6629400" cy="475488"/>
          </a:xfrm>
        </p:spPr>
        <p:txBody>
          <a:bodyPr>
            <a:normAutofit/>
          </a:bodyPr>
          <a:lstStyle/>
          <a:p>
            <a:r>
              <a:rPr lang="en-CA" dirty="0" smtClean="0"/>
              <a:t>Further considerations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336" y="3771845"/>
            <a:ext cx="6629400" cy="3200400"/>
          </a:xfrm>
        </p:spPr>
        <p:txBody>
          <a:bodyPr>
            <a:normAutofit/>
          </a:bodyPr>
          <a:lstStyle/>
          <a:p>
            <a:pPr lvl="1"/>
            <a:r>
              <a:rPr lang="en-CA" sz="1800" dirty="0" smtClean="0"/>
              <a:t>Consensus?</a:t>
            </a:r>
          </a:p>
          <a:p>
            <a:pPr lvl="1"/>
            <a:r>
              <a:rPr lang="en-CA" sz="1800" dirty="0" smtClean="0"/>
              <a:t>Available time and resources?</a:t>
            </a:r>
            <a:endParaRPr lang="en-C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4A23-399E-4324-A323-43BEFECF225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DE9043-AFAF-43C6-BBAB-11922C7FE171}"/>
              </a:ext>
            </a:extLst>
          </p:cNvPr>
          <p:cNvSpPr txBox="1"/>
          <p:nvPr/>
        </p:nvSpPr>
        <p:spPr>
          <a:xfrm>
            <a:off x="0" y="4954999"/>
            <a:ext cx="16498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© Antonio &amp; Conklin 2021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48640" y="571816"/>
            <a:ext cx="6629400" cy="2720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92024" marR="0" indent="-190500" algn="l" defTabSz="309563" eaLnBrk="1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Char char="•"/>
              <a:tabLst/>
              <a:defRPr lang="en-US" sz="1800" b="0" i="0" u="none" strike="noStrike" cap="none" spc="0" baseline="0" dirty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429768" marR="0" indent="-190500" algn="l" defTabSz="309563" eaLnBrk="1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Char char="•"/>
              <a:tabLst/>
              <a:defRPr lang="en-US" sz="1600" b="0" i="0" u="none" strike="noStrike" cap="none" spc="0" baseline="0" dirty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667512" marR="0" indent="-190500" algn="l" defTabSz="309563" eaLnBrk="1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Char char="•"/>
              <a:tabLst/>
              <a:defRPr lang="en-US" sz="1400" b="0" i="0" u="none" strike="noStrike" cap="none" spc="0" baseline="0" dirty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905256" marR="0" indent="-190500" algn="l" defTabSz="309563" eaLnBrk="1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Char char="•"/>
              <a:tabLst/>
              <a:defRPr lang="en-US" sz="1400" b="0" i="0" u="none" strike="noStrike" cap="none" spc="0" baseline="0" dirty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1143000" marR="0" indent="-190500" algn="l" defTabSz="309563" eaLnBrk="1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Char char="•"/>
              <a:tabLst/>
              <a:defRPr lang="en-CA" sz="1400" b="0" i="0" u="none" strike="noStrike" cap="none" spc="0" baseline="0" dirty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1309688" marR="0" indent="-119063" algn="l" defTabSz="309563" eaLnBrk="1" latinLnBrk="0" hangingPunct="1">
              <a:lnSpc>
                <a:spcPct val="15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75" b="0" i="0" u="none" strike="noStrike" cap="none" spc="0" baseline="0">
                <a:ln>
                  <a:noFill/>
                </a:ln>
                <a:solidFill>
                  <a:srgbClr val="71717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1547813" marR="0" indent="-119063" algn="l" defTabSz="309563" eaLnBrk="1" latinLnBrk="0" hangingPunct="1">
              <a:lnSpc>
                <a:spcPct val="15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75" b="0" i="0" u="none" strike="noStrike" cap="none" spc="0" baseline="0">
                <a:ln>
                  <a:noFill/>
                </a:ln>
                <a:solidFill>
                  <a:srgbClr val="71717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1785938" marR="0" indent="-119063" algn="l" defTabSz="309563" eaLnBrk="1" latinLnBrk="0" hangingPunct="1">
              <a:lnSpc>
                <a:spcPct val="15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75" b="0" i="0" u="none" strike="noStrike" cap="none" spc="0" baseline="0">
                <a:ln>
                  <a:noFill/>
                </a:ln>
                <a:solidFill>
                  <a:srgbClr val="71717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2024063" marR="0" indent="-119063" algn="l" defTabSz="309563" eaLnBrk="1" latinLnBrk="0" hangingPunct="1">
              <a:lnSpc>
                <a:spcPct val="15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75" b="0" i="0" u="none" strike="noStrike" cap="none" spc="0" baseline="0">
                <a:ln>
                  <a:noFill/>
                </a:ln>
                <a:solidFill>
                  <a:srgbClr val="71717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lvl="1"/>
            <a:r>
              <a:rPr lang="en-CA" sz="1800" kern="0" dirty="0" smtClean="0"/>
              <a:t>Additional domains that are Canadian-specific</a:t>
            </a:r>
          </a:p>
          <a:p>
            <a:pPr lvl="1"/>
            <a:r>
              <a:rPr lang="en-CA" sz="1800" kern="0" dirty="0" smtClean="0"/>
              <a:t>Explore whether an established domain translates to the Canadian-context:</a:t>
            </a:r>
          </a:p>
          <a:p>
            <a:pPr lvl="2"/>
            <a:r>
              <a:rPr lang="en-CA" sz="1600" kern="0" dirty="0" smtClean="0"/>
              <a:t>Definitions sufficient?</a:t>
            </a:r>
          </a:p>
          <a:p>
            <a:pPr lvl="2"/>
            <a:r>
              <a:rPr lang="en-CA" sz="1600" kern="0" dirty="0" smtClean="0"/>
              <a:t>ICD-10 codes sufficient?</a:t>
            </a:r>
          </a:p>
          <a:p>
            <a:pPr lvl="2"/>
            <a:r>
              <a:rPr lang="en-CA" sz="1600" kern="0" dirty="0" smtClean="0"/>
              <a:t>Specific actions?</a:t>
            </a:r>
            <a:endParaRPr lang="en-CA" sz="1600" kern="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42708" y="122944"/>
            <a:ext cx="7951484" cy="475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l" defTabSz="30956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 dirty="0">
                <a:ln>
                  <a:noFill/>
                </a:ln>
                <a:solidFill>
                  <a:schemeClr val="tx1"/>
                </a:solidFill>
                <a:uFillTx/>
                <a:latin typeface="+mj-lt"/>
                <a:ea typeface="+mn-ea"/>
                <a:cs typeface="+mn-cs"/>
                <a:sym typeface="Helvetica Neue"/>
              </a:defRPr>
            </a:lvl1pPr>
            <a:lvl2pPr marL="0" marR="0" indent="85725" algn="l" defTabSz="30956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171450" algn="l" defTabSz="30956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257175" algn="l" defTabSz="30956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342900" algn="l" defTabSz="30956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428625" algn="l" defTabSz="30956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514350" algn="l" defTabSz="30956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600075" algn="l" defTabSz="30956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685800" algn="l" defTabSz="30956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CA" kern="0" dirty="0" smtClean="0"/>
              <a:t>What this might look like for a Canadian context? </a:t>
            </a:r>
            <a:endParaRPr lang="en-CA" kern="0" dirty="0"/>
          </a:p>
        </p:txBody>
      </p:sp>
    </p:spTree>
    <p:extLst>
      <p:ext uri="{BB962C8B-B14F-4D97-AF65-F5344CB8AC3E}">
        <p14:creationId xmlns:p14="http://schemas.microsoft.com/office/powerpoint/2010/main" val="2316484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Breakout Room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Three Rooms </a:t>
            </a:r>
          </a:p>
          <a:p>
            <a:r>
              <a:rPr lang="en-CA" dirty="0" smtClean="0"/>
              <a:t>Facilitators Kareen, Marcy and Kelly </a:t>
            </a:r>
          </a:p>
          <a:p>
            <a:r>
              <a:rPr lang="en-CA" dirty="0" smtClean="0"/>
              <a:t>Five minute discussion</a:t>
            </a:r>
          </a:p>
          <a:p>
            <a:r>
              <a:rPr lang="en-CA" dirty="0" smtClean="0"/>
              <a:t>Two questions for discussion</a:t>
            </a:r>
          </a:p>
          <a:p>
            <a:r>
              <a:rPr lang="en-CA" dirty="0" smtClean="0"/>
              <a:t>Summarize discussion in Google Docs</a:t>
            </a:r>
          </a:p>
          <a:p>
            <a:r>
              <a:rPr lang="en-CA" dirty="0" smtClean="0"/>
              <a:t>Return to main room</a:t>
            </a:r>
          </a:p>
          <a:p>
            <a:pPr marL="239268" lvl="1" indent="0">
              <a:buNone/>
            </a:pPr>
            <a:endParaRPr lang="en-CA" dirty="0" smtClean="0"/>
          </a:p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4A23-399E-4324-A323-43BEFECF225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DE9043-AFAF-43C6-BBAB-11922C7FE171}"/>
              </a:ext>
            </a:extLst>
          </p:cNvPr>
          <p:cNvSpPr txBox="1"/>
          <p:nvPr/>
        </p:nvSpPr>
        <p:spPr>
          <a:xfrm>
            <a:off x="0" y="4954999"/>
            <a:ext cx="16498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© Antonio &amp; Conklin 2021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894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/>
            <a:endParaRPr lang="en-CA" sz="1600" b="0" cap="none" dirty="0">
              <a:solidFill>
                <a:srgbClr val="FFFFFF"/>
              </a:solidFill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4A23-399E-4324-A323-43BEFECF225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330228" y="544328"/>
            <a:ext cx="8475444" cy="1165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l" defTabSz="30956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181F2D"/>
                </a:solidFill>
                <a:uFillTx/>
                <a:latin typeface="+mj-lt"/>
                <a:ea typeface="+mn-ea"/>
                <a:cs typeface="+mn-cs"/>
                <a:sym typeface="Helvetica Neue"/>
              </a:defRPr>
            </a:lvl1pPr>
            <a:lvl2pPr marL="0" marR="0" indent="85725" algn="l" defTabSz="30956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171450" algn="l" defTabSz="30956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257175" algn="l" defTabSz="30956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342900" algn="l" defTabSz="30956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428625" algn="l" defTabSz="30956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514350" algn="l" defTabSz="30956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600075" algn="l" defTabSz="30956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685800" algn="l" defTabSz="30956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kumimoji="0" lang="en-CA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Breakout Room Area #1: </a:t>
            </a:r>
            <a:r>
              <a:rPr lang="en-CA" dirty="0" smtClean="0">
                <a:solidFill>
                  <a:schemeClr val="bg1"/>
                </a:solidFill>
              </a:rPr>
              <a:t>Adaptation of the Gravity </a:t>
            </a:r>
            <a:r>
              <a:rPr lang="en-CA" dirty="0">
                <a:solidFill>
                  <a:schemeClr val="bg1"/>
                </a:solidFill>
              </a:rPr>
              <a:t>Project</a:t>
            </a:r>
          </a:p>
          <a:p>
            <a:pPr marL="0" marR="0" lvl="0" indent="0" algn="l" defTabSz="3095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  <a:sym typeface="Helvetica Neu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228" y="1713554"/>
            <a:ext cx="7928655" cy="3426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/>
            <a:r>
              <a:rPr lang="en-CA" sz="2400" b="1" cap="none" dirty="0" smtClean="0">
                <a:solidFill>
                  <a:schemeClr val="bg1"/>
                </a:solidFill>
              </a:rPr>
              <a:t>1. What are your ideas for what this would look like?</a:t>
            </a:r>
          </a:p>
          <a:p>
            <a:pPr algn="l" defTabSz="825500"/>
            <a:r>
              <a:rPr lang="en-CA" sz="2400" b="1" dirty="0" smtClean="0">
                <a:solidFill>
                  <a:schemeClr val="bg1"/>
                </a:solidFill>
              </a:rPr>
              <a:t>2. What idea/activity is doable for the working group in a year?</a:t>
            </a:r>
          </a:p>
          <a:p>
            <a:pPr algn="l" defTabSz="825500"/>
            <a:endParaRPr lang="en-CA" sz="2400" b="1" dirty="0">
              <a:solidFill>
                <a:schemeClr val="bg1"/>
              </a:solidFill>
            </a:endParaRPr>
          </a:p>
          <a:p>
            <a:pPr defTabSz="825500"/>
            <a:r>
              <a:rPr lang="en-CA" sz="2400" b="1" dirty="0">
                <a:solidFill>
                  <a:schemeClr val="bg1"/>
                </a:solidFill>
                <a:hlinkClick r:id="rId3"/>
              </a:rPr>
              <a:t>https://</a:t>
            </a:r>
            <a:r>
              <a:rPr lang="en-CA" sz="2400" b="1" dirty="0" smtClean="0">
                <a:solidFill>
                  <a:schemeClr val="bg1"/>
                </a:solidFill>
                <a:hlinkClick r:id="rId3"/>
              </a:rPr>
              <a:t>docs.google.com/document/d/1nsnP3MsC8QbixmvnpxlK1SQtnNyNrdVnhnRUmGpTGRI/edit?usp=sharing</a:t>
            </a:r>
            <a:endParaRPr lang="en-CA" sz="2400" b="1" dirty="0" smtClean="0">
              <a:solidFill>
                <a:schemeClr val="bg1"/>
              </a:solidFill>
            </a:endParaRPr>
          </a:p>
          <a:p>
            <a:pPr defTabSz="825500"/>
            <a:endParaRPr lang="en-CA" sz="2400" b="1" dirty="0" smtClean="0">
              <a:solidFill>
                <a:schemeClr val="bg1"/>
              </a:solidFill>
            </a:endParaRPr>
          </a:p>
          <a:p>
            <a:pPr algn="l" defTabSz="825500"/>
            <a:endParaRPr lang="en-CA" sz="2400" b="1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3502" y="3400152"/>
            <a:ext cx="7168896" cy="59503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CA" sz="1600" dirty="0" smtClean="0">
                <a:solidFill>
                  <a:schemeClr val="bg1"/>
                </a:solidFill>
                <a:hlinkClick r:id="rId3"/>
              </a:rPr>
              <a:t>https</a:t>
            </a:r>
            <a:r>
              <a:rPr lang="en-CA" sz="1600" dirty="0">
                <a:solidFill>
                  <a:schemeClr val="bg1"/>
                </a:solidFill>
                <a:hlinkClick r:id="rId3"/>
              </a:rPr>
              <a:t>://docs.google.com/document/d/1nsnP3MsC8QbixmvnpxlK1SQtnNyNrdVnhnRUmGpTGRI/edit?usp=sharing</a:t>
            </a:r>
            <a:endParaRPr lang="en-CA" sz="1600" b="0" cap="non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164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Discussion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29300" y="3918204"/>
            <a:ext cx="6629400" cy="3200400"/>
          </a:xfrm>
        </p:spPr>
        <p:txBody>
          <a:bodyPr>
            <a:normAutofit/>
          </a:bodyPr>
          <a:lstStyle/>
          <a:p>
            <a:pPr marL="1524" indent="0">
              <a:buNone/>
            </a:pPr>
            <a:r>
              <a:rPr lang="en-CA" sz="2400" dirty="0" smtClean="0"/>
              <a:t>One key takeaway?</a:t>
            </a:r>
            <a:endParaRPr lang="en-CA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4A23-399E-4324-A323-43BEFECF225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9" t="22110" r="14090" b="24701"/>
          <a:stretch/>
        </p:blipFill>
        <p:spPr>
          <a:xfrm>
            <a:off x="2587753" y="969264"/>
            <a:ext cx="3776472" cy="346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502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948" y="1664208"/>
            <a:ext cx="7727424" cy="1410462"/>
          </a:xfrm>
        </p:spPr>
        <p:txBody>
          <a:bodyPr>
            <a:noAutofit/>
          </a:bodyPr>
          <a:lstStyle/>
          <a:p>
            <a:r>
              <a:rPr lang="en-CA" sz="3600" dirty="0"/>
              <a:t>Area </a:t>
            </a:r>
            <a:r>
              <a:rPr lang="en-CA" sz="3600" dirty="0" smtClean="0"/>
              <a:t>2: </a:t>
            </a:r>
            <a:r>
              <a:rPr lang="en-CA" sz="3600" dirty="0"/>
              <a:t>Examine data </a:t>
            </a:r>
            <a:r>
              <a:rPr lang="en-CA" sz="3600" u="sng" dirty="0"/>
              <a:t>collection</a:t>
            </a:r>
            <a:r>
              <a:rPr lang="en-CA" sz="3600" dirty="0"/>
              <a:t> across different </a:t>
            </a:r>
            <a:r>
              <a:rPr lang="en-CA" sz="3600" dirty="0" smtClean="0"/>
              <a:t>levels</a:t>
            </a:r>
            <a:br>
              <a:rPr lang="en-CA" sz="3600" dirty="0" smtClean="0"/>
            </a:br>
            <a:r>
              <a:rPr lang="en-CA" sz="3600" dirty="0"/>
              <a:t/>
            </a:r>
            <a:br>
              <a:rPr lang="en-CA" sz="3600" dirty="0"/>
            </a:br>
            <a:r>
              <a:rPr lang="en-CA" sz="2800" dirty="0" smtClean="0"/>
              <a:t>e.g</a:t>
            </a:r>
            <a:r>
              <a:rPr lang="en-CA" sz="2800" dirty="0"/>
              <a:t>. </a:t>
            </a:r>
            <a:r>
              <a:rPr lang="en-CA" sz="2800" dirty="0" smtClean="0"/>
              <a:t>SPARK Study income question compared to Statistics Canada question</a:t>
            </a:r>
            <a:r>
              <a:rPr lang="en-CA" sz="2800" dirty="0"/>
              <a:t/>
            </a:r>
            <a:br>
              <a:rPr lang="en-CA" sz="2800" dirty="0"/>
            </a:br>
            <a:endParaRPr lang="en-CA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14A23-399E-4324-A323-43BEFECF225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DE9043-AFAF-43C6-BBAB-11922C7FE171}"/>
              </a:ext>
            </a:extLst>
          </p:cNvPr>
          <p:cNvSpPr txBox="1"/>
          <p:nvPr/>
        </p:nvSpPr>
        <p:spPr>
          <a:xfrm>
            <a:off x="0" y="4954999"/>
            <a:ext cx="16498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© Antonio &amp; Conklin 2021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370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5025" y="854430"/>
            <a:ext cx="2375647" cy="857250"/>
          </a:xfrm>
        </p:spPr>
        <p:txBody>
          <a:bodyPr/>
          <a:lstStyle/>
          <a:p>
            <a:r>
              <a:rPr lang="en-CA" dirty="0" smtClean="0">
                <a:solidFill>
                  <a:srgbClr val="C00000"/>
                </a:solidFill>
              </a:rPr>
              <a:t>SPARK Tool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5247" y="713225"/>
            <a:ext cx="6413106" cy="404851"/>
          </a:xfrm>
        </p:spPr>
        <p:txBody>
          <a:bodyPr>
            <a:noAutofit/>
          </a:bodyPr>
          <a:lstStyle/>
          <a:p>
            <a:r>
              <a:rPr lang="en-US" sz="2800" dirty="0" smtClean="0"/>
              <a:t>Income Question at Population versus Clinical Level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4623" y="2039248"/>
            <a:ext cx="4293235" cy="3527107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CA" sz="1600" b="1" dirty="0" smtClean="0"/>
              <a:t>Income quintiles based on family household</a:t>
            </a:r>
            <a:endParaRPr lang="en-US" sz="600" dirty="0"/>
          </a:p>
          <a:p>
            <a:pPr marL="400050" lvl="2" indent="0">
              <a:lnSpc>
                <a:spcPct val="120000"/>
              </a:lnSpc>
              <a:buNone/>
            </a:pPr>
            <a:endParaRPr lang="en-CA" dirty="0" smtClean="0"/>
          </a:p>
          <a:p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27790" y="4835723"/>
            <a:ext cx="3780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(Source: CIHI, 2014; Pinto et al., 2020)</a:t>
            </a:r>
            <a:endParaRPr lang="en-US" sz="1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0777" y="1181998"/>
            <a:ext cx="3594847" cy="857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30956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j-lt"/>
                <a:ea typeface="+mn-ea"/>
                <a:cs typeface="+mn-cs"/>
                <a:sym typeface="Helvetica Neue"/>
              </a:defRPr>
            </a:lvl1pPr>
            <a:lvl2pPr marL="0" marR="0" indent="85725" algn="l" defTabSz="30956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171450" algn="l" defTabSz="30956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257175" algn="l" defTabSz="30956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342900" algn="l" defTabSz="30956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428625" algn="l" defTabSz="30956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514350" algn="l" defTabSz="30956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600075" algn="l" defTabSz="30956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685800" algn="l" defTabSz="30956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CA" kern="0" dirty="0" smtClean="0">
                <a:solidFill>
                  <a:srgbClr val="C00000"/>
                </a:solidFill>
              </a:rPr>
              <a:t>CIHI Health Equity </a:t>
            </a:r>
            <a:r>
              <a:rPr lang="en-CA" kern="0" dirty="0" err="1" smtClean="0">
                <a:solidFill>
                  <a:srgbClr val="C00000"/>
                </a:solidFill>
              </a:rPr>
              <a:t>Stratifiers</a:t>
            </a:r>
            <a:endParaRPr lang="en-US" kern="0" dirty="0">
              <a:solidFill>
                <a:srgbClr val="C00000"/>
              </a:solidFill>
            </a:endParaRP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4351335" y="1540931"/>
            <a:ext cx="4293235" cy="3527107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en-CA" sz="2100" b="1" dirty="0" smtClean="0"/>
              <a:t>9. Do </a:t>
            </a:r>
            <a:r>
              <a:rPr lang="en-CA" sz="2100" b="1" dirty="0"/>
              <a:t>you have difficulty making ends meet at the end of the month?</a:t>
            </a:r>
            <a:endParaRPr lang="en-US" sz="2100" dirty="0"/>
          </a:p>
          <a:p>
            <a:pPr marL="400050" lvl="2" indent="0">
              <a:lnSpc>
                <a:spcPct val="120000"/>
              </a:lnSpc>
            </a:pPr>
            <a:r>
              <a:rPr lang="en-CA" sz="1900" dirty="0" smtClean="0"/>
              <a:t>Yes</a:t>
            </a:r>
            <a:endParaRPr lang="en-US" sz="1900" dirty="0" smtClean="0"/>
          </a:p>
          <a:p>
            <a:pPr marL="400050" lvl="2" indent="0">
              <a:lnSpc>
                <a:spcPct val="120000"/>
              </a:lnSpc>
            </a:pPr>
            <a:r>
              <a:rPr lang="en-CA" sz="1900" dirty="0" smtClean="0"/>
              <a:t> No</a:t>
            </a:r>
            <a:endParaRPr lang="en-US" sz="1900" dirty="0" smtClean="0"/>
          </a:p>
          <a:p>
            <a:pPr>
              <a:buNone/>
            </a:pPr>
            <a:endParaRPr lang="en-US" sz="900" dirty="0"/>
          </a:p>
          <a:p>
            <a:pPr lvl="0">
              <a:buNone/>
            </a:pPr>
            <a:r>
              <a:rPr lang="en-CA" sz="2100" b="1" dirty="0" smtClean="0"/>
              <a:t>10. In </a:t>
            </a:r>
            <a:r>
              <a:rPr lang="en-CA" sz="2100" b="1" dirty="0"/>
              <a:t>the last 12 months, did you not fill a prescription or do anything to make a prescription last longer </a:t>
            </a:r>
            <a:r>
              <a:rPr lang="en-CA" sz="2100" b="1" i="1" dirty="0"/>
              <a:t>because of the cost</a:t>
            </a:r>
            <a:r>
              <a:rPr lang="en-CA" sz="2100" b="1" dirty="0"/>
              <a:t>?</a:t>
            </a:r>
            <a:endParaRPr lang="en-US" sz="2100" dirty="0"/>
          </a:p>
          <a:p>
            <a:pPr marL="400050" lvl="2" indent="0">
              <a:lnSpc>
                <a:spcPct val="120000"/>
              </a:lnSpc>
            </a:pPr>
            <a:r>
              <a:rPr lang="en-CA" sz="2100" dirty="0" smtClean="0"/>
              <a:t>Yes</a:t>
            </a:r>
            <a:endParaRPr lang="en-US" sz="2100" dirty="0" smtClean="0"/>
          </a:p>
          <a:p>
            <a:pPr marL="400050" lvl="2" indent="0">
              <a:lnSpc>
                <a:spcPct val="120000"/>
              </a:lnSpc>
            </a:pPr>
            <a:r>
              <a:rPr lang="en-CA" sz="2100" dirty="0" smtClean="0"/>
              <a:t> No</a:t>
            </a:r>
            <a:endParaRPr lang="en-US" sz="2100" dirty="0"/>
          </a:p>
          <a:p>
            <a:pPr marL="400050" lvl="2" indent="0">
              <a:lnSpc>
                <a:spcPct val="120000"/>
              </a:lnSpc>
            </a:pPr>
            <a:r>
              <a:rPr lang="en-CA" sz="2100" dirty="0" smtClean="0"/>
              <a:t>Not Applicable</a:t>
            </a:r>
          </a:p>
          <a:p>
            <a:pPr marL="400050" lvl="2" indent="0">
              <a:lnSpc>
                <a:spcPct val="120000"/>
              </a:lnSpc>
              <a:buNone/>
            </a:pPr>
            <a:endParaRPr lang="en-CA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72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0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122238"/>
            <a:ext cx="8864600" cy="846138"/>
          </a:xfrm>
        </p:spPr>
        <p:txBody>
          <a:bodyPr>
            <a:normAutofit/>
          </a:bodyPr>
          <a:lstStyle/>
          <a:p>
            <a:r>
              <a:rPr lang="en-CA" b="1" dirty="0">
                <a:solidFill>
                  <a:srgbClr val="C00000"/>
                </a:solidFill>
              </a:rPr>
              <a:t>Applying SDOH in </a:t>
            </a:r>
            <a:r>
              <a:rPr lang="en-CA" b="1" dirty="0" smtClean="0">
                <a:solidFill>
                  <a:srgbClr val="C00000"/>
                </a:solidFill>
              </a:rPr>
              <a:t>clinical </a:t>
            </a:r>
            <a:r>
              <a:rPr lang="en-CA" b="1" dirty="0">
                <a:solidFill>
                  <a:srgbClr val="C00000"/>
                </a:solidFill>
              </a:rPr>
              <a:t>practice?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-95250" y="944920"/>
            <a:ext cx="9239250" cy="544512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CA" dirty="0" smtClean="0"/>
              <a:t>Virtual visit: </a:t>
            </a:r>
            <a:r>
              <a:rPr lang="en-CA" i="1" dirty="0" smtClean="0"/>
              <a:t>“Do </a:t>
            </a:r>
            <a:r>
              <a:rPr lang="en-CA" i="1" dirty="0"/>
              <a:t>you have difficulties making ends meet at the end of the month?” </a:t>
            </a:r>
          </a:p>
          <a:p>
            <a:pPr indent="0">
              <a:buNone/>
            </a:pPr>
            <a:endParaRPr lang="en-CA" b="1" dirty="0"/>
          </a:p>
          <a:p>
            <a:pPr indent="0">
              <a:buNone/>
            </a:pPr>
            <a:endParaRPr lang="en-CA" dirty="0"/>
          </a:p>
          <a:p>
            <a:pPr indent="0">
              <a:buNone/>
            </a:pPr>
            <a:endParaRPr lang="en-CA" b="1" dirty="0"/>
          </a:p>
          <a:p>
            <a:pPr indent="0">
              <a:buNone/>
            </a:pPr>
            <a:endParaRPr lang="en-CA" dirty="0"/>
          </a:p>
          <a:p>
            <a:pPr indent="0">
              <a:buNone/>
            </a:pPr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93512" y="2987231"/>
            <a:ext cx="2438400" cy="75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B23"/>
              </a:buClr>
              <a:buSzTx/>
              <a:buFont typeface="Arial"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Have</a:t>
            </a:r>
            <a:r>
              <a:rPr kumimoji="0" lang="en-CA" sz="2000" b="0" i="0" u="none" strike="noStrike" kern="1200" cap="none" spc="0" normalizeH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you filled out your tax forms?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B23"/>
              </a:buClr>
              <a:buSzTx/>
              <a:buFont typeface="Arial"/>
              <a:buNone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B23"/>
              </a:buClr>
              <a:buSzTx/>
              <a:buFont typeface="Arial"/>
              <a:buNone/>
              <a:tabLst/>
              <a:defRPr/>
            </a:pPr>
            <a:endParaRPr kumimoji="0" lang="en-CA" sz="2000" b="1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B23"/>
              </a:buClr>
              <a:buSzTx/>
              <a:buFont typeface="Arial"/>
              <a:buNone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B23"/>
              </a:buClr>
              <a:buSzTx/>
              <a:buFont typeface="Arial"/>
              <a:buNone/>
              <a:tabLst/>
              <a:defRPr/>
            </a:pPr>
            <a:endParaRPr kumimoji="0" lang="en-CA" sz="2000" b="1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B23"/>
              </a:buClr>
              <a:buSzTx/>
              <a:buFont typeface="Arial"/>
              <a:buNone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B23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86312" y="3571919"/>
            <a:ext cx="2847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covered under </a:t>
            </a:r>
            <a:r>
              <a:rPr lang="en-CA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Pharmacare </a:t>
            </a:r>
            <a:r>
              <a:rPr lang="en-CA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BC, you must be up to date with your tax returns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 rot="5400000">
            <a:off x="3910545" y="1339529"/>
            <a:ext cx="408510" cy="508000"/>
          </a:xfrm>
          <a:prstGeom prst="rightArrow">
            <a:avLst>
              <a:gd name="adj1" fmla="val 50000"/>
              <a:gd name="adj2" fmla="val 52073"/>
            </a:avLst>
          </a:prstGeom>
          <a:gradFill>
            <a:gsLst>
              <a:gs pos="0">
                <a:schemeClr val="accent5">
                  <a:lumMod val="75000"/>
                </a:schemeClr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293512" y="1851566"/>
            <a:ext cx="7865532" cy="5695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B23"/>
              </a:buClr>
              <a:buSzTx/>
              <a:buFont typeface="Arial"/>
              <a:buNone/>
              <a:tabLst/>
              <a:defRPr/>
            </a:pPr>
            <a:r>
              <a:rPr kumimoji="0" lang="en-CA" sz="2000" b="0" i="1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“Yes,</a:t>
            </a:r>
            <a:r>
              <a:rPr kumimoji="0" lang="en-CA" sz="2000" b="0" i="1" u="none" strike="noStrike" kern="1200" cap="none" spc="0" normalizeH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CA" sz="2000" i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last few months have been even more stressful in having to work reduced hours, and concerned about getting coverage for my medications.”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 rot="5400000">
            <a:off x="1178068" y="2610819"/>
            <a:ext cx="244824" cy="508000"/>
          </a:xfrm>
          <a:prstGeom prst="rightArrow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6273452" y="3356073"/>
            <a:ext cx="244824" cy="508000"/>
          </a:xfrm>
          <a:prstGeom prst="rightArrow">
            <a:avLst/>
          </a:prstGeom>
          <a:solidFill>
            <a:srgbClr val="00A79D"/>
          </a:solidFill>
          <a:ln>
            <a:solidFill>
              <a:srgbClr val="00A7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A79D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2959100" y="2925588"/>
            <a:ext cx="244824" cy="508000"/>
          </a:xfrm>
          <a:prstGeom prst="rightArrow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2"/>
          <p:cNvSpPr txBox="1">
            <a:spLocks/>
          </p:cNvSpPr>
          <p:nvPr/>
        </p:nvSpPr>
        <p:spPr>
          <a:xfrm>
            <a:off x="6655436" y="3123103"/>
            <a:ext cx="2346324" cy="10666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B23"/>
              </a:buClr>
              <a:buSzTx/>
              <a:buFont typeface="Arial"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Evaluate</a:t>
            </a:r>
            <a:r>
              <a:rPr kumimoji="0" lang="en-CA" sz="2000" b="0" i="0" u="none" strike="noStrike" kern="1200" cap="none" spc="0" normalizeH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success of these actions</a:t>
            </a: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B23"/>
              </a:buClr>
              <a:buSzTx/>
              <a:buFont typeface="Arial"/>
              <a:buNone/>
              <a:tabLst/>
              <a:defRPr/>
            </a:pPr>
            <a:endParaRPr kumimoji="0" lang="en-CA" sz="2000" b="1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B23"/>
              </a:buClr>
              <a:buSzTx/>
              <a:buFont typeface="Arial"/>
              <a:buNone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B23"/>
              </a:buClr>
              <a:buSzTx/>
              <a:buFont typeface="Arial"/>
              <a:buNone/>
              <a:tabLst/>
              <a:defRPr/>
            </a:pPr>
            <a:endParaRPr kumimoji="0" lang="en-CA" sz="2000" b="1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B23"/>
              </a:buClr>
              <a:buSzTx/>
              <a:buFont typeface="Arial"/>
              <a:buNone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B23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86312" y="2925588"/>
            <a:ext cx="2847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$500 BC Recovery Benefit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2959100" y="3864073"/>
            <a:ext cx="244824" cy="508000"/>
          </a:xfrm>
          <a:prstGeom prst="rightArrow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234288" y="4372073"/>
            <a:ext cx="276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(Centre for Effective Practice, 2016)</a:t>
            </a:r>
            <a:endParaRPr lang="en-US" sz="1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6B220E-5F72-4A31-8570-0A8B5335F022}"/>
              </a:ext>
            </a:extLst>
          </p:cNvPr>
          <p:cNvSpPr txBox="1"/>
          <p:nvPr/>
        </p:nvSpPr>
        <p:spPr>
          <a:xfrm>
            <a:off x="0" y="4954999"/>
            <a:ext cx="16498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 Antonio </a:t>
            </a:r>
            <a:r>
              <a:rPr lang="en-US" sz="1000" dirty="0" smtClean="0"/>
              <a:t>2021</a:t>
            </a:r>
            <a:endParaRPr lang="fr-FR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4A23-399E-4324-A323-43BEFECF225E}" type="slidenum">
              <a:rPr lang="en-US" smtClean="0">
                <a:solidFill>
                  <a:schemeClr val="tx1"/>
                </a:solidFill>
              </a:rPr>
              <a:pPr/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 Placeholder 2"/>
          <p:cNvSpPr txBox="1">
            <a:spLocks/>
          </p:cNvSpPr>
          <p:nvPr/>
        </p:nvSpPr>
        <p:spPr>
          <a:xfrm>
            <a:off x="93134" y="580029"/>
            <a:ext cx="9144000" cy="569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B23"/>
              </a:buClr>
              <a:buSzTx/>
              <a:buFont typeface="Arial"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35-year old cisgender woman</a:t>
            </a:r>
            <a:r>
              <a:rPr kumimoji="0" lang="en-CA" sz="2000" b="0" i="0" u="none" strike="noStrike" kern="1200" cap="none" spc="0" normalizeH="0" noProof="0" dirty="0" smtClean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with two children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72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2" grpId="0" build="p"/>
      <p:bldP spid="17" grpId="0" animBg="1"/>
      <p:bldP spid="19" grpId="0" build="allAtOnce"/>
      <p:bldP spid="20" grpId="0" animBg="1"/>
      <p:bldP spid="21" grpId="0" animBg="1"/>
      <p:bldP spid="22" grpId="0" animBg="1"/>
      <p:bldP spid="24" grpId="0" animBg="1"/>
      <p:bldP spid="16" grpId="0" build="p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122238"/>
            <a:ext cx="8864600" cy="846138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C00000"/>
                </a:solidFill>
              </a:rPr>
              <a:t>Applying SDOH at population level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5180" y="1624289"/>
            <a:ext cx="9239250" cy="544512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CA" i="1" dirty="0" smtClean="0"/>
              <a:t>CIHI Question: “What is your total family household income?” </a:t>
            </a:r>
            <a:endParaRPr lang="en-CA" i="1" dirty="0"/>
          </a:p>
          <a:p>
            <a:pPr indent="0">
              <a:buNone/>
            </a:pPr>
            <a:endParaRPr lang="en-CA" b="1" dirty="0"/>
          </a:p>
          <a:p>
            <a:pPr indent="0">
              <a:buNone/>
            </a:pPr>
            <a:endParaRPr lang="en-CA" dirty="0"/>
          </a:p>
          <a:p>
            <a:pPr indent="0">
              <a:buNone/>
            </a:pPr>
            <a:endParaRPr lang="en-CA" b="1" dirty="0"/>
          </a:p>
          <a:p>
            <a:pPr indent="0">
              <a:buNone/>
            </a:pPr>
            <a:endParaRPr lang="en-CA" dirty="0"/>
          </a:p>
          <a:p>
            <a:pPr indent="0">
              <a:buNone/>
            </a:pPr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052295" y="3190481"/>
            <a:ext cx="2438400" cy="75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B23"/>
              </a:buClr>
              <a:buSzTx/>
              <a:buFont typeface="Arial"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xx</a:t>
            </a:r>
            <a:endParaRPr kumimoji="0" lang="en-CA" sz="2000" b="0" i="0" u="none" strike="noStrike" kern="1200" cap="none" spc="0" normalizeH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B23"/>
              </a:buClr>
              <a:buSzTx/>
              <a:buFont typeface="Arial"/>
              <a:buNone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B23"/>
              </a:buClr>
              <a:buSzTx/>
              <a:buFont typeface="Arial"/>
              <a:buNone/>
              <a:tabLst/>
              <a:defRPr/>
            </a:pPr>
            <a:endParaRPr kumimoji="0" lang="en-CA" sz="2000" b="1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B23"/>
              </a:buClr>
              <a:buSzTx/>
              <a:buFont typeface="Arial"/>
              <a:buNone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B23"/>
              </a:buClr>
              <a:buSzTx/>
              <a:buFont typeface="Arial"/>
              <a:buNone/>
              <a:tabLst/>
              <a:defRPr/>
            </a:pPr>
            <a:endParaRPr kumimoji="0" lang="en-CA" sz="2000" b="1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B23"/>
              </a:buClr>
              <a:buSzTx/>
              <a:buFont typeface="Arial"/>
              <a:buNone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B23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00413" y="3971924"/>
            <a:ext cx="2847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 rot="5400000">
            <a:off x="3992388" y="1161702"/>
            <a:ext cx="244824" cy="508000"/>
          </a:xfrm>
          <a:prstGeom prst="rightArrow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1046480" y="2126642"/>
            <a:ext cx="9144000" cy="569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B23"/>
              </a:buClr>
              <a:buSzTx/>
              <a:buFont typeface="Arial"/>
              <a:buNone/>
              <a:tabLst/>
              <a:defRPr/>
            </a:pPr>
            <a:r>
              <a:rPr kumimoji="0" lang="en-CA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“xx”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 rot="5400000">
            <a:off x="1178068" y="2610819"/>
            <a:ext cx="244824" cy="508000"/>
          </a:xfrm>
          <a:prstGeom prst="rightArrow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6273452" y="3356073"/>
            <a:ext cx="244824" cy="508000"/>
          </a:xfrm>
          <a:prstGeom prst="rightArrow">
            <a:avLst/>
          </a:prstGeom>
          <a:solidFill>
            <a:srgbClr val="00A79D"/>
          </a:solidFill>
          <a:ln>
            <a:solidFill>
              <a:srgbClr val="00A7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A79D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2959100" y="2925588"/>
            <a:ext cx="244824" cy="508000"/>
          </a:xfrm>
          <a:prstGeom prst="rightArrow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2"/>
          <p:cNvSpPr txBox="1">
            <a:spLocks/>
          </p:cNvSpPr>
          <p:nvPr/>
        </p:nvSpPr>
        <p:spPr>
          <a:xfrm>
            <a:off x="6655436" y="3123103"/>
            <a:ext cx="2346324" cy="10666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B23"/>
              </a:buClr>
              <a:buSzTx/>
              <a:buFont typeface="Arial"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Evaluate</a:t>
            </a:r>
            <a:r>
              <a:rPr kumimoji="0" lang="en-CA" sz="2000" b="0" i="0" u="none" strike="noStrike" kern="1200" cap="none" spc="0" normalizeH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success of these actions</a:t>
            </a: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B23"/>
              </a:buClr>
              <a:buSzTx/>
              <a:buFont typeface="Arial"/>
              <a:buNone/>
              <a:tabLst/>
              <a:defRPr/>
            </a:pPr>
            <a:endParaRPr kumimoji="0" lang="en-CA" sz="2000" b="1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B23"/>
              </a:buClr>
              <a:buSzTx/>
              <a:buFont typeface="Arial"/>
              <a:buNone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B23"/>
              </a:buClr>
              <a:buSzTx/>
              <a:buFont typeface="Arial"/>
              <a:buNone/>
              <a:tabLst/>
              <a:defRPr/>
            </a:pPr>
            <a:endParaRPr kumimoji="0" lang="en-CA" sz="2000" b="1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B23"/>
              </a:buClr>
              <a:buSzTx/>
              <a:buFont typeface="Arial"/>
              <a:buNone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B23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86312" y="2925588"/>
            <a:ext cx="2847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2959100" y="3864073"/>
            <a:ext cx="244824" cy="508000"/>
          </a:xfrm>
          <a:prstGeom prst="rightArrow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234288" y="4372073"/>
            <a:ext cx="2767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6B220E-5F72-4A31-8570-0A8B5335F022}"/>
              </a:ext>
            </a:extLst>
          </p:cNvPr>
          <p:cNvSpPr txBox="1"/>
          <p:nvPr/>
        </p:nvSpPr>
        <p:spPr>
          <a:xfrm>
            <a:off x="0" y="4954999"/>
            <a:ext cx="16498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 </a:t>
            </a:r>
            <a:r>
              <a:rPr lang="en-US" sz="1000" dirty="0" smtClean="0"/>
              <a:t>Antonio 2021</a:t>
            </a:r>
            <a:endParaRPr lang="fr-FR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4A23-399E-4324-A323-43BEFECF225E}" type="slidenum">
              <a:rPr lang="en-US" smtClean="0">
                <a:solidFill>
                  <a:schemeClr val="tx1"/>
                </a:solidFill>
              </a:rPr>
              <a:pPr/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 Placeholder 2"/>
          <p:cNvSpPr txBox="1">
            <a:spLocks/>
          </p:cNvSpPr>
          <p:nvPr/>
        </p:nvSpPr>
        <p:spPr>
          <a:xfrm>
            <a:off x="1" y="723726"/>
            <a:ext cx="9144000" cy="569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B23"/>
              </a:buClr>
              <a:buSzTx/>
              <a:buFont typeface="Arial"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35-year old cisgender woman </a:t>
            </a:r>
            <a:r>
              <a:rPr kumimoji="0" lang="en-CA" sz="2000" b="0" i="0" u="none" strike="noStrike" kern="1200" cap="none" spc="0" normalizeH="0" noProof="0" dirty="0" smtClean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working in a restaurant, with two children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1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2" grpId="0" build="p"/>
      <p:bldP spid="17" grpId="0" animBg="1"/>
      <p:bldP spid="19" grpId="0" build="allAtOnce"/>
      <p:bldP spid="20" grpId="0" animBg="1"/>
      <p:bldP spid="21" grpId="0" animBg="1"/>
      <p:bldP spid="22" grpId="0" animBg="1"/>
      <p:bldP spid="24" grpId="0" animBg="1"/>
      <p:bldP spid="16" grpId="0" build="p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CDA5EC-D14D-44B7-B172-49375FD879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CFBF29-39BB-47B7-B83E-9E61FEB2B13F}" type="slidenum">
              <a:rPr lang="en-CA" smtClean="0">
                <a:solidFill>
                  <a:srgbClr val="181F2D"/>
                </a:solidFill>
              </a:rPr>
              <a:pPr/>
              <a:t>2</a:t>
            </a:fld>
            <a:endParaRPr lang="en-CA">
              <a:solidFill>
                <a:srgbClr val="181F2D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C2341D-B5F3-4C2E-A5BD-89048DDA92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9615"/>
            <a:ext cx="1828800" cy="146304"/>
          </a:xfrm>
        </p:spPr>
        <p:txBody>
          <a:bodyPr/>
          <a:lstStyle/>
          <a:p>
            <a:r>
              <a:rPr lang="en-CA" dirty="0"/>
              <a:t>©2021 Canada Health Infoway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78302" y="384048"/>
            <a:ext cx="7821636" cy="476250"/>
          </a:xfrm>
        </p:spPr>
        <p:txBody>
          <a:bodyPr>
            <a:normAutofit/>
          </a:bodyPr>
          <a:lstStyle/>
          <a:p>
            <a:r>
              <a:rPr lang="en-CA" dirty="0" smtClean="0"/>
              <a:t>Acknowledgement</a:t>
            </a:r>
            <a:endParaRPr lang="en-CA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349186"/>
              </p:ext>
            </p:extLst>
          </p:nvPr>
        </p:nvGraphicFramePr>
        <p:xfrm>
          <a:off x="246081" y="1241946"/>
          <a:ext cx="8897919" cy="31458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85495">
                  <a:extLst>
                    <a:ext uri="{9D8B030D-6E8A-4147-A177-3AD203B41FA5}">
                      <a16:colId xmlns:a16="http://schemas.microsoft.com/office/drawing/2014/main" val="3797651100"/>
                    </a:ext>
                  </a:extLst>
                </a:gridCol>
                <a:gridCol w="1012424">
                  <a:extLst>
                    <a:ext uri="{9D8B030D-6E8A-4147-A177-3AD203B41FA5}">
                      <a16:colId xmlns:a16="http://schemas.microsoft.com/office/drawing/2014/main" val="877609219"/>
                    </a:ext>
                  </a:extLst>
                </a:gridCol>
              </a:tblGrid>
              <a:tr h="3145809">
                <a:tc>
                  <a:txBody>
                    <a:bodyPr/>
                    <a:lstStyle/>
                    <a:p>
                      <a:pPr marL="0" marR="0" indent="0" algn="l" defTabSz="3095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  <a:sym typeface="Helvetica Neue Light"/>
                        </a:rPr>
                        <a:t>We respectfully acknowledge that the land on which we are hosting this meeting – the land that sustains us – includes the ancestral territories of many First Peoples. Canada Health Infoway recognizes the colonial </a:t>
                      </a:r>
                      <a:r>
                        <a:rPr lang="en-CA" sz="180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  <a:sym typeface="Helvetica Neue Light"/>
                        </a:rPr>
                        <a:t>injustices, </a:t>
                      </a:r>
                      <a:r>
                        <a:rPr lang="en-CA" sz="18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  <a:sym typeface="Helvetica Neue Light"/>
                        </a:rPr>
                        <a:t>many of which continue today and </a:t>
                      </a:r>
                      <a:r>
                        <a:rPr lang="en-CA" sz="18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  <a:sym typeface="Helvetica Neue"/>
                        </a:rPr>
                        <a:t>continue</a:t>
                      </a:r>
                      <a:r>
                        <a:rPr lang="en-CA" sz="18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  <a:sym typeface="Helvetica Neue Light"/>
                        </a:rPr>
                        <a:t> to affect the health and well-being of Indigenous people. </a:t>
                      </a:r>
                      <a:r>
                        <a:rPr lang="en-US" sz="1800" b="0" dirty="0" smtClean="0">
                          <a:latin typeface="+mn-lt"/>
                        </a:rPr>
                        <a:t>With</a:t>
                      </a:r>
                      <a:r>
                        <a:rPr lang="en-US" sz="1800" b="0" baseline="0" dirty="0" smtClean="0">
                          <a:latin typeface="+mn-lt"/>
                        </a:rPr>
                        <a:t> the working group dedicated to addressing the social determinants of health it brings to light the importance of engaging in anti-colonial actions to address the historical and ongoing inequities experienced by Indigenous communities.</a:t>
                      </a:r>
                      <a:r>
                        <a:rPr lang="en-CA" sz="180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  <a:sym typeface="Helvetica Neue Light"/>
                        </a:rPr>
                        <a:t>We </a:t>
                      </a:r>
                      <a:r>
                        <a:rPr lang="en-CA" sz="18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  <a:sym typeface="Helvetica Neue Light"/>
                        </a:rPr>
                        <a:t>invite all attendees to reflect on the privilege they have of living, working and playing in the territory from which you are joining this </a:t>
                      </a:r>
                      <a:r>
                        <a:rPr lang="en-CA" sz="180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  <a:sym typeface="Helvetica Neue Light"/>
                        </a:rPr>
                        <a:t>call, and to come with an open heart and an open mind in forging culturally safe spaces and relationships. </a:t>
                      </a:r>
                      <a:endParaRPr lang="en-US" sz="1800" b="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474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691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870" y="1412238"/>
            <a:ext cx="7644384" cy="682413"/>
          </a:xfrm>
        </p:spPr>
        <p:txBody>
          <a:bodyPr>
            <a:normAutofit fontScale="90000"/>
          </a:bodyPr>
          <a:lstStyle/>
          <a:p>
            <a:r>
              <a:rPr lang="en-CA" sz="2700" dirty="0" smtClean="0"/>
              <a:t>What might this look like?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sz="2700" b="0" dirty="0" smtClean="0"/>
              <a:t>Take one domain and apply use cases to understand types </a:t>
            </a:r>
            <a:r>
              <a:rPr lang="en-CA" sz="2700" b="0" dirty="0"/>
              <a:t>of questions to ask </a:t>
            </a:r>
            <a:r>
              <a:rPr lang="en-CA" sz="2700" b="0" dirty="0" smtClean="0"/>
              <a:t>in daily practice versus </a:t>
            </a:r>
            <a:r>
              <a:rPr lang="en-CA" sz="2700" b="0" dirty="0"/>
              <a:t>population </a:t>
            </a:r>
            <a:r>
              <a:rPr lang="en-CA" sz="2700" b="0" dirty="0" smtClean="0"/>
              <a:t>level.</a:t>
            </a:r>
            <a:br>
              <a:rPr lang="en-CA" sz="2700" b="0" dirty="0" smtClean="0"/>
            </a:br>
            <a:r>
              <a:rPr lang="en-CA" sz="2700" dirty="0"/>
              <a:t/>
            </a:r>
            <a:br>
              <a:rPr lang="en-CA" sz="2700" dirty="0"/>
            </a:br>
            <a:r>
              <a:rPr lang="en-CA" sz="2700" dirty="0" smtClean="0"/>
              <a:t>Further considerations:</a:t>
            </a:r>
            <a:br>
              <a:rPr lang="en-CA" sz="2700" dirty="0" smtClean="0"/>
            </a:br>
            <a:r>
              <a:rPr lang="en-CA" sz="2700" b="0" dirty="0" smtClean="0"/>
              <a:t>Where to get the use cases? </a:t>
            </a:r>
            <a:endParaRPr lang="en-CA" sz="27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14A23-399E-4324-A323-43BEFECF225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7704" y="3262094"/>
            <a:ext cx="6986016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CA" sz="1600" dirty="0" smtClean="0"/>
              <a:t>The Gravity Project examples of use cases: </a:t>
            </a:r>
            <a:r>
              <a:rPr lang="en-CA" sz="1600" dirty="0" smtClean="0">
                <a:hlinkClick r:id="rId3"/>
              </a:rPr>
              <a:t>https</a:t>
            </a:r>
            <a:r>
              <a:rPr lang="en-CA" sz="1600" dirty="0">
                <a:hlinkClick r:id="rId3"/>
              </a:rPr>
              <a:t>://</a:t>
            </a:r>
            <a:r>
              <a:rPr lang="en-CA" sz="1600" dirty="0" smtClean="0">
                <a:hlinkClick r:id="rId3"/>
              </a:rPr>
              <a:t>confluence.hl7.org/display/GRAV/Gravity+Use+Case+Package</a:t>
            </a:r>
            <a:r>
              <a:rPr lang="en-CA" sz="1600" dirty="0" smtClean="0"/>
              <a:t> </a:t>
            </a:r>
          </a:p>
          <a:p>
            <a:pPr defTabSz="825500"/>
            <a:endParaRPr lang="en-CA" sz="1600" b="0" cap="none" dirty="0"/>
          </a:p>
          <a:p>
            <a:pPr defTabSz="825500"/>
            <a:endParaRPr lang="en-CA" sz="1600" b="0" cap="none" dirty="0" smtClean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DE9043-AFAF-43C6-BBAB-11922C7FE171}"/>
              </a:ext>
            </a:extLst>
          </p:cNvPr>
          <p:cNvSpPr txBox="1"/>
          <p:nvPr/>
        </p:nvSpPr>
        <p:spPr>
          <a:xfrm>
            <a:off x="0" y="4954999"/>
            <a:ext cx="16498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© Antonio &amp; Conklin 2021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15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/>
            <a:endParaRPr lang="en-CA" sz="1600" b="0" cap="none" dirty="0">
              <a:solidFill>
                <a:srgbClr val="FFFFFF"/>
              </a:solidFill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4A23-399E-4324-A323-43BEFECF225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330228" y="544328"/>
            <a:ext cx="8475444" cy="1165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l" defTabSz="30956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181F2D"/>
                </a:solidFill>
                <a:uFillTx/>
                <a:latin typeface="+mj-lt"/>
                <a:ea typeface="+mn-ea"/>
                <a:cs typeface="+mn-cs"/>
                <a:sym typeface="Helvetica Neue"/>
              </a:defRPr>
            </a:lvl1pPr>
            <a:lvl2pPr marL="0" marR="0" indent="85725" algn="l" defTabSz="30956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171450" algn="l" defTabSz="30956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257175" algn="l" defTabSz="30956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342900" algn="l" defTabSz="30956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428625" algn="l" defTabSz="30956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514350" algn="l" defTabSz="30956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600075" algn="l" defTabSz="30956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685800" algn="l" defTabSz="30956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kumimoji="0" lang="en-CA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Breakout Room Area #2: </a:t>
            </a:r>
            <a:r>
              <a:rPr lang="en-CA" dirty="0" smtClean="0">
                <a:solidFill>
                  <a:schemeClr val="bg1"/>
                </a:solidFill>
              </a:rPr>
              <a:t>Examine </a:t>
            </a:r>
            <a:r>
              <a:rPr lang="en-CA" dirty="0">
                <a:solidFill>
                  <a:schemeClr val="bg1"/>
                </a:solidFill>
              </a:rPr>
              <a:t>data </a:t>
            </a:r>
            <a:r>
              <a:rPr lang="en-CA" u="sng" dirty="0">
                <a:solidFill>
                  <a:schemeClr val="bg1"/>
                </a:solidFill>
              </a:rPr>
              <a:t>collection</a:t>
            </a:r>
            <a:r>
              <a:rPr lang="en-CA" dirty="0">
                <a:solidFill>
                  <a:schemeClr val="bg1"/>
                </a:solidFill>
              </a:rPr>
              <a:t> across different settings. </a:t>
            </a:r>
            <a:endParaRPr kumimoji="0" lang="en-CA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sym typeface="Helvetica Neu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08" y="2799061"/>
            <a:ext cx="7928655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/>
            <a:r>
              <a:rPr lang="en-CA" sz="2400" b="1" cap="none" dirty="0" smtClean="0">
                <a:solidFill>
                  <a:schemeClr val="bg1"/>
                </a:solidFill>
              </a:rPr>
              <a:t>1. What are your ideas for what this would look like?</a:t>
            </a:r>
          </a:p>
          <a:p>
            <a:pPr defTabSz="825500"/>
            <a:r>
              <a:rPr lang="en-CA" sz="2400" b="1" dirty="0" smtClean="0">
                <a:solidFill>
                  <a:schemeClr val="bg1"/>
                </a:solidFill>
              </a:rPr>
              <a:t>2. What idea/activity is doable for the working group in a year?</a:t>
            </a:r>
          </a:p>
          <a:p>
            <a:pPr algn="l" defTabSz="825500"/>
            <a:endParaRPr lang="en-CA" sz="2400" b="1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7864" y="4185737"/>
            <a:ext cx="6592824" cy="59503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CA" sz="1600" dirty="0">
                <a:solidFill>
                  <a:schemeClr val="bg1"/>
                </a:solidFill>
                <a:hlinkClick r:id="rId3"/>
              </a:rPr>
              <a:t>https://docs.google.com/document/d/1kOVaNEQXi2yqeC8DtUh1ns1HH5d_CkTSNxGuqtfU7tM/edit?usp=sharing</a:t>
            </a:r>
            <a:endParaRPr lang="en-CA" sz="1600" b="0" cap="non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06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17FDBD9-10B0-4DA8-ACE3-459921A8C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323" y="724922"/>
            <a:ext cx="4430553" cy="1165860"/>
          </a:xfrm>
        </p:spPr>
        <p:txBody>
          <a:bodyPr/>
          <a:lstStyle/>
          <a:p>
            <a:r>
              <a:rPr lang="en-CA" sz="3200" dirty="0"/>
              <a:t>Thank you</a:t>
            </a:r>
            <a:r>
              <a:rPr lang="en-CA" sz="3200" dirty="0" smtClean="0"/>
              <a:t>!</a:t>
            </a:r>
            <a:br>
              <a:rPr lang="en-CA" sz="3200" dirty="0" smtClean="0"/>
            </a:br>
            <a:r>
              <a:rPr lang="en-CA" sz="3200" dirty="0" smtClean="0"/>
              <a:t>Please join us for our next </a:t>
            </a:r>
            <a:r>
              <a:rPr lang="en-CA" sz="3200" dirty="0" smtClean="0"/>
              <a:t>meeting </a:t>
            </a:r>
            <a:r>
              <a:rPr lang="en-CA" sz="3200" smtClean="0"/>
              <a:t>on August 4</a:t>
            </a:r>
            <a:r>
              <a:rPr lang="en-CA" sz="3200" baseline="30000" smtClean="0"/>
              <a:t>th</a:t>
            </a:r>
            <a:r>
              <a:rPr lang="en-CA" sz="3200" smtClean="0"/>
              <a:t>, 2021. </a:t>
            </a:r>
            <a:endParaRPr lang="en-CA" sz="32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C412520-E1A0-4218-B178-9AA1048E2C2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99323" y="3568827"/>
            <a:ext cx="6629400" cy="1228725"/>
          </a:xfrm>
        </p:spPr>
        <p:txBody>
          <a:bodyPr>
            <a:normAutofit fontScale="92500" lnSpcReduction="10000"/>
          </a:bodyPr>
          <a:lstStyle/>
          <a:p>
            <a:r>
              <a:rPr lang="en-CA" dirty="0">
                <a:solidFill>
                  <a:schemeClr val="bg1"/>
                </a:solidFill>
              </a:rPr>
              <a:t>Marcy Antonio, </a:t>
            </a:r>
            <a:r>
              <a:rPr lang="en-CA" dirty="0" err="1">
                <a:solidFill>
                  <a:schemeClr val="bg1"/>
                </a:solidFill>
              </a:rPr>
              <a:t>Phd</a:t>
            </a:r>
            <a:r>
              <a:rPr lang="en-CA" dirty="0">
                <a:solidFill>
                  <a:schemeClr val="bg1"/>
                </a:solidFill>
              </a:rPr>
              <a:t> (c), MPH </a:t>
            </a:r>
            <a:r>
              <a:rPr lang="en-CA" u="sng" dirty="0" smtClean="0">
                <a:solidFill>
                  <a:schemeClr val="bg1"/>
                </a:solidFill>
              </a:rPr>
              <a:t>mantonio@uvic.ca</a:t>
            </a:r>
            <a:endParaRPr lang="en-CA" u="sng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Annalijn Conklin PhD, </a:t>
            </a:r>
            <a:r>
              <a:rPr lang="en-CA" dirty="0" smtClean="0">
                <a:solidFill>
                  <a:schemeClr val="bg1"/>
                </a:solidFill>
              </a:rPr>
              <a:t>MPH  </a:t>
            </a:r>
            <a:r>
              <a:rPr lang="en-CA" u="sng" dirty="0" smtClean="0">
                <a:solidFill>
                  <a:schemeClr val="bg1"/>
                </a:solidFill>
              </a:rPr>
              <a:t>aconklin@mail.ubc.ca</a:t>
            </a:r>
            <a:endParaRPr lang="en-CA" u="sng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Kareen Hall, MPH, CPHIMS, FACHE </a:t>
            </a:r>
            <a:r>
              <a:rPr lang="en-CA" u="sng" dirty="0">
                <a:solidFill>
                  <a:schemeClr val="bg1"/>
                </a:solidFill>
              </a:rPr>
              <a:t>kareenhall@uvic.ca </a:t>
            </a:r>
          </a:p>
          <a:p>
            <a:endParaRPr lang="en-CA" dirty="0">
              <a:solidFill>
                <a:schemeClr val="bg1"/>
              </a:solidFill>
            </a:endParaRPr>
          </a:p>
          <a:p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81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51D6E-4CCD-4212-8BDB-5E668BCE7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dirty="0"/>
              <a:t>©2021 Canada Health Infoway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A5D9DF-2E02-4CF8-B7FF-6F864EBEA4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CFBF29-39BB-47B7-B83E-9E61FEB2B13F}" type="slidenum">
              <a:rPr lang="en-CA" smtClean="0"/>
              <a:pPr/>
              <a:t>3</a:t>
            </a:fld>
            <a:endParaRPr lang="en-CA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65760" y="141970"/>
            <a:ext cx="5139393" cy="857250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Agenda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754017" y="1103655"/>
            <a:ext cx="7653383" cy="3249216"/>
          </a:xfrm>
          <a:prstGeom prst="rect">
            <a:avLst/>
          </a:prstGeom>
        </p:spPr>
        <p:txBody>
          <a:bodyPr>
            <a:normAutofit/>
          </a:bodyPr>
          <a:lstStyle>
            <a:lvl1pPr marL="192024" marR="0" indent="-190500" algn="l" defTabSz="309563" eaLnBrk="1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Char char="•"/>
              <a:tabLst/>
              <a:defRPr lang="en-US" sz="1800" b="0" i="0" u="none" strike="noStrike" cap="none" spc="0" baseline="0" dirty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429768" marR="0" indent="-190500" algn="l" defTabSz="309563" eaLnBrk="1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Char char="•"/>
              <a:tabLst/>
              <a:defRPr lang="en-US" sz="1600" b="0" i="0" u="none" strike="noStrike" cap="none" spc="0" baseline="0" dirty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667512" marR="0" indent="-190500" algn="l" defTabSz="309563" eaLnBrk="1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Char char="•"/>
              <a:tabLst/>
              <a:defRPr lang="en-US" sz="1400" b="0" i="0" u="none" strike="noStrike" cap="none" spc="0" baseline="0" dirty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905256" marR="0" indent="-190500" algn="l" defTabSz="309563" eaLnBrk="1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Char char="•"/>
              <a:tabLst/>
              <a:defRPr lang="en-US" sz="1400" b="0" i="0" u="none" strike="noStrike" cap="none" spc="0" baseline="0" dirty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1143000" marR="0" indent="-190500" algn="l" defTabSz="309563" eaLnBrk="1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Char char="•"/>
              <a:tabLst/>
              <a:defRPr lang="en-CA" sz="1400" b="0" i="0" u="none" strike="noStrike" cap="none" spc="0" baseline="0" dirty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1309688" marR="0" indent="-119063" algn="l" defTabSz="309563" eaLnBrk="1" latinLnBrk="0" hangingPunct="1">
              <a:lnSpc>
                <a:spcPct val="15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75" b="0" i="0" u="none" strike="noStrike" cap="none" spc="0" baseline="0">
                <a:ln>
                  <a:noFill/>
                </a:ln>
                <a:solidFill>
                  <a:srgbClr val="71717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1547813" marR="0" indent="-119063" algn="l" defTabSz="309563" eaLnBrk="1" latinLnBrk="0" hangingPunct="1">
              <a:lnSpc>
                <a:spcPct val="15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75" b="0" i="0" u="none" strike="noStrike" cap="none" spc="0" baseline="0">
                <a:ln>
                  <a:noFill/>
                </a:ln>
                <a:solidFill>
                  <a:srgbClr val="71717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1785938" marR="0" indent="-119063" algn="l" defTabSz="309563" eaLnBrk="1" latinLnBrk="0" hangingPunct="1">
              <a:lnSpc>
                <a:spcPct val="15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75" b="0" i="0" u="none" strike="noStrike" cap="none" spc="0" baseline="0">
                <a:ln>
                  <a:noFill/>
                </a:ln>
                <a:solidFill>
                  <a:srgbClr val="71717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2024063" marR="0" indent="-119063" algn="l" defTabSz="309563" eaLnBrk="1" latinLnBrk="0" hangingPunct="1">
              <a:lnSpc>
                <a:spcPct val="15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75" b="0" i="0" u="none" strike="noStrike" cap="none" spc="0" baseline="0">
                <a:ln>
                  <a:noFill/>
                </a:ln>
                <a:solidFill>
                  <a:srgbClr val="71717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344424" indent="-342900">
              <a:buFont typeface="+mj-lt"/>
              <a:buAutoNum type="arabicPeriod"/>
            </a:pPr>
            <a:r>
              <a:rPr lang="en-CA" kern="0" dirty="0" smtClean="0"/>
              <a:t>Overview of the working group </a:t>
            </a:r>
          </a:p>
          <a:p>
            <a:pPr marL="344424" indent="-342900">
              <a:buFont typeface="+mj-lt"/>
              <a:buAutoNum type="arabicPeriod"/>
            </a:pPr>
            <a:r>
              <a:rPr lang="en-CA" kern="0" dirty="0" smtClean="0"/>
              <a:t>SNOMED update on social care (Kelly Davison, Infoway)</a:t>
            </a:r>
          </a:p>
          <a:p>
            <a:pPr marL="344424" indent="-342900">
              <a:buFont typeface="+mj-lt"/>
              <a:buAutoNum type="arabicPeriod"/>
            </a:pPr>
            <a:r>
              <a:rPr lang="en-CA" kern="0" dirty="0" smtClean="0"/>
              <a:t>Discuss three possible direction for the next year</a:t>
            </a:r>
          </a:p>
          <a:p>
            <a:pPr marL="582168" lvl="1" indent="-342900">
              <a:buFont typeface="+mj-lt"/>
              <a:buAutoNum type="alphaLcPeriod"/>
            </a:pPr>
            <a:r>
              <a:rPr lang="en-CA" kern="0" dirty="0" smtClean="0"/>
              <a:t>Adapt the Gravity Project for a Canadian Context</a:t>
            </a:r>
          </a:p>
          <a:p>
            <a:pPr marL="582168" lvl="1" indent="-342900">
              <a:buFont typeface="+mj-lt"/>
              <a:buAutoNum type="alphaLcPeriod"/>
            </a:pPr>
            <a:r>
              <a:rPr lang="en-CA" kern="0" dirty="0" smtClean="0"/>
              <a:t>Examine data collection across different levels</a:t>
            </a:r>
          </a:p>
          <a:p>
            <a:pPr marL="582168" lvl="1" indent="-342900">
              <a:buFont typeface="+mj-lt"/>
              <a:buAutoNum type="alphaLcPeriod"/>
            </a:pPr>
            <a:r>
              <a:rPr lang="en-CA" kern="0" dirty="0" smtClean="0"/>
              <a:t>Develop principles on how to use SDOH data</a:t>
            </a:r>
          </a:p>
          <a:p>
            <a:pPr marL="344424" indent="-342900">
              <a:buFont typeface="+mj-lt"/>
              <a:buAutoNum type="arabicPeriod"/>
            </a:pPr>
            <a:r>
              <a:rPr lang="en-CA" kern="0" dirty="0" smtClean="0"/>
              <a:t>Poll to determine group preferences </a:t>
            </a:r>
          </a:p>
          <a:p>
            <a:pPr lvl="1"/>
            <a:endParaRPr lang="en-CA" kern="0" dirty="0"/>
          </a:p>
        </p:txBody>
      </p:sp>
    </p:spTree>
    <p:extLst>
      <p:ext uri="{BB962C8B-B14F-4D97-AF65-F5344CB8AC3E}">
        <p14:creationId xmlns:p14="http://schemas.microsoft.com/office/powerpoint/2010/main" val="341629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51D6E-4CCD-4212-8BDB-5E668BCE7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dirty="0"/>
              <a:t>©2021 Canada Health Infoway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A5D9DF-2E02-4CF8-B7FF-6F864EBEA4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CFBF29-39BB-47B7-B83E-9E61FEB2B13F}" type="slidenum">
              <a:rPr lang="en-CA" smtClean="0"/>
              <a:pPr/>
              <a:t>4</a:t>
            </a:fld>
            <a:endParaRPr lang="en-CA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8302" y="384048"/>
            <a:ext cx="7821636" cy="476250"/>
          </a:xfrm>
        </p:spPr>
        <p:txBody>
          <a:bodyPr>
            <a:normAutofit/>
          </a:bodyPr>
          <a:lstStyle/>
          <a:p>
            <a:r>
              <a:rPr lang="en-CA" dirty="0" smtClean="0"/>
              <a:t>Purpose </a:t>
            </a:r>
            <a:r>
              <a:rPr lang="en-CA" dirty="0"/>
              <a:t>of Infoway </a:t>
            </a:r>
            <a:r>
              <a:rPr lang="en-CA" dirty="0" smtClean="0"/>
              <a:t>SDOH Group</a:t>
            </a:r>
            <a:endParaRPr lang="en-CA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557805"/>
              </p:ext>
            </p:extLst>
          </p:nvPr>
        </p:nvGraphicFramePr>
        <p:xfrm>
          <a:off x="563766" y="1241946"/>
          <a:ext cx="8580234" cy="365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36438">
                  <a:extLst>
                    <a:ext uri="{9D8B030D-6E8A-4147-A177-3AD203B41FA5}">
                      <a16:colId xmlns:a16="http://schemas.microsoft.com/office/drawing/2014/main" val="3797651100"/>
                    </a:ext>
                  </a:extLst>
                </a:gridCol>
                <a:gridCol w="543796">
                  <a:extLst>
                    <a:ext uri="{9D8B030D-6E8A-4147-A177-3AD203B41FA5}">
                      <a16:colId xmlns:a16="http://schemas.microsoft.com/office/drawing/2014/main" val="877609219"/>
                    </a:ext>
                  </a:extLst>
                </a:gridCol>
              </a:tblGrid>
              <a:tr h="3145809">
                <a:tc>
                  <a:txBody>
                    <a:bodyPr/>
                    <a:lstStyle/>
                    <a:p>
                      <a:pPr algn="l"/>
                      <a:r>
                        <a:rPr lang="en-US" sz="1800" b="1" i="1" kern="120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SDOH Working </a:t>
                      </a:r>
                      <a:r>
                        <a:rPr lang="en-US" sz="1800" b="1" i="1" kern="12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Group meeting every </a:t>
                      </a:r>
                      <a:r>
                        <a:rPr lang="en-US" sz="1800" b="1" i="1" kern="120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first Wednesday of the month</a:t>
                      </a:r>
                      <a:r>
                        <a:rPr lang="en-US" sz="1800" b="1" i="1" kern="12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 Our next meeting is </a:t>
                      </a:r>
                      <a:r>
                        <a:rPr lang="en-US" sz="1800" b="1" i="1" kern="120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September</a:t>
                      </a:r>
                      <a:r>
                        <a:rPr lang="en-US" sz="1800" b="1" i="1" kern="1200" baseline="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i="1" kern="120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2021 </a:t>
                      </a:r>
                      <a:r>
                        <a:rPr lang="en-US" sz="1800" b="1" i="1" kern="12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at </a:t>
                      </a:r>
                      <a:r>
                        <a:rPr lang="en-US" sz="1800" b="1" i="1" kern="120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9am PT/12pm </a:t>
                      </a:r>
                      <a:r>
                        <a:rPr lang="en-US" sz="1800" b="1" i="1" kern="12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ET.</a:t>
                      </a:r>
                      <a:endParaRPr lang="en-US" sz="1800" b="0" i="1" kern="12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l"/>
                      <a:endParaRPr kumimoji="0" lang="en-C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algn="l"/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Explore how to incorporate social determinants of health (SDOH) concepts into digital health systems. 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this 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working</a:t>
                      </a:r>
                      <a:r>
                        <a:rPr lang="en-US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group 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we will apply a strengths-based</a:t>
                      </a:r>
                      <a:r>
                        <a:rPr lang="en-US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approach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:</a:t>
                      </a:r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l"/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 Identifying the ways to collect and use SDOH data;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 Matching actions to target inequities and measuring the impact of these actions; and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 Ensuring appropriate and safe collection, storage and use of SDOH data.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474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278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A5D9DF-2E02-4CF8-B7FF-6F864EBEA4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CFBF29-39BB-47B7-B83E-9E61FEB2B13F}" type="slidenum">
              <a:rPr lang="en-CA" smtClean="0"/>
              <a:pPr/>
              <a:t>5</a:t>
            </a:fld>
            <a:endParaRPr lang="en-C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-224" t="6026" r="224" b="-1166"/>
          <a:stretch/>
        </p:blipFill>
        <p:spPr bwMode="auto">
          <a:xfrm>
            <a:off x="0" y="0"/>
            <a:ext cx="7876005" cy="431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37119" y="4450208"/>
            <a:ext cx="688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Please mute your microphone, use chat to raise ideas. </a:t>
            </a:r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3051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A5D9DF-2E02-4CF8-B7FF-6F864EBEA4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CFBF29-39BB-47B7-B83E-9E61FEB2B13F}" type="slidenum">
              <a:rPr lang="en-CA" smtClean="0"/>
              <a:pPr/>
              <a:t>6</a:t>
            </a:fld>
            <a:endParaRPr lang="en-CA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D52B66F-460B-468E-9A9A-0FD0F1863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84048"/>
            <a:ext cx="7464213" cy="4754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Determining the focus of the group for the next year</a:t>
            </a:r>
            <a:endParaRPr lang="fr-FR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D7E3198-8FD5-4BB1-98D4-A83F24FD5D0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83920" y="1487424"/>
            <a:ext cx="6629400" cy="3200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Summaries in main room</a:t>
            </a:r>
            <a:endParaRPr lang="en-US" dirty="0"/>
          </a:p>
          <a:p>
            <a:r>
              <a:rPr lang="en-US" dirty="0"/>
              <a:t>Breakout rooms with objectives</a:t>
            </a:r>
          </a:p>
          <a:p>
            <a:r>
              <a:rPr lang="en-US" dirty="0"/>
              <a:t>Large group for sharing-back</a:t>
            </a:r>
          </a:p>
          <a:p>
            <a:r>
              <a:rPr lang="en-US" dirty="0"/>
              <a:t>Sessions recorded for main meeting (not breakouts) </a:t>
            </a:r>
            <a:r>
              <a:rPr lang="en-US" dirty="0">
                <a:sym typeface="Wingdings" panose="05000000000000000000" pitchFamily="2" charset="2"/>
              </a:rPr>
              <a:t> notes using shared Google </a:t>
            </a:r>
            <a:r>
              <a:rPr lang="en-US" dirty="0" smtClean="0">
                <a:sym typeface="Wingdings" panose="05000000000000000000" pitchFamily="2" charset="2"/>
              </a:rPr>
              <a:t>Docs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Posting summary notes and not the recordings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E9043-AFAF-43C6-BBAB-11922C7FE171}"/>
              </a:ext>
            </a:extLst>
          </p:cNvPr>
          <p:cNvSpPr txBox="1"/>
          <p:nvPr/>
        </p:nvSpPr>
        <p:spPr>
          <a:xfrm>
            <a:off x="152400" y="4817446"/>
            <a:ext cx="16498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© Antonio &amp; Conklin 2021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92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832" y="2123694"/>
            <a:ext cx="7552944" cy="475488"/>
          </a:xfrm>
        </p:spPr>
        <p:txBody>
          <a:bodyPr>
            <a:normAutofit fontScale="90000"/>
          </a:bodyPr>
          <a:lstStyle/>
          <a:p>
            <a:r>
              <a:rPr lang="en-CA" sz="4000" dirty="0"/>
              <a:t>Area </a:t>
            </a:r>
            <a:r>
              <a:rPr lang="en-CA" sz="4000" dirty="0" smtClean="0"/>
              <a:t>1: Adaptation of Gravity </a:t>
            </a:r>
            <a:r>
              <a:rPr lang="en-CA" sz="4000" dirty="0"/>
              <a:t>Project</a:t>
            </a:r>
            <a:br>
              <a:rPr lang="en-CA" sz="4000" dirty="0"/>
            </a:br>
            <a:r>
              <a:rPr lang="en-CA" sz="4000" dirty="0" smtClean="0"/>
              <a:t/>
            </a:r>
            <a:br>
              <a:rPr lang="en-CA" sz="4000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>a) explore </a:t>
            </a:r>
            <a:r>
              <a:rPr lang="en-CA" dirty="0"/>
              <a:t>a new domain (e.g., Indigenous perspective, digital lens)</a:t>
            </a:r>
            <a:br>
              <a:rPr lang="en-CA" dirty="0"/>
            </a:br>
            <a:r>
              <a:rPr lang="en-CA" dirty="0" smtClean="0"/>
              <a:t>b) adapt a domain (e.g., food insecurity)</a:t>
            </a:r>
            <a:br>
              <a:rPr lang="en-CA" dirty="0" smtClean="0"/>
            </a:br>
            <a:r>
              <a:rPr lang="en-CA" dirty="0"/>
              <a:t>	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>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4A23-399E-4324-A323-43BEFECF225E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DE9043-AFAF-43C6-BBAB-11922C7FE171}"/>
              </a:ext>
            </a:extLst>
          </p:cNvPr>
          <p:cNvSpPr txBox="1"/>
          <p:nvPr/>
        </p:nvSpPr>
        <p:spPr>
          <a:xfrm>
            <a:off x="0" y="4954999"/>
            <a:ext cx="16498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 Antonio &amp; Conklin 2021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769053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68572" y="4704131"/>
            <a:ext cx="54604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Source: The Gravity Project (2021) </a:t>
            </a:r>
            <a:r>
              <a:rPr lang="en-US" sz="1100" b="1" dirty="0" smtClean="0">
                <a:hlinkClick r:id="rId3"/>
              </a:rPr>
              <a:t>https</a:t>
            </a:r>
            <a:r>
              <a:rPr lang="en-US" sz="1100" b="1" dirty="0">
                <a:hlinkClick r:id="rId3"/>
              </a:rPr>
              <a:t>://confluence.hl7.org/display/GRAV/The+Gravity+Project</a:t>
            </a:r>
            <a:endParaRPr lang="en-US" sz="1100" b="1" dirty="0"/>
          </a:p>
        </p:txBody>
      </p:sp>
      <p:pic>
        <p:nvPicPr>
          <p:cNvPr id="6" name="Picture 2" descr="image2021-4-16_12-2-16.png"/>
          <p:cNvPicPr>
            <a:picLocks noChangeAspect="1" noChangeArrowheads="1"/>
          </p:cNvPicPr>
          <p:nvPr/>
        </p:nvPicPr>
        <p:blipFill rotWithShape="1">
          <a:blip r:embed="rId4"/>
          <a:srcRect l="-215" t="9717" r="215" b="47638"/>
          <a:stretch/>
        </p:blipFill>
        <p:spPr bwMode="auto">
          <a:xfrm>
            <a:off x="190499" y="643965"/>
            <a:ext cx="8496301" cy="1934643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65A27D0-A573-41C1-BA7D-29A7FF219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85" y="-13599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Review of Current Gravity Domains</a:t>
            </a:r>
            <a:endParaRPr lang="fr-FR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A19A97-39F1-415B-BD7D-EC5A652DC051}"/>
              </a:ext>
            </a:extLst>
          </p:cNvPr>
          <p:cNvSpPr txBox="1"/>
          <p:nvPr/>
        </p:nvSpPr>
        <p:spPr>
          <a:xfrm>
            <a:off x="0" y="4934496"/>
            <a:ext cx="16498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© Antonio &amp; Conklin 2021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4A23-399E-4324-A323-43BEFECF225E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4296" y="2593410"/>
            <a:ext cx="4828776" cy="18261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85750" indent="-285750" defTabSz="825500">
              <a:buFont typeface="Arial" panose="020B0604020202020204" pitchFamily="34" charset="0"/>
              <a:buChar char="•"/>
            </a:pPr>
            <a:r>
              <a:rPr lang="en-CA" sz="1600" dirty="0"/>
              <a:t>Food Insecurity</a:t>
            </a:r>
          </a:p>
          <a:p>
            <a:pPr marL="285750" indent="-285750" defTabSz="825500">
              <a:buFont typeface="Arial" panose="020B0604020202020204" pitchFamily="34" charset="0"/>
              <a:buChar char="•"/>
            </a:pPr>
            <a:r>
              <a:rPr lang="en-CA" sz="1600" dirty="0" smtClean="0"/>
              <a:t>Demographic </a:t>
            </a:r>
            <a:r>
              <a:rPr lang="en-CA" sz="1600" dirty="0"/>
              <a:t>Status</a:t>
            </a:r>
          </a:p>
          <a:p>
            <a:pPr marL="285750" indent="-285750" algn="l" defTabSz="825500">
              <a:buFont typeface="Arial" panose="020B0604020202020204" pitchFamily="34" charset="0"/>
              <a:buChar char="•"/>
            </a:pPr>
            <a:r>
              <a:rPr lang="en-CA" sz="1600" b="0" cap="none" dirty="0" smtClean="0"/>
              <a:t>Inadequate Housing</a:t>
            </a:r>
          </a:p>
          <a:p>
            <a:pPr marL="285750" indent="-285750" algn="l" defTabSz="825500">
              <a:buFont typeface="Arial" panose="020B0604020202020204" pitchFamily="34" charset="0"/>
              <a:buChar char="•"/>
            </a:pPr>
            <a:r>
              <a:rPr lang="en-CA" sz="1600" dirty="0" smtClean="0"/>
              <a:t>Transportation Insecurity</a:t>
            </a:r>
          </a:p>
          <a:p>
            <a:pPr marL="285750" indent="-285750" algn="l" defTabSz="825500">
              <a:buFont typeface="Arial" panose="020B0604020202020204" pitchFamily="34" charset="0"/>
              <a:buChar char="•"/>
            </a:pPr>
            <a:r>
              <a:rPr lang="en-CA" sz="1600" b="0" cap="none" dirty="0" smtClean="0"/>
              <a:t>Financial Insecurity</a:t>
            </a:r>
          </a:p>
          <a:p>
            <a:pPr marL="285750" indent="-285750" algn="l" defTabSz="825500">
              <a:buFont typeface="Arial" panose="020B0604020202020204" pitchFamily="34" charset="0"/>
              <a:buChar char="•"/>
            </a:pPr>
            <a:r>
              <a:rPr lang="en-CA" sz="1600" dirty="0" smtClean="0"/>
              <a:t>Stress</a:t>
            </a:r>
          </a:p>
          <a:p>
            <a:pPr marL="285750" indent="-285750" algn="l" defTabSz="825500">
              <a:buFont typeface="Arial" panose="020B0604020202020204" pitchFamily="34" charset="0"/>
              <a:buChar char="•"/>
            </a:pPr>
            <a:r>
              <a:rPr lang="en-CA" sz="1600" b="0" cap="none" dirty="0" smtClean="0"/>
              <a:t>Material Hardship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06256" y="2738559"/>
            <a:ext cx="4828776" cy="18261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85750" indent="-285750" algn="l" defTabSz="825500">
              <a:buFont typeface="Arial" panose="020B0604020202020204" pitchFamily="34" charset="0"/>
              <a:buChar char="•"/>
            </a:pPr>
            <a:r>
              <a:rPr lang="en-CA" sz="1600" dirty="0" smtClean="0"/>
              <a:t>Elder Abuse</a:t>
            </a:r>
          </a:p>
          <a:p>
            <a:pPr marL="285750" indent="-285750" algn="l" defTabSz="825500">
              <a:buFont typeface="Arial" panose="020B0604020202020204" pitchFamily="34" charset="0"/>
              <a:buChar char="•"/>
            </a:pPr>
            <a:r>
              <a:rPr lang="en-CA" sz="1600" b="0" cap="none" dirty="0" smtClean="0"/>
              <a:t>Intimate Partner Violence</a:t>
            </a:r>
          </a:p>
          <a:p>
            <a:pPr marL="285750" indent="-285750" algn="l" defTabSz="825500">
              <a:buFont typeface="Arial" panose="020B0604020202020204" pitchFamily="34" charset="0"/>
              <a:buChar char="•"/>
            </a:pPr>
            <a:r>
              <a:rPr lang="en-CA" sz="1600" dirty="0" smtClean="0"/>
              <a:t>Social Isolation &amp; Loneliness</a:t>
            </a:r>
          </a:p>
          <a:p>
            <a:pPr marL="285750" indent="-285750" algn="l" defTabSz="825500">
              <a:buFont typeface="Arial" panose="020B0604020202020204" pitchFamily="34" charset="0"/>
              <a:buChar char="•"/>
            </a:pPr>
            <a:r>
              <a:rPr lang="en-CA" sz="1600" b="0" cap="none" dirty="0" smtClean="0"/>
              <a:t>Food Desert</a:t>
            </a:r>
          </a:p>
          <a:p>
            <a:pPr marL="285750" indent="-285750" algn="l" defTabSz="825500">
              <a:buFont typeface="Arial" panose="020B0604020202020204" pitchFamily="34" charset="0"/>
              <a:buChar char="•"/>
            </a:pPr>
            <a:r>
              <a:rPr lang="en-CA" sz="1600" dirty="0" smtClean="0"/>
              <a:t>Neighborhood Safety</a:t>
            </a:r>
          </a:p>
          <a:p>
            <a:pPr marL="285750" indent="-285750" algn="l" defTabSz="825500">
              <a:buFont typeface="Arial" panose="020B0604020202020204" pitchFamily="34" charset="0"/>
              <a:buChar char="•"/>
            </a:pPr>
            <a:r>
              <a:rPr lang="en-CA" sz="1600" b="0" cap="none" dirty="0" smtClean="0"/>
              <a:t>Racism / Bias / Discrimination</a:t>
            </a:r>
          </a:p>
          <a:p>
            <a:pPr algn="l" defTabSz="825500"/>
            <a:endParaRPr lang="en-CA" sz="1600" b="0" cap="none" dirty="0" smtClean="0"/>
          </a:p>
        </p:txBody>
      </p:sp>
    </p:spTree>
    <p:extLst>
      <p:ext uri="{BB962C8B-B14F-4D97-AF65-F5344CB8AC3E}">
        <p14:creationId xmlns:p14="http://schemas.microsoft.com/office/powerpoint/2010/main" val="3051731678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16" y="137532"/>
            <a:ext cx="6629400" cy="475488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sz="3100" dirty="0" smtClean="0"/>
              <a:t>Define </a:t>
            </a:r>
            <a:r>
              <a:rPr lang="en-CA" sz="3100" dirty="0"/>
              <a:t>the Domain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Food Insecurity – Gravity Project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4A23-399E-4324-A323-43BEFECF225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95528" y="1347719"/>
            <a:ext cx="8156448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85750" indent="-285750" defTabSz="825500">
              <a:buFont typeface="Arial" panose="020B0604020202020204" pitchFamily="34" charset="0"/>
              <a:buChar char="•"/>
            </a:pPr>
            <a:r>
              <a:rPr lang="en-US" b="1" dirty="0" smtClean="0"/>
              <a:t>Food insecurity-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Uncertain, limited, or unstable access to food that is: adequate in quantity and in nutritional quality; culturally acceptable; safe and acquired in socially acceptable ways </a:t>
            </a:r>
          </a:p>
          <a:p>
            <a:pPr marL="285750" indent="-285750" defTabSz="825500">
              <a:buFont typeface="Arial" panose="020B0604020202020204" pitchFamily="34" charset="0"/>
              <a:buChar char="•"/>
            </a:pPr>
            <a:r>
              <a:rPr lang="en-US" b="1" dirty="0" smtClean="0"/>
              <a:t>Mild </a:t>
            </a:r>
            <a:r>
              <a:rPr lang="en-US" b="1" dirty="0"/>
              <a:t>Food Insecurity-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The stage in the food insecurity spectrum best characterized by uncertainty and worry about adequate food resources and effects on cultural acceptability </a:t>
            </a:r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 defTabSz="825500">
              <a:buFont typeface="Arial" panose="020B0604020202020204" pitchFamily="34" charset="0"/>
              <a:buChar char="•"/>
            </a:pPr>
            <a:r>
              <a:rPr lang="en-US" b="1" dirty="0" smtClean="0"/>
              <a:t>Moderate </a:t>
            </a:r>
            <a:r>
              <a:rPr lang="en-US" b="1" dirty="0"/>
              <a:t>Food Insecurity-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The stage in the food insecurity spectrum best characterized by effects on food quality and variety and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safety</a:t>
            </a:r>
          </a:p>
          <a:p>
            <a:pPr marL="285750" indent="-285750" defTabSz="825500">
              <a:buFont typeface="Arial" panose="020B0604020202020204" pitchFamily="34" charset="0"/>
              <a:buChar char="•"/>
            </a:pPr>
            <a:r>
              <a:rPr lang="en-US" b="1" dirty="0" smtClean="0"/>
              <a:t>Severe </a:t>
            </a:r>
            <a:r>
              <a:rPr lang="en-US" b="1" dirty="0"/>
              <a:t>Food Insecurity</a:t>
            </a:r>
            <a:r>
              <a:rPr lang="en-US" dirty="0"/>
              <a:t>-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The stage in the food insecurity spectrum best characterized by effects on food quantity </a:t>
            </a:r>
            <a:endParaRPr lang="en-CA" b="0" cap="none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DE9043-AFAF-43C6-BBAB-11922C7FE171}"/>
              </a:ext>
            </a:extLst>
          </p:cNvPr>
          <p:cNvSpPr txBox="1"/>
          <p:nvPr/>
        </p:nvSpPr>
        <p:spPr>
          <a:xfrm>
            <a:off x="0" y="4954999"/>
            <a:ext cx="16498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© Antonio &amp; Conklin 2021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79008" y="4634874"/>
            <a:ext cx="3730752" cy="3540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CA" sz="1600" b="0" cap="none" dirty="0" smtClean="0"/>
              <a:t>Source: The Gravity Project (2021) </a:t>
            </a:r>
          </a:p>
        </p:txBody>
      </p:sp>
    </p:spTree>
    <p:extLst>
      <p:ext uri="{BB962C8B-B14F-4D97-AF65-F5344CB8AC3E}">
        <p14:creationId xmlns:p14="http://schemas.microsoft.com/office/powerpoint/2010/main" val="465229802"/>
      </p:ext>
    </p:extLst>
  </p:cSld>
  <p:clrMapOvr>
    <a:masterClrMapping/>
  </p:clrMapOvr>
</p:sld>
</file>

<file path=ppt/theme/theme1.xml><?xml version="1.0" encoding="utf-8"?>
<a:theme xmlns:a="http://schemas.openxmlformats.org/drawingml/2006/main" name="Canada Health Infoway">
  <a:themeElements>
    <a:clrScheme name="Access Health 2019">
      <a:dk1>
        <a:srgbClr val="000000"/>
      </a:dk1>
      <a:lt1>
        <a:srgbClr val="FFFFFF"/>
      </a:lt1>
      <a:dk2>
        <a:srgbClr val="E02E3B"/>
      </a:dk2>
      <a:lt2>
        <a:srgbClr val="D8D8D8"/>
      </a:lt2>
      <a:accent1>
        <a:srgbClr val="A3232C"/>
      </a:accent1>
      <a:accent2>
        <a:srgbClr val="610210"/>
      </a:accent2>
      <a:accent3>
        <a:srgbClr val="0A3E3F"/>
      </a:accent3>
      <a:accent4>
        <a:srgbClr val="326D6B"/>
      </a:accent4>
      <a:accent5>
        <a:srgbClr val="1F305B"/>
      </a:accent5>
      <a:accent6>
        <a:srgbClr val="4C5E84"/>
      </a:accent6>
      <a:hlink>
        <a:srgbClr val="E02E3B"/>
      </a:hlink>
      <a:folHlink>
        <a:srgbClr val="E02E3B"/>
      </a:folHlink>
    </a:clrScheme>
    <a:fontScheme name="Canada Health Infoway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algn="l" defTabSz="825500">
          <a:defRPr sz="1600" b="0" cap="none" dirty="0">
            <a:solidFill>
              <a:srgbClr val="FFFFFF"/>
            </a:solidFill>
            <a:ea typeface="Helvetica Neue Light"/>
            <a:cs typeface="Helvetica Neue Light"/>
            <a:sym typeface="Helvetica Neue Ligh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algn="l" defTabSz="825500">
          <a:defRPr sz="1600" b="0" cap="none" dirty="0" smtClean="0"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27388</TotalTime>
  <Words>1378</Words>
  <Application>Microsoft Office PowerPoint</Application>
  <PresentationFormat>On-screen Show (16:9)</PresentationFormat>
  <Paragraphs>241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Helvetica Neue</vt:lpstr>
      <vt:lpstr>Helvetica Neue Light</vt:lpstr>
      <vt:lpstr>Times New Roman</vt:lpstr>
      <vt:lpstr>Wingdings</vt:lpstr>
      <vt:lpstr>Canada Health Infoway</vt:lpstr>
      <vt:lpstr>Main theme logo</vt:lpstr>
      <vt:lpstr>Acknowledgement</vt:lpstr>
      <vt:lpstr>Agenda</vt:lpstr>
      <vt:lpstr>Purpose of Infoway SDOH Group</vt:lpstr>
      <vt:lpstr>PowerPoint Presentation</vt:lpstr>
      <vt:lpstr>Determining the focus of the group for the next year</vt:lpstr>
      <vt:lpstr>Area 1: Adaptation of Gravity Project   a) explore a new domain (e.g., Indigenous perspective, digital lens) b) adapt a domain (e.g., food insecurity)    </vt:lpstr>
      <vt:lpstr>Review of Current Gravity Domains</vt:lpstr>
      <vt:lpstr> Define the Domain Food Insecurity – Gravity Project</vt:lpstr>
      <vt:lpstr>Determine the Measure Food Security – Gravity Project - ICD-10 Codes</vt:lpstr>
      <vt:lpstr>Food Security – Gravity Project - ICD-10 Codes</vt:lpstr>
      <vt:lpstr>Further considerations</vt:lpstr>
      <vt:lpstr>Breakout Room</vt:lpstr>
      <vt:lpstr>PowerPoint Presentation</vt:lpstr>
      <vt:lpstr>Discussion</vt:lpstr>
      <vt:lpstr>Area 2: Examine data collection across different levels  e.g. SPARK Study income question compared to Statistics Canada question </vt:lpstr>
      <vt:lpstr>SPARK Tool</vt:lpstr>
      <vt:lpstr>Applying SDOH in clinical practice?</vt:lpstr>
      <vt:lpstr>Applying SDOH at population level</vt:lpstr>
      <vt:lpstr>What might this look like? Take one domain and apply use cases to understand types of questions to ask in daily practice versus population level.  Further considerations: Where to get the use cases? </vt:lpstr>
      <vt:lpstr>PowerPoint Presentation</vt:lpstr>
      <vt:lpstr>Thank you! Please join us for our next meeting on August 4th, 2021.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Marcy Antonio</dc:creator>
  <cp:lastModifiedBy>Marcy Antonio</cp:lastModifiedBy>
  <cp:revision>229</cp:revision>
  <dcterms:created xsi:type="dcterms:W3CDTF">2020-07-08T17:27:57Z</dcterms:created>
  <dcterms:modified xsi:type="dcterms:W3CDTF">2021-07-09T21:29:45Z</dcterms:modified>
</cp:coreProperties>
</file>