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handoutMasterIdLst>
    <p:handoutMasterId r:id="rId16"/>
  </p:handoutMasterIdLst>
  <p:sldIdLst>
    <p:sldId id="284" r:id="rId2"/>
    <p:sldId id="330" r:id="rId3"/>
    <p:sldId id="340" r:id="rId4"/>
    <p:sldId id="344" r:id="rId5"/>
    <p:sldId id="345" r:id="rId6"/>
    <p:sldId id="346" r:id="rId7"/>
    <p:sldId id="347" r:id="rId8"/>
    <p:sldId id="348" r:id="rId9"/>
    <p:sldId id="349" r:id="rId10"/>
    <p:sldId id="351" r:id="rId11"/>
    <p:sldId id="342" r:id="rId12"/>
    <p:sldId id="350" r:id="rId13"/>
    <p:sldId id="335" r:id="rId14"/>
  </p:sldIdLst>
  <p:sldSz cx="9144000" cy="5143500" type="screen16x9"/>
  <p:notesSz cx="6950075" cy="9236075"/>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9pPr>
  </p:defaultTextStyle>
  <p:extLst>
    <p:ext uri="{521415D9-36F7-43E2-AB2F-B90AF26B5E84}">
      <p14:sectionLst xmlns:p14="http://schemas.microsoft.com/office/powerpoint/2010/main">
        <p14:section name="Canada Health Infoway" id="{30BADA36-A467-4704-BBDC-6B182C540F4B}">
          <p14:sldIdLst>
            <p14:sldId id="284"/>
            <p14:sldId id="330"/>
            <p14:sldId id="340"/>
            <p14:sldId id="344"/>
            <p14:sldId id="345"/>
            <p14:sldId id="346"/>
            <p14:sldId id="347"/>
            <p14:sldId id="348"/>
            <p14:sldId id="349"/>
            <p14:sldId id="351"/>
            <p14:sldId id="342"/>
            <p14:sldId id="350"/>
            <p14:sldId id="335"/>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cLean , Andrea" initials="M,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000"/>
    <a:srgbClr val="E02E3B"/>
    <a:srgbClr val="E1E1E1"/>
    <a:srgbClr val="000000"/>
    <a:srgbClr val="171717"/>
    <a:srgbClr val="1A1919"/>
    <a:srgbClr val="515151"/>
    <a:srgbClr val="2B2C2B"/>
    <a:srgbClr val="5556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4C3C2611-4C71-4FC5-86AE-919BDF0F9419}" styleName="">
    <a:tblBg/>
    <a:wholeTbl>
      <a:tcTxStyle b="off" i="off">
        <a:font>
          <a:latin typeface="Helvetica Neue Light"/>
          <a:ea typeface="Helvetica Neue Light"/>
          <a:cs typeface="Helvetica Neue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
          <a:latin typeface="Helvetica Neue Light"/>
          <a:ea typeface="Helvetica Neue Light"/>
          <a:cs typeface="Helvetica Neue Light"/>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
          <a:latin typeface="Helvetica Neue Light"/>
          <a:ea typeface="Helvetica Neue Light"/>
          <a:cs typeface="Helvetica Neue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
          <a:latin typeface="Helvetica Neue Light"/>
          <a:ea typeface="Helvetica Neue Light"/>
          <a:cs typeface="Helvetica Neue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4D7"/>
          </a:solidFill>
        </a:fill>
      </a:tcStyle>
    </a:wholeTbl>
    <a:band2H>
      <a:tcTxStyle/>
      <a:tcStyle>
        <a:tcBdr/>
        <a:fill>
          <a:solidFill>
            <a:srgbClr val="C3C2C2"/>
          </a:solidFill>
        </a:fill>
      </a:tcStyle>
    </a:band2H>
    <a:firstCol>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
          <a:latin typeface="Helvetica Neue Light"/>
          <a:ea typeface="Helvetica Neue Light"/>
          <a:cs typeface="Helvetica Neue Light"/>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
          <a:latin typeface="Helvetica Neue Light"/>
          <a:ea typeface="Helvetica Neue Light"/>
          <a:cs typeface="Helvetica Neue Light"/>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
          <a:latin typeface="Helvetica Neue Light"/>
          <a:ea typeface="Helvetica Neue Light"/>
          <a:cs typeface="Helvetica Neue Light"/>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151" autoAdjust="0"/>
    <p:restoredTop sz="95441" autoAdjust="0"/>
  </p:normalViewPr>
  <p:slideViewPr>
    <p:cSldViewPr snapToGrid="0" snapToObjects="1">
      <p:cViewPr varScale="1">
        <p:scale>
          <a:sx n="149" d="100"/>
          <a:sy n="149" d="100"/>
        </p:scale>
        <p:origin x="132" y="174"/>
      </p:cViewPr>
      <p:guideLst>
        <p:guide orient="horz" pos="162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Lst>
  </p:outlineViewPr>
  <p:notesTextViewPr>
    <p:cViewPr>
      <p:scale>
        <a:sx n="1" d="1"/>
        <a:sy n="1" d="1"/>
      </p:scale>
      <p:origin x="0" y="0"/>
    </p:cViewPr>
  </p:notesTextViewPr>
  <p:sorterViewPr>
    <p:cViewPr>
      <p:scale>
        <a:sx n="160" d="100"/>
        <a:sy n="160" d="100"/>
      </p:scale>
      <p:origin x="0" y="-130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_rels/viewProps.xml.rels><?xml version="1.0" encoding="UTF-8" standalone="yes"?>
<Relationships xmlns="http://schemas.openxmlformats.org/package/2006/relationships"><Relationship Id="rId8" Type="http://schemas.openxmlformats.org/officeDocument/2006/relationships/slide" Target="slides/slide12.xml"/><Relationship Id="rId3" Type="http://schemas.openxmlformats.org/officeDocument/2006/relationships/slide" Target="slides/slide5.xml"/><Relationship Id="rId7" Type="http://schemas.openxmlformats.org/officeDocument/2006/relationships/slide" Target="slides/slide9.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8.xml"/><Relationship Id="rId5" Type="http://schemas.openxmlformats.org/officeDocument/2006/relationships/slide" Target="slides/slide7.xml"/><Relationship Id="rId4" Type="http://schemas.openxmlformats.org/officeDocument/2006/relationships/slide" Target="slides/slide6.xml"/><Relationship Id="rId9"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CA"/>
          </a:p>
        </p:txBody>
      </p:sp>
      <p:sp>
        <p:nvSpPr>
          <p:cNvPr id="3" name="Date Placeholder 2"/>
          <p:cNvSpPr>
            <a:spLocks noGrp="1"/>
          </p:cNvSpPr>
          <p:nvPr>
            <p:ph type="dt" sz="quarter" idx="1"/>
          </p:nvPr>
        </p:nvSpPr>
        <p:spPr>
          <a:xfrm>
            <a:off x="3936768" y="0"/>
            <a:ext cx="3011699" cy="463408"/>
          </a:xfrm>
          <a:prstGeom prst="rect">
            <a:avLst/>
          </a:prstGeom>
        </p:spPr>
        <p:txBody>
          <a:bodyPr vert="horz" lIns="92492" tIns="46246" rIns="92492" bIns="46246" rtlCol="0"/>
          <a:lstStyle>
            <a:lvl1pPr algn="r">
              <a:defRPr sz="1200"/>
            </a:lvl1pPr>
          </a:lstStyle>
          <a:p>
            <a:fld id="{66FE013A-E9B4-4358-8307-BA9C777E9E60}" type="datetimeFigureOut">
              <a:rPr lang="en-CA" smtClean="0"/>
              <a:t>2021-05-25</a:t>
            </a:fld>
            <a:endParaRPr lang="en-CA"/>
          </a:p>
        </p:txBody>
      </p:sp>
      <p:sp>
        <p:nvSpPr>
          <p:cNvPr id="4" name="Footer Placeholder 3"/>
          <p:cNvSpPr>
            <a:spLocks noGrp="1"/>
          </p:cNvSpPr>
          <p:nvPr>
            <p:ph type="ftr" sz="quarter" idx="2"/>
          </p:nvPr>
        </p:nvSpPr>
        <p:spPr>
          <a:xfrm>
            <a:off x="0" y="8772669"/>
            <a:ext cx="3011699" cy="463407"/>
          </a:xfrm>
          <a:prstGeom prst="rect">
            <a:avLst/>
          </a:prstGeom>
        </p:spPr>
        <p:txBody>
          <a:bodyPr vert="horz" lIns="92492" tIns="46246" rIns="92492" bIns="46246" rtlCol="0" anchor="b"/>
          <a:lstStyle>
            <a:lvl1pPr algn="l">
              <a:defRPr sz="1200"/>
            </a:lvl1pPr>
          </a:lstStyle>
          <a:p>
            <a:endParaRPr lang="en-CA"/>
          </a:p>
        </p:txBody>
      </p:sp>
      <p:sp>
        <p:nvSpPr>
          <p:cNvPr id="5" name="Slide Number Placeholder 4"/>
          <p:cNvSpPr>
            <a:spLocks noGrp="1"/>
          </p:cNvSpPr>
          <p:nvPr>
            <p:ph type="sldNum" sz="quarter" idx="3"/>
          </p:nvPr>
        </p:nvSpPr>
        <p:spPr>
          <a:xfrm>
            <a:off x="3936768" y="8772669"/>
            <a:ext cx="3011699" cy="463407"/>
          </a:xfrm>
          <a:prstGeom prst="rect">
            <a:avLst/>
          </a:prstGeom>
        </p:spPr>
        <p:txBody>
          <a:bodyPr vert="horz" lIns="92492" tIns="46246" rIns="92492" bIns="46246" rtlCol="0" anchor="b"/>
          <a:lstStyle>
            <a:lvl1pPr algn="r">
              <a:defRPr sz="1200"/>
            </a:lvl1pPr>
          </a:lstStyle>
          <a:p>
            <a:fld id="{795EC60D-6409-43CD-8EE0-A49B67AAFD10}" type="slidenum">
              <a:rPr lang="en-CA" smtClean="0"/>
              <a:t>‹#›</a:t>
            </a:fld>
            <a:endParaRPr lang="en-CA"/>
          </a:p>
        </p:txBody>
      </p:sp>
    </p:spTree>
    <p:extLst>
      <p:ext uri="{BB962C8B-B14F-4D97-AF65-F5344CB8AC3E}">
        <p14:creationId xmlns:p14="http://schemas.microsoft.com/office/powerpoint/2010/main" val="10956934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4" name="Shape 174"/>
          <p:cNvSpPr>
            <a:spLocks noGrp="1" noRot="1" noChangeAspect="1"/>
          </p:cNvSpPr>
          <p:nvPr>
            <p:ph type="sldImg"/>
          </p:nvPr>
        </p:nvSpPr>
        <p:spPr>
          <a:xfrm>
            <a:off x="395288" y="692150"/>
            <a:ext cx="6159500" cy="3463925"/>
          </a:xfrm>
          <a:prstGeom prst="rect">
            <a:avLst/>
          </a:prstGeom>
        </p:spPr>
        <p:txBody>
          <a:bodyPr lIns="92492" tIns="46246" rIns="92492" bIns="46246"/>
          <a:lstStyle/>
          <a:p>
            <a:endParaRPr/>
          </a:p>
        </p:txBody>
      </p:sp>
      <p:sp>
        <p:nvSpPr>
          <p:cNvPr id="175" name="Shape 175"/>
          <p:cNvSpPr>
            <a:spLocks noGrp="1"/>
          </p:cNvSpPr>
          <p:nvPr>
            <p:ph type="body" sz="quarter" idx="1"/>
          </p:nvPr>
        </p:nvSpPr>
        <p:spPr>
          <a:xfrm>
            <a:off x="926677" y="4387136"/>
            <a:ext cx="5096722" cy="4156234"/>
          </a:xfrm>
          <a:prstGeom prst="rect">
            <a:avLst/>
          </a:prstGeom>
        </p:spPr>
        <p:txBody>
          <a:bodyPr lIns="92492" tIns="46246" rIns="92492" bIns="46246"/>
          <a:lstStyle/>
          <a:p>
            <a:endParaRPr/>
          </a:p>
        </p:txBody>
      </p:sp>
    </p:spTree>
    <p:extLst>
      <p:ext uri="{BB962C8B-B14F-4D97-AF65-F5344CB8AC3E}">
        <p14:creationId xmlns:p14="http://schemas.microsoft.com/office/powerpoint/2010/main" val="442492298"/>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mn-lt"/>
        <a:ea typeface="+mn-ea"/>
        <a:cs typeface="+mn-cs"/>
        <a:sym typeface="Helvetica Neue"/>
      </a:defRPr>
    </a:lvl1pPr>
    <a:lvl2pPr indent="85725" defTabSz="171450" latinLnBrk="0">
      <a:lnSpc>
        <a:spcPct val="117999"/>
      </a:lnSpc>
      <a:defRPr sz="825">
        <a:latin typeface="+mn-lt"/>
        <a:ea typeface="+mn-ea"/>
        <a:cs typeface="+mn-cs"/>
        <a:sym typeface="Helvetica Neue"/>
      </a:defRPr>
    </a:lvl2pPr>
    <a:lvl3pPr indent="171450" defTabSz="171450" latinLnBrk="0">
      <a:lnSpc>
        <a:spcPct val="117999"/>
      </a:lnSpc>
      <a:defRPr sz="825">
        <a:latin typeface="+mn-lt"/>
        <a:ea typeface="+mn-ea"/>
        <a:cs typeface="+mn-cs"/>
        <a:sym typeface="Helvetica Neue"/>
      </a:defRPr>
    </a:lvl3pPr>
    <a:lvl4pPr indent="257175" defTabSz="171450" latinLnBrk="0">
      <a:lnSpc>
        <a:spcPct val="117999"/>
      </a:lnSpc>
      <a:defRPr sz="825">
        <a:latin typeface="+mn-lt"/>
        <a:ea typeface="+mn-ea"/>
        <a:cs typeface="+mn-cs"/>
        <a:sym typeface="Helvetica Neue"/>
      </a:defRPr>
    </a:lvl4pPr>
    <a:lvl5pPr indent="342900" defTabSz="171450" latinLnBrk="0">
      <a:lnSpc>
        <a:spcPct val="117999"/>
      </a:lnSpc>
      <a:defRPr sz="825">
        <a:latin typeface="+mn-lt"/>
        <a:ea typeface="+mn-ea"/>
        <a:cs typeface="+mn-cs"/>
        <a:sym typeface="Helvetica Neue"/>
      </a:defRPr>
    </a:lvl5pPr>
    <a:lvl6pPr indent="428625" defTabSz="171450" latinLnBrk="0">
      <a:lnSpc>
        <a:spcPct val="117999"/>
      </a:lnSpc>
      <a:defRPr sz="825">
        <a:latin typeface="+mn-lt"/>
        <a:ea typeface="+mn-ea"/>
        <a:cs typeface="+mn-cs"/>
        <a:sym typeface="Helvetica Neue"/>
      </a:defRPr>
    </a:lvl6pPr>
    <a:lvl7pPr indent="514350" defTabSz="171450" latinLnBrk="0">
      <a:lnSpc>
        <a:spcPct val="117999"/>
      </a:lnSpc>
      <a:defRPr sz="825">
        <a:latin typeface="+mn-lt"/>
        <a:ea typeface="+mn-ea"/>
        <a:cs typeface="+mn-cs"/>
        <a:sym typeface="Helvetica Neue"/>
      </a:defRPr>
    </a:lvl7pPr>
    <a:lvl8pPr indent="600075" defTabSz="171450" latinLnBrk="0">
      <a:lnSpc>
        <a:spcPct val="117999"/>
      </a:lnSpc>
      <a:defRPr sz="825">
        <a:latin typeface="+mn-lt"/>
        <a:ea typeface="+mn-ea"/>
        <a:cs typeface="+mn-cs"/>
        <a:sym typeface="Helvetica Neue"/>
      </a:defRPr>
    </a:lvl8pPr>
    <a:lvl9pPr indent="685800" defTabSz="171450" latinLnBrk="0">
      <a:lnSpc>
        <a:spcPct val="117999"/>
      </a:lnSpc>
      <a:defRPr sz="825">
        <a:latin typeface="+mn-lt"/>
        <a:ea typeface="+mn-ea"/>
        <a:cs typeface="+mn-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Tree>
    <p:extLst>
      <p:ext uri="{BB962C8B-B14F-4D97-AF65-F5344CB8AC3E}">
        <p14:creationId xmlns:p14="http://schemas.microsoft.com/office/powerpoint/2010/main" val="6712625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everyone. My name is Kelly Davison and I am a Standards Specialist with Canada Health Infoway. Welcome to the Sex and Gender Working Group. This community working together to modernize sex and gender health information practices in Canada, and is a place where health organizations, researchers, community members and technical stakeholders can come together to learn from each other and discuss the complexities arising at the intersection of sex, gender, Canadian health care and health information systems. </a:t>
            </a:r>
          </a:p>
          <a:p>
            <a:endParaRPr lang="en-US" dirty="0"/>
          </a:p>
          <a:p>
            <a:pPr marL="0" marR="0" lvl="0" indent="0" defTabSz="171450" eaLnBrk="1" fontAlgn="auto" latinLnBrk="0" hangingPunct="1">
              <a:lnSpc>
                <a:spcPct val="117999"/>
              </a:lnSpc>
              <a:spcBef>
                <a:spcPts val="0"/>
              </a:spcBef>
              <a:spcAft>
                <a:spcPts val="0"/>
              </a:spcAft>
              <a:buClrTx/>
              <a:buSzTx/>
              <a:buFontTx/>
              <a:buNone/>
              <a:tabLst/>
              <a:defRPr/>
            </a:pPr>
            <a:r>
              <a:rPr lang="en-US" dirty="0"/>
              <a:t>Today, we have the pleasure of welcoming </a:t>
            </a:r>
            <a:r>
              <a:rPr lang="en-CA" sz="900" dirty="0"/>
              <a:t>Marni </a:t>
            </a:r>
            <a:r>
              <a:rPr lang="en-CA" sz="900" dirty="0" err="1"/>
              <a:t>Panas</a:t>
            </a:r>
            <a:r>
              <a:rPr lang="en-CA" sz="900" dirty="0"/>
              <a:t> from Alberta Health Services, who will present on the implementation of SOGI Inclusive Tools and the full patient experience in Connect Care.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Following their presentation, we will have an opportunity to discuss the presentation as it relates to the work we are doing in Canada.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As a courtesy to the community, please check to ensure that your computer or cell phone is on mute while you are not speaking as background noise and feedback can be quite distracting.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And with that, over to you Alex and Chris. </a:t>
            </a:r>
            <a:endParaRPr lang="en-CA" dirty="0"/>
          </a:p>
        </p:txBody>
      </p:sp>
    </p:spTree>
    <p:extLst>
      <p:ext uri="{BB962C8B-B14F-4D97-AF65-F5344CB8AC3E}">
        <p14:creationId xmlns:p14="http://schemas.microsoft.com/office/powerpoint/2010/main" val="33736070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everyone. My name is Kelly Davison and I am a Standards Specialist with Canada Health Infoway. Welcome to the Sex and Gender Working Group. This community working together to modernize sex and gender health information practices in Canada, and is a place where health organizations, researchers, community members and technical stakeholders can come together to learn from each other and discuss the complexities arising at the intersection of sex, gender, Canadian health care and health information systems. </a:t>
            </a:r>
          </a:p>
          <a:p>
            <a:endParaRPr lang="en-US" dirty="0"/>
          </a:p>
          <a:p>
            <a:pPr marL="0" marR="0" lvl="0" indent="0" defTabSz="171450" eaLnBrk="1" fontAlgn="auto" latinLnBrk="0" hangingPunct="1">
              <a:lnSpc>
                <a:spcPct val="117999"/>
              </a:lnSpc>
              <a:spcBef>
                <a:spcPts val="0"/>
              </a:spcBef>
              <a:spcAft>
                <a:spcPts val="0"/>
              </a:spcAft>
              <a:buClrTx/>
              <a:buSzTx/>
              <a:buFontTx/>
              <a:buNone/>
              <a:tabLst/>
              <a:defRPr/>
            </a:pPr>
            <a:r>
              <a:rPr lang="en-US" dirty="0"/>
              <a:t>Today, we have the pleasure of welcoming </a:t>
            </a:r>
            <a:r>
              <a:rPr lang="en-CA" sz="900" dirty="0"/>
              <a:t>Marni </a:t>
            </a:r>
            <a:r>
              <a:rPr lang="en-CA" sz="900" dirty="0" err="1"/>
              <a:t>Panas</a:t>
            </a:r>
            <a:r>
              <a:rPr lang="en-CA" sz="900" dirty="0"/>
              <a:t> from Alberta Health Services, who will present on the implementation of SOGI Inclusive Tools and the full patient experience in Connect Care.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Following their presentation, we will have an opportunity to discuss the presentation as it relates to the work we are doing in Canada.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As a courtesy to the community, please check to ensure that your computer or cell phone is on mute while you are not speaking as background noise and feedback can be quite distracting.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And with that, over to you Alex and Chris. </a:t>
            </a:r>
            <a:endParaRPr lang="en-CA" dirty="0"/>
          </a:p>
        </p:txBody>
      </p:sp>
    </p:spTree>
    <p:extLst>
      <p:ext uri="{BB962C8B-B14F-4D97-AF65-F5344CB8AC3E}">
        <p14:creationId xmlns:p14="http://schemas.microsoft.com/office/powerpoint/2010/main" val="2547307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everyone. My name is Kelly Davison and I am a Standards Specialist with Canada Health Infoway. Welcome to the Sex and Gender Working Group. This community working together to modernize sex and gender health information practices in Canada, and is a place where health organizations, researchers, community members and technical stakeholders can come together to learn from each other and discuss the complexities arising at the intersection of sex, gender, Canadian health care and health information systems. </a:t>
            </a:r>
          </a:p>
          <a:p>
            <a:endParaRPr lang="en-US" dirty="0"/>
          </a:p>
          <a:p>
            <a:pPr marL="0" marR="0" lvl="0" indent="0" defTabSz="171450" eaLnBrk="1" fontAlgn="auto" latinLnBrk="0" hangingPunct="1">
              <a:lnSpc>
                <a:spcPct val="117999"/>
              </a:lnSpc>
              <a:spcBef>
                <a:spcPts val="0"/>
              </a:spcBef>
              <a:spcAft>
                <a:spcPts val="0"/>
              </a:spcAft>
              <a:buClrTx/>
              <a:buSzTx/>
              <a:buFontTx/>
              <a:buNone/>
              <a:tabLst/>
              <a:defRPr/>
            </a:pPr>
            <a:r>
              <a:rPr lang="en-US" dirty="0"/>
              <a:t>Today, we have the pleasure of welcoming </a:t>
            </a:r>
            <a:r>
              <a:rPr lang="en-CA" sz="900" dirty="0"/>
              <a:t>Marni </a:t>
            </a:r>
            <a:r>
              <a:rPr lang="en-CA" sz="900" dirty="0" err="1"/>
              <a:t>Panas</a:t>
            </a:r>
            <a:r>
              <a:rPr lang="en-CA" sz="900" dirty="0"/>
              <a:t> from Alberta Health Services, who will present on the implementation of SOGI Inclusive Tools and the full patient experience in Connect Care.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Following their presentation, we will have an opportunity to discuss the presentation as it relates to the work we are doing in Canada.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As a courtesy to the community, please check to ensure that your computer or cell phone is on mute while you are not speaking as background noise and feedback can be quite distracting.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And with that, over to you Alex and Chris. </a:t>
            </a:r>
            <a:endParaRPr lang="en-CA" dirty="0"/>
          </a:p>
        </p:txBody>
      </p:sp>
    </p:spTree>
    <p:extLst>
      <p:ext uri="{BB962C8B-B14F-4D97-AF65-F5344CB8AC3E}">
        <p14:creationId xmlns:p14="http://schemas.microsoft.com/office/powerpoint/2010/main" val="38793298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everyone. My name is Kelly Davison and I am a Standards Specialist with Canada Health Infoway. Welcome to the Sex and Gender Working Group. This community working together to modernize sex and gender health information practices in Canada, and is a place where health organizations, researchers, community members and technical stakeholders can come together to learn from each other and discuss the complexities arising at the intersection of sex, gender, Canadian health care and health information systems. </a:t>
            </a:r>
          </a:p>
          <a:p>
            <a:endParaRPr lang="en-US" dirty="0"/>
          </a:p>
          <a:p>
            <a:pPr marL="0" marR="0" lvl="0" indent="0" defTabSz="171450" eaLnBrk="1" fontAlgn="auto" latinLnBrk="0" hangingPunct="1">
              <a:lnSpc>
                <a:spcPct val="117999"/>
              </a:lnSpc>
              <a:spcBef>
                <a:spcPts val="0"/>
              </a:spcBef>
              <a:spcAft>
                <a:spcPts val="0"/>
              </a:spcAft>
              <a:buClrTx/>
              <a:buSzTx/>
              <a:buFontTx/>
              <a:buNone/>
              <a:tabLst/>
              <a:defRPr/>
            </a:pPr>
            <a:r>
              <a:rPr lang="en-US" dirty="0"/>
              <a:t>Today, we have the pleasure of welcoming </a:t>
            </a:r>
            <a:r>
              <a:rPr lang="en-CA" sz="900" dirty="0"/>
              <a:t>Marni </a:t>
            </a:r>
            <a:r>
              <a:rPr lang="en-CA" sz="900" dirty="0" err="1"/>
              <a:t>Panas</a:t>
            </a:r>
            <a:r>
              <a:rPr lang="en-CA" sz="900" dirty="0"/>
              <a:t> from Alberta Health Services, who will present on the implementation of SOGI Inclusive Tools and the full patient experience in Connect Care.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Following their presentation, we will have an opportunity to discuss the presentation as it relates to the work we are doing in Canada.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As a courtesy to the community, please check to ensure that your computer or cell phone is on mute while you are not speaking as background noise and feedback can be quite distracting.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And with that, over to you Alex and Chris. </a:t>
            </a:r>
            <a:endParaRPr lang="en-CA" dirty="0"/>
          </a:p>
        </p:txBody>
      </p:sp>
    </p:spTree>
    <p:extLst>
      <p:ext uri="{BB962C8B-B14F-4D97-AF65-F5344CB8AC3E}">
        <p14:creationId xmlns:p14="http://schemas.microsoft.com/office/powerpoint/2010/main" val="21704274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everyone. My name is Kelly Davison and I am a Standards Specialist with Canada Health Infoway. Welcome to the Sex and Gender Working Group. This community working together to modernize sex and gender health information practices in Canada, and is a place where health organizations, researchers, community members and technical stakeholders can come together to learn from each other and discuss the complexities arising at the intersection of sex, gender, Canadian health care and health information systems. </a:t>
            </a:r>
          </a:p>
          <a:p>
            <a:endParaRPr lang="en-US" dirty="0"/>
          </a:p>
          <a:p>
            <a:pPr marL="0" marR="0" lvl="0" indent="0" defTabSz="171450" eaLnBrk="1" fontAlgn="auto" latinLnBrk="0" hangingPunct="1">
              <a:lnSpc>
                <a:spcPct val="117999"/>
              </a:lnSpc>
              <a:spcBef>
                <a:spcPts val="0"/>
              </a:spcBef>
              <a:spcAft>
                <a:spcPts val="0"/>
              </a:spcAft>
              <a:buClrTx/>
              <a:buSzTx/>
              <a:buFontTx/>
              <a:buNone/>
              <a:tabLst/>
              <a:defRPr/>
            </a:pPr>
            <a:r>
              <a:rPr lang="en-US" dirty="0"/>
              <a:t>Today, we have the pleasure of welcoming </a:t>
            </a:r>
            <a:r>
              <a:rPr lang="en-CA" sz="900" dirty="0"/>
              <a:t>Marni </a:t>
            </a:r>
            <a:r>
              <a:rPr lang="en-CA" sz="900" dirty="0" err="1"/>
              <a:t>Panas</a:t>
            </a:r>
            <a:r>
              <a:rPr lang="en-CA" sz="900" dirty="0"/>
              <a:t> from Alberta Health Services, who will present on the implementation of SOGI Inclusive Tools and the full patient experience in Connect Care.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Following their presentation, we will have an opportunity to discuss the presentation as it relates to the work we are doing in Canada.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As a courtesy to the community, please check to ensure that your computer or cell phone is on mute while you are not speaking as background noise and feedback can be quite distracting.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And with that, over to you Alex and Chris. </a:t>
            </a:r>
            <a:endParaRPr lang="en-CA" dirty="0"/>
          </a:p>
        </p:txBody>
      </p:sp>
    </p:spTree>
    <p:extLst>
      <p:ext uri="{BB962C8B-B14F-4D97-AF65-F5344CB8AC3E}">
        <p14:creationId xmlns:p14="http://schemas.microsoft.com/office/powerpoint/2010/main" val="39732239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everyone. My name is Kelly Davison and I am a Standards Specialist with Canada Health Infoway. Welcome to the Sex and Gender Working Group. This community working together to modernize sex and gender health information practices in Canada, and is a place where health organizations, researchers, community members and technical stakeholders can come together to learn from each other and discuss the complexities arising at the intersection of sex, gender, Canadian health care and health information systems. </a:t>
            </a:r>
          </a:p>
          <a:p>
            <a:endParaRPr lang="en-US" dirty="0"/>
          </a:p>
          <a:p>
            <a:pPr marL="0" marR="0" lvl="0" indent="0" defTabSz="171450" eaLnBrk="1" fontAlgn="auto" latinLnBrk="0" hangingPunct="1">
              <a:lnSpc>
                <a:spcPct val="117999"/>
              </a:lnSpc>
              <a:spcBef>
                <a:spcPts val="0"/>
              </a:spcBef>
              <a:spcAft>
                <a:spcPts val="0"/>
              </a:spcAft>
              <a:buClrTx/>
              <a:buSzTx/>
              <a:buFontTx/>
              <a:buNone/>
              <a:tabLst/>
              <a:defRPr/>
            </a:pPr>
            <a:r>
              <a:rPr lang="en-US" dirty="0"/>
              <a:t>Today, we have the pleasure of welcoming </a:t>
            </a:r>
            <a:r>
              <a:rPr lang="en-CA" sz="900" dirty="0"/>
              <a:t>Marni </a:t>
            </a:r>
            <a:r>
              <a:rPr lang="en-CA" sz="900" dirty="0" err="1"/>
              <a:t>Panas</a:t>
            </a:r>
            <a:r>
              <a:rPr lang="en-CA" sz="900" dirty="0"/>
              <a:t> from Alberta Health Services, who will present on the implementation of SOGI Inclusive Tools and the full patient experience in Connect Care.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Following their presentation, we will have an opportunity to discuss the presentation as it relates to the work we are doing in Canada.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As a courtesy to the community, please check to ensure that your computer or cell phone is on mute while you are not speaking as background noise and feedback can be quite distracting.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And with that, over to you Alex and Chris. </a:t>
            </a:r>
            <a:endParaRPr lang="en-CA" dirty="0"/>
          </a:p>
        </p:txBody>
      </p:sp>
    </p:spTree>
    <p:extLst>
      <p:ext uri="{BB962C8B-B14F-4D97-AF65-F5344CB8AC3E}">
        <p14:creationId xmlns:p14="http://schemas.microsoft.com/office/powerpoint/2010/main" val="20990925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everyone. My name is Kelly Davison and I am a Standards Specialist with Canada Health Infoway. Welcome to the Sex and Gender Working Group. This community working together to modernize sex and gender health information practices in Canada, and is a place where health organizations, researchers, community members and technical stakeholders can come together to learn from each other and discuss the complexities arising at the intersection of sex, gender, Canadian health care and health information systems. </a:t>
            </a:r>
          </a:p>
          <a:p>
            <a:endParaRPr lang="en-US" dirty="0"/>
          </a:p>
          <a:p>
            <a:pPr marL="0" marR="0" lvl="0" indent="0" defTabSz="171450" eaLnBrk="1" fontAlgn="auto" latinLnBrk="0" hangingPunct="1">
              <a:lnSpc>
                <a:spcPct val="117999"/>
              </a:lnSpc>
              <a:spcBef>
                <a:spcPts val="0"/>
              </a:spcBef>
              <a:spcAft>
                <a:spcPts val="0"/>
              </a:spcAft>
              <a:buClrTx/>
              <a:buSzTx/>
              <a:buFontTx/>
              <a:buNone/>
              <a:tabLst/>
              <a:defRPr/>
            </a:pPr>
            <a:r>
              <a:rPr lang="en-US" dirty="0"/>
              <a:t>Today, we have the pleasure of welcoming </a:t>
            </a:r>
            <a:r>
              <a:rPr lang="en-CA" sz="900" dirty="0"/>
              <a:t>Marni </a:t>
            </a:r>
            <a:r>
              <a:rPr lang="en-CA" sz="900" dirty="0" err="1"/>
              <a:t>Panas</a:t>
            </a:r>
            <a:r>
              <a:rPr lang="en-CA" sz="900" dirty="0"/>
              <a:t> from Alberta Health Services, who will present on the implementation of SOGI Inclusive Tools and the full patient experience in Connect Care.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Following their presentation, we will have an opportunity to discuss the presentation as it relates to the work we are doing in Canada.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As a courtesy to the community, please check to ensure that your computer or cell phone is on mute while you are not speaking as background noise and feedback can be quite distracting.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And with that, over to you Alex and Chris. </a:t>
            </a:r>
            <a:endParaRPr lang="en-CA" dirty="0"/>
          </a:p>
        </p:txBody>
      </p:sp>
    </p:spTree>
    <p:extLst>
      <p:ext uri="{BB962C8B-B14F-4D97-AF65-F5344CB8AC3E}">
        <p14:creationId xmlns:p14="http://schemas.microsoft.com/office/powerpoint/2010/main" val="22315646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Tree>
    <p:extLst>
      <p:ext uri="{BB962C8B-B14F-4D97-AF65-F5344CB8AC3E}">
        <p14:creationId xmlns:p14="http://schemas.microsoft.com/office/powerpoint/2010/main" val="30150127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userDrawn="1">
  <p:cSld name="Cover">
    <p:bg>
      <p:bgRef idx="1001">
        <a:schemeClr val="bg2"/>
      </p:bgRef>
    </p:bg>
    <p:spTree>
      <p:nvGrpSpPr>
        <p:cNvPr id="1" name=""/>
        <p:cNvGrpSpPr/>
        <p:nvPr/>
      </p:nvGrpSpPr>
      <p:grpSpPr>
        <a:xfrm>
          <a:off x="0" y="0"/>
          <a:ext cx="0" cy="0"/>
          <a:chOff x="0" y="0"/>
          <a:chExt cx="0" cy="0"/>
        </a:xfrm>
      </p:grpSpPr>
      <p:sp>
        <p:nvSpPr>
          <p:cNvPr id="11" name="Title Text"/>
          <p:cNvSpPr txBox="1">
            <a:spLocks noGrp="1"/>
          </p:cNvSpPr>
          <p:nvPr>
            <p:ph type="title"/>
          </p:nvPr>
        </p:nvSpPr>
        <p:spPr>
          <a:xfrm>
            <a:off x="571500" y="1517073"/>
            <a:ext cx="3238500" cy="1165860"/>
          </a:xfrm>
          <a:prstGeom prst="rect">
            <a:avLst/>
          </a:prstGeom>
        </p:spPr>
        <p:txBody>
          <a:bodyPr anchor="t">
            <a:noAutofit/>
          </a:bodyPr>
          <a:lstStyle>
            <a:lvl1pPr>
              <a:lnSpc>
                <a:spcPct val="100000"/>
              </a:lnSpc>
              <a:defRPr sz="2800" b="1">
                <a:solidFill>
                  <a:schemeClr val="tx1"/>
                </a:solidFill>
              </a:defRPr>
            </a:lvl1pPr>
          </a:lstStyle>
          <a:p>
            <a:r>
              <a:rPr lang="en-US" dirty="0"/>
              <a:t>Click to edit Master title style</a:t>
            </a:r>
            <a:endParaRPr dirty="0"/>
          </a:p>
        </p:txBody>
      </p:sp>
      <p:sp>
        <p:nvSpPr>
          <p:cNvPr id="12" name="Body Level One…"/>
          <p:cNvSpPr txBox="1">
            <a:spLocks noGrp="1"/>
          </p:cNvSpPr>
          <p:nvPr>
            <p:ph type="body" sz="quarter" idx="1"/>
          </p:nvPr>
        </p:nvSpPr>
        <p:spPr>
          <a:xfrm>
            <a:off x="571500" y="3185347"/>
            <a:ext cx="3238500" cy="1574876"/>
          </a:xfrm>
          <a:prstGeom prst="rect">
            <a:avLst/>
          </a:prstGeom>
        </p:spPr>
        <p:txBody>
          <a:bodyPr anchor="t">
            <a:noAutofit/>
          </a:bodyPr>
          <a:lstStyle>
            <a:lvl1pPr marL="0" indent="0">
              <a:lnSpc>
                <a:spcPct val="100000"/>
              </a:lnSpc>
              <a:spcBef>
                <a:spcPts val="0"/>
              </a:spcBef>
              <a:spcAft>
                <a:spcPts val="0"/>
              </a:spcAft>
              <a:buSzTx/>
              <a:buNone/>
              <a:defRPr sz="1600" b="0" i="0">
                <a:solidFill>
                  <a:schemeClr val="tx1"/>
                </a:solidFill>
                <a:latin typeface="+mn-lt"/>
                <a:ea typeface="Helvetica Neue Light" panose="02000403000000020004" pitchFamily="2" charset="0"/>
              </a:defRPr>
            </a:lvl1pPr>
            <a:lvl2pPr marL="0" indent="85725">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2pPr>
            <a:lvl3pPr marL="0" indent="171450">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3pPr>
            <a:lvl4pPr marL="0" indent="257175">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4pPr>
            <a:lvl5pPr marL="0" indent="342900">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5pPr>
          </a:lstStyle>
          <a:p>
            <a:pPr lvl="0"/>
            <a:r>
              <a:rPr lang="en-US" dirty="0"/>
              <a:t>Edit Master text styles</a:t>
            </a:r>
          </a:p>
        </p:txBody>
      </p:sp>
      <p:sp>
        <p:nvSpPr>
          <p:cNvPr id="8" name="Body Level One…">
            <a:extLst>
              <a:ext uri="{FF2B5EF4-FFF2-40B4-BE49-F238E27FC236}">
                <a16:creationId xmlns:a16="http://schemas.microsoft.com/office/drawing/2014/main" id="{C79EAFE0-671A-4AB5-9421-FBBCE1866F06}"/>
              </a:ext>
            </a:extLst>
          </p:cNvPr>
          <p:cNvSpPr txBox="1">
            <a:spLocks noGrp="1"/>
          </p:cNvSpPr>
          <p:nvPr>
            <p:ph type="body" sz="quarter" idx="10"/>
          </p:nvPr>
        </p:nvSpPr>
        <p:spPr>
          <a:xfrm>
            <a:off x="571500" y="2791523"/>
            <a:ext cx="3238500" cy="449765"/>
          </a:xfrm>
          <a:prstGeom prst="rect">
            <a:avLst/>
          </a:prstGeom>
        </p:spPr>
        <p:txBody>
          <a:bodyPr anchor="t">
            <a:noAutofit/>
          </a:bodyPr>
          <a:lstStyle>
            <a:lvl1pPr marL="0" indent="0">
              <a:lnSpc>
                <a:spcPct val="130000"/>
              </a:lnSpc>
              <a:spcBef>
                <a:spcPts val="0"/>
              </a:spcBef>
              <a:buSzTx/>
              <a:buNone/>
              <a:defRPr sz="1800" b="0" i="0">
                <a:solidFill>
                  <a:schemeClr val="tx1"/>
                </a:solidFill>
                <a:latin typeface="+mn-lt"/>
                <a:ea typeface="Helvetica Neue Light" panose="02000403000000020004" pitchFamily="2" charset="0"/>
              </a:defRPr>
            </a:lvl1pPr>
            <a:lvl2pPr marL="0" indent="85725">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2pPr>
            <a:lvl3pPr marL="0" indent="171450">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3pPr>
            <a:lvl4pPr marL="0" indent="257175">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4pPr>
            <a:lvl5pPr marL="0" indent="342900">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5pPr>
          </a:lstStyle>
          <a:p>
            <a:pPr lvl="0"/>
            <a:r>
              <a:rPr lang="en-US" dirty="0"/>
              <a:t>Edit Master text styles</a:t>
            </a:r>
          </a:p>
        </p:txBody>
      </p:sp>
      <p:pic>
        <p:nvPicPr>
          <p:cNvPr id="7" name="Picture 6">
            <a:extLst>
              <a:ext uri="{FF2B5EF4-FFF2-40B4-BE49-F238E27FC236}">
                <a16:creationId xmlns:a16="http://schemas.microsoft.com/office/drawing/2014/main" id="{2EB34658-60A1-4CA8-AEB0-54C64D8392E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3463" y="432840"/>
            <a:ext cx="1016000" cy="1054100"/>
          </a:xfrm>
          <a:prstGeom prst="rect">
            <a:avLst/>
          </a:prstGeom>
        </p:spPr>
      </p:pic>
      <p:pic>
        <p:nvPicPr>
          <p:cNvPr id="3" name="Picture 2" descr="A close up of a logo&#10;&#10;Description automatically generated">
            <a:extLst>
              <a:ext uri="{FF2B5EF4-FFF2-40B4-BE49-F238E27FC236}">
                <a16:creationId xmlns:a16="http://schemas.microsoft.com/office/drawing/2014/main" id="{1DFE46CF-950A-4313-AF67-25ABB19F81C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919472" y="1517073"/>
            <a:ext cx="4224528" cy="3621024"/>
          </a:xfrm>
          <a:prstGeom prst="rect">
            <a:avLst/>
          </a:prstGeom>
        </p:spPr>
      </p:pic>
    </p:spTree>
  </p:cSld>
  <p:clrMapOvr>
    <a:overrideClrMapping bg1="dk1" tx1="lt1" bg2="dk2" tx2="lt2" accent1="accent1" accent2="accent2" accent3="accent3" accent4="accent4" accent5="accent5" accent6="accent6" hlink="hlink" folHlink="folHlink"/>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ll Content">
    <p:spTree>
      <p:nvGrpSpPr>
        <p:cNvPr id="1" name=""/>
        <p:cNvGrpSpPr/>
        <p:nvPr/>
      </p:nvGrpSpPr>
      <p:grpSpPr>
        <a:xfrm>
          <a:off x="0" y="0"/>
          <a:ext cx="0" cy="0"/>
          <a:chOff x="0" y="0"/>
          <a:chExt cx="0" cy="0"/>
        </a:xfrm>
      </p:grpSpPr>
      <p:sp>
        <p:nvSpPr>
          <p:cNvPr id="124" name="Title Text"/>
          <p:cNvSpPr txBox="1">
            <a:spLocks noGrp="1"/>
          </p:cNvSpPr>
          <p:nvPr>
            <p:ph type="title"/>
          </p:nvPr>
        </p:nvSpPr>
        <p:spPr>
          <a:xfrm>
            <a:off x="733424" y="384048"/>
            <a:ext cx="6629399" cy="476250"/>
          </a:xfrm>
          <a:prstGeom prst="rect">
            <a:avLst/>
          </a:prstGeom>
        </p:spPr>
        <p:txBody>
          <a:bodyPr>
            <a:normAutofit/>
          </a:bodyPr>
          <a:lstStyle>
            <a:lvl1pPr>
              <a:defRPr sz="2400" b="1" i="0" u="none" strike="noStrike" cap="none" spc="0" baseline="0" dirty="0">
                <a:ln>
                  <a:noFill/>
                </a:ln>
                <a:solidFill>
                  <a:schemeClr val="tx1"/>
                </a:solidFill>
                <a:uFillTx/>
                <a:latin typeface="+mj-lt"/>
                <a:ea typeface="+mn-ea"/>
                <a:cs typeface="+mn-cs"/>
                <a:sym typeface="Helvetica Neue"/>
              </a:defRPr>
            </a:lvl1pPr>
          </a:lstStyle>
          <a:p>
            <a:r>
              <a:rPr lang="en-US" dirty="0"/>
              <a:t>Click to edit Master title style</a:t>
            </a:r>
            <a:endParaRPr dirty="0"/>
          </a:p>
        </p:txBody>
      </p:sp>
      <p:sp>
        <p:nvSpPr>
          <p:cNvPr id="3" name="Content Placeholder 2">
            <a:extLst>
              <a:ext uri="{FF2B5EF4-FFF2-40B4-BE49-F238E27FC236}">
                <a16:creationId xmlns:a16="http://schemas.microsoft.com/office/drawing/2014/main" id="{1C421B22-0792-4CA5-806B-00E245A923B8}"/>
              </a:ext>
            </a:extLst>
          </p:cNvPr>
          <p:cNvSpPr>
            <a:spLocks noGrp="1"/>
          </p:cNvSpPr>
          <p:nvPr>
            <p:ph sz="quarter" idx="10"/>
          </p:nvPr>
        </p:nvSpPr>
        <p:spPr>
          <a:xfrm>
            <a:off x="733424" y="1335024"/>
            <a:ext cx="6629400" cy="32004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pic>
        <p:nvPicPr>
          <p:cNvPr id="8" name="Picture 7">
            <a:extLst>
              <a:ext uri="{FF2B5EF4-FFF2-40B4-BE49-F238E27FC236}">
                <a16:creationId xmlns:a16="http://schemas.microsoft.com/office/drawing/2014/main" id="{5B4F48C8-CFB2-4D17-9FF3-67FEF6566C1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61605" y="192024"/>
            <a:ext cx="624126" cy="463636"/>
          </a:xfrm>
          <a:prstGeom prst="rect">
            <a:avLst/>
          </a:prstGeom>
        </p:spPr>
      </p:pic>
      <p:sp>
        <p:nvSpPr>
          <p:cNvPr id="2" name="Slide Number Placeholder 1">
            <a:extLst>
              <a:ext uri="{FF2B5EF4-FFF2-40B4-BE49-F238E27FC236}">
                <a16:creationId xmlns:a16="http://schemas.microsoft.com/office/drawing/2014/main" id="{BC172D3A-AAC6-43D9-A879-6CD7A562FAA4}"/>
              </a:ext>
            </a:extLst>
          </p:cNvPr>
          <p:cNvSpPr>
            <a:spLocks noGrp="1"/>
          </p:cNvSpPr>
          <p:nvPr>
            <p:ph type="sldNum" sz="quarter" idx="11"/>
          </p:nvPr>
        </p:nvSpPr>
        <p:spPr/>
        <p:txBody>
          <a:bodyPr/>
          <a:lstStyle/>
          <a:p>
            <a:fld id="{7BCFBF29-39BB-47B7-B83E-9E61FEB2B13F}" type="slidenum">
              <a:rPr lang="en-CA" smtClean="0"/>
              <a:pPr/>
              <a:t>‹#›</a:t>
            </a:fld>
            <a:endParaRPr lang="en-CA"/>
          </a:p>
        </p:txBody>
      </p:sp>
      <p:sp>
        <p:nvSpPr>
          <p:cNvPr id="4" name="Footer Placeholder 3">
            <a:extLst>
              <a:ext uri="{FF2B5EF4-FFF2-40B4-BE49-F238E27FC236}">
                <a16:creationId xmlns:a16="http://schemas.microsoft.com/office/drawing/2014/main" id="{88B2D82E-8A4A-4614-8A40-3999B7693A75}"/>
              </a:ext>
            </a:extLst>
          </p:cNvPr>
          <p:cNvSpPr>
            <a:spLocks noGrp="1"/>
          </p:cNvSpPr>
          <p:nvPr>
            <p:ph type="ftr" sz="quarter" idx="12"/>
          </p:nvPr>
        </p:nvSpPr>
        <p:spPr>
          <a:xfrm>
            <a:off x="246081" y="4773094"/>
            <a:ext cx="1828800" cy="146304"/>
          </a:xfrm>
        </p:spPr>
        <p:txBody>
          <a:bodyPr/>
          <a:lstStyle/>
          <a:p>
            <a:r>
              <a:rPr lang="en-CA" dirty="0"/>
              <a:t>©2021 Canada Health Infoway</a:t>
            </a:r>
          </a:p>
        </p:txBody>
      </p:sp>
    </p:spTree>
    <p:extLst>
      <p:ext uri="{BB962C8B-B14F-4D97-AF65-F5344CB8AC3E}">
        <p14:creationId xmlns:p14="http://schemas.microsoft.com/office/powerpoint/2010/main" val="3026377654"/>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o Bullets">
    <p:spTree>
      <p:nvGrpSpPr>
        <p:cNvPr id="1" name=""/>
        <p:cNvGrpSpPr/>
        <p:nvPr/>
      </p:nvGrpSpPr>
      <p:grpSpPr>
        <a:xfrm>
          <a:off x="0" y="0"/>
          <a:ext cx="0" cy="0"/>
          <a:chOff x="0" y="0"/>
          <a:chExt cx="0" cy="0"/>
        </a:xfrm>
      </p:grpSpPr>
      <p:sp>
        <p:nvSpPr>
          <p:cNvPr id="39" name="Title Text"/>
          <p:cNvSpPr txBox="1">
            <a:spLocks noGrp="1"/>
          </p:cNvSpPr>
          <p:nvPr>
            <p:ph type="title"/>
          </p:nvPr>
        </p:nvSpPr>
        <p:spPr>
          <a:xfrm>
            <a:off x="733424" y="384048"/>
            <a:ext cx="6629399" cy="476250"/>
          </a:xfrm>
          <a:prstGeom prst="rect">
            <a:avLst/>
          </a:prstGeom>
        </p:spPr>
        <p:txBody>
          <a:bodyPr>
            <a:normAutofit/>
          </a:bodyPr>
          <a:lstStyle>
            <a:lvl1pPr>
              <a:defRPr sz="2400" b="1">
                <a:solidFill>
                  <a:schemeClr val="tx1"/>
                </a:solidFill>
              </a:defRPr>
            </a:lvl1pPr>
          </a:lstStyle>
          <a:p>
            <a:r>
              <a:rPr lang="en-US"/>
              <a:t>Click to edit Master title style</a:t>
            </a:r>
            <a:endParaRPr dirty="0"/>
          </a:p>
        </p:txBody>
      </p:sp>
      <p:sp>
        <p:nvSpPr>
          <p:cNvPr id="3" name="Text Placeholder 2">
            <a:extLst>
              <a:ext uri="{FF2B5EF4-FFF2-40B4-BE49-F238E27FC236}">
                <a16:creationId xmlns:a16="http://schemas.microsoft.com/office/drawing/2014/main" id="{BD05812C-D12C-4B79-B7B0-47A61E42D3D2}"/>
              </a:ext>
            </a:extLst>
          </p:cNvPr>
          <p:cNvSpPr>
            <a:spLocks noGrp="1"/>
          </p:cNvSpPr>
          <p:nvPr>
            <p:ph type="body" sz="quarter" idx="10"/>
          </p:nvPr>
        </p:nvSpPr>
        <p:spPr>
          <a:xfrm>
            <a:off x="733424" y="1335024"/>
            <a:ext cx="6629400" cy="3200400"/>
          </a:xfrm>
          <a:prstGeom prst="rect">
            <a:avLst/>
          </a:prstGeom>
        </p:spPr>
        <p:txBody>
          <a:bodyPr/>
          <a:lstStyle>
            <a:lvl1pPr marL="0" indent="0">
              <a:buNone/>
              <a:defRPr sz="1800">
                <a:solidFill>
                  <a:schemeClr val="tx1"/>
                </a:solidFill>
              </a:defRPr>
            </a:lvl1pPr>
            <a:lvl2pPr marL="238125" indent="0">
              <a:buNone/>
              <a:defRPr sz="1600">
                <a:solidFill>
                  <a:schemeClr val="tx1"/>
                </a:solidFill>
              </a:defRPr>
            </a:lvl2pPr>
            <a:lvl3pPr marL="476250" indent="0">
              <a:buNone/>
              <a:defRPr sz="1400">
                <a:solidFill>
                  <a:schemeClr val="tx1"/>
                </a:solidFill>
              </a:defRPr>
            </a:lvl3pPr>
            <a:lvl4pPr marL="714375" indent="0">
              <a:buNone/>
              <a:defRPr sz="1400">
                <a:solidFill>
                  <a:schemeClr val="tx1"/>
                </a:solidFill>
              </a:defRPr>
            </a:lvl4pPr>
            <a:lvl5pPr marL="952500" indent="0">
              <a:buNone/>
              <a:defRPr sz="1400">
                <a:solidFill>
                  <a:schemeClr val="tx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pic>
        <p:nvPicPr>
          <p:cNvPr id="8" name="Picture 7">
            <a:extLst>
              <a:ext uri="{FF2B5EF4-FFF2-40B4-BE49-F238E27FC236}">
                <a16:creationId xmlns:a16="http://schemas.microsoft.com/office/drawing/2014/main" id="{765CFEF8-EAA1-485F-A2CB-89657D0AC6D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61605" y="192024"/>
            <a:ext cx="624126" cy="463636"/>
          </a:xfrm>
          <a:prstGeom prst="rect">
            <a:avLst/>
          </a:prstGeom>
        </p:spPr>
      </p:pic>
      <p:sp>
        <p:nvSpPr>
          <p:cNvPr id="2" name="Slide Number Placeholder 1">
            <a:extLst>
              <a:ext uri="{FF2B5EF4-FFF2-40B4-BE49-F238E27FC236}">
                <a16:creationId xmlns:a16="http://schemas.microsoft.com/office/drawing/2014/main" id="{546F3C5C-961C-4423-B1FF-E32FC83E4AB0}"/>
              </a:ext>
            </a:extLst>
          </p:cNvPr>
          <p:cNvSpPr>
            <a:spLocks noGrp="1"/>
          </p:cNvSpPr>
          <p:nvPr>
            <p:ph type="sldNum" sz="quarter" idx="11"/>
          </p:nvPr>
        </p:nvSpPr>
        <p:spPr/>
        <p:txBody>
          <a:bodyPr/>
          <a:lstStyle/>
          <a:p>
            <a:fld id="{7BCFBF29-39BB-47B7-B83E-9E61FEB2B13F}" type="slidenum">
              <a:rPr lang="en-CA" smtClean="0"/>
              <a:pPr/>
              <a:t>‹#›</a:t>
            </a:fld>
            <a:endParaRPr lang="en-CA"/>
          </a:p>
        </p:txBody>
      </p:sp>
      <p:sp>
        <p:nvSpPr>
          <p:cNvPr id="4" name="Footer Placeholder 3">
            <a:extLst>
              <a:ext uri="{FF2B5EF4-FFF2-40B4-BE49-F238E27FC236}">
                <a16:creationId xmlns:a16="http://schemas.microsoft.com/office/drawing/2014/main" id="{0E62BB8D-42D4-4B44-9A76-51373BF95A82}"/>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336149525"/>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umbers and Bullets">
    <p:spTree>
      <p:nvGrpSpPr>
        <p:cNvPr id="1" name=""/>
        <p:cNvGrpSpPr/>
        <p:nvPr/>
      </p:nvGrpSpPr>
      <p:grpSpPr>
        <a:xfrm>
          <a:off x="0" y="0"/>
          <a:ext cx="0" cy="0"/>
          <a:chOff x="0" y="0"/>
          <a:chExt cx="0" cy="0"/>
        </a:xfrm>
      </p:grpSpPr>
      <p:sp>
        <p:nvSpPr>
          <p:cNvPr id="138" name="Title Text"/>
          <p:cNvSpPr txBox="1">
            <a:spLocks noGrp="1"/>
          </p:cNvSpPr>
          <p:nvPr>
            <p:ph type="title"/>
          </p:nvPr>
        </p:nvSpPr>
        <p:spPr>
          <a:xfrm>
            <a:off x="733424" y="384048"/>
            <a:ext cx="6629399" cy="476250"/>
          </a:xfrm>
          <a:prstGeom prst="rect">
            <a:avLst/>
          </a:prstGeom>
        </p:spPr>
        <p:txBody>
          <a:bodyPr>
            <a:normAutofit/>
          </a:bodyPr>
          <a:lstStyle>
            <a:lvl1pPr>
              <a:defRPr sz="2400" b="1">
                <a:solidFill>
                  <a:schemeClr val="tx1"/>
                </a:solidFill>
              </a:defRPr>
            </a:lvl1pPr>
          </a:lstStyle>
          <a:p>
            <a:r>
              <a:rPr lang="en-US" dirty="0"/>
              <a:t>Click to edit Master title style</a:t>
            </a:r>
            <a:endParaRPr dirty="0"/>
          </a:p>
        </p:txBody>
      </p:sp>
      <p:sp>
        <p:nvSpPr>
          <p:cNvPr id="139" name="Body Level One…"/>
          <p:cNvSpPr txBox="1">
            <a:spLocks noGrp="1"/>
          </p:cNvSpPr>
          <p:nvPr>
            <p:ph type="body" idx="1"/>
          </p:nvPr>
        </p:nvSpPr>
        <p:spPr>
          <a:xfrm>
            <a:off x="733425" y="1743476"/>
            <a:ext cx="6629400" cy="2847573"/>
          </a:xfrm>
          <a:prstGeom prst="rect">
            <a:avLst/>
          </a:prstGeom>
        </p:spPr>
        <p:txBody>
          <a:bodyPr anchor="t">
            <a:noAutofit/>
          </a:bodyPr>
          <a:lstStyle>
            <a:lvl1pPr marL="460375" indent="-460375">
              <a:lnSpc>
                <a:spcPct val="130000"/>
              </a:lnSpc>
              <a:spcBef>
                <a:spcPts val="0"/>
              </a:spcBef>
              <a:buClr>
                <a:srgbClr val="E02D3A"/>
              </a:buClr>
              <a:buSzTx/>
              <a:buFont typeface="+mj-lt"/>
              <a:buAutoNum type="arabicPeriod"/>
              <a:defRPr sz="1800">
                <a:solidFill>
                  <a:schemeClr val="tx1"/>
                </a:solidFill>
                <a:latin typeface="+mn-lt"/>
              </a:defRPr>
            </a:lvl1pPr>
            <a:lvl2pPr marL="684213" indent="-223838">
              <a:lnSpc>
                <a:spcPct val="130000"/>
              </a:lnSpc>
              <a:spcBef>
                <a:spcPts val="0"/>
              </a:spcBef>
              <a:buSzTx/>
              <a:buFont typeface="Arial" panose="020B0604020202020204" pitchFamily="34" charset="0"/>
              <a:buChar char="•"/>
              <a:defRPr sz="1600">
                <a:solidFill>
                  <a:schemeClr val="tx1"/>
                </a:solidFill>
                <a:latin typeface="+mn-lt"/>
              </a:defRPr>
            </a:lvl2pPr>
            <a:lvl3pPr marL="914400" indent="-223838" defTabSz="323850">
              <a:lnSpc>
                <a:spcPct val="130000"/>
              </a:lnSpc>
              <a:spcBef>
                <a:spcPts val="0"/>
              </a:spcBef>
              <a:buSzTx/>
              <a:buFont typeface="Arial" panose="020B0604020202020204" pitchFamily="34" charset="0"/>
              <a:buChar char="•"/>
              <a:defRPr sz="1400">
                <a:solidFill>
                  <a:schemeClr val="tx1"/>
                </a:solidFill>
                <a:latin typeface="+mn-lt"/>
              </a:defRPr>
            </a:lvl3pPr>
            <a:lvl4pPr marL="457200" indent="257175">
              <a:lnSpc>
                <a:spcPct val="130000"/>
              </a:lnSpc>
              <a:spcBef>
                <a:spcPts val="0"/>
              </a:spcBef>
              <a:buSzTx/>
              <a:buNone/>
              <a:defRPr sz="1400">
                <a:solidFill>
                  <a:srgbClr val="000000"/>
                </a:solidFill>
              </a:defRPr>
            </a:lvl4pPr>
            <a:lvl5pPr marL="0" indent="342900">
              <a:lnSpc>
                <a:spcPct val="130000"/>
              </a:lnSpc>
              <a:spcBef>
                <a:spcPts val="0"/>
              </a:spcBef>
              <a:buSzTx/>
              <a:buNone/>
              <a:defRPr sz="1400">
                <a:solidFill>
                  <a:srgbClr val="000000"/>
                </a:solidFill>
              </a:defRPr>
            </a:lvl5pPr>
          </a:lstStyle>
          <a:p>
            <a:pPr lvl="0"/>
            <a:r>
              <a:rPr lang="en-US" dirty="0"/>
              <a:t>Edit Master text styles</a:t>
            </a:r>
          </a:p>
          <a:p>
            <a:pPr lvl="1"/>
            <a:r>
              <a:rPr lang="en-US" dirty="0"/>
              <a:t>Second level</a:t>
            </a:r>
          </a:p>
          <a:p>
            <a:pPr lvl="2"/>
            <a:r>
              <a:rPr lang="en-US" dirty="0"/>
              <a:t>Third level</a:t>
            </a:r>
          </a:p>
        </p:txBody>
      </p:sp>
      <p:sp>
        <p:nvSpPr>
          <p:cNvPr id="9" name="Text Placeholder 8">
            <a:extLst>
              <a:ext uri="{FF2B5EF4-FFF2-40B4-BE49-F238E27FC236}">
                <a16:creationId xmlns:a16="http://schemas.microsoft.com/office/drawing/2014/main" id="{FBAA267D-646B-42C6-A9CD-6BAFDA8822E0}"/>
              </a:ext>
            </a:extLst>
          </p:cNvPr>
          <p:cNvSpPr>
            <a:spLocks noGrp="1"/>
          </p:cNvSpPr>
          <p:nvPr>
            <p:ph type="body" sz="quarter" idx="10"/>
          </p:nvPr>
        </p:nvSpPr>
        <p:spPr>
          <a:xfrm>
            <a:off x="733424" y="1335024"/>
            <a:ext cx="6629400" cy="408452"/>
          </a:xfrm>
          <a:prstGeom prst="rect">
            <a:avLst/>
          </a:prstGeom>
        </p:spPr>
        <p:txBody>
          <a:bodyPr>
            <a:normAutofit/>
          </a:bodyPr>
          <a:lstStyle>
            <a:lvl1pPr marL="0" indent="0">
              <a:buNone/>
              <a:defRPr sz="1800" b="1">
                <a:solidFill>
                  <a:schemeClr val="tx1"/>
                </a:solidFill>
              </a:defRPr>
            </a:lvl1pPr>
            <a:lvl2pPr marL="238125" indent="0">
              <a:buNone/>
              <a:defRPr/>
            </a:lvl2pPr>
            <a:lvl3pPr marL="476250" indent="0">
              <a:buNone/>
              <a:defRPr/>
            </a:lvl3pPr>
            <a:lvl4pPr marL="714375" indent="0">
              <a:buNone/>
              <a:defRPr/>
            </a:lvl4pPr>
            <a:lvl5pPr marL="952500" indent="0">
              <a:buNone/>
              <a:defRPr/>
            </a:lvl5pPr>
          </a:lstStyle>
          <a:p>
            <a:pPr lvl="0"/>
            <a:r>
              <a:rPr lang="en-US" dirty="0"/>
              <a:t>Edit Master text styles</a:t>
            </a:r>
          </a:p>
        </p:txBody>
      </p:sp>
      <p:pic>
        <p:nvPicPr>
          <p:cNvPr id="12" name="Picture 11">
            <a:extLst>
              <a:ext uri="{FF2B5EF4-FFF2-40B4-BE49-F238E27FC236}">
                <a16:creationId xmlns:a16="http://schemas.microsoft.com/office/drawing/2014/main" id="{CDC56D98-35B9-4720-B6C0-E351CF757B9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61605" y="192024"/>
            <a:ext cx="624126" cy="463636"/>
          </a:xfrm>
          <a:prstGeom prst="rect">
            <a:avLst/>
          </a:prstGeom>
        </p:spPr>
      </p:pic>
      <p:sp>
        <p:nvSpPr>
          <p:cNvPr id="2" name="Slide Number Placeholder 1">
            <a:extLst>
              <a:ext uri="{FF2B5EF4-FFF2-40B4-BE49-F238E27FC236}">
                <a16:creationId xmlns:a16="http://schemas.microsoft.com/office/drawing/2014/main" id="{909C97EF-7BD4-4119-94E4-6C783B4D3EB4}"/>
              </a:ext>
            </a:extLst>
          </p:cNvPr>
          <p:cNvSpPr>
            <a:spLocks noGrp="1"/>
          </p:cNvSpPr>
          <p:nvPr>
            <p:ph type="sldNum" sz="quarter" idx="11"/>
          </p:nvPr>
        </p:nvSpPr>
        <p:spPr/>
        <p:txBody>
          <a:bodyPr/>
          <a:lstStyle/>
          <a:p>
            <a:fld id="{7BCFBF29-39BB-47B7-B83E-9E61FEB2B13F}" type="slidenum">
              <a:rPr lang="en-CA" smtClean="0"/>
              <a:pPr/>
              <a:t>‹#›</a:t>
            </a:fld>
            <a:endParaRPr lang="en-CA"/>
          </a:p>
        </p:txBody>
      </p:sp>
      <p:sp>
        <p:nvSpPr>
          <p:cNvPr id="3" name="Footer Placeholder 2">
            <a:extLst>
              <a:ext uri="{FF2B5EF4-FFF2-40B4-BE49-F238E27FC236}">
                <a16:creationId xmlns:a16="http://schemas.microsoft.com/office/drawing/2014/main" id="{D742F6FD-F4C3-4E66-825C-2BF0F0177397}"/>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1864114789"/>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All Content">
    <p:spTree>
      <p:nvGrpSpPr>
        <p:cNvPr id="1" name=""/>
        <p:cNvGrpSpPr/>
        <p:nvPr/>
      </p:nvGrpSpPr>
      <p:grpSpPr>
        <a:xfrm>
          <a:off x="0" y="0"/>
          <a:ext cx="0" cy="0"/>
          <a:chOff x="0" y="0"/>
          <a:chExt cx="0" cy="0"/>
        </a:xfrm>
      </p:grpSpPr>
      <p:sp>
        <p:nvSpPr>
          <p:cNvPr id="152" name="Title Text"/>
          <p:cNvSpPr txBox="1">
            <a:spLocks noGrp="1"/>
          </p:cNvSpPr>
          <p:nvPr>
            <p:ph type="title"/>
          </p:nvPr>
        </p:nvSpPr>
        <p:spPr>
          <a:xfrm>
            <a:off x="733424" y="384048"/>
            <a:ext cx="6627495" cy="476250"/>
          </a:xfrm>
          <a:prstGeom prst="rect">
            <a:avLst/>
          </a:prstGeom>
        </p:spPr>
        <p:txBody>
          <a:bodyPr>
            <a:normAutofit/>
          </a:bodyPr>
          <a:lstStyle>
            <a:lvl1pPr>
              <a:defRPr sz="2400" b="1">
                <a:solidFill>
                  <a:srgbClr val="000000"/>
                </a:solidFill>
              </a:defRPr>
            </a:lvl1pPr>
          </a:lstStyle>
          <a:p>
            <a:r>
              <a:rPr lang="en-US" dirty="0"/>
              <a:t>Click to edit Master title style</a:t>
            </a:r>
            <a:endParaRPr dirty="0"/>
          </a:p>
        </p:txBody>
      </p:sp>
      <p:sp>
        <p:nvSpPr>
          <p:cNvPr id="3" name="Content Placeholder 2">
            <a:extLst>
              <a:ext uri="{FF2B5EF4-FFF2-40B4-BE49-F238E27FC236}">
                <a16:creationId xmlns:a16="http://schemas.microsoft.com/office/drawing/2014/main" id="{A8D43F9C-2B95-4EB4-B43D-897CDCBE0DB3}"/>
              </a:ext>
            </a:extLst>
          </p:cNvPr>
          <p:cNvSpPr>
            <a:spLocks noGrp="1"/>
          </p:cNvSpPr>
          <p:nvPr>
            <p:ph sz="quarter" idx="10"/>
          </p:nvPr>
        </p:nvSpPr>
        <p:spPr>
          <a:xfrm>
            <a:off x="733425" y="1333501"/>
            <a:ext cx="3108325" cy="32004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6" name="Content Placeholder 5">
            <a:extLst>
              <a:ext uri="{FF2B5EF4-FFF2-40B4-BE49-F238E27FC236}">
                <a16:creationId xmlns:a16="http://schemas.microsoft.com/office/drawing/2014/main" id="{E59109F0-8496-4318-80EF-A444125651BC}"/>
              </a:ext>
            </a:extLst>
          </p:cNvPr>
          <p:cNvSpPr>
            <a:spLocks noGrp="1"/>
          </p:cNvSpPr>
          <p:nvPr>
            <p:ph sz="quarter" idx="11"/>
          </p:nvPr>
        </p:nvSpPr>
        <p:spPr>
          <a:xfrm>
            <a:off x="4162752" y="1333500"/>
            <a:ext cx="3200400" cy="32004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pic>
        <p:nvPicPr>
          <p:cNvPr id="9" name="Picture 8">
            <a:extLst>
              <a:ext uri="{FF2B5EF4-FFF2-40B4-BE49-F238E27FC236}">
                <a16:creationId xmlns:a16="http://schemas.microsoft.com/office/drawing/2014/main" id="{AEA9D58A-61D7-4745-B9FA-F11F9D3986A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61605" y="192024"/>
            <a:ext cx="624126" cy="463636"/>
          </a:xfrm>
          <a:prstGeom prst="rect">
            <a:avLst/>
          </a:prstGeom>
        </p:spPr>
      </p:pic>
      <p:sp>
        <p:nvSpPr>
          <p:cNvPr id="2" name="Slide Number Placeholder 1">
            <a:extLst>
              <a:ext uri="{FF2B5EF4-FFF2-40B4-BE49-F238E27FC236}">
                <a16:creationId xmlns:a16="http://schemas.microsoft.com/office/drawing/2014/main" id="{2EA4EBAB-DE80-4B25-951E-84CBE8F634D9}"/>
              </a:ext>
            </a:extLst>
          </p:cNvPr>
          <p:cNvSpPr>
            <a:spLocks noGrp="1"/>
          </p:cNvSpPr>
          <p:nvPr>
            <p:ph type="sldNum" sz="quarter" idx="12"/>
          </p:nvPr>
        </p:nvSpPr>
        <p:spPr/>
        <p:txBody>
          <a:bodyPr/>
          <a:lstStyle/>
          <a:p>
            <a:fld id="{7BCFBF29-39BB-47B7-B83E-9E61FEB2B13F}" type="slidenum">
              <a:rPr lang="en-CA" smtClean="0"/>
              <a:pPr/>
              <a:t>‹#›</a:t>
            </a:fld>
            <a:endParaRPr lang="en-CA"/>
          </a:p>
        </p:txBody>
      </p:sp>
      <p:sp>
        <p:nvSpPr>
          <p:cNvPr id="4" name="Footer Placeholder 3">
            <a:extLst>
              <a:ext uri="{FF2B5EF4-FFF2-40B4-BE49-F238E27FC236}">
                <a16:creationId xmlns:a16="http://schemas.microsoft.com/office/drawing/2014/main" id="{6234BA93-E6D5-4AC4-9B04-5860C14044F8}"/>
              </a:ext>
            </a:extLst>
          </p:cNvPr>
          <p:cNvSpPr>
            <a:spLocks noGrp="1"/>
          </p:cNvSpPr>
          <p:nvPr>
            <p:ph type="ftr" sz="quarter" idx="13"/>
          </p:nvPr>
        </p:nvSpPr>
        <p:spPr/>
        <p:txBody>
          <a:bodyPr/>
          <a:lstStyle/>
          <a:p>
            <a:r>
              <a:rPr lang="en-CA" dirty="0"/>
              <a:t>©2021 Canada Health Infoway</a:t>
            </a:r>
          </a:p>
        </p:txBody>
      </p:sp>
    </p:spTree>
    <p:extLst>
      <p:ext uri="{BB962C8B-B14F-4D97-AF65-F5344CB8AC3E}">
        <p14:creationId xmlns:p14="http://schemas.microsoft.com/office/powerpoint/2010/main" val="237617813"/>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95" name="Title Text"/>
          <p:cNvSpPr txBox="1">
            <a:spLocks noGrp="1"/>
          </p:cNvSpPr>
          <p:nvPr>
            <p:ph type="title"/>
          </p:nvPr>
        </p:nvSpPr>
        <p:spPr>
          <a:xfrm>
            <a:off x="731520" y="384048"/>
            <a:ext cx="6629400" cy="476250"/>
          </a:xfrm>
          <a:prstGeom prst="rect">
            <a:avLst/>
          </a:prstGeom>
        </p:spPr>
        <p:txBody>
          <a:bodyPr>
            <a:normAutofit/>
          </a:bodyPr>
          <a:lstStyle>
            <a:lvl1pPr>
              <a:defRPr sz="2400" b="1">
                <a:solidFill>
                  <a:schemeClr val="tx1"/>
                </a:solidFill>
              </a:defRPr>
            </a:lvl1pPr>
          </a:lstStyle>
          <a:p>
            <a:r>
              <a:rPr lang="en-US" dirty="0"/>
              <a:t>Click to edit Master title style</a:t>
            </a:r>
            <a:endParaRPr dirty="0"/>
          </a:p>
        </p:txBody>
      </p:sp>
      <p:pic>
        <p:nvPicPr>
          <p:cNvPr id="7" name="Picture 6">
            <a:extLst>
              <a:ext uri="{FF2B5EF4-FFF2-40B4-BE49-F238E27FC236}">
                <a16:creationId xmlns:a16="http://schemas.microsoft.com/office/drawing/2014/main" id="{6CEDE600-D850-4ADC-8E8D-F080A59282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61605" y="192024"/>
            <a:ext cx="624126" cy="463636"/>
          </a:xfrm>
          <a:prstGeom prst="rect">
            <a:avLst/>
          </a:prstGeom>
        </p:spPr>
      </p:pic>
      <p:sp>
        <p:nvSpPr>
          <p:cNvPr id="2" name="Slide Number Placeholder 1">
            <a:extLst>
              <a:ext uri="{FF2B5EF4-FFF2-40B4-BE49-F238E27FC236}">
                <a16:creationId xmlns:a16="http://schemas.microsoft.com/office/drawing/2014/main" id="{B1B8C854-3B3D-42AD-9797-2DCFFFD9D6C2}"/>
              </a:ext>
            </a:extLst>
          </p:cNvPr>
          <p:cNvSpPr>
            <a:spLocks noGrp="1"/>
          </p:cNvSpPr>
          <p:nvPr>
            <p:ph type="sldNum" sz="quarter" idx="10"/>
          </p:nvPr>
        </p:nvSpPr>
        <p:spPr/>
        <p:txBody>
          <a:bodyPr/>
          <a:lstStyle/>
          <a:p>
            <a:fld id="{7BCFBF29-39BB-47B7-B83E-9E61FEB2B13F}" type="slidenum">
              <a:rPr lang="en-CA" smtClean="0"/>
              <a:pPr/>
              <a:t>‹#›</a:t>
            </a:fld>
            <a:endParaRPr lang="en-CA"/>
          </a:p>
        </p:txBody>
      </p:sp>
      <p:sp>
        <p:nvSpPr>
          <p:cNvPr id="3" name="Footer Placeholder 2">
            <a:extLst>
              <a:ext uri="{FF2B5EF4-FFF2-40B4-BE49-F238E27FC236}">
                <a16:creationId xmlns:a16="http://schemas.microsoft.com/office/drawing/2014/main" id="{8F2AE0C7-DB18-4C83-B61E-82B1057B63A6}"/>
              </a:ext>
            </a:extLst>
          </p:cNvPr>
          <p:cNvSpPr>
            <a:spLocks noGrp="1"/>
          </p:cNvSpPr>
          <p:nvPr>
            <p:ph type="ftr" sz="quarter" idx="11"/>
          </p:nvPr>
        </p:nvSpPr>
        <p:spPr/>
        <p:txBody>
          <a:bodyPr/>
          <a:lstStyle/>
          <a:p>
            <a:r>
              <a:rPr lang="en-CA" dirty="0"/>
              <a:t>©2021 Canada Health Infoway</a:t>
            </a:r>
          </a:p>
        </p:txBody>
      </p:sp>
    </p:spTree>
    <p:extLst>
      <p:ext uri="{BB962C8B-B14F-4D97-AF65-F5344CB8AC3E}">
        <p14:creationId xmlns:p14="http://schemas.microsoft.com/office/powerpoint/2010/main" val="1760354282"/>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reserve="1">
  <p:cSld name="Thank you">
    <p:bg>
      <p:bgRef idx="1001">
        <a:schemeClr val="bg2"/>
      </p:bgRef>
    </p:bg>
    <p:spTree>
      <p:nvGrpSpPr>
        <p:cNvPr id="1" name=""/>
        <p:cNvGrpSpPr/>
        <p:nvPr/>
      </p:nvGrpSpPr>
      <p:grpSpPr>
        <a:xfrm>
          <a:off x="0" y="0"/>
          <a:ext cx="0" cy="0"/>
          <a:chOff x="0" y="0"/>
          <a:chExt cx="0" cy="0"/>
        </a:xfrm>
      </p:grpSpPr>
      <p:sp>
        <p:nvSpPr>
          <p:cNvPr id="22" name="Title Text"/>
          <p:cNvSpPr txBox="1">
            <a:spLocks noGrp="1"/>
          </p:cNvSpPr>
          <p:nvPr>
            <p:ph type="title"/>
          </p:nvPr>
        </p:nvSpPr>
        <p:spPr>
          <a:xfrm>
            <a:off x="3918889" y="1505307"/>
            <a:ext cx="4437507" cy="545423"/>
          </a:xfrm>
          <a:prstGeom prst="rect">
            <a:avLst/>
          </a:prstGeom>
        </p:spPr>
        <p:txBody>
          <a:bodyPr anchor="t">
            <a:noAutofit/>
          </a:bodyPr>
          <a:lstStyle>
            <a:lvl1pPr>
              <a:lnSpc>
                <a:spcPct val="100000"/>
              </a:lnSpc>
              <a:defRPr sz="2400" b="1">
                <a:solidFill>
                  <a:schemeClr val="tx1"/>
                </a:solidFill>
                <a:latin typeface="+mj-lt"/>
              </a:defRPr>
            </a:lvl1pPr>
          </a:lstStyle>
          <a:p>
            <a:r>
              <a:rPr lang="en-US" dirty="0"/>
              <a:t>Click to edit Master title style</a:t>
            </a:r>
            <a:endParaRPr dirty="0"/>
          </a:p>
        </p:txBody>
      </p:sp>
      <p:sp>
        <p:nvSpPr>
          <p:cNvPr id="23" name="Body Level One…"/>
          <p:cNvSpPr txBox="1">
            <a:spLocks noGrp="1"/>
          </p:cNvSpPr>
          <p:nvPr>
            <p:ph type="body" sz="quarter" idx="1"/>
          </p:nvPr>
        </p:nvSpPr>
        <p:spPr>
          <a:xfrm>
            <a:off x="3918889" y="2078218"/>
            <a:ext cx="4437507" cy="1227412"/>
          </a:xfrm>
          <a:prstGeom prst="rect">
            <a:avLst/>
          </a:prstGeom>
        </p:spPr>
        <p:txBody>
          <a:bodyPr anchor="t">
            <a:noAutofit/>
          </a:bodyPr>
          <a:lstStyle>
            <a:lvl1pPr marL="0" indent="0">
              <a:lnSpc>
                <a:spcPct val="130000"/>
              </a:lnSpc>
              <a:spcBef>
                <a:spcPts val="0"/>
              </a:spcBef>
              <a:buSzTx/>
              <a:buNone/>
              <a:defRPr sz="1800" b="0" i="0">
                <a:solidFill>
                  <a:schemeClr val="tx1"/>
                </a:solidFill>
                <a:latin typeface="+mn-lt"/>
                <a:ea typeface="Helvetica Neue Light" panose="02000403000000020004" pitchFamily="2" charset="0"/>
              </a:defRPr>
            </a:lvl1pPr>
            <a:lvl2pPr marL="0" indent="85725">
              <a:lnSpc>
                <a:spcPct val="130000"/>
              </a:lnSpc>
              <a:spcBef>
                <a:spcPts val="0"/>
              </a:spcBef>
              <a:buSzTx/>
              <a:buNone/>
              <a:defRPr sz="1800" b="0" i="0">
                <a:solidFill>
                  <a:schemeClr val="tx1"/>
                </a:solidFill>
                <a:latin typeface="+mn-lt"/>
                <a:ea typeface="Helvetica Neue Light" panose="02000403000000020004" pitchFamily="2" charset="0"/>
              </a:defRPr>
            </a:lvl2pPr>
            <a:lvl3pPr marL="0" indent="171450">
              <a:lnSpc>
                <a:spcPct val="130000"/>
              </a:lnSpc>
              <a:spcBef>
                <a:spcPts val="0"/>
              </a:spcBef>
              <a:buSzTx/>
              <a:buNone/>
              <a:defRPr sz="1800" b="0" i="0">
                <a:solidFill>
                  <a:schemeClr val="tx1"/>
                </a:solidFill>
                <a:latin typeface="+mn-lt"/>
                <a:ea typeface="Helvetica Neue Light" panose="02000403000000020004" pitchFamily="2" charset="0"/>
              </a:defRPr>
            </a:lvl3pPr>
            <a:lvl4pPr marL="0" indent="257175">
              <a:lnSpc>
                <a:spcPct val="130000"/>
              </a:lnSpc>
              <a:spcBef>
                <a:spcPts val="0"/>
              </a:spcBef>
              <a:buSzTx/>
              <a:buNone/>
              <a:defRPr sz="1800" b="0" i="0">
                <a:solidFill>
                  <a:schemeClr val="tx1"/>
                </a:solidFill>
                <a:latin typeface="+mn-lt"/>
                <a:ea typeface="Helvetica Neue Light" panose="02000403000000020004" pitchFamily="2" charset="0"/>
              </a:defRPr>
            </a:lvl4pPr>
            <a:lvl5pPr marL="0" indent="342900">
              <a:lnSpc>
                <a:spcPct val="130000"/>
              </a:lnSpc>
              <a:spcBef>
                <a:spcPts val="0"/>
              </a:spcBef>
              <a:buSzTx/>
              <a:buNone/>
              <a:defRPr sz="1800" b="0" i="0">
                <a:solidFill>
                  <a:schemeClr val="tx1"/>
                </a:solidFill>
                <a:latin typeface="+mn-lt"/>
                <a:ea typeface="Helvetica Neue Light" panose="02000403000000020004" pitchFamily="2" charset="0"/>
              </a:defRPr>
            </a:lvl5pPr>
          </a:lstStyle>
          <a:p>
            <a:pPr lvl="0"/>
            <a:r>
              <a:rPr lang="en-US" dirty="0"/>
              <a:t>Edit Master text styles</a:t>
            </a:r>
          </a:p>
        </p:txBody>
      </p:sp>
      <p:cxnSp>
        <p:nvCxnSpPr>
          <p:cNvPr id="8" name="Straight Connector 7">
            <a:extLst>
              <a:ext uri="{FF2B5EF4-FFF2-40B4-BE49-F238E27FC236}">
                <a16:creationId xmlns:a16="http://schemas.microsoft.com/office/drawing/2014/main" id="{4A8014D2-A9FF-9442-A224-6F8498D7D346}"/>
              </a:ext>
            </a:extLst>
          </p:cNvPr>
          <p:cNvCxnSpPr/>
          <p:nvPr userDrawn="1"/>
        </p:nvCxnSpPr>
        <p:spPr>
          <a:xfrm>
            <a:off x="0" y="1363237"/>
            <a:ext cx="5620215" cy="0"/>
          </a:xfrm>
          <a:prstGeom prst="line">
            <a:avLst/>
          </a:prstGeom>
          <a:noFill/>
          <a:ln w="63500" cap="flat">
            <a:solidFill>
              <a:srgbClr val="E02D3A"/>
            </a:solidFill>
            <a:prstDash val="solid"/>
            <a:miter lim="400000"/>
          </a:ln>
          <a:effectLst/>
          <a:sp3d/>
        </p:spPr>
        <p:style>
          <a:lnRef idx="0">
            <a:scrgbClr r="0" g="0" b="0"/>
          </a:lnRef>
          <a:fillRef idx="0">
            <a:scrgbClr r="0" g="0" b="0"/>
          </a:fillRef>
          <a:effectRef idx="0">
            <a:scrgbClr r="0" g="0" b="0"/>
          </a:effectRef>
          <a:fontRef idx="none"/>
        </p:style>
      </p:cxnSp>
      <p:pic>
        <p:nvPicPr>
          <p:cNvPr id="3" name="Picture 2">
            <a:extLst>
              <a:ext uri="{FF2B5EF4-FFF2-40B4-BE49-F238E27FC236}">
                <a16:creationId xmlns:a16="http://schemas.microsoft.com/office/drawing/2014/main" id="{42633905-50EF-4EFB-B663-AB5210DC2F8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85457"/>
            <a:ext cx="3587960" cy="2669896"/>
          </a:xfrm>
          <a:prstGeom prst="rect">
            <a:avLst/>
          </a:prstGeom>
        </p:spPr>
      </p:pic>
      <p:sp>
        <p:nvSpPr>
          <p:cNvPr id="7" name="Rectangle 6">
            <a:extLst>
              <a:ext uri="{FF2B5EF4-FFF2-40B4-BE49-F238E27FC236}">
                <a16:creationId xmlns:a16="http://schemas.microsoft.com/office/drawing/2014/main" id="{DF171A38-97DD-4F7E-B0FC-095A26BDF8CD}"/>
              </a:ext>
            </a:extLst>
          </p:cNvPr>
          <p:cNvSpPr/>
          <p:nvPr userDrawn="1"/>
        </p:nvSpPr>
        <p:spPr>
          <a:xfrm>
            <a:off x="2350407" y="4211180"/>
            <a:ext cx="3963940" cy="446276"/>
          </a:xfrm>
          <a:prstGeom prst="rect">
            <a:avLst/>
          </a:prstGeom>
        </p:spPr>
        <p:txBody>
          <a:bodyPr wrap="square">
            <a:spAutoFit/>
          </a:bodyPr>
          <a:lstStyle/>
          <a:p>
            <a:r>
              <a:rPr lang="en-CA" sz="1200" dirty="0">
                <a:solidFill>
                  <a:schemeClr val="tx1"/>
                </a:solidFill>
              </a:rPr>
              <a:t>Let’s Connect on LinkedIn</a:t>
            </a:r>
          </a:p>
          <a:p>
            <a:r>
              <a:rPr lang="en-CA" sz="1100" cap="none" dirty="0">
                <a:solidFill>
                  <a:schemeClr val="tx1"/>
                </a:solidFill>
              </a:rPr>
              <a:t>www.linkedin.com/company/canada-health-</a:t>
            </a:r>
            <a:r>
              <a:rPr lang="en-CA" sz="1100" cap="none" dirty="0" err="1">
                <a:solidFill>
                  <a:schemeClr val="tx1"/>
                </a:solidFill>
              </a:rPr>
              <a:t>infoway</a:t>
            </a:r>
            <a:r>
              <a:rPr lang="en-CA" sz="1100" cap="none" dirty="0">
                <a:solidFill>
                  <a:schemeClr val="tx1"/>
                </a:solidFill>
              </a:rPr>
              <a:t>/</a:t>
            </a:r>
          </a:p>
        </p:txBody>
      </p:sp>
      <p:sp>
        <p:nvSpPr>
          <p:cNvPr id="10" name="Rectangle 9">
            <a:extLst>
              <a:ext uri="{FF2B5EF4-FFF2-40B4-BE49-F238E27FC236}">
                <a16:creationId xmlns:a16="http://schemas.microsoft.com/office/drawing/2014/main" id="{D138D203-AF26-46CF-A577-C5AB104B2482}"/>
              </a:ext>
            </a:extLst>
          </p:cNvPr>
          <p:cNvSpPr/>
          <p:nvPr userDrawn="1"/>
        </p:nvSpPr>
        <p:spPr>
          <a:xfrm>
            <a:off x="6456427" y="4205345"/>
            <a:ext cx="2545492" cy="473335"/>
          </a:xfrm>
          <a:prstGeom prst="rect">
            <a:avLst/>
          </a:prstGeom>
        </p:spPr>
        <p:txBody>
          <a:bodyPr wrap="square">
            <a:spAutoFit/>
          </a:bodyPr>
          <a:lstStyle/>
          <a:p>
            <a:r>
              <a:rPr lang="en-CA" sz="1200" dirty="0">
                <a:solidFill>
                  <a:schemeClr val="tx1"/>
                </a:solidFill>
              </a:rPr>
              <a:t>Let’s Connect on Twitter</a:t>
            </a:r>
          </a:p>
          <a:p>
            <a:r>
              <a:rPr kumimoji="0" lang="en-CA" sz="1200" b="1" i="0" u="none" strike="noStrike" cap="none" spc="0" normalizeH="0" baseline="0" dirty="0">
                <a:ln>
                  <a:noFill/>
                </a:ln>
                <a:solidFill>
                  <a:schemeClr val="tx1"/>
                </a:solidFill>
                <a:effectLst/>
                <a:uFillTx/>
                <a:latin typeface="+mn-lt"/>
                <a:ea typeface="+mn-ea"/>
                <a:cs typeface="+mn-cs"/>
                <a:sym typeface="Helvetica Neue"/>
              </a:rPr>
              <a:t>@infoway</a:t>
            </a:r>
            <a:endParaRPr lang="en-CA" sz="1100" cap="none" dirty="0">
              <a:solidFill>
                <a:schemeClr val="tx1"/>
              </a:solidFill>
            </a:endParaRPr>
          </a:p>
        </p:txBody>
      </p:sp>
      <p:sp>
        <p:nvSpPr>
          <p:cNvPr id="11" name="Rectangle 10">
            <a:extLst>
              <a:ext uri="{FF2B5EF4-FFF2-40B4-BE49-F238E27FC236}">
                <a16:creationId xmlns:a16="http://schemas.microsoft.com/office/drawing/2014/main" id="{F44F3E43-1555-4380-8581-55C414910EFF}"/>
              </a:ext>
            </a:extLst>
          </p:cNvPr>
          <p:cNvSpPr/>
          <p:nvPr userDrawn="1"/>
        </p:nvSpPr>
        <p:spPr>
          <a:xfrm>
            <a:off x="142080" y="4211180"/>
            <a:ext cx="2066247" cy="446276"/>
          </a:xfrm>
          <a:prstGeom prst="rect">
            <a:avLst/>
          </a:prstGeom>
        </p:spPr>
        <p:txBody>
          <a:bodyPr wrap="square">
            <a:spAutoFit/>
          </a:bodyPr>
          <a:lstStyle/>
          <a:p>
            <a:r>
              <a:rPr lang="en-CA" sz="1200" dirty="0">
                <a:solidFill>
                  <a:schemeClr val="tx1"/>
                </a:solidFill>
              </a:rPr>
              <a:t>Visit THE WEBSITE</a:t>
            </a:r>
          </a:p>
          <a:p>
            <a:r>
              <a:rPr lang="en-CA" sz="1100" cap="none" dirty="0">
                <a:solidFill>
                  <a:schemeClr val="tx1"/>
                </a:solidFill>
              </a:rPr>
              <a:t>www.infoway-inforoute.ca</a:t>
            </a:r>
          </a:p>
        </p:txBody>
      </p:sp>
    </p:spTree>
    <p:extLst>
      <p:ext uri="{BB962C8B-B14F-4D97-AF65-F5344CB8AC3E}">
        <p14:creationId xmlns:p14="http://schemas.microsoft.com/office/powerpoint/2010/main" val="2720459042"/>
      </p:ext>
    </p:extLst>
  </p:cSld>
  <p:clrMapOvr>
    <a:overrideClrMapping bg1="dk1" tx1="lt1" bg2="dk2" tx2="lt2" accent1="accent1" accent2="accent2" accent3="accent3" accent4="accent4" accent5="accent5" accent6="accent6" hlink="hlink" folHlink="folHlink"/>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731520" y="384048"/>
            <a:ext cx="6629400" cy="475488"/>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rPr lang="en-US" dirty="0"/>
              <a:t>Click to edit Master title style</a:t>
            </a:r>
            <a:endParaRPr dirty="0"/>
          </a:p>
        </p:txBody>
      </p:sp>
      <p:sp>
        <p:nvSpPr>
          <p:cNvPr id="5" name="Text Placeholder 4">
            <a:extLst>
              <a:ext uri="{FF2B5EF4-FFF2-40B4-BE49-F238E27FC236}">
                <a16:creationId xmlns:a16="http://schemas.microsoft.com/office/drawing/2014/main" id="{8AC05E6A-587B-465C-94D9-65A931B8C2DC}"/>
              </a:ext>
            </a:extLst>
          </p:cNvPr>
          <p:cNvSpPr>
            <a:spLocks noGrp="1"/>
          </p:cNvSpPr>
          <p:nvPr>
            <p:ph type="body" idx="1"/>
          </p:nvPr>
        </p:nvSpPr>
        <p:spPr>
          <a:xfrm>
            <a:off x="731520" y="1335024"/>
            <a:ext cx="6629400" cy="320040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cxnSp>
        <p:nvCxnSpPr>
          <p:cNvPr id="6" name="Straight Connector 5">
            <a:extLst>
              <a:ext uri="{FF2B5EF4-FFF2-40B4-BE49-F238E27FC236}">
                <a16:creationId xmlns:a16="http://schemas.microsoft.com/office/drawing/2014/main" id="{4D1DBFBF-AE61-4C5B-B0F3-78ED90AFB589}"/>
              </a:ext>
            </a:extLst>
          </p:cNvPr>
          <p:cNvCxnSpPr/>
          <p:nvPr userDrawn="1"/>
        </p:nvCxnSpPr>
        <p:spPr>
          <a:xfrm>
            <a:off x="-1383" y="4634874"/>
            <a:ext cx="240030" cy="0"/>
          </a:xfrm>
          <a:prstGeom prst="line">
            <a:avLst/>
          </a:prstGeom>
          <a:noFill/>
          <a:ln w="63500" cap="flat">
            <a:solidFill>
              <a:schemeClr val="tx1"/>
            </a:solidFill>
            <a:prstDash val="solid"/>
            <a:miter lim="400000"/>
          </a:ln>
          <a:effectLst/>
          <a:sp3d/>
        </p:spPr>
        <p:style>
          <a:lnRef idx="0">
            <a:scrgbClr r="0" g="0" b="0"/>
          </a:lnRef>
          <a:fillRef idx="0">
            <a:scrgbClr r="0" g="0" b="0"/>
          </a:fillRef>
          <a:effectRef idx="0">
            <a:scrgbClr r="0" g="0" b="0"/>
          </a:effectRef>
          <a:fontRef idx="none"/>
        </p:style>
      </p:cxnSp>
      <p:sp>
        <p:nvSpPr>
          <p:cNvPr id="7" name="©2018 Canada Health Infoway">
            <a:extLst>
              <a:ext uri="{FF2B5EF4-FFF2-40B4-BE49-F238E27FC236}">
                <a16:creationId xmlns:a16="http://schemas.microsoft.com/office/drawing/2014/main" id="{DC8229DB-C643-4C6E-A4BB-33D5C2A79B9B}"/>
              </a:ext>
            </a:extLst>
          </p:cNvPr>
          <p:cNvSpPr txBox="1"/>
          <p:nvPr userDrawn="1"/>
        </p:nvSpPr>
        <p:spPr>
          <a:xfrm>
            <a:off x="246081" y="4770665"/>
            <a:ext cx="1459662" cy="146194"/>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ctr">
            <a:spAutoFit/>
          </a:bodyPr>
          <a:lstStyle>
            <a:lvl1pPr algn="r" defTabSz="457200">
              <a:defRPr sz="2100" b="0" cap="none">
                <a:solidFill>
                  <a:srgbClr val="000000"/>
                </a:solidFill>
              </a:defRPr>
            </a:lvl1pPr>
          </a:lstStyle>
          <a:p>
            <a:endParaRPr sz="700" b="0" i="0" dirty="0">
              <a:latin typeface="Helvetica Neue Light" panose="02000403000000020004" pitchFamily="2" charset="0"/>
              <a:ea typeface="Helvetica Neue Light" panose="02000403000000020004" pitchFamily="2" charset="0"/>
            </a:endParaRPr>
          </a:p>
        </p:txBody>
      </p:sp>
      <p:cxnSp>
        <p:nvCxnSpPr>
          <p:cNvPr id="8" name="Straight Connector 7">
            <a:extLst>
              <a:ext uri="{FF2B5EF4-FFF2-40B4-BE49-F238E27FC236}">
                <a16:creationId xmlns:a16="http://schemas.microsoft.com/office/drawing/2014/main" id="{79FDA0CB-6088-4EBB-8CBA-5EB5E2198B64}"/>
              </a:ext>
            </a:extLst>
          </p:cNvPr>
          <p:cNvCxnSpPr>
            <a:cxnSpLocks/>
          </p:cNvCxnSpPr>
          <p:nvPr userDrawn="1"/>
        </p:nvCxnSpPr>
        <p:spPr>
          <a:xfrm>
            <a:off x="0" y="1041120"/>
            <a:ext cx="7362825" cy="0"/>
          </a:xfrm>
          <a:prstGeom prst="line">
            <a:avLst/>
          </a:prstGeom>
          <a:noFill/>
          <a:ln w="63500" cap="flat">
            <a:solidFill>
              <a:schemeClr val="tx1"/>
            </a:solidFill>
            <a:prstDash val="solid"/>
            <a:miter lim="400000"/>
          </a:ln>
          <a:effectLst/>
          <a:sp3d/>
        </p:spPr>
        <p:style>
          <a:lnRef idx="0">
            <a:scrgbClr r="0" g="0" b="0"/>
          </a:lnRef>
          <a:fillRef idx="0">
            <a:scrgbClr r="0" g="0" b="0"/>
          </a:fillRef>
          <a:effectRef idx="0">
            <a:scrgbClr r="0" g="0" b="0"/>
          </a:effectRef>
          <a:fontRef idx="none"/>
        </p:style>
      </p:cxnSp>
      <p:sp>
        <p:nvSpPr>
          <p:cNvPr id="3" name="Slide Number Placeholder 2">
            <a:extLst>
              <a:ext uri="{FF2B5EF4-FFF2-40B4-BE49-F238E27FC236}">
                <a16:creationId xmlns:a16="http://schemas.microsoft.com/office/drawing/2014/main" id="{A6C3A846-9A3E-4E78-A290-30942D29164E}"/>
              </a:ext>
            </a:extLst>
          </p:cNvPr>
          <p:cNvSpPr>
            <a:spLocks noGrp="1"/>
          </p:cNvSpPr>
          <p:nvPr>
            <p:ph type="sldNum" sz="quarter" idx="4"/>
          </p:nvPr>
        </p:nvSpPr>
        <p:spPr>
          <a:xfrm>
            <a:off x="246081" y="4497556"/>
            <a:ext cx="393255" cy="274637"/>
          </a:xfrm>
          <a:prstGeom prst="rect">
            <a:avLst/>
          </a:prstGeom>
        </p:spPr>
        <p:txBody>
          <a:bodyPr vert="horz" lIns="91440" tIns="45720" rIns="91440" bIns="45720" rtlCol="0" anchor="ctr"/>
          <a:lstStyle>
            <a:lvl1pPr algn="l">
              <a:defRPr sz="1000">
                <a:solidFill>
                  <a:schemeClr val="tx1"/>
                </a:solidFill>
              </a:defRPr>
            </a:lvl1pPr>
          </a:lstStyle>
          <a:p>
            <a:fld id="{7BCFBF29-39BB-47B7-B83E-9E61FEB2B13F}" type="slidenum">
              <a:rPr lang="en-CA" smtClean="0"/>
              <a:pPr/>
              <a:t>‹#›</a:t>
            </a:fld>
            <a:endParaRPr lang="en-CA"/>
          </a:p>
        </p:txBody>
      </p:sp>
      <p:sp>
        <p:nvSpPr>
          <p:cNvPr id="4" name="Footer Placeholder 3">
            <a:extLst>
              <a:ext uri="{FF2B5EF4-FFF2-40B4-BE49-F238E27FC236}">
                <a16:creationId xmlns:a16="http://schemas.microsoft.com/office/drawing/2014/main" id="{77E08CFF-7BA4-4FF3-A24E-133C63B99493}"/>
              </a:ext>
            </a:extLst>
          </p:cNvPr>
          <p:cNvSpPr>
            <a:spLocks noGrp="1"/>
          </p:cNvSpPr>
          <p:nvPr>
            <p:ph type="ftr" sz="quarter" idx="3"/>
          </p:nvPr>
        </p:nvSpPr>
        <p:spPr>
          <a:xfrm>
            <a:off x="246081" y="4810284"/>
            <a:ext cx="1828800" cy="146304"/>
          </a:xfrm>
          <a:prstGeom prst="rect">
            <a:avLst/>
          </a:prstGeom>
        </p:spPr>
        <p:txBody>
          <a:bodyPr vert="horz" lIns="91440" tIns="45720" rIns="91440" bIns="45720" rtlCol="0" anchor="ctr"/>
          <a:lstStyle>
            <a:lvl1pPr algn="l">
              <a:defRPr sz="700">
                <a:solidFill>
                  <a:schemeClr val="tx1">
                    <a:tint val="75000"/>
                  </a:schemeClr>
                </a:solidFill>
              </a:defRPr>
            </a:lvl1pPr>
          </a:lstStyle>
          <a:p>
            <a:r>
              <a:rPr lang="en-CA" dirty="0"/>
              <a:t>©2021 Canada Health Infoway</a:t>
            </a:r>
          </a:p>
        </p:txBody>
      </p:sp>
      <p:pic>
        <p:nvPicPr>
          <p:cNvPr id="9" name="Picture 8">
            <a:extLst>
              <a:ext uri="{FF2B5EF4-FFF2-40B4-BE49-F238E27FC236}">
                <a16:creationId xmlns:a16="http://schemas.microsoft.com/office/drawing/2014/main" id="{6AC4002D-CCDE-4C9D-8724-5C487687ECCD}"/>
              </a:ext>
            </a:extLst>
          </p:cNvPr>
          <p:cNvPicPr/>
          <p:nvPr userDrawn="1"/>
        </p:nvPicPr>
        <p:blipFill>
          <a:blip r:embed="rId9" cstate="print">
            <a:extLst>
              <a:ext uri="{28A0092B-C50C-407E-A947-70E740481C1C}">
                <a14:useLocalDpi xmlns:a14="http://schemas.microsoft.com/office/drawing/2010/main" val="0"/>
              </a:ext>
            </a:extLst>
          </a:blip>
          <a:stretch>
            <a:fillRect/>
          </a:stretch>
        </p:blipFill>
        <p:spPr>
          <a:xfrm>
            <a:off x="6966431" y="4635278"/>
            <a:ext cx="2019300" cy="32131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703" r:id="rId2"/>
    <p:sldLayoutId id="2147483705" r:id="rId3"/>
    <p:sldLayoutId id="2147483710" r:id="rId4"/>
    <p:sldLayoutId id="2147483704" r:id="rId5"/>
    <p:sldLayoutId id="2147483711" r:id="rId6"/>
    <p:sldLayoutId id="2147483712" r:id="rId7"/>
  </p:sldLayoutIdLst>
  <p:transition spd="med"/>
  <p:hf hdr="0" dt="0"/>
  <p:txStyles>
    <p:titleStyle>
      <a:lvl1pPr marL="0" marR="0" indent="0" algn="l" defTabSz="309563" eaLnBrk="1" latinLnBrk="0" hangingPunct="1">
        <a:lnSpc>
          <a:spcPct val="100000"/>
        </a:lnSpc>
        <a:spcBef>
          <a:spcPts val="0"/>
        </a:spcBef>
        <a:spcAft>
          <a:spcPts val="0"/>
        </a:spcAft>
        <a:buClrTx/>
        <a:buSzTx/>
        <a:buFontTx/>
        <a:buNone/>
        <a:tabLst/>
        <a:defRPr sz="2400" b="1" i="0" u="none" strike="noStrike" cap="none" spc="0" baseline="0" dirty="0">
          <a:ln>
            <a:noFill/>
          </a:ln>
          <a:solidFill>
            <a:schemeClr val="tx1"/>
          </a:solidFill>
          <a:uFillTx/>
          <a:latin typeface="+mj-lt"/>
          <a:ea typeface="+mn-ea"/>
          <a:cs typeface="+mn-cs"/>
          <a:sym typeface="Helvetica Neue"/>
        </a:defRPr>
      </a:lvl1pPr>
      <a:lvl2pPr marL="0" marR="0" indent="85725"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2pPr>
      <a:lvl3pPr marL="0" marR="0" indent="171450"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3pPr>
      <a:lvl4pPr marL="0" marR="0" indent="257175"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4pPr>
      <a:lvl5pPr marL="0" marR="0" indent="342900"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5pPr>
      <a:lvl6pPr marL="0" marR="0" indent="428625"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6pPr>
      <a:lvl7pPr marL="0" marR="0" indent="514350"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7pPr>
      <a:lvl8pPr marL="0" marR="0" indent="600075"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8pPr>
      <a:lvl9pPr marL="0" marR="0" indent="685800"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9pPr>
    </p:titleStyle>
    <p:bodyStyle>
      <a:lvl1pPr marL="192024" marR="0" indent="-190500" algn="l" defTabSz="309563" eaLnBrk="1" latinLnBrk="0" hangingPunct="1">
        <a:lnSpc>
          <a:spcPct val="130000"/>
        </a:lnSpc>
        <a:spcBef>
          <a:spcPts val="300"/>
        </a:spcBef>
        <a:spcAft>
          <a:spcPts val="300"/>
        </a:spcAft>
        <a:buClrTx/>
        <a:buSzPct val="100000"/>
        <a:buFontTx/>
        <a:buChar char="•"/>
        <a:tabLst/>
        <a:defRPr lang="en-US" sz="1800" b="0" i="0" u="none" strike="noStrike" cap="none" spc="0" baseline="0" dirty="0">
          <a:ln>
            <a:noFill/>
          </a:ln>
          <a:solidFill>
            <a:schemeClr val="tx1"/>
          </a:solidFill>
          <a:uFillTx/>
          <a:latin typeface="+mn-lt"/>
          <a:ea typeface="+mn-ea"/>
          <a:cs typeface="+mn-cs"/>
          <a:sym typeface="Helvetica Neue"/>
        </a:defRPr>
      </a:lvl1pPr>
      <a:lvl2pPr marL="429768" marR="0" indent="-190500" algn="l" defTabSz="309563" eaLnBrk="1" latinLnBrk="0" hangingPunct="1">
        <a:lnSpc>
          <a:spcPct val="130000"/>
        </a:lnSpc>
        <a:spcBef>
          <a:spcPts val="300"/>
        </a:spcBef>
        <a:spcAft>
          <a:spcPts val="300"/>
        </a:spcAft>
        <a:buClrTx/>
        <a:buSzPct val="100000"/>
        <a:buFontTx/>
        <a:buChar char="•"/>
        <a:tabLst/>
        <a:defRPr lang="en-US" sz="1600" b="0" i="0" u="none" strike="noStrike" cap="none" spc="0" baseline="0" dirty="0">
          <a:ln>
            <a:noFill/>
          </a:ln>
          <a:solidFill>
            <a:schemeClr val="tx1"/>
          </a:solidFill>
          <a:uFillTx/>
          <a:latin typeface="+mn-lt"/>
          <a:ea typeface="+mn-ea"/>
          <a:cs typeface="+mn-cs"/>
          <a:sym typeface="Helvetica Neue"/>
        </a:defRPr>
      </a:lvl2pPr>
      <a:lvl3pPr marL="667512" marR="0" indent="-190500" algn="l" defTabSz="309563" eaLnBrk="1" latinLnBrk="0" hangingPunct="1">
        <a:lnSpc>
          <a:spcPct val="130000"/>
        </a:lnSpc>
        <a:spcBef>
          <a:spcPts val="300"/>
        </a:spcBef>
        <a:spcAft>
          <a:spcPts val="300"/>
        </a:spcAft>
        <a:buClrTx/>
        <a:buSzPct val="100000"/>
        <a:buFontTx/>
        <a:buChar char="•"/>
        <a:tabLst/>
        <a:defRPr lang="en-US" sz="1400" b="0" i="0" u="none" strike="noStrike" cap="none" spc="0" baseline="0" dirty="0">
          <a:ln>
            <a:noFill/>
          </a:ln>
          <a:solidFill>
            <a:schemeClr val="tx1"/>
          </a:solidFill>
          <a:uFillTx/>
          <a:latin typeface="+mn-lt"/>
          <a:ea typeface="+mn-ea"/>
          <a:cs typeface="+mn-cs"/>
          <a:sym typeface="Helvetica Neue"/>
        </a:defRPr>
      </a:lvl3pPr>
      <a:lvl4pPr marL="905256" marR="0" indent="-190500" algn="l" defTabSz="309563" eaLnBrk="1" latinLnBrk="0" hangingPunct="1">
        <a:lnSpc>
          <a:spcPct val="130000"/>
        </a:lnSpc>
        <a:spcBef>
          <a:spcPts val="300"/>
        </a:spcBef>
        <a:spcAft>
          <a:spcPts val="300"/>
        </a:spcAft>
        <a:buClrTx/>
        <a:buSzPct val="100000"/>
        <a:buFontTx/>
        <a:buChar char="•"/>
        <a:tabLst/>
        <a:defRPr lang="en-US" sz="1400" b="0" i="0" u="none" strike="noStrike" cap="none" spc="0" baseline="0" dirty="0">
          <a:ln>
            <a:noFill/>
          </a:ln>
          <a:solidFill>
            <a:schemeClr val="tx1"/>
          </a:solidFill>
          <a:uFillTx/>
          <a:latin typeface="+mn-lt"/>
          <a:ea typeface="+mn-ea"/>
          <a:cs typeface="+mn-cs"/>
          <a:sym typeface="Helvetica Neue"/>
        </a:defRPr>
      </a:lvl4pPr>
      <a:lvl5pPr marL="1143000" marR="0" indent="-190500" algn="l" defTabSz="309563" eaLnBrk="1" latinLnBrk="0" hangingPunct="1">
        <a:lnSpc>
          <a:spcPct val="130000"/>
        </a:lnSpc>
        <a:spcBef>
          <a:spcPts val="300"/>
        </a:spcBef>
        <a:spcAft>
          <a:spcPts val="300"/>
        </a:spcAft>
        <a:buClrTx/>
        <a:buSzPct val="100000"/>
        <a:buFontTx/>
        <a:buChar char="•"/>
        <a:tabLst/>
        <a:defRPr lang="en-CA" sz="1400" b="0" i="0" u="none" strike="noStrike" cap="none" spc="0" baseline="0" dirty="0">
          <a:ln>
            <a:noFill/>
          </a:ln>
          <a:solidFill>
            <a:schemeClr val="tx1"/>
          </a:solidFill>
          <a:uFillTx/>
          <a:latin typeface="+mn-lt"/>
          <a:ea typeface="+mn-ea"/>
          <a:cs typeface="+mn-cs"/>
          <a:sym typeface="Helvetica Neue"/>
        </a:defRPr>
      </a:lvl5pPr>
      <a:lvl6pPr marL="1309688" marR="0" indent="-119063" algn="l" defTabSz="309563" eaLnBrk="1" latinLnBrk="0" hangingPunct="1">
        <a:lnSpc>
          <a:spcPct val="150000"/>
        </a:lnSpc>
        <a:spcBef>
          <a:spcPts val="1950"/>
        </a:spcBef>
        <a:spcAft>
          <a:spcPts val="0"/>
        </a:spcAft>
        <a:buClrTx/>
        <a:buSzPct val="75000"/>
        <a:buFontTx/>
        <a:buChar char="•"/>
        <a:tabLst/>
        <a:defRPr sz="975" b="0" i="0" u="none" strike="noStrike" cap="none" spc="0" baseline="0">
          <a:ln>
            <a:noFill/>
          </a:ln>
          <a:solidFill>
            <a:srgbClr val="717172"/>
          </a:solidFill>
          <a:uFillTx/>
          <a:latin typeface="+mn-lt"/>
          <a:ea typeface="+mn-ea"/>
          <a:cs typeface="+mn-cs"/>
          <a:sym typeface="Helvetica Neue"/>
        </a:defRPr>
      </a:lvl6pPr>
      <a:lvl7pPr marL="1547813" marR="0" indent="-119063" algn="l" defTabSz="309563" eaLnBrk="1" latinLnBrk="0" hangingPunct="1">
        <a:lnSpc>
          <a:spcPct val="150000"/>
        </a:lnSpc>
        <a:spcBef>
          <a:spcPts val="1950"/>
        </a:spcBef>
        <a:spcAft>
          <a:spcPts val="0"/>
        </a:spcAft>
        <a:buClrTx/>
        <a:buSzPct val="75000"/>
        <a:buFontTx/>
        <a:buChar char="•"/>
        <a:tabLst/>
        <a:defRPr sz="975" b="0" i="0" u="none" strike="noStrike" cap="none" spc="0" baseline="0">
          <a:ln>
            <a:noFill/>
          </a:ln>
          <a:solidFill>
            <a:srgbClr val="717172"/>
          </a:solidFill>
          <a:uFillTx/>
          <a:latin typeface="+mn-lt"/>
          <a:ea typeface="+mn-ea"/>
          <a:cs typeface="+mn-cs"/>
          <a:sym typeface="Helvetica Neue"/>
        </a:defRPr>
      </a:lvl7pPr>
      <a:lvl8pPr marL="1785938" marR="0" indent="-119063" algn="l" defTabSz="309563" eaLnBrk="1" latinLnBrk="0" hangingPunct="1">
        <a:lnSpc>
          <a:spcPct val="150000"/>
        </a:lnSpc>
        <a:spcBef>
          <a:spcPts val="1950"/>
        </a:spcBef>
        <a:spcAft>
          <a:spcPts val="0"/>
        </a:spcAft>
        <a:buClrTx/>
        <a:buSzPct val="75000"/>
        <a:buFontTx/>
        <a:buChar char="•"/>
        <a:tabLst/>
        <a:defRPr sz="975" b="0" i="0" u="none" strike="noStrike" cap="none" spc="0" baseline="0">
          <a:ln>
            <a:noFill/>
          </a:ln>
          <a:solidFill>
            <a:srgbClr val="717172"/>
          </a:solidFill>
          <a:uFillTx/>
          <a:latin typeface="+mn-lt"/>
          <a:ea typeface="+mn-ea"/>
          <a:cs typeface="+mn-cs"/>
          <a:sym typeface="Helvetica Neue"/>
        </a:defRPr>
      </a:lvl8pPr>
      <a:lvl9pPr marL="2024063" marR="0" indent="-119063" algn="l" defTabSz="309563" eaLnBrk="1" latinLnBrk="0" hangingPunct="1">
        <a:lnSpc>
          <a:spcPct val="150000"/>
        </a:lnSpc>
        <a:spcBef>
          <a:spcPts val="1950"/>
        </a:spcBef>
        <a:spcAft>
          <a:spcPts val="0"/>
        </a:spcAft>
        <a:buClrTx/>
        <a:buSzPct val="75000"/>
        <a:buFontTx/>
        <a:buChar char="•"/>
        <a:tabLst/>
        <a:defRPr sz="975" b="0" i="0" u="none" strike="noStrike" cap="none" spc="0" baseline="0">
          <a:ln>
            <a:noFill/>
          </a:ln>
          <a:solidFill>
            <a:srgbClr val="717172"/>
          </a:solidFill>
          <a:uFillTx/>
          <a:latin typeface="+mn-lt"/>
          <a:ea typeface="+mn-ea"/>
          <a:cs typeface="+mn-cs"/>
          <a:sym typeface="Helvetica Neue"/>
        </a:defRPr>
      </a:lvl9pPr>
    </p:bodyStyle>
    <p:otherStyle>
      <a:lvl1pPr marL="0" marR="0" indent="0"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1pPr>
      <a:lvl2pPr marL="0" marR="0" indent="85725"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2pPr>
      <a:lvl3pPr marL="0" marR="0" indent="171450"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3pPr>
      <a:lvl4pPr marL="0" marR="0" indent="257175"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4pPr>
      <a:lvl5pPr marL="0" marR="0" indent="342900"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5pPr>
      <a:lvl6pPr marL="0" marR="0" indent="428625"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6pPr>
      <a:lvl7pPr marL="0" marR="0" indent="514350"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7pPr>
      <a:lvl8pPr marL="0" marR="0" indent="600075"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8pPr>
      <a:lvl9pPr marL="0" marR="0" indent="685800"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1518A-900A-994E-81DC-F4B37F6B77BF}"/>
              </a:ext>
            </a:extLst>
          </p:cNvPr>
          <p:cNvSpPr>
            <a:spLocks noGrp="1"/>
          </p:cNvSpPr>
          <p:nvPr>
            <p:ph type="title"/>
          </p:nvPr>
        </p:nvSpPr>
        <p:spPr>
          <a:xfrm>
            <a:off x="571499" y="1517073"/>
            <a:ext cx="5805237" cy="1165860"/>
          </a:xfrm>
        </p:spPr>
        <p:txBody>
          <a:bodyPr/>
          <a:lstStyle/>
          <a:p>
            <a:r>
              <a:rPr lang="en-US" dirty="0"/>
              <a:t>Sex and Gender Working Group</a:t>
            </a:r>
          </a:p>
        </p:txBody>
      </p:sp>
      <p:sp>
        <p:nvSpPr>
          <p:cNvPr id="13" name="Text Placeholder 12">
            <a:extLst>
              <a:ext uri="{FF2B5EF4-FFF2-40B4-BE49-F238E27FC236}">
                <a16:creationId xmlns:a16="http://schemas.microsoft.com/office/drawing/2014/main" id="{6B820779-5473-460D-9F5D-58BD67D1AB41}"/>
              </a:ext>
            </a:extLst>
          </p:cNvPr>
          <p:cNvSpPr>
            <a:spLocks noGrp="1"/>
          </p:cNvSpPr>
          <p:nvPr>
            <p:ph type="body" sz="quarter" idx="10"/>
          </p:nvPr>
        </p:nvSpPr>
        <p:spPr>
          <a:xfrm>
            <a:off x="327546" y="2786438"/>
            <a:ext cx="6981716" cy="2155181"/>
          </a:xfrm>
        </p:spPr>
        <p:txBody>
          <a:bodyPr/>
          <a:lstStyle/>
          <a:p>
            <a:pPr>
              <a:spcAft>
                <a:spcPts val="0"/>
              </a:spcAft>
            </a:pPr>
            <a:r>
              <a:rPr lang="en-CA" sz="1600" dirty="0"/>
              <a:t>Monthly Tuesday Zoom Meeting</a:t>
            </a:r>
          </a:p>
          <a:p>
            <a:pPr>
              <a:spcAft>
                <a:spcPts val="0"/>
              </a:spcAft>
            </a:pPr>
            <a:r>
              <a:rPr lang="en-US" sz="1600" dirty="0"/>
              <a:t>May 25 2021 at 9am PT / 12pm ET</a:t>
            </a:r>
          </a:p>
          <a:p>
            <a:pPr>
              <a:spcAft>
                <a:spcPts val="0"/>
              </a:spcAft>
            </a:pPr>
            <a:endParaRPr lang="en-US" sz="1600" dirty="0"/>
          </a:p>
          <a:p>
            <a:r>
              <a:rPr lang="en-CA" sz="1600" dirty="0"/>
              <a:t>Kelly Davison RN, CTSS, Canada Health Infoway</a:t>
            </a:r>
          </a:p>
          <a:p>
            <a:r>
              <a:rPr lang="en-CA" sz="1600" dirty="0"/>
              <a:t>Karen Courtney RN, PhD, University of Victoria</a:t>
            </a:r>
          </a:p>
          <a:p>
            <a:r>
              <a:rPr lang="en-CA" sz="1600" dirty="0"/>
              <a:t>Francis Lau PhD, CTSS University of Victoria</a:t>
            </a:r>
          </a:p>
          <a:p>
            <a:endParaRPr lang="en-CA" sz="1600" dirty="0"/>
          </a:p>
        </p:txBody>
      </p:sp>
    </p:spTree>
    <p:extLst>
      <p:ext uri="{BB962C8B-B14F-4D97-AF65-F5344CB8AC3E}">
        <p14:creationId xmlns:p14="http://schemas.microsoft.com/office/powerpoint/2010/main" val="4132237909"/>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302" y="384048"/>
            <a:ext cx="7821636" cy="476250"/>
          </a:xfrm>
        </p:spPr>
        <p:txBody>
          <a:bodyPr>
            <a:normAutofit/>
          </a:bodyPr>
          <a:lstStyle/>
          <a:p>
            <a:r>
              <a:rPr lang="en-CA" dirty="0"/>
              <a:t>7. Schedule</a:t>
            </a:r>
          </a:p>
        </p:txBody>
      </p:sp>
      <p:sp>
        <p:nvSpPr>
          <p:cNvPr id="4" name="Slide Number Placeholder 3"/>
          <p:cNvSpPr>
            <a:spLocks noGrp="1"/>
          </p:cNvSpPr>
          <p:nvPr>
            <p:ph type="sldNum" sz="quarter" idx="11"/>
          </p:nvPr>
        </p:nvSpPr>
        <p:spPr/>
        <p:txBody>
          <a:bodyPr/>
          <a:lstStyle/>
          <a:p>
            <a:fld id="{7BCFBF29-39BB-47B7-B83E-9E61FEB2B13F}" type="slidenum">
              <a:rPr lang="en-CA" smtClean="0"/>
              <a:pPr/>
              <a:t>10</a:t>
            </a:fld>
            <a:endParaRPr lang="en-CA"/>
          </a:p>
        </p:txBody>
      </p:sp>
      <p:sp>
        <p:nvSpPr>
          <p:cNvPr id="5" name="Footer Placeholder 4"/>
          <p:cNvSpPr>
            <a:spLocks noGrp="1"/>
          </p:cNvSpPr>
          <p:nvPr>
            <p:ph type="ftr" sz="quarter" idx="12"/>
          </p:nvPr>
        </p:nvSpPr>
        <p:spPr/>
        <p:txBody>
          <a:bodyPr/>
          <a:lstStyle/>
          <a:p>
            <a:r>
              <a:rPr lang="en-CA" dirty="0"/>
              <a:t>©2021 Canada Health Infoway</a:t>
            </a:r>
          </a:p>
        </p:txBody>
      </p:sp>
      <p:graphicFrame>
        <p:nvGraphicFramePr>
          <p:cNvPr id="6" name="Content Placeholder 5"/>
          <p:cNvGraphicFramePr>
            <a:graphicFrameLocks/>
          </p:cNvGraphicFramePr>
          <p:nvPr>
            <p:extLst>
              <p:ext uri="{D42A27DB-BD31-4B8C-83A1-F6EECF244321}">
                <p14:modId xmlns:p14="http://schemas.microsoft.com/office/powerpoint/2010/main" val="2441345173"/>
              </p:ext>
            </p:extLst>
          </p:nvPr>
        </p:nvGraphicFramePr>
        <p:xfrm>
          <a:off x="6394" y="1143679"/>
          <a:ext cx="8869679" cy="3295532"/>
        </p:xfrm>
        <a:graphic>
          <a:graphicData uri="http://schemas.openxmlformats.org/drawingml/2006/table">
            <a:tbl>
              <a:tblPr firstRow="1" bandRow="1">
                <a:tableStyleId>{073A0DAA-6AF3-43AB-8588-CEC1D06C72B9}</a:tableStyleId>
              </a:tblPr>
              <a:tblGrid>
                <a:gridCol w="289477">
                  <a:extLst>
                    <a:ext uri="{9D8B030D-6E8A-4147-A177-3AD203B41FA5}">
                      <a16:colId xmlns:a16="http://schemas.microsoft.com/office/drawing/2014/main" val="347396704"/>
                    </a:ext>
                  </a:extLst>
                </a:gridCol>
                <a:gridCol w="859683">
                  <a:extLst>
                    <a:ext uri="{9D8B030D-6E8A-4147-A177-3AD203B41FA5}">
                      <a16:colId xmlns:a16="http://schemas.microsoft.com/office/drawing/2014/main" val="2447259875"/>
                    </a:ext>
                  </a:extLst>
                </a:gridCol>
                <a:gridCol w="7720519">
                  <a:extLst>
                    <a:ext uri="{9D8B030D-6E8A-4147-A177-3AD203B41FA5}">
                      <a16:colId xmlns:a16="http://schemas.microsoft.com/office/drawing/2014/main" val="2965973301"/>
                    </a:ext>
                  </a:extLst>
                </a:gridCol>
              </a:tblGrid>
              <a:tr h="323732">
                <a:tc>
                  <a:txBody>
                    <a:bodyPr/>
                    <a:lstStyle/>
                    <a:p>
                      <a:endParaRPr lang="en-CA" sz="1300" dirty="0">
                        <a:latin typeface="Calibri" panose="020F0502020204030204" pitchFamily="34" charset="0"/>
                        <a:cs typeface="Calibri" panose="020F0502020204030204" pitchFamily="34" charset="0"/>
                      </a:endParaRPr>
                    </a:p>
                  </a:txBody>
                  <a:tcPr marL="121920" marR="121920" marT="60960" marB="60960">
                    <a:noFill/>
                  </a:tcPr>
                </a:tc>
                <a:tc>
                  <a:txBody>
                    <a:bodyPr/>
                    <a:lstStyle/>
                    <a:p>
                      <a:r>
                        <a:rPr lang="en-CA" sz="1300" dirty="0">
                          <a:latin typeface="Calibri" panose="020F0502020204030204" pitchFamily="34" charset="0"/>
                          <a:cs typeface="Calibri" panose="020F0502020204030204" pitchFamily="34" charset="0"/>
                        </a:rPr>
                        <a:t>Session</a:t>
                      </a:r>
                    </a:p>
                  </a:txBody>
                  <a:tcPr marL="121920" marR="121920" marT="60960" marB="60960" anchor="ctr"/>
                </a:tc>
                <a:tc>
                  <a:txBody>
                    <a:bodyPr/>
                    <a:lstStyle/>
                    <a:p>
                      <a:r>
                        <a:rPr lang="en-CA" sz="1300" dirty="0" err="1">
                          <a:latin typeface="Calibri" panose="020F0502020204030204" pitchFamily="34" charset="0"/>
                          <a:cs typeface="Calibri" panose="020F0502020204030204" pitchFamily="34" charset="0"/>
                        </a:rPr>
                        <a:t>Infoway</a:t>
                      </a:r>
                      <a:r>
                        <a:rPr lang="en-CA" sz="1300" dirty="0">
                          <a:latin typeface="Calibri" panose="020F0502020204030204" pitchFamily="34" charset="0"/>
                          <a:cs typeface="Calibri" panose="020F0502020204030204" pitchFamily="34" charset="0"/>
                        </a:rPr>
                        <a:t> SGWG Meetings </a:t>
                      </a:r>
                      <a:r>
                        <a:rPr lang="en-CA" sz="1300" baseline="0" dirty="0">
                          <a:latin typeface="Calibri" panose="020F0502020204030204" pitchFamily="34" charset="0"/>
                          <a:cs typeface="Calibri" panose="020F0502020204030204" pitchFamily="34" charset="0"/>
                        </a:rPr>
                        <a:t>4</a:t>
                      </a:r>
                      <a:r>
                        <a:rPr lang="en-CA" sz="1300" baseline="30000" dirty="0">
                          <a:latin typeface="Calibri" panose="020F0502020204030204" pitchFamily="34" charset="0"/>
                          <a:cs typeface="Calibri" panose="020F0502020204030204" pitchFamily="34" charset="0"/>
                        </a:rPr>
                        <a:t>th</a:t>
                      </a:r>
                      <a:r>
                        <a:rPr lang="en-CA" sz="1300" baseline="0" dirty="0">
                          <a:latin typeface="Calibri" panose="020F0502020204030204" pitchFamily="34" charset="0"/>
                          <a:cs typeface="Calibri" panose="020F0502020204030204" pitchFamily="34" charset="0"/>
                        </a:rPr>
                        <a:t> Tuesday Each Month</a:t>
                      </a:r>
                      <a:endParaRPr lang="en-CA" sz="1300" dirty="0">
                        <a:latin typeface="Calibri" panose="020F0502020204030204" pitchFamily="34" charset="0"/>
                        <a:cs typeface="Calibri" panose="020F0502020204030204" pitchFamily="34" charset="0"/>
                      </a:endParaRPr>
                    </a:p>
                  </a:txBody>
                  <a:tcPr marL="121920" marR="121920" marT="60960" marB="60960" anchor="ctr"/>
                </a:tc>
                <a:extLst>
                  <a:ext uri="{0D108BD9-81ED-4DB2-BD59-A6C34878D82A}">
                    <a16:rowId xmlns:a16="http://schemas.microsoft.com/office/drawing/2014/main" val="1202043462"/>
                  </a:ext>
                </a:extLst>
              </a:tr>
              <a:tr h="2158217">
                <a:tc>
                  <a:txBody>
                    <a:bodyPr/>
                    <a:lstStyle/>
                    <a:p>
                      <a:pPr algn="l"/>
                      <a:endParaRPr lang="en-CA" sz="1300" i="0" dirty="0">
                        <a:solidFill>
                          <a:srgbClr val="0000FF"/>
                        </a:solidFill>
                        <a:latin typeface="Calibri" panose="020F0502020204030204" pitchFamily="34" charset="0"/>
                        <a:cs typeface="Calibri" panose="020F0502020204030204" pitchFamily="34" charset="0"/>
                      </a:endParaRPr>
                    </a:p>
                  </a:txBody>
                  <a:tcPr marL="121920" marR="121920" marT="60960" marB="60960">
                    <a:noFill/>
                  </a:tcPr>
                </a:tc>
                <a:tc>
                  <a:txBody>
                    <a:bodyPr/>
                    <a:lstStyle/>
                    <a:p>
                      <a:pPr algn="l"/>
                      <a:r>
                        <a:rPr lang="en-CA" sz="1100" dirty="0">
                          <a:solidFill>
                            <a:schemeClr val="tx1"/>
                          </a:solidFill>
                          <a:latin typeface="Calibri" panose="020F0502020204030204" pitchFamily="34" charset="0"/>
                          <a:cs typeface="Calibri" panose="020F0502020204030204" pitchFamily="34" charset="0"/>
                        </a:rPr>
                        <a:t>Jan</a:t>
                      </a:r>
                      <a:r>
                        <a:rPr lang="en-CA" sz="1100" baseline="0" dirty="0">
                          <a:solidFill>
                            <a:schemeClr val="tx1"/>
                          </a:solidFill>
                          <a:latin typeface="Calibri" panose="020F0502020204030204" pitchFamily="34" charset="0"/>
                          <a:cs typeface="Calibri" panose="020F0502020204030204" pitchFamily="34" charset="0"/>
                        </a:rPr>
                        <a:t> 26</a:t>
                      </a:r>
                      <a:endParaRPr lang="en-CA" sz="1100" dirty="0">
                        <a:solidFill>
                          <a:schemeClr val="tx1"/>
                        </a:solidFill>
                        <a:latin typeface="Calibri" panose="020F0502020204030204" pitchFamily="34" charset="0"/>
                        <a:cs typeface="Calibri" panose="020F0502020204030204" pitchFamily="34" charset="0"/>
                      </a:endParaRPr>
                    </a:p>
                    <a:p>
                      <a:pPr algn="l"/>
                      <a:r>
                        <a:rPr lang="en-CA" sz="11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Feb 23</a:t>
                      </a:r>
                    </a:p>
                    <a:p>
                      <a:pPr algn="l"/>
                      <a:endParaRPr lang="en-CA" sz="1100" dirty="0">
                        <a:solidFill>
                          <a:schemeClr val="tx1"/>
                        </a:solidFill>
                        <a:latin typeface="Calibri" panose="020F0502020204030204" pitchFamily="34" charset="0"/>
                        <a:cs typeface="Calibri" panose="020F0502020204030204" pitchFamily="34" charset="0"/>
                      </a:endParaRPr>
                    </a:p>
                    <a:p>
                      <a:pPr algn="l"/>
                      <a:r>
                        <a:rPr lang="en-CA" sz="1100" dirty="0">
                          <a:solidFill>
                            <a:schemeClr val="tx1"/>
                          </a:solidFill>
                          <a:latin typeface="Calibri" panose="020F0502020204030204" pitchFamily="34" charset="0"/>
                          <a:cs typeface="Calibri" panose="020F0502020204030204" pitchFamily="34" charset="0"/>
                        </a:rPr>
                        <a:t>Mar</a:t>
                      </a:r>
                      <a:r>
                        <a:rPr lang="en-CA" sz="1100" baseline="0" dirty="0">
                          <a:solidFill>
                            <a:schemeClr val="tx1"/>
                          </a:solidFill>
                          <a:latin typeface="Calibri" panose="020F0502020204030204" pitchFamily="34" charset="0"/>
                          <a:cs typeface="Calibri" panose="020F0502020204030204" pitchFamily="34" charset="0"/>
                        </a:rPr>
                        <a:t> 23</a:t>
                      </a:r>
                      <a:endParaRPr lang="en-CA" sz="1100" dirty="0">
                        <a:solidFill>
                          <a:schemeClr val="tx1"/>
                        </a:solidFill>
                        <a:latin typeface="Calibri" panose="020F0502020204030204" pitchFamily="34" charset="0"/>
                        <a:cs typeface="Calibri" panose="020F0502020204030204" pitchFamily="34" charset="0"/>
                      </a:endParaRPr>
                    </a:p>
                    <a:p>
                      <a:pPr algn="l"/>
                      <a:endParaRPr lang="en-CA" sz="1100" dirty="0">
                        <a:solidFill>
                          <a:schemeClr val="tx1"/>
                        </a:solidFill>
                        <a:latin typeface="Calibri" panose="020F0502020204030204" pitchFamily="34" charset="0"/>
                        <a:cs typeface="Calibri" panose="020F0502020204030204" pitchFamily="34" charset="0"/>
                      </a:endParaRPr>
                    </a:p>
                    <a:p>
                      <a:pPr algn="l"/>
                      <a:r>
                        <a:rPr lang="en-CA" sz="11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Apr 27</a:t>
                      </a:r>
                    </a:p>
                    <a:p>
                      <a:pPr algn="l"/>
                      <a:endParaRPr lang="en-CA" sz="11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endParaRPr>
                    </a:p>
                    <a:p>
                      <a:pPr algn="l"/>
                      <a:r>
                        <a:rPr lang="en-CA" sz="11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May 25</a:t>
                      </a:r>
                    </a:p>
                    <a:p>
                      <a:pPr algn="l"/>
                      <a:r>
                        <a:rPr lang="en-CA" sz="1100" dirty="0">
                          <a:solidFill>
                            <a:schemeClr val="tx1"/>
                          </a:solidFill>
                          <a:latin typeface="Calibri" panose="020F0502020204030204" pitchFamily="34" charset="0"/>
                          <a:cs typeface="Calibri" panose="020F0502020204030204" pitchFamily="34" charset="0"/>
                        </a:rPr>
                        <a:t>Jun 22</a:t>
                      </a:r>
                    </a:p>
                    <a:p>
                      <a:pPr marL="0" marR="0" lvl="0" indent="0" algn="l" defTabSz="309563" rtl="0" eaLnBrk="1" fontAlgn="auto" latinLnBrk="0" hangingPunct="1">
                        <a:lnSpc>
                          <a:spcPct val="100000"/>
                        </a:lnSpc>
                        <a:spcBef>
                          <a:spcPts val="0"/>
                        </a:spcBef>
                        <a:spcAft>
                          <a:spcPts val="0"/>
                        </a:spcAft>
                        <a:buClrTx/>
                        <a:buSzTx/>
                        <a:buFontTx/>
                        <a:buNone/>
                        <a:tabLst/>
                        <a:defRPr/>
                      </a:pPr>
                      <a:endParaRPr lang="en-CA" sz="1100" dirty="0">
                        <a:solidFill>
                          <a:schemeClr val="tx1"/>
                        </a:solidFill>
                        <a:latin typeface="Calibri" panose="020F0502020204030204" pitchFamily="34" charset="0"/>
                        <a:cs typeface="Calibri" panose="020F0502020204030204" pitchFamily="34" charset="0"/>
                      </a:endParaRPr>
                    </a:p>
                    <a:p>
                      <a:pPr marL="0" marR="0" lvl="0" indent="0" algn="l" defTabSz="309563" rtl="0" eaLnBrk="1" fontAlgn="auto" latinLnBrk="0" hangingPunct="1">
                        <a:lnSpc>
                          <a:spcPct val="100000"/>
                        </a:lnSpc>
                        <a:spcBef>
                          <a:spcPts val="0"/>
                        </a:spcBef>
                        <a:spcAft>
                          <a:spcPts val="0"/>
                        </a:spcAft>
                        <a:buClrTx/>
                        <a:buSzTx/>
                        <a:buFontTx/>
                        <a:buNone/>
                        <a:tabLst/>
                        <a:defRPr/>
                      </a:pPr>
                      <a:r>
                        <a:rPr lang="en-CA" sz="1100" dirty="0">
                          <a:solidFill>
                            <a:schemeClr val="tx1"/>
                          </a:solidFill>
                          <a:latin typeface="Calibri" panose="020F0502020204030204" pitchFamily="34" charset="0"/>
                          <a:cs typeface="Calibri" panose="020F0502020204030204" pitchFamily="34" charset="0"/>
                        </a:rPr>
                        <a:t>Jul 27</a:t>
                      </a:r>
                    </a:p>
                    <a:p>
                      <a:pPr marL="0" marR="0" lvl="0" indent="0" algn="l" defTabSz="309563" rtl="0" eaLnBrk="1" fontAlgn="auto" latinLnBrk="0" hangingPunct="1">
                        <a:lnSpc>
                          <a:spcPct val="100000"/>
                        </a:lnSpc>
                        <a:spcBef>
                          <a:spcPts val="0"/>
                        </a:spcBef>
                        <a:spcAft>
                          <a:spcPts val="0"/>
                        </a:spcAft>
                        <a:buClrTx/>
                        <a:buSzTx/>
                        <a:buFontTx/>
                        <a:buNone/>
                        <a:tabLst/>
                        <a:defRPr/>
                      </a:pPr>
                      <a:endParaRPr lang="en-CA" sz="1100" dirty="0">
                        <a:solidFill>
                          <a:schemeClr val="tx1"/>
                        </a:solidFill>
                        <a:latin typeface="Calibri" panose="020F0502020204030204" pitchFamily="34" charset="0"/>
                        <a:cs typeface="Calibri" panose="020F0502020204030204" pitchFamily="34" charset="0"/>
                      </a:endParaRPr>
                    </a:p>
                    <a:p>
                      <a:pPr marL="0" marR="0" lvl="0" indent="0" algn="l" defTabSz="309563" rtl="0" eaLnBrk="1" fontAlgn="auto" latinLnBrk="0" hangingPunct="1">
                        <a:lnSpc>
                          <a:spcPct val="100000"/>
                        </a:lnSpc>
                        <a:spcBef>
                          <a:spcPts val="0"/>
                        </a:spcBef>
                        <a:spcAft>
                          <a:spcPts val="0"/>
                        </a:spcAft>
                        <a:buClrTx/>
                        <a:buSzTx/>
                        <a:buFontTx/>
                        <a:buNone/>
                        <a:tabLst/>
                        <a:defRPr/>
                      </a:pPr>
                      <a:r>
                        <a:rPr lang="en-CA" sz="1100" dirty="0">
                          <a:solidFill>
                            <a:schemeClr val="tx1"/>
                          </a:solidFill>
                          <a:latin typeface="Calibri" panose="020F0502020204030204" pitchFamily="34" charset="0"/>
                          <a:cs typeface="Calibri" panose="020F0502020204030204" pitchFamily="34" charset="0"/>
                        </a:rPr>
                        <a:t>Aug 24</a:t>
                      </a:r>
                    </a:p>
                    <a:p>
                      <a:pPr marL="0" marR="0" lvl="0" indent="0" algn="l" defTabSz="309563" rtl="0" eaLnBrk="1" fontAlgn="auto" latinLnBrk="0" hangingPunct="1">
                        <a:lnSpc>
                          <a:spcPct val="100000"/>
                        </a:lnSpc>
                        <a:spcBef>
                          <a:spcPts val="0"/>
                        </a:spcBef>
                        <a:spcAft>
                          <a:spcPts val="0"/>
                        </a:spcAft>
                        <a:buClrTx/>
                        <a:buSzTx/>
                        <a:buFontTx/>
                        <a:buNone/>
                        <a:tabLst/>
                        <a:defRPr/>
                      </a:pPr>
                      <a:r>
                        <a:rPr lang="en-CA" sz="1100" dirty="0">
                          <a:solidFill>
                            <a:schemeClr val="tx1"/>
                          </a:solidFill>
                          <a:latin typeface="Calibri" panose="020F0502020204030204" pitchFamily="34" charset="0"/>
                          <a:cs typeface="Calibri" panose="020F0502020204030204" pitchFamily="34" charset="0"/>
                        </a:rPr>
                        <a:t>Sep 28</a:t>
                      </a:r>
                    </a:p>
                    <a:p>
                      <a:pPr marL="0" marR="0" lvl="0" indent="0" algn="l" defTabSz="309563" rtl="0" eaLnBrk="1" fontAlgn="auto" latinLnBrk="0" hangingPunct="1">
                        <a:lnSpc>
                          <a:spcPct val="100000"/>
                        </a:lnSpc>
                        <a:spcBef>
                          <a:spcPts val="0"/>
                        </a:spcBef>
                        <a:spcAft>
                          <a:spcPts val="0"/>
                        </a:spcAft>
                        <a:buClrTx/>
                        <a:buSzTx/>
                        <a:buFontTx/>
                        <a:buNone/>
                        <a:tabLst/>
                        <a:defRPr/>
                      </a:pPr>
                      <a:r>
                        <a:rPr lang="en-CA" sz="1100" dirty="0">
                          <a:solidFill>
                            <a:schemeClr val="tx1"/>
                          </a:solidFill>
                          <a:latin typeface="Calibri" panose="020F0502020204030204" pitchFamily="34" charset="0"/>
                          <a:cs typeface="Calibri" panose="020F0502020204030204" pitchFamily="34" charset="0"/>
                        </a:rPr>
                        <a:t>Oct 26</a:t>
                      </a:r>
                    </a:p>
                    <a:p>
                      <a:pPr marL="0" marR="0" lvl="0" indent="0" algn="l" defTabSz="309563" rtl="0" eaLnBrk="1" fontAlgn="auto" latinLnBrk="0" hangingPunct="1">
                        <a:lnSpc>
                          <a:spcPct val="100000"/>
                        </a:lnSpc>
                        <a:spcBef>
                          <a:spcPts val="0"/>
                        </a:spcBef>
                        <a:spcAft>
                          <a:spcPts val="0"/>
                        </a:spcAft>
                        <a:buClrTx/>
                        <a:buSzTx/>
                        <a:buFontTx/>
                        <a:buNone/>
                        <a:tabLst/>
                        <a:defRPr/>
                      </a:pPr>
                      <a:r>
                        <a:rPr lang="en-CA" sz="1100" dirty="0">
                          <a:solidFill>
                            <a:schemeClr val="tx1"/>
                          </a:solidFill>
                          <a:latin typeface="Calibri" panose="020F0502020204030204" pitchFamily="34" charset="0"/>
                          <a:cs typeface="Calibri" panose="020F0502020204030204" pitchFamily="34" charset="0"/>
                        </a:rPr>
                        <a:t>Nov 23</a:t>
                      </a:r>
                    </a:p>
                    <a:p>
                      <a:pPr marL="0" marR="0" lvl="0" indent="0" algn="l" defTabSz="309563" rtl="0" eaLnBrk="1" fontAlgn="auto" latinLnBrk="0" hangingPunct="1">
                        <a:lnSpc>
                          <a:spcPct val="100000"/>
                        </a:lnSpc>
                        <a:spcBef>
                          <a:spcPts val="0"/>
                        </a:spcBef>
                        <a:spcAft>
                          <a:spcPts val="0"/>
                        </a:spcAft>
                        <a:buClrTx/>
                        <a:buSzTx/>
                        <a:buFontTx/>
                        <a:buNone/>
                        <a:tabLst/>
                        <a:defRPr/>
                      </a:pPr>
                      <a:r>
                        <a:rPr lang="en-CA" sz="1100" dirty="0">
                          <a:solidFill>
                            <a:schemeClr val="tx1"/>
                          </a:solidFill>
                          <a:latin typeface="Calibri" panose="020F0502020204030204" pitchFamily="34" charset="0"/>
                          <a:cs typeface="Calibri" panose="020F0502020204030204" pitchFamily="34" charset="0"/>
                        </a:rPr>
                        <a:t>Dec 14</a:t>
                      </a:r>
                    </a:p>
                  </a:txBody>
                  <a:tcPr marL="121920" marR="121920" marT="60960" marB="60960"/>
                </a:tc>
                <a:tc>
                  <a:txBody>
                    <a:bodyPr/>
                    <a:lstStyle/>
                    <a:p>
                      <a:pPr algn="l"/>
                      <a:r>
                        <a:rPr lang="en-CA" sz="1100" b="0" i="1" u="none" strike="noStrike" cap="none" spc="0" baseline="0" dirty="0">
                          <a:ln>
                            <a:noFill/>
                          </a:ln>
                          <a:solidFill>
                            <a:srgbClr val="0000FF"/>
                          </a:solidFill>
                          <a:uFillTx/>
                          <a:latin typeface="Calibri" panose="020F0502020204030204" pitchFamily="34" charset="0"/>
                          <a:ea typeface="+mn-ea"/>
                          <a:cs typeface="Calibri" panose="020F0502020204030204" pitchFamily="34" charset="0"/>
                          <a:sym typeface="Helvetica Neue Light"/>
                        </a:rPr>
                        <a:t>Francis Lau, UVic </a:t>
                      </a:r>
                      <a:r>
                        <a:rPr lang="en-CA" sz="11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a:t>
                      </a:r>
                      <a:r>
                        <a:rPr lang="en-CA" sz="1100" baseline="0" dirty="0">
                          <a:solidFill>
                            <a:schemeClr val="tx1"/>
                          </a:solidFill>
                          <a:latin typeface="Calibri" panose="020F0502020204030204" pitchFamily="34" charset="0"/>
                          <a:cs typeface="Calibri" panose="020F0502020204030204" pitchFamily="34" charset="0"/>
                        </a:rPr>
                        <a:t> </a:t>
                      </a:r>
                      <a:r>
                        <a:rPr lang="en-CA" sz="1100" dirty="0">
                          <a:solidFill>
                            <a:schemeClr val="tx1"/>
                          </a:solidFill>
                          <a:latin typeface="Calibri" panose="020F0502020204030204" pitchFamily="34" charset="0"/>
                          <a:cs typeface="Calibri" panose="020F0502020204030204" pitchFamily="34" charset="0"/>
                        </a:rPr>
                        <a:t>Recap and Next Steps</a:t>
                      </a:r>
                    </a:p>
                    <a:p>
                      <a:pPr algn="l"/>
                      <a:r>
                        <a:rPr lang="en-CA" sz="1100" i="1" baseline="0" dirty="0">
                          <a:solidFill>
                            <a:srgbClr val="0000FF"/>
                          </a:solidFill>
                          <a:latin typeface="Calibri" panose="020F0502020204030204" pitchFamily="34" charset="0"/>
                          <a:cs typeface="Calibri" panose="020F0502020204030204" pitchFamily="34" charset="0"/>
                        </a:rPr>
                        <a:t>Fernand Comeau, LGBTQ2 Secretariat </a:t>
                      </a:r>
                      <a:r>
                        <a:rPr lang="en-CA" sz="11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a:t>
                      </a:r>
                      <a:r>
                        <a:rPr lang="en-CA" sz="1100" i="1" baseline="0" dirty="0">
                          <a:solidFill>
                            <a:srgbClr val="0000FF"/>
                          </a:solidFill>
                          <a:latin typeface="Calibri" panose="020F0502020204030204" pitchFamily="34" charset="0"/>
                          <a:cs typeface="Calibri" panose="020F0502020204030204" pitchFamily="34" charset="0"/>
                        </a:rPr>
                        <a:t> </a:t>
                      </a:r>
                      <a:r>
                        <a:rPr lang="en-CA" sz="1100" i="0" baseline="0" dirty="0">
                          <a:solidFill>
                            <a:schemeClr val="tx1"/>
                          </a:solidFill>
                          <a:latin typeface="Calibri" panose="020F0502020204030204" pitchFamily="34" charset="0"/>
                          <a:cs typeface="Calibri" panose="020F0502020204030204" pitchFamily="34" charset="0"/>
                        </a:rPr>
                        <a:t>LGBT Action Plan</a:t>
                      </a:r>
                    </a:p>
                    <a:p>
                      <a:pPr marL="0" marR="0" lvl="0" indent="0" algn="l" defTabSz="309563" rtl="0" eaLnBrk="1" fontAlgn="auto" latinLnBrk="0" hangingPunct="1">
                        <a:lnSpc>
                          <a:spcPct val="100000"/>
                        </a:lnSpc>
                        <a:spcBef>
                          <a:spcPts val="0"/>
                        </a:spcBef>
                        <a:spcAft>
                          <a:spcPts val="0"/>
                        </a:spcAft>
                        <a:buClrTx/>
                        <a:buSzTx/>
                        <a:buFontTx/>
                        <a:buNone/>
                        <a:tabLst/>
                        <a:defRPr/>
                      </a:pPr>
                      <a:r>
                        <a:rPr lang="en-CA" sz="1100" b="0" i="1" u="none" strike="noStrike" cap="none" spc="0" baseline="0" dirty="0">
                          <a:ln>
                            <a:noFill/>
                          </a:ln>
                          <a:solidFill>
                            <a:srgbClr val="0000FF"/>
                          </a:solidFill>
                          <a:uFillTx/>
                          <a:latin typeface="Calibri" panose="020F0502020204030204" pitchFamily="34" charset="0"/>
                          <a:ea typeface="+mn-ea"/>
                          <a:cs typeface="Calibri" panose="020F0502020204030204" pitchFamily="34" charset="0"/>
                          <a:sym typeface="Helvetica Neue Light"/>
                        </a:rPr>
                        <a:t>France-Pascale Ménard and Elena Prokopenko </a:t>
                      </a:r>
                      <a:r>
                        <a:rPr lang="en-CA" sz="11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 StatCan, Centre for Gender, Diversity and Inclusion Studies</a:t>
                      </a:r>
                    </a:p>
                    <a:p>
                      <a:pPr algn="l"/>
                      <a:r>
                        <a:rPr lang="en-CA" sz="1100" i="1" baseline="0" dirty="0">
                          <a:solidFill>
                            <a:srgbClr val="0000FF"/>
                          </a:solidFill>
                          <a:latin typeface="Calibri" panose="020F0502020204030204" pitchFamily="34" charset="0"/>
                          <a:cs typeface="Calibri" panose="020F0502020204030204" pitchFamily="34" charset="0"/>
                        </a:rPr>
                        <a:t>Sidsel Pedersen, SAIT </a:t>
                      </a:r>
                      <a:r>
                        <a:rPr lang="en-CA" sz="11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a:t>
                      </a:r>
                      <a:r>
                        <a:rPr lang="en-CA" sz="1100" i="1" baseline="0" dirty="0">
                          <a:solidFill>
                            <a:srgbClr val="0000FF"/>
                          </a:solidFill>
                          <a:latin typeface="Calibri" panose="020F0502020204030204" pitchFamily="34" charset="0"/>
                          <a:cs typeface="Calibri" panose="020F0502020204030204" pitchFamily="34" charset="0"/>
                        </a:rPr>
                        <a:t> </a:t>
                      </a:r>
                      <a:r>
                        <a:rPr lang="en-CA" sz="1100" i="0" baseline="0" dirty="0">
                          <a:solidFill>
                            <a:schemeClr val="tx1"/>
                          </a:solidFill>
                          <a:latin typeface="Calibri" panose="020F0502020204030204" pitchFamily="34" charset="0"/>
                          <a:cs typeface="Calibri" panose="020F0502020204030204" pitchFamily="34" charset="0"/>
                        </a:rPr>
                        <a:t>Sex, Identity, Gender, Expression Form- Pilot Project</a:t>
                      </a:r>
                    </a:p>
                    <a:p>
                      <a:pPr algn="l"/>
                      <a:r>
                        <a:rPr lang="en-CA" sz="1100" i="1" kern="1200" dirty="0">
                          <a:solidFill>
                            <a:srgbClr val="0000FF"/>
                          </a:solidFill>
                          <a:effectLst/>
                          <a:latin typeface="Calibri" panose="020F0502020204030204" pitchFamily="34" charset="0"/>
                          <a:ea typeface="+mn-ea"/>
                          <a:cs typeface="Calibri" panose="020F0502020204030204" pitchFamily="34" charset="0"/>
                        </a:rPr>
                        <a:t>Amédé Gogovor, </a:t>
                      </a:r>
                      <a:r>
                        <a:rPr lang="en-CA" sz="1100" i="1" kern="1200" dirty="0" err="1">
                          <a:solidFill>
                            <a:srgbClr val="0000FF"/>
                          </a:solidFill>
                          <a:effectLst/>
                          <a:latin typeface="Calibri" panose="020F0502020204030204" pitchFamily="34" charset="0"/>
                          <a:ea typeface="+mn-ea"/>
                          <a:cs typeface="Calibri" panose="020F0502020204030204" pitchFamily="34" charset="0"/>
                        </a:rPr>
                        <a:t>Université</a:t>
                      </a:r>
                      <a:r>
                        <a:rPr lang="en-CA" sz="1100" i="1" kern="1200" baseline="0" dirty="0">
                          <a:solidFill>
                            <a:srgbClr val="0000FF"/>
                          </a:solidFill>
                          <a:effectLst/>
                          <a:latin typeface="Calibri" panose="020F0502020204030204" pitchFamily="34" charset="0"/>
                          <a:ea typeface="+mn-ea"/>
                          <a:cs typeface="Calibri" panose="020F0502020204030204" pitchFamily="34" charset="0"/>
                        </a:rPr>
                        <a:t> Laval (Laval University) </a:t>
                      </a:r>
                      <a:r>
                        <a:rPr lang="en-CA" sz="11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 </a:t>
                      </a:r>
                      <a:r>
                        <a:rPr lang="en-CA" sz="11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Light"/>
                        </a:rPr>
                        <a:t>Sex and </a:t>
                      </a:r>
                      <a:r>
                        <a:rPr lang="en-CA" sz="1100" i="0" kern="1200" baseline="0" dirty="0">
                          <a:solidFill>
                            <a:schemeClr val="tx1"/>
                          </a:solidFill>
                          <a:effectLst/>
                          <a:latin typeface="Calibri" panose="020F0502020204030204" pitchFamily="34" charset="0"/>
                          <a:ea typeface="+mn-ea"/>
                          <a:cs typeface="Calibri" panose="020F0502020204030204" pitchFamily="34" charset="0"/>
                        </a:rPr>
                        <a:t>Gender Considerations in Knowledge Translation Interventions</a:t>
                      </a:r>
                      <a:endParaRPr lang="en-CA" sz="1100" i="0" kern="1200" dirty="0">
                        <a:solidFill>
                          <a:schemeClr val="tx1"/>
                        </a:solidFill>
                        <a:effectLst/>
                        <a:latin typeface="Calibri" panose="020F0502020204030204" pitchFamily="34" charset="0"/>
                        <a:ea typeface="+mn-ea"/>
                        <a:cs typeface="Calibri" panose="020F0502020204030204" pitchFamily="34" charset="0"/>
                      </a:endParaRPr>
                    </a:p>
                    <a:p>
                      <a:pPr marL="0" marR="0" lvl="0" indent="0" algn="l" defTabSz="309563" rtl="0" eaLnBrk="1" fontAlgn="auto" latinLnBrk="0" hangingPunct="1">
                        <a:lnSpc>
                          <a:spcPct val="100000"/>
                        </a:lnSpc>
                        <a:spcBef>
                          <a:spcPts val="0"/>
                        </a:spcBef>
                        <a:spcAft>
                          <a:spcPts val="0"/>
                        </a:spcAft>
                        <a:buClrTx/>
                        <a:buSzTx/>
                        <a:buFontTx/>
                        <a:buNone/>
                        <a:tabLst/>
                        <a:defRPr/>
                      </a:pPr>
                      <a:r>
                        <a:rPr lang="en-CA" sz="1100" i="1" baseline="0" dirty="0">
                          <a:solidFill>
                            <a:srgbClr val="0000FF"/>
                          </a:solidFill>
                          <a:latin typeface="Calibri" panose="020F0502020204030204" pitchFamily="34" charset="0"/>
                          <a:cs typeface="Calibri" panose="020F0502020204030204" pitchFamily="34" charset="0"/>
                        </a:rPr>
                        <a:t>Alex Abramovich, University of Toronto </a:t>
                      </a:r>
                      <a:r>
                        <a:rPr lang="en-CA" sz="11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a:t>
                      </a:r>
                      <a:r>
                        <a:rPr lang="en-CA" sz="1100" i="1" baseline="0" dirty="0">
                          <a:solidFill>
                            <a:srgbClr val="0000FF"/>
                          </a:solidFill>
                          <a:latin typeface="Calibri" panose="020F0502020204030204" pitchFamily="34" charset="0"/>
                          <a:cs typeface="Calibri" panose="020F0502020204030204" pitchFamily="34" charset="0"/>
                        </a:rPr>
                        <a:t> </a:t>
                      </a:r>
                      <a:r>
                        <a:rPr lang="en-CA" sz="11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Investigating Health Outcomes and Health Service Use Among Transgender Individuals in Ontario</a:t>
                      </a:r>
                    </a:p>
                    <a:p>
                      <a:pPr marL="0" marR="0" lvl="0" indent="0" algn="l" defTabSz="309563" rtl="0" eaLnBrk="1" fontAlgn="auto" latinLnBrk="0" hangingPunct="1">
                        <a:lnSpc>
                          <a:spcPct val="100000"/>
                        </a:lnSpc>
                        <a:spcBef>
                          <a:spcPts val="0"/>
                        </a:spcBef>
                        <a:spcAft>
                          <a:spcPts val="0"/>
                        </a:spcAft>
                        <a:buClrTx/>
                        <a:buSzTx/>
                        <a:buFontTx/>
                        <a:buNone/>
                        <a:tabLst/>
                        <a:defRPr/>
                      </a:pPr>
                      <a:r>
                        <a:rPr lang="en-CA" sz="1100" i="1" baseline="0" dirty="0">
                          <a:solidFill>
                            <a:srgbClr val="0000FF"/>
                          </a:solidFill>
                          <a:latin typeface="Calibri" panose="020F0502020204030204" pitchFamily="34" charset="0"/>
                          <a:cs typeface="Calibri" panose="020F0502020204030204" pitchFamily="34" charset="0"/>
                        </a:rPr>
                        <a:t>Erin Ziegler, Ryerson University </a:t>
                      </a:r>
                      <a:r>
                        <a:rPr lang="en-CA" sz="11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a:t>
                      </a:r>
                      <a:r>
                        <a:rPr lang="en-CA" sz="1100" i="1" baseline="0" dirty="0">
                          <a:solidFill>
                            <a:srgbClr val="0000FF"/>
                          </a:solidFill>
                          <a:latin typeface="Calibri" panose="020F0502020204030204" pitchFamily="34" charset="0"/>
                          <a:cs typeface="Calibri" panose="020F0502020204030204" pitchFamily="34" charset="0"/>
                        </a:rPr>
                        <a:t> </a:t>
                      </a:r>
                      <a:r>
                        <a:rPr lang="en-CA" sz="11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Light"/>
                        </a:rPr>
                        <a:t>Primary</a:t>
                      </a:r>
                      <a:r>
                        <a:rPr lang="en-CA" sz="1100" i="0" baseline="0" dirty="0">
                          <a:solidFill>
                            <a:schemeClr val="tx1"/>
                          </a:solidFill>
                          <a:latin typeface="Calibri" panose="020F0502020204030204" pitchFamily="34" charset="0"/>
                          <a:cs typeface="Calibri" panose="020F0502020204030204" pitchFamily="34" charset="0"/>
                        </a:rPr>
                        <a:t> Care for Transgender Individuals: Literature Review, a Canadian Perspective </a:t>
                      </a:r>
                      <a:endParaRPr lang="en-CA" sz="1100" i="1" baseline="0" dirty="0">
                        <a:solidFill>
                          <a:srgbClr val="0000FF"/>
                        </a:solidFill>
                        <a:latin typeface="Calibri" panose="020F0502020204030204" pitchFamily="34" charset="0"/>
                        <a:cs typeface="Calibri" panose="020F0502020204030204" pitchFamily="34" charset="0"/>
                      </a:endParaRPr>
                    </a:p>
                    <a:p>
                      <a:pPr algn="l"/>
                      <a:r>
                        <a:rPr lang="en-CA" sz="1100" i="1" baseline="0" dirty="0">
                          <a:solidFill>
                            <a:srgbClr val="0000FF"/>
                          </a:solidFill>
                          <a:latin typeface="Calibri" panose="020F0502020204030204" pitchFamily="34" charset="0"/>
                          <a:cs typeface="Calibri" panose="020F0502020204030204" pitchFamily="34" charset="0"/>
                        </a:rPr>
                        <a:t>Clair Kronk, University of Cincinnati School of Medicine </a:t>
                      </a:r>
                      <a:r>
                        <a:rPr lang="en-CA" sz="11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a:t>
                      </a:r>
                      <a:r>
                        <a:rPr lang="en-CA" sz="1100" i="1" baseline="0" dirty="0">
                          <a:solidFill>
                            <a:srgbClr val="0000FF"/>
                          </a:solidFill>
                          <a:latin typeface="Calibri" panose="020F0502020204030204" pitchFamily="34" charset="0"/>
                          <a:cs typeface="Calibri" panose="020F0502020204030204" pitchFamily="34" charset="0"/>
                        </a:rPr>
                        <a:t> </a:t>
                      </a:r>
                      <a:r>
                        <a:rPr lang="en-CA" sz="11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Light"/>
                        </a:rPr>
                        <a:t>Modeling and Operationalizing Gender, Sex, and Sexual Orientation: Recommendations and Future Directions</a:t>
                      </a:r>
                    </a:p>
                    <a:p>
                      <a:pPr algn="l"/>
                      <a:r>
                        <a:rPr lang="en-CA" sz="1100" b="0" i="1" u="none" strike="noStrike" cap="none" spc="0" baseline="0" dirty="0">
                          <a:ln>
                            <a:noFill/>
                          </a:ln>
                          <a:solidFill>
                            <a:srgbClr val="0000FF"/>
                          </a:solidFill>
                          <a:uFillTx/>
                          <a:latin typeface="Calibri" panose="020F0502020204030204" pitchFamily="34" charset="0"/>
                          <a:ea typeface="+mn-ea"/>
                          <a:cs typeface="Calibri" panose="020F0502020204030204" pitchFamily="34" charset="0"/>
                          <a:sym typeface="Helvetica Neue Light"/>
                        </a:rPr>
                        <a:t>Marian Luctkar-Flude, Queen’s University School of Nursing and Erin Ziegler, Ryerson University </a:t>
                      </a:r>
                      <a:r>
                        <a:rPr lang="en-CA" sz="11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 Developing a Sexual Orientation and Gender Identity Nursing Education Toolkit</a:t>
                      </a:r>
                    </a:p>
                    <a:p>
                      <a:pPr marL="0" marR="0" lvl="0" indent="0" algn="l" defTabSz="309563" rtl="0" eaLnBrk="1" fontAlgn="auto" latinLnBrk="0" hangingPunct="1">
                        <a:lnSpc>
                          <a:spcPct val="100000"/>
                        </a:lnSpc>
                        <a:spcBef>
                          <a:spcPts val="0"/>
                        </a:spcBef>
                        <a:spcAft>
                          <a:spcPts val="0"/>
                        </a:spcAft>
                        <a:buClrTx/>
                        <a:buSzTx/>
                        <a:buFontTx/>
                        <a:buNone/>
                        <a:tabLst/>
                        <a:defRPr/>
                      </a:pPr>
                      <a:r>
                        <a:rPr lang="en-CA" sz="1100" i="1" baseline="0" dirty="0">
                          <a:solidFill>
                            <a:srgbClr val="0000FF"/>
                          </a:solidFill>
                          <a:latin typeface="Calibri" panose="020F0502020204030204" pitchFamily="34" charset="0"/>
                          <a:cs typeface="Calibri" panose="020F0502020204030204" pitchFamily="34" charset="0"/>
                        </a:rPr>
                        <a:t>Tehmina Ahmad, University of Toronto </a:t>
                      </a:r>
                      <a:r>
                        <a:rPr lang="en-CA" sz="1100" b="0" i="0" u="none" strike="noStrike" cap="none" spc="0" baseline="0" dirty="0">
                          <a:ln>
                            <a:noFill/>
                          </a:ln>
                          <a:solidFill>
                            <a:schemeClr val="tx1"/>
                          </a:solidFill>
                          <a:uFillTx/>
                          <a:latin typeface="Calibri" panose="020F0502020204030204" pitchFamily="34" charset="0"/>
                          <a:ea typeface="+mn-ea"/>
                          <a:cs typeface="Calibri" panose="020F0502020204030204" pitchFamily="34" charset="0"/>
                          <a:sym typeface="Helvetica Neue Light"/>
                        </a:rPr>
                        <a:t>– The case for a Canadian standard for 2SLGBTQIA+ medical education</a:t>
                      </a:r>
                    </a:p>
                    <a:p>
                      <a:pPr marL="0" marR="0" lvl="0" indent="0" algn="l" defTabSz="309563" rtl="0" eaLnBrk="1" fontAlgn="auto" latinLnBrk="0" hangingPunct="1">
                        <a:lnSpc>
                          <a:spcPct val="100000"/>
                        </a:lnSpc>
                        <a:spcBef>
                          <a:spcPts val="0"/>
                        </a:spcBef>
                        <a:spcAft>
                          <a:spcPts val="0"/>
                        </a:spcAft>
                        <a:buClrTx/>
                        <a:buSzTx/>
                        <a:buFontTx/>
                        <a:buNone/>
                        <a:tabLst/>
                        <a:defRPr/>
                      </a:pPr>
                      <a:r>
                        <a:rPr lang="en-CA" sz="1100" i="1" baseline="0" dirty="0">
                          <a:solidFill>
                            <a:srgbClr val="0000FF"/>
                          </a:solidFill>
                          <a:latin typeface="Calibri" panose="020F0502020204030204" pitchFamily="34" charset="0"/>
                          <a:cs typeface="Calibri" panose="020F0502020204030204" pitchFamily="34" charset="0"/>
                        </a:rPr>
                        <a:t>TBA</a:t>
                      </a:r>
                      <a:endParaRPr lang="en-CA" sz="1100" b="0" i="1" u="none" strike="noStrike" kern="1200" cap="none" spc="0" baseline="0" dirty="0">
                        <a:ln>
                          <a:noFill/>
                        </a:ln>
                        <a:solidFill>
                          <a:srgbClr val="0000FF"/>
                        </a:solidFill>
                        <a:effectLst/>
                        <a:uFillTx/>
                        <a:latin typeface="Calibri" panose="020F0502020204030204" pitchFamily="34" charset="0"/>
                        <a:ea typeface="+mn-ea"/>
                        <a:cs typeface="Calibri" panose="020F0502020204030204" pitchFamily="34" charset="0"/>
                        <a:sym typeface="Helvetica Neue Light"/>
                      </a:endParaRPr>
                    </a:p>
                    <a:p>
                      <a:pPr marL="0" marR="0" lvl="0" indent="0" algn="l" defTabSz="309563" rtl="0" eaLnBrk="1" fontAlgn="auto" latinLnBrk="0" hangingPunct="1">
                        <a:lnSpc>
                          <a:spcPct val="100000"/>
                        </a:lnSpc>
                        <a:spcBef>
                          <a:spcPts val="0"/>
                        </a:spcBef>
                        <a:spcAft>
                          <a:spcPts val="0"/>
                        </a:spcAft>
                        <a:buClrTx/>
                        <a:buSzTx/>
                        <a:buFontTx/>
                        <a:buNone/>
                        <a:tabLst/>
                        <a:defRPr/>
                      </a:pPr>
                      <a:r>
                        <a:rPr lang="en-CA" sz="1100" i="1" baseline="0" dirty="0">
                          <a:solidFill>
                            <a:srgbClr val="0000FF"/>
                          </a:solidFill>
                          <a:latin typeface="Calibri" panose="020F0502020204030204" pitchFamily="34" charset="0"/>
                          <a:cs typeface="Calibri" panose="020F0502020204030204" pitchFamily="34" charset="0"/>
                        </a:rPr>
                        <a:t>TBA</a:t>
                      </a:r>
                      <a:endParaRPr lang="en-CA" sz="1100" b="0" i="1" u="none" strike="noStrike" kern="1200" cap="none" spc="0" baseline="0" dirty="0">
                        <a:ln>
                          <a:noFill/>
                        </a:ln>
                        <a:solidFill>
                          <a:srgbClr val="0000FF"/>
                        </a:solidFill>
                        <a:effectLst/>
                        <a:uFillTx/>
                        <a:latin typeface="Calibri" panose="020F0502020204030204" pitchFamily="34" charset="0"/>
                        <a:ea typeface="+mn-ea"/>
                        <a:cs typeface="Calibri" panose="020F0502020204030204" pitchFamily="34" charset="0"/>
                        <a:sym typeface="Helvetica Neue Light"/>
                      </a:endParaRPr>
                    </a:p>
                    <a:p>
                      <a:pPr marL="0" marR="0" lvl="0" indent="0" algn="l" defTabSz="309563" rtl="0" eaLnBrk="1" fontAlgn="auto" latinLnBrk="0" hangingPunct="1">
                        <a:lnSpc>
                          <a:spcPct val="100000"/>
                        </a:lnSpc>
                        <a:spcBef>
                          <a:spcPts val="0"/>
                        </a:spcBef>
                        <a:spcAft>
                          <a:spcPts val="0"/>
                        </a:spcAft>
                        <a:buClrTx/>
                        <a:buSzTx/>
                        <a:buFontTx/>
                        <a:buNone/>
                        <a:tabLst/>
                        <a:defRPr/>
                      </a:pPr>
                      <a:r>
                        <a:rPr lang="en-CA" sz="1100" b="0" i="1" u="none" strike="noStrike" kern="1200" cap="none" spc="0" baseline="0" dirty="0">
                          <a:ln>
                            <a:noFill/>
                          </a:ln>
                          <a:solidFill>
                            <a:srgbClr val="0000FF"/>
                          </a:solidFill>
                          <a:effectLst/>
                          <a:uFillTx/>
                          <a:latin typeface="Calibri" panose="020F0502020204030204" pitchFamily="34" charset="0"/>
                          <a:ea typeface="+mn-ea"/>
                          <a:cs typeface="Calibri" panose="020F0502020204030204" pitchFamily="34" charset="0"/>
                          <a:sym typeface="Helvetica Neue Light"/>
                        </a:rPr>
                        <a:t>See MSFHR Schedule</a:t>
                      </a:r>
                    </a:p>
                    <a:p>
                      <a:pPr marL="0" marR="0" lvl="0" indent="0" algn="l" defTabSz="309563" rtl="0" eaLnBrk="1" fontAlgn="auto" latinLnBrk="0" hangingPunct="1">
                        <a:lnSpc>
                          <a:spcPct val="100000"/>
                        </a:lnSpc>
                        <a:spcBef>
                          <a:spcPts val="0"/>
                        </a:spcBef>
                        <a:spcAft>
                          <a:spcPts val="0"/>
                        </a:spcAft>
                        <a:buClrTx/>
                        <a:buSzTx/>
                        <a:buFontTx/>
                        <a:buNone/>
                        <a:tabLst/>
                        <a:defRPr/>
                      </a:pPr>
                      <a:r>
                        <a:rPr lang="en-CA" sz="1100" b="0" i="1" u="none" strike="noStrike" kern="1200" cap="none" spc="0" baseline="0" dirty="0">
                          <a:ln>
                            <a:noFill/>
                          </a:ln>
                          <a:solidFill>
                            <a:srgbClr val="0000FF"/>
                          </a:solidFill>
                          <a:effectLst/>
                          <a:uFillTx/>
                          <a:latin typeface="Calibri" panose="020F0502020204030204" pitchFamily="34" charset="0"/>
                          <a:ea typeface="+mn-ea"/>
                          <a:cs typeface="Calibri" panose="020F0502020204030204" pitchFamily="34" charset="0"/>
                          <a:sym typeface="Helvetica Neue Light"/>
                        </a:rPr>
                        <a:t>See MSFHR Schedule</a:t>
                      </a:r>
                      <a:endParaRPr lang="en-CA" sz="11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Light"/>
                      </a:endParaRPr>
                    </a:p>
                  </a:txBody>
                  <a:tcPr marL="121920" marR="121920" marT="60960" marB="60960"/>
                </a:tc>
                <a:extLst>
                  <a:ext uri="{0D108BD9-81ED-4DB2-BD59-A6C34878D82A}">
                    <a16:rowId xmlns:a16="http://schemas.microsoft.com/office/drawing/2014/main" val="1690354799"/>
                  </a:ext>
                </a:extLst>
              </a:tr>
            </a:tbl>
          </a:graphicData>
        </a:graphic>
      </p:graphicFrame>
    </p:spTree>
    <p:extLst>
      <p:ext uri="{BB962C8B-B14F-4D97-AF65-F5344CB8AC3E}">
        <p14:creationId xmlns:p14="http://schemas.microsoft.com/office/powerpoint/2010/main" val="3411732287"/>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302" y="384048"/>
            <a:ext cx="7821636" cy="476250"/>
          </a:xfrm>
        </p:spPr>
        <p:txBody>
          <a:bodyPr>
            <a:normAutofit/>
          </a:bodyPr>
          <a:lstStyle/>
          <a:p>
            <a:r>
              <a:rPr lang="en-CA" dirty="0"/>
              <a:t>7. Schedule …cont’d</a:t>
            </a:r>
          </a:p>
        </p:txBody>
      </p:sp>
      <p:sp>
        <p:nvSpPr>
          <p:cNvPr id="4" name="Slide Number Placeholder 3"/>
          <p:cNvSpPr>
            <a:spLocks noGrp="1"/>
          </p:cNvSpPr>
          <p:nvPr>
            <p:ph type="sldNum" sz="quarter" idx="11"/>
          </p:nvPr>
        </p:nvSpPr>
        <p:spPr/>
        <p:txBody>
          <a:bodyPr/>
          <a:lstStyle/>
          <a:p>
            <a:fld id="{7BCFBF29-39BB-47B7-B83E-9E61FEB2B13F}" type="slidenum">
              <a:rPr lang="en-CA" smtClean="0"/>
              <a:pPr/>
              <a:t>11</a:t>
            </a:fld>
            <a:endParaRPr lang="en-CA"/>
          </a:p>
        </p:txBody>
      </p:sp>
      <p:sp>
        <p:nvSpPr>
          <p:cNvPr id="5" name="Footer Placeholder 4"/>
          <p:cNvSpPr>
            <a:spLocks noGrp="1"/>
          </p:cNvSpPr>
          <p:nvPr>
            <p:ph type="ftr" sz="quarter" idx="12"/>
          </p:nvPr>
        </p:nvSpPr>
        <p:spPr/>
        <p:txBody>
          <a:bodyPr/>
          <a:lstStyle/>
          <a:p>
            <a:r>
              <a:rPr lang="en-CA" dirty="0"/>
              <a:t>©2021 Canada Health Infoway</a:t>
            </a:r>
          </a:p>
        </p:txBody>
      </p:sp>
      <p:graphicFrame>
        <p:nvGraphicFramePr>
          <p:cNvPr id="6" name="Content Placeholder 5"/>
          <p:cNvGraphicFramePr>
            <a:graphicFrameLocks/>
          </p:cNvGraphicFramePr>
          <p:nvPr>
            <p:extLst>
              <p:ext uri="{D42A27DB-BD31-4B8C-83A1-F6EECF244321}">
                <p14:modId xmlns:p14="http://schemas.microsoft.com/office/powerpoint/2010/main" val="373965509"/>
              </p:ext>
            </p:extLst>
          </p:nvPr>
        </p:nvGraphicFramePr>
        <p:xfrm>
          <a:off x="6394" y="1143680"/>
          <a:ext cx="8869679" cy="1950720"/>
        </p:xfrm>
        <a:graphic>
          <a:graphicData uri="http://schemas.openxmlformats.org/drawingml/2006/table">
            <a:tbl>
              <a:tblPr firstRow="1" bandRow="1">
                <a:tableStyleId>{073A0DAA-6AF3-43AB-8588-CEC1D06C72B9}</a:tableStyleId>
              </a:tblPr>
              <a:tblGrid>
                <a:gridCol w="289477">
                  <a:extLst>
                    <a:ext uri="{9D8B030D-6E8A-4147-A177-3AD203B41FA5}">
                      <a16:colId xmlns:a16="http://schemas.microsoft.com/office/drawing/2014/main" val="347396704"/>
                    </a:ext>
                  </a:extLst>
                </a:gridCol>
                <a:gridCol w="859683">
                  <a:extLst>
                    <a:ext uri="{9D8B030D-6E8A-4147-A177-3AD203B41FA5}">
                      <a16:colId xmlns:a16="http://schemas.microsoft.com/office/drawing/2014/main" val="2447259875"/>
                    </a:ext>
                  </a:extLst>
                </a:gridCol>
                <a:gridCol w="7720519">
                  <a:extLst>
                    <a:ext uri="{9D8B030D-6E8A-4147-A177-3AD203B41FA5}">
                      <a16:colId xmlns:a16="http://schemas.microsoft.com/office/drawing/2014/main" val="2965973301"/>
                    </a:ext>
                  </a:extLst>
                </a:gridCol>
              </a:tblGrid>
              <a:tr h="308586">
                <a:tc>
                  <a:txBody>
                    <a:bodyPr/>
                    <a:lstStyle/>
                    <a:p>
                      <a:endParaRPr lang="en-CA" sz="1300" dirty="0">
                        <a:latin typeface="Calibri" panose="020F0502020204030204" pitchFamily="34" charset="0"/>
                        <a:cs typeface="Calibri" panose="020F0502020204030204" pitchFamily="34" charset="0"/>
                      </a:endParaRPr>
                    </a:p>
                  </a:txBody>
                  <a:tcPr marL="121920" marR="121920" marT="60960" marB="60960">
                    <a:noFill/>
                  </a:tcPr>
                </a:tc>
                <a:tc>
                  <a:txBody>
                    <a:bodyPr/>
                    <a:lstStyle/>
                    <a:p>
                      <a:r>
                        <a:rPr lang="en-CA" sz="1300" dirty="0">
                          <a:latin typeface="Calibri" panose="020F0502020204030204" pitchFamily="34" charset="0"/>
                          <a:cs typeface="Calibri" panose="020F0502020204030204" pitchFamily="34" charset="0"/>
                        </a:rPr>
                        <a:t>Session</a:t>
                      </a:r>
                    </a:p>
                  </a:txBody>
                  <a:tcPr marL="121920" marR="121920" marT="60960" marB="60960" anchor="ctr"/>
                </a:tc>
                <a:tc>
                  <a:txBody>
                    <a:bodyPr/>
                    <a:lstStyle/>
                    <a:p>
                      <a:r>
                        <a:rPr lang="en-CA" sz="1300" dirty="0">
                          <a:latin typeface="Calibri" panose="020F0502020204030204" pitchFamily="34" charset="0"/>
                          <a:cs typeface="Calibri" panose="020F0502020204030204" pitchFamily="34" charset="0"/>
                        </a:rPr>
                        <a:t>MSFHR REACH KT Grant Special Topics Meetings 2</a:t>
                      </a:r>
                      <a:r>
                        <a:rPr lang="en-CA" sz="1300" baseline="30000" dirty="0">
                          <a:latin typeface="Calibri" panose="020F0502020204030204" pitchFamily="34" charset="0"/>
                          <a:cs typeface="Calibri" panose="020F0502020204030204" pitchFamily="34" charset="0"/>
                        </a:rPr>
                        <a:t>nd</a:t>
                      </a:r>
                      <a:r>
                        <a:rPr lang="en-CA" sz="1300" baseline="0" dirty="0">
                          <a:latin typeface="Calibri" panose="020F0502020204030204" pitchFamily="34" charset="0"/>
                          <a:cs typeface="Calibri" panose="020F0502020204030204" pitchFamily="34" charset="0"/>
                        </a:rPr>
                        <a:t> Tuesday Each Month</a:t>
                      </a:r>
                      <a:endParaRPr lang="en-CA" sz="1300" dirty="0">
                        <a:latin typeface="Calibri" panose="020F0502020204030204" pitchFamily="34" charset="0"/>
                        <a:cs typeface="Calibri" panose="020F0502020204030204" pitchFamily="34" charset="0"/>
                      </a:endParaRPr>
                    </a:p>
                  </a:txBody>
                  <a:tcPr marL="121920" marR="121920" marT="60960" marB="60960" anchor="ctr"/>
                </a:tc>
                <a:extLst>
                  <a:ext uri="{0D108BD9-81ED-4DB2-BD59-A6C34878D82A}">
                    <a16:rowId xmlns:a16="http://schemas.microsoft.com/office/drawing/2014/main" val="1202043462"/>
                  </a:ext>
                </a:extLst>
              </a:tr>
              <a:tr h="0">
                <a:tc>
                  <a:txBody>
                    <a:bodyPr/>
                    <a:lstStyle/>
                    <a:p>
                      <a:pPr algn="l"/>
                      <a:endParaRPr lang="en-CA" sz="1300" b="1" baseline="0" dirty="0">
                        <a:solidFill>
                          <a:srgbClr val="0000FF"/>
                        </a:solidFill>
                        <a:latin typeface="Calibri" panose="020F0502020204030204" pitchFamily="34" charset="0"/>
                        <a:cs typeface="Calibri" panose="020F0502020204030204" pitchFamily="34" charset="0"/>
                      </a:endParaRPr>
                    </a:p>
                  </a:txBody>
                  <a:tcPr marL="121920" marR="121920" marT="60960" marB="60960">
                    <a:noFill/>
                  </a:tcPr>
                </a:tc>
                <a:tc>
                  <a:txBody>
                    <a:bodyPr/>
                    <a:lstStyle/>
                    <a:p>
                      <a:pPr algn="l"/>
                      <a:r>
                        <a:rPr lang="en-CA" sz="1100" dirty="0">
                          <a:solidFill>
                            <a:schemeClr val="tx1"/>
                          </a:solidFill>
                          <a:latin typeface="Calibri" panose="020F0502020204030204" pitchFamily="34" charset="0"/>
                          <a:cs typeface="Calibri" panose="020F0502020204030204" pitchFamily="34" charset="0"/>
                        </a:rPr>
                        <a:t>May 11</a:t>
                      </a:r>
                    </a:p>
                    <a:p>
                      <a:pPr algn="l"/>
                      <a:r>
                        <a:rPr lang="en-CA" sz="1100" dirty="0">
                          <a:solidFill>
                            <a:schemeClr val="tx1"/>
                          </a:solidFill>
                          <a:latin typeface="Calibri" panose="020F0502020204030204" pitchFamily="34" charset="0"/>
                          <a:cs typeface="Calibri" panose="020F0502020204030204" pitchFamily="34" charset="0"/>
                        </a:rPr>
                        <a:t>Jun</a:t>
                      </a:r>
                      <a:r>
                        <a:rPr lang="en-CA" sz="1100" baseline="0" dirty="0">
                          <a:solidFill>
                            <a:schemeClr val="tx1"/>
                          </a:solidFill>
                          <a:latin typeface="Calibri" panose="020F0502020204030204" pitchFamily="34" charset="0"/>
                          <a:cs typeface="Calibri" panose="020F0502020204030204" pitchFamily="34" charset="0"/>
                        </a:rPr>
                        <a:t> 8</a:t>
                      </a:r>
                      <a:endParaRPr lang="en-CA" sz="1100" dirty="0">
                        <a:solidFill>
                          <a:schemeClr val="tx1"/>
                        </a:solidFill>
                        <a:latin typeface="Calibri" panose="020F0502020204030204" pitchFamily="34" charset="0"/>
                        <a:cs typeface="Calibri" panose="020F0502020204030204" pitchFamily="34" charset="0"/>
                      </a:endParaRPr>
                    </a:p>
                    <a:p>
                      <a:pPr algn="l"/>
                      <a:r>
                        <a:rPr lang="en-CA" sz="1100" i="0" dirty="0">
                          <a:solidFill>
                            <a:schemeClr val="tx1"/>
                          </a:solidFill>
                          <a:latin typeface="Calibri" panose="020F0502020204030204" pitchFamily="34" charset="0"/>
                          <a:cs typeface="Calibri" panose="020F0502020204030204" pitchFamily="34" charset="0"/>
                        </a:rPr>
                        <a:t>Jul  13</a:t>
                      </a:r>
                    </a:p>
                    <a:p>
                      <a:pPr algn="l"/>
                      <a:r>
                        <a:rPr lang="en-CA" sz="1100" i="0" dirty="0">
                          <a:solidFill>
                            <a:schemeClr val="tx1"/>
                          </a:solidFill>
                          <a:latin typeface="Calibri" panose="020F0502020204030204" pitchFamily="34" charset="0"/>
                          <a:cs typeface="Calibri" panose="020F0502020204030204" pitchFamily="34" charset="0"/>
                        </a:rPr>
                        <a:t>Aug 10</a:t>
                      </a:r>
                    </a:p>
                    <a:p>
                      <a:pPr algn="l"/>
                      <a:r>
                        <a:rPr lang="en-CA" sz="1100" i="0" dirty="0">
                          <a:solidFill>
                            <a:schemeClr val="tx1"/>
                          </a:solidFill>
                          <a:latin typeface="Calibri" panose="020F0502020204030204" pitchFamily="34" charset="0"/>
                          <a:cs typeface="Calibri" panose="020F0502020204030204" pitchFamily="34" charset="0"/>
                        </a:rPr>
                        <a:t>Sept 14</a:t>
                      </a:r>
                    </a:p>
                    <a:p>
                      <a:pPr algn="l"/>
                      <a:r>
                        <a:rPr lang="en-CA" sz="1100" i="0" dirty="0">
                          <a:solidFill>
                            <a:schemeClr val="tx1"/>
                          </a:solidFill>
                          <a:latin typeface="Calibri" panose="020F0502020204030204" pitchFamily="34" charset="0"/>
                          <a:cs typeface="Calibri" panose="020F0502020204030204" pitchFamily="34" charset="0"/>
                        </a:rPr>
                        <a:t>Oct 12</a:t>
                      </a:r>
                    </a:p>
                    <a:p>
                      <a:pPr algn="l"/>
                      <a:r>
                        <a:rPr lang="en-CA" sz="1100" i="0" dirty="0">
                          <a:solidFill>
                            <a:schemeClr val="tx1"/>
                          </a:solidFill>
                          <a:latin typeface="Calibri" panose="020F0502020204030204" pitchFamily="34" charset="0"/>
                          <a:cs typeface="Calibri" panose="020F0502020204030204" pitchFamily="34" charset="0"/>
                        </a:rPr>
                        <a:t>Nov 9</a:t>
                      </a:r>
                    </a:p>
                    <a:p>
                      <a:pPr algn="l"/>
                      <a:r>
                        <a:rPr lang="en-CA" sz="1100" i="0" dirty="0">
                          <a:solidFill>
                            <a:schemeClr val="tx1"/>
                          </a:solidFill>
                          <a:latin typeface="Calibri" panose="020F0502020204030204" pitchFamily="34" charset="0"/>
                          <a:cs typeface="Calibri" panose="020F0502020204030204" pitchFamily="34" charset="0"/>
                        </a:rPr>
                        <a:t>Nov 23</a:t>
                      </a:r>
                    </a:p>
                    <a:p>
                      <a:pPr algn="l"/>
                      <a:r>
                        <a:rPr lang="en-CA" sz="1100" i="0" dirty="0">
                          <a:solidFill>
                            <a:schemeClr val="tx1"/>
                          </a:solidFill>
                          <a:latin typeface="Calibri" panose="020F0502020204030204" pitchFamily="34" charset="0"/>
                          <a:cs typeface="Calibri" panose="020F0502020204030204" pitchFamily="34" charset="0"/>
                        </a:rPr>
                        <a:t>Dec 14</a:t>
                      </a:r>
                    </a:p>
                  </a:txBody>
                  <a:tcPr marL="121920" marR="121920" marT="60960" marB="60960"/>
                </a:tc>
                <a:tc>
                  <a:txBody>
                    <a:bodyPr/>
                    <a:lstStyle/>
                    <a:p>
                      <a:pPr marL="0" lvl="0" indent="0" algn="l">
                        <a:buFont typeface="+mj-lt"/>
                        <a:buNone/>
                      </a:pPr>
                      <a:r>
                        <a:rPr lang="en-CA" sz="1100" dirty="0">
                          <a:solidFill>
                            <a:srgbClr val="000000"/>
                          </a:solidFill>
                          <a:latin typeface="Calibri" panose="020F0502020204030204" pitchFamily="34" charset="0"/>
                          <a:cs typeface="Calibri" panose="020F0502020204030204" pitchFamily="34" charset="0"/>
                        </a:rPr>
                        <a:t>Francis Lau – UVIC – </a:t>
                      </a:r>
                      <a:r>
                        <a:rPr lang="en-CA" sz="1100" i="1" dirty="0">
                          <a:solidFill>
                            <a:srgbClr val="00B0F0"/>
                          </a:solidFill>
                          <a:latin typeface="Calibri" panose="020F0502020204030204" pitchFamily="34" charset="0"/>
                          <a:cs typeface="Calibri" panose="020F0502020204030204" pitchFamily="34" charset="0"/>
                        </a:rPr>
                        <a:t>MSFHR REACH Grant, Special Topics Meeting #1 - Terminology</a:t>
                      </a:r>
                      <a:endParaRPr lang="en-CA" sz="1100" dirty="0">
                        <a:solidFill>
                          <a:srgbClr val="00B0F0"/>
                        </a:solidFill>
                        <a:latin typeface="Calibri" panose="020F0502020204030204" pitchFamily="34" charset="0"/>
                        <a:cs typeface="Calibri" panose="020F0502020204030204" pitchFamily="34" charset="0"/>
                      </a:endParaRPr>
                    </a:p>
                    <a:p>
                      <a:pPr marL="0" lvl="0" indent="0" algn="l">
                        <a:buFont typeface="+mj-lt"/>
                        <a:buNone/>
                      </a:pPr>
                      <a:r>
                        <a:rPr lang="en-CA" sz="1100" dirty="0">
                          <a:solidFill>
                            <a:srgbClr val="000000"/>
                          </a:solidFill>
                          <a:latin typeface="Calibri" panose="020F0502020204030204" pitchFamily="34" charset="0"/>
                          <a:cs typeface="Calibri" panose="020F0502020204030204" pitchFamily="34" charset="0"/>
                        </a:rPr>
                        <a:t>Francis Lau – UVIC – </a:t>
                      </a:r>
                      <a:r>
                        <a:rPr lang="en-CA" sz="1100" i="1" dirty="0">
                          <a:solidFill>
                            <a:srgbClr val="00B0F0"/>
                          </a:solidFill>
                          <a:latin typeface="Calibri" panose="020F0502020204030204" pitchFamily="34" charset="0"/>
                          <a:cs typeface="Calibri" panose="020F0502020204030204" pitchFamily="34" charset="0"/>
                        </a:rPr>
                        <a:t>MSFHR REACH Grant, Special Topics Meeting #2 - Terminology</a:t>
                      </a:r>
                      <a:endParaRPr lang="en-CA" sz="1100" dirty="0">
                        <a:solidFill>
                          <a:srgbClr val="00B0F0"/>
                        </a:solidFill>
                        <a:latin typeface="Calibri" panose="020F0502020204030204" pitchFamily="34" charset="0"/>
                        <a:cs typeface="Calibri" panose="020F0502020204030204" pitchFamily="34" charset="0"/>
                      </a:endParaRPr>
                    </a:p>
                    <a:p>
                      <a:pPr algn="l"/>
                      <a:r>
                        <a:rPr lang="en-CA" sz="1100" dirty="0">
                          <a:solidFill>
                            <a:srgbClr val="000000"/>
                          </a:solidFill>
                          <a:latin typeface="Calibri" panose="020F0502020204030204" pitchFamily="34" charset="0"/>
                          <a:cs typeface="Calibri" panose="020F0502020204030204" pitchFamily="34" charset="0"/>
                        </a:rPr>
                        <a:t>Francis Lau – UVIC – </a:t>
                      </a:r>
                      <a:r>
                        <a:rPr lang="en-CA" sz="1100" i="1" dirty="0">
                          <a:solidFill>
                            <a:srgbClr val="00B0F0"/>
                          </a:solidFill>
                          <a:latin typeface="Calibri" panose="020F0502020204030204" pitchFamily="34" charset="0"/>
                          <a:cs typeface="Calibri" panose="020F0502020204030204" pitchFamily="34" charset="0"/>
                        </a:rPr>
                        <a:t>MSFHR REACH Grant, Special Topics </a:t>
                      </a:r>
                      <a:r>
                        <a:rPr lang="en-CA" sz="1100" b="0" i="1" u="none" strike="noStrike" cap="none" spc="0" baseline="0" dirty="0">
                          <a:ln>
                            <a:noFill/>
                          </a:ln>
                          <a:solidFill>
                            <a:srgbClr val="00B0F0"/>
                          </a:solidFill>
                          <a:uFillTx/>
                          <a:latin typeface="Calibri" panose="020F0502020204030204" pitchFamily="34" charset="0"/>
                          <a:ea typeface="+mn-ea"/>
                          <a:cs typeface="Calibri" panose="020F0502020204030204" pitchFamily="34" charset="0"/>
                          <a:sym typeface="Helvetica Neue Light"/>
                        </a:rPr>
                        <a:t>Meeting #3 - Digital Health/EHR Functions</a:t>
                      </a:r>
                    </a:p>
                    <a:p>
                      <a:pPr algn="l"/>
                      <a:r>
                        <a:rPr lang="en-CA" sz="1100" dirty="0">
                          <a:solidFill>
                            <a:srgbClr val="000000"/>
                          </a:solidFill>
                          <a:latin typeface="Calibri" panose="020F0502020204030204" pitchFamily="34" charset="0"/>
                          <a:cs typeface="Calibri" panose="020F0502020204030204" pitchFamily="34" charset="0"/>
                        </a:rPr>
                        <a:t>Francis Lau – UVIC – </a:t>
                      </a:r>
                      <a:r>
                        <a:rPr lang="en-CA" sz="1100" i="1" dirty="0">
                          <a:solidFill>
                            <a:srgbClr val="00B0F0"/>
                          </a:solidFill>
                          <a:latin typeface="Calibri" panose="020F0502020204030204" pitchFamily="34" charset="0"/>
                          <a:cs typeface="Calibri" panose="020F0502020204030204" pitchFamily="34" charset="0"/>
                        </a:rPr>
                        <a:t>MSFHR REACH Grant, Special Topics </a:t>
                      </a:r>
                      <a:r>
                        <a:rPr lang="en-CA" sz="1100" b="0" i="1" u="none" strike="noStrike" cap="none" spc="0" baseline="0" dirty="0">
                          <a:ln>
                            <a:noFill/>
                          </a:ln>
                          <a:solidFill>
                            <a:srgbClr val="00B0F0"/>
                          </a:solidFill>
                          <a:uFillTx/>
                          <a:latin typeface="Calibri" panose="020F0502020204030204" pitchFamily="34" charset="0"/>
                          <a:ea typeface="+mn-ea"/>
                          <a:cs typeface="Calibri" panose="020F0502020204030204" pitchFamily="34" charset="0"/>
                          <a:sym typeface="Helvetica Neue Light"/>
                        </a:rPr>
                        <a:t>Meeting #4 - Digital Health/EHR Functions</a:t>
                      </a:r>
                    </a:p>
                    <a:p>
                      <a:pPr algn="l"/>
                      <a:r>
                        <a:rPr lang="en-CA" sz="1100" dirty="0">
                          <a:solidFill>
                            <a:srgbClr val="000000"/>
                          </a:solidFill>
                          <a:latin typeface="Calibri" panose="020F0502020204030204" pitchFamily="34" charset="0"/>
                          <a:cs typeface="Calibri" panose="020F0502020204030204" pitchFamily="34" charset="0"/>
                        </a:rPr>
                        <a:t>Marcy Antonio &amp; Kelly Davison – UVIC – </a:t>
                      </a:r>
                      <a:r>
                        <a:rPr lang="en-CA" sz="1100" i="1" dirty="0">
                          <a:solidFill>
                            <a:srgbClr val="00B0F0"/>
                          </a:solidFill>
                          <a:latin typeface="Calibri" panose="020F0502020204030204" pitchFamily="34" charset="0"/>
                          <a:cs typeface="Calibri" panose="020F0502020204030204" pitchFamily="34" charset="0"/>
                        </a:rPr>
                        <a:t>MSFHR REACH Grant, </a:t>
                      </a:r>
                      <a:r>
                        <a:rPr lang="en-CA" sz="1100" b="0" i="1" u="none" strike="noStrike" cap="none" spc="0" baseline="0" dirty="0">
                          <a:ln>
                            <a:noFill/>
                          </a:ln>
                          <a:solidFill>
                            <a:srgbClr val="00B0F0"/>
                          </a:solidFill>
                          <a:uFillTx/>
                          <a:latin typeface="Calibri" panose="020F0502020204030204" pitchFamily="34" charset="0"/>
                          <a:ea typeface="+mn-ea"/>
                          <a:cs typeface="Calibri" panose="020F0502020204030204" pitchFamily="34" charset="0"/>
                          <a:sym typeface="Helvetica Neue Light"/>
                        </a:rPr>
                        <a:t>Special Topics Meeting #5 - Policy &amp; Practice</a:t>
                      </a:r>
                    </a:p>
                    <a:p>
                      <a:pPr algn="l"/>
                      <a:r>
                        <a:rPr lang="en-CA" sz="1100" dirty="0">
                          <a:solidFill>
                            <a:srgbClr val="000000"/>
                          </a:solidFill>
                          <a:latin typeface="Calibri" panose="020F0502020204030204" pitchFamily="34" charset="0"/>
                          <a:cs typeface="Calibri" panose="020F0502020204030204" pitchFamily="34" charset="0"/>
                        </a:rPr>
                        <a:t>Marcy Antonio &amp; Kelly Davison – UVIC – </a:t>
                      </a:r>
                      <a:r>
                        <a:rPr lang="en-CA" sz="1100" i="1" dirty="0">
                          <a:solidFill>
                            <a:srgbClr val="00B0F0"/>
                          </a:solidFill>
                          <a:latin typeface="Calibri" panose="020F0502020204030204" pitchFamily="34" charset="0"/>
                          <a:cs typeface="Calibri" panose="020F0502020204030204" pitchFamily="34" charset="0"/>
                        </a:rPr>
                        <a:t>MSFHR REACH Grant, Special Topics </a:t>
                      </a:r>
                      <a:r>
                        <a:rPr lang="en-CA" sz="1100" b="0" i="1" u="none" strike="noStrike" cap="none" spc="0" baseline="0" dirty="0">
                          <a:ln>
                            <a:noFill/>
                          </a:ln>
                          <a:solidFill>
                            <a:srgbClr val="00B0F0"/>
                          </a:solidFill>
                          <a:uFillTx/>
                          <a:latin typeface="Calibri" panose="020F0502020204030204" pitchFamily="34" charset="0"/>
                          <a:ea typeface="+mn-ea"/>
                          <a:cs typeface="Calibri" panose="020F0502020204030204" pitchFamily="34" charset="0"/>
                          <a:sym typeface="Helvetica Neue Light"/>
                        </a:rPr>
                        <a:t>Meeting #6 - Policy &amp; Practice</a:t>
                      </a:r>
                    </a:p>
                    <a:p>
                      <a:pPr algn="l"/>
                      <a:r>
                        <a:rPr lang="en-CA" sz="1100" dirty="0">
                          <a:solidFill>
                            <a:srgbClr val="000000"/>
                          </a:solidFill>
                          <a:latin typeface="Calibri" panose="020F0502020204030204" pitchFamily="34" charset="0"/>
                          <a:cs typeface="Calibri" panose="020F0502020204030204" pitchFamily="34" charset="0"/>
                        </a:rPr>
                        <a:t>Karen Courtney &amp; Kelly Davison – UVIC – </a:t>
                      </a:r>
                      <a:r>
                        <a:rPr lang="en-CA" sz="1100" i="1" dirty="0">
                          <a:solidFill>
                            <a:srgbClr val="00B0F0"/>
                          </a:solidFill>
                          <a:latin typeface="Calibri" panose="020F0502020204030204" pitchFamily="34" charset="0"/>
                          <a:cs typeface="Calibri" panose="020F0502020204030204" pitchFamily="34" charset="0"/>
                        </a:rPr>
                        <a:t>MSFHR REACH Grant, Special Topics </a:t>
                      </a:r>
                      <a:r>
                        <a:rPr lang="en-CA" sz="1100" b="0" i="1" u="none" strike="noStrike" cap="none" spc="0" baseline="0" dirty="0">
                          <a:ln>
                            <a:noFill/>
                          </a:ln>
                          <a:solidFill>
                            <a:srgbClr val="00B0F0"/>
                          </a:solidFill>
                          <a:uFillTx/>
                          <a:latin typeface="Calibri" panose="020F0502020204030204" pitchFamily="34" charset="0"/>
                          <a:ea typeface="+mn-ea"/>
                          <a:cs typeface="Calibri" panose="020F0502020204030204" pitchFamily="34" charset="0"/>
                          <a:sym typeface="Helvetica Neue Light"/>
                        </a:rPr>
                        <a:t>Meeting #7 - Settings – Primary Care</a:t>
                      </a:r>
                    </a:p>
                    <a:p>
                      <a:pPr algn="l"/>
                      <a:r>
                        <a:rPr lang="en-CA" sz="1100" dirty="0">
                          <a:solidFill>
                            <a:srgbClr val="000000"/>
                          </a:solidFill>
                          <a:latin typeface="Calibri" panose="020F0502020204030204" pitchFamily="34" charset="0"/>
                          <a:cs typeface="Calibri" panose="020F0502020204030204" pitchFamily="34" charset="0"/>
                        </a:rPr>
                        <a:t>Kelly Davison – UVIC – </a:t>
                      </a:r>
                      <a:r>
                        <a:rPr lang="en-CA" sz="1100" i="1" dirty="0">
                          <a:solidFill>
                            <a:srgbClr val="00B0F0"/>
                          </a:solidFill>
                          <a:latin typeface="Calibri" panose="020F0502020204030204" pitchFamily="34" charset="0"/>
                          <a:cs typeface="Calibri" panose="020F0502020204030204" pitchFamily="34" charset="0"/>
                        </a:rPr>
                        <a:t>MSFHR REACH Grant, Special Topics </a:t>
                      </a:r>
                      <a:r>
                        <a:rPr lang="en-CA" sz="1100" b="0" i="1" u="none" strike="noStrike" cap="none" spc="0" baseline="0" dirty="0">
                          <a:ln>
                            <a:noFill/>
                          </a:ln>
                          <a:solidFill>
                            <a:srgbClr val="00B0F0"/>
                          </a:solidFill>
                          <a:uFillTx/>
                          <a:latin typeface="Calibri" panose="020F0502020204030204" pitchFamily="34" charset="0"/>
                          <a:ea typeface="+mn-ea"/>
                          <a:cs typeface="Calibri" panose="020F0502020204030204" pitchFamily="34" charset="0"/>
                          <a:sym typeface="Helvetica Neue Light"/>
                        </a:rPr>
                        <a:t>Meeting #8 - Settings – Acute &amp; Tertiary Care</a:t>
                      </a:r>
                    </a:p>
                    <a:p>
                      <a:pPr algn="l"/>
                      <a:r>
                        <a:rPr lang="en-CA" sz="1100" dirty="0">
                          <a:solidFill>
                            <a:srgbClr val="000000"/>
                          </a:solidFill>
                          <a:latin typeface="Calibri" panose="020F0502020204030204" pitchFamily="34" charset="0"/>
                          <a:cs typeface="Calibri" panose="020F0502020204030204" pitchFamily="34" charset="0"/>
                        </a:rPr>
                        <a:t>Karen Courtney  – UVIC – </a:t>
                      </a:r>
                      <a:r>
                        <a:rPr lang="en-CA" sz="1100" i="1" dirty="0">
                          <a:solidFill>
                            <a:srgbClr val="00B0F0"/>
                          </a:solidFill>
                          <a:latin typeface="Calibri" panose="020F0502020204030204" pitchFamily="34" charset="0"/>
                          <a:cs typeface="Calibri" panose="020F0502020204030204" pitchFamily="34" charset="0"/>
                        </a:rPr>
                        <a:t>MSFHR REACH Grant, Special Topics </a:t>
                      </a:r>
                      <a:r>
                        <a:rPr lang="en-CA" sz="1100" b="0" i="1" u="none" strike="noStrike" cap="none" spc="0" baseline="0" dirty="0">
                          <a:ln>
                            <a:noFill/>
                          </a:ln>
                          <a:solidFill>
                            <a:srgbClr val="00B0F0"/>
                          </a:solidFill>
                          <a:uFillTx/>
                          <a:latin typeface="Calibri" panose="020F0502020204030204" pitchFamily="34" charset="0"/>
                          <a:ea typeface="+mn-ea"/>
                          <a:cs typeface="Calibri" panose="020F0502020204030204" pitchFamily="34" charset="0"/>
                          <a:sym typeface="Helvetica Neue Light"/>
                        </a:rPr>
                        <a:t>Meeting</a:t>
                      </a:r>
                      <a:r>
                        <a:rPr lang="en-CA" sz="1100" i="1" dirty="0">
                          <a:solidFill>
                            <a:srgbClr val="00B0F0"/>
                          </a:solidFill>
                          <a:latin typeface="Calibri" panose="020F0502020204030204" pitchFamily="34" charset="0"/>
                          <a:cs typeface="Calibri" panose="020F0502020204030204" pitchFamily="34" charset="0"/>
                        </a:rPr>
                        <a:t> </a:t>
                      </a:r>
                      <a:r>
                        <a:rPr lang="en-CA" sz="1100" b="0" i="1" u="none" strike="noStrike" cap="none" spc="0" baseline="0" dirty="0">
                          <a:ln>
                            <a:noFill/>
                          </a:ln>
                          <a:solidFill>
                            <a:srgbClr val="00B0F0"/>
                          </a:solidFill>
                          <a:uFillTx/>
                          <a:latin typeface="Calibri" panose="020F0502020204030204" pitchFamily="34" charset="0"/>
                          <a:ea typeface="+mn-ea"/>
                          <a:cs typeface="Calibri" panose="020F0502020204030204" pitchFamily="34" charset="0"/>
                          <a:sym typeface="Helvetica Neue Light"/>
                        </a:rPr>
                        <a:t>#9 - REACH Project Update</a:t>
                      </a:r>
                    </a:p>
                  </a:txBody>
                  <a:tcPr marL="121920" marR="121920" marT="60960" marB="60960"/>
                </a:tc>
                <a:extLst>
                  <a:ext uri="{0D108BD9-81ED-4DB2-BD59-A6C34878D82A}">
                    <a16:rowId xmlns:a16="http://schemas.microsoft.com/office/drawing/2014/main" val="2270252423"/>
                  </a:ext>
                </a:extLst>
              </a:tr>
            </a:tbl>
          </a:graphicData>
        </a:graphic>
      </p:graphicFrame>
    </p:spTree>
    <p:extLst>
      <p:ext uri="{BB962C8B-B14F-4D97-AF65-F5344CB8AC3E}">
        <p14:creationId xmlns:p14="http://schemas.microsoft.com/office/powerpoint/2010/main" val="1937018941"/>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C10B9-369D-4747-AE8B-4064028FA928}"/>
              </a:ext>
            </a:extLst>
          </p:cNvPr>
          <p:cNvSpPr>
            <a:spLocks noGrp="1"/>
          </p:cNvSpPr>
          <p:nvPr>
            <p:ph type="title"/>
          </p:nvPr>
        </p:nvSpPr>
        <p:spPr/>
        <p:txBody>
          <a:bodyPr/>
          <a:lstStyle/>
          <a:p>
            <a:r>
              <a:rPr lang="en-CA" dirty="0"/>
              <a:t>Agenda</a:t>
            </a:r>
          </a:p>
        </p:txBody>
      </p:sp>
      <p:sp>
        <p:nvSpPr>
          <p:cNvPr id="4" name="Content Placeholder 3">
            <a:extLst>
              <a:ext uri="{FF2B5EF4-FFF2-40B4-BE49-F238E27FC236}">
                <a16:creationId xmlns:a16="http://schemas.microsoft.com/office/drawing/2014/main" id="{A2D39B84-3032-4552-B184-BD557FF5DEEF}"/>
              </a:ext>
            </a:extLst>
          </p:cNvPr>
          <p:cNvSpPr>
            <a:spLocks noGrp="1"/>
          </p:cNvSpPr>
          <p:nvPr>
            <p:ph sz="quarter" idx="10"/>
          </p:nvPr>
        </p:nvSpPr>
        <p:spPr>
          <a:xfrm>
            <a:off x="733424" y="1398896"/>
            <a:ext cx="7432566" cy="3626362"/>
          </a:xfrm>
        </p:spPr>
        <p:txBody>
          <a:bodyPr>
            <a:noAutofit/>
          </a:bodyPr>
          <a:lstStyle/>
          <a:p>
            <a:pPr marL="457200" lvl="0" indent="-457200">
              <a:buFont typeface="+mj-lt"/>
              <a:buAutoNum type="arabicPeriod"/>
            </a:pPr>
            <a:r>
              <a:rPr lang="en-CA" sz="1400" dirty="0">
                <a:solidFill>
                  <a:schemeClr val="accent6">
                    <a:lumMod val="20000"/>
                    <a:lumOff val="80000"/>
                  </a:schemeClr>
                </a:solidFill>
              </a:rPr>
              <a:t>Welcome and Acknowledgement </a:t>
            </a:r>
          </a:p>
          <a:p>
            <a:pPr marL="457200" lvl="0" indent="-457200">
              <a:buFont typeface="+mj-lt"/>
              <a:buAutoNum type="arabicPeriod"/>
            </a:pPr>
            <a:r>
              <a:rPr lang="en-CA" sz="1400" dirty="0">
                <a:solidFill>
                  <a:schemeClr val="accent6">
                    <a:lumMod val="20000"/>
                    <a:lumOff val="80000"/>
                  </a:schemeClr>
                </a:solidFill>
              </a:rPr>
              <a:t>Purpose of Infoway Sex and Gender Working Group</a:t>
            </a:r>
          </a:p>
          <a:p>
            <a:pPr marL="457200" lvl="0" indent="-457200">
              <a:buFont typeface="+mj-lt"/>
              <a:buAutoNum type="arabicPeriod"/>
            </a:pPr>
            <a:r>
              <a:rPr lang="en-CA" sz="1400" dirty="0">
                <a:solidFill>
                  <a:schemeClr val="accent6">
                    <a:lumMod val="20000"/>
                    <a:lumOff val="80000"/>
                  </a:schemeClr>
                </a:solidFill>
              </a:rPr>
              <a:t>Presentation – Erin Ziegler, Ryerson University – Primary Care for Transgender Individuals: Literature Review, a Canadian Perspective </a:t>
            </a:r>
          </a:p>
          <a:p>
            <a:pPr marL="457200" lvl="0" indent="-457200">
              <a:buFont typeface="+mj-lt"/>
              <a:buAutoNum type="arabicPeriod"/>
            </a:pPr>
            <a:r>
              <a:rPr lang="en-CA" sz="1400" dirty="0">
                <a:solidFill>
                  <a:schemeClr val="accent6">
                    <a:lumMod val="20000"/>
                    <a:lumOff val="80000"/>
                  </a:schemeClr>
                </a:solidFill>
              </a:rPr>
              <a:t>Group Discussion and/or Questions </a:t>
            </a:r>
          </a:p>
          <a:p>
            <a:pPr marL="457200" lvl="0" indent="-457200">
              <a:buFont typeface="+mj-lt"/>
              <a:buAutoNum type="arabicPeriod"/>
            </a:pPr>
            <a:r>
              <a:rPr lang="en-CA" sz="1400" dirty="0">
                <a:solidFill>
                  <a:schemeClr val="accent6">
                    <a:lumMod val="20000"/>
                    <a:lumOff val="80000"/>
                  </a:schemeClr>
                </a:solidFill>
              </a:rPr>
              <a:t>Update – Francis Lau – UVIC – </a:t>
            </a:r>
            <a:r>
              <a:rPr lang="en-CA" sz="1400" i="1" dirty="0">
                <a:solidFill>
                  <a:schemeClr val="accent6">
                    <a:lumMod val="20000"/>
                    <a:lumOff val="80000"/>
                  </a:schemeClr>
                </a:solidFill>
              </a:rPr>
              <a:t>MSFHR REACH Grant, Terminology Topics Meeting</a:t>
            </a:r>
            <a:endParaRPr lang="en-CA" sz="1400" dirty="0">
              <a:solidFill>
                <a:schemeClr val="accent6">
                  <a:lumMod val="20000"/>
                  <a:lumOff val="80000"/>
                </a:schemeClr>
              </a:solidFill>
            </a:endParaRPr>
          </a:p>
          <a:p>
            <a:pPr marL="457200" indent="-457200">
              <a:buFont typeface="+mj-lt"/>
              <a:buAutoNum type="arabicPeriod"/>
            </a:pPr>
            <a:r>
              <a:rPr lang="en-CA" sz="1400" dirty="0">
                <a:solidFill>
                  <a:schemeClr val="accent6">
                    <a:lumMod val="20000"/>
                    <a:lumOff val="80000"/>
                  </a:schemeClr>
                </a:solidFill>
              </a:rPr>
              <a:t>Update – Karen Courtney – UVIC – </a:t>
            </a:r>
            <a:r>
              <a:rPr lang="en-CA" sz="1400" i="1" dirty="0">
                <a:solidFill>
                  <a:schemeClr val="accent6">
                    <a:lumMod val="20000"/>
                    <a:lumOff val="80000"/>
                  </a:schemeClr>
                </a:solidFill>
              </a:rPr>
              <a:t>MSFHR REACH Grant, Meeting Plan</a:t>
            </a:r>
          </a:p>
          <a:p>
            <a:pPr marL="457200" lvl="0" indent="-457200">
              <a:buFont typeface="+mj-lt"/>
              <a:buAutoNum type="arabicPeriod"/>
            </a:pPr>
            <a:r>
              <a:rPr lang="en-CA" sz="1400" dirty="0">
                <a:solidFill>
                  <a:schemeClr val="accent6">
                    <a:lumMod val="20000"/>
                    <a:lumOff val="80000"/>
                  </a:schemeClr>
                </a:solidFill>
              </a:rPr>
              <a:t>Meeting Schedule</a:t>
            </a:r>
          </a:p>
          <a:p>
            <a:pPr marL="457200" lvl="0" indent="-457200">
              <a:buFont typeface="+mj-lt"/>
              <a:buAutoNum type="arabicPeriod"/>
            </a:pPr>
            <a:r>
              <a:rPr lang="en-CA" sz="1400" dirty="0">
                <a:solidFill>
                  <a:srgbClr val="000000"/>
                </a:solidFill>
              </a:rPr>
              <a:t>Adjournment</a:t>
            </a:r>
          </a:p>
        </p:txBody>
      </p:sp>
      <p:sp>
        <p:nvSpPr>
          <p:cNvPr id="2" name="Slide Number Placeholder 1">
            <a:extLst>
              <a:ext uri="{FF2B5EF4-FFF2-40B4-BE49-F238E27FC236}">
                <a16:creationId xmlns:a16="http://schemas.microsoft.com/office/drawing/2014/main" id="{652CE952-2152-4C63-98D2-EA138835CF2A}"/>
              </a:ext>
            </a:extLst>
          </p:cNvPr>
          <p:cNvSpPr>
            <a:spLocks noGrp="1"/>
          </p:cNvSpPr>
          <p:nvPr>
            <p:ph type="sldNum" sz="quarter" idx="11"/>
          </p:nvPr>
        </p:nvSpPr>
        <p:spPr/>
        <p:txBody>
          <a:bodyPr/>
          <a:lstStyle/>
          <a:p>
            <a:fld id="{86CB4B4D-7CA3-9044-876B-883B54F8677D}" type="slidenum">
              <a:rPr lang="en-US" smtClean="0"/>
              <a:pPr/>
              <a:t>12</a:t>
            </a:fld>
            <a:endParaRPr lang="en-US" dirty="0"/>
          </a:p>
        </p:txBody>
      </p:sp>
      <p:sp>
        <p:nvSpPr>
          <p:cNvPr id="5" name="Footer Placeholder 4">
            <a:extLst>
              <a:ext uri="{FF2B5EF4-FFF2-40B4-BE49-F238E27FC236}">
                <a16:creationId xmlns:a16="http://schemas.microsoft.com/office/drawing/2014/main" id="{D9451D6E-4CCD-4212-8BDB-5E668BCE7343}"/>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4239635160"/>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617FDBD9-10B0-4DA8-ACE3-459921A8CA6A}"/>
              </a:ext>
            </a:extLst>
          </p:cNvPr>
          <p:cNvSpPr>
            <a:spLocks noGrp="1"/>
          </p:cNvSpPr>
          <p:nvPr>
            <p:ph type="title"/>
          </p:nvPr>
        </p:nvSpPr>
        <p:spPr/>
        <p:txBody>
          <a:bodyPr/>
          <a:lstStyle/>
          <a:p>
            <a:r>
              <a:rPr lang="en-CA" dirty="0"/>
              <a:t>Thank you!</a:t>
            </a:r>
          </a:p>
        </p:txBody>
      </p:sp>
      <p:sp>
        <p:nvSpPr>
          <p:cNvPr id="7" name="Text Placeholder 6">
            <a:extLst>
              <a:ext uri="{FF2B5EF4-FFF2-40B4-BE49-F238E27FC236}">
                <a16:creationId xmlns:a16="http://schemas.microsoft.com/office/drawing/2014/main" id="{DC412520-E1A0-4218-B178-9AA1048E2C2F}"/>
              </a:ext>
            </a:extLst>
          </p:cNvPr>
          <p:cNvSpPr>
            <a:spLocks noGrp="1"/>
          </p:cNvSpPr>
          <p:nvPr>
            <p:ph type="body" sz="quarter" idx="1"/>
          </p:nvPr>
        </p:nvSpPr>
        <p:spPr/>
        <p:txBody>
          <a:bodyPr/>
          <a:lstStyle/>
          <a:p>
            <a:r>
              <a:rPr lang="en-US" dirty="0"/>
              <a:t>k</a:t>
            </a:r>
            <a:r>
              <a:rPr lang="en-CA" dirty="0"/>
              <a:t>davison@Infoway-inforoute.ca</a:t>
            </a:r>
          </a:p>
          <a:p>
            <a:endParaRPr lang="en-CA" dirty="0"/>
          </a:p>
        </p:txBody>
      </p:sp>
    </p:spTree>
    <p:extLst>
      <p:ext uri="{BB962C8B-B14F-4D97-AF65-F5344CB8AC3E}">
        <p14:creationId xmlns:p14="http://schemas.microsoft.com/office/powerpoint/2010/main" val="3163719854"/>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C10B9-369D-4747-AE8B-4064028FA928}"/>
              </a:ext>
            </a:extLst>
          </p:cNvPr>
          <p:cNvSpPr>
            <a:spLocks noGrp="1"/>
          </p:cNvSpPr>
          <p:nvPr>
            <p:ph type="title"/>
          </p:nvPr>
        </p:nvSpPr>
        <p:spPr/>
        <p:txBody>
          <a:bodyPr/>
          <a:lstStyle/>
          <a:p>
            <a:r>
              <a:rPr lang="en-CA" dirty="0"/>
              <a:t>Agenda</a:t>
            </a:r>
          </a:p>
        </p:txBody>
      </p:sp>
      <p:sp>
        <p:nvSpPr>
          <p:cNvPr id="4" name="Content Placeholder 3">
            <a:extLst>
              <a:ext uri="{FF2B5EF4-FFF2-40B4-BE49-F238E27FC236}">
                <a16:creationId xmlns:a16="http://schemas.microsoft.com/office/drawing/2014/main" id="{A2D39B84-3032-4552-B184-BD557FF5DEEF}"/>
              </a:ext>
            </a:extLst>
          </p:cNvPr>
          <p:cNvSpPr>
            <a:spLocks noGrp="1"/>
          </p:cNvSpPr>
          <p:nvPr>
            <p:ph sz="quarter" idx="10"/>
          </p:nvPr>
        </p:nvSpPr>
        <p:spPr>
          <a:xfrm>
            <a:off x="733424" y="1398896"/>
            <a:ext cx="7432566" cy="3626362"/>
          </a:xfrm>
        </p:spPr>
        <p:txBody>
          <a:bodyPr>
            <a:noAutofit/>
          </a:bodyPr>
          <a:lstStyle/>
          <a:p>
            <a:pPr marL="457200" lvl="0" indent="-457200">
              <a:buFont typeface="+mj-lt"/>
              <a:buAutoNum type="arabicPeriod"/>
            </a:pPr>
            <a:r>
              <a:rPr lang="en-CA" sz="1400" dirty="0">
                <a:solidFill>
                  <a:srgbClr val="000000"/>
                </a:solidFill>
              </a:rPr>
              <a:t>Welcome and Acknowledgement </a:t>
            </a:r>
          </a:p>
          <a:p>
            <a:pPr marL="457200" lvl="0" indent="-457200">
              <a:buFont typeface="+mj-lt"/>
              <a:buAutoNum type="arabicPeriod"/>
            </a:pPr>
            <a:r>
              <a:rPr lang="en-CA" sz="1400" dirty="0">
                <a:solidFill>
                  <a:srgbClr val="000000"/>
                </a:solidFill>
              </a:rPr>
              <a:t>Purpose of Infoway Sex and Gender Working Group</a:t>
            </a:r>
          </a:p>
          <a:p>
            <a:pPr marL="457200" lvl="0" indent="-457200">
              <a:buFont typeface="+mj-lt"/>
              <a:buAutoNum type="arabicPeriod"/>
            </a:pPr>
            <a:r>
              <a:rPr lang="en-CA" sz="1400" dirty="0">
                <a:solidFill>
                  <a:srgbClr val="000000"/>
                </a:solidFill>
              </a:rPr>
              <a:t>Presentation – Erin Ziegler, Ryerson University –</a:t>
            </a:r>
            <a:r>
              <a:rPr lang="en-CA" sz="1400" i="1" dirty="0">
                <a:solidFill>
                  <a:srgbClr val="0000FF"/>
                </a:solidFill>
              </a:rPr>
              <a:t> Primary Care for Transgender Individuals: Literature Review, a Canadian Perspective </a:t>
            </a:r>
          </a:p>
          <a:p>
            <a:pPr marL="457200" lvl="0" indent="-457200">
              <a:buFont typeface="+mj-lt"/>
              <a:buAutoNum type="arabicPeriod"/>
            </a:pPr>
            <a:r>
              <a:rPr lang="en-CA" sz="1400" dirty="0">
                <a:solidFill>
                  <a:srgbClr val="000000"/>
                </a:solidFill>
              </a:rPr>
              <a:t>Group Discussion and/or Questions </a:t>
            </a:r>
          </a:p>
          <a:p>
            <a:pPr marL="457200" lvl="0" indent="-457200">
              <a:buFont typeface="+mj-lt"/>
              <a:buAutoNum type="arabicPeriod"/>
            </a:pPr>
            <a:r>
              <a:rPr lang="en-CA" sz="1400" dirty="0">
                <a:solidFill>
                  <a:srgbClr val="000000"/>
                </a:solidFill>
              </a:rPr>
              <a:t>Update – Francis Lau – UVIC – </a:t>
            </a:r>
            <a:r>
              <a:rPr lang="en-CA" sz="1400" i="1" dirty="0">
                <a:solidFill>
                  <a:srgbClr val="0000FF"/>
                </a:solidFill>
              </a:rPr>
              <a:t>MSFHR REACH Grant, Terminology Topics Meeting</a:t>
            </a:r>
            <a:endParaRPr lang="en-CA" sz="1400" dirty="0">
              <a:solidFill>
                <a:srgbClr val="000000"/>
              </a:solidFill>
            </a:endParaRPr>
          </a:p>
          <a:p>
            <a:pPr marL="457200" indent="-457200">
              <a:buFont typeface="+mj-lt"/>
              <a:buAutoNum type="arabicPeriod"/>
            </a:pPr>
            <a:r>
              <a:rPr lang="en-CA" sz="1400" dirty="0">
                <a:solidFill>
                  <a:srgbClr val="000000"/>
                </a:solidFill>
              </a:rPr>
              <a:t>Update – Karen Courtney – UVIC – </a:t>
            </a:r>
            <a:r>
              <a:rPr lang="en-CA" sz="1400" i="1" dirty="0">
                <a:solidFill>
                  <a:srgbClr val="0000FF"/>
                </a:solidFill>
              </a:rPr>
              <a:t>MSFHR REACH Grant, Meeting Plan</a:t>
            </a:r>
          </a:p>
          <a:p>
            <a:pPr marL="457200" lvl="0" indent="-457200">
              <a:buFont typeface="+mj-lt"/>
              <a:buAutoNum type="arabicPeriod"/>
            </a:pPr>
            <a:r>
              <a:rPr lang="en-CA" sz="1400" dirty="0">
                <a:solidFill>
                  <a:srgbClr val="000000"/>
                </a:solidFill>
              </a:rPr>
              <a:t>Meeting Schedule</a:t>
            </a:r>
          </a:p>
          <a:p>
            <a:pPr marL="457200" lvl="0" indent="-457200">
              <a:buFont typeface="+mj-lt"/>
              <a:buAutoNum type="arabicPeriod"/>
            </a:pPr>
            <a:r>
              <a:rPr lang="en-CA" sz="1400" dirty="0">
                <a:solidFill>
                  <a:srgbClr val="000000"/>
                </a:solidFill>
              </a:rPr>
              <a:t>Adjournment</a:t>
            </a:r>
          </a:p>
        </p:txBody>
      </p:sp>
      <p:sp>
        <p:nvSpPr>
          <p:cNvPr id="2" name="Slide Number Placeholder 1">
            <a:extLst>
              <a:ext uri="{FF2B5EF4-FFF2-40B4-BE49-F238E27FC236}">
                <a16:creationId xmlns:a16="http://schemas.microsoft.com/office/drawing/2014/main" id="{652CE952-2152-4C63-98D2-EA138835CF2A}"/>
              </a:ext>
            </a:extLst>
          </p:cNvPr>
          <p:cNvSpPr>
            <a:spLocks noGrp="1"/>
          </p:cNvSpPr>
          <p:nvPr>
            <p:ph type="sldNum" sz="quarter" idx="11"/>
          </p:nvPr>
        </p:nvSpPr>
        <p:spPr/>
        <p:txBody>
          <a:bodyPr/>
          <a:lstStyle/>
          <a:p>
            <a:fld id="{86CB4B4D-7CA3-9044-876B-883B54F8677D}" type="slidenum">
              <a:rPr lang="en-US" smtClean="0"/>
              <a:pPr/>
              <a:t>2</a:t>
            </a:fld>
            <a:endParaRPr lang="en-US" dirty="0"/>
          </a:p>
        </p:txBody>
      </p:sp>
      <p:sp>
        <p:nvSpPr>
          <p:cNvPr id="5" name="Footer Placeholder 4">
            <a:extLst>
              <a:ext uri="{FF2B5EF4-FFF2-40B4-BE49-F238E27FC236}">
                <a16:creationId xmlns:a16="http://schemas.microsoft.com/office/drawing/2014/main" id="{D9451D6E-4CCD-4212-8BDB-5E668BCE7343}"/>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2905121315"/>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302" y="384048"/>
            <a:ext cx="7821636" cy="476250"/>
          </a:xfrm>
        </p:spPr>
        <p:txBody>
          <a:bodyPr>
            <a:normAutofit/>
          </a:bodyPr>
          <a:lstStyle/>
          <a:p>
            <a:r>
              <a:rPr lang="en-CA" dirty="0"/>
              <a:t>1. Welcome and Acknowledgement</a:t>
            </a:r>
          </a:p>
        </p:txBody>
      </p:sp>
      <p:sp>
        <p:nvSpPr>
          <p:cNvPr id="4" name="Slide Number Placeholder 3"/>
          <p:cNvSpPr>
            <a:spLocks noGrp="1"/>
          </p:cNvSpPr>
          <p:nvPr>
            <p:ph type="sldNum" sz="quarter" idx="11"/>
          </p:nvPr>
        </p:nvSpPr>
        <p:spPr/>
        <p:txBody>
          <a:bodyPr/>
          <a:lstStyle/>
          <a:p>
            <a:fld id="{7BCFBF29-39BB-47B7-B83E-9E61FEB2B13F}" type="slidenum">
              <a:rPr lang="en-CA" smtClean="0"/>
              <a:pPr/>
              <a:t>3</a:t>
            </a:fld>
            <a:endParaRPr lang="en-CA"/>
          </a:p>
        </p:txBody>
      </p:sp>
      <p:sp>
        <p:nvSpPr>
          <p:cNvPr id="5" name="Footer Placeholder 4"/>
          <p:cNvSpPr>
            <a:spLocks noGrp="1"/>
          </p:cNvSpPr>
          <p:nvPr>
            <p:ph type="ftr" sz="quarter" idx="12"/>
          </p:nvPr>
        </p:nvSpPr>
        <p:spPr/>
        <p:txBody>
          <a:bodyPr/>
          <a:lstStyle/>
          <a:p>
            <a:r>
              <a:rPr lang="en-CA" dirty="0"/>
              <a:t>©2021 Canada Health Infoway</a:t>
            </a:r>
          </a:p>
        </p:txBody>
      </p:sp>
      <p:graphicFrame>
        <p:nvGraphicFramePr>
          <p:cNvPr id="7" name="Table 6"/>
          <p:cNvGraphicFramePr>
            <a:graphicFrameLocks noGrp="1"/>
          </p:cNvGraphicFramePr>
          <p:nvPr>
            <p:extLst>
              <p:ext uri="{D42A27DB-BD31-4B8C-83A1-F6EECF244321}">
                <p14:modId xmlns:p14="http://schemas.microsoft.com/office/powerpoint/2010/main" val="3998276744"/>
              </p:ext>
            </p:extLst>
          </p:nvPr>
        </p:nvGraphicFramePr>
        <p:xfrm>
          <a:off x="814005" y="1241946"/>
          <a:ext cx="8897919" cy="3383280"/>
        </p:xfrm>
        <a:graphic>
          <a:graphicData uri="http://schemas.openxmlformats.org/drawingml/2006/table">
            <a:tbl>
              <a:tblPr firstRow="1" bandRow="1">
                <a:tableStyleId>{2D5ABB26-0587-4C30-8999-92F81FD0307C}</a:tableStyleId>
              </a:tblPr>
              <a:tblGrid>
                <a:gridCol w="7045368">
                  <a:extLst>
                    <a:ext uri="{9D8B030D-6E8A-4147-A177-3AD203B41FA5}">
                      <a16:colId xmlns:a16="http://schemas.microsoft.com/office/drawing/2014/main" val="3797651100"/>
                    </a:ext>
                  </a:extLst>
                </a:gridCol>
                <a:gridCol w="1852551">
                  <a:extLst>
                    <a:ext uri="{9D8B030D-6E8A-4147-A177-3AD203B41FA5}">
                      <a16:colId xmlns:a16="http://schemas.microsoft.com/office/drawing/2014/main" val="877609219"/>
                    </a:ext>
                  </a:extLst>
                </a:gridCol>
              </a:tblGrid>
              <a:tr h="3145809">
                <a:tc>
                  <a:txBody>
                    <a:bodyPr/>
                    <a:lstStyle/>
                    <a:p>
                      <a:pPr algn="l"/>
                      <a:r>
                        <a:rPr lang="en-CA" sz="18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Light"/>
                        </a:rPr>
                        <a:t>We respectfully acknowledge that the land on which we are hosting this meeting – the land that sustains us – includes the ancestral territories of many First Peoples. Canada Health Infoway recognizes the colonial injustices experienced by Indigenous people, many of which continue today and </a:t>
                      </a:r>
                      <a:r>
                        <a:rPr lang="en-CA" sz="18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a:rPr>
                        <a:t>continue</a:t>
                      </a:r>
                      <a:r>
                        <a:rPr lang="en-CA" sz="18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Light"/>
                        </a:rPr>
                        <a:t> to affect the health and well-being of Indigenous people. I invite all attendees to reflect on the privilege they have of living, working and playing in the territory from which you are joining this call, and invite you to commit yourself with me to having an open heart and an open mind; to forging culturally safe spaces and relationships for Indigenous people including Two-Spirit people in Canadian health care; and in making a meaningful contribution to reconciliation through our work.</a:t>
                      </a:r>
                      <a:endParaRPr lang="en-US" sz="1800" b="0" i="0" u="none" strike="noStrike" kern="1200" cap="none" spc="0" baseline="0" dirty="0">
                        <a:ln>
                          <a:noFill/>
                        </a:ln>
                        <a:solidFill>
                          <a:schemeClr val="tx1"/>
                        </a:solidFill>
                        <a:effectLst/>
                        <a:uFillTx/>
                        <a:latin typeface="Calibri" panose="020F0502020204030204" pitchFamily="34" charset="0"/>
                        <a:ea typeface="+mn-ea"/>
                        <a:cs typeface="Calibri" panose="020F0502020204030204" pitchFamily="34" charset="0"/>
                        <a:sym typeface="Helvetica Neue Light"/>
                      </a:endParaRPr>
                    </a:p>
                  </a:txBody>
                  <a:tcPr/>
                </a:tc>
                <a:tc>
                  <a:txBody>
                    <a:bodyPr/>
                    <a:lstStyle/>
                    <a:p>
                      <a:pPr algn="l"/>
                      <a:endParaRPr lang="en-US" sz="1400" b="0" i="0" u="none" strike="noStrike" cap="none" spc="0" baseline="0" dirty="0">
                        <a:ln>
                          <a:noFill/>
                        </a:ln>
                        <a:solidFill>
                          <a:srgbClr val="000000"/>
                        </a:solidFill>
                        <a:uFillTx/>
                        <a:latin typeface="+mn-lt"/>
                        <a:ea typeface="+mn-ea"/>
                        <a:cs typeface="+mn-cs"/>
                        <a:sym typeface="Helvetica Neue"/>
                      </a:endParaRPr>
                    </a:p>
                  </a:txBody>
                  <a:tcPr/>
                </a:tc>
                <a:extLst>
                  <a:ext uri="{0D108BD9-81ED-4DB2-BD59-A6C34878D82A}">
                    <a16:rowId xmlns:a16="http://schemas.microsoft.com/office/drawing/2014/main" val="995474566"/>
                  </a:ext>
                </a:extLst>
              </a:tr>
            </a:tbl>
          </a:graphicData>
        </a:graphic>
      </p:graphicFrame>
    </p:spTree>
    <p:extLst>
      <p:ext uri="{BB962C8B-B14F-4D97-AF65-F5344CB8AC3E}">
        <p14:creationId xmlns:p14="http://schemas.microsoft.com/office/powerpoint/2010/main" val="3029937"/>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302" y="384048"/>
            <a:ext cx="7821636" cy="476250"/>
          </a:xfrm>
        </p:spPr>
        <p:txBody>
          <a:bodyPr>
            <a:normAutofit fontScale="90000"/>
          </a:bodyPr>
          <a:lstStyle/>
          <a:p>
            <a:r>
              <a:rPr lang="en-CA" dirty="0"/>
              <a:t>2. Purpose of </a:t>
            </a:r>
            <a:r>
              <a:rPr lang="en-CA" dirty="0" err="1"/>
              <a:t>Infoway</a:t>
            </a:r>
            <a:r>
              <a:rPr lang="en-CA" dirty="0"/>
              <a:t> Sex and Gender Working Group</a:t>
            </a:r>
          </a:p>
        </p:txBody>
      </p:sp>
      <p:sp>
        <p:nvSpPr>
          <p:cNvPr id="4" name="Slide Number Placeholder 3"/>
          <p:cNvSpPr>
            <a:spLocks noGrp="1"/>
          </p:cNvSpPr>
          <p:nvPr>
            <p:ph type="sldNum" sz="quarter" idx="11"/>
          </p:nvPr>
        </p:nvSpPr>
        <p:spPr/>
        <p:txBody>
          <a:bodyPr/>
          <a:lstStyle/>
          <a:p>
            <a:fld id="{7BCFBF29-39BB-47B7-B83E-9E61FEB2B13F}" type="slidenum">
              <a:rPr lang="en-CA" smtClean="0"/>
              <a:pPr/>
              <a:t>4</a:t>
            </a:fld>
            <a:endParaRPr lang="en-CA"/>
          </a:p>
        </p:txBody>
      </p:sp>
      <p:sp>
        <p:nvSpPr>
          <p:cNvPr id="5" name="Footer Placeholder 4"/>
          <p:cNvSpPr>
            <a:spLocks noGrp="1"/>
          </p:cNvSpPr>
          <p:nvPr>
            <p:ph type="ftr" sz="quarter" idx="12"/>
          </p:nvPr>
        </p:nvSpPr>
        <p:spPr/>
        <p:txBody>
          <a:bodyPr/>
          <a:lstStyle/>
          <a:p>
            <a:r>
              <a:rPr lang="en-CA" dirty="0"/>
              <a:t>©2021 Canada Health Infoway</a:t>
            </a:r>
          </a:p>
        </p:txBody>
      </p:sp>
      <p:graphicFrame>
        <p:nvGraphicFramePr>
          <p:cNvPr id="7" name="Table 6"/>
          <p:cNvGraphicFramePr>
            <a:graphicFrameLocks noGrp="1"/>
          </p:cNvGraphicFramePr>
          <p:nvPr>
            <p:extLst>
              <p:ext uri="{D42A27DB-BD31-4B8C-83A1-F6EECF244321}">
                <p14:modId xmlns:p14="http://schemas.microsoft.com/office/powerpoint/2010/main" val="3738598754"/>
              </p:ext>
            </p:extLst>
          </p:nvPr>
        </p:nvGraphicFramePr>
        <p:xfrm>
          <a:off x="811992" y="1241946"/>
          <a:ext cx="8897919" cy="3383280"/>
        </p:xfrm>
        <a:graphic>
          <a:graphicData uri="http://schemas.openxmlformats.org/drawingml/2006/table">
            <a:tbl>
              <a:tblPr firstRow="1" bandRow="1">
                <a:tableStyleId>{2D5ABB26-0587-4C30-8999-92F81FD0307C}</a:tableStyleId>
              </a:tblPr>
              <a:tblGrid>
                <a:gridCol w="7045368">
                  <a:extLst>
                    <a:ext uri="{9D8B030D-6E8A-4147-A177-3AD203B41FA5}">
                      <a16:colId xmlns:a16="http://schemas.microsoft.com/office/drawing/2014/main" val="3797651100"/>
                    </a:ext>
                  </a:extLst>
                </a:gridCol>
                <a:gridCol w="1852551">
                  <a:extLst>
                    <a:ext uri="{9D8B030D-6E8A-4147-A177-3AD203B41FA5}">
                      <a16:colId xmlns:a16="http://schemas.microsoft.com/office/drawing/2014/main" val="877609219"/>
                    </a:ext>
                  </a:extLst>
                </a:gridCol>
              </a:tblGrid>
              <a:tr h="3145809">
                <a:tc>
                  <a:txBody>
                    <a:bodyPr/>
                    <a:lstStyle/>
                    <a:p>
                      <a:pPr algn="l"/>
                      <a:r>
                        <a:rPr lang="en-US" sz="1800" b="1" i="1" kern="1200" dirty="0">
                          <a:solidFill>
                            <a:srgbClr val="0000FF"/>
                          </a:solidFill>
                          <a:effectLst/>
                          <a:latin typeface="Calibri" panose="020F0502020204030204" pitchFamily="34" charset="0"/>
                          <a:ea typeface="+mn-ea"/>
                          <a:cs typeface="Calibri" panose="020F0502020204030204" pitchFamily="34" charset="0"/>
                        </a:rPr>
                        <a:t>Sex and Gender Working Group meeting every fourth Tuesday of month. Our next meeting is June 22nd, 2021 at 9am PT/12pm ET.</a:t>
                      </a:r>
                      <a:endParaRPr lang="en-US" sz="1800" b="0" i="1" kern="1200" dirty="0">
                        <a:solidFill>
                          <a:srgbClr val="0000FF"/>
                        </a:solidFill>
                        <a:effectLst/>
                        <a:latin typeface="Calibri" panose="020F0502020204030204" pitchFamily="34" charset="0"/>
                        <a:ea typeface="+mn-ea"/>
                        <a:cs typeface="Calibri" panose="020F0502020204030204" pitchFamily="34" charset="0"/>
                      </a:endParaRPr>
                    </a:p>
                    <a:p>
                      <a:pPr algn="l"/>
                      <a:r>
                        <a:rPr lang="en-US" sz="1800" b="0" i="0" kern="1200" dirty="0">
                          <a:solidFill>
                            <a:schemeClr val="tx1"/>
                          </a:solidFill>
                          <a:effectLst/>
                          <a:latin typeface="Calibri" panose="020F0502020204030204" pitchFamily="34" charset="0"/>
                          <a:ea typeface="+mn-ea"/>
                          <a:cs typeface="Calibri" panose="020F0502020204030204" pitchFamily="34" charset="0"/>
                        </a:rPr>
                        <a:t>Bring your knowledge and experience to this working group to develop an implementation strategy to modernize sex and gender information practices in EHR systems in Canada. In this WG we will:</a:t>
                      </a:r>
                    </a:p>
                    <a:p>
                      <a:pPr algn="l"/>
                      <a:endParaRPr lang="en-US" sz="1800" b="0" i="0" kern="1200" dirty="0">
                        <a:solidFill>
                          <a:schemeClr val="tx1"/>
                        </a:solidFill>
                        <a:effectLst/>
                        <a:latin typeface="Calibri" panose="020F0502020204030204" pitchFamily="34" charset="0"/>
                        <a:ea typeface="+mn-ea"/>
                        <a:cs typeface="Calibri" panose="020F0502020204030204" pitchFamily="34" charset="0"/>
                      </a:endParaRPr>
                    </a:p>
                    <a:p>
                      <a:pPr marL="285750" indent="-285750" algn="l">
                        <a:buFont typeface="Arial" panose="020B0604020202020204" pitchFamily="34" charset="0"/>
                        <a:buChar char="•"/>
                      </a:pPr>
                      <a:r>
                        <a:rPr lang="en-US" sz="1800" b="0" i="0" kern="1200" dirty="0">
                          <a:solidFill>
                            <a:schemeClr val="tx1"/>
                          </a:solidFill>
                          <a:effectLst/>
                          <a:latin typeface="Calibri" panose="020F0502020204030204" pitchFamily="34" charset="0"/>
                          <a:ea typeface="+mn-ea"/>
                          <a:cs typeface="Calibri" panose="020F0502020204030204" pitchFamily="34" charset="0"/>
                        </a:rPr>
                        <a:t>Examine expanded definition, collection, use and sharing of sex-gender info in EHRs</a:t>
                      </a:r>
                    </a:p>
                    <a:p>
                      <a:pPr marL="285750" indent="-285750" algn="l">
                        <a:buFont typeface="Arial" panose="020B0604020202020204" pitchFamily="34" charset="0"/>
                        <a:buChar char="•"/>
                      </a:pPr>
                      <a:r>
                        <a:rPr lang="en-US" sz="1800" b="0" i="0" kern="1200" dirty="0">
                          <a:solidFill>
                            <a:schemeClr val="tx1"/>
                          </a:solidFill>
                          <a:effectLst/>
                          <a:latin typeface="Calibri" panose="020F0502020204030204" pitchFamily="34" charset="0"/>
                          <a:ea typeface="+mn-ea"/>
                          <a:cs typeface="Calibri" panose="020F0502020204030204" pitchFamily="34" charset="0"/>
                        </a:rPr>
                        <a:t>Discuss current research, practices, gaps and challenges</a:t>
                      </a:r>
                    </a:p>
                    <a:p>
                      <a:pPr marL="285750" indent="-285750" algn="l">
                        <a:buFont typeface="Arial" panose="020B0604020202020204" pitchFamily="34" charset="0"/>
                        <a:buChar char="•"/>
                      </a:pPr>
                      <a:r>
                        <a:rPr lang="en-US" sz="1800" b="0" i="0" kern="1200" dirty="0">
                          <a:solidFill>
                            <a:schemeClr val="tx1"/>
                          </a:solidFill>
                          <a:effectLst/>
                          <a:latin typeface="Calibri" panose="020F0502020204030204" pitchFamily="34" charset="0"/>
                          <a:ea typeface="+mn-ea"/>
                          <a:cs typeface="Calibri" panose="020F0502020204030204" pitchFamily="34" charset="0"/>
                        </a:rPr>
                        <a:t>Work to operationalize the Action Plan</a:t>
                      </a:r>
                    </a:p>
                    <a:p>
                      <a:pPr marL="285750" indent="-285750" algn="l">
                        <a:buFont typeface="Arial" panose="020B0604020202020204" pitchFamily="34" charset="0"/>
                        <a:buChar char="•"/>
                      </a:pPr>
                      <a:endParaRPr lang="en-US" sz="1800" b="0" i="0" kern="1200" dirty="0">
                        <a:solidFill>
                          <a:schemeClr val="tx1"/>
                        </a:solidFill>
                        <a:effectLst/>
                        <a:latin typeface="Calibri" panose="020F0502020204030204" pitchFamily="34" charset="0"/>
                        <a:ea typeface="+mn-ea"/>
                        <a:cs typeface="Calibri" panose="020F0502020204030204" pitchFamily="34" charset="0"/>
                      </a:endParaRPr>
                    </a:p>
                    <a:p>
                      <a:pPr marL="285750" indent="-285750" algn="l">
                        <a:buFont typeface="Arial" panose="020B0604020202020204" pitchFamily="34" charset="0"/>
                        <a:buChar char="•"/>
                      </a:pPr>
                      <a:endParaRPr lang="en-US" sz="1800" b="0" i="0" kern="1200" dirty="0">
                        <a:solidFill>
                          <a:schemeClr val="tx1"/>
                        </a:solidFill>
                        <a:effectLst/>
                        <a:latin typeface="Calibri" panose="020F0502020204030204" pitchFamily="34" charset="0"/>
                        <a:ea typeface="+mn-ea"/>
                        <a:cs typeface="Calibri" panose="020F0502020204030204" pitchFamily="34" charset="0"/>
                      </a:endParaRPr>
                    </a:p>
                  </a:txBody>
                  <a:tcPr/>
                </a:tc>
                <a:tc>
                  <a:txBody>
                    <a:bodyPr/>
                    <a:lstStyle/>
                    <a:p>
                      <a:pPr algn="l"/>
                      <a:endParaRPr lang="en-US" sz="1200" b="0" i="0" kern="1200" dirty="0">
                        <a:solidFill>
                          <a:schemeClr val="tx1"/>
                        </a:solidFill>
                        <a:effectLst/>
                        <a:latin typeface="Calibri" panose="020F0502020204030204" pitchFamily="34" charset="0"/>
                        <a:ea typeface="+mn-ea"/>
                        <a:cs typeface="Calibri" panose="020F0502020204030204" pitchFamily="34" charset="0"/>
                      </a:endParaRPr>
                    </a:p>
                  </a:txBody>
                  <a:tcPr/>
                </a:tc>
                <a:extLst>
                  <a:ext uri="{0D108BD9-81ED-4DB2-BD59-A6C34878D82A}">
                    <a16:rowId xmlns:a16="http://schemas.microsoft.com/office/drawing/2014/main" val="995474566"/>
                  </a:ext>
                </a:extLst>
              </a:tr>
            </a:tbl>
          </a:graphicData>
        </a:graphic>
      </p:graphicFrame>
    </p:spTree>
    <p:extLst>
      <p:ext uri="{BB962C8B-B14F-4D97-AF65-F5344CB8AC3E}">
        <p14:creationId xmlns:p14="http://schemas.microsoft.com/office/powerpoint/2010/main" val="2782577161"/>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C10B9-369D-4747-AE8B-4064028FA928}"/>
              </a:ext>
            </a:extLst>
          </p:cNvPr>
          <p:cNvSpPr>
            <a:spLocks noGrp="1"/>
          </p:cNvSpPr>
          <p:nvPr>
            <p:ph type="title"/>
          </p:nvPr>
        </p:nvSpPr>
        <p:spPr/>
        <p:txBody>
          <a:bodyPr/>
          <a:lstStyle/>
          <a:p>
            <a:r>
              <a:rPr lang="en-CA" dirty="0"/>
              <a:t>Agenda</a:t>
            </a:r>
          </a:p>
        </p:txBody>
      </p:sp>
      <p:sp>
        <p:nvSpPr>
          <p:cNvPr id="4" name="Content Placeholder 3">
            <a:extLst>
              <a:ext uri="{FF2B5EF4-FFF2-40B4-BE49-F238E27FC236}">
                <a16:creationId xmlns:a16="http://schemas.microsoft.com/office/drawing/2014/main" id="{A2D39B84-3032-4552-B184-BD557FF5DEEF}"/>
              </a:ext>
            </a:extLst>
          </p:cNvPr>
          <p:cNvSpPr>
            <a:spLocks noGrp="1"/>
          </p:cNvSpPr>
          <p:nvPr>
            <p:ph sz="quarter" idx="10"/>
          </p:nvPr>
        </p:nvSpPr>
        <p:spPr>
          <a:xfrm>
            <a:off x="733424" y="1398896"/>
            <a:ext cx="7432566" cy="3626362"/>
          </a:xfrm>
        </p:spPr>
        <p:txBody>
          <a:bodyPr>
            <a:noAutofit/>
          </a:bodyPr>
          <a:lstStyle/>
          <a:p>
            <a:pPr marL="457200" lvl="0" indent="-457200">
              <a:buFont typeface="+mj-lt"/>
              <a:buAutoNum type="arabicPeriod"/>
            </a:pPr>
            <a:r>
              <a:rPr lang="en-CA" sz="1400" dirty="0">
                <a:solidFill>
                  <a:schemeClr val="accent6">
                    <a:lumMod val="20000"/>
                    <a:lumOff val="80000"/>
                  </a:schemeClr>
                </a:solidFill>
              </a:rPr>
              <a:t>Welcome and Acknowledgement </a:t>
            </a:r>
          </a:p>
          <a:p>
            <a:pPr marL="457200" lvl="0" indent="-457200">
              <a:buFont typeface="+mj-lt"/>
              <a:buAutoNum type="arabicPeriod"/>
            </a:pPr>
            <a:r>
              <a:rPr lang="en-CA" sz="1400" dirty="0">
                <a:solidFill>
                  <a:schemeClr val="accent6">
                    <a:lumMod val="20000"/>
                    <a:lumOff val="80000"/>
                  </a:schemeClr>
                </a:solidFill>
              </a:rPr>
              <a:t>Purpose of Infoway Sex and Gender Working Group</a:t>
            </a:r>
          </a:p>
          <a:p>
            <a:pPr marL="457200" lvl="0" indent="-457200">
              <a:buFont typeface="+mj-lt"/>
              <a:buAutoNum type="arabicPeriod"/>
            </a:pPr>
            <a:r>
              <a:rPr lang="en-CA" sz="1400" dirty="0">
                <a:solidFill>
                  <a:srgbClr val="000000"/>
                </a:solidFill>
              </a:rPr>
              <a:t>Presentation – Erin Ziegler, Ryerson University –</a:t>
            </a:r>
            <a:r>
              <a:rPr lang="en-CA" sz="1400" i="1" dirty="0">
                <a:solidFill>
                  <a:srgbClr val="0000FF"/>
                </a:solidFill>
              </a:rPr>
              <a:t> Primary Care for Transgender Individuals: Literature Review, a Canadian Perspective </a:t>
            </a:r>
          </a:p>
          <a:p>
            <a:pPr marL="457200" lvl="0" indent="-457200">
              <a:buFont typeface="+mj-lt"/>
              <a:buAutoNum type="arabicPeriod"/>
            </a:pPr>
            <a:r>
              <a:rPr lang="en-CA" sz="1400" dirty="0">
                <a:solidFill>
                  <a:schemeClr val="accent6">
                    <a:lumMod val="20000"/>
                    <a:lumOff val="80000"/>
                  </a:schemeClr>
                </a:solidFill>
              </a:rPr>
              <a:t>Group Discussion and/or Questions </a:t>
            </a:r>
          </a:p>
          <a:p>
            <a:pPr marL="457200" lvl="0" indent="-457200">
              <a:buFont typeface="+mj-lt"/>
              <a:buAutoNum type="arabicPeriod"/>
            </a:pPr>
            <a:r>
              <a:rPr lang="en-CA" sz="1400" dirty="0">
                <a:solidFill>
                  <a:schemeClr val="accent6">
                    <a:lumMod val="20000"/>
                    <a:lumOff val="80000"/>
                  </a:schemeClr>
                </a:solidFill>
              </a:rPr>
              <a:t>Update – Francis Lau – UVIC – </a:t>
            </a:r>
            <a:r>
              <a:rPr lang="en-CA" sz="1400" i="1" dirty="0">
                <a:solidFill>
                  <a:schemeClr val="accent6">
                    <a:lumMod val="20000"/>
                    <a:lumOff val="80000"/>
                  </a:schemeClr>
                </a:solidFill>
              </a:rPr>
              <a:t>MSFHR REACH Grant, Terminology Topics Meeting</a:t>
            </a:r>
            <a:endParaRPr lang="en-CA" sz="1400" dirty="0">
              <a:solidFill>
                <a:schemeClr val="accent6">
                  <a:lumMod val="20000"/>
                  <a:lumOff val="80000"/>
                </a:schemeClr>
              </a:solidFill>
            </a:endParaRPr>
          </a:p>
          <a:p>
            <a:pPr marL="457200" indent="-457200">
              <a:buFont typeface="+mj-lt"/>
              <a:buAutoNum type="arabicPeriod"/>
            </a:pPr>
            <a:r>
              <a:rPr lang="en-CA" sz="1400" dirty="0">
                <a:solidFill>
                  <a:schemeClr val="accent6">
                    <a:lumMod val="20000"/>
                    <a:lumOff val="80000"/>
                  </a:schemeClr>
                </a:solidFill>
              </a:rPr>
              <a:t>Update – Karen Courtney – UVIC – </a:t>
            </a:r>
            <a:r>
              <a:rPr lang="en-CA" sz="1400" i="1" dirty="0">
                <a:solidFill>
                  <a:schemeClr val="accent6">
                    <a:lumMod val="20000"/>
                    <a:lumOff val="80000"/>
                  </a:schemeClr>
                </a:solidFill>
              </a:rPr>
              <a:t>MSFHR REACH Grant, Meeting Plan</a:t>
            </a:r>
          </a:p>
          <a:p>
            <a:pPr marL="457200" lvl="0" indent="-457200">
              <a:buFont typeface="+mj-lt"/>
              <a:buAutoNum type="arabicPeriod"/>
            </a:pPr>
            <a:r>
              <a:rPr lang="en-CA" sz="1400" dirty="0">
                <a:solidFill>
                  <a:schemeClr val="accent6">
                    <a:lumMod val="20000"/>
                    <a:lumOff val="80000"/>
                  </a:schemeClr>
                </a:solidFill>
              </a:rPr>
              <a:t>Meeting Schedule</a:t>
            </a:r>
          </a:p>
          <a:p>
            <a:pPr marL="457200" lvl="0" indent="-457200">
              <a:buFont typeface="+mj-lt"/>
              <a:buAutoNum type="arabicPeriod"/>
            </a:pPr>
            <a:r>
              <a:rPr lang="en-CA" sz="1400" dirty="0">
                <a:solidFill>
                  <a:schemeClr val="accent6">
                    <a:lumMod val="20000"/>
                    <a:lumOff val="80000"/>
                  </a:schemeClr>
                </a:solidFill>
              </a:rPr>
              <a:t>Adjournment</a:t>
            </a:r>
          </a:p>
        </p:txBody>
      </p:sp>
      <p:sp>
        <p:nvSpPr>
          <p:cNvPr id="2" name="Slide Number Placeholder 1">
            <a:extLst>
              <a:ext uri="{FF2B5EF4-FFF2-40B4-BE49-F238E27FC236}">
                <a16:creationId xmlns:a16="http://schemas.microsoft.com/office/drawing/2014/main" id="{652CE952-2152-4C63-98D2-EA138835CF2A}"/>
              </a:ext>
            </a:extLst>
          </p:cNvPr>
          <p:cNvSpPr>
            <a:spLocks noGrp="1"/>
          </p:cNvSpPr>
          <p:nvPr>
            <p:ph type="sldNum" sz="quarter" idx="11"/>
          </p:nvPr>
        </p:nvSpPr>
        <p:spPr/>
        <p:txBody>
          <a:bodyPr/>
          <a:lstStyle/>
          <a:p>
            <a:fld id="{86CB4B4D-7CA3-9044-876B-883B54F8677D}" type="slidenum">
              <a:rPr lang="en-US" smtClean="0"/>
              <a:pPr/>
              <a:t>5</a:t>
            </a:fld>
            <a:endParaRPr lang="en-US" dirty="0"/>
          </a:p>
        </p:txBody>
      </p:sp>
      <p:sp>
        <p:nvSpPr>
          <p:cNvPr id="5" name="Footer Placeholder 4">
            <a:extLst>
              <a:ext uri="{FF2B5EF4-FFF2-40B4-BE49-F238E27FC236}">
                <a16:creationId xmlns:a16="http://schemas.microsoft.com/office/drawing/2014/main" id="{D9451D6E-4CCD-4212-8BDB-5E668BCE7343}"/>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3294118491"/>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C10B9-369D-4747-AE8B-4064028FA928}"/>
              </a:ext>
            </a:extLst>
          </p:cNvPr>
          <p:cNvSpPr>
            <a:spLocks noGrp="1"/>
          </p:cNvSpPr>
          <p:nvPr>
            <p:ph type="title"/>
          </p:nvPr>
        </p:nvSpPr>
        <p:spPr/>
        <p:txBody>
          <a:bodyPr/>
          <a:lstStyle/>
          <a:p>
            <a:r>
              <a:rPr lang="en-CA" dirty="0"/>
              <a:t>Agenda</a:t>
            </a:r>
          </a:p>
        </p:txBody>
      </p:sp>
      <p:sp>
        <p:nvSpPr>
          <p:cNvPr id="4" name="Content Placeholder 3">
            <a:extLst>
              <a:ext uri="{FF2B5EF4-FFF2-40B4-BE49-F238E27FC236}">
                <a16:creationId xmlns:a16="http://schemas.microsoft.com/office/drawing/2014/main" id="{A2D39B84-3032-4552-B184-BD557FF5DEEF}"/>
              </a:ext>
            </a:extLst>
          </p:cNvPr>
          <p:cNvSpPr>
            <a:spLocks noGrp="1"/>
          </p:cNvSpPr>
          <p:nvPr>
            <p:ph sz="quarter" idx="10"/>
          </p:nvPr>
        </p:nvSpPr>
        <p:spPr>
          <a:xfrm>
            <a:off x="733424" y="1398896"/>
            <a:ext cx="7432566" cy="3626362"/>
          </a:xfrm>
        </p:spPr>
        <p:txBody>
          <a:bodyPr>
            <a:noAutofit/>
          </a:bodyPr>
          <a:lstStyle/>
          <a:p>
            <a:pPr marL="457200" lvl="0" indent="-457200">
              <a:buFont typeface="+mj-lt"/>
              <a:buAutoNum type="arabicPeriod"/>
            </a:pPr>
            <a:r>
              <a:rPr lang="en-CA" sz="1400" dirty="0">
                <a:solidFill>
                  <a:schemeClr val="accent6">
                    <a:lumMod val="20000"/>
                    <a:lumOff val="80000"/>
                  </a:schemeClr>
                </a:solidFill>
              </a:rPr>
              <a:t>Welcome and Acknowledgement </a:t>
            </a:r>
          </a:p>
          <a:p>
            <a:pPr marL="457200" lvl="0" indent="-457200">
              <a:buFont typeface="+mj-lt"/>
              <a:buAutoNum type="arabicPeriod"/>
            </a:pPr>
            <a:r>
              <a:rPr lang="en-CA" sz="1400" dirty="0">
                <a:solidFill>
                  <a:schemeClr val="accent6">
                    <a:lumMod val="20000"/>
                    <a:lumOff val="80000"/>
                  </a:schemeClr>
                </a:solidFill>
              </a:rPr>
              <a:t>Purpose of Infoway Sex and Gender Working Group</a:t>
            </a:r>
          </a:p>
          <a:p>
            <a:pPr marL="457200" lvl="0" indent="-457200">
              <a:buFont typeface="+mj-lt"/>
              <a:buAutoNum type="arabicPeriod"/>
            </a:pPr>
            <a:r>
              <a:rPr lang="en-CA" sz="1400" dirty="0">
                <a:solidFill>
                  <a:schemeClr val="accent6">
                    <a:lumMod val="20000"/>
                    <a:lumOff val="80000"/>
                  </a:schemeClr>
                </a:solidFill>
              </a:rPr>
              <a:t>Presentation – Erin Ziegler, Ryerson University – Primary Care for Transgender Individuals: Literature Review, a Canadian Perspective </a:t>
            </a:r>
          </a:p>
          <a:p>
            <a:pPr marL="457200" lvl="0" indent="-457200">
              <a:buFont typeface="+mj-lt"/>
              <a:buAutoNum type="arabicPeriod"/>
            </a:pPr>
            <a:r>
              <a:rPr lang="en-CA" sz="1400" dirty="0">
                <a:solidFill>
                  <a:srgbClr val="000000"/>
                </a:solidFill>
              </a:rPr>
              <a:t>Group Discussion and/or Questions </a:t>
            </a:r>
          </a:p>
          <a:p>
            <a:pPr marL="457200" lvl="0" indent="-457200">
              <a:buFont typeface="+mj-lt"/>
              <a:buAutoNum type="arabicPeriod"/>
            </a:pPr>
            <a:r>
              <a:rPr lang="en-CA" sz="1400" dirty="0">
                <a:solidFill>
                  <a:schemeClr val="accent6">
                    <a:lumMod val="20000"/>
                    <a:lumOff val="80000"/>
                  </a:schemeClr>
                </a:solidFill>
              </a:rPr>
              <a:t>Update – Francis Lau – UVIC – </a:t>
            </a:r>
            <a:r>
              <a:rPr lang="en-CA" sz="1400" i="1" dirty="0">
                <a:solidFill>
                  <a:schemeClr val="accent6">
                    <a:lumMod val="20000"/>
                    <a:lumOff val="80000"/>
                  </a:schemeClr>
                </a:solidFill>
              </a:rPr>
              <a:t>MSFHR REACH Grant, Terminology Topics Meeting</a:t>
            </a:r>
            <a:endParaRPr lang="en-CA" sz="1400" dirty="0">
              <a:solidFill>
                <a:schemeClr val="accent6">
                  <a:lumMod val="20000"/>
                  <a:lumOff val="80000"/>
                </a:schemeClr>
              </a:solidFill>
            </a:endParaRPr>
          </a:p>
          <a:p>
            <a:pPr marL="457200" indent="-457200">
              <a:buFont typeface="+mj-lt"/>
              <a:buAutoNum type="arabicPeriod"/>
            </a:pPr>
            <a:r>
              <a:rPr lang="en-CA" sz="1400" dirty="0">
                <a:solidFill>
                  <a:schemeClr val="accent6">
                    <a:lumMod val="20000"/>
                    <a:lumOff val="80000"/>
                  </a:schemeClr>
                </a:solidFill>
              </a:rPr>
              <a:t>Update – Karen Courtney – UVIC – </a:t>
            </a:r>
            <a:r>
              <a:rPr lang="en-CA" sz="1400" i="1" dirty="0">
                <a:solidFill>
                  <a:schemeClr val="accent6">
                    <a:lumMod val="20000"/>
                    <a:lumOff val="80000"/>
                  </a:schemeClr>
                </a:solidFill>
              </a:rPr>
              <a:t>MSFHR REACH Grant, Meeting Plan</a:t>
            </a:r>
          </a:p>
          <a:p>
            <a:pPr marL="457200" lvl="0" indent="-457200">
              <a:buFont typeface="+mj-lt"/>
              <a:buAutoNum type="arabicPeriod"/>
            </a:pPr>
            <a:r>
              <a:rPr lang="en-CA" sz="1400" dirty="0">
                <a:solidFill>
                  <a:schemeClr val="accent6">
                    <a:lumMod val="20000"/>
                    <a:lumOff val="80000"/>
                  </a:schemeClr>
                </a:solidFill>
              </a:rPr>
              <a:t>Meeting Schedule</a:t>
            </a:r>
          </a:p>
          <a:p>
            <a:pPr marL="457200" lvl="0" indent="-457200">
              <a:buFont typeface="+mj-lt"/>
              <a:buAutoNum type="arabicPeriod"/>
            </a:pPr>
            <a:r>
              <a:rPr lang="en-CA" sz="1400" dirty="0">
                <a:solidFill>
                  <a:schemeClr val="accent6">
                    <a:lumMod val="20000"/>
                    <a:lumOff val="80000"/>
                  </a:schemeClr>
                </a:solidFill>
              </a:rPr>
              <a:t>Adjournment</a:t>
            </a:r>
          </a:p>
        </p:txBody>
      </p:sp>
      <p:sp>
        <p:nvSpPr>
          <p:cNvPr id="2" name="Slide Number Placeholder 1">
            <a:extLst>
              <a:ext uri="{FF2B5EF4-FFF2-40B4-BE49-F238E27FC236}">
                <a16:creationId xmlns:a16="http://schemas.microsoft.com/office/drawing/2014/main" id="{652CE952-2152-4C63-98D2-EA138835CF2A}"/>
              </a:ext>
            </a:extLst>
          </p:cNvPr>
          <p:cNvSpPr>
            <a:spLocks noGrp="1"/>
          </p:cNvSpPr>
          <p:nvPr>
            <p:ph type="sldNum" sz="quarter" idx="11"/>
          </p:nvPr>
        </p:nvSpPr>
        <p:spPr/>
        <p:txBody>
          <a:bodyPr/>
          <a:lstStyle/>
          <a:p>
            <a:fld id="{86CB4B4D-7CA3-9044-876B-883B54F8677D}" type="slidenum">
              <a:rPr lang="en-US" smtClean="0"/>
              <a:pPr/>
              <a:t>6</a:t>
            </a:fld>
            <a:endParaRPr lang="en-US" dirty="0"/>
          </a:p>
        </p:txBody>
      </p:sp>
      <p:sp>
        <p:nvSpPr>
          <p:cNvPr id="5" name="Footer Placeholder 4">
            <a:extLst>
              <a:ext uri="{FF2B5EF4-FFF2-40B4-BE49-F238E27FC236}">
                <a16:creationId xmlns:a16="http://schemas.microsoft.com/office/drawing/2014/main" id="{D9451D6E-4CCD-4212-8BDB-5E668BCE7343}"/>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2906866413"/>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C10B9-369D-4747-AE8B-4064028FA928}"/>
              </a:ext>
            </a:extLst>
          </p:cNvPr>
          <p:cNvSpPr>
            <a:spLocks noGrp="1"/>
          </p:cNvSpPr>
          <p:nvPr>
            <p:ph type="title"/>
          </p:nvPr>
        </p:nvSpPr>
        <p:spPr/>
        <p:txBody>
          <a:bodyPr/>
          <a:lstStyle/>
          <a:p>
            <a:r>
              <a:rPr lang="en-CA" dirty="0"/>
              <a:t>Agenda</a:t>
            </a:r>
          </a:p>
        </p:txBody>
      </p:sp>
      <p:sp>
        <p:nvSpPr>
          <p:cNvPr id="4" name="Content Placeholder 3">
            <a:extLst>
              <a:ext uri="{FF2B5EF4-FFF2-40B4-BE49-F238E27FC236}">
                <a16:creationId xmlns:a16="http://schemas.microsoft.com/office/drawing/2014/main" id="{A2D39B84-3032-4552-B184-BD557FF5DEEF}"/>
              </a:ext>
            </a:extLst>
          </p:cNvPr>
          <p:cNvSpPr>
            <a:spLocks noGrp="1"/>
          </p:cNvSpPr>
          <p:nvPr>
            <p:ph sz="quarter" idx="10"/>
          </p:nvPr>
        </p:nvSpPr>
        <p:spPr>
          <a:xfrm>
            <a:off x="733424" y="1398896"/>
            <a:ext cx="7432566" cy="3626362"/>
          </a:xfrm>
        </p:spPr>
        <p:txBody>
          <a:bodyPr>
            <a:noAutofit/>
          </a:bodyPr>
          <a:lstStyle/>
          <a:p>
            <a:pPr marL="457200" lvl="0" indent="-457200">
              <a:buFont typeface="+mj-lt"/>
              <a:buAutoNum type="arabicPeriod"/>
            </a:pPr>
            <a:r>
              <a:rPr lang="en-CA" sz="1400" dirty="0">
                <a:solidFill>
                  <a:schemeClr val="accent6">
                    <a:lumMod val="20000"/>
                    <a:lumOff val="80000"/>
                  </a:schemeClr>
                </a:solidFill>
              </a:rPr>
              <a:t>Welcome and Acknowledgement </a:t>
            </a:r>
          </a:p>
          <a:p>
            <a:pPr marL="457200" lvl="0" indent="-457200">
              <a:buFont typeface="+mj-lt"/>
              <a:buAutoNum type="arabicPeriod"/>
            </a:pPr>
            <a:r>
              <a:rPr lang="en-CA" sz="1400" dirty="0">
                <a:solidFill>
                  <a:schemeClr val="accent6">
                    <a:lumMod val="20000"/>
                    <a:lumOff val="80000"/>
                  </a:schemeClr>
                </a:solidFill>
              </a:rPr>
              <a:t>Purpose of Infoway Sex and Gender Working Group</a:t>
            </a:r>
          </a:p>
          <a:p>
            <a:pPr marL="457200" lvl="0" indent="-457200">
              <a:buFont typeface="+mj-lt"/>
              <a:buAutoNum type="arabicPeriod"/>
            </a:pPr>
            <a:r>
              <a:rPr lang="en-CA" sz="1400" dirty="0">
                <a:solidFill>
                  <a:schemeClr val="accent6">
                    <a:lumMod val="20000"/>
                    <a:lumOff val="80000"/>
                  </a:schemeClr>
                </a:solidFill>
              </a:rPr>
              <a:t>Presentation – Erin Ziegler, Ryerson University – Primary Care for Transgender Individuals: Literature Review, a Canadian Perspective </a:t>
            </a:r>
          </a:p>
          <a:p>
            <a:pPr marL="457200" lvl="0" indent="-457200">
              <a:buFont typeface="+mj-lt"/>
              <a:buAutoNum type="arabicPeriod"/>
            </a:pPr>
            <a:r>
              <a:rPr lang="en-CA" sz="1400" dirty="0">
                <a:solidFill>
                  <a:schemeClr val="accent6">
                    <a:lumMod val="20000"/>
                    <a:lumOff val="80000"/>
                  </a:schemeClr>
                </a:solidFill>
              </a:rPr>
              <a:t>Group Discussion and/or Questions </a:t>
            </a:r>
          </a:p>
          <a:p>
            <a:pPr marL="457200" lvl="0" indent="-457200">
              <a:buFont typeface="+mj-lt"/>
              <a:buAutoNum type="arabicPeriod"/>
            </a:pPr>
            <a:r>
              <a:rPr lang="en-CA" sz="1400" dirty="0">
                <a:solidFill>
                  <a:srgbClr val="000000"/>
                </a:solidFill>
              </a:rPr>
              <a:t>Update – Francis Lau – UVIC – </a:t>
            </a:r>
            <a:r>
              <a:rPr lang="en-CA" sz="1400" i="1" dirty="0">
                <a:solidFill>
                  <a:srgbClr val="0000FF"/>
                </a:solidFill>
              </a:rPr>
              <a:t>MSFHR REACH Grant, Terminology Topics Meeting</a:t>
            </a:r>
            <a:endParaRPr lang="en-CA" sz="1400" dirty="0">
              <a:solidFill>
                <a:srgbClr val="000000"/>
              </a:solidFill>
            </a:endParaRPr>
          </a:p>
          <a:p>
            <a:pPr marL="457200" indent="-457200">
              <a:buFont typeface="+mj-lt"/>
              <a:buAutoNum type="arabicPeriod"/>
            </a:pPr>
            <a:r>
              <a:rPr lang="en-CA" sz="1400" dirty="0">
                <a:solidFill>
                  <a:schemeClr val="accent6">
                    <a:lumMod val="20000"/>
                    <a:lumOff val="80000"/>
                  </a:schemeClr>
                </a:solidFill>
              </a:rPr>
              <a:t>Update – Karen Courtney – UVIC – </a:t>
            </a:r>
            <a:r>
              <a:rPr lang="en-CA" sz="1400" i="1" dirty="0">
                <a:solidFill>
                  <a:schemeClr val="accent6">
                    <a:lumMod val="20000"/>
                    <a:lumOff val="80000"/>
                  </a:schemeClr>
                </a:solidFill>
              </a:rPr>
              <a:t>MSFHR REACH Grant, Meeting Plan</a:t>
            </a:r>
          </a:p>
          <a:p>
            <a:pPr marL="457200" lvl="0" indent="-457200">
              <a:buFont typeface="+mj-lt"/>
              <a:buAutoNum type="arabicPeriod"/>
            </a:pPr>
            <a:r>
              <a:rPr lang="en-CA" sz="1400" dirty="0">
                <a:solidFill>
                  <a:schemeClr val="accent6">
                    <a:lumMod val="20000"/>
                    <a:lumOff val="80000"/>
                  </a:schemeClr>
                </a:solidFill>
              </a:rPr>
              <a:t>Meeting Schedule</a:t>
            </a:r>
          </a:p>
          <a:p>
            <a:pPr marL="457200" lvl="0" indent="-457200">
              <a:buFont typeface="+mj-lt"/>
              <a:buAutoNum type="arabicPeriod"/>
            </a:pPr>
            <a:r>
              <a:rPr lang="en-CA" sz="1400" dirty="0">
                <a:solidFill>
                  <a:schemeClr val="accent6">
                    <a:lumMod val="20000"/>
                    <a:lumOff val="80000"/>
                  </a:schemeClr>
                </a:solidFill>
              </a:rPr>
              <a:t>Adjournment</a:t>
            </a:r>
          </a:p>
        </p:txBody>
      </p:sp>
      <p:sp>
        <p:nvSpPr>
          <p:cNvPr id="2" name="Slide Number Placeholder 1">
            <a:extLst>
              <a:ext uri="{FF2B5EF4-FFF2-40B4-BE49-F238E27FC236}">
                <a16:creationId xmlns:a16="http://schemas.microsoft.com/office/drawing/2014/main" id="{652CE952-2152-4C63-98D2-EA138835CF2A}"/>
              </a:ext>
            </a:extLst>
          </p:cNvPr>
          <p:cNvSpPr>
            <a:spLocks noGrp="1"/>
          </p:cNvSpPr>
          <p:nvPr>
            <p:ph type="sldNum" sz="quarter" idx="11"/>
          </p:nvPr>
        </p:nvSpPr>
        <p:spPr/>
        <p:txBody>
          <a:bodyPr/>
          <a:lstStyle/>
          <a:p>
            <a:fld id="{86CB4B4D-7CA3-9044-876B-883B54F8677D}" type="slidenum">
              <a:rPr lang="en-US" smtClean="0"/>
              <a:pPr/>
              <a:t>7</a:t>
            </a:fld>
            <a:endParaRPr lang="en-US" dirty="0"/>
          </a:p>
        </p:txBody>
      </p:sp>
      <p:sp>
        <p:nvSpPr>
          <p:cNvPr id="5" name="Footer Placeholder 4">
            <a:extLst>
              <a:ext uri="{FF2B5EF4-FFF2-40B4-BE49-F238E27FC236}">
                <a16:creationId xmlns:a16="http://schemas.microsoft.com/office/drawing/2014/main" id="{D9451D6E-4CCD-4212-8BDB-5E668BCE7343}"/>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3336413603"/>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C10B9-369D-4747-AE8B-4064028FA928}"/>
              </a:ext>
            </a:extLst>
          </p:cNvPr>
          <p:cNvSpPr>
            <a:spLocks noGrp="1"/>
          </p:cNvSpPr>
          <p:nvPr>
            <p:ph type="title"/>
          </p:nvPr>
        </p:nvSpPr>
        <p:spPr/>
        <p:txBody>
          <a:bodyPr/>
          <a:lstStyle/>
          <a:p>
            <a:r>
              <a:rPr lang="en-CA" dirty="0"/>
              <a:t>Agenda</a:t>
            </a:r>
          </a:p>
        </p:txBody>
      </p:sp>
      <p:sp>
        <p:nvSpPr>
          <p:cNvPr id="4" name="Content Placeholder 3">
            <a:extLst>
              <a:ext uri="{FF2B5EF4-FFF2-40B4-BE49-F238E27FC236}">
                <a16:creationId xmlns:a16="http://schemas.microsoft.com/office/drawing/2014/main" id="{A2D39B84-3032-4552-B184-BD557FF5DEEF}"/>
              </a:ext>
            </a:extLst>
          </p:cNvPr>
          <p:cNvSpPr>
            <a:spLocks noGrp="1"/>
          </p:cNvSpPr>
          <p:nvPr>
            <p:ph sz="quarter" idx="10"/>
          </p:nvPr>
        </p:nvSpPr>
        <p:spPr>
          <a:xfrm>
            <a:off x="733424" y="1398896"/>
            <a:ext cx="7432566" cy="3626362"/>
          </a:xfrm>
        </p:spPr>
        <p:txBody>
          <a:bodyPr>
            <a:noAutofit/>
          </a:bodyPr>
          <a:lstStyle/>
          <a:p>
            <a:pPr marL="457200" lvl="0" indent="-457200">
              <a:buFont typeface="+mj-lt"/>
              <a:buAutoNum type="arabicPeriod"/>
            </a:pPr>
            <a:r>
              <a:rPr lang="en-CA" sz="1400" dirty="0">
                <a:solidFill>
                  <a:schemeClr val="accent6">
                    <a:lumMod val="20000"/>
                    <a:lumOff val="80000"/>
                  </a:schemeClr>
                </a:solidFill>
              </a:rPr>
              <a:t>Welcome and Acknowledgement </a:t>
            </a:r>
          </a:p>
          <a:p>
            <a:pPr marL="457200" lvl="0" indent="-457200">
              <a:buFont typeface="+mj-lt"/>
              <a:buAutoNum type="arabicPeriod"/>
            </a:pPr>
            <a:r>
              <a:rPr lang="en-CA" sz="1400" dirty="0">
                <a:solidFill>
                  <a:schemeClr val="accent6">
                    <a:lumMod val="20000"/>
                    <a:lumOff val="80000"/>
                  </a:schemeClr>
                </a:solidFill>
              </a:rPr>
              <a:t>Purpose of Infoway Sex and Gender Working Group</a:t>
            </a:r>
          </a:p>
          <a:p>
            <a:pPr marL="457200" lvl="0" indent="-457200">
              <a:buFont typeface="+mj-lt"/>
              <a:buAutoNum type="arabicPeriod"/>
            </a:pPr>
            <a:r>
              <a:rPr lang="en-CA" sz="1400" dirty="0">
                <a:solidFill>
                  <a:schemeClr val="accent6">
                    <a:lumMod val="20000"/>
                    <a:lumOff val="80000"/>
                  </a:schemeClr>
                </a:solidFill>
              </a:rPr>
              <a:t>Presentation – Erin Ziegler, Ryerson University – Primary Care for Transgender Individuals: Literature Review, a Canadian Perspective </a:t>
            </a:r>
          </a:p>
          <a:p>
            <a:pPr marL="457200" lvl="0" indent="-457200">
              <a:buFont typeface="+mj-lt"/>
              <a:buAutoNum type="arabicPeriod"/>
            </a:pPr>
            <a:r>
              <a:rPr lang="en-CA" sz="1400" dirty="0">
                <a:solidFill>
                  <a:schemeClr val="accent6">
                    <a:lumMod val="20000"/>
                    <a:lumOff val="80000"/>
                  </a:schemeClr>
                </a:solidFill>
              </a:rPr>
              <a:t>Group Discussion and/or Questions </a:t>
            </a:r>
          </a:p>
          <a:p>
            <a:pPr marL="457200" lvl="0" indent="-457200">
              <a:buFont typeface="+mj-lt"/>
              <a:buAutoNum type="arabicPeriod"/>
            </a:pPr>
            <a:r>
              <a:rPr lang="en-CA" sz="1400" dirty="0">
                <a:solidFill>
                  <a:schemeClr val="accent6">
                    <a:lumMod val="20000"/>
                    <a:lumOff val="80000"/>
                  </a:schemeClr>
                </a:solidFill>
              </a:rPr>
              <a:t>Update – Francis Lau – UVIC – </a:t>
            </a:r>
            <a:r>
              <a:rPr lang="en-CA" sz="1400" i="1" dirty="0">
                <a:solidFill>
                  <a:schemeClr val="accent6">
                    <a:lumMod val="20000"/>
                    <a:lumOff val="80000"/>
                  </a:schemeClr>
                </a:solidFill>
              </a:rPr>
              <a:t>MSFHR REACH Grant, Terminology Topics Meeting</a:t>
            </a:r>
            <a:endParaRPr lang="en-CA" sz="1400" dirty="0">
              <a:solidFill>
                <a:schemeClr val="accent6">
                  <a:lumMod val="20000"/>
                  <a:lumOff val="80000"/>
                </a:schemeClr>
              </a:solidFill>
            </a:endParaRPr>
          </a:p>
          <a:p>
            <a:pPr marL="457200" indent="-457200">
              <a:buFont typeface="+mj-lt"/>
              <a:buAutoNum type="arabicPeriod"/>
            </a:pPr>
            <a:r>
              <a:rPr lang="en-CA" sz="1400" dirty="0">
                <a:solidFill>
                  <a:srgbClr val="000000"/>
                </a:solidFill>
              </a:rPr>
              <a:t>Update – Karen Courtney – UVIC – </a:t>
            </a:r>
            <a:r>
              <a:rPr lang="en-CA" sz="1400" i="1" dirty="0">
                <a:solidFill>
                  <a:srgbClr val="0000FF"/>
                </a:solidFill>
              </a:rPr>
              <a:t>MSFHR REACH Grant, Meeting Plan</a:t>
            </a:r>
          </a:p>
          <a:p>
            <a:pPr marL="457200" lvl="0" indent="-457200">
              <a:buFont typeface="+mj-lt"/>
              <a:buAutoNum type="arabicPeriod"/>
            </a:pPr>
            <a:r>
              <a:rPr lang="en-CA" sz="1400" dirty="0">
                <a:solidFill>
                  <a:schemeClr val="accent6">
                    <a:lumMod val="20000"/>
                    <a:lumOff val="80000"/>
                  </a:schemeClr>
                </a:solidFill>
              </a:rPr>
              <a:t>Meeting Schedule</a:t>
            </a:r>
          </a:p>
          <a:p>
            <a:pPr marL="457200" lvl="0" indent="-457200">
              <a:buFont typeface="+mj-lt"/>
              <a:buAutoNum type="arabicPeriod"/>
            </a:pPr>
            <a:r>
              <a:rPr lang="en-CA" sz="1400" dirty="0">
                <a:solidFill>
                  <a:schemeClr val="accent6">
                    <a:lumMod val="20000"/>
                    <a:lumOff val="80000"/>
                  </a:schemeClr>
                </a:solidFill>
              </a:rPr>
              <a:t>Adjournment</a:t>
            </a:r>
          </a:p>
        </p:txBody>
      </p:sp>
      <p:sp>
        <p:nvSpPr>
          <p:cNvPr id="2" name="Slide Number Placeholder 1">
            <a:extLst>
              <a:ext uri="{FF2B5EF4-FFF2-40B4-BE49-F238E27FC236}">
                <a16:creationId xmlns:a16="http://schemas.microsoft.com/office/drawing/2014/main" id="{652CE952-2152-4C63-98D2-EA138835CF2A}"/>
              </a:ext>
            </a:extLst>
          </p:cNvPr>
          <p:cNvSpPr>
            <a:spLocks noGrp="1"/>
          </p:cNvSpPr>
          <p:nvPr>
            <p:ph type="sldNum" sz="quarter" idx="11"/>
          </p:nvPr>
        </p:nvSpPr>
        <p:spPr/>
        <p:txBody>
          <a:bodyPr/>
          <a:lstStyle/>
          <a:p>
            <a:fld id="{86CB4B4D-7CA3-9044-876B-883B54F8677D}" type="slidenum">
              <a:rPr lang="en-US" smtClean="0"/>
              <a:pPr/>
              <a:t>8</a:t>
            </a:fld>
            <a:endParaRPr lang="en-US" dirty="0"/>
          </a:p>
        </p:txBody>
      </p:sp>
      <p:sp>
        <p:nvSpPr>
          <p:cNvPr id="5" name="Footer Placeholder 4">
            <a:extLst>
              <a:ext uri="{FF2B5EF4-FFF2-40B4-BE49-F238E27FC236}">
                <a16:creationId xmlns:a16="http://schemas.microsoft.com/office/drawing/2014/main" id="{D9451D6E-4CCD-4212-8BDB-5E668BCE7343}"/>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3591094647"/>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C10B9-369D-4747-AE8B-4064028FA928}"/>
              </a:ext>
            </a:extLst>
          </p:cNvPr>
          <p:cNvSpPr>
            <a:spLocks noGrp="1"/>
          </p:cNvSpPr>
          <p:nvPr>
            <p:ph type="title"/>
          </p:nvPr>
        </p:nvSpPr>
        <p:spPr/>
        <p:txBody>
          <a:bodyPr/>
          <a:lstStyle/>
          <a:p>
            <a:r>
              <a:rPr lang="en-CA" dirty="0"/>
              <a:t>Agenda</a:t>
            </a:r>
          </a:p>
        </p:txBody>
      </p:sp>
      <p:sp>
        <p:nvSpPr>
          <p:cNvPr id="4" name="Content Placeholder 3">
            <a:extLst>
              <a:ext uri="{FF2B5EF4-FFF2-40B4-BE49-F238E27FC236}">
                <a16:creationId xmlns:a16="http://schemas.microsoft.com/office/drawing/2014/main" id="{A2D39B84-3032-4552-B184-BD557FF5DEEF}"/>
              </a:ext>
            </a:extLst>
          </p:cNvPr>
          <p:cNvSpPr>
            <a:spLocks noGrp="1"/>
          </p:cNvSpPr>
          <p:nvPr>
            <p:ph sz="quarter" idx="10"/>
          </p:nvPr>
        </p:nvSpPr>
        <p:spPr>
          <a:xfrm>
            <a:off x="733424" y="1398896"/>
            <a:ext cx="7432566" cy="3626362"/>
          </a:xfrm>
        </p:spPr>
        <p:txBody>
          <a:bodyPr>
            <a:noAutofit/>
          </a:bodyPr>
          <a:lstStyle/>
          <a:p>
            <a:pPr marL="457200" lvl="0" indent="-457200">
              <a:buFont typeface="+mj-lt"/>
              <a:buAutoNum type="arabicPeriod"/>
            </a:pPr>
            <a:r>
              <a:rPr lang="en-CA" sz="1400" dirty="0">
                <a:solidFill>
                  <a:schemeClr val="accent6">
                    <a:lumMod val="20000"/>
                    <a:lumOff val="80000"/>
                  </a:schemeClr>
                </a:solidFill>
              </a:rPr>
              <a:t>Welcome and Acknowledgement </a:t>
            </a:r>
          </a:p>
          <a:p>
            <a:pPr marL="457200" lvl="0" indent="-457200">
              <a:buFont typeface="+mj-lt"/>
              <a:buAutoNum type="arabicPeriod"/>
            </a:pPr>
            <a:r>
              <a:rPr lang="en-CA" sz="1400" dirty="0">
                <a:solidFill>
                  <a:schemeClr val="accent6">
                    <a:lumMod val="20000"/>
                    <a:lumOff val="80000"/>
                  </a:schemeClr>
                </a:solidFill>
              </a:rPr>
              <a:t>Purpose of Infoway Sex and Gender Working Group</a:t>
            </a:r>
          </a:p>
          <a:p>
            <a:pPr marL="457200" lvl="0" indent="-457200">
              <a:buFont typeface="+mj-lt"/>
              <a:buAutoNum type="arabicPeriod"/>
            </a:pPr>
            <a:r>
              <a:rPr lang="en-CA" sz="1400" dirty="0">
                <a:solidFill>
                  <a:schemeClr val="accent6">
                    <a:lumMod val="20000"/>
                    <a:lumOff val="80000"/>
                  </a:schemeClr>
                </a:solidFill>
              </a:rPr>
              <a:t>Presentation – Erin Ziegler, Ryerson University – Primary Care for Transgender Individuals: Literature Review, a Canadian Perspective </a:t>
            </a:r>
          </a:p>
          <a:p>
            <a:pPr marL="457200" lvl="0" indent="-457200">
              <a:buFont typeface="+mj-lt"/>
              <a:buAutoNum type="arabicPeriod"/>
            </a:pPr>
            <a:r>
              <a:rPr lang="en-CA" sz="1400" dirty="0">
                <a:solidFill>
                  <a:schemeClr val="accent6">
                    <a:lumMod val="20000"/>
                    <a:lumOff val="80000"/>
                  </a:schemeClr>
                </a:solidFill>
              </a:rPr>
              <a:t>Group Discussion and/or Questions </a:t>
            </a:r>
          </a:p>
          <a:p>
            <a:pPr marL="457200" lvl="0" indent="-457200">
              <a:buFont typeface="+mj-lt"/>
              <a:buAutoNum type="arabicPeriod"/>
            </a:pPr>
            <a:r>
              <a:rPr lang="en-CA" sz="1400" dirty="0">
                <a:solidFill>
                  <a:schemeClr val="accent6">
                    <a:lumMod val="20000"/>
                    <a:lumOff val="80000"/>
                  </a:schemeClr>
                </a:solidFill>
              </a:rPr>
              <a:t>Update – Francis Lau – UVIC – </a:t>
            </a:r>
            <a:r>
              <a:rPr lang="en-CA" sz="1400" i="1" dirty="0">
                <a:solidFill>
                  <a:schemeClr val="accent6">
                    <a:lumMod val="20000"/>
                    <a:lumOff val="80000"/>
                  </a:schemeClr>
                </a:solidFill>
              </a:rPr>
              <a:t>MSFHR REACH Grant, Terminology Topics Meeting</a:t>
            </a:r>
            <a:endParaRPr lang="en-CA" sz="1400" dirty="0">
              <a:solidFill>
                <a:schemeClr val="accent6">
                  <a:lumMod val="20000"/>
                  <a:lumOff val="80000"/>
                </a:schemeClr>
              </a:solidFill>
            </a:endParaRPr>
          </a:p>
          <a:p>
            <a:pPr marL="457200" indent="-457200">
              <a:buFont typeface="+mj-lt"/>
              <a:buAutoNum type="arabicPeriod"/>
            </a:pPr>
            <a:r>
              <a:rPr lang="en-CA" sz="1400" dirty="0">
                <a:solidFill>
                  <a:schemeClr val="accent6">
                    <a:lumMod val="20000"/>
                    <a:lumOff val="80000"/>
                  </a:schemeClr>
                </a:solidFill>
              </a:rPr>
              <a:t>Update – Karen Courtney – UVIC – </a:t>
            </a:r>
            <a:r>
              <a:rPr lang="en-CA" sz="1400" i="1" dirty="0">
                <a:solidFill>
                  <a:schemeClr val="accent6">
                    <a:lumMod val="20000"/>
                    <a:lumOff val="80000"/>
                  </a:schemeClr>
                </a:solidFill>
              </a:rPr>
              <a:t>MSFHR REACH Grant, Meeting Plan</a:t>
            </a:r>
          </a:p>
          <a:p>
            <a:pPr marL="457200" lvl="0" indent="-457200">
              <a:buFont typeface="+mj-lt"/>
              <a:buAutoNum type="arabicPeriod"/>
            </a:pPr>
            <a:r>
              <a:rPr lang="en-CA" sz="1400" dirty="0">
                <a:solidFill>
                  <a:srgbClr val="000000"/>
                </a:solidFill>
              </a:rPr>
              <a:t>Meeting Schedule</a:t>
            </a:r>
          </a:p>
          <a:p>
            <a:pPr marL="457200" lvl="0" indent="-457200">
              <a:buFont typeface="+mj-lt"/>
              <a:buAutoNum type="arabicPeriod"/>
            </a:pPr>
            <a:r>
              <a:rPr lang="en-CA" sz="1400" dirty="0">
                <a:solidFill>
                  <a:schemeClr val="accent6">
                    <a:lumMod val="20000"/>
                    <a:lumOff val="80000"/>
                  </a:schemeClr>
                </a:solidFill>
              </a:rPr>
              <a:t>Adjournment</a:t>
            </a:r>
          </a:p>
        </p:txBody>
      </p:sp>
      <p:sp>
        <p:nvSpPr>
          <p:cNvPr id="2" name="Slide Number Placeholder 1">
            <a:extLst>
              <a:ext uri="{FF2B5EF4-FFF2-40B4-BE49-F238E27FC236}">
                <a16:creationId xmlns:a16="http://schemas.microsoft.com/office/drawing/2014/main" id="{652CE952-2152-4C63-98D2-EA138835CF2A}"/>
              </a:ext>
            </a:extLst>
          </p:cNvPr>
          <p:cNvSpPr>
            <a:spLocks noGrp="1"/>
          </p:cNvSpPr>
          <p:nvPr>
            <p:ph type="sldNum" sz="quarter" idx="11"/>
          </p:nvPr>
        </p:nvSpPr>
        <p:spPr/>
        <p:txBody>
          <a:bodyPr/>
          <a:lstStyle/>
          <a:p>
            <a:fld id="{86CB4B4D-7CA3-9044-876B-883B54F8677D}" type="slidenum">
              <a:rPr lang="en-US" smtClean="0"/>
              <a:pPr/>
              <a:t>9</a:t>
            </a:fld>
            <a:endParaRPr lang="en-US" dirty="0"/>
          </a:p>
        </p:txBody>
      </p:sp>
      <p:sp>
        <p:nvSpPr>
          <p:cNvPr id="5" name="Footer Placeholder 4">
            <a:extLst>
              <a:ext uri="{FF2B5EF4-FFF2-40B4-BE49-F238E27FC236}">
                <a16:creationId xmlns:a16="http://schemas.microsoft.com/office/drawing/2014/main" id="{D9451D6E-4CCD-4212-8BDB-5E668BCE7343}"/>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3966888780"/>
      </p:ext>
    </p:extLst>
  </p:cSld>
  <p:clrMapOvr>
    <a:masterClrMapping/>
  </p:clrMapOvr>
  <p:transition spd="med"/>
</p:sld>
</file>

<file path=ppt/theme/_rels/theme2.xml.rels><?xml version="1.0" encoding="UTF-8" standalone="yes"?>
<Relationships xmlns="http://schemas.openxmlformats.org/package/2006/relationships"><Relationship Id="rId1" Type="http://schemas.openxmlformats.org/officeDocument/2006/relationships/image" Target="../media/image6.png"/></Relationships>
</file>

<file path=ppt/theme/theme1.xml><?xml version="1.0" encoding="utf-8"?>
<a:theme xmlns:a="http://schemas.openxmlformats.org/drawingml/2006/main" name="Canada Health Infoway">
  <a:themeElements>
    <a:clrScheme name="Access Health 2019">
      <a:dk1>
        <a:srgbClr val="000000"/>
      </a:dk1>
      <a:lt1>
        <a:srgbClr val="FFFFFF"/>
      </a:lt1>
      <a:dk2>
        <a:srgbClr val="E02E3B"/>
      </a:dk2>
      <a:lt2>
        <a:srgbClr val="D8D8D8"/>
      </a:lt2>
      <a:accent1>
        <a:srgbClr val="A3232C"/>
      </a:accent1>
      <a:accent2>
        <a:srgbClr val="610210"/>
      </a:accent2>
      <a:accent3>
        <a:srgbClr val="0A3E3F"/>
      </a:accent3>
      <a:accent4>
        <a:srgbClr val="326D6B"/>
      </a:accent4>
      <a:accent5>
        <a:srgbClr val="1F305B"/>
      </a:accent5>
      <a:accent6>
        <a:srgbClr val="4C5E84"/>
      </a:accent6>
      <a:hlink>
        <a:srgbClr val="E02E3B"/>
      </a:hlink>
      <a:folHlink>
        <a:srgbClr val="E02E3B"/>
      </a:folHlink>
    </a:clrScheme>
    <a:fontScheme name="Canada Health Infoway Arial">
      <a:majorFont>
        <a:latin typeface="Arial"/>
        <a:ea typeface=""/>
        <a:cs typeface=""/>
      </a:majorFont>
      <a:minorFont>
        <a:latin typeface="Arial"/>
        <a:ea typeface=""/>
        <a:cs typeface=""/>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algn="l" defTabSz="825500">
          <a:defRPr sz="1600" b="0" cap="none" dirty="0">
            <a:solidFill>
              <a:srgbClr val="FFFFFF"/>
            </a:solidFill>
            <a:ea typeface="Helvetica Neue Light"/>
            <a:cs typeface="Helvetica Neue Light"/>
            <a:sym typeface="Helvetica Neue Light"/>
          </a:defRPr>
        </a:def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algn="l" defTabSz="825500">
          <a:defRPr sz="1600" b="0" cap="none" dirty="0" smtClean="0"/>
        </a:def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Neue"/>
        <a:ea typeface="Helvetica Neue"/>
        <a:cs typeface="Helvetica Neue"/>
      </a:majorFont>
      <a:minorFont>
        <a:latin typeface="Helvetica Neue"/>
        <a:ea typeface="Helvetica Neue"/>
        <a:cs typeface="Helvetica Neue"/>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Light"/>
            <a:ea typeface="Helvetica Neue Light"/>
            <a:cs typeface="Helvetica Neue Light"/>
            <a:sym typeface="Helvetica Neue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300" b="1" i="0" u="none" strike="noStrike" cap="all" spc="0" normalizeH="0" baseline="0">
            <a:ln>
              <a:noFill/>
            </a:ln>
            <a:solidFill>
              <a:srgbClr val="515252"/>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Infoway - PowerPoint Template - V2 - November 7 2018</Template>
  <TotalTime>51121</TotalTime>
  <Words>2609</Words>
  <Application>Microsoft Office PowerPoint</Application>
  <PresentationFormat>On-screen Show (16:9)</PresentationFormat>
  <Paragraphs>221</Paragraphs>
  <Slides>13</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Helvetica Neue</vt:lpstr>
      <vt:lpstr>Helvetica Neue Light</vt:lpstr>
      <vt:lpstr>Canada Health Infoway</vt:lpstr>
      <vt:lpstr>Sex and Gender Working Group</vt:lpstr>
      <vt:lpstr>Agenda</vt:lpstr>
      <vt:lpstr>1. Welcome and Acknowledgement</vt:lpstr>
      <vt:lpstr>2. Purpose of Infoway Sex and Gender Working Group</vt:lpstr>
      <vt:lpstr>Agenda</vt:lpstr>
      <vt:lpstr>Agenda</vt:lpstr>
      <vt:lpstr>Agenda</vt:lpstr>
      <vt:lpstr>Agenda</vt:lpstr>
      <vt:lpstr>Agenda</vt:lpstr>
      <vt:lpstr>7. Schedule</vt:lpstr>
      <vt:lpstr>7. Schedule …cont’d</vt:lpstr>
      <vt:lpstr>Agenda</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dc:title>
  <dc:creator>Lucy Langstaff</dc:creator>
  <cp:lastModifiedBy>Davison , Kelly</cp:lastModifiedBy>
  <cp:revision>561</cp:revision>
  <cp:lastPrinted>2019-12-10T16:07:28Z</cp:lastPrinted>
  <dcterms:created xsi:type="dcterms:W3CDTF">2018-11-29T01:44:37Z</dcterms:created>
  <dcterms:modified xsi:type="dcterms:W3CDTF">2021-05-25T14:00:39Z</dcterms:modified>
</cp:coreProperties>
</file>