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handoutMasterIdLst>
    <p:handoutMasterId r:id="rId11"/>
  </p:handoutMasterIdLst>
  <p:sldIdLst>
    <p:sldId id="284" r:id="rId2"/>
    <p:sldId id="330" r:id="rId3"/>
    <p:sldId id="340" r:id="rId4"/>
    <p:sldId id="341" r:id="rId5"/>
    <p:sldId id="339" r:id="rId6"/>
    <p:sldId id="342" r:id="rId7"/>
    <p:sldId id="343" r:id="rId8"/>
    <p:sldId id="335" r:id="rId9"/>
  </p:sldIdLst>
  <p:sldSz cx="9144000" cy="5143500" type="screen16x9"/>
  <p:notesSz cx="6950075" cy="9236075"/>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238" b="1" i="0" u="none" strike="noStrike" cap="all" spc="0" normalizeH="0" baseline="0">
        <a:ln>
          <a:noFill/>
        </a:ln>
        <a:solidFill>
          <a:srgbClr val="515252"/>
        </a:solidFill>
        <a:effectLst/>
        <a:uFillTx/>
        <a:latin typeface="+mn-lt"/>
        <a:ea typeface="+mn-ea"/>
        <a:cs typeface="+mn-cs"/>
        <a:sym typeface="Helvetica Neue"/>
      </a:defRPr>
    </a:lvl9pPr>
  </p:defaultTextStyle>
  <p:extLst>
    <p:ext uri="{521415D9-36F7-43E2-AB2F-B90AF26B5E84}">
      <p14:sectionLst xmlns:p14="http://schemas.microsoft.com/office/powerpoint/2010/main">
        <p14:section name="Canada Health Infoway" id="{30BADA36-A467-4704-BBDC-6B182C540F4B}">
          <p14:sldIdLst>
            <p14:sldId id="284"/>
            <p14:sldId id="330"/>
            <p14:sldId id="340"/>
            <p14:sldId id="341"/>
            <p14:sldId id="339"/>
            <p14:sldId id="342"/>
            <p14:sldId id="343"/>
            <p14:sldId id="335"/>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Lean , Andrea" initials="M,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E02E3B"/>
    <a:srgbClr val="E1E1E1"/>
    <a:srgbClr val="000000"/>
    <a:srgbClr val="171717"/>
    <a:srgbClr val="1A1919"/>
    <a:srgbClr val="515151"/>
    <a:srgbClr val="2B2C2B"/>
    <a:srgbClr val="5556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4C3C2611-4C71-4FC5-86AE-919BDF0F9419}" styleName="">
    <a:tblBg/>
    <a:wholeTbl>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
          <a:latin typeface="Helvetica Neue Light"/>
          <a:ea typeface="Helvetica Neue Light"/>
          <a:cs typeface="Helvetica Neue Light"/>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
          <a:latin typeface="Helvetica Neue Light"/>
          <a:ea typeface="Helvetica Neue Light"/>
          <a:cs typeface="Helvetica Neue Light"/>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
          <a:latin typeface="Helvetica Neue Light"/>
          <a:ea typeface="Helvetica Neue Light"/>
          <a:cs typeface="Helvetica Neue Light"/>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
          <a:latin typeface="Helvetica Neue Light"/>
          <a:ea typeface="Helvetica Neue Light"/>
          <a:cs typeface="Helvetica Neue Light"/>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
          <a:latin typeface="Helvetica Neue Light"/>
          <a:ea typeface="Helvetica Neue Light"/>
          <a:cs typeface="Helvetica Neue Light"/>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441" autoAdjust="0"/>
  </p:normalViewPr>
  <p:slideViewPr>
    <p:cSldViewPr snapToGrid="0" snapToObjects="1">
      <p:cViewPr varScale="1">
        <p:scale>
          <a:sx n="107" d="100"/>
          <a:sy n="107" d="100"/>
        </p:scale>
        <p:origin x="100" y="64"/>
      </p:cViewPr>
      <p:guideLst>
        <p:guide orient="horz" pos="162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 d="1"/>
        <a:sy n="1" d="1"/>
      </p:scale>
      <p:origin x="0" y="0"/>
    </p:cViewPr>
  </p:notesTextViewPr>
  <p:sorterViewPr>
    <p:cViewPr>
      <p:scale>
        <a:sx n="160" d="100"/>
        <a:sy n="160" d="100"/>
      </p:scale>
      <p:origin x="0" y="-130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8.xml"/><Relationship Id="rId5" Type="http://schemas.openxmlformats.org/officeDocument/2006/relationships/slide" Target="slides/slide7.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CA"/>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66FE013A-E9B4-4358-8307-BA9C777E9E60}" type="datetimeFigureOut">
              <a:rPr lang="en-CA" smtClean="0"/>
              <a:t>2021-01-26</a:t>
            </a:fld>
            <a:endParaRPr lang="en-CA"/>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CA"/>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795EC60D-6409-43CD-8EE0-A49B67AAFD10}" type="slidenum">
              <a:rPr lang="en-CA" smtClean="0"/>
              <a:t>‹#›</a:t>
            </a:fld>
            <a:endParaRPr lang="en-CA"/>
          </a:p>
        </p:txBody>
      </p:sp>
    </p:spTree>
    <p:extLst>
      <p:ext uri="{BB962C8B-B14F-4D97-AF65-F5344CB8AC3E}">
        <p14:creationId xmlns:p14="http://schemas.microsoft.com/office/powerpoint/2010/main" val="1095693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 name="Shape 174"/>
          <p:cNvSpPr>
            <a:spLocks noGrp="1" noRot="1" noChangeAspect="1"/>
          </p:cNvSpPr>
          <p:nvPr>
            <p:ph type="sldImg"/>
          </p:nvPr>
        </p:nvSpPr>
        <p:spPr>
          <a:xfrm>
            <a:off x="395288" y="692150"/>
            <a:ext cx="6159500" cy="3463925"/>
          </a:xfrm>
          <a:prstGeom prst="rect">
            <a:avLst/>
          </a:prstGeom>
        </p:spPr>
        <p:txBody>
          <a:bodyPr lIns="92492" tIns="46246" rIns="92492" bIns="46246"/>
          <a:lstStyle/>
          <a:p>
            <a:endParaRPr/>
          </a:p>
        </p:txBody>
      </p:sp>
      <p:sp>
        <p:nvSpPr>
          <p:cNvPr id="175" name="Shape 175"/>
          <p:cNvSpPr>
            <a:spLocks noGrp="1"/>
          </p:cNvSpPr>
          <p:nvPr>
            <p:ph type="body" sz="quarter" idx="1"/>
          </p:nvPr>
        </p:nvSpPr>
        <p:spPr>
          <a:xfrm>
            <a:off x="926677" y="4387136"/>
            <a:ext cx="5096722" cy="4156234"/>
          </a:xfrm>
          <a:prstGeom prst="rect">
            <a:avLst/>
          </a:prstGeom>
        </p:spPr>
        <p:txBody>
          <a:bodyPr lIns="92492" tIns="46246" rIns="92492" bIns="46246"/>
          <a:lstStyle/>
          <a:p>
            <a:endParaRPr/>
          </a:p>
        </p:txBody>
      </p:sp>
    </p:spTree>
    <p:extLst>
      <p:ext uri="{BB962C8B-B14F-4D97-AF65-F5344CB8AC3E}">
        <p14:creationId xmlns:p14="http://schemas.microsoft.com/office/powerpoint/2010/main" val="442492298"/>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mn-lt"/>
        <a:ea typeface="+mn-ea"/>
        <a:cs typeface="+mn-cs"/>
        <a:sym typeface="Helvetica Neue"/>
      </a:defRPr>
    </a:lvl1pPr>
    <a:lvl2pPr indent="85725" defTabSz="171450" latinLnBrk="0">
      <a:lnSpc>
        <a:spcPct val="117999"/>
      </a:lnSpc>
      <a:defRPr sz="825">
        <a:latin typeface="+mn-lt"/>
        <a:ea typeface="+mn-ea"/>
        <a:cs typeface="+mn-cs"/>
        <a:sym typeface="Helvetica Neue"/>
      </a:defRPr>
    </a:lvl2pPr>
    <a:lvl3pPr indent="171450" defTabSz="171450" latinLnBrk="0">
      <a:lnSpc>
        <a:spcPct val="117999"/>
      </a:lnSpc>
      <a:defRPr sz="825">
        <a:latin typeface="+mn-lt"/>
        <a:ea typeface="+mn-ea"/>
        <a:cs typeface="+mn-cs"/>
        <a:sym typeface="Helvetica Neue"/>
      </a:defRPr>
    </a:lvl3pPr>
    <a:lvl4pPr indent="257175" defTabSz="171450" latinLnBrk="0">
      <a:lnSpc>
        <a:spcPct val="117999"/>
      </a:lnSpc>
      <a:defRPr sz="825">
        <a:latin typeface="+mn-lt"/>
        <a:ea typeface="+mn-ea"/>
        <a:cs typeface="+mn-cs"/>
        <a:sym typeface="Helvetica Neue"/>
      </a:defRPr>
    </a:lvl4pPr>
    <a:lvl5pPr indent="342900" defTabSz="171450" latinLnBrk="0">
      <a:lnSpc>
        <a:spcPct val="117999"/>
      </a:lnSpc>
      <a:defRPr sz="825">
        <a:latin typeface="+mn-lt"/>
        <a:ea typeface="+mn-ea"/>
        <a:cs typeface="+mn-cs"/>
        <a:sym typeface="Helvetica Neue"/>
      </a:defRPr>
    </a:lvl5pPr>
    <a:lvl6pPr indent="428625" defTabSz="171450" latinLnBrk="0">
      <a:lnSpc>
        <a:spcPct val="117999"/>
      </a:lnSpc>
      <a:defRPr sz="825">
        <a:latin typeface="+mn-lt"/>
        <a:ea typeface="+mn-ea"/>
        <a:cs typeface="+mn-cs"/>
        <a:sym typeface="Helvetica Neue"/>
      </a:defRPr>
    </a:lvl6pPr>
    <a:lvl7pPr indent="514350" defTabSz="171450" latinLnBrk="0">
      <a:lnSpc>
        <a:spcPct val="117999"/>
      </a:lnSpc>
      <a:defRPr sz="825">
        <a:latin typeface="+mn-lt"/>
        <a:ea typeface="+mn-ea"/>
        <a:cs typeface="+mn-cs"/>
        <a:sym typeface="Helvetica Neue"/>
      </a:defRPr>
    </a:lvl7pPr>
    <a:lvl8pPr indent="600075" defTabSz="171450" latinLnBrk="0">
      <a:lnSpc>
        <a:spcPct val="117999"/>
      </a:lnSpc>
      <a:defRPr sz="825">
        <a:latin typeface="+mn-lt"/>
        <a:ea typeface="+mn-ea"/>
        <a:cs typeface="+mn-cs"/>
        <a:sym typeface="Helvetica Neue"/>
      </a:defRPr>
    </a:lvl8pPr>
    <a:lvl9pPr indent="685800" defTabSz="171450" latinLnBrk="0">
      <a:lnSpc>
        <a:spcPct val="117999"/>
      </a:lnSpc>
      <a:defRPr sz="825">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671262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373607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10951856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26739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everyone. My name is Kelly Davison and I am a Standards Specialist with Canada Health Infoway. Welcome to the Sex and Gender Working Group. This community working together to modernize sex and gender health information practices in Canada, and is a place where health organizations, researchers, community members and technical stakeholders can come together to learn from each other and discuss the complexities arising at the intersection of sex, gender, Canadian health care and health information systems. </a:t>
            </a:r>
          </a:p>
          <a:p>
            <a:endParaRPr lang="en-US" dirty="0"/>
          </a:p>
          <a:p>
            <a:pPr marL="0" marR="0" lvl="0" indent="0" defTabSz="171450" eaLnBrk="1" fontAlgn="auto" latinLnBrk="0" hangingPunct="1">
              <a:lnSpc>
                <a:spcPct val="117999"/>
              </a:lnSpc>
              <a:spcBef>
                <a:spcPts val="0"/>
              </a:spcBef>
              <a:spcAft>
                <a:spcPts val="0"/>
              </a:spcAft>
              <a:buClrTx/>
              <a:buSzTx/>
              <a:buFontTx/>
              <a:buNone/>
              <a:tabLst/>
              <a:defRPr/>
            </a:pPr>
            <a:r>
              <a:rPr lang="en-US" dirty="0"/>
              <a:t>Today, we have the pleasure of welcoming </a:t>
            </a:r>
            <a:r>
              <a:rPr lang="en-CA" sz="900" dirty="0"/>
              <a:t>Marni </a:t>
            </a:r>
            <a:r>
              <a:rPr lang="en-CA" sz="900" dirty="0" err="1"/>
              <a:t>Panas</a:t>
            </a:r>
            <a:r>
              <a:rPr lang="en-CA" sz="900" dirty="0"/>
              <a:t> from Alberta Health Services, who will present on the implementation of SOGI Inclusive Tools and the full patient experience in Connect Care.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Following their presentation, we will have an opportunity to discuss the presentation as it relates to the work we are doing in Canada.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As a courtesy to the community, please check to ensure that your computer or cell phone is on mute while you are not speaking as background noise and feedback can be quite distracting. </a:t>
            </a:r>
          </a:p>
          <a:p>
            <a:pPr marL="0" marR="0" lvl="0" indent="0" defTabSz="171450" eaLnBrk="1" fontAlgn="auto" latinLnBrk="0" hangingPunct="1">
              <a:lnSpc>
                <a:spcPct val="117999"/>
              </a:lnSpc>
              <a:spcBef>
                <a:spcPts val="0"/>
              </a:spcBef>
              <a:spcAft>
                <a:spcPts val="0"/>
              </a:spcAft>
              <a:buClrTx/>
              <a:buSzTx/>
              <a:buFontTx/>
              <a:buNone/>
              <a:tabLst/>
              <a:defRPr/>
            </a:pPr>
            <a:endParaRPr lang="en-CA" sz="900" dirty="0"/>
          </a:p>
          <a:p>
            <a:pPr marL="0" marR="0" lvl="0" indent="0" defTabSz="171450" eaLnBrk="1" fontAlgn="auto" latinLnBrk="0" hangingPunct="1">
              <a:lnSpc>
                <a:spcPct val="117999"/>
              </a:lnSpc>
              <a:spcBef>
                <a:spcPts val="0"/>
              </a:spcBef>
              <a:spcAft>
                <a:spcPts val="0"/>
              </a:spcAft>
              <a:buClrTx/>
              <a:buSzTx/>
              <a:buFontTx/>
              <a:buNone/>
              <a:tabLst/>
              <a:defRPr/>
            </a:pPr>
            <a:r>
              <a:rPr lang="en-CA" sz="900" dirty="0"/>
              <a:t>And with that, over to you Alex and Chris. </a:t>
            </a:r>
            <a:endParaRPr lang="en-CA" dirty="0"/>
          </a:p>
        </p:txBody>
      </p:sp>
    </p:spTree>
    <p:extLst>
      <p:ext uri="{BB962C8B-B14F-4D97-AF65-F5344CB8AC3E}">
        <p14:creationId xmlns:p14="http://schemas.microsoft.com/office/powerpoint/2010/main" val="326397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30150127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Cover">
    <p:bg>
      <p:bgRef idx="1001">
        <a:schemeClr val="bg2"/>
      </p:bgRef>
    </p:bg>
    <p:spTree>
      <p:nvGrpSpPr>
        <p:cNvPr id="1" name=""/>
        <p:cNvGrpSpPr/>
        <p:nvPr/>
      </p:nvGrpSpPr>
      <p:grpSpPr>
        <a:xfrm>
          <a:off x="0" y="0"/>
          <a:ext cx="0" cy="0"/>
          <a:chOff x="0" y="0"/>
          <a:chExt cx="0" cy="0"/>
        </a:xfrm>
      </p:grpSpPr>
      <p:sp>
        <p:nvSpPr>
          <p:cNvPr id="11" name="Title Text"/>
          <p:cNvSpPr txBox="1">
            <a:spLocks noGrp="1"/>
          </p:cNvSpPr>
          <p:nvPr>
            <p:ph type="title"/>
          </p:nvPr>
        </p:nvSpPr>
        <p:spPr>
          <a:xfrm>
            <a:off x="571500" y="1517073"/>
            <a:ext cx="3238500" cy="1165860"/>
          </a:xfrm>
          <a:prstGeom prst="rect">
            <a:avLst/>
          </a:prstGeom>
        </p:spPr>
        <p:txBody>
          <a:bodyPr anchor="t">
            <a:noAutofit/>
          </a:bodyPr>
          <a:lstStyle>
            <a:lvl1pPr>
              <a:lnSpc>
                <a:spcPct val="100000"/>
              </a:lnSpc>
              <a:defRPr sz="2800" b="1">
                <a:solidFill>
                  <a:schemeClr val="tx1"/>
                </a:solidFill>
              </a:defRPr>
            </a:lvl1pPr>
          </a:lstStyle>
          <a:p>
            <a:r>
              <a:rPr lang="en-US" dirty="0"/>
              <a:t>Click to edit Master title style</a:t>
            </a:r>
            <a:endParaRPr dirty="0"/>
          </a:p>
        </p:txBody>
      </p:sp>
      <p:sp>
        <p:nvSpPr>
          <p:cNvPr id="12" name="Body Level One…"/>
          <p:cNvSpPr txBox="1">
            <a:spLocks noGrp="1"/>
          </p:cNvSpPr>
          <p:nvPr>
            <p:ph type="body" sz="quarter" idx="1"/>
          </p:nvPr>
        </p:nvSpPr>
        <p:spPr>
          <a:xfrm>
            <a:off x="571500" y="3185347"/>
            <a:ext cx="3238500" cy="1574876"/>
          </a:xfrm>
          <a:prstGeom prst="rect">
            <a:avLst/>
          </a:prstGeom>
        </p:spPr>
        <p:txBody>
          <a:bodyPr anchor="t">
            <a:noAutofit/>
          </a:bodyPr>
          <a:lstStyle>
            <a:lvl1pPr marL="0" indent="0">
              <a:lnSpc>
                <a:spcPct val="100000"/>
              </a:lnSpc>
              <a:spcBef>
                <a:spcPts val="0"/>
              </a:spcBef>
              <a:spcAft>
                <a:spcPts val="0"/>
              </a:spcAft>
              <a:buSzTx/>
              <a:buNone/>
              <a:defRPr sz="16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sp>
        <p:nvSpPr>
          <p:cNvPr id="8" name="Body Level One…">
            <a:extLst>
              <a:ext uri="{FF2B5EF4-FFF2-40B4-BE49-F238E27FC236}">
                <a16:creationId xmlns:a16="http://schemas.microsoft.com/office/drawing/2014/main" id="{C79EAFE0-671A-4AB5-9421-FBBCE1866F06}"/>
              </a:ext>
            </a:extLst>
          </p:cNvPr>
          <p:cNvSpPr txBox="1">
            <a:spLocks noGrp="1"/>
          </p:cNvSpPr>
          <p:nvPr>
            <p:ph type="body" sz="quarter" idx="10"/>
          </p:nvPr>
        </p:nvSpPr>
        <p:spPr>
          <a:xfrm>
            <a:off x="571500" y="2791523"/>
            <a:ext cx="3238500" cy="449765"/>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2pPr>
            <a:lvl3pPr marL="0" indent="17145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3pPr>
            <a:lvl4pPr marL="0" indent="257175">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4pPr>
            <a:lvl5pPr marL="0" indent="342900">
              <a:lnSpc>
                <a:spcPct val="130000"/>
              </a:lnSpc>
              <a:spcBef>
                <a:spcPts val="0"/>
              </a:spcBef>
              <a:buSzTx/>
              <a:buNone/>
              <a:defRPr sz="1800" b="0" i="0">
                <a:solidFill>
                  <a:srgbClr val="FFFFFF"/>
                </a:solidFill>
                <a:latin typeface="Helvetica Neue Light" panose="02000403000000020004" pitchFamily="2" charset="0"/>
                <a:ea typeface="Helvetica Neue Light" panose="02000403000000020004" pitchFamily="2" charset="0"/>
              </a:defRPr>
            </a:lvl5pPr>
          </a:lstStyle>
          <a:p>
            <a:pPr lvl="0"/>
            <a:r>
              <a:rPr lang="en-US" dirty="0"/>
              <a:t>Edit Master text styles</a:t>
            </a:r>
          </a:p>
        </p:txBody>
      </p:sp>
      <p:pic>
        <p:nvPicPr>
          <p:cNvPr id="7" name="Picture 6">
            <a:extLst>
              <a:ext uri="{FF2B5EF4-FFF2-40B4-BE49-F238E27FC236}">
                <a16:creationId xmlns:a16="http://schemas.microsoft.com/office/drawing/2014/main" id="{2EB34658-60A1-4CA8-AEB0-54C64D8392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3463" y="432840"/>
            <a:ext cx="1016000" cy="1054100"/>
          </a:xfrm>
          <a:prstGeom prst="rect">
            <a:avLst/>
          </a:prstGeom>
        </p:spPr>
      </p:pic>
      <p:pic>
        <p:nvPicPr>
          <p:cNvPr id="3" name="Picture 2" descr="A close up of a logo&#10;&#10;Description automatically generated">
            <a:extLst>
              <a:ext uri="{FF2B5EF4-FFF2-40B4-BE49-F238E27FC236}">
                <a16:creationId xmlns:a16="http://schemas.microsoft.com/office/drawing/2014/main" id="{1DFE46CF-950A-4313-AF67-25ABB19F81C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19472" y="1517073"/>
            <a:ext cx="4224528" cy="3621024"/>
          </a:xfrm>
          <a:prstGeom prst="rect">
            <a:avLst/>
          </a:prstGeom>
        </p:spPr>
      </p:pic>
    </p:spTree>
  </p:cSld>
  <p:clrMapOvr>
    <a:overrideClrMapping bg1="dk1" tx1="lt1" bg2="dk2" tx2="lt2" accent1="accent1" accent2="accent2" accent3="accent3" accent4="accent4" accent5="accent5" accent6="accent6" hlink="hlink" folHlink="folHlink"/>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ll Content">
    <p:spTree>
      <p:nvGrpSpPr>
        <p:cNvPr id="1" name=""/>
        <p:cNvGrpSpPr/>
        <p:nvPr/>
      </p:nvGrpSpPr>
      <p:grpSpPr>
        <a:xfrm>
          <a:off x="0" y="0"/>
          <a:ext cx="0" cy="0"/>
          <a:chOff x="0" y="0"/>
          <a:chExt cx="0" cy="0"/>
        </a:xfrm>
      </p:grpSpPr>
      <p:sp>
        <p:nvSpPr>
          <p:cNvPr id="124" name="Title Text"/>
          <p:cNvSpPr txBox="1">
            <a:spLocks noGrp="1"/>
          </p:cNvSpPr>
          <p:nvPr>
            <p:ph type="title"/>
          </p:nvPr>
        </p:nvSpPr>
        <p:spPr>
          <a:xfrm>
            <a:off x="733424" y="384048"/>
            <a:ext cx="6629399" cy="476250"/>
          </a:xfrm>
          <a:prstGeom prst="rect">
            <a:avLst/>
          </a:prstGeom>
        </p:spPr>
        <p:txBody>
          <a:bodyPr>
            <a:normAutofit/>
          </a:bodyPr>
          <a:lstStyle>
            <a:lvl1pPr>
              <a:defRPr sz="2400" b="1" i="0" u="none" strike="noStrike" cap="none" spc="0" baseline="0" dirty="0">
                <a:ln>
                  <a:noFill/>
                </a:ln>
                <a:solidFill>
                  <a:schemeClr val="tx1"/>
                </a:solidFill>
                <a:uFillTx/>
                <a:latin typeface="+mj-lt"/>
                <a:ea typeface="+mn-ea"/>
                <a:cs typeface="+mn-cs"/>
                <a:sym typeface="Helvetica Neue"/>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1C421B22-0792-4CA5-806B-00E245A923B8}"/>
              </a:ext>
            </a:extLst>
          </p:cNvPr>
          <p:cNvSpPr>
            <a:spLocks noGrp="1"/>
          </p:cNvSpPr>
          <p:nvPr>
            <p:ph sz="quarter" idx="10"/>
          </p:nvPr>
        </p:nvSpPr>
        <p:spPr>
          <a:xfrm>
            <a:off x="733424" y="1335024"/>
            <a:ext cx="6629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8" name="Picture 7">
            <a:extLst>
              <a:ext uri="{FF2B5EF4-FFF2-40B4-BE49-F238E27FC236}">
                <a16:creationId xmlns:a16="http://schemas.microsoft.com/office/drawing/2014/main" id="{5B4F48C8-CFB2-4D17-9FF3-67FEF6566C1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C172D3A-AAC6-43D9-A879-6CD7A562FAA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88B2D82E-8A4A-4614-8A40-3999B7693A75}"/>
              </a:ext>
            </a:extLst>
          </p:cNvPr>
          <p:cNvSpPr>
            <a:spLocks noGrp="1"/>
          </p:cNvSpPr>
          <p:nvPr>
            <p:ph type="ftr" sz="quarter" idx="12"/>
          </p:nvPr>
        </p:nvSpPr>
        <p:spPr>
          <a:xfrm>
            <a:off x="246081" y="4773094"/>
            <a:ext cx="1828800" cy="146304"/>
          </a:xfrm>
        </p:spPr>
        <p:txBody>
          <a:bodyPr/>
          <a:lstStyle/>
          <a:p>
            <a:r>
              <a:rPr lang="en-CA" dirty="0"/>
              <a:t>©2021 Canada Health Infoway</a:t>
            </a:r>
          </a:p>
        </p:txBody>
      </p:sp>
    </p:spTree>
    <p:extLst>
      <p:ext uri="{BB962C8B-B14F-4D97-AF65-F5344CB8AC3E}">
        <p14:creationId xmlns:p14="http://schemas.microsoft.com/office/powerpoint/2010/main" val="3026377654"/>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o Bullets">
    <p:spTree>
      <p:nvGrpSpPr>
        <p:cNvPr id="1" name=""/>
        <p:cNvGrpSpPr/>
        <p:nvPr/>
      </p:nvGrpSpPr>
      <p:grpSpPr>
        <a:xfrm>
          <a:off x="0" y="0"/>
          <a:ext cx="0" cy="0"/>
          <a:chOff x="0" y="0"/>
          <a:chExt cx="0" cy="0"/>
        </a:xfrm>
      </p:grpSpPr>
      <p:sp>
        <p:nvSpPr>
          <p:cNvPr id="39"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a:t>Click to edit Master title style</a:t>
            </a:r>
            <a:endParaRPr dirty="0"/>
          </a:p>
        </p:txBody>
      </p:sp>
      <p:sp>
        <p:nvSpPr>
          <p:cNvPr id="3" name="Text Placeholder 2">
            <a:extLst>
              <a:ext uri="{FF2B5EF4-FFF2-40B4-BE49-F238E27FC236}">
                <a16:creationId xmlns:a16="http://schemas.microsoft.com/office/drawing/2014/main" id="{BD05812C-D12C-4B79-B7B0-47A61E42D3D2}"/>
              </a:ext>
            </a:extLst>
          </p:cNvPr>
          <p:cNvSpPr>
            <a:spLocks noGrp="1"/>
          </p:cNvSpPr>
          <p:nvPr>
            <p:ph type="body" sz="quarter" idx="10"/>
          </p:nvPr>
        </p:nvSpPr>
        <p:spPr>
          <a:xfrm>
            <a:off x="733424" y="1335024"/>
            <a:ext cx="6629400" cy="3200400"/>
          </a:xfrm>
          <a:prstGeom prst="rect">
            <a:avLst/>
          </a:prstGeom>
        </p:spPr>
        <p:txBody>
          <a:bodyPr/>
          <a:lstStyle>
            <a:lvl1pPr marL="0" indent="0">
              <a:buNone/>
              <a:defRPr sz="1800">
                <a:solidFill>
                  <a:schemeClr val="tx1"/>
                </a:solidFill>
              </a:defRPr>
            </a:lvl1pPr>
            <a:lvl2pPr marL="238125" indent="0">
              <a:buNone/>
              <a:defRPr sz="1600">
                <a:solidFill>
                  <a:schemeClr val="tx1"/>
                </a:solidFill>
              </a:defRPr>
            </a:lvl2pPr>
            <a:lvl3pPr marL="476250" indent="0">
              <a:buNone/>
              <a:defRPr sz="1400">
                <a:solidFill>
                  <a:schemeClr val="tx1"/>
                </a:solidFill>
              </a:defRPr>
            </a:lvl3pPr>
            <a:lvl4pPr marL="714375" indent="0">
              <a:buNone/>
              <a:defRPr sz="1400">
                <a:solidFill>
                  <a:schemeClr val="tx1"/>
                </a:solidFill>
              </a:defRPr>
            </a:lvl4pPr>
            <a:lvl5pPr marL="952500" indent="0">
              <a:buNone/>
              <a:defRPr sz="1400">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pic>
        <p:nvPicPr>
          <p:cNvPr id="8" name="Picture 7">
            <a:extLst>
              <a:ext uri="{FF2B5EF4-FFF2-40B4-BE49-F238E27FC236}">
                <a16:creationId xmlns:a16="http://schemas.microsoft.com/office/drawing/2014/main" id="{765CFEF8-EAA1-485F-A2CB-89657D0AC6D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546F3C5C-961C-4423-B1FF-E32FC83E4AB0}"/>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0E62BB8D-42D4-4B44-9A76-51373BF95A82}"/>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336149525"/>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mbers and Bullets">
    <p:spTree>
      <p:nvGrpSpPr>
        <p:cNvPr id="1" name=""/>
        <p:cNvGrpSpPr/>
        <p:nvPr/>
      </p:nvGrpSpPr>
      <p:grpSpPr>
        <a:xfrm>
          <a:off x="0" y="0"/>
          <a:ext cx="0" cy="0"/>
          <a:chOff x="0" y="0"/>
          <a:chExt cx="0" cy="0"/>
        </a:xfrm>
      </p:grpSpPr>
      <p:sp>
        <p:nvSpPr>
          <p:cNvPr id="138" name="Title Text"/>
          <p:cNvSpPr txBox="1">
            <a:spLocks noGrp="1"/>
          </p:cNvSpPr>
          <p:nvPr>
            <p:ph type="title"/>
          </p:nvPr>
        </p:nvSpPr>
        <p:spPr>
          <a:xfrm>
            <a:off x="733424" y="384048"/>
            <a:ext cx="6629399"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sp>
        <p:nvSpPr>
          <p:cNvPr id="139" name="Body Level One…"/>
          <p:cNvSpPr txBox="1">
            <a:spLocks noGrp="1"/>
          </p:cNvSpPr>
          <p:nvPr>
            <p:ph type="body" idx="1"/>
          </p:nvPr>
        </p:nvSpPr>
        <p:spPr>
          <a:xfrm>
            <a:off x="733425" y="1743476"/>
            <a:ext cx="6629400" cy="2847573"/>
          </a:xfrm>
          <a:prstGeom prst="rect">
            <a:avLst/>
          </a:prstGeom>
        </p:spPr>
        <p:txBody>
          <a:bodyPr anchor="t">
            <a:noAutofit/>
          </a:bodyPr>
          <a:lstStyle>
            <a:lvl1pPr marL="460375" indent="-460375">
              <a:lnSpc>
                <a:spcPct val="130000"/>
              </a:lnSpc>
              <a:spcBef>
                <a:spcPts val="0"/>
              </a:spcBef>
              <a:buClr>
                <a:srgbClr val="E02D3A"/>
              </a:buClr>
              <a:buSzTx/>
              <a:buFont typeface="+mj-lt"/>
              <a:buAutoNum type="arabicPeriod"/>
              <a:defRPr sz="1800">
                <a:solidFill>
                  <a:schemeClr val="tx1"/>
                </a:solidFill>
                <a:latin typeface="+mn-lt"/>
              </a:defRPr>
            </a:lvl1pPr>
            <a:lvl2pPr marL="684213" indent="-223838">
              <a:lnSpc>
                <a:spcPct val="130000"/>
              </a:lnSpc>
              <a:spcBef>
                <a:spcPts val="0"/>
              </a:spcBef>
              <a:buSzTx/>
              <a:buFont typeface="Arial" panose="020B0604020202020204" pitchFamily="34" charset="0"/>
              <a:buChar char="•"/>
              <a:defRPr sz="1600">
                <a:solidFill>
                  <a:schemeClr val="tx1"/>
                </a:solidFill>
                <a:latin typeface="+mn-lt"/>
              </a:defRPr>
            </a:lvl2pPr>
            <a:lvl3pPr marL="914400" indent="-223838" defTabSz="323850">
              <a:lnSpc>
                <a:spcPct val="130000"/>
              </a:lnSpc>
              <a:spcBef>
                <a:spcPts val="0"/>
              </a:spcBef>
              <a:buSzTx/>
              <a:buFont typeface="Arial" panose="020B0604020202020204" pitchFamily="34" charset="0"/>
              <a:buChar char="•"/>
              <a:defRPr sz="1400">
                <a:solidFill>
                  <a:schemeClr val="tx1"/>
                </a:solidFill>
                <a:latin typeface="+mn-lt"/>
              </a:defRPr>
            </a:lvl3pPr>
            <a:lvl4pPr marL="457200" indent="257175">
              <a:lnSpc>
                <a:spcPct val="130000"/>
              </a:lnSpc>
              <a:spcBef>
                <a:spcPts val="0"/>
              </a:spcBef>
              <a:buSzTx/>
              <a:buNone/>
              <a:defRPr sz="1400">
                <a:solidFill>
                  <a:srgbClr val="000000"/>
                </a:solidFill>
              </a:defRPr>
            </a:lvl4pPr>
            <a:lvl5pPr marL="0" indent="342900">
              <a:lnSpc>
                <a:spcPct val="130000"/>
              </a:lnSpc>
              <a:spcBef>
                <a:spcPts val="0"/>
              </a:spcBef>
              <a:buSzTx/>
              <a:buNone/>
              <a:defRPr sz="1400">
                <a:solidFill>
                  <a:srgbClr val="000000"/>
                </a:solidFill>
              </a:defRPr>
            </a:lvl5pPr>
          </a:lstStyle>
          <a:p>
            <a:pPr lvl="0"/>
            <a:r>
              <a:rPr lang="en-US" dirty="0"/>
              <a:t>Edit Master text styles</a:t>
            </a:r>
          </a:p>
          <a:p>
            <a:pPr lvl="1"/>
            <a:r>
              <a:rPr lang="en-US" dirty="0"/>
              <a:t>Second level</a:t>
            </a:r>
          </a:p>
          <a:p>
            <a:pPr lvl="2"/>
            <a:r>
              <a:rPr lang="en-US" dirty="0"/>
              <a:t>Third level</a:t>
            </a:r>
          </a:p>
        </p:txBody>
      </p:sp>
      <p:sp>
        <p:nvSpPr>
          <p:cNvPr id="9" name="Text Placeholder 8">
            <a:extLst>
              <a:ext uri="{FF2B5EF4-FFF2-40B4-BE49-F238E27FC236}">
                <a16:creationId xmlns:a16="http://schemas.microsoft.com/office/drawing/2014/main" id="{FBAA267D-646B-42C6-A9CD-6BAFDA8822E0}"/>
              </a:ext>
            </a:extLst>
          </p:cNvPr>
          <p:cNvSpPr>
            <a:spLocks noGrp="1"/>
          </p:cNvSpPr>
          <p:nvPr>
            <p:ph type="body" sz="quarter" idx="10"/>
          </p:nvPr>
        </p:nvSpPr>
        <p:spPr>
          <a:xfrm>
            <a:off x="733424" y="1335024"/>
            <a:ext cx="6629400" cy="408452"/>
          </a:xfrm>
          <a:prstGeom prst="rect">
            <a:avLst/>
          </a:prstGeom>
        </p:spPr>
        <p:txBody>
          <a:bodyPr>
            <a:normAutofit/>
          </a:bodyPr>
          <a:lstStyle>
            <a:lvl1pPr marL="0" indent="0">
              <a:buNone/>
              <a:defRPr sz="1800" b="1">
                <a:solidFill>
                  <a:schemeClr val="tx1"/>
                </a:solidFill>
              </a:defRPr>
            </a:lvl1pPr>
            <a:lvl2pPr marL="238125" indent="0">
              <a:buNone/>
              <a:defRPr/>
            </a:lvl2pPr>
            <a:lvl3pPr marL="476250" indent="0">
              <a:buNone/>
              <a:defRPr/>
            </a:lvl3pPr>
            <a:lvl4pPr marL="714375" indent="0">
              <a:buNone/>
              <a:defRPr/>
            </a:lvl4pPr>
            <a:lvl5pPr marL="952500" indent="0">
              <a:buNone/>
              <a:defRPr/>
            </a:lvl5pPr>
          </a:lstStyle>
          <a:p>
            <a:pPr lvl="0"/>
            <a:r>
              <a:rPr lang="en-US" dirty="0"/>
              <a:t>Edit Master text styles</a:t>
            </a:r>
          </a:p>
        </p:txBody>
      </p:sp>
      <p:pic>
        <p:nvPicPr>
          <p:cNvPr id="12" name="Picture 11">
            <a:extLst>
              <a:ext uri="{FF2B5EF4-FFF2-40B4-BE49-F238E27FC236}">
                <a16:creationId xmlns:a16="http://schemas.microsoft.com/office/drawing/2014/main" id="{CDC56D98-35B9-4720-B6C0-E351CF757B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909C97EF-7BD4-4119-94E4-6C783B4D3EB4}"/>
              </a:ext>
            </a:extLst>
          </p:cNvPr>
          <p:cNvSpPr>
            <a:spLocks noGrp="1"/>
          </p:cNvSpPr>
          <p:nvPr>
            <p:ph type="sldNum" sz="quarter" idx="11"/>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D742F6FD-F4C3-4E66-825C-2BF0F0177397}"/>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186411478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All Content">
    <p:spTree>
      <p:nvGrpSpPr>
        <p:cNvPr id="1" name=""/>
        <p:cNvGrpSpPr/>
        <p:nvPr/>
      </p:nvGrpSpPr>
      <p:grpSpPr>
        <a:xfrm>
          <a:off x="0" y="0"/>
          <a:ext cx="0" cy="0"/>
          <a:chOff x="0" y="0"/>
          <a:chExt cx="0" cy="0"/>
        </a:xfrm>
      </p:grpSpPr>
      <p:sp>
        <p:nvSpPr>
          <p:cNvPr id="152" name="Title Text"/>
          <p:cNvSpPr txBox="1">
            <a:spLocks noGrp="1"/>
          </p:cNvSpPr>
          <p:nvPr>
            <p:ph type="title"/>
          </p:nvPr>
        </p:nvSpPr>
        <p:spPr>
          <a:xfrm>
            <a:off x="733424" y="384048"/>
            <a:ext cx="6627495" cy="476250"/>
          </a:xfrm>
          <a:prstGeom prst="rect">
            <a:avLst/>
          </a:prstGeom>
        </p:spPr>
        <p:txBody>
          <a:bodyPr>
            <a:normAutofit/>
          </a:bodyPr>
          <a:lstStyle>
            <a:lvl1pPr>
              <a:defRPr sz="2400" b="1">
                <a:solidFill>
                  <a:srgbClr val="000000"/>
                </a:solidFill>
              </a:defRPr>
            </a:lvl1pPr>
          </a:lstStyle>
          <a:p>
            <a:r>
              <a:rPr lang="en-US" dirty="0"/>
              <a:t>Click to edit Master title style</a:t>
            </a:r>
            <a:endParaRPr dirty="0"/>
          </a:p>
        </p:txBody>
      </p:sp>
      <p:sp>
        <p:nvSpPr>
          <p:cNvPr id="3" name="Content Placeholder 2">
            <a:extLst>
              <a:ext uri="{FF2B5EF4-FFF2-40B4-BE49-F238E27FC236}">
                <a16:creationId xmlns:a16="http://schemas.microsoft.com/office/drawing/2014/main" id="{A8D43F9C-2B95-4EB4-B43D-897CDCBE0DB3}"/>
              </a:ext>
            </a:extLst>
          </p:cNvPr>
          <p:cNvSpPr>
            <a:spLocks noGrp="1"/>
          </p:cNvSpPr>
          <p:nvPr>
            <p:ph sz="quarter" idx="10"/>
          </p:nvPr>
        </p:nvSpPr>
        <p:spPr>
          <a:xfrm>
            <a:off x="733425" y="1333501"/>
            <a:ext cx="3108325"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6" name="Content Placeholder 5">
            <a:extLst>
              <a:ext uri="{FF2B5EF4-FFF2-40B4-BE49-F238E27FC236}">
                <a16:creationId xmlns:a16="http://schemas.microsoft.com/office/drawing/2014/main" id="{E59109F0-8496-4318-80EF-A444125651BC}"/>
              </a:ext>
            </a:extLst>
          </p:cNvPr>
          <p:cNvSpPr>
            <a:spLocks noGrp="1"/>
          </p:cNvSpPr>
          <p:nvPr>
            <p:ph sz="quarter" idx="11"/>
          </p:nvPr>
        </p:nvSpPr>
        <p:spPr>
          <a:xfrm>
            <a:off x="4162752" y="1333500"/>
            <a:ext cx="3200400" cy="3200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9" name="Picture 8">
            <a:extLst>
              <a:ext uri="{FF2B5EF4-FFF2-40B4-BE49-F238E27FC236}">
                <a16:creationId xmlns:a16="http://schemas.microsoft.com/office/drawing/2014/main" id="{AEA9D58A-61D7-4745-B9FA-F11F9D3986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2EA4EBAB-DE80-4B25-951E-84CBE8F634D9}"/>
              </a:ext>
            </a:extLst>
          </p:cNvPr>
          <p:cNvSpPr>
            <a:spLocks noGrp="1"/>
          </p:cNvSpPr>
          <p:nvPr>
            <p:ph type="sldNum" sz="quarter" idx="12"/>
          </p:nvPr>
        </p:nvSpPr>
        <p:spPr/>
        <p:txBody>
          <a:body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6234BA93-E6D5-4AC4-9B04-5860C14044F8}"/>
              </a:ext>
            </a:extLst>
          </p:cNvPr>
          <p:cNvSpPr>
            <a:spLocks noGrp="1"/>
          </p:cNvSpPr>
          <p:nvPr>
            <p:ph type="ftr" sz="quarter" idx="13"/>
          </p:nvPr>
        </p:nvSpPr>
        <p:spPr/>
        <p:txBody>
          <a:bodyPr/>
          <a:lstStyle/>
          <a:p>
            <a:r>
              <a:rPr lang="en-CA" dirty="0"/>
              <a:t>©2021 Canada Health Infoway</a:t>
            </a:r>
          </a:p>
        </p:txBody>
      </p:sp>
    </p:spTree>
    <p:extLst>
      <p:ext uri="{BB962C8B-B14F-4D97-AF65-F5344CB8AC3E}">
        <p14:creationId xmlns:p14="http://schemas.microsoft.com/office/powerpoint/2010/main" val="237617813"/>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95" name="Title Text"/>
          <p:cNvSpPr txBox="1">
            <a:spLocks noGrp="1"/>
          </p:cNvSpPr>
          <p:nvPr>
            <p:ph type="title"/>
          </p:nvPr>
        </p:nvSpPr>
        <p:spPr>
          <a:xfrm>
            <a:off x="731520" y="384048"/>
            <a:ext cx="6629400" cy="476250"/>
          </a:xfrm>
          <a:prstGeom prst="rect">
            <a:avLst/>
          </a:prstGeom>
        </p:spPr>
        <p:txBody>
          <a:bodyPr>
            <a:normAutofit/>
          </a:bodyPr>
          <a:lstStyle>
            <a:lvl1pPr>
              <a:defRPr sz="2400" b="1">
                <a:solidFill>
                  <a:schemeClr val="tx1"/>
                </a:solidFill>
              </a:defRPr>
            </a:lvl1pPr>
          </a:lstStyle>
          <a:p>
            <a:r>
              <a:rPr lang="en-US" dirty="0"/>
              <a:t>Click to edit Master title style</a:t>
            </a:r>
            <a:endParaRPr dirty="0"/>
          </a:p>
        </p:txBody>
      </p:sp>
      <p:pic>
        <p:nvPicPr>
          <p:cNvPr id="7" name="Picture 6">
            <a:extLst>
              <a:ext uri="{FF2B5EF4-FFF2-40B4-BE49-F238E27FC236}">
                <a16:creationId xmlns:a16="http://schemas.microsoft.com/office/drawing/2014/main" id="{6CEDE600-D850-4ADC-8E8D-F080A59282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61605" y="192024"/>
            <a:ext cx="624126" cy="463636"/>
          </a:xfrm>
          <a:prstGeom prst="rect">
            <a:avLst/>
          </a:prstGeom>
        </p:spPr>
      </p:pic>
      <p:sp>
        <p:nvSpPr>
          <p:cNvPr id="2" name="Slide Number Placeholder 1">
            <a:extLst>
              <a:ext uri="{FF2B5EF4-FFF2-40B4-BE49-F238E27FC236}">
                <a16:creationId xmlns:a16="http://schemas.microsoft.com/office/drawing/2014/main" id="{B1B8C854-3B3D-42AD-9797-2DCFFFD9D6C2}"/>
              </a:ext>
            </a:extLst>
          </p:cNvPr>
          <p:cNvSpPr>
            <a:spLocks noGrp="1"/>
          </p:cNvSpPr>
          <p:nvPr>
            <p:ph type="sldNum" sz="quarter" idx="10"/>
          </p:nvPr>
        </p:nvSpPr>
        <p:spPr/>
        <p:txBody>
          <a:bodyPr/>
          <a:lstStyle/>
          <a:p>
            <a:fld id="{7BCFBF29-39BB-47B7-B83E-9E61FEB2B13F}" type="slidenum">
              <a:rPr lang="en-CA" smtClean="0"/>
              <a:pPr/>
              <a:t>‹#›</a:t>
            </a:fld>
            <a:endParaRPr lang="en-CA"/>
          </a:p>
        </p:txBody>
      </p:sp>
      <p:sp>
        <p:nvSpPr>
          <p:cNvPr id="3" name="Footer Placeholder 2">
            <a:extLst>
              <a:ext uri="{FF2B5EF4-FFF2-40B4-BE49-F238E27FC236}">
                <a16:creationId xmlns:a16="http://schemas.microsoft.com/office/drawing/2014/main" id="{8F2AE0C7-DB18-4C83-B61E-82B1057B63A6}"/>
              </a:ext>
            </a:extLst>
          </p:cNvPr>
          <p:cNvSpPr>
            <a:spLocks noGrp="1"/>
          </p:cNvSpPr>
          <p:nvPr>
            <p:ph type="ftr" sz="quarter" idx="11"/>
          </p:nvPr>
        </p:nvSpPr>
        <p:spPr/>
        <p:txBody>
          <a:bodyPr/>
          <a:lstStyle/>
          <a:p>
            <a:r>
              <a:rPr lang="en-CA" dirty="0"/>
              <a:t>©2021 Canada Health Infoway</a:t>
            </a:r>
          </a:p>
        </p:txBody>
      </p:sp>
    </p:spTree>
    <p:extLst>
      <p:ext uri="{BB962C8B-B14F-4D97-AF65-F5344CB8AC3E}">
        <p14:creationId xmlns:p14="http://schemas.microsoft.com/office/powerpoint/2010/main" val="176035428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reserve="1">
  <p:cSld name="Thank you">
    <p:bg>
      <p:bgRef idx="1001">
        <a:schemeClr val="bg2"/>
      </p:bgRef>
    </p:bg>
    <p:spTree>
      <p:nvGrpSpPr>
        <p:cNvPr id="1" name=""/>
        <p:cNvGrpSpPr/>
        <p:nvPr/>
      </p:nvGrpSpPr>
      <p:grpSpPr>
        <a:xfrm>
          <a:off x="0" y="0"/>
          <a:ext cx="0" cy="0"/>
          <a:chOff x="0" y="0"/>
          <a:chExt cx="0" cy="0"/>
        </a:xfrm>
      </p:grpSpPr>
      <p:sp>
        <p:nvSpPr>
          <p:cNvPr id="22" name="Title Text"/>
          <p:cNvSpPr txBox="1">
            <a:spLocks noGrp="1"/>
          </p:cNvSpPr>
          <p:nvPr>
            <p:ph type="title"/>
          </p:nvPr>
        </p:nvSpPr>
        <p:spPr>
          <a:xfrm>
            <a:off x="3918889" y="1505307"/>
            <a:ext cx="4437507" cy="545423"/>
          </a:xfrm>
          <a:prstGeom prst="rect">
            <a:avLst/>
          </a:prstGeom>
        </p:spPr>
        <p:txBody>
          <a:bodyPr anchor="t">
            <a:noAutofit/>
          </a:bodyPr>
          <a:lstStyle>
            <a:lvl1pPr>
              <a:lnSpc>
                <a:spcPct val="100000"/>
              </a:lnSpc>
              <a:defRPr sz="2400" b="1">
                <a:solidFill>
                  <a:schemeClr val="tx1"/>
                </a:solidFill>
                <a:latin typeface="+mj-lt"/>
              </a:defRPr>
            </a:lvl1pPr>
          </a:lstStyle>
          <a:p>
            <a:r>
              <a:rPr lang="en-US" dirty="0"/>
              <a:t>Click to edit Master title style</a:t>
            </a:r>
            <a:endParaRPr dirty="0"/>
          </a:p>
        </p:txBody>
      </p:sp>
      <p:sp>
        <p:nvSpPr>
          <p:cNvPr id="23" name="Body Level One…"/>
          <p:cNvSpPr txBox="1">
            <a:spLocks noGrp="1"/>
          </p:cNvSpPr>
          <p:nvPr>
            <p:ph type="body" sz="quarter" idx="1"/>
          </p:nvPr>
        </p:nvSpPr>
        <p:spPr>
          <a:xfrm>
            <a:off x="3918889" y="2078218"/>
            <a:ext cx="4437507" cy="1227412"/>
          </a:xfrm>
          <a:prstGeom prst="rect">
            <a:avLst/>
          </a:prstGeom>
        </p:spPr>
        <p:txBody>
          <a:bodyPr anchor="t">
            <a:noAutofit/>
          </a:bodyPr>
          <a:lstStyle>
            <a:lvl1pPr marL="0" indent="0">
              <a:lnSpc>
                <a:spcPct val="130000"/>
              </a:lnSpc>
              <a:spcBef>
                <a:spcPts val="0"/>
              </a:spcBef>
              <a:buSzTx/>
              <a:buNone/>
              <a:defRPr sz="1800" b="0" i="0">
                <a:solidFill>
                  <a:schemeClr val="tx1"/>
                </a:solidFill>
                <a:latin typeface="+mn-lt"/>
                <a:ea typeface="Helvetica Neue Light" panose="02000403000000020004" pitchFamily="2" charset="0"/>
              </a:defRPr>
            </a:lvl1pPr>
            <a:lvl2pPr marL="0" indent="85725">
              <a:lnSpc>
                <a:spcPct val="130000"/>
              </a:lnSpc>
              <a:spcBef>
                <a:spcPts val="0"/>
              </a:spcBef>
              <a:buSzTx/>
              <a:buNone/>
              <a:defRPr sz="1800" b="0" i="0">
                <a:solidFill>
                  <a:schemeClr val="tx1"/>
                </a:solidFill>
                <a:latin typeface="+mn-lt"/>
                <a:ea typeface="Helvetica Neue Light" panose="02000403000000020004" pitchFamily="2" charset="0"/>
              </a:defRPr>
            </a:lvl2pPr>
            <a:lvl3pPr marL="0" indent="171450">
              <a:lnSpc>
                <a:spcPct val="130000"/>
              </a:lnSpc>
              <a:spcBef>
                <a:spcPts val="0"/>
              </a:spcBef>
              <a:buSzTx/>
              <a:buNone/>
              <a:defRPr sz="1800" b="0" i="0">
                <a:solidFill>
                  <a:schemeClr val="tx1"/>
                </a:solidFill>
                <a:latin typeface="+mn-lt"/>
                <a:ea typeface="Helvetica Neue Light" panose="02000403000000020004" pitchFamily="2" charset="0"/>
              </a:defRPr>
            </a:lvl3pPr>
            <a:lvl4pPr marL="0" indent="257175">
              <a:lnSpc>
                <a:spcPct val="130000"/>
              </a:lnSpc>
              <a:spcBef>
                <a:spcPts val="0"/>
              </a:spcBef>
              <a:buSzTx/>
              <a:buNone/>
              <a:defRPr sz="1800" b="0" i="0">
                <a:solidFill>
                  <a:schemeClr val="tx1"/>
                </a:solidFill>
                <a:latin typeface="+mn-lt"/>
                <a:ea typeface="Helvetica Neue Light" panose="02000403000000020004" pitchFamily="2" charset="0"/>
              </a:defRPr>
            </a:lvl4pPr>
            <a:lvl5pPr marL="0" indent="342900">
              <a:lnSpc>
                <a:spcPct val="130000"/>
              </a:lnSpc>
              <a:spcBef>
                <a:spcPts val="0"/>
              </a:spcBef>
              <a:buSzTx/>
              <a:buNone/>
              <a:defRPr sz="1800" b="0" i="0">
                <a:solidFill>
                  <a:schemeClr val="tx1"/>
                </a:solidFill>
                <a:latin typeface="+mn-lt"/>
                <a:ea typeface="Helvetica Neue Light" panose="02000403000000020004" pitchFamily="2" charset="0"/>
              </a:defRPr>
            </a:lvl5pPr>
          </a:lstStyle>
          <a:p>
            <a:pPr lvl="0"/>
            <a:r>
              <a:rPr lang="en-US" dirty="0"/>
              <a:t>Edit Master text styles</a:t>
            </a:r>
          </a:p>
        </p:txBody>
      </p:sp>
      <p:cxnSp>
        <p:nvCxnSpPr>
          <p:cNvPr id="8" name="Straight Connector 7">
            <a:extLst>
              <a:ext uri="{FF2B5EF4-FFF2-40B4-BE49-F238E27FC236}">
                <a16:creationId xmlns:a16="http://schemas.microsoft.com/office/drawing/2014/main" id="{4A8014D2-A9FF-9442-A224-6F8498D7D346}"/>
              </a:ext>
            </a:extLst>
          </p:cNvPr>
          <p:cNvCxnSpPr/>
          <p:nvPr userDrawn="1"/>
        </p:nvCxnSpPr>
        <p:spPr>
          <a:xfrm>
            <a:off x="0" y="1363237"/>
            <a:ext cx="5620215" cy="0"/>
          </a:xfrm>
          <a:prstGeom prst="line">
            <a:avLst/>
          </a:prstGeom>
          <a:noFill/>
          <a:ln w="63500" cap="flat">
            <a:solidFill>
              <a:srgbClr val="E02D3A"/>
            </a:solidFill>
            <a:prstDash val="solid"/>
            <a:miter lim="400000"/>
          </a:ln>
          <a:effectLst/>
          <a:sp3d/>
        </p:spPr>
        <p:style>
          <a:lnRef idx="0">
            <a:scrgbClr r="0" g="0" b="0"/>
          </a:lnRef>
          <a:fillRef idx="0">
            <a:scrgbClr r="0" g="0" b="0"/>
          </a:fillRef>
          <a:effectRef idx="0">
            <a:scrgbClr r="0" g="0" b="0"/>
          </a:effectRef>
          <a:fontRef idx="none"/>
        </p:style>
      </p:cxnSp>
      <p:pic>
        <p:nvPicPr>
          <p:cNvPr id="3" name="Picture 2">
            <a:extLst>
              <a:ext uri="{FF2B5EF4-FFF2-40B4-BE49-F238E27FC236}">
                <a16:creationId xmlns:a16="http://schemas.microsoft.com/office/drawing/2014/main" id="{42633905-50EF-4EFB-B663-AB5210DC2F8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5457"/>
            <a:ext cx="3587960" cy="2669896"/>
          </a:xfrm>
          <a:prstGeom prst="rect">
            <a:avLst/>
          </a:prstGeom>
        </p:spPr>
      </p:pic>
      <p:sp>
        <p:nvSpPr>
          <p:cNvPr id="7" name="Rectangle 6">
            <a:extLst>
              <a:ext uri="{FF2B5EF4-FFF2-40B4-BE49-F238E27FC236}">
                <a16:creationId xmlns:a16="http://schemas.microsoft.com/office/drawing/2014/main" id="{DF171A38-97DD-4F7E-B0FC-095A26BDF8CD}"/>
              </a:ext>
            </a:extLst>
          </p:cNvPr>
          <p:cNvSpPr/>
          <p:nvPr userDrawn="1"/>
        </p:nvSpPr>
        <p:spPr>
          <a:xfrm>
            <a:off x="2350407" y="4211180"/>
            <a:ext cx="3963940" cy="446276"/>
          </a:xfrm>
          <a:prstGeom prst="rect">
            <a:avLst/>
          </a:prstGeom>
        </p:spPr>
        <p:txBody>
          <a:bodyPr wrap="square">
            <a:spAutoFit/>
          </a:bodyPr>
          <a:lstStyle/>
          <a:p>
            <a:r>
              <a:rPr lang="en-CA" sz="1200" dirty="0">
                <a:solidFill>
                  <a:schemeClr val="tx1"/>
                </a:solidFill>
              </a:rPr>
              <a:t>Let’s Connect on LinkedIn</a:t>
            </a:r>
          </a:p>
          <a:p>
            <a:r>
              <a:rPr lang="en-CA" sz="1100" cap="none" dirty="0">
                <a:solidFill>
                  <a:schemeClr val="tx1"/>
                </a:solidFill>
              </a:rPr>
              <a:t>www.linkedin.com/company/canada-health-</a:t>
            </a:r>
            <a:r>
              <a:rPr lang="en-CA" sz="1100" cap="none" dirty="0" err="1">
                <a:solidFill>
                  <a:schemeClr val="tx1"/>
                </a:solidFill>
              </a:rPr>
              <a:t>infoway</a:t>
            </a:r>
            <a:r>
              <a:rPr lang="en-CA" sz="1100" cap="none" dirty="0">
                <a:solidFill>
                  <a:schemeClr val="tx1"/>
                </a:solidFill>
              </a:rPr>
              <a:t>/</a:t>
            </a:r>
          </a:p>
        </p:txBody>
      </p:sp>
      <p:sp>
        <p:nvSpPr>
          <p:cNvPr id="10" name="Rectangle 9">
            <a:extLst>
              <a:ext uri="{FF2B5EF4-FFF2-40B4-BE49-F238E27FC236}">
                <a16:creationId xmlns:a16="http://schemas.microsoft.com/office/drawing/2014/main" id="{D138D203-AF26-46CF-A577-C5AB104B2482}"/>
              </a:ext>
            </a:extLst>
          </p:cNvPr>
          <p:cNvSpPr/>
          <p:nvPr userDrawn="1"/>
        </p:nvSpPr>
        <p:spPr>
          <a:xfrm>
            <a:off x="6456427" y="4205345"/>
            <a:ext cx="2545492" cy="473335"/>
          </a:xfrm>
          <a:prstGeom prst="rect">
            <a:avLst/>
          </a:prstGeom>
        </p:spPr>
        <p:txBody>
          <a:bodyPr wrap="square">
            <a:spAutoFit/>
          </a:bodyPr>
          <a:lstStyle/>
          <a:p>
            <a:r>
              <a:rPr lang="en-CA" sz="1200" dirty="0">
                <a:solidFill>
                  <a:schemeClr val="tx1"/>
                </a:solidFill>
              </a:rPr>
              <a:t>Let’s Connect on Twitter</a:t>
            </a:r>
          </a:p>
          <a:p>
            <a:r>
              <a:rPr kumimoji="0" lang="en-CA" sz="1200" b="1" i="0" u="none" strike="noStrike" cap="none" spc="0" normalizeH="0" baseline="0" dirty="0">
                <a:ln>
                  <a:noFill/>
                </a:ln>
                <a:solidFill>
                  <a:schemeClr val="tx1"/>
                </a:solidFill>
                <a:effectLst/>
                <a:uFillTx/>
                <a:latin typeface="+mn-lt"/>
                <a:ea typeface="+mn-ea"/>
                <a:cs typeface="+mn-cs"/>
                <a:sym typeface="Helvetica Neue"/>
              </a:rPr>
              <a:t>@infoway</a:t>
            </a:r>
            <a:endParaRPr lang="en-CA" sz="1100" cap="none" dirty="0">
              <a:solidFill>
                <a:schemeClr val="tx1"/>
              </a:solidFill>
            </a:endParaRPr>
          </a:p>
        </p:txBody>
      </p:sp>
      <p:sp>
        <p:nvSpPr>
          <p:cNvPr id="11" name="Rectangle 10">
            <a:extLst>
              <a:ext uri="{FF2B5EF4-FFF2-40B4-BE49-F238E27FC236}">
                <a16:creationId xmlns:a16="http://schemas.microsoft.com/office/drawing/2014/main" id="{F44F3E43-1555-4380-8581-55C414910EFF}"/>
              </a:ext>
            </a:extLst>
          </p:cNvPr>
          <p:cNvSpPr/>
          <p:nvPr userDrawn="1"/>
        </p:nvSpPr>
        <p:spPr>
          <a:xfrm>
            <a:off x="142080" y="4211180"/>
            <a:ext cx="2066247" cy="446276"/>
          </a:xfrm>
          <a:prstGeom prst="rect">
            <a:avLst/>
          </a:prstGeom>
        </p:spPr>
        <p:txBody>
          <a:bodyPr wrap="square">
            <a:spAutoFit/>
          </a:bodyPr>
          <a:lstStyle/>
          <a:p>
            <a:r>
              <a:rPr lang="en-CA" sz="1200" dirty="0">
                <a:solidFill>
                  <a:schemeClr val="tx1"/>
                </a:solidFill>
              </a:rPr>
              <a:t>Visit THE WEBSITE</a:t>
            </a:r>
          </a:p>
          <a:p>
            <a:r>
              <a:rPr lang="en-CA" sz="1100" cap="none" dirty="0">
                <a:solidFill>
                  <a:schemeClr val="tx1"/>
                </a:solidFill>
              </a:rPr>
              <a:t>www.infoway-inforoute.ca</a:t>
            </a:r>
          </a:p>
        </p:txBody>
      </p:sp>
    </p:spTree>
    <p:extLst>
      <p:ext uri="{BB962C8B-B14F-4D97-AF65-F5344CB8AC3E}">
        <p14:creationId xmlns:p14="http://schemas.microsoft.com/office/powerpoint/2010/main" val="2720459042"/>
      </p:ext>
    </p:extLst>
  </p:cSld>
  <p:clrMapOvr>
    <a:overrideClrMapping bg1="dk1" tx1="lt1" bg2="dk2" tx2="lt2" accent1="accent1" accent2="accent2" accent3="accent3" accent4="accent4" accent5="accent5" accent6="accent6" hlink="hlink" folHlink="folHlink"/>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731520" y="384048"/>
            <a:ext cx="6629400" cy="475488"/>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rPr lang="en-US" dirty="0"/>
              <a:t>Click to edit Master title style</a:t>
            </a:r>
            <a:endParaRPr dirty="0"/>
          </a:p>
        </p:txBody>
      </p:sp>
      <p:sp>
        <p:nvSpPr>
          <p:cNvPr id="5" name="Text Placeholder 4">
            <a:extLst>
              <a:ext uri="{FF2B5EF4-FFF2-40B4-BE49-F238E27FC236}">
                <a16:creationId xmlns:a16="http://schemas.microsoft.com/office/drawing/2014/main" id="{8AC05E6A-587B-465C-94D9-65A931B8C2DC}"/>
              </a:ext>
            </a:extLst>
          </p:cNvPr>
          <p:cNvSpPr>
            <a:spLocks noGrp="1"/>
          </p:cNvSpPr>
          <p:nvPr>
            <p:ph type="body" idx="1"/>
          </p:nvPr>
        </p:nvSpPr>
        <p:spPr>
          <a:xfrm>
            <a:off x="731520" y="1335024"/>
            <a:ext cx="6629400" cy="32004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cxnSp>
        <p:nvCxnSpPr>
          <p:cNvPr id="6" name="Straight Connector 5">
            <a:extLst>
              <a:ext uri="{FF2B5EF4-FFF2-40B4-BE49-F238E27FC236}">
                <a16:creationId xmlns:a16="http://schemas.microsoft.com/office/drawing/2014/main" id="{4D1DBFBF-AE61-4C5B-B0F3-78ED90AFB589}"/>
              </a:ext>
            </a:extLst>
          </p:cNvPr>
          <p:cNvCxnSpPr/>
          <p:nvPr userDrawn="1"/>
        </p:nvCxnSpPr>
        <p:spPr>
          <a:xfrm>
            <a:off x="-1383" y="4634874"/>
            <a:ext cx="240030"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7" name="©2018 Canada Health Infoway">
            <a:extLst>
              <a:ext uri="{FF2B5EF4-FFF2-40B4-BE49-F238E27FC236}">
                <a16:creationId xmlns:a16="http://schemas.microsoft.com/office/drawing/2014/main" id="{DC8229DB-C643-4C6E-A4BB-33D5C2A79B9B}"/>
              </a:ext>
            </a:extLst>
          </p:cNvPr>
          <p:cNvSpPr txBox="1"/>
          <p:nvPr userDrawn="1"/>
        </p:nvSpPr>
        <p:spPr>
          <a:xfrm>
            <a:off x="246081" y="4770665"/>
            <a:ext cx="1459662" cy="146194"/>
          </a:xfrm>
          <a:prstGeom prst="rect">
            <a:avLst/>
          </a:prstGeom>
          <a:ln w="12700">
            <a:miter lim="400000"/>
          </a:ln>
          <a:extLst>
            <a:ext uri="{C572A759-6A51-4108-AA02-DFA0A04FC94B}">
              <ma14:wrappingTextBoxFlag xmlns:ma14="http://schemas.microsoft.com/office/mac/drawingml/2011/main" xmlns="" val="1"/>
            </a:ext>
          </a:extLst>
        </p:spPr>
        <p:txBody>
          <a:bodyPr lIns="19050" tIns="19050" rIns="19050" bIns="19050" anchor="ctr">
            <a:spAutoFit/>
          </a:bodyPr>
          <a:lstStyle>
            <a:lvl1pPr algn="r" defTabSz="457200">
              <a:defRPr sz="2100" b="0" cap="none">
                <a:solidFill>
                  <a:srgbClr val="000000"/>
                </a:solidFill>
              </a:defRPr>
            </a:lvl1pPr>
          </a:lstStyle>
          <a:p>
            <a:endParaRPr sz="700" b="0" i="0" dirty="0">
              <a:latin typeface="Helvetica Neue Light" panose="02000403000000020004" pitchFamily="2" charset="0"/>
              <a:ea typeface="Helvetica Neue Light" panose="02000403000000020004" pitchFamily="2" charset="0"/>
            </a:endParaRPr>
          </a:p>
        </p:txBody>
      </p:sp>
      <p:cxnSp>
        <p:nvCxnSpPr>
          <p:cNvPr id="8" name="Straight Connector 7">
            <a:extLst>
              <a:ext uri="{FF2B5EF4-FFF2-40B4-BE49-F238E27FC236}">
                <a16:creationId xmlns:a16="http://schemas.microsoft.com/office/drawing/2014/main" id="{79FDA0CB-6088-4EBB-8CBA-5EB5E2198B64}"/>
              </a:ext>
            </a:extLst>
          </p:cNvPr>
          <p:cNvCxnSpPr>
            <a:cxnSpLocks/>
          </p:cNvCxnSpPr>
          <p:nvPr userDrawn="1"/>
        </p:nvCxnSpPr>
        <p:spPr>
          <a:xfrm>
            <a:off x="0" y="1041120"/>
            <a:ext cx="7362825" cy="0"/>
          </a:xfrm>
          <a:prstGeom prst="line">
            <a:avLst/>
          </a:prstGeom>
          <a:noFill/>
          <a:ln w="63500" cap="flat">
            <a:solidFill>
              <a:schemeClr val="tx1"/>
            </a:solidFill>
            <a:prstDash val="solid"/>
            <a:miter lim="400000"/>
          </a:ln>
          <a:effectLst/>
          <a:sp3d/>
        </p:spPr>
        <p:style>
          <a:lnRef idx="0">
            <a:scrgbClr r="0" g="0" b="0"/>
          </a:lnRef>
          <a:fillRef idx="0">
            <a:scrgbClr r="0" g="0" b="0"/>
          </a:fillRef>
          <a:effectRef idx="0">
            <a:scrgbClr r="0" g="0" b="0"/>
          </a:effectRef>
          <a:fontRef idx="none"/>
        </p:style>
      </p:cxnSp>
      <p:sp>
        <p:nvSpPr>
          <p:cNvPr id="3" name="Slide Number Placeholder 2">
            <a:extLst>
              <a:ext uri="{FF2B5EF4-FFF2-40B4-BE49-F238E27FC236}">
                <a16:creationId xmlns:a16="http://schemas.microsoft.com/office/drawing/2014/main" id="{A6C3A846-9A3E-4E78-A290-30942D29164E}"/>
              </a:ext>
            </a:extLst>
          </p:cNvPr>
          <p:cNvSpPr>
            <a:spLocks noGrp="1"/>
          </p:cNvSpPr>
          <p:nvPr>
            <p:ph type="sldNum" sz="quarter" idx="4"/>
          </p:nvPr>
        </p:nvSpPr>
        <p:spPr>
          <a:xfrm>
            <a:off x="246081" y="4497556"/>
            <a:ext cx="393255" cy="274637"/>
          </a:xfrm>
          <a:prstGeom prst="rect">
            <a:avLst/>
          </a:prstGeom>
        </p:spPr>
        <p:txBody>
          <a:bodyPr vert="horz" lIns="91440" tIns="45720" rIns="91440" bIns="45720" rtlCol="0" anchor="ctr"/>
          <a:lstStyle>
            <a:lvl1pPr algn="l">
              <a:defRPr sz="1000">
                <a:solidFill>
                  <a:schemeClr val="tx1"/>
                </a:solidFill>
              </a:defRPr>
            </a:lvl1pPr>
          </a:lstStyle>
          <a:p>
            <a:fld id="{7BCFBF29-39BB-47B7-B83E-9E61FEB2B13F}" type="slidenum">
              <a:rPr lang="en-CA" smtClean="0"/>
              <a:pPr/>
              <a:t>‹#›</a:t>
            </a:fld>
            <a:endParaRPr lang="en-CA"/>
          </a:p>
        </p:txBody>
      </p:sp>
      <p:sp>
        <p:nvSpPr>
          <p:cNvPr id="4" name="Footer Placeholder 3">
            <a:extLst>
              <a:ext uri="{FF2B5EF4-FFF2-40B4-BE49-F238E27FC236}">
                <a16:creationId xmlns:a16="http://schemas.microsoft.com/office/drawing/2014/main" id="{77E08CFF-7BA4-4FF3-A24E-133C63B99493}"/>
              </a:ext>
            </a:extLst>
          </p:cNvPr>
          <p:cNvSpPr>
            <a:spLocks noGrp="1"/>
          </p:cNvSpPr>
          <p:nvPr>
            <p:ph type="ftr" sz="quarter" idx="3"/>
          </p:nvPr>
        </p:nvSpPr>
        <p:spPr>
          <a:xfrm>
            <a:off x="246081" y="4810284"/>
            <a:ext cx="1828800" cy="146304"/>
          </a:xfrm>
          <a:prstGeom prst="rect">
            <a:avLst/>
          </a:prstGeom>
        </p:spPr>
        <p:txBody>
          <a:bodyPr vert="horz" lIns="91440" tIns="45720" rIns="91440" bIns="45720" rtlCol="0" anchor="ctr"/>
          <a:lstStyle>
            <a:lvl1pPr algn="l">
              <a:defRPr sz="700">
                <a:solidFill>
                  <a:schemeClr val="tx1">
                    <a:tint val="75000"/>
                  </a:schemeClr>
                </a:solidFill>
              </a:defRPr>
            </a:lvl1pPr>
          </a:lstStyle>
          <a:p>
            <a:r>
              <a:rPr lang="en-CA" dirty="0"/>
              <a:t>©2021 Canada Health Infoway</a:t>
            </a:r>
          </a:p>
        </p:txBody>
      </p:sp>
      <p:pic>
        <p:nvPicPr>
          <p:cNvPr id="9" name="Picture 8">
            <a:extLst>
              <a:ext uri="{FF2B5EF4-FFF2-40B4-BE49-F238E27FC236}">
                <a16:creationId xmlns:a16="http://schemas.microsoft.com/office/drawing/2014/main" id="{6AC4002D-CCDE-4C9D-8724-5C487687ECCD}"/>
              </a:ext>
            </a:extLst>
          </p:cNvPr>
          <p:cNvPicPr/>
          <p:nvPr userDrawn="1"/>
        </p:nvPicPr>
        <p:blipFill>
          <a:blip r:embed="rId9" cstate="print">
            <a:extLst>
              <a:ext uri="{28A0092B-C50C-407E-A947-70E740481C1C}">
                <a14:useLocalDpi xmlns:a14="http://schemas.microsoft.com/office/drawing/2010/main" val="0"/>
              </a:ext>
            </a:extLst>
          </a:blip>
          <a:stretch>
            <a:fillRect/>
          </a:stretch>
        </p:blipFill>
        <p:spPr>
          <a:xfrm>
            <a:off x="6966431" y="4635278"/>
            <a:ext cx="2019300" cy="32131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703" r:id="rId2"/>
    <p:sldLayoutId id="2147483705" r:id="rId3"/>
    <p:sldLayoutId id="2147483710" r:id="rId4"/>
    <p:sldLayoutId id="2147483704" r:id="rId5"/>
    <p:sldLayoutId id="2147483711" r:id="rId6"/>
    <p:sldLayoutId id="2147483712" r:id="rId7"/>
  </p:sldLayoutIdLst>
  <p:transition spd="med"/>
  <p:hf hdr="0" dt="0"/>
  <p:txStyles>
    <p:titleStyle>
      <a:lvl1pPr marL="0" marR="0" indent="0" algn="l" defTabSz="309563" eaLnBrk="1" latinLnBrk="0" hangingPunct="1">
        <a:lnSpc>
          <a:spcPct val="100000"/>
        </a:lnSpc>
        <a:spcBef>
          <a:spcPts val="0"/>
        </a:spcBef>
        <a:spcAft>
          <a:spcPts val="0"/>
        </a:spcAft>
        <a:buClrTx/>
        <a:buSzTx/>
        <a:buFontTx/>
        <a:buNone/>
        <a:tabLst/>
        <a:defRPr sz="2400" b="1" i="0" u="none" strike="noStrike" cap="none" spc="0" baseline="0" dirty="0">
          <a:ln>
            <a:noFill/>
          </a:ln>
          <a:solidFill>
            <a:schemeClr val="tx1"/>
          </a:solidFill>
          <a:uFillTx/>
          <a:latin typeface="+mj-lt"/>
          <a:ea typeface="+mn-ea"/>
          <a:cs typeface="+mn-cs"/>
          <a:sym typeface="Helvetica Neue"/>
        </a:defRPr>
      </a:lvl1pPr>
      <a:lvl2pPr marL="0" marR="0" indent="857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2pPr>
      <a:lvl3pPr marL="0" marR="0" indent="1714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3pPr>
      <a:lvl4pPr marL="0" marR="0" indent="2571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4pPr>
      <a:lvl5pPr marL="0" marR="0" indent="3429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5pPr>
      <a:lvl6pPr marL="0" marR="0" indent="42862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6pPr>
      <a:lvl7pPr marL="0" marR="0" indent="51435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7pPr>
      <a:lvl8pPr marL="0" marR="0" indent="600075"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8pPr>
      <a:lvl9pPr marL="0" marR="0" indent="685800" algn="l" defTabSz="309563" eaLnBrk="1" latinLnBrk="0" hangingPunct="1">
        <a:lnSpc>
          <a:spcPct val="100000"/>
        </a:lnSpc>
        <a:spcBef>
          <a:spcPts val="0"/>
        </a:spcBef>
        <a:spcAft>
          <a:spcPts val="0"/>
        </a:spcAft>
        <a:buClrTx/>
        <a:buSzTx/>
        <a:buFontTx/>
        <a:buNone/>
        <a:tabLst/>
        <a:defRPr sz="3750" b="0" i="0" u="none" strike="noStrike" cap="none" spc="0" baseline="0">
          <a:ln>
            <a:noFill/>
          </a:ln>
          <a:solidFill>
            <a:srgbClr val="515252"/>
          </a:solidFill>
          <a:uFillTx/>
          <a:latin typeface="+mn-lt"/>
          <a:ea typeface="+mn-ea"/>
          <a:cs typeface="+mn-cs"/>
          <a:sym typeface="Helvetica Neue"/>
        </a:defRPr>
      </a:lvl9pPr>
    </p:titleStyle>
    <p:bodyStyle>
      <a:lvl1pPr marL="192024" marR="0" indent="-190500" algn="l" defTabSz="309563" eaLnBrk="1" latinLnBrk="0" hangingPunct="1">
        <a:lnSpc>
          <a:spcPct val="130000"/>
        </a:lnSpc>
        <a:spcBef>
          <a:spcPts val="300"/>
        </a:spcBef>
        <a:spcAft>
          <a:spcPts val="300"/>
        </a:spcAft>
        <a:buClrTx/>
        <a:buSzPct val="100000"/>
        <a:buFontTx/>
        <a:buChar char="•"/>
        <a:tabLst/>
        <a:defRPr lang="en-US" sz="1800" b="0" i="0" u="none" strike="noStrike" cap="none" spc="0" baseline="0" dirty="0">
          <a:ln>
            <a:noFill/>
          </a:ln>
          <a:solidFill>
            <a:schemeClr val="tx1"/>
          </a:solidFill>
          <a:uFillTx/>
          <a:latin typeface="+mn-lt"/>
          <a:ea typeface="+mn-ea"/>
          <a:cs typeface="+mn-cs"/>
          <a:sym typeface="Helvetica Neue"/>
        </a:defRPr>
      </a:lvl1pPr>
      <a:lvl2pPr marL="429768" marR="0" indent="-190500" algn="l" defTabSz="309563" eaLnBrk="1" latinLnBrk="0" hangingPunct="1">
        <a:lnSpc>
          <a:spcPct val="130000"/>
        </a:lnSpc>
        <a:spcBef>
          <a:spcPts val="300"/>
        </a:spcBef>
        <a:spcAft>
          <a:spcPts val="300"/>
        </a:spcAft>
        <a:buClrTx/>
        <a:buSzPct val="100000"/>
        <a:buFontTx/>
        <a:buChar char="•"/>
        <a:tabLst/>
        <a:defRPr lang="en-US" sz="1600" b="0" i="0" u="none" strike="noStrike" cap="none" spc="0" baseline="0" dirty="0">
          <a:ln>
            <a:noFill/>
          </a:ln>
          <a:solidFill>
            <a:schemeClr val="tx1"/>
          </a:solidFill>
          <a:uFillTx/>
          <a:latin typeface="+mn-lt"/>
          <a:ea typeface="+mn-ea"/>
          <a:cs typeface="+mn-cs"/>
          <a:sym typeface="Helvetica Neue"/>
        </a:defRPr>
      </a:lvl2pPr>
      <a:lvl3pPr marL="667512"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3pPr>
      <a:lvl4pPr marL="905256" marR="0" indent="-190500" algn="l" defTabSz="309563" eaLnBrk="1" latinLnBrk="0" hangingPunct="1">
        <a:lnSpc>
          <a:spcPct val="130000"/>
        </a:lnSpc>
        <a:spcBef>
          <a:spcPts val="300"/>
        </a:spcBef>
        <a:spcAft>
          <a:spcPts val="300"/>
        </a:spcAft>
        <a:buClrTx/>
        <a:buSzPct val="100000"/>
        <a:buFontTx/>
        <a:buChar char="•"/>
        <a:tabLst/>
        <a:defRPr lang="en-US" sz="1400" b="0" i="0" u="none" strike="noStrike" cap="none" spc="0" baseline="0" dirty="0">
          <a:ln>
            <a:noFill/>
          </a:ln>
          <a:solidFill>
            <a:schemeClr val="tx1"/>
          </a:solidFill>
          <a:uFillTx/>
          <a:latin typeface="+mn-lt"/>
          <a:ea typeface="+mn-ea"/>
          <a:cs typeface="+mn-cs"/>
          <a:sym typeface="Helvetica Neue"/>
        </a:defRPr>
      </a:lvl4pPr>
      <a:lvl5pPr marL="1143000" marR="0" indent="-190500" algn="l" defTabSz="309563" eaLnBrk="1" latinLnBrk="0" hangingPunct="1">
        <a:lnSpc>
          <a:spcPct val="130000"/>
        </a:lnSpc>
        <a:spcBef>
          <a:spcPts val="300"/>
        </a:spcBef>
        <a:spcAft>
          <a:spcPts val="300"/>
        </a:spcAft>
        <a:buClrTx/>
        <a:buSzPct val="100000"/>
        <a:buFontTx/>
        <a:buChar char="•"/>
        <a:tabLst/>
        <a:defRPr lang="en-CA" sz="1400" b="0" i="0" u="none" strike="noStrike" cap="none" spc="0" baseline="0" dirty="0">
          <a:ln>
            <a:noFill/>
          </a:ln>
          <a:solidFill>
            <a:schemeClr val="tx1"/>
          </a:solidFill>
          <a:uFillTx/>
          <a:latin typeface="+mn-lt"/>
          <a:ea typeface="+mn-ea"/>
          <a:cs typeface="+mn-cs"/>
          <a:sym typeface="Helvetica Neue"/>
        </a:defRPr>
      </a:lvl5pPr>
      <a:lvl6pPr marL="130968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6pPr>
      <a:lvl7pPr marL="154781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7pPr>
      <a:lvl8pPr marL="1785938"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8pPr>
      <a:lvl9pPr marL="2024063" marR="0" indent="-119063" algn="l" defTabSz="309563" eaLnBrk="1" latinLnBrk="0" hangingPunct="1">
        <a:lnSpc>
          <a:spcPct val="150000"/>
        </a:lnSpc>
        <a:spcBef>
          <a:spcPts val="1950"/>
        </a:spcBef>
        <a:spcAft>
          <a:spcPts val="0"/>
        </a:spcAft>
        <a:buClrTx/>
        <a:buSzPct val="75000"/>
        <a:buFontTx/>
        <a:buChar char="•"/>
        <a:tabLst/>
        <a:defRPr sz="975" b="0" i="0" u="none" strike="noStrike" cap="none" spc="0" baseline="0">
          <a:ln>
            <a:noFill/>
          </a:ln>
          <a:solidFill>
            <a:srgbClr val="717172"/>
          </a:solidFill>
          <a:uFillTx/>
          <a:latin typeface="+mn-lt"/>
          <a:ea typeface="+mn-ea"/>
          <a:cs typeface="+mn-cs"/>
          <a:sym typeface="Helvetica Neue"/>
        </a:defRPr>
      </a:lvl9pPr>
    </p:bodyStyle>
    <p:otherStyle>
      <a:lvl1pPr marL="0" marR="0" indent="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1pPr>
      <a:lvl2pPr marL="0" marR="0" indent="857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2pPr>
      <a:lvl3pPr marL="0" marR="0" indent="1714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3pPr>
      <a:lvl4pPr marL="0" marR="0" indent="2571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4pPr>
      <a:lvl5pPr marL="0" marR="0" indent="3429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5pPr>
      <a:lvl6pPr marL="0" marR="0" indent="42862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6pPr>
      <a:lvl7pPr marL="0" marR="0" indent="51435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7pPr>
      <a:lvl8pPr marL="0" marR="0" indent="600075"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8pPr>
      <a:lvl9pPr marL="0" marR="0" indent="685800" algn="ctr" defTabSz="309563" rtl="0" eaLnBrk="1" latinLnBrk="0" hangingPunct="1">
        <a:lnSpc>
          <a:spcPct val="100000"/>
        </a:lnSpc>
        <a:spcBef>
          <a:spcPts val="0"/>
        </a:spcBef>
        <a:spcAft>
          <a:spcPts val="0"/>
        </a:spcAft>
        <a:buClrTx/>
        <a:buSzTx/>
        <a:buFontTx/>
        <a:buNone/>
        <a:tabLst/>
        <a:defRPr sz="9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1518A-900A-994E-81DC-F4B37F6B77BF}"/>
              </a:ext>
            </a:extLst>
          </p:cNvPr>
          <p:cNvSpPr>
            <a:spLocks noGrp="1"/>
          </p:cNvSpPr>
          <p:nvPr>
            <p:ph type="title"/>
          </p:nvPr>
        </p:nvSpPr>
        <p:spPr>
          <a:xfrm>
            <a:off x="571499" y="1517073"/>
            <a:ext cx="5805237" cy="1165860"/>
          </a:xfrm>
        </p:spPr>
        <p:txBody>
          <a:bodyPr/>
          <a:lstStyle/>
          <a:p>
            <a:r>
              <a:rPr lang="en-US" dirty="0"/>
              <a:t>Sex and Gender Working Group</a:t>
            </a:r>
          </a:p>
        </p:txBody>
      </p:sp>
      <p:sp>
        <p:nvSpPr>
          <p:cNvPr id="13" name="Text Placeholder 12">
            <a:extLst>
              <a:ext uri="{FF2B5EF4-FFF2-40B4-BE49-F238E27FC236}">
                <a16:creationId xmlns:a16="http://schemas.microsoft.com/office/drawing/2014/main" id="{6B820779-5473-460D-9F5D-58BD67D1AB41}"/>
              </a:ext>
            </a:extLst>
          </p:cNvPr>
          <p:cNvSpPr>
            <a:spLocks noGrp="1"/>
          </p:cNvSpPr>
          <p:nvPr>
            <p:ph type="body" sz="quarter" idx="10"/>
          </p:nvPr>
        </p:nvSpPr>
        <p:spPr>
          <a:xfrm>
            <a:off x="327546" y="2988319"/>
            <a:ext cx="5273153" cy="2155181"/>
          </a:xfrm>
        </p:spPr>
        <p:txBody>
          <a:bodyPr/>
          <a:lstStyle/>
          <a:p>
            <a:pPr>
              <a:spcAft>
                <a:spcPts val="0"/>
              </a:spcAft>
            </a:pPr>
            <a:r>
              <a:rPr lang="en-CA" sz="2000" dirty="0"/>
              <a:t>Monthly Tuesday Zoom Meeting</a:t>
            </a:r>
          </a:p>
          <a:p>
            <a:pPr>
              <a:spcAft>
                <a:spcPts val="0"/>
              </a:spcAft>
            </a:pPr>
            <a:r>
              <a:rPr lang="en-US" dirty="0"/>
              <a:t>Jan 26 2020 at 9am PT / 12pm ET</a:t>
            </a:r>
          </a:p>
          <a:p>
            <a:pPr>
              <a:spcAft>
                <a:spcPts val="0"/>
              </a:spcAft>
            </a:pPr>
            <a:endParaRPr lang="en-CA" dirty="0"/>
          </a:p>
          <a:p>
            <a:r>
              <a:rPr lang="en-CA" dirty="0"/>
              <a:t>Kelly Davison CTSS, Canada Health </a:t>
            </a:r>
            <a:r>
              <a:rPr lang="en-CA" dirty="0" err="1"/>
              <a:t>Infoway</a:t>
            </a:r>
            <a:endParaRPr lang="en-CA" dirty="0"/>
          </a:p>
          <a:p>
            <a:r>
              <a:rPr lang="en-CA" dirty="0"/>
              <a:t>Francis Lau, University of Victoria</a:t>
            </a:r>
          </a:p>
          <a:p>
            <a:endParaRPr lang="en-CA" dirty="0"/>
          </a:p>
        </p:txBody>
      </p:sp>
    </p:spTree>
    <p:extLst>
      <p:ext uri="{BB962C8B-B14F-4D97-AF65-F5344CB8AC3E}">
        <p14:creationId xmlns:p14="http://schemas.microsoft.com/office/powerpoint/2010/main" val="413223790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600" dirty="0"/>
              <a:t>Welcome and Acknowledgement </a:t>
            </a:r>
          </a:p>
          <a:p>
            <a:pPr marL="457200" indent="-457200">
              <a:buFont typeface="+mj-lt"/>
              <a:buAutoNum type="arabicPeriod"/>
            </a:pPr>
            <a:r>
              <a:rPr lang="en-CA" sz="1600" dirty="0"/>
              <a:t>Purpose of </a:t>
            </a:r>
            <a:r>
              <a:rPr lang="en-CA" sz="1600" dirty="0" err="1"/>
              <a:t>Infoway</a:t>
            </a:r>
            <a:r>
              <a:rPr lang="en-CA" sz="1600" dirty="0"/>
              <a:t> Sex and Gender Working Group</a:t>
            </a:r>
          </a:p>
          <a:p>
            <a:pPr marL="457200" indent="-457200">
              <a:buFont typeface="+mj-lt"/>
              <a:buAutoNum type="arabicPeriod"/>
            </a:pPr>
            <a:r>
              <a:rPr lang="en-CA" sz="1600" dirty="0">
                <a:solidFill>
                  <a:schemeClr val="bg1">
                    <a:lumMod val="85000"/>
                  </a:schemeClr>
                </a:solidFill>
              </a:rPr>
              <a:t>Presentation – Francis Lau. </a:t>
            </a:r>
            <a:r>
              <a:rPr lang="en-CA" sz="1600" i="1" dirty="0">
                <a:solidFill>
                  <a:schemeClr val="bg1">
                    <a:lumMod val="85000"/>
                  </a:schemeClr>
                </a:solidFill>
              </a:rPr>
              <a:t>CIHR Planning Project Recap &amp; Next Steps</a:t>
            </a:r>
          </a:p>
          <a:p>
            <a:pPr marL="457200" indent="-457200">
              <a:buFont typeface="+mj-lt"/>
              <a:buAutoNum type="arabicPeriod"/>
            </a:pPr>
            <a:r>
              <a:rPr lang="en-CA" sz="1600" dirty="0">
                <a:solidFill>
                  <a:schemeClr val="bg1">
                    <a:lumMod val="85000"/>
                  </a:schemeClr>
                </a:solidFill>
              </a:rPr>
              <a:t>Group Discussion and/or Questions </a:t>
            </a:r>
          </a:p>
          <a:p>
            <a:pPr marL="457200" indent="-457200">
              <a:buFont typeface="+mj-lt"/>
              <a:buAutoNum type="arabicPeriod"/>
            </a:pPr>
            <a:r>
              <a:rPr lang="en-CA" sz="1600" dirty="0">
                <a:solidFill>
                  <a:schemeClr val="bg1">
                    <a:lumMod val="85000"/>
                  </a:schemeClr>
                </a:solidFill>
              </a:rPr>
              <a:t>Meeting Schedule for 2021</a:t>
            </a:r>
          </a:p>
          <a:p>
            <a:pPr marL="457200" indent="-457200">
              <a:buFont typeface="+mj-lt"/>
              <a:buAutoNum type="arabicPeriod"/>
            </a:pPr>
            <a:r>
              <a:rPr lang="en-CA" sz="1600" dirty="0">
                <a:solidFill>
                  <a:schemeClr val="bg1">
                    <a:lumMod val="85000"/>
                  </a:schemeClr>
                </a:solidFill>
              </a:rPr>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2</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0512131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fontScale="90000"/>
          </a:bodyPr>
          <a:lstStyle/>
          <a:p>
            <a:r>
              <a:rPr lang="en-CA" dirty="0"/>
              <a:t>2. Purpose of </a:t>
            </a:r>
            <a:r>
              <a:rPr lang="en-CA" dirty="0" err="1"/>
              <a:t>Infoway</a:t>
            </a:r>
            <a:r>
              <a:rPr lang="en-CA" dirty="0"/>
              <a:t> Sex and Gender Working Group</a:t>
            </a:r>
          </a:p>
        </p:txBody>
      </p:sp>
      <p:sp>
        <p:nvSpPr>
          <p:cNvPr id="4" name="Slide Number Placeholder 3"/>
          <p:cNvSpPr>
            <a:spLocks noGrp="1"/>
          </p:cNvSpPr>
          <p:nvPr>
            <p:ph type="sldNum" sz="quarter" idx="11"/>
          </p:nvPr>
        </p:nvSpPr>
        <p:spPr/>
        <p:txBody>
          <a:bodyPr/>
          <a:lstStyle/>
          <a:p>
            <a:fld id="{7BCFBF29-39BB-47B7-B83E-9E61FEB2B13F}" type="slidenum">
              <a:rPr lang="en-CA" smtClean="0"/>
              <a:pPr/>
              <a:t>3</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7" name="Table 6"/>
          <p:cNvGraphicFramePr>
            <a:graphicFrameLocks noGrp="1"/>
          </p:cNvGraphicFramePr>
          <p:nvPr>
            <p:extLst>
              <p:ext uri="{D42A27DB-BD31-4B8C-83A1-F6EECF244321}">
                <p14:modId xmlns:p14="http://schemas.microsoft.com/office/powerpoint/2010/main" val="805307744"/>
              </p:ext>
            </p:extLst>
          </p:nvPr>
        </p:nvGraphicFramePr>
        <p:xfrm>
          <a:off x="246081" y="1241946"/>
          <a:ext cx="8897919" cy="3322320"/>
        </p:xfrm>
        <a:graphic>
          <a:graphicData uri="http://schemas.openxmlformats.org/drawingml/2006/table">
            <a:tbl>
              <a:tblPr firstRow="1" bandRow="1">
                <a:tableStyleId>{2D5ABB26-0587-4C30-8999-92F81FD0307C}</a:tableStyleId>
              </a:tblPr>
              <a:tblGrid>
                <a:gridCol w="4237632">
                  <a:extLst>
                    <a:ext uri="{9D8B030D-6E8A-4147-A177-3AD203B41FA5}">
                      <a16:colId xmlns:a16="http://schemas.microsoft.com/office/drawing/2014/main" val="3797651100"/>
                    </a:ext>
                  </a:extLst>
                </a:gridCol>
                <a:gridCol w="4660287">
                  <a:extLst>
                    <a:ext uri="{9D8B030D-6E8A-4147-A177-3AD203B41FA5}">
                      <a16:colId xmlns:a16="http://schemas.microsoft.com/office/drawing/2014/main" val="877609219"/>
                    </a:ext>
                  </a:extLst>
                </a:gridCol>
              </a:tblGrid>
              <a:tr h="3145809">
                <a:tc>
                  <a:txBody>
                    <a:bodyPr/>
                    <a:lstStyle/>
                    <a:p>
                      <a:pPr algn="l"/>
                      <a:r>
                        <a:rPr lang="en-US" sz="1400" b="1" i="1" kern="1200" dirty="0">
                          <a:solidFill>
                            <a:srgbClr val="0000FF"/>
                          </a:solidFill>
                          <a:effectLst/>
                          <a:latin typeface="Calibri" panose="020F0502020204030204" pitchFamily="34" charset="0"/>
                          <a:ea typeface="+mn-ea"/>
                          <a:cs typeface="Calibri" panose="020F0502020204030204" pitchFamily="34" charset="0"/>
                        </a:rPr>
                        <a:t>Sex and Gender Working Group</a:t>
                      </a:r>
                    </a:p>
                    <a:p>
                      <a:pPr algn="l"/>
                      <a:r>
                        <a:rPr lang="en-US" sz="1400" b="1" i="1" kern="1200" dirty="0">
                          <a:solidFill>
                            <a:srgbClr val="0000FF"/>
                          </a:solidFill>
                          <a:effectLst/>
                          <a:latin typeface="Calibri" panose="020F0502020204030204" pitchFamily="34" charset="0"/>
                          <a:ea typeface="+mn-ea"/>
                          <a:cs typeface="Calibri" panose="020F0502020204030204" pitchFamily="34" charset="0"/>
                        </a:rPr>
                        <a:t>Our meetings have been moved to the fourth Tuesday of month. Our next meeting is January 26th, 2021 at 9am PT/12pm ET.</a:t>
                      </a:r>
                      <a:endParaRPr lang="en-US" sz="1400" b="0" i="1" kern="1200" dirty="0">
                        <a:solidFill>
                          <a:srgbClr val="0000FF"/>
                        </a:solidFill>
                        <a:effectLst/>
                        <a:latin typeface="Calibri" panose="020F0502020204030204" pitchFamily="34" charset="0"/>
                        <a:ea typeface="+mn-ea"/>
                        <a:cs typeface="Calibri" panose="020F0502020204030204" pitchFamily="34" charset="0"/>
                      </a:endParaRPr>
                    </a:p>
                    <a:p>
                      <a:pPr algn="l"/>
                      <a:r>
                        <a:rPr lang="en-US" sz="1400" b="0" i="0" kern="1200" dirty="0">
                          <a:solidFill>
                            <a:schemeClr val="tx1"/>
                          </a:solidFill>
                          <a:effectLst/>
                          <a:latin typeface="Calibri" panose="020F0502020204030204" pitchFamily="34" charset="0"/>
                          <a:ea typeface="+mn-ea"/>
                          <a:cs typeface="Calibri" panose="020F0502020204030204" pitchFamily="34" charset="0"/>
                        </a:rPr>
                        <a:t>Bring your knowledge and experience to this working group to develop an implementation strategy to modernize sex and gender information practices in EHR systems in Canada. The </a:t>
                      </a:r>
                      <a:r>
                        <a:rPr lang="en-US" sz="1400" b="0" i="1" u="sng" kern="1200" dirty="0">
                          <a:solidFill>
                            <a:srgbClr val="0000FF"/>
                          </a:solidFill>
                          <a:effectLst/>
                          <a:latin typeface="Calibri" panose="020F0502020204030204" pitchFamily="34" charset="0"/>
                          <a:ea typeface="+mn-ea"/>
                          <a:cs typeface="Calibri" panose="020F0502020204030204" pitchFamily="34" charset="0"/>
                        </a:rPr>
                        <a:t>scope</a:t>
                      </a:r>
                      <a:r>
                        <a:rPr lang="en-US" sz="1400" b="0" i="0" kern="1200" dirty="0">
                          <a:solidFill>
                            <a:schemeClr val="tx1"/>
                          </a:solidFill>
                          <a:effectLst/>
                          <a:latin typeface="Calibri" panose="020F0502020204030204" pitchFamily="34" charset="0"/>
                          <a:ea typeface="+mn-ea"/>
                          <a:cs typeface="Calibri" panose="020F0502020204030204" pitchFamily="34" charset="0"/>
                        </a:rPr>
                        <a:t> will include:</a:t>
                      </a:r>
                    </a:p>
                    <a:p>
                      <a:pPr algn="l"/>
                      <a:endParaRPr lang="en-US" sz="1400" b="0" i="0" kern="1200" dirty="0">
                        <a:solidFill>
                          <a:schemeClr val="tx1"/>
                        </a:solidFill>
                        <a:effectLst/>
                        <a:latin typeface="Calibri" panose="020F0502020204030204" pitchFamily="34" charset="0"/>
                        <a:ea typeface="+mn-ea"/>
                        <a:cs typeface="Calibri" panose="020F0502020204030204" pitchFamily="34" charset="0"/>
                      </a:endParaRPr>
                    </a:p>
                    <a:p>
                      <a:pPr marL="285750" indent="-285750" algn="l">
                        <a:buFont typeface="Arial" panose="020B0604020202020204" pitchFamily="34" charset="0"/>
                        <a:buChar char="•"/>
                      </a:pPr>
                      <a:r>
                        <a:rPr lang="en-US" sz="1200" b="0" i="0" kern="1200" dirty="0">
                          <a:solidFill>
                            <a:schemeClr val="tx1"/>
                          </a:solidFill>
                          <a:effectLst/>
                          <a:latin typeface="Calibri" panose="020F0502020204030204" pitchFamily="34" charset="0"/>
                          <a:ea typeface="+mn-ea"/>
                          <a:cs typeface="Calibri" panose="020F0502020204030204" pitchFamily="34" charset="0"/>
                        </a:rPr>
                        <a:t>Expanding the definition, collection, use and sharing of sex-gender info in EHRs</a:t>
                      </a:r>
                    </a:p>
                    <a:p>
                      <a:pPr marL="285750" indent="-285750" algn="l">
                        <a:buFont typeface="Arial" panose="020B0604020202020204" pitchFamily="34" charset="0"/>
                        <a:buChar char="•"/>
                      </a:pPr>
                      <a:r>
                        <a:rPr lang="en-US" sz="1200" b="0" i="0" kern="1200" dirty="0">
                          <a:solidFill>
                            <a:schemeClr val="tx1"/>
                          </a:solidFill>
                          <a:effectLst/>
                          <a:latin typeface="Calibri" panose="020F0502020204030204" pitchFamily="34" charset="0"/>
                          <a:ea typeface="+mn-ea"/>
                          <a:cs typeface="Calibri" panose="020F0502020204030204" pitchFamily="34" charset="0"/>
                        </a:rPr>
                        <a:t>Summarizing current practices, gaps and challenges</a:t>
                      </a:r>
                    </a:p>
                    <a:p>
                      <a:pPr marL="285750" indent="-285750" algn="l">
                        <a:buFont typeface="Arial" panose="020B0604020202020204" pitchFamily="34" charset="0"/>
                        <a:buChar char="•"/>
                      </a:pPr>
                      <a:r>
                        <a:rPr lang="en-US" sz="1200" b="0" i="0" kern="1200" dirty="0">
                          <a:solidFill>
                            <a:schemeClr val="tx1"/>
                          </a:solidFill>
                          <a:effectLst/>
                          <a:latin typeface="Calibri" panose="020F0502020204030204" pitchFamily="34" charset="0"/>
                          <a:ea typeface="+mn-ea"/>
                          <a:cs typeface="Calibri" panose="020F0502020204030204" pitchFamily="34" charset="0"/>
                        </a:rPr>
                        <a:t>Proposing an action plan to modernize sex-gender info practices in Canada.</a:t>
                      </a:r>
                    </a:p>
                  </a:txBody>
                  <a:tcPr/>
                </a:tc>
                <a:tc>
                  <a:txBody>
                    <a:bodyPr/>
                    <a:lstStyle/>
                    <a:p>
                      <a:pPr algn="l"/>
                      <a:r>
                        <a:rPr lang="en-US" sz="1400" b="1" i="1" kern="1200" dirty="0">
                          <a:solidFill>
                            <a:srgbClr val="0000FF"/>
                          </a:solidFill>
                          <a:effectLst/>
                          <a:latin typeface="Calibri" panose="020F0502020204030204" pitchFamily="34" charset="0"/>
                          <a:ea typeface="+mn-ea"/>
                          <a:cs typeface="Calibri" panose="020F0502020204030204" pitchFamily="34" charset="0"/>
                        </a:rPr>
                        <a:t>Canadian Institutes</a:t>
                      </a:r>
                      <a:r>
                        <a:rPr lang="en-US" sz="1400" b="1" i="1" kern="1200" baseline="0" dirty="0">
                          <a:solidFill>
                            <a:srgbClr val="0000FF"/>
                          </a:solidFill>
                          <a:effectLst/>
                          <a:latin typeface="Calibri" panose="020F0502020204030204" pitchFamily="34" charset="0"/>
                          <a:ea typeface="+mn-ea"/>
                          <a:cs typeface="Calibri" panose="020F0502020204030204" pitchFamily="34" charset="0"/>
                        </a:rPr>
                        <a:t> for Health Research (CIHR) </a:t>
                      </a:r>
                      <a:r>
                        <a:rPr lang="en-US" sz="1400" b="1" i="1" kern="1200" dirty="0">
                          <a:solidFill>
                            <a:srgbClr val="0000FF"/>
                          </a:solidFill>
                          <a:effectLst/>
                          <a:latin typeface="Calibri" panose="020F0502020204030204" pitchFamily="34" charset="0"/>
                          <a:ea typeface="+mn-ea"/>
                          <a:cs typeface="Calibri" panose="020F0502020204030204" pitchFamily="34" charset="0"/>
                        </a:rPr>
                        <a:t>Planning Project</a:t>
                      </a:r>
                    </a:p>
                    <a:p>
                      <a:pPr algn="l"/>
                      <a:r>
                        <a:rPr lang="en-US" sz="1400" b="1" i="1" kern="1200" dirty="0">
                          <a:solidFill>
                            <a:srgbClr val="0000FF"/>
                          </a:solidFill>
                          <a:effectLst/>
                          <a:latin typeface="Calibri" panose="020F0502020204030204" pitchFamily="34" charset="0"/>
                          <a:ea typeface="+mn-ea"/>
                          <a:cs typeface="Calibri" panose="020F0502020204030204" pitchFamily="34" charset="0"/>
                        </a:rPr>
                        <a:t>The GSSO action plan from our CIHR planning project is now posted under the Documents section.</a:t>
                      </a:r>
                    </a:p>
                    <a:p>
                      <a:pPr algn="l"/>
                      <a:r>
                        <a:rPr lang="en-US" sz="1400" b="0" i="0" kern="1200" dirty="0">
                          <a:solidFill>
                            <a:schemeClr val="tx1"/>
                          </a:solidFill>
                          <a:effectLst/>
                          <a:latin typeface="Calibri" panose="020F0502020204030204" pitchFamily="34" charset="0"/>
                          <a:ea typeface="+mn-ea"/>
                          <a:cs typeface="Calibri" panose="020F0502020204030204" pitchFamily="34" charset="0"/>
                        </a:rPr>
                        <a:t>In April 2020 we began a series of monthly consultation sessions. From these sessions we developed an </a:t>
                      </a:r>
                      <a:r>
                        <a:rPr lang="en-US" sz="1400" b="0" i="0" u="none" strike="noStrike" kern="1200" dirty="0">
                          <a:solidFill>
                            <a:schemeClr val="tx1"/>
                          </a:solidFill>
                          <a:effectLst/>
                          <a:latin typeface="Calibri" panose="020F0502020204030204" pitchFamily="34" charset="0"/>
                          <a:ea typeface="+mn-ea"/>
                          <a:cs typeface="Calibri" panose="020F0502020204030204" pitchFamily="34" charset="0"/>
                        </a:rPr>
                        <a:t>action plan </a:t>
                      </a:r>
                      <a:r>
                        <a:rPr lang="en-US" sz="1400" b="0" i="0" kern="1200" dirty="0">
                          <a:solidFill>
                            <a:schemeClr val="tx1"/>
                          </a:solidFill>
                          <a:effectLst/>
                          <a:latin typeface="Calibri" panose="020F0502020204030204" pitchFamily="34" charset="0"/>
                          <a:ea typeface="+mn-ea"/>
                          <a:cs typeface="Calibri" panose="020F0502020204030204" pitchFamily="34" charset="0"/>
                        </a:rPr>
                        <a:t>to modernize gender, sex and sexual orientation (GSSO) information practices in digital and electronic health records (EHRs). Our </a:t>
                      </a:r>
                      <a:r>
                        <a:rPr lang="en-US" sz="1400" b="0" i="1" u="sng" kern="1200" dirty="0">
                          <a:solidFill>
                            <a:srgbClr val="0000FF"/>
                          </a:solidFill>
                          <a:effectLst/>
                          <a:latin typeface="Calibri" panose="020F0502020204030204" pitchFamily="34" charset="0"/>
                          <a:ea typeface="+mn-ea"/>
                          <a:cs typeface="Calibri" panose="020F0502020204030204" pitchFamily="34" charset="0"/>
                        </a:rPr>
                        <a:t>questions</a:t>
                      </a:r>
                      <a:r>
                        <a:rPr lang="en-US" sz="1400" b="0" i="0" kern="1200" dirty="0">
                          <a:solidFill>
                            <a:schemeClr val="tx1"/>
                          </a:solidFill>
                          <a:effectLst/>
                          <a:latin typeface="Calibri" panose="020F0502020204030204" pitchFamily="34" charset="0"/>
                          <a:ea typeface="+mn-ea"/>
                          <a:cs typeface="Calibri" panose="020F0502020204030204" pitchFamily="34" charset="0"/>
                        </a:rPr>
                        <a:t> were:</a:t>
                      </a:r>
                    </a:p>
                    <a:p>
                      <a:pPr algn="l"/>
                      <a:endParaRPr lang="en-US" sz="1400" b="0" i="0" kern="1200" dirty="0">
                        <a:solidFill>
                          <a:schemeClr val="tx1"/>
                        </a:solidFill>
                        <a:effectLst/>
                        <a:latin typeface="Calibri" panose="020F0502020204030204" pitchFamily="34" charset="0"/>
                        <a:ea typeface="+mn-ea"/>
                        <a:cs typeface="Calibri" panose="020F0502020204030204" pitchFamily="34" charset="0"/>
                      </a:endParaRPr>
                    </a:p>
                    <a:p>
                      <a:pPr marL="285750" indent="-285750" algn="l">
                        <a:buFont typeface="Arial" panose="020B0604020202020204" pitchFamily="34" charset="0"/>
                        <a:buChar char="•"/>
                      </a:pPr>
                      <a:r>
                        <a:rPr lang="en-US" sz="1200" b="0" i="0" kern="1200" dirty="0">
                          <a:solidFill>
                            <a:schemeClr val="tx1"/>
                          </a:solidFill>
                          <a:effectLst/>
                          <a:latin typeface="Calibri" panose="020F0502020204030204" pitchFamily="34" charset="0"/>
                          <a:ea typeface="+mn-ea"/>
                          <a:cs typeface="Calibri" panose="020F0502020204030204" pitchFamily="34" charset="0"/>
                        </a:rPr>
                        <a:t>What are the current approaches to GSSO practices in EHRs?</a:t>
                      </a:r>
                    </a:p>
                    <a:p>
                      <a:pPr marL="285750" indent="-285750" algn="l">
                        <a:buFont typeface="Arial" panose="020B0604020202020204" pitchFamily="34" charset="0"/>
                        <a:buChar char="•"/>
                      </a:pPr>
                      <a:r>
                        <a:rPr lang="en-US" sz="1200" b="0" i="0" kern="1200" dirty="0">
                          <a:solidFill>
                            <a:schemeClr val="tx1"/>
                          </a:solidFill>
                          <a:effectLst/>
                          <a:latin typeface="Calibri" panose="020F0502020204030204" pitchFamily="34" charset="0"/>
                          <a:ea typeface="+mn-ea"/>
                          <a:cs typeface="Calibri" panose="020F0502020204030204" pitchFamily="34" charset="0"/>
                        </a:rPr>
                        <a:t>What are the gaps, issues/needs and challenges with current approaches?</a:t>
                      </a:r>
                    </a:p>
                    <a:p>
                      <a:pPr marL="285750" indent="-285750" algn="l">
                        <a:buFont typeface="Arial" panose="020B0604020202020204" pitchFamily="34" charset="0"/>
                        <a:buChar char="•"/>
                      </a:pPr>
                      <a:r>
                        <a:rPr lang="en-US" sz="1200" b="0" i="0" kern="1200" dirty="0">
                          <a:solidFill>
                            <a:schemeClr val="tx1"/>
                          </a:solidFill>
                          <a:effectLst/>
                          <a:latin typeface="Calibri" panose="020F0502020204030204" pitchFamily="34" charset="0"/>
                          <a:ea typeface="+mn-ea"/>
                          <a:cs typeface="Calibri" panose="020F0502020204030204" pitchFamily="34" charset="0"/>
                        </a:rPr>
                        <a:t>How should one define GSSO information practices in EHRs?</a:t>
                      </a:r>
                    </a:p>
                    <a:p>
                      <a:pPr marL="285750" indent="-285750" algn="l">
                        <a:buFont typeface="Arial" panose="020B0604020202020204" pitchFamily="34" charset="0"/>
                        <a:buChar char="•"/>
                      </a:pPr>
                      <a:r>
                        <a:rPr lang="en-US" sz="1200" b="0" i="0" kern="1200" dirty="0">
                          <a:solidFill>
                            <a:schemeClr val="tx1"/>
                          </a:solidFill>
                          <a:effectLst/>
                          <a:latin typeface="Calibri" panose="020F0502020204030204" pitchFamily="34" charset="0"/>
                          <a:ea typeface="+mn-ea"/>
                          <a:cs typeface="Calibri" panose="020F0502020204030204" pitchFamily="34" charset="0"/>
                        </a:rPr>
                        <a:t>What are your suggested actions to modernize sex and gender information practices in EHRs?</a:t>
                      </a:r>
                    </a:p>
                  </a:txBody>
                  <a:tcPr/>
                </a:tc>
                <a:extLst>
                  <a:ext uri="{0D108BD9-81ED-4DB2-BD59-A6C34878D82A}">
                    <a16:rowId xmlns:a16="http://schemas.microsoft.com/office/drawing/2014/main" val="995474566"/>
                  </a:ext>
                </a:extLst>
              </a:tr>
            </a:tbl>
          </a:graphicData>
        </a:graphic>
      </p:graphicFrame>
    </p:spTree>
    <p:extLst>
      <p:ext uri="{BB962C8B-B14F-4D97-AF65-F5344CB8AC3E}">
        <p14:creationId xmlns:p14="http://schemas.microsoft.com/office/powerpoint/2010/main" val="302993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600" dirty="0">
                <a:solidFill>
                  <a:schemeClr val="bg1">
                    <a:lumMod val="85000"/>
                  </a:schemeClr>
                </a:solidFill>
              </a:rPr>
              <a:t>Welcome and Acknowledgement </a:t>
            </a:r>
          </a:p>
          <a:p>
            <a:pPr marL="457200" indent="-457200">
              <a:buFont typeface="+mj-lt"/>
              <a:buAutoNum type="arabicPeriod"/>
            </a:pPr>
            <a:r>
              <a:rPr lang="en-CA" sz="1600" dirty="0">
                <a:solidFill>
                  <a:schemeClr val="bg1">
                    <a:lumMod val="85000"/>
                  </a:schemeClr>
                </a:solidFill>
              </a:rPr>
              <a:t>Purpose of </a:t>
            </a:r>
            <a:r>
              <a:rPr lang="en-CA" sz="1600" dirty="0" err="1">
                <a:solidFill>
                  <a:schemeClr val="bg1">
                    <a:lumMod val="85000"/>
                  </a:schemeClr>
                </a:solidFill>
              </a:rPr>
              <a:t>Infoway</a:t>
            </a:r>
            <a:r>
              <a:rPr lang="en-CA" sz="1600" dirty="0">
                <a:solidFill>
                  <a:schemeClr val="bg1">
                    <a:lumMod val="85000"/>
                  </a:schemeClr>
                </a:solidFill>
              </a:rPr>
              <a:t> Sex and Gender Working Group</a:t>
            </a:r>
          </a:p>
          <a:p>
            <a:pPr marL="457200" indent="-457200">
              <a:buFont typeface="+mj-lt"/>
              <a:buAutoNum type="arabicPeriod"/>
            </a:pPr>
            <a:r>
              <a:rPr lang="en-CA" sz="1600" dirty="0"/>
              <a:t>Presentation – Francis Lau. </a:t>
            </a:r>
            <a:r>
              <a:rPr lang="en-CA" sz="1600" i="1" dirty="0">
                <a:solidFill>
                  <a:srgbClr val="0000FF"/>
                </a:solidFill>
              </a:rPr>
              <a:t>CIHR Planning Project Recap &amp; Next Steps</a:t>
            </a:r>
          </a:p>
          <a:p>
            <a:pPr marL="457200" indent="-457200">
              <a:buFont typeface="+mj-lt"/>
              <a:buAutoNum type="arabicPeriod"/>
            </a:pPr>
            <a:r>
              <a:rPr lang="en-CA" sz="1600" dirty="0"/>
              <a:t>Group Discussion and/or Questions </a:t>
            </a:r>
          </a:p>
          <a:p>
            <a:pPr marL="457200" indent="-457200">
              <a:buFont typeface="+mj-lt"/>
              <a:buAutoNum type="arabicPeriod"/>
            </a:pPr>
            <a:r>
              <a:rPr lang="en-CA" sz="1600" dirty="0"/>
              <a:t>Meeting Schedule for 2021</a:t>
            </a:r>
          </a:p>
          <a:p>
            <a:pPr marL="457200" indent="-457200">
              <a:buFont typeface="+mj-lt"/>
              <a:buAutoNum type="arabicPeriod"/>
            </a:pPr>
            <a:r>
              <a:rPr lang="en-CA" sz="1600" dirty="0"/>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4</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1721992527"/>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600" dirty="0">
                <a:solidFill>
                  <a:schemeClr val="bg1">
                    <a:lumMod val="85000"/>
                  </a:schemeClr>
                </a:solidFill>
              </a:rPr>
              <a:t>Welcome and Acknowledgement </a:t>
            </a:r>
          </a:p>
          <a:p>
            <a:pPr marL="457200" indent="-457200">
              <a:buFont typeface="+mj-lt"/>
              <a:buAutoNum type="arabicPeriod"/>
            </a:pPr>
            <a:r>
              <a:rPr lang="en-CA" sz="1600" dirty="0">
                <a:solidFill>
                  <a:schemeClr val="bg1">
                    <a:lumMod val="85000"/>
                  </a:schemeClr>
                </a:solidFill>
              </a:rPr>
              <a:t>Purpose of </a:t>
            </a:r>
            <a:r>
              <a:rPr lang="en-CA" sz="1600" dirty="0" err="1">
                <a:solidFill>
                  <a:schemeClr val="bg1">
                    <a:lumMod val="85000"/>
                  </a:schemeClr>
                </a:solidFill>
              </a:rPr>
              <a:t>Infoway</a:t>
            </a:r>
            <a:r>
              <a:rPr lang="en-CA" sz="1600" dirty="0">
                <a:solidFill>
                  <a:schemeClr val="bg1">
                    <a:lumMod val="85000"/>
                  </a:schemeClr>
                </a:solidFill>
              </a:rPr>
              <a:t> Sex and Gender Working Group</a:t>
            </a:r>
          </a:p>
          <a:p>
            <a:pPr marL="457200" indent="-457200">
              <a:buFont typeface="+mj-lt"/>
              <a:buAutoNum type="arabicPeriod"/>
            </a:pPr>
            <a:r>
              <a:rPr lang="en-CA" sz="1600" dirty="0">
                <a:solidFill>
                  <a:schemeClr val="bg1">
                    <a:lumMod val="85000"/>
                  </a:schemeClr>
                </a:solidFill>
              </a:rPr>
              <a:t>Presentation – Francis Lau. </a:t>
            </a:r>
            <a:r>
              <a:rPr lang="en-CA" sz="1600" i="1" dirty="0">
                <a:solidFill>
                  <a:schemeClr val="bg1">
                    <a:lumMod val="85000"/>
                  </a:schemeClr>
                </a:solidFill>
              </a:rPr>
              <a:t>CIHR Planning Project Recap &amp; Next Steps</a:t>
            </a:r>
          </a:p>
          <a:p>
            <a:pPr marL="457200" indent="-457200">
              <a:buFont typeface="+mj-lt"/>
              <a:buAutoNum type="arabicPeriod"/>
            </a:pPr>
            <a:r>
              <a:rPr lang="en-CA" sz="1600" dirty="0"/>
              <a:t>Group Discussion and/or Questions</a:t>
            </a:r>
          </a:p>
          <a:p>
            <a:pPr marL="457200" indent="-457200">
              <a:buFont typeface="+mj-lt"/>
              <a:buAutoNum type="arabicPeriod"/>
            </a:pPr>
            <a:r>
              <a:rPr lang="en-CA" sz="1600" dirty="0"/>
              <a:t>Meeting Schedule for 2021</a:t>
            </a:r>
          </a:p>
          <a:p>
            <a:pPr marL="457200" indent="-457200">
              <a:buFont typeface="+mj-lt"/>
              <a:buAutoNum type="arabicPeriod"/>
            </a:pPr>
            <a:r>
              <a:rPr lang="en-CA" sz="1600" dirty="0"/>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5</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69547108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8302" y="384048"/>
            <a:ext cx="7821636" cy="476250"/>
          </a:xfrm>
        </p:spPr>
        <p:txBody>
          <a:bodyPr>
            <a:normAutofit/>
          </a:bodyPr>
          <a:lstStyle/>
          <a:p>
            <a:r>
              <a:rPr lang="en-CA" dirty="0"/>
              <a:t>5. Meeting Schedule for 2021</a:t>
            </a:r>
          </a:p>
        </p:txBody>
      </p:sp>
      <p:sp>
        <p:nvSpPr>
          <p:cNvPr id="4" name="Slide Number Placeholder 3"/>
          <p:cNvSpPr>
            <a:spLocks noGrp="1"/>
          </p:cNvSpPr>
          <p:nvPr>
            <p:ph type="sldNum" sz="quarter" idx="11"/>
          </p:nvPr>
        </p:nvSpPr>
        <p:spPr/>
        <p:txBody>
          <a:bodyPr/>
          <a:lstStyle/>
          <a:p>
            <a:fld id="{7BCFBF29-39BB-47B7-B83E-9E61FEB2B13F}" type="slidenum">
              <a:rPr lang="en-CA" smtClean="0"/>
              <a:pPr/>
              <a:t>6</a:t>
            </a:fld>
            <a:endParaRPr lang="en-CA"/>
          </a:p>
        </p:txBody>
      </p:sp>
      <p:sp>
        <p:nvSpPr>
          <p:cNvPr id="5" name="Footer Placeholder 4"/>
          <p:cNvSpPr>
            <a:spLocks noGrp="1"/>
          </p:cNvSpPr>
          <p:nvPr>
            <p:ph type="ftr" sz="quarter" idx="12"/>
          </p:nvPr>
        </p:nvSpPr>
        <p:spPr/>
        <p:txBody>
          <a:bodyPr/>
          <a:lstStyle/>
          <a:p>
            <a:r>
              <a:rPr lang="en-CA" dirty="0"/>
              <a:t>©2021 Canada Health Infoway</a:t>
            </a:r>
          </a:p>
        </p:txBody>
      </p:sp>
      <p:graphicFrame>
        <p:nvGraphicFramePr>
          <p:cNvPr id="6" name="Content Placeholder 5"/>
          <p:cNvGraphicFramePr>
            <a:graphicFrameLocks/>
          </p:cNvGraphicFramePr>
          <p:nvPr>
            <p:extLst>
              <p:ext uri="{D42A27DB-BD31-4B8C-83A1-F6EECF244321}">
                <p14:modId xmlns:p14="http://schemas.microsoft.com/office/powerpoint/2010/main" val="2427592837"/>
              </p:ext>
            </p:extLst>
          </p:nvPr>
        </p:nvGraphicFramePr>
        <p:xfrm>
          <a:off x="0" y="1143678"/>
          <a:ext cx="8869679" cy="3182490"/>
        </p:xfrm>
        <a:graphic>
          <a:graphicData uri="http://schemas.openxmlformats.org/drawingml/2006/table">
            <a:tbl>
              <a:tblPr firstRow="1" bandRow="1">
                <a:tableStyleId>{073A0DAA-6AF3-43AB-8588-CEC1D06C72B9}</a:tableStyleId>
              </a:tblPr>
              <a:tblGrid>
                <a:gridCol w="289477">
                  <a:extLst>
                    <a:ext uri="{9D8B030D-6E8A-4147-A177-3AD203B41FA5}">
                      <a16:colId xmlns:a16="http://schemas.microsoft.com/office/drawing/2014/main" val="347396704"/>
                    </a:ext>
                  </a:extLst>
                </a:gridCol>
                <a:gridCol w="859683">
                  <a:extLst>
                    <a:ext uri="{9D8B030D-6E8A-4147-A177-3AD203B41FA5}">
                      <a16:colId xmlns:a16="http://schemas.microsoft.com/office/drawing/2014/main" val="2447259875"/>
                    </a:ext>
                  </a:extLst>
                </a:gridCol>
                <a:gridCol w="7720519">
                  <a:extLst>
                    <a:ext uri="{9D8B030D-6E8A-4147-A177-3AD203B41FA5}">
                      <a16:colId xmlns:a16="http://schemas.microsoft.com/office/drawing/2014/main" val="2965973301"/>
                    </a:ext>
                  </a:extLst>
                </a:gridCol>
              </a:tblGrid>
              <a:tr h="324634">
                <a:tc>
                  <a:txBody>
                    <a:bodyPr/>
                    <a:lstStyle/>
                    <a:p>
                      <a:endParaRPr lang="en-CA" sz="1300" dirty="0">
                        <a:latin typeface="Calibri" panose="020F0502020204030204" pitchFamily="34" charset="0"/>
                        <a:cs typeface="Calibri" panose="020F0502020204030204" pitchFamily="34" charset="0"/>
                      </a:endParaRPr>
                    </a:p>
                  </a:txBody>
                  <a:tcPr marL="121920" marR="121920" marT="60960" marB="60960">
                    <a:noFill/>
                  </a:tcPr>
                </a:tc>
                <a:tc>
                  <a:txBody>
                    <a:bodyPr/>
                    <a:lstStyle/>
                    <a:p>
                      <a:r>
                        <a:rPr lang="en-CA" sz="1300" dirty="0">
                          <a:latin typeface="Calibri" panose="020F0502020204030204" pitchFamily="34" charset="0"/>
                          <a:cs typeface="Calibri" panose="020F0502020204030204" pitchFamily="34" charset="0"/>
                        </a:rPr>
                        <a:t>Session</a:t>
                      </a:r>
                    </a:p>
                  </a:txBody>
                  <a:tcPr marL="121920" marR="121920" marT="60960" marB="60960" anchor="ctr"/>
                </a:tc>
                <a:tc>
                  <a:txBody>
                    <a:bodyPr/>
                    <a:lstStyle/>
                    <a:p>
                      <a:r>
                        <a:rPr lang="en-CA" sz="1300" dirty="0" err="1">
                          <a:latin typeface="Calibri" panose="020F0502020204030204" pitchFamily="34" charset="0"/>
                          <a:cs typeface="Calibri" panose="020F0502020204030204" pitchFamily="34" charset="0"/>
                        </a:rPr>
                        <a:t>Infoway</a:t>
                      </a:r>
                      <a:r>
                        <a:rPr lang="en-CA" sz="1300" dirty="0">
                          <a:latin typeface="Calibri" panose="020F0502020204030204" pitchFamily="34" charset="0"/>
                          <a:cs typeface="Calibri" panose="020F0502020204030204" pitchFamily="34" charset="0"/>
                        </a:rPr>
                        <a:t> SGWG Meetings </a:t>
                      </a:r>
                      <a:r>
                        <a:rPr lang="en-CA" sz="1300" baseline="0" dirty="0">
                          <a:latin typeface="Calibri" panose="020F0502020204030204" pitchFamily="34" charset="0"/>
                          <a:cs typeface="Calibri" panose="020F0502020204030204" pitchFamily="34" charset="0"/>
                        </a:rPr>
                        <a:t>4</a:t>
                      </a:r>
                      <a:r>
                        <a:rPr lang="en-CA" sz="1300" baseline="30000" dirty="0">
                          <a:latin typeface="Calibri" panose="020F0502020204030204" pitchFamily="34" charset="0"/>
                          <a:cs typeface="Calibri" panose="020F0502020204030204" pitchFamily="34" charset="0"/>
                        </a:rPr>
                        <a:t>th</a:t>
                      </a:r>
                      <a:r>
                        <a:rPr lang="en-CA" sz="1300" baseline="0" dirty="0">
                          <a:latin typeface="Calibri" panose="020F0502020204030204" pitchFamily="34" charset="0"/>
                          <a:cs typeface="Calibri" panose="020F0502020204030204" pitchFamily="34" charset="0"/>
                        </a:rPr>
                        <a:t> Tuesday Each Month</a:t>
                      </a:r>
                      <a:endParaRPr lang="en-CA" sz="1300" dirty="0">
                        <a:latin typeface="Calibri" panose="020F0502020204030204" pitchFamily="34" charset="0"/>
                        <a:cs typeface="Calibri" panose="020F0502020204030204" pitchFamily="34" charset="0"/>
                      </a:endParaRPr>
                    </a:p>
                  </a:txBody>
                  <a:tcPr marL="121920" marR="121920" marT="60960" marB="60960" anchor="ctr"/>
                </a:tc>
                <a:extLst>
                  <a:ext uri="{0D108BD9-81ED-4DB2-BD59-A6C34878D82A}">
                    <a16:rowId xmlns:a16="http://schemas.microsoft.com/office/drawing/2014/main" val="1202043462"/>
                  </a:ext>
                </a:extLst>
              </a:tr>
              <a:tr h="1670673">
                <a:tc>
                  <a:txBody>
                    <a:bodyPr/>
                    <a:lstStyle/>
                    <a:p>
                      <a:pPr algn="l"/>
                      <a:endParaRPr lang="en-CA" sz="1300" i="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300" dirty="0">
                          <a:solidFill>
                            <a:schemeClr val="tx1"/>
                          </a:solidFill>
                          <a:latin typeface="Calibri" panose="020F0502020204030204" pitchFamily="34" charset="0"/>
                          <a:cs typeface="Calibri" panose="020F0502020204030204" pitchFamily="34" charset="0"/>
                        </a:rPr>
                        <a:t>Jan</a:t>
                      </a:r>
                      <a:r>
                        <a:rPr lang="en-CA" sz="1300" baseline="0" dirty="0">
                          <a:solidFill>
                            <a:schemeClr val="tx1"/>
                          </a:solidFill>
                          <a:latin typeface="Calibri" panose="020F0502020204030204" pitchFamily="34" charset="0"/>
                          <a:cs typeface="Calibri" panose="020F0502020204030204" pitchFamily="34" charset="0"/>
                        </a:rPr>
                        <a:t> 26</a:t>
                      </a:r>
                      <a:endParaRPr lang="en-CA" sz="1300" dirty="0">
                        <a:solidFill>
                          <a:schemeClr val="tx1"/>
                        </a:solidFill>
                        <a:latin typeface="Calibri" panose="020F0502020204030204" pitchFamily="34" charset="0"/>
                        <a:cs typeface="Calibri" panose="020F0502020204030204" pitchFamily="34" charset="0"/>
                      </a:endParaRPr>
                    </a:p>
                    <a:p>
                      <a:pPr algn="l"/>
                      <a:r>
                        <a:rPr lang="en-CA" sz="1300" i="1" dirty="0">
                          <a:solidFill>
                            <a:srgbClr val="0000FF"/>
                          </a:solidFill>
                          <a:latin typeface="Calibri" panose="020F0502020204030204" pitchFamily="34" charset="0"/>
                          <a:cs typeface="Calibri" panose="020F0502020204030204" pitchFamily="34" charset="0"/>
                        </a:rPr>
                        <a:t>Feb</a:t>
                      </a:r>
                      <a:r>
                        <a:rPr lang="en-CA" sz="1300" i="1" baseline="0" dirty="0">
                          <a:solidFill>
                            <a:srgbClr val="0000FF"/>
                          </a:solidFill>
                          <a:latin typeface="Calibri" panose="020F0502020204030204" pitchFamily="34" charset="0"/>
                          <a:cs typeface="Calibri" panose="020F0502020204030204" pitchFamily="34" charset="0"/>
                        </a:rPr>
                        <a:t> 23</a:t>
                      </a:r>
                      <a:endParaRPr lang="en-CA" sz="1300" i="1" dirty="0">
                        <a:solidFill>
                          <a:srgbClr val="0000FF"/>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Mar</a:t>
                      </a:r>
                      <a:r>
                        <a:rPr lang="en-CA" sz="1300" baseline="0" dirty="0">
                          <a:solidFill>
                            <a:schemeClr val="tx1"/>
                          </a:solidFill>
                          <a:latin typeface="Calibri" panose="020F0502020204030204" pitchFamily="34" charset="0"/>
                          <a:cs typeface="Calibri" panose="020F0502020204030204" pitchFamily="34" charset="0"/>
                        </a:rPr>
                        <a:t> 23</a:t>
                      </a:r>
                      <a:endParaRPr lang="en-CA" sz="1300" dirty="0">
                        <a:solidFill>
                          <a:schemeClr val="tx1"/>
                        </a:solidFill>
                        <a:latin typeface="Calibri" panose="020F0502020204030204" pitchFamily="34" charset="0"/>
                        <a:cs typeface="Calibri" panose="020F0502020204030204" pitchFamily="34" charset="0"/>
                      </a:endParaRPr>
                    </a:p>
                    <a:p>
                      <a:pPr algn="l"/>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Apr 27</a:t>
                      </a:r>
                    </a:p>
                    <a:p>
                      <a:pPr algn="l"/>
                      <a:r>
                        <a:rPr lang="en-CA" sz="1300" dirty="0">
                          <a:solidFill>
                            <a:schemeClr val="tx1"/>
                          </a:solidFill>
                          <a:latin typeface="Calibri" panose="020F0502020204030204" pitchFamily="34" charset="0"/>
                          <a:cs typeface="Calibri" panose="020F0502020204030204" pitchFamily="34" charset="0"/>
                        </a:rPr>
                        <a:t>May</a:t>
                      </a:r>
                      <a:r>
                        <a:rPr lang="en-CA" sz="1300" baseline="0" dirty="0">
                          <a:solidFill>
                            <a:schemeClr val="tx1"/>
                          </a:solidFill>
                          <a:latin typeface="Calibri" panose="020F0502020204030204" pitchFamily="34" charset="0"/>
                          <a:cs typeface="Calibri" panose="020F0502020204030204" pitchFamily="34" charset="0"/>
                        </a:rPr>
                        <a:t> 25</a:t>
                      </a:r>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Jun 22</a:t>
                      </a:r>
                      <a:endParaRPr lang="en-CA" sz="1300" i="0" strike="sngStrike" dirty="0">
                        <a:solidFill>
                          <a:srgbClr val="0000FF"/>
                        </a:solidFill>
                        <a:latin typeface="Calibri" panose="020F0502020204030204" pitchFamily="34" charset="0"/>
                        <a:cs typeface="Calibri" panose="020F0502020204030204" pitchFamily="34" charset="0"/>
                      </a:endParaRPr>
                    </a:p>
                  </a:txBody>
                  <a:tcPr marL="121920" marR="121920" marT="60960" marB="60960"/>
                </a:tc>
                <a:tc>
                  <a:txBody>
                    <a:bodyPr/>
                    <a:lstStyle/>
                    <a:p>
                      <a:pPr algn="l"/>
                      <a:r>
                        <a:rPr lang="en-CA" sz="1300" dirty="0">
                          <a:solidFill>
                            <a:schemeClr val="tx1"/>
                          </a:solidFill>
                          <a:latin typeface="Calibri" panose="020F0502020204030204" pitchFamily="34" charset="0"/>
                          <a:cs typeface="Calibri" panose="020F0502020204030204" pitchFamily="34" charset="0"/>
                        </a:rPr>
                        <a:t>Francis</a:t>
                      </a:r>
                      <a:r>
                        <a:rPr lang="en-CA" sz="1300" baseline="0" dirty="0">
                          <a:solidFill>
                            <a:schemeClr val="tx1"/>
                          </a:solidFill>
                          <a:latin typeface="Calibri" panose="020F0502020204030204" pitchFamily="34" charset="0"/>
                          <a:cs typeface="Calibri" panose="020F0502020204030204" pitchFamily="34" charset="0"/>
                        </a:rPr>
                        <a:t> Lau, </a:t>
                      </a:r>
                      <a:r>
                        <a:rPr lang="en-CA" sz="1300" baseline="0" dirty="0" err="1">
                          <a:solidFill>
                            <a:schemeClr val="tx1"/>
                          </a:solidFill>
                          <a:latin typeface="Calibri" panose="020F0502020204030204" pitchFamily="34" charset="0"/>
                          <a:cs typeface="Calibri" panose="020F0502020204030204" pitchFamily="34" charset="0"/>
                        </a:rPr>
                        <a:t>UVic</a:t>
                      </a:r>
                      <a:r>
                        <a:rPr lang="en-CA" sz="1300" baseline="0" dirty="0">
                          <a:solidFill>
                            <a:schemeClr val="tx1"/>
                          </a:solidFill>
                          <a:latin typeface="Calibri" panose="020F0502020204030204" pitchFamily="34" charset="0"/>
                          <a:cs typeface="Calibri" panose="020F0502020204030204" pitchFamily="34" charset="0"/>
                        </a:rPr>
                        <a:t> - </a:t>
                      </a:r>
                      <a:r>
                        <a:rPr lang="en-CA" sz="1300" dirty="0">
                          <a:solidFill>
                            <a:schemeClr val="tx1"/>
                          </a:solidFill>
                          <a:latin typeface="Calibri" panose="020F0502020204030204" pitchFamily="34" charset="0"/>
                          <a:cs typeface="Calibri" panose="020F0502020204030204" pitchFamily="34" charset="0"/>
                        </a:rPr>
                        <a:t>Recap and Next Steps</a:t>
                      </a:r>
                    </a:p>
                    <a:p>
                      <a:pPr algn="l"/>
                      <a:r>
                        <a:rPr lang="en-CA" sz="1300" i="1" baseline="0" dirty="0">
                          <a:solidFill>
                            <a:srgbClr val="0000FF"/>
                          </a:solidFill>
                          <a:latin typeface="Calibri" panose="020F0502020204030204" pitchFamily="34" charset="0"/>
                          <a:cs typeface="Calibri" panose="020F0502020204030204" pitchFamily="34" charset="0"/>
                        </a:rPr>
                        <a:t>Fernand </a:t>
                      </a:r>
                      <a:r>
                        <a:rPr lang="en-CA" sz="1300" i="1" baseline="0" dirty="0" err="1">
                          <a:solidFill>
                            <a:srgbClr val="0000FF"/>
                          </a:solidFill>
                          <a:latin typeface="Calibri" panose="020F0502020204030204" pitchFamily="34" charset="0"/>
                          <a:cs typeface="Calibri" panose="020F0502020204030204" pitchFamily="34" charset="0"/>
                        </a:rPr>
                        <a:t>Comeau</a:t>
                      </a:r>
                      <a:r>
                        <a:rPr lang="en-CA" sz="1300" i="1" baseline="0" dirty="0">
                          <a:solidFill>
                            <a:srgbClr val="0000FF"/>
                          </a:solidFill>
                          <a:latin typeface="Calibri" panose="020F0502020204030204" pitchFamily="34" charset="0"/>
                          <a:cs typeface="Calibri" panose="020F0502020204030204" pitchFamily="34" charset="0"/>
                        </a:rPr>
                        <a:t>, LGBTQ2 Secretariat – </a:t>
                      </a:r>
                      <a:r>
                        <a:rPr lang="en-CA" sz="1300" i="0" baseline="0" dirty="0">
                          <a:solidFill>
                            <a:schemeClr val="tx1"/>
                          </a:solidFill>
                          <a:latin typeface="Calibri" panose="020F0502020204030204" pitchFamily="34" charset="0"/>
                          <a:cs typeface="Calibri" panose="020F0502020204030204" pitchFamily="34" charset="0"/>
                        </a:rPr>
                        <a:t>LGBT Action Plan</a:t>
                      </a:r>
                    </a:p>
                    <a:p>
                      <a:pPr algn="l"/>
                      <a:r>
                        <a:rPr lang="en-CA" sz="1300" i="1" dirty="0">
                          <a:solidFill>
                            <a:srgbClr val="0000FF"/>
                          </a:solidFill>
                          <a:latin typeface="Calibri" panose="020F0502020204030204" pitchFamily="34" charset="0"/>
                          <a:cs typeface="Calibri" panose="020F0502020204030204" pitchFamily="34" charset="0"/>
                        </a:rPr>
                        <a:t>Karen Courtney, </a:t>
                      </a:r>
                      <a:r>
                        <a:rPr lang="en-CA" sz="1300" i="1" dirty="0" err="1">
                          <a:solidFill>
                            <a:srgbClr val="0000FF"/>
                          </a:solidFill>
                          <a:latin typeface="Calibri" panose="020F0502020204030204" pitchFamily="34" charset="0"/>
                          <a:cs typeface="Calibri" panose="020F0502020204030204" pitchFamily="34" charset="0"/>
                        </a:rPr>
                        <a:t>UVic</a:t>
                      </a:r>
                      <a:r>
                        <a:rPr lang="en-CA" sz="1300" i="1" dirty="0">
                          <a:solidFill>
                            <a:srgbClr val="0000FF"/>
                          </a:solidFill>
                          <a:latin typeface="Calibri" panose="020F0502020204030204" pitchFamily="34" charset="0"/>
                          <a:cs typeface="Calibri" panose="020F0502020204030204" pitchFamily="34" charset="0"/>
                        </a:rPr>
                        <a:t> - </a:t>
                      </a:r>
                      <a:r>
                        <a:rPr lang="en-CA" sz="1300" i="0" dirty="0">
                          <a:solidFill>
                            <a:schemeClr val="tx1"/>
                          </a:solidFill>
                          <a:latin typeface="Calibri" panose="020F0502020204030204" pitchFamily="34" charset="0"/>
                          <a:cs typeface="Calibri" panose="020F0502020204030204" pitchFamily="34" charset="0"/>
                        </a:rPr>
                        <a:t>2021 Planning </a:t>
                      </a:r>
                      <a:r>
                        <a:rPr lang="en-CA" sz="1300" i="0" baseline="0" dirty="0">
                          <a:solidFill>
                            <a:schemeClr val="tx1"/>
                          </a:solidFill>
                          <a:latin typeface="Calibri" panose="020F0502020204030204" pitchFamily="34" charset="0"/>
                          <a:cs typeface="Calibri" panose="020F0502020204030204" pitchFamily="34" charset="0"/>
                        </a:rPr>
                        <a:t>Activities</a:t>
                      </a:r>
                    </a:p>
                    <a:p>
                      <a:pPr algn="l"/>
                      <a:r>
                        <a:rPr lang="en-CA" sz="1300" i="1" baseline="0" dirty="0">
                          <a:solidFill>
                            <a:srgbClr val="0000FF"/>
                          </a:solidFill>
                          <a:latin typeface="Calibri" panose="020F0502020204030204" pitchFamily="34" charset="0"/>
                          <a:cs typeface="Calibri" panose="020F0502020204030204" pitchFamily="34" charset="0"/>
                        </a:rPr>
                        <a:t>Sidsel Pedersen, SAIT – </a:t>
                      </a:r>
                      <a:r>
                        <a:rPr lang="en-CA" sz="1300" i="0" baseline="0" dirty="0">
                          <a:solidFill>
                            <a:schemeClr val="tx1"/>
                          </a:solidFill>
                          <a:latin typeface="Calibri" panose="020F0502020204030204" pitchFamily="34" charset="0"/>
                          <a:cs typeface="Calibri" panose="020F0502020204030204" pitchFamily="34" charset="0"/>
                        </a:rPr>
                        <a:t>Sex, Identity, Gender, Expression Form Pilot for Imaging Exams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300" i="1" kern="1200" dirty="0" err="1">
                          <a:solidFill>
                            <a:srgbClr val="0000FF"/>
                          </a:solidFill>
                          <a:effectLst/>
                          <a:latin typeface="Calibri" panose="020F0502020204030204" pitchFamily="34" charset="0"/>
                          <a:ea typeface="+mn-ea"/>
                          <a:cs typeface="Calibri" panose="020F0502020204030204" pitchFamily="34" charset="0"/>
                        </a:rPr>
                        <a:t>Amédé</a:t>
                      </a:r>
                      <a:r>
                        <a:rPr lang="en-CA" sz="1300" i="1" kern="1200" dirty="0">
                          <a:solidFill>
                            <a:srgbClr val="0000FF"/>
                          </a:solidFill>
                          <a:effectLst/>
                          <a:latin typeface="Calibri" panose="020F0502020204030204" pitchFamily="34" charset="0"/>
                          <a:ea typeface="+mn-ea"/>
                          <a:cs typeface="Calibri" panose="020F0502020204030204" pitchFamily="34" charset="0"/>
                        </a:rPr>
                        <a:t> </a:t>
                      </a:r>
                      <a:r>
                        <a:rPr lang="en-CA" sz="1300" i="1" kern="1200" dirty="0" err="1">
                          <a:solidFill>
                            <a:srgbClr val="0000FF"/>
                          </a:solidFill>
                          <a:effectLst/>
                          <a:latin typeface="Calibri" panose="020F0502020204030204" pitchFamily="34" charset="0"/>
                          <a:ea typeface="+mn-ea"/>
                          <a:cs typeface="Calibri" panose="020F0502020204030204" pitchFamily="34" charset="0"/>
                        </a:rPr>
                        <a:t>Gogovor</a:t>
                      </a:r>
                      <a:r>
                        <a:rPr lang="en-CA" sz="1300" i="1" kern="1200" dirty="0">
                          <a:solidFill>
                            <a:srgbClr val="0000FF"/>
                          </a:solidFill>
                          <a:effectLst/>
                          <a:latin typeface="Calibri" panose="020F0502020204030204" pitchFamily="34" charset="0"/>
                          <a:ea typeface="+mn-ea"/>
                          <a:cs typeface="Calibri" panose="020F0502020204030204" pitchFamily="34" charset="0"/>
                        </a:rPr>
                        <a:t>, U</a:t>
                      </a:r>
                      <a:r>
                        <a:rPr lang="en-CA" sz="1300" i="1" kern="1200" baseline="0" dirty="0">
                          <a:solidFill>
                            <a:srgbClr val="0000FF"/>
                          </a:solidFill>
                          <a:effectLst/>
                          <a:latin typeface="Calibri" panose="020F0502020204030204" pitchFamily="34" charset="0"/>
                          <a:ea typeface="+mn-ea"/>
                          <a:cs typeface="Calibri" panose="020F0502020204030204" pitchFamily="34" charset="0"/>
                        </a:rPr>
                        <a:t> of Laval – </a:t>
                      </a:r>
                      <a:r>
                        <a:rPr lang="en-CA" sz="1300" i="0" kern="1200" baseline="0" dirty="0">
                          <a:solidFill>
                            <a:schemeClr val="tx1"/>
                          </a:solidFill>
                          <a:effectLst/>
                          <a:latin typeface="Calibri" panose="020F0502020204030204" pitchFamily="34" charset="0"/>
                          <a:ea typeface="+mn-ea"/>
                          <a:cs typeface="Calibri" panose="020F0502020204030204" pitchFamily="34" charset="0"/>
                        </a:rPr>
                        <a:t>Sex and Gender Analysis in Knowledge Translation Interventions</a:t>
                      </a:r>
                      <a:endParaRPr lang="en-CA" sz="1300" i="0" kern="1200" dirty="0">
                        <a:solidFill>
                          <a:schemeClr val="tx1"/>
                        </a:solidFill>
                        <a:effectLst/>
                        <a:latin typeface="Calibri" panose="020F0502020204030204" pitchFamily="34" charset="0"/>
                        <a:ea typeface="+mn-ea"/>
                        <a:cs typeface="Calibri" panose="020F0502020204030204" pitchFamily="34" charset="0"/>
                      </a:endParaRPr>
                    </a:p>
                    <a:p>
                      <a:pPr algn="l"/>
                      <a:r>
                        <a:rPr lang="en-CA" sz="1300" i="1" baseline="0" dirty="0">
                          <a:solidFill>
                            <a:srgbClr val="0000FF"/>
                          </a:solidFill>
                          <a:latin typeface="Calibri" panose="020F0502020204030204" pitchFamily="34" charset="0"/>
                          <a:cs typeface="Calibri" panose="020F0502020204030204" pitchFamily="34" charset="0"/>
                        </a:rPr>
                        <a:t>Alex Abramovich, U of T – </a:t>
                      </a:r>
                      <a:r>
                        <a:rPr lang="en-CA" sz="1300" i="0" baseline="0" dirty="0">
                          <a:solidFill>
                            <a:schemeClr val="tx1"/>
                          </a:solidFill>
                          <a:latin typeface="Calibri" panose="020F0502020204030204" pitchFamily="34" charset="0"/>
                          <a:cs typeface="Calibri" panose="020F0502020204030204" pitchFamily="34" charset="0"/>
                        </a:rPr>
                        <a:t>Health Conditions &amp; Service Use Among Transgender Patients in Canada </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txBody>
                  <a:tcPr marL="121920" marR="121920" marT="60960" marB="60960"/>
                </a:tc>
                <a:extLst>
                  <a:ext uri="{0D108BD9-81ED-4DB2-BD59-A6C34878D82A}">
                    <a16:rowId xmlns:a16="http://schemas.microsoft.com/office/drawing/2014/main" val="1690354799"/>
                  </a:ext>
                </a:extLst>
              </a:tr>
              <a:tr h="1150976">
                <a:tc>
                  <a:txBody>
                    <a:bodyPr/>
                    <a:lstStyle/>
                    <a:p>
                      <a:pPr algn="l"/>
                      <a:endParaRPr lang="en-CA" sz="1300" b="1" baseline="0" dirty="0">
                        <a:solidFill>
                          <a:srgbClr val="0000FF"/>
                        </a:solidFill>
                        <a:latin typeface="Calibri" panose="020F0502020204030204" pitchFamily="34" charset="0"/>
                        <a:cs typeface="Calibri" panose="020F0502020204030204" pitchFamily="34" charset="0"/>
                      </a:endParaRPr>
                    </a:p>
                  </a:txBody>
                  <a:tcPr marL="121920" marR="121920" marT="60960" marB="60960">
                    <a:noFill/>
                  </a:tcPr>
                </a:tc>
                <a:tc>
                  <a:txBody>
                    <a:bodyPr/>
                    <a:lstStyle/>
                    <a:p>
                      <a:pPr algn="l"/>
                      <a:r>
                        <a:rPr lang="en-CA" sz="1300" dirty="0">
                          <a:solidFill>
                            <a:schemeClr val="tx1"/>
                          </a:solidFill>
                          <a:latin typeface="Calibri" panose="020F0502020204030204" pitchFamily="34" charset="0"/>
                          <a:cs typeface="Calibri" panose="020F0502020204030204" pitchFamily="34" charset="0"/>
                        </a:rPr>
                        <a:t>Jul 27</a:t>
                      </a:r>
                    </a:p>
                    <a:p>
                      <a:pPr algn="l"/>
                      <a:r>
                        <a:rPr lang="en-CA" sz="1300" dirty="0">
                          <a:solidFill>
                            <a:schemeClr val="tx1"/>
                          </a:solidFill>
                          <a:latin typeface="Calibri" panose="020F0502020204030204" pitchFamily="34" charset="0"/>
                          <a:cs typeface="Calibri" panose="020F0502020204030204" pitchFamily="34" charset="0"/>
                        </a:rPr>
                        <a:t>Aug</a:t>
                      </a:r>
                      <a:r>
                        <a:rPr lang="en-CA" sz="1300" baseline="0" dirty="0">
                          <a:solidFill>
                            <a:schemeClr val="tx1"/>
                          </a:solidFill>
                          <a:latin typeface="Calibri" panose="020F0502020204030204" pitchFamily="34" charset="0"/>
                          <a:cs typeface="Calibri" panose="020F0502020204030204" pitchFamily="34" charset="0"/>
                        </a:rPr>
                        <a:t> 24</a:t>
                      </a:r>
                      <a:endParaRPr lang="en-CA" sz="1300" dirty="0">
                        <a:solidFill>
                          <a:schemeClr val="tx1"/>
                        </a:solidFill>
                        <a:latin typeface="Calibri" panose="020F0502020204030204" pitchFamily="34" charset="0"/>
                        <a:cs typeface="Calibri" panose="020F0502020204030204" pitchFamily="34" charset="0"/>
                      </a:endParaRPr>
                    </a:p>
                    <a:p>
                      <a:pPr algn="l"/>
                      <a:r>
                        <a:rPr lang="en-CA" sz="1300" dirty="0">
                          <a:solidFill>
                            <a:schemeClr val="tx1"/>
                          </a:solidFill>
                          <a:latin typeface="Calibri" panose="020F0502020204030204" pitchFamily="34" charset="0"/>
                          <a:cs typeface="Calibri" panose="020F0502020204030204" pitchFamily="34" charset="0"/>
                        </a:rPr>
                        <a:t>Sep</a:t>
                      </a:r>
                      <a:r>
                        <a:rPr lang="en-CA" sz="1300" baseline="0" dirty="0">
                          <a:solidFill>
                            <a:schemeClr val="tx1"/>
                          </a:solidFill>
                          <a:latin typeface="Calibri" panose="020F0502020204030204" pitchFamily="34" charset="0"/>
                          <a:cs typeface="Calibri" panose="020F0502020204030204" pitchFamily="34" charset="0"/>
                        </a:rPr>
                        <a:t> 28</a:t>
                      </a:r>
                      <a:endParaRPr lang="en-CA" sz="1300" dirty="0">
                        <a:solidFill>
                          <a:schemeClr val="tx1"/>
                        </a:solidFill>
                        <a:latin typeface="Calibri" panose="020F0502020204030204" pitchFamily="34" charset="0"/>
                        <a:cs typeface="Calibri" panose="020F0502020204030204" pitchFamily="34" charset="0"/>
                      </a:endParaRPr>
                    </a:p>
                    <a:p>
                      <a:pPr algn="l"/>
                      <a:r>
                        <a:rPr lang="en-CA" sz="1300" i="0" dirty="0">
                          <a:solidFill>
                            <a:schemeClr val="tx1"/>
                          </a:solidFill>
                          <a:latin typeface="Calibri" panose="020F0502020204030204" pitchFamily="34" charset="0"/>
                          <a:cs typeface="Calibri" panose="020F0502020204030204" pitchFamily="34" charset="0"/>
                        </a:rPr>
                        <a:t>Oct</a:t>
                      </a:r>
                      <a:r>
                        <a:rPr lang="en-CA" sz="1300" i="0" baseline="0" dirty="0">
                          <a:solidFill>
                            <a:schemeClr val="tx1"/>
                          </a:solidFill>
                          <a:latin typeface="Calibri" panose="020F0502020204030204" pitchFamily="34" charset="0"/>
                          <a:cs typeface="Calibri" panose="020F0502020204030204" pitchFamily="34" charset="0"/>
                        </a:rPr>
                        <a:t> 26</a:t>
                      </a:r>
                    </a:p>
                    <a:p>
                      <a:pPr algn="l"/>
                      <a:r>
                        <a:rPr lang="en-CA" sz="1300" i="0" baseline="0" dirty="0">
                          <a:solidFill>
                            <a:schemeClr val="tx1"/>
                          </a:solidFill>
                          <a:latin typeface="Calibri" panose="020F0502020204030204" pitchFamily="34" charset="0"/>
                          <a:cs typeface="Calibri" panose="020F0502020204030204" pitchFamily="34" charset="0"/>
                        </a:rPr>
                        <a:t>Nov 23</a:t>
                      </a:r>
                    </a:p>
                  </a:txBody>
                  <a:tcPr marL="121920" marR="121920" marT="60960" marB="60960"/>
                </a:tc>
                <a:tc>
                  <a:txBody>
                    <a:bodyPr/>
                    <a:lstStyle/>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a:t>
                      </a:r>
                    </a:p>
                    <a:p>
                      <a:pPr algn="l"/>
                      <a:r>
                        <a:rPr lang="en-CA" sz="1300" i="1" baseline="0" dirty="0">
                          <a:solidFill>
                            <a:srgbClr val="0000FF"/>
                          </a:solidFill>
                          <a:latin typeface="Calibri" panose="020F0502020204030204" pitchFamily="34" charset="0"/>
                          <a:cs typeface="Calibri" panose="020F0502020204030204" pitchFamily="34" charset="0"/>
                        </a:rPr>
                        <a:t>TBA      </a:t>
                      </a:r>
                      <a:endParaRPr lang="en-CA" sz="1300" dirty="0">
                        <a:solidFill>
                          <a:schemeClr val="tx1"/>
                        </a:solidFill>
                        <a:latin typeface="Calibri" panose="020F0502020204030204" pitchFamily="34" charset="0"/>
                        <a:cs typeface="Calibri" panose="020F0502020204030204" pitchFamily="34" charset="0"/>
                      </a:endParaRPr>
                    </a:p>
                  </a:txBody>
                  <a:tcPr marL="121920" marR="121920" marT="60960" marB="60960"/>
                </a:tc>
                <a:extLst>
                  <a:ext uri="{0D108BD9-81ED-4DB2-BD59-A6C34878D82A}">
                    <a16:rowId xmlns:a16="http://schemas.microsoft.com/office/drawing/2014/main" val="2270252423"/>
                  </a:ext>
                </a:extLst>
              </a:tr>
            </a:tbl>
          </a:graphicData>
        </a:graphic>
      </p:graphicFrame>
    </p:spTree>
    <p:extLst>
      <p:ext uri="{BB962C8B-B14F-4D97-AF65-F5344CB8AC3E}">
        <p14:creationId xmlns:p14="http://schemas.microsoft.com/office/powerpoint/2010/main" val="193701894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C10B9-369D-4747-AE8B-4064028FA928}"/>
              </a:ext>
            </a:extLst>
          </p:cNvPr>
          <p:cNvSpPr>
            <a:spLocks noGrp="1"/>
          </p:cNvSpPr>
          <p:nvPr>
            <p:ph type="title"/>
          </p:nvPr>
        </p:nvSpPr>
        <p:spPr/>
        <p:txBody>
          <a:bodyPr/>
          <a:lstStyle/>
          <a:p>
            <a:r>
              <a:rPr lang="en-CA" dirty="0"/>
              <a:t>Agenda</a:t>
            </a:r>
          </a:p>
        </p:txBody>
      </p:sp>
      <p:sp>
        <p:nvSpPr>
          <p:cNvPr id="4" name="Content Placeholder 3">
            <a:extLst>
              <a:ext uri="{FF2B5EF4-FFF2-40B4-BE49-F238E27FC236}">
                <a16:creationId xmlns:a16="http://schemas.microsoft.com/office/drawing/2014/main" id="{A2D39B84-3032-4552-B184-BD557FF5DEEF}"/>
              </a:ext>
            </a:extLst>
          </p:cNvPr>
          <p:cNvSpPr>
            <a:spLocks noGrp="1"/>
          </p:cNvSpPr>
          <p:nvPr>
            <p:ph sz="quarter" idx="10"/>
          </p:nvPr>
        </p:nvSpPr>
        <p:spPr>
          <a:xfrm>
            <a:off x="733424" y="1398896"/>
            <a:ext cx="7432566" cy="3626362"/>
          </a:xfrm>
        </p:spPr>
        <p:txBody>
          <a:bodyPr>
            <a:noAutofit/>
          </a:bodyPr>
          <a:lstStyle/>
          <a:p>
            <a:pPr marL="457200" indent="-457200">
              <a:buFont typeface="+mj-lt"/>
              <a:buAutoNum type="arabicPeriod"/>
            </a:pPr>
            <a:r>
              <a:rPr lang="en-CA" sz="1600" dirty="0">
                <a:solidFill>
                  <a:schemeClr val="bg1">
                    <a:lumMod val="85000"/>
                  </a:schemeClr>
                </a:solidFill>
              </a:rPr>
              <a:t>Welcome and Acknowledgement </a:t>
            </a:r>
          </a:p>
          <a:p>
            <a:pPr marL="457200" indent="-457200">
              <a:buFont typeface="+mj-lt"/>
              <a:buAutoNum type="arabicPeriod"/>
            </a:pPr>
            <a:r>
              <a:rPr lang="en-CA" sz="1600" dirty="0">
                <a:solidFill>
                  <a:schemeClr val="bg1">
                    <a:lumMod val="85000"/>
                  </a:schemeClr>
                </a:solidFill>
              </a:rPr>
              <a:t>Purpose of </a:t>
            </a:r>
            <a:r>
              <a:rPr lang="en-CA" sz="1600" dirty="0" err="1">
                <a:solidFill>
                  <a:schemeClr val="bg1">
                    <a:lumMod val="85000"/>
                  </a:schemeClr>
                </a:solidFill>
              </a:rPr>
              <a:t>Infoway</a:t>
            </a:r>
            <a:r>
              <a:rPr lang="en-CA" sz="1600" dirty="0">
                <a:solidFill>
                  <a:schemeClr val="bg1">
                    <a:lumMod val="85000"/>
                  </a:schemeClr>
                </a:solidFill>
              </a:rPr>
              <a:t> Sex and Gender Working Group</a:t>
            </a:r>
          </a:p>
          <a:p>
            <a:pPr marL="457200" indent="-457200">
              <a:buFont typeface="+mj-lt"/>
              <a:buAutoNum type="arabicPeriod"/>
            </a:pPr>
            <a:r>
              <a:rPr lang="en-CA" sz="1600" dirty="0">
                <a:solidFill>
                  <a:schemeClr val="bg1">
                    <a:lumMod val="85000"/>
                  </a:schemeClr>
                </a:solidFill>
              </a:rPr>
              <a:t>Presentation – Francis Lau. </a:t>
            </a:r>
            <a:r>
              <a:rPr lang="en-CA" sz="1600" i="1" dirty="0">
                <a:solidFill>
                  <a:schemeClr val="bg1">
                    <a:lumMod val="85000"/>
                  </a:schemeClr>
                </a:solidFill>
              </a:rPr>
              <a:t>CIHR Planning Project Recap &amp; Next Steps</a:t>
            </a:r>
          </a:p>
          <a:p>
            <a:pPr marL="457200" indent="-457200">
              <a:buFont typeface="+mj-lt"/>
              <a:buAutoNum type="arabicPeriod"/>
            </a:pPr>
            <a:r>
              <a:rPr lang="en-CA" sz="1600" dirty="0">
                <a:solidFill>
                  <a:schemeClr val="bg1">
                    <a:lumMod val="85000"/>
                  </a:schemeClr>
                </a:solidFill>
              </a:rPr>
              <a:t>Group Discussion and/or Questions</a:t>
            </a:r>
          </a:p>
          <a:p>
            <a:pPr marL="457200" indent="-457200">
              <a:buFont typeface="+mj-lt"/>
              <a:buAutoNum type="arabicPeriod"/>
            </a:pPr>
            <a:r>
              <a:rPr lang="en-CA" sz="1600" dirty="0">
                <a:solidFill>
                  <a:schemeClr val="bg1">
                    <a:lumMod val="85000"/>
                  </a:schemeClr>
                </a:solidFill>
              </a:rPr>
              <a:t>Meeting Schedule for 2021</a:t>
            </a:r>
          </a:p>
          <a:p>
            <a:pPr marL="457200" indent="-457200">
              <a:buFont typeface="+mj-lt"/>
              <a:buAutoNum type="arabicPeriod"/>
            </a:pPr>
            <a:r>
              <a:rPr lang="en-CA" sz="1600" dirty="0"/>
              <a:t>Adjournment</a:t>
            </a:r>
          </a:p>
        </p:txBody>
      </p:sp>
      <p:sp>
        <p:nvSpPr>
          <p:cNvPr id="2" name="Slide Number Placeholder 1">
            <a:extLst>
              <a:ext uri="{FF2B5EF4-FFF2-40B4-BE49-F238E27FC236}">
                <a16:creationId xmlns:a16="http://schemas.microsoft.com/office/drawing/2014/main" id="{652CE952-2152-4C63-98D2-EA138835CF2A}"/>
              </a:ext>
            </a:extLst>
          </p:cNvPr>
          <p:cNvSpPr>
            <a:spLocks noGrp="1"/>
          </p:cNvSpPr>
          <p:nvPr>
            <p:ph type="sldNum" sz="quarter" idx="11"/>
          </p:nvPr>
        </p:nvSpPr>
        <p:spPr/>
        <p:txBody>
          <a:bodyPr/>
          <a:lstStyle/>
          <a:p>
            <a:fld id="{86CB4B4D-7CA3-9044-876B-883B54F8677D}" type="slidenum">
              <a:rPr lang="en-US" smtClean="0"/>
              <a:pPr/>
              <a:t>7</a:t>
            </a:fld>
            <a:endParaRPr lang="en-US" dirty="0"/>
          </a:p>
        </p:txBody>
      </p:sp>
      <p:sp>
        <p:nvSpPr>
          <p:cNvPr id="5" name="Footer Placeholder 4">
            <a:extLst>
              <a:ext uri="{FF2B5EF4-FFF2-40B4-BE49-F238E27FC236}">
                <a16:creationId xmlns:a16="http://schemas.microsoft.com/office/drawing/2014/main" id="{D9451D6E-4CCD-4212-8BDB-5E668BCE7343}"/>
              </a:ext>
            </a:extLst>
          </p:cNvPr>
          <p:cNvSpPr>
            <a:spLocks noGrp="1"/>
          </p:cNvSpPr>
          <p:nvPr>
            <p:ph type="ftr" sz="quarter" idx="12"/>
          </p:nvPr>
        </p:nvSpPr>
        <p:spPr/>
        <p:txBody>
          <a:bodyPr/>
          <a:lstStyle/>
          <a:p>
            <a:r>
              <a:rPr lang="en-CA" dirty="0"/>
              <a:t>©2021 Canada Health Infoway</a:t>
            </a:r>
          </a:p>
        </p:txBody>
      </p:sp>
    </p:spTree>
    <p:extLst>
      <p:ext uri="{BB962C8B-B14F-4D97-AF65-F5344CB8AC3E}">
        <p14:creationId xmlns:p14="http://schemas.microsoft.com/office/powerpoint/2010/main" val="299128515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617FDBD9-10B0-4DA8-ACE3-459921A8CA6A}"/>
              </a:ext>
            </a:extLst>
          </p:cNvPr>
          <p:cNvSpPr>
            <a:spLocks noGrp="1"/>
          </p:cNvSpPr>
          <p:nvPr>
            <p:ph type="title"/>
          </p:nvPr>
        </p:nvSpPr>
        <p:spPr/>
        <p:txBody>
          <a:bodyPr/>
          <a:lstStyle/>
          <a:p>
            <a:r>
              <a:rPr lang="en-CA" dirty="0"/>
              <a:t>Thank you!</a:t>
            </a:r>
          </a:p>
        </p:txBody>
      </p:sp>
      <p:sp>
        <p:nvSpPr>
          <p:cNvPr id="7" name="Text Placeholder 6">
            <a:extLst>
              <a:ext uri="{FF2B5EF4-FFF2-40B4-BE49-F238E27FC236}">
                <a16:creationId xmlns:a16="http://schemas.microsoft.com/office/drawing/2014/main" id="{DC412520-E1A0-4218-B178-9AA1048E2C2F}"/>
              </a:ext>
            </a:extLst>
          </p:cNvPr>
          <p:cNvSpPr>
            <a:spLocks noGrp="1"/>
          </p:cNvSpPr>
          <p:nvPr>
            <p:ph type="body" sz="quarter" idx="1"/>
          </p:nvPr>
        </p:nvSpPr>
        <p:spPr/>
        <p:txBody>
          <a:bodyPr/>
          <a:lstStyle/>
          <a:p>
            <a:r>
              <a:rPr lang="en-US" dirty="0"/>
              <a:t>k</a:t>
            </a:r>
            <a:r>
              <a:rPr lang="en-CA" dirty="0"/>
              <a:t>davison@Infoway-inforoute.ca</a:t>
            </a:r>
          </a:p>
          <a:p>
            <a:endParaRPr lang="en-CA" dirty="0"/>
          </a:p>
        </p:txBody>
      </p:sp>
    </p:spTree>
    <p:extLst>
      <p:ext uri="{BB962C8B-B14F-4D97-AF65-F5344CB8AC3E}">
        <p14:creationId xmlns:p14="http://schemas.microsoft.com/office/powerpoint/2010/main" val="3163719854"/>
      </p:ext>
    </p:extLst>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6.png"/></Relationships>
</file>

<file path=ppt/theme/theme1.xml><?xml version="1.0" encoding="utf-8"?>
<a:theme xmlns:a="http://schemas.openxmlformats.org/drawingml/2006/main" name="Canada Health Infoway">
  <a:themeElements>
    <a:clrScheme name="Access Health 2019">
      <a:dk1>
        <a:srgbClr val="000000"/>
      </a:dk1>
      <a:lt1>
        <a:srgbClr val="FFFFFF"/>
      </a:lt1>
      <a:dk2>
        <a:srgbClr val="E02E3B"/>
      </a:dk2>
      <a:lt2>
        <a:srgbClr val="D8D8D8"/>
      </a:lt2>
      <a:accent1>
        <a:srgbClr val="A3232C"/>
      </a:accent1>
      <a:accent2>
        <a:srgbClr val="610210"/>
      </a:accent2>
      <a:accent3>
        <a:srgbClr val="0A3E3F"/>
      </a:accent3>
      <a:accent4>
        <a:srgbClr val="326D6B"/>
      </a:accent4>
      <a:accent5>
        <a:srgbClr val="1F305B"/>
      </a:accent5>
      <a:accent6>
        <a:srgbClr val="4C5E84"/>
      </a:accent6>
      <a:hlink>
        <a:srgbClr val="E02E3B"/>
      </a:hlink>
      <a:folHlink>
        <a:srgbClr val="E02E3B"/>
      </a:folHlink>
    </a:clrScheme>
    <a:fontScheme name="Canada Health Infoway Arial">
      <a:majorFont>
        <a:latin typeface="Arial"/>
        <a:ea typeface=""/>
        <a:cs typeface=""/>
      </a:majorFont>
      <a:minorFont>
        <a:latin typeface="Arial"/>
        <a:ea typeface=""/>
        <a:cs typefac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a:solidFill>
              <a:srgbClr val="FFFFFF"/>
            </a:solidFill>
            <a:ea typeface="Helvetica Neue Light"/>
            <a:cs typeface="Helvetica Neue Light"/>
            <a:sym typeface="Helvetica Neue Light"/>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algn="l" defTabSz="825500">
          <a:defRPr sz="1600" b="0" cap="none" dirty="0" smtClean="0"/>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Light"/>
            <a:ea typeface="Helvetica Neue Light"/>
            <a:cs typeface="Helvetica Neue Light"/>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300" b="1" i="0" u="none" strike="noStrike" cap="all" spc="0" normalizeH="0" baseline="0">
            <a:ln>
              <a:noFill/>
            </a:ln>
            <a:solidFill>
              <a:srgbClr val="515252"/>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Infoway - PowerPoint Template - V2 - November 7 2018</Template>
  <TotalTime>26583</TotalTime>
  <Words>1336</Words>
  <Application>Microsoft Office PowerPoint</Application>
  <PresentationFormat>On-screen Show (16:9)</PresentationFormat>
  <Paragraphs>129</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Helvetica Neue</vt:lpstr>
      <vt:lpstr>Helvetica Neue Light</vt:lpstr>
      <vt:lpstr>Canada Health Infoway</vt:lpstr>
      <vt:lpstr>Sex and Gender Working Group</vt:lpstr>
      <vt:lpstr>Agenda</vt:lpstr>
      <vt:lpstr>2. Purpose of Infoway Sex and Gender Working Group</vt:lpstr>
      <vt:lpstr>Agenda</vt:lpstr>
      <vt:lpstr>Agenda</vt:lpstr>
      <vt:lpstr>5. Meeting Schedule for 2021</vt:lpstr>
      <vt:lpstr>Agenda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Lucy Langstaff</dc:creator>
  <cp:lastModifiedBy>Davison , Kelly</cp:lastModifiedBy>
  <cp:revision>523</cp:revision>
  <cp:lastPrinted>2019-12-10T16:07:28Z</cp:lastPrinted>
  <dcterms:created xsi:type="dcterms:W3CDTF">2018-11-29T01:44:37Z</dcterms:created>
  <dcterms:modified xsi:type="dcterms:W3CDTF">2021-01-26T18:02:31Z</dcterms:modified>
</cp:coreProperties>
</file>