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85" r:id="rId3"/>
    <p:sldId id="295" r:id="rId4"/>
    <p:sldId id="296" r:id="rId5"/>
    <p:sldId id="294" r:id="rId6"/>
    <p:sldId id="29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78D42D1-C572-4D41-BF3B-CFEF6148539D}">
          <p14:sldIdLst>
            <p14:sldId id="257"/>
            <p14:sldId id="285"/>
            <p14:sldId id="295"/>
            <p14:sldId id="296"/>
          </p14:sldIdLst>
        </p14:section>
        <p14:section name="Appendix" id="{CE100613-C01F-4BFF-AE2B-1FFC1EB53B51}">
          <p14:sldIdLst>
            <p14:sldId id="294"/>
            <p14:sldId id="29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1"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36BBCF-18AD-473D-A2F6-74924ADF09A7}" v="6" dt="2023-07-21T18:55:14.7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47" autoAdjust="0"/>
    <p:restoredTop sz="94660"/>
  </p:normalViewPr>
  <p:slideViewPr>
    <p:cSldViewPr snapToGrid="0">
      <p:cViewPr varScale="1">
        <p:scale>
          <a:sx n="113" d="100"/>
          <a:sy n="113" d="100"/>
        </p:scale>
        <p:origin x="51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Sheridan" userId="281e4631-2ba3-493a-978c-63fee9769b29" providerId="ADAL" clId="{BB36BBCF-18AD-473D-A2F6-74924ADF09A7}"/>
    <pc:docChg chg="undo custSel addSld delSld modSld sldOrd addSection modSection">
      <pc:chgData name="Cook, Sheridan" userId="281e4631-2ba3-493a-978c-63fee9769b29" providerId="ADAL" clId="{BB36BBCF-18AD-473D-A2F6-74924ADF09A7}" dt="2023-07-21T19:01:36.805" v="2954" actId="20577"/>
      <pc:docMkLst>
        <pc:docMk/>
      </pc:docMkLst>
      <pc:sldChg chg="modSp mod">
        <pc:chgData name="Cook, Sheridan" userId="281e4631-2ba3-493a-978c-63fee9769b29" providerId="ADAL" clId="{BB36BBCF-18AD-473D-A2F6-74924ADF09A7}" dt="2023-07-21T16:59:40.531" v="1142" actId="20577"/>
        <pc:sldMkLst>
          <pc:docMk/>
          <pc:sldMk cId="2619770611" sldId="285"/>
        </pc:sldMkLst>
        <pc:spChg chg="mod">
          <ac:chgData name="Cook, Sheridan" userId="281e4631-2ba3-493a-978c-63fee9769b29" providerId="ADAL" clId="{BB36BBCF-18AD-473D-A2F6-74924ADF09A7}" dt="2023-07-21T16:59:40.531" v="1142" actId="20577"/>
          <ac:spMkLst>
            <pc:docMk/>
            <pc:sldMk cId="2619770611" sldId="285"/>
            <ac:spMk id="3" creationId="{3E4FBE9C-3113-48B8-AD7B-C730FC4A799F}"/>
          </ac:spMkLst>
        </pc:spChg>
      </pc:sldChg>
      <pc:sldChg chg="del">
        <pc:chgData name="Cook, Sheridan" userId="281e4631-2ba3-493a-978c-63fee9769b29" providerId="ADAL" clId="{BB36BBCF-18AD-473D-A2F6-74924ADF09A7}" dt="2023-07-21T16:50:56.955" v="230" actId="47"/>
        <pc:sldMkLst>
          <pc:docMk/>
          <pc:sldMk cId="708599316" sldId="291"/>
        </pc:sldMkLst>
      </pc:sldChg>
      <pc:sldChg chg="del">
        <pc:chgData name="Cook, Sheridan" userId="281e4631-2ba3-493a-978c-63fee9769b29" providerId="ADAL" clId="{BB36BBCF-18AD-473D-A2F6-74924ADF09A7}" dt="2023-07-21T16:50:56.955" v="230" actId="47"/>
        <pc:sldMkLst>
          <pc:docMk/>
          <pc:sldMk cId="2401098894" sldId="292"/>
        </pc:sldMkLst>
      </pc:sldChg>
      <pc:sldChg chg="modSp mod ord">
        <pc:chgData name="Cook, Sheridan" userId="281e4631-2ba3-493a-978c-63fee9769b29" providerId="ADAL" clId="{BB36BBCF-18AD-473D-A2F6-74924ADF09A7}" dt="2023-07-21T18:39:51.558" v="2407" actId="20577"/>
        <pc:sldMkLst>
          <pc:docMk/>
          <pc:sldMk cId="1889114144" sldId="293"/>
        </pc:sldMkLst>
        <pc:spChg chg="mod">
          <ac:chgData name="Cook, Sheridan" userId="281e4631-2ba3-493a-978c-63fee9769b29" providerId="ADAL" clId="{BB36BBCF-18AD-473D-A2F6-74924ADF09A7}" dt="2023-07-21T18:39:51.558" v="2407" actId="20577"/>
          <ac:spMkLst>
            <pc:docMk/>
            <pc:sldMk cId="1889114144" sldId="293"/>
            <ac:spMk id="3" creationId="{10DE9109-1167-30FB-A655-76B33DF6836D}"/>
          </ac:spMkLst>
        </pc:spChg>
      </pc:sldChg>
      <pc:sldChg chg="ord">
        <pc:chgData name="Cook, Sheridan" userId="281e4631-2ba3-493a-978c-63fee9769b29" providerId="ADAL" clId="{BB36BBCF-18AD-473D-A2F6-74924ADF09A7}" dt="2023-07-21T16:51:22.586" v="235" actId="20578"/>
        <pc:sldMkLst>
          <pc:docMk/>
          <pc:sldMk cId="2152072620" sldId="294"/>
        </pc:sldMkLst>
      </pc:sldChg>
      <pc:sldChg chg="modSp new mod">
        <pc:chgData name="Cook, Sheridan" userId="281e4631-2ba3-493a-978c-63fee9769b29" providerId="ADAL" clId="{BB36BBCF-18AD-473D-A2F6-74924ADF09A7}" dt="2023-07-21T18:12:57.132" v="2055" actId="20577"/>
        <pc:sldMkLst>
          <pc:docMk/>
          <pc:sldMk cId="1536862933" sldId="295"/>
        </pc:sldMkLst>
        <pc:spChg chg="mod">
          <ac:chgData name="Cook, Sheridan" userId="281e4631-2ba3-493a-978c-63fee9769b29" providerId="ADAL" clId="{BB36BBCF-18AD-473D-A2F6-74924ADF09A7}" dt="2023-07-21T16:51:33.732" v="285" actId="20577"/>
          <ac:spMkLst>
            <pc:docMk/>
            <pc:sldMk cId="1536862933" sldId="295"/>
            <ac:spMk id="2" creationId="{9EB46AAA-2A4B-8214-5B6E-3B134ECFFF21}"/>
          </ac:spMkLst>
        </pc:spChg>
        <pc:spChg chg="mod">
          <ac:chgData name="Cook, Sheridan" userId="281e4631-2ba3-493a-978c-63fee9769b29" providerId="ADAL" clId="{BB36BBCF-18AD-473D-A2F6-74924ADF09A7}" dt="2023-07-21T18:12:57.132" v="2055" actId="20577"/>
          <ac:spMkLst>
            <pc:docMk/>
            <pc:sldMk cId="1536862933" sldId="295"/>
            <ac:spMk id="3" creationId="{35D5C472-38F3-DDB6-65EF-33B045D5B68B}"/>
          </ac:spMkLst>
        </pc:spChg>
      </pc:sldChg>
      <pc:sldChg chg="addSp modSp add mod">
        <pc:chgData name="Cook, Sheridan" userId="281e4631-2ba3-493a-978c-63fee9769b29" providerId="ADAL" clId="{BB36BBCF-18AD-473D-A2F6-74924ADF09A7}" dt="2023-07-21T19:01:36.805" v="2954" actId="20577"/>
        <pc:sldMkLst>
          <pc:docMk/>
          <pc:sldMk cId="122358158" sldId="296"/>
        </pc:sldMkLst>
        <pc:spChg chg="mod">
          <ac:chgData name="Cook, Sheridan" userId="281e4631-2ba3-493a-978c-63fee9769b29" providerId="ADAL" clId="{BB36BBCF-18AD-473D-A2F6-74924ADF09A7}" dt="2023-07-21T16:52:40.557" v="324" actId="20577"/>
          <ac:spMkLst>
            <pc:docMk/>
            <pc:sldMk cId="122358158" sldId="296"/>
            <ac:spMk id="2" creationId="{9EB46AAA-2A4B-8214-5B6E-3B134ECFFF21}"/>
          </ac:spMkLst>
        </pc:spChg>
        <pc:spChg chg="mod">
          <ac:chgData name="Cook, Sheridan" userId="281e4631-2ba3-493a-978c-63fee9769b29" providerId="ADAL" clId="{BB36BBCF-18AD-473D-A2F6-74924ADF09A7}" dt="2023-07-21T17:20:05.608" v="1803" actId="20577"/>
          <ac:spMkLst>
            <pc:docMk/>
            <pc:sldMk cId="122358158" sldId="296"/>
            <ac:spMk id="3" creationId="{35D5C472-38F3-DDB6-65EF-33B045D5B68B}"/>
          </ac:spMkLst>
        </pc:spChg>
        <pc:spChg chg="add mod">
          <ac:chgData name="Cook, Sheridan" userId="281e4631-2ba3-493a-978c-63fee9769b29" providerId="ADAL" clId="{BB36BBCF-18AD-473D-A2F6-74924ADF09A7}" dt="2023-07-21T19:01:36.805" v="2954" actId="20577"/>
          <ac:spMkLst>
            <pc:docMk/>
            <pc:sldMk cId="122358158" sldId="296"/>
            <ac:spMk id="4" creationId="{A77A34AC-FDFD-CCEA-2529-136A5DB73DC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1007B-F5C1-40AA-85F2-878900842952}" type="datetimeFigureOut">
              <a:rPr lang="en-US" smtClean="0"/>
              <a:t>7/21/2023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0A5BA6-148E-492B-9145-4CF77C16B576}" type="slidenum">
              <a:rPr lang="en-US" smtClean="0"/>
              <a:t>‹#›</a:t>
            </a:fld>
            <a:endParaRPr lang="en-US"/>
          </a:p>
        </p:txBody>
      </p:sp>
    </p:spTree>
    <p:extLst>
      <p:ext uri="{BB962C8B-B14F-4D97-AF65-F5344CB8AC3E}">
        <p14:creationId xmlns:p14="http://schemas.microsoft.com/office/powerpoint/2010/main" val="2632172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CEA85-91F9-46D1-B9C4-6FD420F072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D0E1E8-1E46-4455-9DDD-19318F18F9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EAE2B4-A91A-4F46-92A3-3CA051DBA193}"/>
              </a:ext>
            </a:extLst>
          </p:cNvPr>
          <p:cNvSpPr>
            <a:spLocks noGrp="1"/>
          </p:cNvSpPr>
          <p:nvPr>
            <p:ph type="dt" sz="half" idx="10"/>
          </p:nvPr>
        </p:nvSpPr>
        <p:spPr/>
        <p:txBody>
          <a:bodyPr/>
          <a:lstStyle/>
          <a:p>
            <a:fld id="{FA04F68F-86FA-4928-8744-5762558F6365}" type="datetimeFigureOut">
              <a:rPr lang="en-US" smtClean="0"/>
              <a:t>7/21/2023</a:t>
            </a:fld>
            <a:endParaRPr lang="en-US"/>
          </a:p>
        </p:txBody>
      </p:sp>
      <p:sp>
        <p:nvSpPr>
          <p:cNvPr id="5" name="Footer Placeholder 4">
            <a:extLst>
              <a:ext uri="{FF2B5EF4-FFF2-40B4-BE49-F238E27FC236}">
                <a16:creationId xmlns:a16="http://schemas.microsoft.com/office/drawing/2014/main" id="{49280C37-ECA1-45DD-8D98-BBDA89EF30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1E6A04-0245-400B-8647-B2CDA30B0A58}"/>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7464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7AE13-20A9-4BF2-B002-1572CC05B3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23F2BA-B043-43BD-A2B5-A98B762695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93A1E6-E9D2-4419-8ECC-16DCB37887EA}"/>
              </a:ext>
            </a:extLst>
          </p:cNvPr>
          <p:cNvSpPr>
            <a:spLocks noGrp="1"/>
          </p:cNvSpPr>
          <p:nvPr>
            <p:ph type="dt" sz="half" idx="10"/>
          </p:nvPr>
        </p:nvSpPr>
        <p:spPr/>
        <p:txBody>
          <a:bodyPr/>
          <a:lstStyle/>
          <a:p>
            <a:fld id="{FA04F68F-86FA-4928-8744-5762558F6365}" type="datetimeFigureOut">
              <a:rPr lang="en-US" smtClean="0"/>
              <a:t>7/21/2023</a:t>
            </a:fld>
            <a:endParaRPr lang="en-US"/>
          </a:p>
        </p:txBody>
      </p:sp>
      <p:sp>
        <p:nvSpPr>
          <p:cNvPr id="5" name="Footer Placeholder 4">
            <a:extLst>
              <a:ext uri="{FF2B5EF4-FFF2-40B4-BE49-F238E27FC236}">
                <a16:creationId xmlns:a16="http://schemas.microsoft.com/office/drawing/2014/main" id="{F7B91DB6-A4DB-4627-A7F0-1076CCAEB7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807FD7-C704-4979-B0BD-50784018528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840833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EFBE18-D1EA-4385-BD42-2304559600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4A8AF1-8C82-4CC0-9046-7648DEFCEB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348D46-A8B1-4301-8342-B2A41EAD5B96}"/>
              </a:ext>
            </a:extLst>
          </p:cNvPr>
          <p:cNvSpPr>
            <a:spLocks noGrp="1"/>
          </p:cNvSpPr>
          <p:nvPr>
            <p:ph type="dt" sz="half" idx="10"/>
          </p:nvPr>
        </p:nvSpPr>
        <p:spPr/>
        <p:txBody>
          <a:bodyPr/>
          <a:lstStyle/>
          <a:p>
            <a:fld id="{FA04F68F-86FA-4928-8744-5762558F6365}" type="datetimeFigureOut">
              <a:rPr lang="en-US" smtClean="0"/>
              <a:t>7/21/2023</a:t>
            </a:fld>
            <a:endParaRPr lang="en-US"/>
          </a:p>
        </p:txBody>
      </p:sp>
      <p:sp>
        <p:nvSpPr>
          <p:cNvPr id="5" name="Footer Placeholder 4">
            <a:extLst>
              <a:ext uri="{FF2B5EF4-FFF2-40B4-BE49-F238E27FC236}">
                <a16:creationId xmlns:a16="http://schemas.microsoft.com/office/drawing/2014/main" id="{62347DD8-D694-4307-B5EB-989735101D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EE7F01-A420-4CA9-B776-EAFBE6808255}"/>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61546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6C454-DB7E-4367-A708-27C33F0741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47359D-CA23-4D32-8E30-CD3F9109A2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3332B5-CF86-4F6A-919A-3D336FA1E057}"/>
              </a:ext>
            </a:extLst>
          </p:cNvPr>
          <p:cNvSpPr>
            <a:spLocks noGrp="1"/>
          </p:cNvSpPr>
          <p:nvPr>
            <p:ph type="dt" sz="half" idx="10"/>
          </p:nvPr>
        </p:nvSpPr>
        <p:spPr/>
        <p:txBody>
          <a:bodyPr/>
          <a:lstStyle/>
          <a:p>
            <a:fld id="{FA04F68F-86FA-4928-8744-5762558F6365}" type="datetimeFigureOut">
              <a:rPr lang="en-US" smtClean="0"/>
              <a:t>7/21/2023</a:t>
            </a:fld>
            <a:endParaRPr lang="en-US"/>
          </a:p>
        </p:txBody>
      </p:sp>
      <p:sp>
        <p:nvSpPr>
          <p:cNvPr id="5" name="Footer Placeholder 4">
            <a:extLst>
              <a:ext uri="{FF2B5EF4-FFF2-40B4-BE49-F238E27FC236}">
                <a16:creationId xmlns:a16="http://schemas.microsoft.com/office/drawing/2014/main" id="{BEFF9017-E10E-4A8D-952E-33146E47CB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99007E-C480-4B68-9CAC-1D7C6D3C9727}"/>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970339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4DEED-74F4-44A0-A2F3-DB85474DA8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9451A2-82FC-4218-BB2C-959A19F014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CB5F-5AD9-4DDA-95D7-64DBE2B97E6E}"/>
              </a:ext>
            </a:extLst>
          </p:cNvPr>
          <p:cNvSpPr>
            <a:spLocks noGrp="1"/>
          </p:cNvSpPr>
          <p:nvPr>
            <p:ph type="dt" sz="half" idx="10"/>
          </p:nvPr>
        </p:nvSpPr>
        <p:spPr/>
        <p:txBody>
          <a:bodyPr/>
          <a:lstStyle/>
          <a:p>
            <a:fld id="{FA04F68F-86FA-4928-8744-5762558F6365}" type="datetimeFigureOut">
              <a:rPr lang="en-US" smtClean="0"/>
              <a:t>7/21/2023</a:t>
            </a:fld>
            <a:endParaRPr lang="en-US"/>
          </a:p>
        </p:txBody>
      </p:sp>
      <p:sp>
        <p:nvSpPr>
          <p:cNvPr id="5" name="Footer Placeholder 4">
            <a:extLst>
              <a:ext uri="{FF2B5EF4-FFF2-40B4-BE49-F238E27FC236}">
                <a16:creationId xmlns:a16="http://schemas.microsoft.com/office/drawing/2014/main" id="{A7C786D1-4325-442E-B309-042425E757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A945B5-02C8-4D66-A256-732C3EB918B6}"/>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90180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CFC44-A090-4320-B1B8-722FD915F1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D49ED1-91D2-4DCB-9FBE-A19DBB9C30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7667AC-A441-44F3-BD21-4B9DB857A8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45CB0F-4C68-4E62-8963-50A838DF8A9C}"/>
              </a:ext>
            </a:extLst>
          </p:cNvPr>
          <p:cNvSpPr>
            <a:spLocks noGrp="1"/>
          </p:cNvSpPr>
          <p:nvPr>
            <p:ph type="dt" sz="half" idx="10"/>
          </p:nvPr>
        </p:nvSpPr>
        <p:spPr/>
        <p:txBody>
          <a:bodyPr/>
          <a:lstStyle/>
          <a:p>
            <a:fld id="{FA04F68F-86FA-4928-8744-5762558F6365}" type="datetimeFigureOut">
              <a:rPr lang="en-US" smtClean="0"/>
              <a:t>7/21/2023</a:t>
            </a:fld>
            <a:endParaRPr lang="en-US"/>
          </a:p>
        </p:txBody>
      </p:sp>
      <p:sp>
        <p:nvSpPr>
          <p:cNvPr id="6" name="Footer Placeholder 5">
            <a:extLst>
              <a:ext uri="{FF2B5EF4-FFF2-40B4-BE49-F238E27FC236}">
                <a16:creationId xmlns:a16="http://schemas.microsoft.com/office/drawing/2014/main" id="{7398729F-ADD1-4661-BBE8-D5C6EF7829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A11C04-F4C6-4A60-8B02-CEF2EEB8939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4099209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4AF12-CF55-4BA5-9A59-1E12F4849F6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51A4FD-64F6-4DA3-8B62-E83F1088F2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FBBF7-86A6-4AFD-BB70-FFDA3B6E4D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9E2CA0-3F89-47E9-96FC-F9AB3C335A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F61731-D8AF-40B2-919A-6078FE96B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8952018-2D4B-4F2D-8EC6-7671865E53E7}"/>
              </a:ext>
            </a:extLst>
          </p:cNvPr>
          <p:cNvSpPr>
            <a:spLocks noGrp="1"/>
          </p:cNvSpPr>
          <p:nvPr>
            <p:ph type="dt" sz="half" idx="10"/>
          </p:nvPr>
        </p:nvSpPr>
        <p:spPr/>
        <p:txBody>
          <a:bodyPr/>
          <a:lstStyle/>
          <a:p>
            <a:fld id="{FA04F68F-86FA-4928-8744-5762558F6365}" type="datetimeFigureOut">
              <a:rPr lang="en-US" smtClean="0"/>
              <a:t>7/21/2023</a:t>
            </a:fld>
            <a:endParaRPr lang="en-US"/>
          </a:p>
        </p:txBody>
      </p:sp>
      <p:sp>
        <p:nvSpPr>
          <p:cNvPr id="8" name="Footer Placeholder 7">
            <a:extLst>
              <a:ext uri="{FF2B5EF4-FFF2-40B4-BE49-F238E27FC236}">
                <a16:creationId xmlns:a16="http://schemas.microsoft.com/office/drawing/2014/main" id="{08469BBC-9365-4F1F-815E-CEC6D5F2C9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C6BFA1-C89F-4F0C-90B9-AC5D2BCA8B59}"/>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139951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94EB3-170C-4039-B98E-D43BE2E70C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AB40EE-9820-4CEC-B15F-B45E632F4FE0}"/>
              </a:ext>
            </a:extLst>
          </p:cNvPr>
          <p:cNvSpPr>
            <a:spLocks noGrp="1"/>
          </p:cNvSpPr>
          <p:nvPr>
            <p:ph type="dt" sz="half" idx="10"/>
          </p:nvPr>
        </p:nvSpPr>
        <p:spPr/>
        <p:txBody>
          <a:bodyPr/>
          <a:lstStyle/>
          <a:p>
            <a:fld id="{FA04F68F-86FA-4928-8744-5762558F6365}" type="datetimeFigureOut">
              <a:rPr lang="en-US" smtClean="0"/>
              <a:t>7/21/2023</a:t>
            </a:fld>
            <a:endParaRPr lang="en-US"/>
          </a:p>
        </p:txBody>
      </p:sp>
      <p:sp>
        <p:nvSpPr>
          <p:cNvPr id="4" name="Footer Placeholder 3">
            <a:extLst>
              <a:ext uri="{FF2B5EF4-FFF2-40B4-BE49-F238E27FC236}">
                <a16:creationId xmlns:a16="http://schemas.microsoft.com/office/drawing/2014/main" id="{8DDDF080-2622-42E3-A1F9-5D5FE74FA4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6B1680-8FAB-4B0F-AFF9-79C53CC8DB3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451985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407847-9319-41A7-A767-F2353470C16E}"/>
              </a:ext>
            </a:extLst>
          </p:cNvPr>
          <p:cNvSpPr>
            <a:spLocks noGrp="1"/>
          </p:cNvSpPr>
          <p:nvPr>
            <p:ph type="dt" sz="half" idx="10"/>
          </p:nvPr>
        </p:nvSpPr>
        <p:spPr/>
        <p:txBody>
          <a:bodyPr/>
          <a:lstStyle/>
          <a:p>
            <a:fld id="{FA04F68F-86FA-4928-8744-5762558F6365}" type="datetimeFigureOut">
              <a:rPr lang="en-US" smtClean="0"/>
              <a:t>7/21/2023</a:t>
            </a:fld>
            <a:endParaRPr lang="en-US"/>
          </a:p>
        </p:txBody>
      </p:sp>
      <p:sp>
        <p:nvSpPr>
          <p:cNvPr id="3" name="Footer Placeholder 2">
            <a:extLst>
              <a:ext uri="{FF2B5EF4-FFF2-40B4-BE49-F238E27FC236}">
                <a16:creationId xmlns:a16="http://schemas.microsoft.com/office/drawing/2014/main" id="{1E1EA662-D275-48BC-A09A-0164BA2340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FC23BA-1946-4B17-AFD6-AACCD42816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6091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BC704-4409-4D03-BAB0-F7E3D94712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FE5003-528D-42F7-958F-C81D23BAF5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14CAE8-F706-4AF6-987A-EEB2BE62E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36B4BC-2BD1-4DA6-9F23-388C37FD43D8}"/>
              </a:ext>
            </a:extLst>
          </p:cNvPr>
          <p:cNvSpPr>
            <a:spLocks noGrp="1"/>
          </p:cNvSpPr>
          <p:nvPr>
            <p:ph type="dt" sz="half" idx="10"/>
          </p:nvPr>
        </p:nvSpPr>
        <p:spPr/>
        <p:txBody>
          <a:bodyPr/>
          <a:lstStyle/>
          <a:p>
            <a:fld id="{FA04F68F-86FA-4928-8744-5762558F6365}" type="datetimeFigureOut">
              <a:rPr lang="en-US" smtClean="0"/>
              <a:t>7/21/2023</a:t>
            </a:fld>
            <a:endParaRPr lang="en-US"/>
          </a:p>
        </p:txBody>
      </p:sp>
      <p:sp>
        <p:nvSpPr>
          <p:cNvPr id="6" name="Footer Placeholder 5">
            <a:extLst>
              <a:ext uri="{FF2B5EF4-FFF2-40B4-BE49-F238E27FC236}">
                <a16:creationId xmlns:a16="http://schemas.microsoft.com/office/drawing/2014/main" id="{B2884BB6-9013-4028-851A-5F70988FE6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972A7B-A445-4A01-89CA-80BABE6A807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565325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E905-F783-4C9F-8CCD-9677B94E03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040196-01B3-4099-843B-7EACCEE527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15E8D7-4703-4FF5-98D7-03FF8C1E8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7B6F97-4634-471A-A510-E1F2256F77B5}"/>
              </a:ext>
            </a:extLst>
          </p:cNvPr>
          <p:cNvSpPr>
            <a:spLocks noGrp="1"/>
          </p:cNvSpPr>
          <p:nvPr>
            <p:ph type="dt" sz="half" idx="10"/>
          </p:nvPr>
        </p:nvSpPr>
        <p:spPr/>
        <p:txBody>
          <a:bodyPr/>
          <a:lstStyle/>
          <a:p>
            <a:fld id="{FA04F68F-86FA-4928-8744-5762558F6365}" type="datetimeFigureOut">
              <a:rPr lang="en-US" smtClean="0"/>
              <a:t>7/21/2023</a:t>
            </a:fld>
            <a:endParaRPr lang="en-US"/>
          </a:p>
        </p:txBody>
      </p:sp>
      <p:sp>
        <p:nvSpPr>
          <p:cNvPr id="6" name="Footer Placeholder 5">
            <a:extLst>
              <a:ext uri="{FF2B5EF4-FFF2-40B4-BE49-F238E27FC236}">
                <a16:creationId xmlns:a16="http://schemas.microsoft.com/office/drawing/2014/main" id="{B931F472-60F6-4CE6-8D8E-F9FF0F778D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2324D-AD08-4FA2-B4FF-64CEBE0A82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692839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99D07B-85CA-4AF7-9D73-9BF0938AA7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4B9A84-E2C9-4075-8BB3-F9EDC3AEA7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6AF8BE-B01B-46CE-A0DE-5522375CF2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4F68F-86FA-4928-8744-5762558F6365}" type="datetimeFigureOut">
              <a:rPr lang="en-US" smtClean="0"/>
              <a:t>7/21/2023</a:t>
            </a:fld>
            <a:endParaRPr lang="en-US"/>
          </a:p>
        </p:txBody>
      </p:sp>
      <p:sp>
        <p:nvSpPr>
          <p:cNvPr id="5" name="Footer Placeholder 4">
            <a:extLst>
              <a:ext uri="{FF2B5EF4-FFF2-40B4-BE49-F238E27FC236}">
                <a16:creationId xmlns:a16="http://schemas.microsoft.com/office/drawing/2014/main" id="{368111BD-5B84-48C3-975F-9A4BFB3A00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98E3D4-6CA6-44BB-8403-73F4056B51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9A4EC-1C05-4A06-96E4-ED1138DB3191}" type="slidenum">
              <a:rPr lang="en-US" smtClean="0"/>
              <a:t>‹#›</a:t>
            </a:fld>
            <a:endParaRPr lang="en-US"/>
          </a:p>
        </p:txBody>
      </p:sp>
    </p:spTree>
    <p:extLst>
      <p:ext uri="{BB962C8B-B14F-4D97-AF65-F5344CB8AC3E}">
        <p14:creationId xmlns:p14="http://schemas.microsoft.com/office/powerpoint/2010/main" val="3266915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storage.infoway-inforoute.ca/index.php/s/r2fgjIKoaNMXpVT" TargetMode="External"/><Relationship Id="rId2" Type="http://schemas.openxmlformats.org/officeDocument/2006/relationships/hyperlink" Target="https://www.youtube.com/playlist?list=PLm8ff1Z6HoFTzBvcjJg9iRHTrvucbqEEQ" TargetMode="External"/><Relationship Id="rId1" Type="http://schemas.openxmlformats.org/officeDocument/2006/relationships/slideLayout" Target="../slideLayouts/slideLayout2.xml"/><Relationship Id="rId4" Type="http://schemas.openxmlformats.org/officeDocument/2006/relationships/hyperlink" Target="https://infocentral.infoway-inforoute.ca/en/resources/docs/hl7/hl7-community-presentations/4088-2023-04-18-pan-canadian-interoperability-governanc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hl7.org/documentcenter/public/procedures/HL7_Essential_Requirements.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July 2023 Governance Call</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a:spcBef>
                <a:spcPts val="0"/>
              </a:spcBef>
            </a:pPr>
            <a:r>
              <a:rPr lang="en-US" sz="2400" dirty="0">
                <a:latin typeface="Calibri" panose="020F0502020204030204" pitchFamily="34" charset="0"/>
              </a:rPr>
              <a:t>Housekeeping: </a:t>
            </a:r>
          </a:p>
          <a:p>
            <a:pPr lvl="1">
              <a:spcBef>
                <a:spcPts val="0"/>
              </a:spcBef>
            </a:pPr>
            <a:r>
              <a:rPr lang="en-US" sz="2000" dirty="0">
                <a:latin typeface="Calibri" panose="020F0502020204030204" pitchFamily="34" charset="0"/>
              </a:rPr>
              <a:t>About Us Page of Infocentral FHIR Implementers Now has Channel: </a:t>
            </a:r>
            <a:r>
              <a:rPr lang="en-US" sz="1600" b="0" i="0" u="sng" dirty="0">
                <a:solidFill>
                  <a:srgbClr val="000000"/>
                </a:solidFill>
                <a:effectLst/>
                <a:latin typeface="Helvetica" panose="020B0604020202020204" pitchFamily="34" charset="0"/>
                <a:hlinkClick r:id="rId2"/>
              </a:rPr>
              <a:t>https://www.youtube.com/playlist?list=PLm8ff1Z6HoFTzBvcjJg9iRHTrvucbqEEQ</a:t>
            </a:r>
            <a:r>
              <a:rPr lang="en-US" sz="1600" b="0" i="0" u="sng" dirty="0">
                <a:solidFill>
                  <a:srgbClr val="000000"/>
                </a:solidFill>
                <a:effectLst/>
                <a:latin typeface="Helvetica" panose="020B0604020202020204" pitchFamily="34" charset="0"/>
              </a:rPr>
              <a:t> </a:t>
            </a:r>
            <a:endParaRPr lang="en-US" sz="2000" dirty="0">
              <a:latin typeface="Calibri" panose="020F0502020204030204" pitchFamily="34" charset="0"/>
            </a:endParaRPr>
          </a:p>
          <a:p>
            <a:pPr lvl="1">
              <a:spcBef>
                <a:spcPts val="0"/>
              </a:spcBef>
            </a:pPr>
            <a:r>
              <a:rPr lang="en-US" sz="2000" dirty="0">
                <a:latin typeface="Calibri" panose="020F0502020204030204" pitchFamily="34" charset="0"/>
              </a:rPr>
              <a:t>Prior </a:t>
            </a:r>
            <a:r>
              <a:rPr lang="en-US" sz="2000" dirty="0" err="1">
                <a:latin typeface="Calibri" panose="020F0502020204030204" pitchFamily="34" charset="0"/>
              </a:rPr>
              <a:t>Powerpoints</a:t>
            </a:r>
            <a:r>
              <a:rPr lang="en-US" sz="2000" dirty="0">
                <a:latin typeface="Calibri" panose="020F0502020204030204" pitchFamily="34" charset="0"/>
              </a:rPr>
              <a:t> and Recordings still on OwnCloud: </a:t>
            </a:r>
            <a:r>
              <a:rPr lang="en-US" sz="2000" dirty="0">
                <a:latin typeface="Calibri" panose="020F0502020204030204" pitchFamily="34" charset="0"/>
                <a:hlinkClick r:id="rId3"/>
              </a:rPr>
              <a:t>https://storage.infoway-inforoute.ca/index.php/s/r2fgjIKoaNMXpVT</a:t>
            </a:r>
            <a:r>
              <a:rPr lang="en-US" sz="2000" dirty="0">
                <a:latin typeface="Calibri" panose="020F0502020204030204" pitchFamily="34" charset="0"/>
              </a:rPr>
              <a:t> </a:t>
            </a:r>
            <a:endParaRPr lang="en-US" sz="1600" dirty="0">
              <a:latin typeface="Calibri" panose="020F0502020204030204" pitchFamily="34" charset="0"/>
            </a:endParaRPr>
          </a:p>
          <a:p>
            <a:pPr lvl="1">
              <a:spcBef>
                <a:spcPts val="0"/>
              </a:spcBef>
            </a:pPr>
            <a:r>
              <a:rPr lang="en-US" sz="2400" dirty="0">
                <a:latin typeface="Calibri" panose="020F0502020204030204" pitchFamily="34" charset="0"/>
              </a:rPr>
              <a:t>Interoperability Roadmap Governance Chart Review Rescheduled to August 18th </a:t>
            </a:r>
            <a:r>
              <a:rPr lang="en-US" sz="2000" dirty="0">
                <a:latin typeface="Calibri" panose="020F0502020204030204" pitchFamily="34" charset="0"/>
                <a:hlinkClick r:id="rId4"/>
              </a:rPr>
              <a:t>https://infocentral.infoway-inforoute.ca/en/resources/docs/hl7/hl7-community-presentations/4088-2023-04-18-pan-canadian-interoperability-governance</a:t>
            </a:r>
            <a:r>
              <a:rPr lang="en-US" sz="2000" dirty="0">
                <a:latin typeface="Calibri" panose="020F0502020204030204" pitchFamily="34" charset="0"/>
              </a:rPr>
              <a:t> </a:t>
            </a:r>
          </a:p>
          <a:p>
            <a:pPr lvl="1">
              <a:spcBef>
                <a:spcPts val="0"/>
              </a:spcBef>
            </a:pPr>
            <a:endParaRPr lang="en-US" sz="2000" dirty="0">
              <a:latin typeface="Calibri" panose="020F0502020204030204" pitchFamily="34" charset="0"/>
            </a:endParaRPr>
          </a:p>
          <a:p>
            <a:pPr>
              <a:spcBef>
                <a:spcPts val="0"/>
              </a:spcBef>
            </a:pPr>
            <a:r>
              <a:rPr lang="en-US" sz="2400" dirty="0">
                <a:latin typeface="Calibri" panose="020F0502020204030204" pitchFamily="34" charset="0"/>
              </a:rPr>
              <a:t>Begin breaking out headers/content for narrative sections of guide that need to be improved prior to us being ready for balloting (informative or draft for comment)</a:t>
            </a:r>
          </a:p>
          <a:p>
            <a:pPr>
              <a:spcBef>
                <a:spcPts val="0"/>
              </a:spcBef>
            </a:pPr>
            <a:endParaRPr lang="en-US" sz="2400" dirty="0">
              <a:latin typeface="Calibri" panose="020F0502020204030204" pitchFamily="34" charset="0"/>
            </a:endParaRPr>
          </a:p>
          <a:p>
            <a:pPr>
              <a:spcBef>
                <a:spcPts val="0"/>
              </a:spcBef>
            </a:pPr>
            <a:r>
              <a:rPr lang="en-US" sz="2400" dirty="0">
                <a:latin typeface="Calibri" panose="020F0502020204030204" pitchFamily="34" charset="0"/>
              </a:rPr>
              <a:t>Confirm whether it will be informative or draft for comment</a:t>
            </a:r>
          </a:p>
          <a:p>
            <a:pPr lvl="1">
              <a:spcBef>
                <a:spcPts val="0"/>
              </a:spcBef>
            </a:pPr>
            <a:endParaRPr lang="en-US" sz="2000" dirty="0">
              <a:latin typeface="Calibri" panose="020F0502020204030204" pitchFamily="34" charset="0"/>
            </a:endParaRPr>
          </a:p>
        </p:txBody>
      </p:sp>
    </p:spTree>
    <p:extLst>
      <p:ext uri="{BB962C8B-B14F-4D97-AF65-F5344CB8AC3E}">
        <p14:creationId xmlns:p14="http://schemas.microsoft.com/office/powerpoint/2010/main" val="2619770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46AAA-2A4B-8214-5B6E-3B134ECFFF21}"/>
              </a:ext>
            </a:extLst>
          </p:cNvPr>
          <p:cNvSpPr>
            <a:spLocks noGrp="1"/>
          </p:cNvSpPr>
          <p:nvPr>
            <p:ph type="title"/>
          </p:nvPr>
        </p:nvSpPr>
        <p:spPr/>
        <p:txBody>
          <a:bodyPr/>
          <a:lstStyle/>
          <a:p>
            <a:r>
              <a:rPr lang="en-US" dirty="0"/>
              <a:t>What do we need to address before we ballot?</a:t>
            </a:r>
          </a:p>
        </p:txBody>
      </p:sp>
      <p:sp>
        <p:nvSpPr>
          <p:cNvPr id="3" name="Content Placeholder 2">
            <a:extLst>
              <a:ext uri="{FF2B5EF4-FFF2-40B4-BE49-F238E27FC236}">
                <a16:creationId xmlns:a16="http://schemas.microsoft.com/office/drawing/2014/main" id="{35D5C472-38F3-DDB6-65EF-33B045D5B68B}"/>
              </a:ext>
            </a:extLst>
          </p:cNvPr>
          <p:cNvSpPr>
            <a:spLocks noGrp="1"/>
          </p:cNvSpPr>
          <p:nvPr>
            <p:ph idx="1"/>
          </p:nvPr>
        </p:nvSpPr>
        <p:spPr/>
        <p:txBody>
          <a:bodyPr>
            <a:normAutofit fontScale="92500"/>
          </a:bodyPr>
          <a:lstStyle/>
          <a:p>
            <a:pPr lvl="1">
              <a:spcBef>
                <a:spcPts val="0"/>
              </a:spcBef>
            </a:pPr>
            <a:r>
              <a:rPr lang="en-US" sz="2000" dirty="0">
                <a:latin typeface="Calibri" panose="020F0502020204030204" pitchFamily="34" charset="0"/>
              </a:rPr>
              <a:t>What do we need to address before we would go to informative ballot?</a:t>
            </a:r>
          </a:p>
          <a:p>
            <a:pPr lvl="2">
              <a:spcBef>
                <a:spcPts val="0"/>
              </a:spcBef>
            </a:pPr>
            <a:r>
              <a:rPr lang="en-US" sz="1600" dirty="0">
                <a:latin typeface="Calibri" panose="020F0502020204030204" pitchFamily="34" charset="0"/>
              </a:rPr>
              <a:t>Clean up (both for use-case agnosticism and in general)</a:t>
            </a:r>
          </a:p>
          <a:p>
            <a:pPr lvl="2">
              <a:spcBef>
                <a:spcPts val="0"/>
              </a:spcBef>
            </a:pPr>
            <a:r>
              <a:rPr lang="en-US" sz="1600" b="1" dirty="0">
                <a:latin typeface="Calibri" panose="020F0502020204030204" pitchFamily="34" charset="0"/>
              </a:rPr>
              <a:t>Development of narrative </a:t>
            </a:r>
            <a:r>
              <a:rPr lang="en-US" sz="1600" dirty="0">
                <a:latin typeface="Calibri" panose="020F0502020204030204" pitchFamily="34" charset="0"/>
              </a:rPr>
              <a:t>(guidelines, principles, positioning, intent of the guide, used at this level, discussions on use case agnosticism and use, updates to development process and governance, how will changes happen to the baseline and who is involved in making the decisions) so that if review by external participants has the right context</a:t>
            </a:r>
          </a:p>
          <a:p>
            <a:pPr lvl="2">
              <a:spcBef>
                <a:spcPts val="0"/>
              </a:spcBef>
            </a:pPr>
            <a:r>
              <a:rPr lang="en-US" sz="1600" b="1" dirty="0">
                <a:latin typeface="Calibri" panose="020F0502020204030204" pitchFamily="34" charset="0"/>
              </a:rPr>
              <a:t>Terminology use/decisioning related narrative </a:t>
            </a:r>
            <a:r>
              <a:rPr lang="en-US" sz="1600" dirty="0">
                <a:latin typeface="Calibri" panose="020F0502020204030204" pitchFamily="34" charset="0"/>
              </a:rPr>
              <a:t>– e.g., why was </a:t>
            </a:r>
            <a:r>
              <a:rPr lang="en-US" sz="1600" dirty="0" err="1">
                <a:latin typeface="Calibri" panose="020F0502020204030204" pitchFamily="34" charset="0"/>
              </a:rPr>
              <a:t>CanImmunize</a:t>
            </a:r>
            <a:r>
              <a:rPr lang="en-US" sz="1600" dirty="0">
                <a:latin typeface="Calibri" panose="020F0502020204030204" pitchFamily="34" charset="0"/>
              </a:rPr>
              <a:t> used over WHO or custom, why was </a:t>
            </a:r>
            <a:r>
              <a:rPr lang="en-US" sz="1600" dirty="0" err="1">
                <a:latin typeface="Calibri" panose="020F0502020204030204" pitchFamily="34" charset="0"/>
              </a:rPr>
              <a:t>ProblemList</a:t>
            </a:r>
            <a:r>
              <a:rPr lang="en-US" sz="1600" dirty="0">
                <a:latin typeface="Calibri" panose="020F0502020204030204" pitchFamily="34" charset="0"/>
              </a:rPr>
              <a:t> used as opposed to a more specific value set, why we chose our binding strengths – how our recommendations for vocabulary use work with local vocabulary (“what it means”)</a:t>
            </a:r>
          </a:p>
          <a:p>
            <a:pPr lvl="3">
              <a:spcBef>
                <a:spcPts val="0"/>
              </a:spcBef>
            </a:pPr>
            <a:r>
              <a:rPr lang="en-US" sz="1400" dirty="0">
                <a:latin typeface="Calibri" panose="020F0502020204030204" pitchFamily="34" charset="0"/>
              </a:rPr>
              <a:t>Would need to decide if we would have to pre-emptively address or preface in the guide indicating desire for feedback via ballot</a:t>
            </a:r>
          </a:p>
          <a:p>
            <a:pPr lvl="2">
              <a:spcBef>
                <a:spcPts val="0"/>
              </a:spcBef>
            </a:pPr>
            <a:r>
              <a:rPr lang="en-US" sz="1600" b="1" dirty="0">
                <a:latin typeface="Calibri" panose="020F0502020204030204" pitchFamily="34" charset="0"/>
              </a:rPr>
              <a:t>Determine our intent and process for balloting </a:t>
            </a:r>
            <a:r>
              <a:rPr lang="en-US" sz="1600" dirty="0">
                <a:latin typeface="Calibri" panose="020F0502020204030204" pitchFamily="34" charset="0"/>
              </a:rPr>
              <a:t>that meets our intent so that we have a bar set for how far the refinement efforts in clean-up and narrative (in parallel) looking at prior processes </a:t>
            </a:r>
          </a:p>
          <a:p>
            <a:pPr lvl="3">
              <a:spcBef>
                <a:spcPts val="0"/>
              </a:spcBef>
            </a:pPr>
            <a:endParaRPr lang="en-US" sz="1400" dirty="0">
              <a:latin typeface="Calibri" panose="020F0502020204030204" pitchFamily="34" charset="0"/>
            </a:endParaRPr>
          </a:p>
          <a:p>
            <a:pPr lvl="1">
              <a:spcBef>
                <a:spcPts val="0"/>
              </a:spcBef>
            </a:pPr>
            <a:r>
              <a:rPr lang="en-US" sz="2000" dirty="0">
                <a:latin typeface="Calibri" panose="020F0502020204030204" pitchFamily="34" charset="0"/>
              </a:rPr>
              <a:t>How do we practically begin this work</a:t>
            </a:r>
          </a:p>
          <a:p>
            <a:pPr lvl="2">
              <a:spcBef>
                <a:spcPts val="0"/>
              </a:spcBef>
            </a:pPr>
            <a:r>
              <a:rPr lang="en-US" sz="1600" dirty="0">
                <a:latin typeface="Calibri" panose="020F0502020204030204" pitchFamily="34" charset="0"/>
              </a:rPr>
              <a:t>Break out template of what the content should look like and assign it for effort/refinement </a:t>
            </a:r>
          </a:p>
          <a:p>
            <a:pPr lvl="1"/>
            <a:r>
              <a:rPr lang="en-US" dirty="0"/>
              <a:t>Should we set a deadline for timeboxing the refinement efforts/checking in on readiness to ballot?</a:t>
            </a:r>
          </a:p>
          <a:p>
            <a:pPr lvl="2"/>
            <a:r>
              <a:rPr lang="en-US" dirty="0"/>
              <a:t>Doesn’t have to be a one-shot, could set our check-in / target for November (e.g., Partnership)</a:t>
            </a:r>
          </a:p>
          <a:p>
            <a:pPr lvl="2"/>
            <a:endParaRPr lang="en-US" dirty="0"/>
          </a:p>
        </p:txBody>
      </p:sp>
    </p:spTree>
    <p:extLst>
      <p:ext uri="{BB962C8B-B14F-4D97-AF65-F5344CB8AC3E}">
        <p14:creationId xmlns:p14="http://schemas.microsoft.com/office/powerpoint/2010/main" val="1536862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46AAA-2A4B-8214-5B6E-3B134ECFFF21}"/>
              </a:ext>
            </a:extLst>
          </p:cNvPr>
          <p:cNvSpPr>
            <a:spLocks noGrp="1"/>
          </p:cNvSpPr>
          <p:nvPr>
            <p:ph type="title"/>
          </p:nvPr>
        </p:nvSpPr>
        <p:spPr/>
        <p:txBody>
          <a:bodyPr/>
          <a:lstStyle/>
          <a:p>
            <a:r>
              <a:rPr lang="en-US" dirty="0"/>
              <a:t>Narrative Development/Refinement</a:t>
            </a:r>
          </a:p>
        </p:txBody>
      </p:sp>
      <p:sp>
        <p:nvSpPr>
          <p:cNvPr id="3" name="Content Placeholder 2">
            <a:extLst>
              <a:ext uri="{FF2B5EF4-FFF2-40B4-BE49-F238E27FC236}">
                <a16:creationId xmlns:a16="http://schemas.microsoft.com/office/drawing/2014/main" id="{35D5C472-38F3-DDB6-65EF-33B045D5B68B}"/>
              </a:ext>
            </a:extLst>
          </p:cNvPr>
          <p:cNvSpPr>
            <a:spLocks noGrp="1"/>
          </p:cNvSpPr>
          <p:nvPr>
            <p:ph idx="1"/>
          </p:nvPr>
        </p:nvSpPr>
        <p:spPr>
          <a:xfrm>
            <a:off x="838200" y="1825625"/>
            <a:ext cx="4758267" cy="4351338"/>
          </a:xfrm>
        </p:spPr>
        <p:txBody>
          <a:bodyPr>
            <a:normAutofit fontScale="92500" lnSpcReduction="20000"/>
          </a:bodyPr>
          <a:lstStyle/>
          <a:p>
            <a:pPr marL="0" indent="0">
              <a:spcBef>
                <a:spcPts val="0"/>
              </a:spcBef>
              <a:buNone/>
            </a:pPr>
            <a:r>
              <a:rPr lang="en-US" sz="2000" dirty="0">
                <a:latin typeface="Calibri" panose="020F0502020204030204" pitchFamily="34" charset="0"/>
              </a:rPr>
              <a:t>What we have currently for narrative:</a:t>
            </a:r>
          </a:p>
          <a:p>
            <a:pPr>
              <a:spcBef>
                <a:spcPts val="0"/>
              </a:spcBef>
            </a:pPr>
            <a:r>
              <a:rPr lang="en-US" sz="2000" dirty="0">
                <a:latin typeface="Calibri" panose="020F0502020204030204" pitchFamily="34" charset="0"/>
              </a:rPr>
              <a:t>Home</a:t>
            </a:r>
          </a:p>
          <a:p>
            <a:pPr lvl="1">
              <a:spcBef>
                <a:spcPts val="0"/>
              </a:spcBef>
            </a:pPr>
            <a:r>
              <a:rPr lang="en-US" sz="1600" dirty="0">
                <a:latin typeface="Calibri" panose="020F0502020204030204" pitchFamily="34" charset="0"/>
              </a:rPr>
              <a:t>Introduction</a:t>
            </a:r>
          </a:p>
          <a:p>
            <a:pPr lvl="1">
              <a:spcBef>
                <a:spcPts val="0"/>
              </a:spcBef>
            </a:pPr>
            <a:r>
              <a:rPr lang="en-US" sz="1600" dirty="0">
                <a:latin typeface="Calibri" panose="020F0502020204030204" pitchFamily="34" charset="0"/>
              </a:rPr>
              <a:t>Status of CA Baseline</a:t>
            </a:r>
          </a:p>
          <a:p>
            <a:pPr lvl="1">
              <a:spcBef>
                <a:spcPts val="0"/>
              </a:spcBef>
            </a:pPr>
            <a:r>
              <a:rPr lang="en-US" sz="1600" dirty="0">
                <a:latin typeface="Calibri" panose="020F0502020204030204" pitchFamily="34" charset="0"/>
              </a:rPr>
              <a:t>Principles</a:t>
            </a:r>
          </a:p>
          <a:p>
            <a:pPr lvl="1">
              <a:spcBef>
                <a:spcPts val="0"/>
              </a:spcBef>
            </a:pPr>
            <a:r>
              <a:rPr lang="en-US" sz="1600" dirty="0">
                <a:latin typeface="Calibri" panose="020F0502020204030204" pitchFamily="34" charset="0"/>
              </a:rPr>
              <a:t>Base vs Baseline vs Core</a:t>
            </a:r>
          </a:p>
          <a:p>
            <a:pPr lvl="1">
              <a:spcBef>
                <a:spcPts val="0"/>
              </a:spcBef>
            </a:pPr>
            <a:r>
              <a:rPr lang="en-US" sz="1600" dirty="0">
                <a:latin typeface="Calibri" panose="020F0502020204030204" pitchFamily="34" charset="0"/>
              </a:rPr>
              <a:t>List of CA Baseline Profiles</a:t>
            </a:r>
          </a:p>
          <a:p>
            <a:pPr lvl="1">
              <a:spcBef>
                <a:spcPts val="0"/>
              </a:spcBef>
            </a:pPr>
            <a:r>
              <a:rPr lang="en-US" sz="1600" dirty="0">
                <a:latin typeface="Calibri" panose="020F0502020204030204" pitchFamily="34" charset="0"/>
              </a:rPr>
              <a:t>Contact Information</a:t>
            </a:r>
          </a:p>
          <a:p>
            <a:pPr>
              <a:spcBef>
                <a:spcPts val="0"/>
              </a:spcBef>
            </a:pPr>
            <a:r>
              <a:rPr lang="en-US" sz="2000" dirty="0">
                <a:latin typeface="Calibri" panose="020F0502020204030204" pitchFamily="34" charset="0"/>
              </a:rPr>
              <a:t>General Guidance</a:t>
            </a:r>
          </a:p>
          <a:p>
            <a:pPr lvl="1">
              <a:spcBef>
                <a:spcPts val="0"/>
              </a:spcBef>
            </a:pPr>
            <a:r>
              <a:rPr lang="en-US" sz="1600" dirty="0">
                <a:latin typeface="Calibri" panose="020F0502020204030204" pitchFamily="34" charset="0"/>
              </a:rPr>
              <a:t>Must Support </a:t>
            </a:r>
          </a:p>
          <a:p>
            <a:pPr lvl="1">
              <a:spcBef>
                <a:spcPts val="0"/>
              </a:spcBef>
            </a:pPr>
            <a:r>
              <a:rPr lang="en-US" sz="1600" dirty="0">
                <a:latin typeface="Calibri" panose="020F0502020204030204" pitchFamily="34" charset="0"/>
              </a:rPr>
              <a:t>Cardinality and </a:t>
            </a:r>
            <a:r>
              <a:rPr lang="en-US" sz="1600" dirty="0" err="1">
                <a:latin typeface="Calibri" panose="020F0502020204030204" pitchFamily="34" charset="0"/>
              </a:rPr>
              <a:t>MustSupport</a:t>
            </a:r>
            <a:r>
              <a:rPr lang="en-US" sz="1600" dirty="0">
                <a:latin typeface="Calibri" panose="020F0502020204030204" pitchFamily="34" charset="0"/>
              </a:rPr>
              <a:t> Definitions</a:t>
            </a:r>
          </a:p>
          <a:p>
            <a:pPr lvl="2">
              <a:spcBef>
                <a:spcPts val="0"/>
              </a:spcBef>
            </a:pPr>
            <a:r>
              <a:rPr lang="en-US" sz="1300" dirty="0">
                <a:latin typeface="Calibri" panose="020F0502020204030204" pitchFamily="34" charset="0"/>
              </a:rPr>
              <a:t>Conformance Language &amp; Scenarios</a:t>
            </a:r>
            <a:endParaRPr lang="en-US" sz="1200" dirty="0">
              <a:latin typeface="Calibri" panose="020F0502020204030204" pitchFamily="34" charset="0"/>
            </a:endParaRPr>
          </a:p>
          <a:p>
            <a:pPr>
              <a:spcBef>
                <a:spcPts val="0"/>
              </a:spcBef>
            </a:pPr>
            <a:r>
              <a:rPr lang="en-US" sz="2000" dirty="0">
                <a:latin typeface="Calibri" panose="020F0502020204030204" pitchFamily="34" charset="0"/>
              </a:rPr>
              <a:t>Security</a:t>
            </a:r>
          </a:p>
          <a:p>
            <a:pPr lvl="1">
              <a:spcBef>
                <a:spcPts val="0"/>
              </a:spcBef>
            </a:pPr>
            <a:r>
              <a:rPr lang="en-US" sz="1600" dirty="0">
                <a:latin typeface="Calibri" panose="020F0502020204030204" pitchFamily="34" charset="0"/>
              </a:rPr>
              <a:t>FHIR Security Considerations Links</a:t>
            </a:r>
          </a:p>
          <a:p>
            <a:pPr>
              <a:spcBef>
                <a:spcPts val="0"/>
              </a:spcBef>
            </a:pPr>
            <a:r>
              <a:rPr lang="en-US" sz="2000" dirty="0">
                <a:latin typeface="Calibri" panose="020F0502020204030204" pitchFamily="34" charset="0"/>
              </a:rPr>
              <a:t>Development Process</a:t>
            </a:r>
          </a:p>
          <a:p>
            <a:pPr lvl="1">
              <a:spcBef>
                <a:spcPts val="0"/>
              </a:spcBef>
            </a:pPr>
            <a:r>
              <a:rPr lang="en-US" sz="1600" dirty="0">
                <a:latin typeface="Calibri" panose="020F0502020204030204" pitchFamily="34" charset="0"/>
              </a:rPr>
              <a:t>Background - Problem Statement, Intent, and Boundaries</a:t>
            </a:r>
          </a:p>
          <a:p>
            <a:pPr lvl="1">
              <a:spcBef>
                <a:spcPts val="0"/>
              </a:spcBef>
            </a:pPr>
            <a:r>
              <a:rPr lang="en-US" sz="1600" dirty="0">
                <a:latin typeface="Calibri" panose="020F0502020204030204" pitchFamily="34" charset="0"/>
              </a:rPr>
              <a:t>Roadmap to Interoperability (i.e., how the CA Baseline will help progress interoperability)</a:t>
            </a:r>
          </a:p>
          <a:p>
            <a:pPr lvl="2">
              <a:spcBef>
                <a:spcPts val="0"/>
              </a:spcBef>
            </a:pPr>
            <a:r>
              <a:rPr lang="en-US" sz="1300" dirty="0">
                <a:latin typeface="Calibri" panose="020F0502020204030204" pitchFamily="34" charset="0"/>
              </a:rPr>
              <a:t>Comparing a Baseline to a Core Implementation Guide</a:t>
            </a:r>
          </a:p>
          <a:p>
            <a:pPr lvl="2">
              <a:spcBef>
                <a:spcPts val="0"/>
              </a:spcBef>
            </a:pPr>
            <a:r>
              <a:rPr lang="en-US" sz="1300" dirty="0">
                <a:latin typeface="Calibri" panose="020F0502020204030204" pitchFamily="34" charset="0"/>
              </a:rPr>
              <a:t>Maturing the Baseline</a:t>
            </a:r>
          </a:p>
          <a:p>
            <a:pPr lvl="2">
              <a:spcBef>
                <a:spcPts val="0"/>
              </a:spcBef>
            </a:pPr>
            <a:r>
              <a:rPr lang="en-US" sz="1300" dirty="0">
                <a:latin typeface="Calibri" panose="020F0502020204030204" pitchFamily="34" charset="0"/>
              </a:rPr>
              <a:t>Profile Development Process</a:t>
            </a:r>
          </a:p>
          <a:p>
            <a:pPr lvl="2">
              <a:spcBef>
                <a:spcPts val="0"/>
              </a:spcBef>
            </a:pPr>
            <a:r>
              <a:rPr lang="en-US" sz="1200" dirty="0">
                <a:latin typeface="Calibri" panose="020F0502020204030204" pitchFamily="34" charset="0"/>
              </a:rPr>
              <a:t>Profile Review Process</a:t>
            </a:r>
          </a:p>
          <a:p>
            <a:pPr lvl="1">
              <a:spcBef>
                <a:spcPts val="0"/>
              </a:spcBef>
            </a:pPr>
            <a:r>
              <a:rPr lang="en-US" sz="1600" dirty="0">
                <a:latin typeface="Calibri" panose="020F0502020204030204" pitchFamily="34" charset="0"/>
              </a:rPr>
              <a:t>Implementation Guide Maturity</a:t>
            </a:r>
          </a:p>
          <a:p>
            <a:pPr lvl="2">
              <a:spcBef>
                <a:spcPts val="0"/>
              </a:spcBef>
            </a:pPr>
            <a:r>
              <a:rPr lang="en-US" sz="1300" dirty="0">
                <a:latin typeface="Calibri" panose="020F0502020204030204" pitchFamily="34" charset="0"/>
              </a:rPr>
              <a:t>FHIR Maturity Level</a:t>
            </a:r>
          </a:p>
          <a:p>
            <a:pPr lvl="1">
              <a:spcBef>
                <a:spcPts val="0"/>
              </a:spcBef>
            </a:pPr>
            <a:endParaRPr lang="en-US" sz="2000" dirty="0">
              <a:latin typeface="Calibri" panose="020F0502020204030204" pitchFamily="34" charset="0"/>
            </a:endParaRPr>
          </a:p>
          <a:p>
            <a:endParaRPr lang="en-US" dirty="0"/>
          </a:p>
        </p:txBody>
      </p:sp>
      <p:sp>
        <p:nvSpPr>
          <p:cNvPr id="4" name="Content Placeholder 2">
            <a:extLst>
              <a:ext uri="{FF2B5EF4-FFF2-40B4-BE49-F238E27FC236}">
                <a16:creationId xmlns:a16="http://schemas.microsoft.com/office/drawing/2014/main" id="{A77A34AC-FDFD-CCEA-2529-136A5DB73DCC}"/>
              </a:ext>
            </a:extLst>
          </p:cNvPr>
          <p:cNvSpPr txBox="1">
            <a:spLocks/>
          </p:cNvSpPr>
          <p:nvPr/>
        </p:nvSpPr>
        <p:spPr>
          <a:xfrm>
            <a:off x="6595533" y="1825625"/>
            <a:ext cx="4758267" cy="4795308"/>
          </a:xfrm>
          <a:prstGeom prst="rect">
            <a:avLst/>
          </a:prstGeom>
        </p:spPr>
        <p:txBody>
          <a:bodyPr vert="horz" lIns="91440" tIns="45720" rIns="91440" bIns="45720" rtlCol="0">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US" sz="2400" dirty="0">
                <a:latin typeface="Calibri" panose="020F0502020204030204" pitchFamily="34" charset="0"/>
              </a:rPr>
              <a:t>What do we need to address before we would go to informative ballot? Who will volunteer for review and recommendations:</a:t>
            </a:r>
          </a:p>
          <a:p>
            <a:pPr>
              <a:spcBef>
                <a:spcPts val="0"/>
              </a:spcBef>
            </a:pPr>
            <a:r>
              <a:rPr lang="en-US" sz="2400" b="1" dirty="0">
                <a:latin typeface="Calibri" panose="020F0502020204030204" pitchFamily="34" charset="0"/>
              </a:rPr>
              <a:t>Development of narrative </a:t>
            </a:r>
          </a:p>
          <a:p>
            <a:pPr lvl="1">
              <a:spcBef>
                <a:spcPts val="0"/>
              </a:spcBef>
            </a:pPr>
            <a:r>
              <a:rPr lang="en-US" sz="2000" dirty="0">
                <a:latin typeface="Calibri" panose="020F0502020204030204" pitchFamily="34" charset="0"/>
              </a:rPr>
              <a:t>Guidelines for use</a:t>
            </a:r>
          </a:p>
          <a:p>
            <a:pPr lvl="2">
              <a:spcBef>
                <a:spcPts val="0"/>
              </a:spcBef>
            </a:pPr>
            <a:r>
              <a:rPr lang="en-US" sz="1600" i="1" dirty="0">
                <a:latin typeface="Calibri" panose="020F0502020204030204" pitchFamily="34" charset="0"/>
              </a:rPr>
              <a:t>(e.g., alignment, re-profiling, impose, etc. from prior decks)</a:t>
            </a:r>
            <a:endParaRPr lang="en-US" sz="1600" dirty="0">
              <a:latin typeface="Calibri" panose="020F0502020204030204" pitchFamily="34" charset="0"/>
            </a:endParaRPr>
          </a:p>
          <a:p>
            <a:pPr lvl="1">
              <a:spcBef>
                <a:spcPts val="0"/>
              </a:spcBef>
            </a:pPr>
            <a:r>
              <a:rPr lang="en-US" sz="2000" dirty="0">
                <a:latin typeface="Calibri" panose="020F0502020204030204" pitchFamily="34" charset="0"/>
              </a:rPr>
              <a:t>Positioning with other Canadian/Intl specifications</a:t>
            </a:r>
          </a:p>
          <a:p>
            <a:pPr lvl="2">
              <a:spcBef>
                <a:spcPts val="0"/>
              </a:spcBef>
            </a:pPr>
            <a:r>
              <a:rPr lang="en-US" sz="1800" dirty="0">
                <a:latin typeface="Calibri" panose="020F0502020204030204" pitchFamily="34" charset="0"/>
              </a:rPr>
              <a:t>Examples of implementers using the CA Baseline to date (and mechanisms used)</a:t>
            </a:r>
          </a:p>
          <a:p>
            <a:pPr lvl="1">
              <a:spcBef>
                <a:spcPts val="0"/>
              </a:spcBef>
            </a:pPr>
            <a:r>
              <a:rPr lang="en-US" sz="2000" dirty="0">
                <a:latin typeface="Calibri" panose="020F0502020204030204" pitchFamily="34" charset="0"/>
              </a:rPr>
              <a:t>Intent of the guide particularly at this level (expanding on framework to date)</a:t>
            </a:r>
          </a:p>
          <a:p>
            <a:pPr lvl="1">
              <a:spcBef>
                <a:spcPts val="0"/>
              </a:spcBef>
            </a:pPr>
            <a:r>
              <a:rPr lang="en-US" sz="2000" dirty="0">
                <a:latin typeface="Calibri" panose="020F0502020204030204" pitchFamily="34" charset="0"/>
              </a:rPr>
              <a:t>Discussion on use case agnosticism and use,</a:t>
            </a:r>
          </a:p>
          <a:p>
            <a:pPr lvl="1">
              <a:spcBef>
                <a:spcPts val="0"/>
              </a:spcBef>
            </a:pPr>
            <a:r>
              <a:rPr lang="en-US" sz="2000" dirty="0">
                <a:latin typeface="Calibri" panose="020F0502020204030204" pitchFamily="34" charset="0"/>
              </a:rPr>
              <a:t>Updates to development process and governance,</a:t>
            </a:r>
          </a:p>
          <a:p>
            <a:pPr lvl="1">
              <a:spcBef>
                <a:spcPts val="0"/>
              </a:spcBef>
            </a:pPr>
            <a:r>
              <a:rPr lang="en-US" sz="2000" dirty="0">
                <a:latin typeface="Calibri" panose="020F0502020204030204" pitchFamily="34" charset="0"/>
              </a:rPr>
              <a:t>How changes happen currently to the baseline and who is involved in making the decisions (community issue log)</a:t>
            </a:r>
          </a:p>
          <a:p>
            <a:pPr lvl="1">
              <a:spcBef>
                <a:spcPts val="0"/>
              </a:spcBef>
            </a:pPr>
            <a:r>
              <a:rPr lang="en-US" sz="2000" strike="sngStrike" dirty="0">
                <a:latin typeface="Calibri" panose="020F0502020204030204" pitchFamily="34" charset="0"/>
              </a:rPr>
              <a:t>How changes happen w/ a ballot (process from HL7 Canada)</a:t>
            </a:r>
          </a:p>
          <a:p>
            <a:pPr>
              <a:spcBef>
                <a:spcPts val="0"/>
              </a:spcBef>
            </a:pPr>
            <a:r>
              <a:rPr lang="en-US" sz="2400" b="1" dirty="0">
                <a:latin typeface="Calibri" panose="020F0502020204030204" pitchFamily="34" charset="0"/>
              </a:rPr>
              <a:t>Terminology use/decisioning related narrative </a:t>
            </a:r>
            <a:r>
              <a:rPr lang="en-US" sz="2400" dirty="0">
                <a:latin typeface="Calibri" panose="020F0502020204030204" pitchFamily="34" charset="0"/>
              </a:rPr>
              <a:t>– </a:t>
            </a:r>
          </a:p>
          <a:p>
            <a:pPr lvl="1">
              <a:spcBef>
                <a:spcPts val="0"/>
              </a:spcBef>
            </a:pPr>
            <a:r>
              <a:rPr lang="en-US" sz="2000" dirty="0">
                <a:latin typeface="Calibri" panose="020F0502020204030204" pitchFamily="34" charset="0"/>
              </a:rPr>
              <a:t>How terminology was chosen (national over </a:t>
            </a:r>
            <a:r>
              <a:rPr lang="en-US" sz="2000" dirty="0" err="1">
                <a:latin typeface="Calibri" panose="020F0502020204030204" pitchFamily="34" charset="0"/>
              </a:rPr>
              <a:t>intl</a:t>
            </a:r>
            <a:r>
              <a:rPr lang="en-US" sz="2000" dirty="0">
                <a:latin typeface="Calibri" panose="020F0502020204030204" pitchFamily="34" charset="0"/>
              </a:rPr>
              <a:t> or custom)</a:t>
            </a:r>
          </a:p>
          <a:p>
            <a:pPr lvl="2">
              <a:spcBef>
                <a:spcPts val="0"/>
              </a:spcBef>
            </a:pPr>
            <a:r>
              <a:rPr lang="en-US" sz="1600" dirty="0">
                <a:latin typeface="Calibri" panose="020F0502020204030204" pitchFamily="34" charset="0"/>
              </a:rPr>
              <a:t>Pointing to guidance from HL7 </a:t>
            </a:r>
            <a:r>
              <a:rPr lang="en-US" sz="1600" dirty="0" err="1">
                <a:latin typeface="Calibri" panose="020F0502020204030204" pitchFamily="34" charset="0"/>
              </a:rPr>
              <a:t>intl</a:t>
            </a:r>
            <a:r>
              <a:rPr lang="en-US" sz="1600" dirty="0">
                <a:latin typeface="Calibri" panose="020F0502020204030204" pitchFamily="34" charset="0"/>
              </a:rPr>
              <a:t> on THO</a:t>
            </a:r>
          </a:p>
          <a:p>
            <a:pPr lvl="2">
              <a:spcBef>
                <a:spcPts val="0"/>
              </a:spcBef>
            </a:pPr>
            <a:r>
              <a:rPr lang="en-US" sz="1600" dirty="0">
                <a:latin typeface="Calibri" panose="020F0502020204030204" pitchFamily="34" charset="0"/>
              </a:rPr>
              <a:t>Terminology Gateway as a reflection of use</a:t>
            </a:r>
          </a:p>
          <a:p>
            <a:pPr lvl="2">
              <a:spcBef>
                <a:spcPts val="0"/>
              </a:spcBef>
            </a:pPr>
            <a:r>
              <a:rPr lang="en-US" sz="1600" dirty="0">
                <a:latin typeface="Calibri" panose="020F0502020204030204" pitchFamily="34" charset="0"/>
              </a:rPr>
              <a:t>Binding strength principles</a:t>
            </a:r>
          </a:p>
          <a:p>
            <a:pPr lvl="2">
              <a:spcBef>
                <a:spcPts val="0"/>
              </a:spcBef>
            </a:pPr>
            <a:r>
              <a:rPr lang="en-US" sz="1600" dirty="0">
                <a:latin typeface="Calibri" panose="020F0502020204030204" pitchFamily="34" charset="0"/>
              </a:rPr>
              <a:t>Existing terminology resources (e.g., Terminology group on </a:t>
            </a:r>
            <a:r>
              <a:rPr lang="en-US" sz="1600" dirty="0" err="1">
                <a:latin typeface="Calibri" panose="020F0502020204030204" pitchFamily="34" charset="0"/>
              </a:rPr>
              <a:t>inforcentral</a:t>
            </a:r>
            <a:r>
              <a:rPr lang="en-US" sz="1600" dirty="0">
                <a:latin typeface="Calibri" panose="020F0502020204030204" pitchFamily="34" charset="0"/>
              </a:rPr>
              <a:t>)</a:t>
            </a:r>
          </a:p>
          <a:p>
            <a:pPr lvl="1">
              <a:spcBef>
                <a:spcPts val="0"/>
              </a:spcBef>
            </a:pPr>
            <a:r>
              <a:rPr lang="en-US" sz="2000" dirty="0">
                <a:latin typeface="Calibri" panose="020F0502020204030204" pitchFamily="34" charset="0"/>
              </a:rPr>
              <a:t>How implementers use our recommendations for vocab (vs local vocabulary)</a:t>
            </a:r>
          </a:p>
          <a:p>
            <a:pPr lvl="1">
              <a:spcBef>
                <a:spcPts val="0"/>
              </a:spcBef>
            </a:pPr>
            <a:r>
              <a:rPr lang="en-US" sz="2000" dirty="0">
                <a:latin typeface="Calibri" panose="020F0502020204030204" pitchFamily="34" charset="0"/>
              </a:rPr>
              <a:t>Relationship to external systems (e.g., Canadian URI, THO)</a:t>
            </a:r>
          </a:p>
          <a:p>
            <a:pPr lvl="1">
              <a:spcBef>
                <a:spcPts val="0"/>
              </a:spcBef>
            </a:pPr>
            <a:r>
              <a:rPr lang="en-US" sz="2000" dirty="0">
                <a:latin typeface="Calibri" panose="020F0502020204030204" pitchFamily="34" charset="0"/>
              </a:rPr>
              <a:t>To Do: Would need to decide if we would have to pre-emptively address or preface in the guide indicating desire for feedback via ballot</a:t>
            </a:r>
          </a:p>
          <a:p>
            <a:pPr>
              <a:spcBef>
                <a:spcPts val="0"/>
              </a:spcBef>
            </a:pPr>
            <a:r>
              <a:rPr lang="en-US" sz="2400" b="1" dirty="0">
                <a:latin typeface="Calibri" panose="020F0502020204030204" pitchFamily="34" charset="0"/>
              </a:rPr>
              <a:t>Determine our intent and process for balloting </a:t>
            </a:r>
          </a:p>
          <a:p>
            <a:pPr lvl="1">
              <a:spcBef>
                <a:spcPts val="0"/>
              </a:spcBef>
            </a:pPr>
            <a:r>
              <a:rPr lang="en-US" sz="2000" dirty="0">
                <a:latin typeface="Calibri" panose="020F0502020204030204" pitchFamily="34" charset="0"/>
              </a:rPr>
              <a:t>Intent behind balloting</a:t>
            </a:r>
          </a:p>
          <a:p>
            <a:pPr lvl="1">
              <a:spcBef>
                <a:spcPts val="0"/>
              </a:spcBef>
            </a:pPr>
            <a:r>
              <a:rPr lang="en-US" sz="2000" dirty="0">
                <a:latin typeface="Calibri" panose="020F0502020204030204" pitchFamily="34" charset="0"/>
              </a:rPr>
              <a:t>Process for balloting</a:t>
            </a:r>
          </a:p>
        </p:txBody>
      </p:sp>
    </p:spTree>
    <p:extLst>
      <p:ext uri="{BB962C8B-B14F-4D97-AF65-F5344CB8AC3E}">
        <p14:creationId xmlns:p14="http://schemas.microsoft.com/office/powerpoint/2010/main" val="122358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55753-120B-851B-A038-E0B4A0066736}"/>
              </a:ext>
            </a:extLst>
          </p:cNvPr>
          <p:cNvSpPr>
            <a:spLocks noGrp="1"/>
          </p:cNvSpPr>
          <p:nvPr>
            <p:ph type="title"/>
          </p:nvPr>
        </p:nvSpPr>
        <p:spPr/>
        <p:txBody>
          <a:bodyPr>
            <a:normAutofit/>
          </a:bodyPr>
          <a:lstStyle/>
          <a:p>
            <a:pPr>
              <a:spcBef>
                <a:spcPts val="0"/>
              </a:spcBef>
            </a:pPr>
            <a:r>
              <a:rPr lang="en-US" sz="4400" dirty="0">
                <a:latin typeface="Calibri" panose="020F0502020204030204" pitchFamily="34" charset="0"/>
              </a:rPr>
              <a:t>F/Up Discussion – Maturity Threshold for ANSI Practices</a:t>
            </a:r>
          </a:p>
        </p:txBody>
      </p:sp>
      <p:sp>
        <p:nvSpPr>
          <p:cNvPr id="3" name="Content Placeholder 2">
            <a:extLst>
              <a:ext uri="{FF2B5EF4-FFF2-40B4-BE49-F238E27FC236}">
                <a16:creationId xmlns:a16="http://schemas.microsoft.com/office/drawing/2014/main" id="{10DE9109-1167-30FB-A655-76B33DF6836D}"/>
              </a:ext>
            </a:extLst>
          </p:cNvPr>
          <p:cNvSpPr>
            <a:spLocks noGrp="1"/>
          </p:cNvSpPr>
          <p:nvPr>
            <p:ph idx="1"/>
          </p:nvPr>
        </p:nvSpPr>
        <p:spPr>
          <a:xfrm>
            <a:off x="838200" y="1854926"/>
            <a:ext cx="10515600" cy="4322037"/>
          </a:xfrm>
        </p:spPr>
        <p:txBody>
          <a:bodyPr>
            <a:normAutofit fontScale="77500" lnSpcReduction="20000"/>
          </a:bodyPr>
          <a:lstStyle/>
          <a:p>
            <a:pPr>
              <a:spcBef>
                <a:spcPts val="0"/>
              </a:spcBef>
            </a:pPr>
            <a:r>
              <a:rPr lang="en-US" sz="2400" dirty="0">
                <a:latin typeface="Calibri" panose="020F0502020204030204" pitchFamily="34" charset="0"/>
              </a:rPr>
              <a:t>We’ve been operating as a Community of Interest – where do we fall now?</a:t>
            </a:r>
          </a:p>
          <a:p>
            <a:pPr>
              <a:spcBef>
                <a:spcPts val="0"/>
              </a:spcBef>
            </a:pPr>
            <a:r>
              <a:rPr lang="en-US" sz="2400" dirty="0">
                <a:latin typeface="Calibri" panose="020F0502020204030204" pitchFamily="34" charset="0"/>
              </a:rPr>
              <a:t>Balloting can provide a greater visibility (maturity model isn’t inherently tied to only progressing maturity)</a:t>
            </a:r>
          </a:p>
          <a:p>
            <a:pPr lvl="1">
              <a:spcBef>
                <a:spcPts val="0"/>
              </a:spcBef>
            </a:pPr>
            <a:r>
              <a:rPr lang="en-US" sz="1600" dirty="0">
                <a:latin typeface="Calibri" panose="020F0502020204030204" pitchFamily="34" charset="0"/>
              </a:rPr>
              <a:t>Would have to decide the intent of the ballot – is it draft, is it informative? How important is it to signal / provide transparency to HL7 international</a:t>
            </a:r>
          </a:p>
          <a:p>
            <a:pPr lvl="1">
              <a:spcBef>
                <a:spcPts val="0"/>
              </a:spcBef>
            </a:pPr>
            <a:r>
              <a:rPr lang="en-US" sz="1600" dirty="0">
                <a:latin typeface="Calibri" panose="020F0502020204030204" pitchFamily="34" charset="0"/>
              </a:rPr>
              <a:t>Goal is to build authority and confidence in our communities that it is a well administered process – so that it can be leveraged by the CA Core+ guides and other implementation guides in Canada</a:t>
            </a:r>
          </a:p>
          <a:p>
            <a:pPr lvl="1">
              <a:spcBef>
                <a:spcPts val="0"/>
              </a:spcBef>
            </a:pPr>
            <a:r>
              <a:rPr lang="en-US" sz="1600" dirty="0">
                <a:latin typeface="Calibri" panose="020F0502020204030204" pitchFamily="34" charset="0"/>
              </a:rPr>
              <a:t>Intent as socialization/getting more eyes on it –</a:t>
            </a:r>
          </a:p>
          <a:p>
            <a:pPr lvl="2">
              <a:spcBef>
                <a:spcPts val="0"/>
              </a:spcBef>
            </a:pPr>
            <a:r>
              <a:rPr lang="en-US" sz="1200" dirty="0">
                <a:latin typeface="Calibri" panose="020F0502020204030204" pitchFamily="34" charset="0"/>
              </a:rPr>
              <a:t>Some promotional process would likely be needed to convey importance of engaging and to protect against the risk of no/negative engagement</a:t>
            </a:r>
          </a:p>
          <a:p>
            <a:pPr lvl="1">
              <a:spcBef>
                <a:spcPts val="0"/>
              </a:spcBef>
            </a:pPr>
            <a:r>
              <a:rPr lang="en-US" sz="1600" dirty="0">
                <a:latin typeface="Calibri" panose="020F0502020204030204" pitchFamily="34" charset="0"/>
              </a:rPr>
              <a:t>How would doing an informative ballot lead to different outcomes / desired outcomes , compared to our current community issue process? And how does it compare against the risks?</a:t>
            </a:r>
          </a:p>
          <a:p>
            <a:pPr lvl="2">
              <a:spcBef>
                <a:spcPts val="0"/>
              </a:spcBef>
            </a:pPr>
            <a:r>
              <a:rPr lang="en-US" sz="1400" dirty="0">
                <a:latin typeface="Calibri" panose="020F0502020204030204" pitchFamily="34" charset="0"/>
              </a:rPr>
              <a:t>Risk: Nebulous nature of how the CA Baseline will be used by CA Core+ could mean effort spent may not be meaningful</a:t>
            </a:r>
          </a:p>
          <a:p>
            <a:pPr lvl="2">
              <a:spcBef>
                <a:spcPts val="0"/>
              </a:spcBef>
            </a:pPr>
            <a:r>
              <a:rPr lang="en-US" sz="1400" dirty="0">
                <a:latin typeface="Calibri" panose="020F0502020204030204" pitchFamily="34" charset="0"/>
              </a:rPr>
              <a:t>Gain: Provides us some ability to build trust and authority in the content – may not be binding but would increase likelihood that effort is meaningful because artefacts are trusted</a:t>
            </a:r>
          </a:p>
          <a:p>
            <a:pPr lvl="2">
              <a:spcBef>
                <a:spcPts val="0"/>
              </a:spcBef>
            </a:pPr>
            <a:r>
              <a:rPr lang="en-US" sz="1400" dirty="0">
                <a:latin typeface="Calibri" panose="020F0502020204030204" pitchFamily="34" charset="0"/>
              </a:rPr>
              <a:t>Risk: If no-one engages with the ballot, or if engagement is primarily negative then it may create a negative perception on relevance of the artefacts</a:t>
            </a:r>
          </a:p>
          <a:p>
            <a:pPr lvl="2">
              <a:spcBef>
                <a:spcPts val="0"/>
              </a:spcBef>
            </a:pPr>
            <a:endParaRPr lang="en-US" sz="1200" dirty="0">
              <a:latin typeface="Calibri" panose="020F0502020204030204" pitchFamily="34" charset="0"/>
            </a:endParaRPr>
          </a:p>
          <a:p>
            <a:pPr lvl="1">
              <a:spcBef>
                <a:spcPts val="0"/>
              </a:spcBef>
            </a:pPr>
            <a:r>
              <a:rPr lang="en-US" sz="2000" dirty="0">
                <a:latin typeface="Calibri" panose="020F0502020204030204" pitchFamily="34" charset="0"/>
              </a:rPr>
              <a:t>What do we need to address before we would go to informative ballot?</a:t>
            </a:r>
          </a:p>
          <a:p>
            <a:pPr lvl="2">
              <a:spcBef>
                <a:spcPts val="0"/>
              </a:spcBef>
            </a:pPr>
            <a:r>
              <a:rPr lang="en-US" sz="1600" dirty="0">
                <a:latin typeface="Calibri" panose="020F0502020204030204" pitchFamily="34" charset="0"/>
              </a:rPr>
              <a:t>Clean up (both for use-case agnosticism and in general)</a:t>
            </a:r>
          </a:p>
          <a:p>
            <a:pPr lvl="2">
              <a:spcBef>
                <a:spcPts val="0"/>
              </a:spcBef>
            </a:pPr>
            <a:r>
              <a:rPr lang="en-US" sz="1600" dirty="0">
                <a:latin typeface="Calibri" panose="020F0502020204030204" pitchFamily="34" charset="0"/>
              </a:rPr>
              <a:t>Development of narrative (guidelines, principles, positioning, intent of the guide, used at this level, discussions on use case agnosticism and use, updates to development process and governance, how will changes happen to the baseline and who is involved in making the decisions) so that if review by external participants has the right context</a:t>
            </a:r>
          </a:p>
          <a:p>
            <a:pPr lvl="2">
              <a:spcBef>
                <a:spcPts val="0"/>
              </a:spcBef>
            </a:pPr>
            <a:r>
              <a:rPr lang="en-US" sz="1600" dirty="0">
                <a:latin typeface="Calibri" panose="020F0502020204030204" pitchFamily="34" charset="0"/>
              </a:rPr>
              <a:t>Terminology use/decisioning related narrative – e.g., why was </a:t>
            </a:r>
            <a:r>
              <a:rPr lang="en-US" sz="1600" dirty="0" err="1">
                <a:latin typeface="Calibri" panose="020F0502020204030204" pitchFamily="34" charset="0"/>
              </a:rPr>
              <a:t>CanImmunize</a:t>
            </a:r>
            <a:r>
              <a:rPr lang="en-US" sz="1600" dirty="0">
                <a:latin typeface="Calibri" panose="020F0502020204030204" pitchFamily="34" charset="0"/>
              </a:rPr>
              <a:t> used over WHO or custom, why was </a:t>
            </a:r>
            <a:r>
              <a:rPr lang="en-US" sz="1600" dirty="0" err="1">
                <a:latin typeface="Calibri" panose="020F0502020204030204" pitchFamily="34" charset="0"/>
              </a:rPr>
              <a:t>ProblemList</a:t>
            </a:r>
            <a:r>
              <a:rPr lang="en-US" sz="1600" dirty="0">
                <a:latin typeface="Calibri" panose="020F0502020204030204" pitchFamily="34" charset="0"/>
              </a:rPr>
              <a:t> used as opposed to a more specific value set, why we chose our binding strengths – how our recommendations for vocabulary use work with local vocabulary (“what it means”)</a:t>
            </a:r>
          </a:p>
          <a:p>
            <a:pPr lvl="3">
              <a:spcBef>
                <a:spcPts val="0"/>
              </a:spcBef>
            </a:pPr>
            <a:r>
              <a:rPr lang="en-US" sz="1400" dirty="0">
                <a:latin typeface="Calibri" panose="020F0502020204030204" pitchFamily="34" charset="0"/>
              </a:rPr>
              <a:t>Would need to decide if we would have to pre-emptively address or preface in the guide indicating desire for feedback via ballot</a:t>
            </a:r>
          </a:p>
          <a:p>
            <a:pPr lvl="2">
              <a:spcBef>
                <a:spcPts val="0"/>
              </a:spcBef>
            </a:pPr>
            <a:r>
              <a:rPr lang="en-US" sz="1600" dirty="0">
                <a:latin typeface="Calibri" panose="020F0502020204030204" pitchFamily="34" charset="0"/>
              </a:rPr>
              <a:t>Determine our intent and process for balloting that meets our intent so that we have a bar set for how far the refinement efforts in clean-up and narrative (in parallel) looking at prior processes </a:t>
            </a:r>
          </a:p>
          <a:p>
            <a:pPr lvl="3">
              <a:spcBef>
                <a:spcPts val="0"/>
              </a:spcBef>
            </a:pPr>
            <a:endParaRPr lang="en-US" sz="1400" dirty="0">
              <a:latin typeface="Calibri" panose="020F0502020204030204" pitchFamily="34" charset="0"/>
            </a:endParaRPr>
          </a:p>
          <a:p>
            <a:pPr lvl="1">
              <a:spcBef>
                <a:spcPts val="0"/>
              </a:spcBef>
            </a:pPr>
            <a:r>
              <a:rPr lang="en-US" sz="2000" dirty="0">
                <a:latin typeface="Calibri" panose="020F0502020204030204" pitchFamily="34" charset="0"/>
              </a:rPr>
              <a:t>How do we practically begin this work</a:t>
            </a:r>
          </a:p>
          <a:p>
            <a:pPr lvl="2">
              <a:spcBef>
                <a:spcPts val="0"/>
              </a:spcBef>
            </a:pPr>
            <a:r>
              <a:rPr lang="en-US" sz="1600" dirty="0">
                <a:latin typeface="Calibri" panose="020F0502020204030204" pitchFamily="34" charset="0"/>
              </a:rPr>
              <a:t>Break out template of what the content should look like and assign it for effort/refinement </a:t>
            </a:r>
          </a:p>
        </p:txBody>
      </p:sp>
    </p:spTree>
    <p:extLst>
      <p:ext uri="{BB962C8B-B14F-4D97-AF65-F5344CB8AC3E}">
        <p14:creationId xmlns:p14="http://schemas.microsoft.com/office/powerpoint/2010/main" val="2152072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55753-120B-851B-A038-E0B4A0066736}"/>
              </a:ext>
            </a:extLst>
          </p:cNvPr>
          <p:cNvSpPr>
            <a:spLocks noGrp="1"/>
          </p:cNvSpPr>
          <p:nvPr>
            <p:ph type="title"/>
          </p:nvPr>
        </p:nvSpPr>
        <p:spPr/>
        <p:txBody>
          <a:bodyPr>
            <a:normAutofit/>
          </a:bodyPr>
          <a:lstStyle/>
          <a:p>
            <a:pPr>
              <a:spcBef>
                <a:spcPts val="0"/>
              </a:spcBef>
            </a:pPr>
            <a:r>
              <a:rPr lang="en-US" sz="4400" dirty="0">
                <a:latin typeface="Calibri" panose="020F0502020204030204" pitchFamily="34" charset="0"/>
              </a:rPr>
              <a:t>F/Up Discussion – Maturity Threshold for ANSI Practices</a:t>
            </a:r>
          </a:p>
        </p:txBody>
      </p:sp>
      <p:sp>
        <p:nvSpPr>
          <p:cNvPr id="3" name="Content Placeholder 2">
            <a:extLst>
              <a:ext uri="{FF2B5EF4-FFF2-40B4-BE49-F238E27FC236}">
                <a16:creationId xmlns:a16="http://schemas.microsoft.com/office/drawing/2014/main" id="{10DE9109-1167-30FB-A655-76B33DF6836D}"/>
              </a:ext>
            </a:extLst>
          </p:cNvPr>
          <p:cNvSpPr>
            <a:spLocks noGrp="1"/>
          </p:cNvSpPr>
          <p:nvPr>
            <p:ph idx="1"/>
          </p:nvPr>
        </p:nvSpPr>
        <p:spPr>
          <a:xfrm>
            <a:off x="838200" y="1854926"/>
            <a:ext cx="10515600" cy="4322037"/>
          </a:xfrm>
        </p:spPr>
        <p:txBody>
          <a:bodyPr>
            <a:normAutofit fontScale="92500" lnSpcReduction="10000"/>
          </a:bodyPr>
          <a:lstStyle/>
          <a:p>
            <a:pPr>
              <a:spcBef>
                <a:spcPts val="0"/>
              </a:spcBef>
            </a:pPr>
            <a:r>
              <a:rPr lang="en-US" sz="2400" dirty="0">
                <a:latin typeface="Calibri" panose="020F0502020204030204" pitchFamily="34" charset="0"/>
              </a:rPr>
              <a:t>Discussion of maturity threshold for SDO processes like balloting - particularly for grassroots bases/baselines - following special presentation from Ron last month on SDO principles and processes</a:t>
            </a:r>
          </a:p>
          <a:p>
            <a:pPr>
              <a:spcBef>
                <a:spcPts val="0"/>
              </a:spcBef>
            </a:pPr>
            <a:r>
              <a:rPr lang="en-US" sz="2400" dirty="0">
                <a:latin typeface="Calibri" panose="020F0502020204030204" pitchFamily="34" charset="0"/>
                <a:hlinkClick r:id="rId2"/>
              </a:rPr>
              <a:t>http://www.hl7.org/documentcenter/public/procedures/HL7_Essential_Requirements.pdf</a:t>
            </a:r>
            <a:endParaRPr lang="en-US" sz="2400" dirty="0">
              <a:latin typeface="Calibri" panose="020F0502020204030204" pitchFamily="34" charset="0"/>
            </a:endParaRPr>
          </a:p>
          <a:p>
            <a:pPr>
              <a:spcBef>
                <a:spcPts val="0"/>
              </a:spcBef>
            </a:pPr>
            <a:r>
              <a:rPr lang="en-US" sz="1900" dirty="0">
                <a:latin typeface="Calibri" panose="020F0502020204030204" pitchFamily="34" charset="0"/>
              </a:rPr>
              <a:t>Section 1  - speaks to representation of views and objections and processes that are typically in TOR – might be a light version we can surface that we are following in the CA Baseline</a:t>
            </a:r>
          </a:p>
          <a:p>
            <a:pPr>
              <a:spcBef>
                <a:spcPts val="0"/>
              </a:spcBef>
            </a:pPr>
            <a:r>
              <a:rPr lang="en-US" sz="1900" dirty="0">
                <a:latin typeface="Calibri" panose="020F0502020204030204" pitchFamily="34" charset="0"/>
              </a:rPr>
              <a:t>Section 2 – Ballot Processes</a:t>
            </a:r>
          </a:p>
          <a:p>
            <a:pPr lvl="1">
              <a:spcBef>
                <a:spcPts val="0"/>
              </a:spcBef>
            </a:pPr>
            <a:r>
              <a:rPr lang="en-US" sz="1700" dirty="0">
                <a:latin typeface="Calibri" panose="020F0502020204030204" pitchFamily="34" charset="0"/>
              </a:rPr>
              <a:t>When do we ballot and what aspects make sense for us to incorporate based on our status as a grassroots </a:t>
            </a:r>
          </a:p>
          <a:p>
            <a:pPr>
              <a:spcBef>
                <a:spcPts val="0"/>
              </a:spcBef>
            </a:pPr>
            <a:r>
              <a:rPr lang="en-US" sz="2400" dirty="0">
                <a:latin typeface="Calibri" panose="020F0502020204030204" pitchFamily="34" charset="0"/>
              </a:rPr>
              <a:t>We’ve been operating as a Community of Interest – where do we fall now?</a:t>
            </a:r>
          </a:p>
          <a:p>
            <a:pPr>
              <a:spcBef>
                <a:spcPts val="0"/>
              </a:spcBef>
            </a:pPr>
            <a:r>
              <a:rPr lang="en-US" sz="2400" dirty="0">
                <a:latin typeface="Calibri" panose="020F0502020204030204" pitchFamily="34" charset="0"/>
              </a:rPr>
              <a:t>Balloting can provide a greater visibility (maturity model isn’t inherently tied to only progressing maturity)</a:t>
            </a:r>
          </a:p>
          <a:p>
            <a:pPr lvl="1">
              <a:spcBef>
                <a:spcPts val="0"/>
              </a:spcBef>
            </a:pPr>
            <a:r>
              <a:rPr lang="en-US" sz="1600" dirty="0">
                <a:latin typeface="Calibri" panose="020F0502020204030204" pitchFamily="34" charset="0"/>
              </a:rPr>
              <a:t>Would have to decide the intent of the ballot – is it draft, is it informative? How important is it to signal / provide transparency to HL7 international</a:t>
            </a:r>
          </a:p>
          <a:p>
            <a:pPr lvl="2">
              <a:spcBef>
                <a:spcPts val="0"/>
              </a:spcBef>
            </a:pPr>
            <a:r>
              <a:rPr lang="en-US" sz="1200" dirty="0">
                <a:latin typeface="Calibri" panose="020F0502020204030204" pitchFamily="34" charset="0"/>
              </a:rPr>
              <a:t> package registry though Intl Standards Grid requires Intl balloting </a:t>
            </a:r>
          </a:p>
          <a:p>
            <a:pPr lvl="1">
              <a:spcBef>
                <a:spcPts val="0"/>
              </a:spcBef>
            </a:pPr>
            <a:r>
              <a:rPr lang="en-US" sz="1600" dirty="0">
                <a:latin typeface="Calibri" panose="020F0502020204030204" pitchFamily="34" charset="0"/>
              </a:rPr>
              <a:t>Goal is to build authority and confidence in our communities that it is a well administered process</a:t>
            </a:r>
          </a:p>
          <a:p>
            <a:pPr lvl="1">
              <a:spcBef>
                <a:spcPts val="0"/>
              </a:spcBef>
            </a:pPr>
            <a:r>
              <a:rPr lang="en-US" sz="1600" dirty="0">
                <a:latin typeface="Calibri" panose="020F0502020204030204" pitchFamily="34" charset="0"/>
              </a:rPr>
              <a:t>Intent as socialization/getting more eyes on it that haven’t interacted intensely with it</a:t>
            </a:r>
          </a:p>
          <a:p>
            <a:pPr lvl="1">
              <a:spcBef>
                <a:spcPts val="0"/>
              </a:spcBef>
            </a:pPr>
            <a:endParaRPr lang="en-US" sz="1600" dirty="0">
              <a:latin typeface="Calibri" panose="020F0502020204030204" pitchFamily="34" charset="0"/>
            </a:endParaRPr>
          </a:p>
          <a:p>
            <a:pPr lvl="1">
              <a:spcBef>
                <a:spcPts val="0"/>
              </a:spcBef>
            </a:pPr>
            <a:endParaRPr lang="en-US" sz="2000" dirty="0">
              <a:latin typeface="Calibri" panose="020F0502020204030204" pitchFamily="34" charset="0"/>
            </a:endParaRPr>
          </a:p>
        </p:txBody>
      </p:sp>
    </p:spTree>
    <p:extLst>
      <p:ext uri="{BB962C8B-B14F-4D97-AF65-F5344CB8AC3E}">
        <p14:creationId xmlns:p14="http://schemas.microsoft.com/office/powerpoint/2010/main" val="18891141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0793d39-0939-496d-b129-198edd916feb}" enabled="0" method="" siteId="{e0793d39-0939-496d-b129-198edd916feb}" removed="1"/>
</clbl:labelList>
</file>

<file path=docProps/app.xml><?xml version="1.0" encoding="utf-8"?>
<Properties xmlns="http://schemas.openxmlformats.org/officeDocument/2006/extended-properties" xmlns:vt="http://schemas.openxmlformats.org/officeDocument/2006/docPropsVTypes">
  <TotalTime>3209</TotalTime>
  <Words>1440</Words>
  <Application>Microsoft Office PowerPoint</Application>
  <PresentationFormat>Widescreen</PresentationFormat>
  <Paragraphs>103</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Helvetica</vt:lpstr>
      <vt:lpstr>Office Theme</vt:lpstr>
      <vt:lpstr>CA-Baseline July 2023 Governance Call</vt:lpstr>
      <vt:lpstr>Agenda</vt:lpstr>
      <vt:lpstr>What do we need to address before we ballot?</vt:lpstr>
      <vt:lpstr>Narrative Development/Refinement</vt:lpstr>
      <vt:lpstr>F/Up Discussion – Maturity Threshold for ANSI Practices</vt:lpstr>
      <vt:lpstr>F/Up Discussion – Maturity Threshold for ANSI Practices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October Governance Call</dc:title>
  <dc:creator>Cook, Sheridan</dc:creator>
  <cp:lastModifiedBy>Cook, Sheridan</cp:lastModifiedBy>
  <cp:revision>17</cp:revision>
  <dcterms:created xsi:type="dcterms:W3CDTF">2022-10-14T17:58:45Z</dcterms:created>
  <dcterms:modified xsi:type="dcterms:W3CDTF">2023-07-21T19:01:40Z</dcterms:modified>
</cp:coreProperties>
</file>