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1" r:id="rId2"/>
    <p:sldId id="262" r:id="rId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C180D-84EF-4868-8DC3-307D6F562C3F}"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0CBCBEB2-262E-4DB9-8A8B-3E86C03B62B2}">
      <dgm:prSet/>
      <dgm:spPr/>
      <dgm:t>
        <a:bodyPr/>
        <a:lstStyle/>
        <a:p>
          <a:r>
            <a:rPr lang="en-US"/>
            <a:t>(3) Maximum reduction of voltage on the level of ultimate consumers, allowed by the Standard, at 0,4 kV will lead (2) to the reduction of current values in feed lines up to (1) the sources producing electric energy – generators at power stations. The reduction of currents will lead to the reduction of losses. </a:t>
          </a:r>
        </a:p>
      </dgm:t>
    </dgm:pt>
    <dgm:pt modelId="{113D970A-08FA-4DD1-90AD-31A6BF695EA4}" type="parTrans" cxnId="{C0F56F75-23D8-463F-9EBB-FCD7493A9FAD}">
      <dgm:prSet/>
      <dgm:spPr/>
      <dgm:t>
        <a:bodyPr/>
        <a:lstStyle/>
        <a:p>
          <a:endParaRPr lang="en-US"/>
        </a:p>
      </dgm:t>
    </dgm:pt>
    <dgm:pt modelId="{A9DC076F-3050-48FA-B0EE-E08EB17A1A63}" type="sibTrans" cxnId="{C0F56F75-23D8-463F-9EBB-FCD7493A9FAD}">
      <dgm:prSet/>
      <dgm:spPr/>
      <dgm:t>
        <a:bodyPr/>
        <a:lstStyle/>
        <a:p>
          <a:endParaRPr lang="en-US"/>
        </a:p>
      </dgm:t>
    </dgm:pt>
    <dgm:pt modelId="{84CF54B1-C252-4C92-9FD7-C6D7D071C913}">
      <dgm:prSet/>
      <dgm:spPr/>
      <dgm:t>
        <a:bodyPr/>
        <a:lstStyle/>
        <a:p>
          <a:r>
            <a:rPr lang="en-US" dirty="0"/>
            <a:t>The level of losses will decrease, first of all, at stage (2) of energy transfer. The physical manifestation of it will be the decrease in energy deficit value. This factor will dramatically influence the performance stability of the generating segment (1) of electric energy networks: will increase the reliability of its parameters, the operational stability of generators. </a:t>
          </a:r>
        </a:p>
      </dgm:t>
    </dgm:pt>
    <dgm:pt modelId="{54E4EB22-1716-455B-B99D-E7878413D695}" type="parTrans" cxnId="{697E2453-A4AE-424C-ABDB-445D1950B67E}">
      <dgm:prSet/>
      <dgm:spPr/>
      <dgm:t>
        <a:bodyPr/>
        <a:lstStyle/>
        <a:p>
          <a:endParaRPr lang="en-US"/>
        </a:p>
      </dgm:t>
    </dgm:pt>
    <dgm:pt modelId="{9C495732-42A7-499D-9101-B236F2929D8C}" type="sibTrans" cxnId="{697E2453-A4AE-424C-ABDB-445D1950B67E}">
      <dgm:prSet/>
      <dgm:spPr/>
      <dgm:t>
        <a:bodyPr/>
        <a:lstStyle/>
        <a:p>
          <a:endParaRPr lang="en-US"/>
        </a:p>
      </dgm:t>
    </dgm:pt>
    <dgm:pt modelId="{4B6D6496-A77F-4D25-9AE9-E2DD857CF7A9}" type="pres">
      <dgm:prSet presAssocID="{DF8C180D-84EF-4868-8DC3-307D6F562C3F}" presName="vert0" presStyleCnt="0">
        <dgm:presLayoutVars>
          <dgm:dir/>
          <dgm:animOne val="branch"/>
          <dgm:animLvl val="lvl"/>
        </dgm:presLayoutVars>
      </dgm:prSet>
      <dgm:spPr/>
    </dgm:pt>
    <dgm:pt modelId="{65BB57ED-FC19-4D3D-A4FE-FE6F9742C5CF}" type="pres">
      <dgm:prSet presAssocID="{0CBCBEB2-262E-4DB9-8A8B-3E86C03B62B2}" presName="thickLine" presStyleLbl="alignNode1" presStyleIdx="0" presStyleCnt="2"/>
      <dgm:spPr/>
    </dgm:pt>
    <dgm:pt modelId="{13BCA9C2-F39B-46E0-872C-373EAED0C7B3}" type="pres">
      <dgm:prSet presAssocID="{0CBCBEB2-262E-4DB9-8A8B-3E86C03B62B2}" presName="horz1" presStyleCnt="0"/>
      <dgm:spPr/>
    </dgm:pt>
    <dgm:pt modelId="{2DF34A6A-E15B-4A30-B2CF-D43AB288AABA}" type="pres">
      <dgm:prSet presAssocID="{0CBCBEB2-262E-4DB9-8A8B-3E86C03B62B2}" presName="tx1" presStyleLbl="revTx" presStyleIdx="0" presStyleCnt="2"/>
      <dgm:spPr/>
    </dgm:pt>
    <dgm:pt modelId="{2F43E3CC-19E5-4CA5-AD8E-EADC036950FB}" type="pres">
      <dgm:prSet presAssocID="{0CBCBEB2-262E-4DB9-8A8B-3E86C03B62B2}" presName="vert1" presStyleCnt="0"/>
      <dgm:spPr/>
    </dgm:pt>
    <dgm:pt modelId="{77CCD7EE-EF29-4825-A1B6-63B81B1996B6}" type="pres">
      <dgm:prSet presAssocID="{84CF54B1-C252-4C92-9FD7-C6D7D071C913}" presName="thickLine" presStyleLbl="alignNode1" presStyleIdx="1" presStyleCnt="2"/>
      <dgm:spPr/>
    </dgm:pt>
    <dgm:pt modelId="{F652DE85-D4F7-4B53-9602-A4F09EA5A859}" type="pres">
      <dgm:prSet presAssocID="{84CF54B1-C252-4C92-9FD7-C6D7D071C913}" presName="horz1" presStyleCnt="0"/>
      <dgm:spPr/>
    </dgm:pt>
    <dgm:pt modelId="{C5C097C2-2EE1-4FC6-B27F-596778261188}" type="pres">
      <dgm:prSet presAssocID="{84CF54B1-C252-4C92-9FD7-C6D7D071C913}" presName="tx1" presStyleLbl="revTx" presStyleIdx="1" presStyleCnt="2"/>
      <dgm:spPr/>
    </dgm:pt>
    <dgm:pt modelId="{68699AA8-C1BE-42B1-ACBE-9E20F50AEEF9}" type="pres">
      <dgm:prSet presAssocID="{84CF54B1-C252-4C92-9FD7-C6D7D071C913}" presName="vert1" presStyleCnt="0"/>
      <dgm:spPr/>
    </dgm:pt>
  </dgm:ptLst>
  <dgm:cxnLst>
    <dgm:cxn modelId="{B05F6D02-74D6-4716-9EF8-DD870C00CB42}" type="presOf" srcId="{84CF54B1-C252-4C92-9FD7-C6D7D071C913}" destId="{C5C097C2-2EE1-4FC6-B27F-596778261188}" srcOrd="0" destOrd="0" presId="urn:microsoft.com/office/officeart/2008/layout/LinedList"/>
    <dgm:cxn modelId="{697E2453-A4AE-424C-ABDB-445D1950B67E}" srcId="{DF8C180D-84EF-4868-8DC3-307D6F562C3F}" destId="{84CF54B1-C252-4C92-9FD7-C6D7D071C913}" srcOrd="1" destOrd="0" parTransId="{54E4EB22-1716-455B-B99D-E7878413D695}" sibTransId="{9C495732-42A7-499D-9101-B236F2929D8C}"/>
    <dgm:cxn modelId="{C0F56F75-23D8-463F-9EBB-FCD7493A9FAD}" srcId="{DF8C180D-84EF-4868-8DC3-307D6F562C3F}" destId="{0CBCBEB2-262E-4DB9-8A8B-3E86C03B62B2}" srcOrd="0" destOrd="0" parTransId="{113D970A-08FA-4DD1-90AD-31A6BF695EA4}" sibTransId="{A9DC076F-3050-48FA-B0EE-E08EB17A1A63}"/>
    <dgm:cxn modelId="{4DA513A6-B3E8-4FD2-8F27-E15324C9BD69}" type="presOf" srcId="{0CBCBEB2-262E-4DB9-8A8B-3E86C03B62B2}" destId="{2DF34A6A-E15B-4A30-B2CF-D43AB288AABA}" srcOrd="0" destOrd="0" presId="urn:microsoft.com/office/officeart/2008/layout/LinedList"/>
    <dgm:cxn modelId="{A8C772B9-4AF8-4219-B6AE-27EAD6183823}" type="presOf" srcId="{DF8C180D-84EF-4868-8DC3-307D6F562C3F}" destId="{4B6D6496-A77F-4D25-9AE9-E2DD857CF7A9}" srcOrd="0" destOrd="0" presId="urn:microsoft.com/office/officeart/2008/layout/LinedList"/>
    <dgm:cxn modelId="{691EBF7D-98E4-436E-85A9-F91F0B5A6BA8}" type="presParOf" srcId="{4B6D6496-A77F-4D25-9AE9-E2DD857CF7A9}" destId="{65BB57ED-FC19-4D3D-A4FE-FE6F9742C5CF}" srcOrd="0" destOrd="0" presId="urn:microsoft.com/office/officeart/2008/layout/LinedList"/>
    <dgm:cxn modelId="{238CA0C8-D331-4F86-8AC1-100CCA43C56E}" type="presParOf" srcId="{4B6D6496-A77F-4D25-9AE9-E2DD857CF7A9}" destId="{13BCA9C2-F39B-46E0-872C-373EAED0C7B3}" srcOrd="1" destOrd="0" presId="urn:microsoft.com/office/officeart/2008/layout/LinedList"/>
    <dgm:cxn modelId="{7214760B-E61C-41EF-9AEC-93A400954642}" type="presParOf" srcId="{13BCA9C2-F39B-46E0-872C-373EAED0C7B3}" destId="{2DF34A6A-E15B-4A30-B2CF-D43AB288AABA}" srcOrd="0" destOrd="0" presId="urn:microsoft.com/office/officeart/2008/layout/LinedList"/>
    <dgm:cxn modelId="{2E4EA729-D0BF-44E8-A797-CFE8856D9942}" type="presParOf" srcId="{13BCA9C2-F39B-46E0-872C-373EAED0C7B3}" destId="{2F43E3CC-19E5-4CA5-AD8E-EADC036950FB}" srcOrd="1" destOrd="0" presId="urn:microsoft.com/office/officeart/2008/layout/LinedList"/>
    <dgm:cxn modelId="{476C799C-9486-404A-AC34-56BBDD05533D}" type="presParOf" srcId="{4B6D6496-A77F-4D25-9AE9-E2DD857CF7A9}" destId="{77CCD7EE-EF29-4825-A1B6-63B81B1996B6}" srcOrd="2" destOrd="0" presId="urn:microsoft.com/office/officeart/2008/layout/LinedList"/>
    <dgm:cxn modelId="{8E74D36F-65DC-470A-918F-AA7F5224A31F}" type="presParOf" srcId="{4B6D6496-A77F-4D25-9AE9-E2DD857CF7A9}" destId="{F652DE85-D4F7-4B53-9602-A4F09EA5A859}" srcOrd="3" destOrd="0" presId="urn:microsoft.com/office/officeart/2008/layout/LinedList"/>
    <dgm:cxn modelId="{157CB7BA-F66B-41A9-BB50-8BDA3795052F}" type="presParOf" srcId="{F652DE85-D4F7-4B53-9602-A4F09EA5A859}" destId="{C5C097C2-2EE1-4FC6-B27F-596778261188}" srcOrd="0" destOrd="0" presId="urn:microsoft.com/office/officeart/2008/layout/LinedList"/>
    <dgm:cxn modelId="{A1D87191-E26B-463A-8E80-3BACEA8253AA}" type="presParOf" srcId="{F652DE85-D4F7-4B53-9602-A4F09EA5A859}" destId="{68699AA8-C1BE-42B1-ACBE-9E20F50AEE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57ED-FC19-4D3D-A4FE-FE6F9742C5CF}">
      <dsp:nvSpPr>
        <dsp:cNvPr id="0" name=""/>
        <dsp:cNvSpPr/>
      </dsp:nvSpPr>
      <dsp:spPr>
        <a:xfrm>
          <a:off x="0" y="0"/>
          <a:ext cx="30062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DF34A6A-E15B-4A30-B2CF-D43AB288AABA}">
      <dsp:nvSpPr>
        <dsp:cNvPr id="0" name=""/>
        <dsp:cNvSpPr/>
      </dsp:nvSpPr>
      <dsp:spPr>
        <a:xfrm>
          <a:off x="0" y="0"/>
          <a:ext cx="3006288" cy="219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(3) Maximum reduction of voltage on the level of ultimate consumers, allowed by the Standard, at 0,4 kV will lead (2) to the reduction of current values in feed lines up to (1) the sources producing electric energy – generators at power stations. The reduction of currents will lead to the reduction of losses. </a:t>
          </a:r>
        </a:p>
      </dsp:txBody>
      <dsp:txXfrm>
        <a:off x="0" y="0"/>
        <a:ext cx="3006288" cy="2196990"/>
      </dsp:txXfrm>
    </dsp:sp>
    <dsp:sp modelId="{77CCD7EE-EF29-4825-A1B6-63B81B1996B6}">
      <dsp:nvSpPr>
        <dsp:cNvPr id="0" name=""/>
        <dsp:cNvSpPr/>
      </dsp:nvSpPr>
      <dsp:spPr>
        <a:xfrm>
          <a:off x="0" y="2196990"/>
          <a:ext cx="300628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5C097C2-2EE1-4FC6-B27F-596778261188}">
      <dsp:nvSpPr>
        <dsp:cNvPr id="0" name=""/>
        <dsp:cNvSpPr/>
      </dsp:nvSpPr>
      <dsp:spPr>
        <a:xfrm>
          <a:off x="0" y="2196990"/>
          <a:ext cx="3006288" cy="2196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level of losses will decrease, first of all, at stage (2) of energy transfer. The physical manifestation of it will be the decrease in energy deficit value. This factor will dramatically influence the performance stability of the generating segment (1) of electric energy networks: will increase the reliability of its parameters, the operational stability of generators. </a:t>
          </a:r>
        </a:p>
      </dsp:txBody>
      <dsp:txXfrm>
        <a:off x="0" y="2196990"/>
        <a:ext cx="3006288" cy="21969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E30B5-29CD-498D-804A-FA6FC4FB2F20}" type="datetimeFigureOut">
              <a:rPr lang="pl-PL" smtClean="0"/>
              <a:t>28.05.2022</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F8730-56AB-4C0F-AB13-EE1EB1C7B47C}" type="slidenum">
              <a:rPr lang="pl-PL" smtClean="0"/>
              <a:t>‹#›</a:t>
            </a:fld>
            <a:endParaRPr lang="pl-PL"/>
          </a:p>
        </p:txBody>
      </p:sp>
    </p:spTree>
    <p:extLst>
      <p:ext uri="{BB962C8B-B14F-4D97-AF65-F5344CB8AC3E}">
        <p14:creationId xmlns:p14="http://schemas.microsoft.com/office/powerpoint/2010/main" val="46471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p:cNvSpPr>
            <a:spLocks noGrp="1"/>
          </p:cNvSpPr>
          <p:nvPr>
            <p:ph type="dt" sz="half" idx="10"/>
          </p:nvPr>
        </p:nvSpPr>
        <p:spPr/>
        <p:txBody>
          <a:bodyPr/>
          <a:lstStyle/>
          <a:p>
            <a:fld id="{D83D335D-7959-46E4-A09C-735EAFD73A8F}" type="datetimeFigureOut">
              <a:rPr lang="pl-PL" smtClean="0"/>
              <a:t>28.05.2022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227802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D83D335D-7959-46E4-A09C-735EAFD73A8F}" type="datetimeFigureOut">
              <a:rPr lang="pl-PL" smtClean="0"/>
              <a:t>28.05.2022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323800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D83D335D-7959-46E4-A09C-735EAFD73A8F}" type="datetimeFigureOut">
              <a:rPr lang="pl-PL" smtClean="0"/>
              <a:t>28.05.2022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343526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D83D335D-7959-46E4-A09C-735EAFD73A8F}" type="datetimeFigureOut">
              <a:rPr lang="pl-PL" smtClean="0"/>
              <a:t>28.05.2022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62130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3D335D-7959-46E4-A09C-735EAFD73A8F}" type="datetimeFigureOut">
              <a:rPr lang="pl-PL" smtClean="0"/>
              <a:t>28.05.2022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175427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fld id="{D83D335D-7959-46E4-A09C-735EAFD73A8F}" type="datetimeFigureOut">
              <a:rPr lang="pl-PL" smtClean="0"/>
              <a:t>28.05.2022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231399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fld id="{D83D335D-7959-46E4-A09C-735EAFD73A8F}" type="datetimeFigureOut">
              <a:rPr lang="pl-PL" smtClean="0"/>
              <a:t>28.05.2022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18404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fld id="{D83D335D-7959-46E4-A09C-735EAFD73A8F}" type="datetimeFigureOut">
              <a:rPr lang="pl-PL" smtClean="0"/>
              <a:t>28.05.2022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29926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D335D-7959-46E4-A09C-735EAFD73A8F}" type="datetimeFigureOut">
              <a:rPr lang="pl-PL" smtClean="0"/>
              <a:t>28.05.2022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275473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3D335D-7959-46E4-A09C-735EAFD73A8F}" type="datetimeFigureOut">
              <a:rPr lang="pl-PL" smtClean="0"/>
              <a:t>28.05.2022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210168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3D335D-7959-46E4-A09C-735EAFD73A8F}" type="datetimeFigureOut">
              <a:rPr lang="pl-PL" smtClean="0"/>
              <a:t>28.05.2022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298330-D92A-482D-99B9-13575534861C}" type="slidenum">
              <a:rPr lang="pl-PL" smtClean="0"/>
              <a:t>‹#›</a:t>
            </a:fld>
            <a:endParaRPr lang="pl-PL"/>
          </a:p>
        </p:txBody>
      </p:sp>
    </p:spTree>
    <p:extLst>
      <p:ext uri="{BB962C8B-B14F-4D97-AF65-F5344CB8AC3E}">
        <p14:creationId xmlns:p14="http://schemas.microsoft.com/office/powerpoint/2010/main" val="78065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D335D-7959-46E4-A09C-735EAFD73A8F}" type="datetimeFigureOut">
              <a:rPr lang="pl-PL" smtClean="0"/>
              <a:t>28.05.2022</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98330-D92A-482D-99B9-13575534861C}" type="slidenum">
              <a:rPr lang="pl-PL" smtClean="0"/>
              <a:t>‹#›</a:t>
            </a:fld>
            <a:endParaRPr lang="pl-PL"/>
          </a:p>
        </p:txBody>
      </p:sp>
    </p:spTree>
    <p:extLst>
      <p:ext uri="{BB962C8B-B14F-4D97-AF65-F5344CB8AC3E}">
        <p14:creationId xmlns:p14="http://schemas.microsoft.com/office/powerpoint/2010/main" val="75542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82600" y="321734"/>
            <a:ext cx="8178799"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dirty="0">
                <a:solidFill>
                  <a:schemeClr val="bg1">
                    <a:lumMod val="50000"/>
                  </a:schemeClr>
                </a:solidFill>
                <a:latin typeface="+mj-lt"/>
                <a:ea typeface="+mj-ea"/>
                <a:cs typeface="+mj-cs"/>
              </a:rPr>
              <a:t>Benefits of  voltage regulation in electrical lines  </a:t>
            </a:r>
          </a:p>
        </p:txBody>
      </p:sp>
      <p:sp>
        <p:nvSpPr>
          <p:cNvPr id="11" name="TextBox 10"/>
          <p:cNvSpPr txBox="1"/>
          <p:nvPr/>
        </p:nvSpPr>
        <p:spPr>
          <a:xfrm>
            <a:off x="482601" y="1782981"/>
            <a:ext cx="8498484" cy="2150075"/>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400" i="1" dirty="0">
                <a:solidFill>
                  <a:schemeClr val="bg1">
                    <a:lumMod val="50000"/>
                  </a:schemeClr>
                </a:solidFill>
              </a:rPr>
              <a:t>Higher current transmission voltage means lower losses in transmission lines.</a:t>
            </a:r>
          </a:p>
          <a:p>
            <a:pPr>
              <a:lnSpc>
                <a:spcPct val="90000"/>
              </a:lnSpc>
              <a:spcAft>
                <a:spcPts val="600"/>
              </a:spcAft>
            </a:pPr>
            <a:r>
              <a:rPr lang="en-US" sz="2400" i="1" dirty="0">
                <a:solidFill>
                  <a:schemeClr val="bg1">
                    <a:lumMod val="50000"/>
                  </a:schemeClr>
                </a:solidFill>
              </a:rPr>
              <a:t> (</a:t>
            </a:r>
            <a:r>
              <a:rPr lang="en-US" sz="2400" b="1" i="1" dirty="0">
                <a:solidFill>
                  <a:schemeClr val="bg1">
                    <a:lumMod val="50000"/>
                  </a:schemeClr>
                </a:solidFill>
              </a:rPr>
              <a:t>Benefits for energy distributors</a:t>
            </a:r>
            <a:r>
              <a:rPr lang="en-US" sz="2400" i="1" dirty="0">
                <a:solidFill>
                  <a:schemeClr val="bg1">
                    <a:lumMod val="50000"/>
                  </a:schemeClr>
                </a:solidFill>
              </a:rPr>
              <a:t>)</a:t>
            </a:r>
          </a:p>
          <a:p>
            <a:pPr indent="-228600">
              <a:lnSpc>
                <a:spcPct val="90000"/>
              </a:lnSpc>
              <a:spcAft>
                <a:spcPts val="600"/>
              </a:spcAft>
              <a:buFont typeface="Arial" panose="020B0604020202020204" pitchFamily="34" charset="0"/>
              <a:buChar char="•"/>
            </a:pPr>
            <a:endParaRPr lang="en-US" sz="2400" i="1" dirty="0">
              <a:solidFill>
                <a:schemeClr val="bg1">
                  <a:lumMod val="50000"/>
                </a:schemeClr>
              </a:solidFill>
            </a:endParaRPr>
          </a:p>
          <a:p>
            <a:pPr indent="-228600">
              <a:lnSpc>
                <a:spcPct val="90000"/>
              </a:lnSpc>
              <a:spcAft>
                <a:spcPts val="600"/>
              </a:spcAft>
              <a:buFont typeface="Arial" panose="020B0604020202020204" pitchFamily="34" charset="0"/>
              <a:buChar char="•"/>
            </a:pPr>
            <a:r>
              <a:rPr lang="en-US" sz="2400" i="1" dirty="0">
                <a:solidFill>
                  <a:schemeClr val="bg1">
                    <a:lumMod val="50000"/>
                  </a:schemeClr>
                </a:solidFill>
              </a:rPr>
              <a:t>Lower voltage (within tolerance) means lower bills for consumers and extended operation time of devices.</a:t>
            </a:r>
          </a:p>
          <a:p>
            <a:pPr>
              <a:lnSpc>
                <a:spcPct val="90000"/>
              </a:lnSpc>
              <a:spcAft>
                <a:spcPts val="600"/>
              </a:spcAft>
            </a:pPr>
            <a:r>
              <a:rPr lang="en-US" sz="2400" i="1" dirty="0">
                <a:solidFill>
                  <a:schemeClr val="bg1">
                    <a:lumMod val="50000"/>
                  </a:schemeClr>
                </a:solidFill>
              </a:rPr>
              <a:t>(</a:t>
            </a:r>
            <a:r>
              <a:rPr lang="en-US" sz="2400" b="1" i="1" dirty="0">
                <a:solidFill>
                  <a:schemeClr val="bg1">
                    <a:lumMod val="50000"/>
                  </a:schemeClr>
                </a:solidFill>
              </a:rPr>
              <a:t>Benefits for energy consumers</a:t>
            </a:r>
            <a:r>
              <a:rPr lang="en-US" sz="2400" i="1" dirty="0">
                <a:solidFill>
                  <a:schemeClr val="bg1">
                    <a:lumMod val="50000"/>
                  </a:schemeClr>
                </a:solidFill>
              </a:rPr>
              <a:t>)</a:t>
            </a:r>
          </a:p>
          <a:p>
            <a:pPr indent="-228600">
              <a:lnSpc>
                <a:spcPct val="90000"/>
              </a:lnSpc>
              <a:spcAft>
                <a:spcPts val="600"/>
              </a:spcAft>
              <a:buFont typeface="Arial" panose="020B0604020202020204" pitchFamily="34" charset="0"/>
              <a:buChar char="•"/>
            </a:pPr>
            <a:endParaRPr lang="en-US" sz="1700" i="1" dirty="0"/>
          </a:p>
        </p:txBody>
      </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image2.jpeg">
            <a:extLst>
              <a:ext uri="{FF2B5EF4-FFF2-40B4-BE49-F238E27FC236}">
                <a16:creationId xmlns:a16="http://schemas.microsoft.com/office/drawing/2014/main" id="{25C17ED7-D9B2-4FDC-98F2-5196B58521EE}"/>
              </a:ext>
            </a:extLst>
          </p:cNvPr>
          <p:cNvPicPr/>
          <p:nvPr/>
        </p:nvPicPr>
        <p:blipFill>
          <a:blip r:embed="rId2" cstate="print"/>
          <a:stretch>
            <a:fillRect/>
          </a:stretch>
        </p:blipFill>
        <p:spPr>
          <a:xfrm>
            <a:off x="963138" y="4159245"/>
            <a:ext cx="7482236" cy="2150075"/>
          </a:xfrm>
          <a:prstGeom prst="rect">
            <a:avLst/>
          </a:prstGeom>
        </p:spPr>
      </p:pic>
      <p:grpSp>
        <p:nvGrpSpPr>
          <p:cNvPr id="22" name="Group 2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366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82600" y="321734"/>
            <a:ext cx="8178799"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a:solidFill>
                  <a:schemeClr val="tx1"/>
                </a:solidFill>
                <a:latin typeface="+mj-lt"/>
                <a:ea typeface="+mj-ea"/>
                <a:cs typeface="+mj-cs"/>
              </a:rPr>
              <a:t>Reducing electricity consumption, reducing losses in transmission lines, increasing efficiency and stability of energy system overall</a:t>
            </a:r>
          </a:p>
        </p:txBody>
      </p:sp>
      <p:grpSp>
        <p:nvGrpSpPr>
          <p:cNvPr id="33" name="Group 3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34" name="Isosceles Triangle 3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mage1.png">
            <a:extLst>
              <a:ext uri="{FF2B5EF4-FFF2-40B4-BE49-F238E27FC236}">
                <a16:creationId xmlns:a16="http://schemas.microsoft.com/office/drawing/2014/main" id="{A16FBCA4-DC02-4A8C-9F34-AD244EFD1514}"/>
              </a:ext>
            </a:extLst>
          </p:cNvPr>
          <p:cNvPicPr/>
          <p:nvPr/>
        </p:nvPicPr>
        <p:blipFill>
          <a:blip r:embed="rId2" cstate="print"/>
          <a:stretch>
            <a:fillRect/>
          </a:stretch>
        </p:blipFill>
        <p:spPr>
          <a:xfrm>
            <a:off x="3971490" y="2539367"/>
            <a:ext cx="4689909" cy="2849119"/>
          </a:xfrm>
          <a:prstGeom prst="rect">
            <a:avLst/>
          </a:prstGeom>
        </p:spPr>
      </p:pic>
      <p:grpSp>
        <p:nvGrpSpPr>
          <p:cNvPr id="37" name="Group 3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38" name="Rectangle 3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6" name="TextBox 10">
            <a:extLst>
              <a:ext uri="{FF2B5EF4-FFF2-40B4-BE49-F238E27FC236}">
                <a16:creationId xmlns:a16="http://schemas.microsoft.com/office/drawing/2014/main" id="{606ABF94-3EBA-F063-D001-E1E788900554}"/>
              </a:ext>
            </a:extLst>
          </p:cNvPr>
          <p:cNvGraphicFramePr/>
          <p:nvPr>
            <p:extLst>
              <p:ext uri="{D42A27DB-BD31-4B8C-83A1-F6EECF244321}">
                <p14:modId xmlns:p14="http://schemas.microsoft.com/office/powerpoint/2010/main" val="1721672503"/>
              </p:ext>
            </p:extLst>
          </p:nvPr>
        </p:nvGraphicFramePr>
        <p:xfrm>
          <a:off x="482601" y="1782981"/>
          <a:ext cx="3006288"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309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199</Words>
  <Application>Microsoft Office PowerPoint</Application>
  <PresentationFormat>On-screen Show (4:3)</PresentationFormat>
  <Paragraphs>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Michał</dc:creator>
  <cp:lastModifiedBy>Andrew Dmitrev</cp:lastModifiedBy>
  <cp:revision>34</cp:revision>
  <dcterms:created xsi:type="dcterms:W3CDTF">2021-01-10T13:34:40Z</dcterms:created>
  <dcterms:modified xsi:type="dcterms:W3CDTF">2022-05-28T06:03:14Z</dcterms:modified>
</cp:coreProperties>
</file>