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7" r:id="rId2"/>
    <p:sldId id="258" r:id="rId3"/>
    <p:sldId id="285" r:id="rId4"/>
    <p:sldId id="260" r:id="rId5"/>
    <p:sldId id="288" r:id="rId6"/>
    <p:sldId id="286" r:id="rId7"/>
    <p:sldId id="287" r:id="rId8"/>
    <p:sldId id="283" r:id="rId9"/>
    <p:sldId id="284" r:id="rId10"/>
    <p:sldId id="259"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78D42D1-C572-4D41-BF3B-CFEF6148539D}">
          <p14:sldIdLst>
            <p14:sldId id="257"/>
            <p14:sldId id="258"/>
            <p14:sldId id="285"/>
            <p14:sldId id="260"/>
            <p14:sldId id="288"/>
            <p14:sldId id="286"/>
            <p14:sldId id="287"/>
          </p14:sldIdLst>
        </p14:section>
        <p14:section name="Maturity Activity Roadmap" id="{A3E58D49-99CE-4837-8C49-7D9FBA26D031}">
          <p14:sldIdLst>
            <p14:sldId id="283"/>
            <p14:sldId id="284"/>
            <p14:sldId id="259"/>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eridan Cook" initials="SC" lastIdx="1" clrIdx="0">
    <p:extLst>
      <p:ext uri="{19B8F6BF-5375-455C-9EA6-DF929625EA0E}">
        <p15:presenceInfo xmlns:p15="http://schemas.microsoft.com/office/powerpoint/2012/main" userId="S::scook@GEVITYINC.COM::10b3d6d6-0197-48b2-8df1-f8c21ebecc7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D1A5797-1DCA-43E2-94B3-B75F940D5693}" v="2" dt="2022-11-25T19:03:11.84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1" d="100"/>
          <a:sy n="101" d="100"/>
        </p:scale>
        <p:origin x="138" y="1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ook, Sheridan" userId="281e4631-2ba3-493a-978c-63fee9769b29" providerId="ADAL" clId="{DD1A5797-1DCA-43E2-94B3-B75F940D5693}"/>
    <pc:docChg chg="custSel modSld">
      <pc:chgData name="Cook, Sheridan" userId="281e4631-2ba3-493a-978c-63fee9769b29" providerId="ADAL" clId="{DD1A5797-1DCA-43E2-94B3-B75F940D5693}" dt="2022-11-25T19:05:48.382" v="148" actId="20577"/>
      <pc:docMkLst>
        <pc:docMk/>
      </pc:docMkLst>
      <pc:sldChg chg="modSp mod">
        <pc:chgData name="Cook, Sheridan" userId="281e4631-2ba3-493a-978c-63fee9769b29" providerId="ADAL" clId="{DD1A5797-1DCA-43E2-94B3-B75F940D5693}" dt="2022-11-25T19:00:01.161" v="9" actId="20577"/>
        <pc:sldMkLst>
          <pc:docMk/>
          <pc:sldMk cId="1518255639" sldId="257"/>
        </pc:sldMkLst>
        <pc:spChg chg="mod">
          <ac:chgData name="Cook, Sheridan" userId="281e4631-2ba3-493a-978c-63fee9769b29" providerId="ADAL" clId="{DD1A5797-1DCA-43E2-94B3-B75F940D5693}" dt="2022-11-25T19:00:01.161" v="9" actId="20577"/>
          <ac:spMkLst>
            <pc:docMk/>
            <pc:sldMk cId="1518255639" sldId="257"/>
            <ac:spMk id="2" creationId="{DF16B341-BB90-854F-9621-9514F2422D22}"/>
          </ac:spMkLst>
        </pc:spChg>
      </pc:sldChg>
      <pc:sldChg chg="modSp mod">
        <pc:chgData name="Cook, Sheridan" userId="281e4631-2ba3-493a-978c-63fee9769b29" providerId="ADAL" clId="{DD1A5797-1DCA-43E2-94B3-B75F940D5693}" dt="2022-11-25T19:00:17.171" v="17" actId="20577"/>
        <pc:sldMkLst>
          <pc:docMk/>
          <pc:sldMk cId="2748407393" sldId="258"/>
        </pc:sldMkLst>
        <pc:spChg chg="mod">
          <ac:chgData name="Cook, Sheridan" userId="281e4631-2ba3-493a-978c-63fee9769b29" providerId="ADAL" clId="{DD1A5797-1DCA-43E2-94B3-B75F940D5693}" dt="2022-11-25T19:00:17.171" v="17" actId="20577"/>
          <ac:spMkLst>
            <pc:docMk/>
            <pc:sldMk cId="2748407393" sldId="258"/>
            <ac:spMk id="2" creationId="{D82136C0-1971-4392-ADFD-7F65C22DCEF2}"/>
          </ac:spMkLst>
        </pc:spChg>
      </pc:sldChg>
      <pc:sldChg chg="modSp mod">
        <pc:chgData name="Cook, Sheridan" userId="281e4631-2ba3-493a-978c-63fee9769b29" providerId="ADAL" clId="{DD1A5797-1DCA-43E2-94B3-B75F940D5693}" dt="2022-11-25T19:05:48.382" v="148" actId="20577"/>
        <pc:sldMkLst>
          <pc:docMk/>
          <pc:sldMk cId="2619770611" sldId="285"/>
        </pc:sldMkLst>
        <pc:spChg chg="mod">
          <ac:chgData name="Cook, Sheridan" userId="281e4631-2ba3-493a-978c-63fee9769b29" providerId="ADAL" clId="{DD1A5797-1DCA-43E2-94B3-B75F940D5693}" dt="2022-11-25T19:05:48.382" v="148" actId="20577"/>
          <ac:spMkLst>
            <pc:docMk/>
            <pc:sldMk cId="2619770611" sldId="285"/>
            <ac:spMk id="3" creationId="{3E4FBE9C-3113-48B8-AD7B-C730FC4A799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61007B-F5C1-40AA-85F2-878900842952}" type="datetimeFigureOut">
              <a:rPr lang="en-US" smtClean="0"/>
              <a:t>11/25/2022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0A5BA6-148E-492B-9145-4CF77C16B576}" type="slidenum">
              <a:rPr lang="en-US" smtClean="0"/>
              <a:t>‹#›</a:t>
            </a:fld>
            <a:endParaRPr lang="en-US"/>
          </a:p>
        </p:txBody>
      </p:sp>
    </p:spTree>
    <p:extLst>
      <p:ext uri="{BB962C8B-B14F-4D97-AF65-F5344CB8AC3E}">
        <p14:creationId xmlns:p14="http://schemas.microsoft.com/office/powerpoint/2010/main" val="26321729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0973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CA" sz="1200" dirty="0">
                <a:solidFill>
                  <a:schemeClr val="accent1"/>
                </a:solidFill>
              </a:rPr>
              <a:t>Due Diligence Review:</a:t>
            </a:r>
          </a:p>
          <a:p>
            <a:pPr algn="l"/>
            <a:r>
              <a:rPr lang="en-CA" sz="1200" dirty="0">
                <a:solidFill>
                  <a:schemeClr val="accent1"/>
                </a:solidFill>
              </a:rPr>
              <a:t>Handful (2-3) National/International </a:t>
            </a:r>
            <a:r>
              <a:rPr lang="en-CA" sz="1200" dirty="0" err="1">
                <a:solidFill>
                  <a:schemeClr val="accent1"/>
                </a:solidFill>
              </a:rPr>
              <a:t>IGuides</a:t>
            </a:r>
            <a:r>
              <a:rPr lang="en-CA" sz="1200" dirty="0">
                <a:solidFill>
                  <a:schemeClr val="accent1"/>
                </a:solidFill>
              </a:rPr>
              <a:t> used as comparison points during Friday Calls</a:t>
            </a:r>
          </a:p>
          <a:p>
            <a:pPr algn="l"/>
            <a:endParaRPr lang="en-CA" sz="1200" dirty="0">
              <a:solidFill>
                <a:schemeClr val="accent1"/>
              </a:solidFill>
            </a:endParaRPr>
          </a:p>
          <a:p>
            <a:pPr algn="l"/>
            <a:r>
              <a:rPr lang="en-CA" sz="1200" dirty="0">
                <a:solidFill>
                  <a:schemeClr val="accent1"/>
                </a:solidFill>
              </a:rPr>
              <a:t>*First level definition needed (what’s the depth we want to get to before building to a 2</a:t>
            </a:r>
            <a:r>
              <a:rPr lang="en-CA" sz="1200" baseline="30000" dirty="0">
                <a:solidFill>
                  <a:schemeClr val="accent1"/>
                </a:solidFill>
              </a:rPr>
              <a:t>nd</a:t>
            </a:r>
            <a:r>
              <a:rPr lang="en-CA" sz="1200" dirty="0">
                <a:solidFill>
                  <a:schemeClr val="accent1"/>
                </a:solidFill>
              </a:rPr>
              <a:t> level review with larger community </a:t>
            </a:r>
          </a:p>
          <a:p>
            <a:r>
              <a:rPr lang="en-CA" dirty="0"/>
              <a:t>Need to have some recognition of the step that is required at a national level to align the provinces (not just align the implementors w/in provinces) – gap that needs to be filled and this process will need to align to that.</a:t>
            </a:r>
          </a:p>
          <a:p>
            <a:r>
              <a:rPr lang="en-CA" dirty="0"/>
              <a:t>Identify enablers needed to accomplish these milestones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2EA656C-E894-471F-980B-1205A676A978}"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57245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9</a:t>
            </a:fld>
            <a:endParaRPr lang="en-CA"/>
          </a:p>
        </p:txBody>
      </p:sp>
    </p:spTree>
    <p:extLst>
      <p:ext uri="{BB962C8B-B14F-4D97-AF65-F5344CB8AC3E}">
        <p14:creationId xmlns:p14="http://schemas.microsoft.com/office/powerpoint/2010/main" val="25938364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CEA85-91F9-46D1-B9C4-6FD420F0721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6D0E1E8-1E46-4455-9DDD-19318F18F94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1EAE2B4-A91A-4F46-92A3-3CA051DBA193}"/>
              </a:ext>
            </a:extLst>
          </p:cNvPr>
          <p:cNvSpPr>
            <a:spLocks noGrp="1"/>
          </p:cNvSpPr>
          <p:nvPr>
            <p:ph type="dt" sz="half" idx="10"/>
          </p:nvPr>
        </p:nvSpPr>
        <p:spPr/>
        <p:txBody>
          <a:bodyPr/>
          <a:lstStyle/>
          <a:p>
            <a:fld id="{FA04F68F-86FA-4928-8744-5762558F6365}" type="datetimeFigureOut">
              <a:rPr lang="en-US" smtClean="0"/>
              <a:t>11/25/2022</a:t>
            </a:fld>
            <a:endParaRPr lang="en-US"/>
          </a:p>
        </p:txBody>
      </p:sp>
      <p:sp>
        <p:nvSpPr>
          <p:cNvPr id="5" name="Footer Placeholder 4">
            <a:extLst>
              <a:ext uri="{FF2B5EF4-FFF2-40B4-BE49-F238E27FC236}">
                <a16:creationId xmlns:a16="http://schemas.microsoft.com/office/drawing/2014/main" id="{49280C37-ECA1-45DD-8D98-BBDA89EF30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1E6A04-0245-400B-8647-B2CDA30B0A58}"/>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3174644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97AE13-20A9-4BF2-B002-1572CC05B3E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323F2BA-B043-43BD-A2B5-A98B762695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93A1E6-E9D2-4419-8ECC-16DCB37887EA}"/>
              </a:ext>
            </a:extLst>
          </p:cNvPr>
          <p:cNvSpPr>
            <a:spLocks noGrp="1"/>
          </p:cNvSpPr>
          <p:nvPr>
            <p:ph type="dt" sz="half" idx="10"/>
          </p:nvPr>
        </p:nvSpPr>
        <p:spPr/>
        <p:txBody>
          <a:bodyPr/>
          <a:lstStyle/>
          <a:p>
            <a:fld id="{FA04F68F-86FA-4928-8744-5762558F6365}" type="datetimeFigureOut">
              <a:rPr lang="en-US" smtClean="0"/>
              <a:t>11/25/2022</a:t>
            </a:fld>
            <a:endParaRPr lang="en-US"/>
          </a:p>
        </p:txBody>
      </p:sp>
      <p:sp>
        <p:nvSpPr>
          <p:cNvPr id="5" name="Footer Placeholder 4">
            <a:extLst>
              <a:ext uri="{FF2B5EF4-FFF2-40B4-BE49-F238E27FC236}">
                <a16:creationId xmlns:a16="http://schemas.microsoft.com/office/drawing/2014/main" id="{F7B91DB6-A4DB-4627-A7F0-1076CCAEB7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807FD7-C704-4979-B0BD-50784018528D}"/>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28408332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7EFBE18-D1EA-4385-BD42-2304559600A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04A8AF1-8C82-4CC0-9046-7648DEFCEBB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348D46-A8B1-4301-8342-B2A41EAD5B96}"/>
              </a:ext>
            </a:extLst>
          </p:cNvPr>
          <p:cNvSpPr>
            <a:spLocks noGrp="1"/>
          </p:cNvSpPr>
          <p:nvPr>
            <p:ph type="dt" sz="half" idx="10"/>
          </p:nvPr>
        </p:nvSpPr>
        <p:spPr/>
        <p:txBody>
          <a:bodyPr/>
          <a:lstStyle/>
          <a:p>
            <a:fld id="{FA04F68F-86FA-4928-8744-5762558F6365}" type="datetimeFigureOut">
              <a:rPr lang="en-US" smtClean="0"/>
              <a:t>11/25/2022</a:t>
            </a:fld>
            <a:endParaRPr lang="en-US"/>
          </a:p>
        </p:txBody>
      </p:sp>
      <p:sp>
        <p:nvSpPr>
          <p:cNvPr id="5" name="Footer Placeholder 4">
            <a:extLst>
              <a:ext uri="{FF2B5EF4-FFF2-40B4-BE49-F238E27FC236}">
                <a16:creationId xmlns:a16="http://schemas.microsoft.com/office/drawing/2014/main" id="{62347DD8-D694-4307-B5EB-989735101D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EE7F01-A420-4CA9-B776-EAFBE6808255}"/>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3615461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6C454-DB7E-4367-A708-27C33F0741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747359D-CA23-4D32-8E30-CD3F9109A29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3332B5-CF86-4F6A-919A-3D336FA1E057}"/>
              </a:ext>
            </a:extLst>
          </p:cNvPr>
          <p:cNvSpPr>
            <a:spLocks noGrp="1"/>
          </p:cNvSpPr>
          <p:nvPr>
            <p:ph type="dt" sz="half" idx="10"/>
          </p:nvPr>
        </p:nvSpPr>
        <p:spPr/>
        <p:txBody>
          <a:bodyPr/>
          <a:lstStyle/>
          <a:p>
            <a:fld id="{FA04F68F-86FA-4928-8744-5762558F6365}" type="datetimeFigureOut">
              <a:rPr lang="en-US" smtClean="0"/>
              <a:t>11/25/2022</a:t>
            </a:fld>
            <a:endParaRPr lang="en-US"/>
          </a:p>
        </p:txBody>
      </p:sp>
      <p:sp>
        <p:nvSpPr>
          <p:cNvPr id="5" name="Footer Placeholder 4">
            <a:extLst>
              <a:ext uri="{FF2B5EF4-FFF2-40B4-BE49-F238E27FC236}">
                <a16:creationId xmlns:a16="http://schemas.microsoft.com/office/drawing/2014/main" id="{BEFF9017-E10E-4A8D-952E-33146E47CB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99007E-C480-4B68-9CAC-1D7C6D3C9727}"/>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39703393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4DEED-74F4-44A0-A2F3-DB85474DA87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D9451A2-82FC-4218-BB2C-959A19F0148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D3CB5F-5AD9-4DDA-95D7-64DBE2B97E6E}"/>
              </a:ext>
            </a:extLst>
          </p:cNvPr>
          <p:cNvSpPr>
            <a:spLocks noGrp="1"/>
          </p:cNvSpPr>
          <p:nvPr>
            <p:ph type="dt" sz="half" idx="10"/>
          </p:nvPr>
        </p:nvSpPr>
        <p:spPr/>
        <p:txBody>
          <a:bodyPr/>
          <a:lstStyle/>
          <a:p>
            <a:fld id="{FA04F68F-86FA-4928-8744-5762558F6365}" type="datetimeFigureOut">
              <a:rPr lang="en-US" smtClean="0"/>
              <a:t>11/25/2022</a:t>
            </a:fld>
            <a:endParaRPr lang="en-US"/>
          </a:p>
        </p:txBody>
      </p:sp>
      <p:sp>
        <p:nvSpPr>
          <p:cNvPr id="5" name="Footer Placeholder 4">
            <a:extLst>
              <a:ext uri="{FF2B5EF4-FFF2-40B4-BE49-F238E27FC236}">
                <a16:creationId xmlns:a16="http://schemas.microsoft.com/office/drawing/2014/main" id="{A7C786D1-4325-442E-B309-042425E757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A945B5-02C8-4D66-A256-732C3EB918B6}"/>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901809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CFC44-A090-4320-B1B8-722FD915F15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D49ED1-91D2-4DCB-9FBE-A19DBB9C309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07667AC-A441-44F3-BD21-4B9DB857A8D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645CB0F-4C68-4E62-8963-50A838DF8A9C}"/>
              </a:ext>
            </a:extLst>
          </p:cNvPr>
          <p:cNvSpPr>
            <a:spLocks noGrp="1"/>
          </p:cNvSpPr>
          <p:nvPr>
            <p:ph type="dt" sz="half" idx="10"/>
          </p:nvPr>
        </p:nvSpPr>
        <p:spPr/>
        <p:txBody>
          <a:bodyPr/>
          <a:lstStyle/>
          <a:p>
            <a:fld id="{FA04F68F-86FA-4928-8744-5762558F6365}" type="datetimeFigureOut">
              <a:rPr lang="en-US" smtClean="0"/>
              <a:t>11/25/2022</a:t>
            </a:fld>
            <a:endParaRPr lang="en-US"/>
          </a:p>
        </p:txBody>
      </p:sp>
      <p:sp>
        <p:nvSpPr>
          <p:cNvPr id="6" name="Footer Placeholder 5">
            <a:extLst>
              <a:ext uri="{FF2B5EF4-FFF2-40B4-BE49-F238E27FC236}">
                <a16:creationId xmlns:a16="http://schemas.microsoft.com/office/drawing/2014/main" id="{7398729F-ADD1-4661-BBE8-D5C6EF7829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1A11C04-F4C6-4A60-8B02-CEF2EEB8939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4099209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4AF12-CF55-4BA5-9A59-1E12F4849F6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51A4FD-64F6-4DA3-8B62-E83F1088F27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D1FBBF7-86A6-4AFD-BB70-FFDA3B6E4DF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69E2CA0-3F89-47E9-96FC-F9AB3C335A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F61731-D8AF-40B2-919A-6078FE96BC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8952018-2D4B-4F2D-8EC6-7671865E53E7}"/>
              </a:ext>
            </a:extLst>
          </p:cNvPr>
          <p:cNvSpPr>
            <a:spLocks noGrp="1"/>
          </p:cNvSpPr>
          <p:nvPr>
            <p:ph type="dt" sz="half" idx="10"/>
          </p:nvPr>
        </p:nvSpPr>
        <p:spPr/>
        <p:txBody>
          <a:bodyPr/>
          <a:lstStyle/>
          <a:p>
            <a:fld id="{FA04F68F-86FA-4928-8744-5762558F6365}" type="datetimeFigureOut">
              <a:rPr lang="en-US" smtClean="0"/>
              <a:t>11/25/2022</a:t>
            </a:fld>
            <a:endParaRPr lang="en-US"/>
          </a:p>
        </p:txBody>
      </p:sp>
      <p:sp>
        <p:nvSpPr>
          <p:cNvPr id="8" name="Footer Placeholder 7">
            <a:extLst>
              <a:ext uri="{FF2B5EF4-FFF2-40B4-BE49-F238E27FC236}">
                <a16:creationId xmlns:a16="http://schemas.microsoft.com/office/drawing/2014/main" id="{08469BBC-9365-4F1F-815E-CEC6D5F2C9E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8C6BFA1-C89F-4F0C-90B9-AC5D2BCA8B59}"/>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2139951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94EB3-170C-4039-B98E-D43BE2E70CB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FAB40EE-9820-4CEC-B15F-B45E632F4FE0}"/>
              </a:ext>
            </a:extLst>
          </p:cNvPr>
          <p:cNvSpPr>
            <a:spLocks noGrp="1"/>
          </p:cNvSpPr>
          <p:nvPr>
            <p:ph type="dt" sz="half" idx="10"/>
          </p:nvPr>
        </p:nvSpPr>
        <p:spPr/>
        <p:txBody>
          <a:bodyPr/>
          <a:lstStyle/>
          <a:p>
            <a:fld id="{FA04F68F-86FA-4928-8744-5762558F6365}" type="datetimeFigureOut">
              <a:rPr lang="en-US" smtClean="0"/>
              <a:t>11/25/2022</a:t>
            </a:fld>
            <a:endParaRPr lang="en-US"/>
          </a:p>
        </p:txBody>
      </p:sp>
      <p:sp>
        <p:nvSpPr>
          <p:cNvPr id="4" name="Footer Placeholder 3">
            <a:extLst>
              <a:ext uri="{FF2B5EF4-FFF2-40B4-BE49-F238E27FC236}">
                <a16:creationId xmlns:a16="http://schemas.microsoft.com/office/drawing/2014/main" id="{8DDDF080-2622-42E3-A1F9-5D5FE74FA4E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6B1680-8FAB-4B0F-AFF9-79C53CC8DB3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3451985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7407847-9319-41A7-A767-F2353470C16E}"/>
              </a:ext>
            </a:extLst>
          </p:cNvPr>
          <p:cNvSpPr>
            <a:spLocks noGrp="1"/>
          </p:cNvSpPr>
          <p:nvPr>
            <p:ph type="dt" sz="half" idx="10"/>
          </p:nvPr>
        </p:nvSpPr>
        <p:spPr/>
        <p:txBody>
          <a:bodyPr/>
          <a:lstStyle/>
          <a:p>
            <a:fld id="{FA04F68F-86FA-4928-8744-5762558F6365}" type="datetimeFigureOut">
              <a:rPr lang="en-US" smtClean="0"/>
              <a:t>11/25/2022</a:t>
            </a:fld>
            <a:endParaRPr lang="en-US"/>
          </a:p>
        </p:txBody>
      </p:sp>
      <p:sp>
        <p:nvSpPr>
          <p:cNvPr id="3" name="Footer Placeholder 2">
            <a:extLst>
              <a:ext uri="{FF2B5EF4-FFF2-40B4-BE49-F238E27FC236}">
                <a16:creationId xmlns:a16="http://schemas.microsoft.com/office/drawing/2014/main" id="{1E1EA662-D275-48BC-A09A-0164BA23406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1FC23BA-1946-4B17-AFD6-AACCD42816F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316091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BC704-4409-4D03-BAB0-F7E3D94712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3FE5003-528D-42F7-958F-C81D23BAF5E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614CAE8-F706-4AF6-987A-EEB2BE62E5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36B4BC-2BD1-4DA6-9F23-388C37FD43D8}"/>
              </a:ext>
            </a:extLst>
          </p:cNvPr>
          <p:cNvSpPr>
            <a:spLocks noGrp="1"/>
          </p:cNvSpPr>
          <p:nvPr>
            <p:ph type="dt" sz="half" idx="10"/>
          </p:nvPr>
        </p:nvSpPr>
        <p:spPr/>
        <p:txBody>
          <a:bodyPr/>
          <a:lstStyle/>
          <a:p>
            <a:fld id="{FA04F68F-86FA-4928-8744-5762558F6365}" type="datetimeFigureOut">
              <a:rPr lang="en-US" smtClean="0"/>
              <a:t>11/25/2022</a:t>
            </a:fld>
            <a:endParaRPr lang="en-US"/>
          </a:p>
        </p:txBody>
      </p:sp>
      <p:sp>
        <p:nvSpPr>
          <p:cNvPr id="6" name="Footer Placeholder 5">
            <a:extLst>
              <a:ext uri="{FF2B5EF4-FFF2-40B4-BE49-F238E27FC236}">
                <a16:creationId xmlns:a16="http://schemas.microsoft.com/office/drawing/2014/main" id="{B2884BB6-9013-4028-851A-5F70988FE6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972A7B-A445-4A01-89CA-80BABE6A807D}"/>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565325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3E905-F783-4C9F-8CCD-9677B94E035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9040196-01B3-4099-843B-7EACCEE5272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A15E8D7-4703-4FF5-98D7-03FF8C1E8D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7B6F97-4634-471A-A510-E1F2256F77B5}"/>
              </a:ext>
            </a:extLst>
          </p:cNvPr>
          <p:cNvSpPr>
            <a:spLocks noGrp="1"/>
          </p:cNvSpPr>
          <p:nvPr>
            <p:ph type="dt" sz="half" idx="10"/>
          </p:nvPr>
        </p:nvSpPr>
        <p:spPr/>
        <p:txBody>
          <a:bodyPr/>
          <a:lstStyle/>
          <a:p>
            <a:fld id="{FA04F68F-86FA-4928-8744-5762558F6365}" type="datetimeFigureOut">
              <a:rPr lang="en-US" smtClean="0"/>
              <a:t>11/25/2022</a:t>
            </a:fld>
            <a:endParaRPr lang="en-US"/>
          </a:p>
        </p:txBody>
      </p:sp>
      <p:sp>
        <p:nvSpPr>
          <p:cNvPr id="6" name="Footer Placeholder 5">
            <a:extLst>
              <a:ext uri="{FF2B5EF4-FFF2-40B4-BE49-F238E27FC236}">
                <a16:creationId xmlns:a16="http://schemas.microsoft.com/office/drawing/2014/main" id="{B931F472-60F6-4CE6-8D8E-F9FF0F778DC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72324D-AD08-4FA2-B4FF-64CEBE0A82F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692839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099D07B-85CA-4AF7-9D73-9BF0938AA7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34B9A84-E2C9-4075-8BB3-F9EDC3AEA7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6AF8BE-B01B-46CE-A0DE-5522375CF2B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04F68F-86FA-4928-8744-5762558F6365}" type="datetimeFigureOut">
              <a:rPr lang="en-US" smtClean="0"/>
              <a:t>11/25/2022</a:t>
            </a:fld>
            <a:endParaRPr lang="en-US"/>
          </a:p>
        </p:txBody>
      </p:sp>
      <p:sp>
        <p:nvSpPr>
          <p:cNvPr id="5" name="Footer Placeholder 4">
            <a:extLst>
              <a:ext uri="{FF2B5EF4-FFF2-40B4-BE49-F238E27FC236}">
                <a16:creationId xmlns:a16="http://schemas.microsoft.com/office/drawing/2014/main" id="{368111BD-5B84-48C3-975F-9A4BFB3A00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098E3D4-6CA6-44BB-8403-73F4056B513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19A4EC-1C05-4A06-96E4-ED1138DB3191}" type="slidenum">
              <a:rPr lang="en-US" smtClean="0"/>
              <a:t>‹#›</a:t>
            </a:fld>
            <a:endParaRPr lang="en-US"/>
          </a:p>
        </p:txBody>
      </p:sp>
    </p:spTree>
    <p:extLst>
      <p:ext uri="{BB962C8B-B14F-4D97-AF65-F5344CB8AC3E}">
        <p14:creationId xmlns:p14="http://schemas.microsoft.com/office/powerpoint/2010/main" val="32669151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US Core">
            <a:extLst>
              <a:ext uri="{FF2B5EF4-FFF2-40B4-BE49-F238E27FC236}">
                <a16:creationId xmlns:a16="http://schemas.microsoft.com/office/drawing/2014/main" id="{0F69D6BC-ABB5-8040-BC09-273AF299607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83804"/>
          <a:stretch/>
        </p:blipFill>
        <p:spPr bwMode="auto">
          <a:xfrm>
            <a:off x="9539656" y="2057057"/>
            <a:ext cx="1844546" cy="274340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DF16B341-BB90-854F-9621-9514F2422D22}"/>
              </a:ext>
            </a:extLst>
          </p:cNvPr>
          <p:cNvSpPr>
            <a:spLocks noGrp="1"/>
          </p:cNvSpPr>
          <p:nvPr>
            <p:ph type="ctrTitle"/>
          </p:nvPr>
        </p:nvSpPr>
        <p:spPr>
          <a:xfrm>
            <a:off x="199474" y="443847"/>
            <a:ext cx="6534912" cy="2532465"/>
          </a:xfrm>
        </p:spPr>
        <p:txBody>
          <a:bodyPr anchor="b">
            <a:normAutofit/>
          </a:bodyPr>
          <a:lstStyle/>
          <a:p>
            <a:pPr algn="l"/>
            <a:r>
              <a:rPr lang="en-US" sz="5400" dirty="0"/>
              <a:t>CA-Baseline</a:t>
            </a:r>
            <a:br>
              <a:rPr lang="en-US" sz="5400" dirty="0"/>
            </a:br>
            <a:r>
              <a:rPr lang="en-US" sz="3600" dirty="0"/>
              <a:t>November Governance Call</a:t>
            </a:r>
            <a:endParaRPr lang="en-US" sz="5400" dirty="0"/>
          </a:p>
        </p:txBody>
      </p:sp>
      <p:pic>
        <p:nvPicPr>
          <p:cNvPr id="16" name="Picture 2" descr="US Core">
            <a:extLst>
              <a:ext uri="{FF2B5EF4-FFF2-40B4-BE49-F238E27FC236}">
                <a16:creationId xmlns:a16="http://schemas.microsoft.com/office/drawing/2014/main" id="{3E62D9BF-7D67-364B-B9B0-45C0A83597E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6183"/>
          <a:stretch/>
        </p:blipFill>
        <p:spPr bwMode="auto">
          <a:xfrm>
            <a:off x="7333515" y="5153905"/>
            <a:ext cx="4582761" cy="1317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82556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34A7B6-CCE4-42ED-8481-60E3F69461C7}"/>
              </a:ext>
            </a:extLst>
          </p:cNvPr>
          <p:cNvSpPr>
            <a:spLocks noGrp="1"/>
          </p:cNvSpPr>
          <p:nvPr>
            <p:ph type="title"/>
          </p:nvPr>
        </p:nvSpPr>
        <p:spPr/>
        <p:txBody>
          <a:bodyPr/>
          <a:lstStyle/>
          <a:p>
            <a:r>
              <a:rPr lang="en-US" dirty="0"/>
              <a:t>Agenda </a:t>
            </a:r>
            <a:r>
              <a:rPr lang="en-US" dirty="0" err="1"/>
              <a:t>Cont</a:t>
            </a:r>
            <a:r>
              <a:rPr lang="en-US" dirty="0"/>
              <a:t>’</a:t>
            </a:r>
          </a:p>
        </p:txBody>
      </p:sp>
      <p:sp>
        <p:nvSpPr>
          <p:cNvPr id="3" name="Content Placeholder 2">
            <a:extLst>
              <a:ext uri="{FF2B5EF4-FFF2-40B4-BE49-F238E27FC236}">
                <a16:creationId xmlns:a16="http://schemas.microsoft.com/office/drawing/2014/main" id="{5B82DA34-5426-48C3-A105-C87FCC0A7FBE}"/>
              </a:ext>
            </a:extLst>
          </p:cNvPr>
          <p:cNvSpPr>
            <a:spLocks noGrp="1"/>
          </p:cNvSpPr>
          <p:nvPr>
            <p:ph idx="1"/>
          </p:nvPr>
        </p:nvSpPr>
        <p:spPr/>
        <p:txBody>
          <a:bodyPr/>
          <a:lstStyle/>
          <a:p>
            <a:pPr marL="0" marR="0" indent="0">
              <a:spcBef>
                <a:spcPts val="0"/>
              </a:spcBef>
              <a:spcAft>
                <a:spcPts val="0"/>
              </a:spcAft>
              <a:buNone/>
            </a:pPr>
            <a:r>
              <a:rPr lang="en-US" sz="2800" dirty="0">
                <a:effectLst/>
                <a:latin typeface="Calibri" panose="020F0502020204030204" pitchFamily="34" charset="0"/>
              </a:rPr>
              <a:t>2. Decide on depth for decision-making meeting minutes</a:t>
            </a:r>
          </a:p>
          <a:p>
            <a:pPr marL="0" marR="0" indent="0">
              <a:spcBef>
                <a:spcPts val="0"/>
              </a:spcBef>
              <a:spcAft>
                <a:spcPts val="0"/>
              </a:spcAft>
              <a:buNone/>
            </a:pPr>
            <a:endParaRPr lang="en-US" sz="2800" dirty="0">
              <a:effectLst/>
              <a:latin typeface="Calibri" panose="020F0502020204030204" pitchFamily="34" charset="0"/>
            </a:endParaRPr>
          </a:p>
          <a:p>
            <a:pPr marL="0" marR="0" indent="0">
              <a:spcBef>
                <a:spcPts val="0"/>
              </a:spcBef>
              <a:spcAft>
                <a:spcPts val="0"/>
              </a:spcAft>
              <a:buNone/>
            </a:pPr>
            <a:r>
              <a:rPr lang="en-US" sz="2800" dirty="0">
                <a:effectLst/>
                <a:latin typeface="Calibri" panose="020F0502020204030204" pitchFamily="34" charset="0"/>
              </a:rPr>
              <a:t>3. Decide on governance meeting cadence going forward (remain bi-weekly or shift to monthly)</a:t>
            </a:r>
          </a:p>
          <a:p>
            <a:endParaRPr lang="en-US" dirty="0"/>
          </a:p>
        </p:txBody>
      </p:sp>
    </p:spTree>
    <p:extLst>
      <p:ext uri="{BB962C8B-B14F-4D97-AF65-F5344CB8AC3E}">
        <p14:creationId xmlns:p14="http://schemas.microsoft.com/office/powerpoint/2010/main" val="4384609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136C0-1971-4392-ADFD-7F65C22DCEF2}"/>
              </a:ext>
            </a:extLst>
          </p:cNvPr>
          <p:cNvSpPr>
            <a:spLocks noGrp="1"/>
          </p:cNvSpPr>
          <p:nvPr>
            <p:ph type="title"/>
          </p:nvPr>
        </p:nvSpPr>
        <p:spPr/>
        <p:txBody>
          <a:bodyPr/>
          <a:lstStyle/>
          <a:p>
            <a:r>
              <a:rPr lang="en-US" dirty="0"/>
              <a:t>Recap of 10/14 &amp; 10/25 Governance Conversation</a:t>
            </a:r>
          </a:p>
        </p:txBody>
      </p:sp>
      <p:sp>
        <p:nvSpPr>
          <p:cNvPr id="3" name="Content Placeholder 2">
            <a:extLst>
              <a:ext uri="{FF2B5EF4-FFF2-40B4-BE49-F238E27FC236}">
                <a16:creationId xmlns:a16="http://schemas.microsoft.com/office/drawing/2014/main" id="{3E4FBE9C-3113-48B8-AD7B-C730FC4A799F}"/>
              </a:ext>
            </a:extLst>
          </p:cNvPr>
          <p:cNvSpPr>
            <a:spLocks noGrp="1"/>
          </p:cNvSpPr>
          <p:nvPr>
            <p:ph idx="1"/>
          </p:nvPr>
        </p:nvSpPr>
        <p:spPr>
          <a:xfrm>
            <a:off x="838200" y="1825625"/>
            <a:ext cx="10515600" cy="4667250"/>
          </a:xfrm>
        </p:spPr>
        <p:txBody>
          <a:bodyPr>
            <a:normAutofit/>
          </a:bodyPr>
          <a:lstStyle/>
          <a:p>
            <a:pPr marL="342900" marR="0" indent="-342900">
              <a:spcBef>
                <a:spcPts val="0"/>
              </a:spcBef>
              <a:spcAft>
                <a:spcPts val="0"/>
              </a:spcAft>
              <a:buAutoNum type="arabicPeriod"/>
            </a:pPr>
            <a:r>
              <a:rPr lang="en-US" sz="1800" dirty="0">
                <a:effectLst/>
                <a:latin typeface="Calibri" panose="020F0502020204030204" pitchFamily="34" charset="0"/>
              </a:rPr>
              <a:t>Reconvene on where Jurisdictions are at w/ asks for endorsements, and discuss if folks feel we have enough momentum to keep pursuing jurisdictions for agenda time to present the </a:t>
            </a:r>
            <a:r>
              <a:rPr lang="en-US" sz="1800" dirty="0">
                <a:latin typeface="Calibri" panose="020F0502020204030204" pitchFamily="34" charset="0"/>
              </a:rPr>
              <a:t>CA Baseline at </a:t>
            </a:r>
            <a:r>
              <a:rPr lang="en-US" sz="1800" dirty="0">
                <a:effectLst/>
                <a:latin typeface="Calibri" panose="020F0502020204030204" pitchFamily="34" charset="0"/>
              </a:rPr>
              <a:t>their calls &amp; ask for endorsements vs. pivoting to focusing on other groups</a:t>
            </a:r>
          </a:p>
          <a:p>
            <a:pPr lvl="1">
              <a:spcBef>
                <a:spcPts val="0"/>
              </a:spcBef>
            </a:pPr>
            <a:r>
              <a:rPr lang="en-US" sz="1400" dirty="0"/>
              <a:t>BC</a:t>
            </a:r>
          </a:p>
          <a:p>
            <a:pPr lvl="2">
              <a:spcBef>
                <a:spcPts val="0"/>
              </a:spcBef>
            </a:pPr>
            <a:r>
              <a:rPr lang="en-US" sz="1000" dirty="0"/>
              <a:t>BC -  HISWIG (June 28th), HISSC (July 13</a:t>
            </a:r>
            <a:r>
              <a:rPr lang="en-US" sz="1000" baseline="30000" dirty="0"/>
              <a:t>th</a:t>
            </a:r>
            <a:r>
              <a:rPr lang="en-US" sz="1000" dirty="0"/>
              <a:t>), ask sent to digital health leadership </a:t>
            </a:r>
          </a:p>
          <a:p>
            <a:pPr lvl="2">
              <a:spcBef>
                <a:spcPts val="0"/>
              </a:spcBef>
            </a:pPr>
            <a:r>
              <a:rPr lang="en-US" sz="1000" dirty="0">
                <a:latin typeface="Calibri" panose="020F0502020204030204" pitchFamily="34" charset="0"/>
              </a:rPr>
              <a:t>Delays over summer followed by restructuring, while waiting for restructuring – summary being shared w/ secretariat to prepare</a:t>
            </a:r>
          </a:p>
          <a:p>
            <a:pPr lvl="2">
              <a:spcBef>
                <a:spcPts val="0"/>
              </a:spcBef>
            </a:pPr>
            <a:r>
              <a:rPr lang="en-US" sz="1000" dirty="0">
                <a:latin typeface="Calibri" panose="020F0502020204030204" pitchFamily="34" charset="0"/>
              </a:rPr>
              <a:t>Standards catalogue website still promoting </a:t>
            </a:r>
          </a:p>
          <a:p>
            <a:pPr lvl="2">
              <a:spcBef>
                <a:spcPts val="0"/>
              </a:spcBef>
            </a:pPr>
            <a:r>
              <a:rPr lang="en-US" sz="1000" dirty="0">
                <a:latin typeface="Calibri" panose="020F0502020204030204" pitchFamily="34" charset="0"/>
              </a:rPr>
              <a:t>Teams attempting to align in siloes (so different groups might come to different conclusions from interacting with the CA Baseline independently), </a:t>
            </a:r>
          </a:p>
          <a:p>
            <a:pPr lvl="1">
              <a:spcBef>
                <a:spcPts val="0"/>
              </a:spcBef>
            </a:pPr>
            <a:r>
              <a:rPr lang="en-US" sz="1400" dirty="0">
                <a:latin typeface="Calibri" panose="020F0502020204030204" pitchFamily="34" charset="0"/>
              </a:rPr>
              <a:t>ON</a:t>
            </a:r>
          </a:p>
          <a:p>
            <a:pPr lvl="2">
              <a:spcBef>
                <a:spcPts val="0"/>
              </a:spcBef>
            </a:pPr>
            <a:endParaRPr lang="en-US" sz="1000" dirty="0">
              <a:effectLst/>
              <a:latin typeface="Calibri" panose="020F0502020204030204" pitchFamily="34" charset="0"/>
            </a:endParaRPr>
          </a:p>
          <a:p>
            <a:pPr lvl="1">
              <a:spcBef>
                <a:spcPts val="0"/>
              </a:spcBef>
            </a:pPr>
            <a:r>
              <a:rPr lang="en-US" sz="1400" dirty="0">
                <a:latin typeface="Calibri" panose="020F0502020204030204" pitchFamily="34" charset="0"/>
              </a:rPr>
              <a:t>AB</a:t>
            </a:r>
          </a:p>
          <a:p>
            <a:pPr lvl="2">
              <a:spcBef>
                <a:spcPts val="0"/>
              </a:spcBef>
            </a:pPr>
            <a:r>
              <a:rPr lang="en-US" sz="1000" dirty="0">
                <a:effectLst/>
                <a:latin typeface="Calibri" panose="020F0502020204030204" pitchFamily="34" charset="0"/>
              </a:rPr>
              <a:t>Last ch</a:t>
            </a:r>
            <a:r>
              <a:rPr lang="en-US" sz="1000" dirty="0">
                <a:latin typeface="Calibri" panose="020F0502020204030204" pitchFamily="34" charset="0"/>
              </a:rPr>
              <a:t>eck in HISCA committee on pause</a:t>
            </a:r>
          </a:p>
          <a:p>
            <a:pPr lvl="2">
              <a:spcBef>
                <a:spcPts val="0"/>
              </a:spcBef>
            </a:pPr>
            <a:r>
              <a:rPr lang="en-US" sz="1000" dirty="0">
                <a:latin typeface="Calibri" panose="020F0502020204030204" pitchFamily="34" charset="0"/>
              </a:rPr>
              <a:t>Following restructured HISCA – attempt to get on the early agenda, forthcoming</a:t>
            </a:r>
          </a:p>
          <a:p>
            <a:pPr lvl="2">
              <a:spcBef>
                <a:spcPts val="0"/>
              </a:spcBef>
            </a:pPr>
            <a:r>
              <a:rPr lang="en-US" sz="1000" dirty="0">
                <a:latin typeface="Calibri" panose="020F0502020204030204" pitchFamily="34" charset="0"/>
              </a:rPr>
              <a:t>Teams individually using/recommending, but official “stamp of endorsement” is outstanding</a:t>
            </a:r>
          </a:p>
          <a:p>
            <a:pPr lvl="3">
              <a:spcBef>
                <a:spcPts val="0"/>
              </a:spcBef>
            </a:pPr>
            <a:r>
              <a:rPr lang="en-US" sz="800" dirty="0">
                <a:latin typeface="Calibri" panose="020F0502020204030204" pitchFamily="34" charset="0"/>
              </a:rPr>
              <a:t>Feedback: Other opportunities at other layers of community </a:t>
            </a:r>
          </a:p>
          <a:p>
            <a:pPr lvl="3">
              <a:spcBef>
                <a:spcPts val="0"/>
              </a:spcBef>
            </a:pPr>
            <a:r>
              <a:rPr lang="en-US" sz="800" dirty="0">
                <a:latin typeface="Calibri" panose="020F0502020204030204" pitchFamily="34" charset="0"/>
              </a:rPr>
              <a:t>Feedback: Opportunity to escalate approach around federal level approach</a:t>
            </a:r>
          </a:p>
          <a:p>
            <a:pPr lvl="2">
              <a:spcBef>
                <a:spcPts val="0"/>
              </a:spcBef>
            </a:pPr>
            <a:r>
              <a:rPr lang="en-US" sz="1000" dirty="0">
                <a:effectLst/>
                <a:latin typeface="Calibri" panose="020F0502020204030204" pitchFamily="34" charset="0"/>
              </a:rPr>
              <a:t>Previously considering 2 sessions</a:t>
            </a:r>
          </a:p>
          <a:p>
            <a:pPr lvl="2">
              <a:spcBef>
                <a:spcPts val="0"/>
              </a:spcBef>
            </a:pPr>
            <a:endParaRPr lang="en-US" sz="1000" dirty="0">
              <a:latin typeface="Calibri" panose="020F0502020204030204" pitchFamily="34" charset="0"/>
            </a:endParaRPr>
          </a:p>
          <a:p>
            <a:pPr lvl="1">
              <a:spcBef>
                <a:spcPts val="0"/>
              </a:spcBef>
            </a:pPr>
            <a:r>
              <a:rPr lang="en-US" sz="1400" dirty="0">
                <a:effectLst/>
                <a:latin typeface="Calibri" panose="020F0502020204030204" pitchFamily="34" charset="0"/>
              </a:rPr>
              <a:t>Larger Community Update:</a:t>
            </a:r>
          </a:p>
          <a:p>
            <a:pPr lvl="2">
              <a:spcBef>
                <a:spcPts val="0"/>
              </a:spcBef>
            </a:pPr>
            <a:r>
              <a:rPr lang="en-US" sz="1000" dirty="0">
                <a:latin typeface="Calibri" panose="020F0502020204030204" pitchFamily="34" charset="0"/>
              </a:rPr>
              <a:t>CIHI standards team introduction and discussions between Infoway, CIHI, ministries, Stats Canada regarding pan-Canadian standards governance structures and the CA Baseline</a:t>
            </a:r>
          </a:p>
          <a:p>
            <a:pPr lvl="2">
              <a:spcBef>
                <a:spcPts val="0"/>
              </a:spcBef>
            </a:pPr>
            <a:r>
              <a:rPr lang="en-US" sz="1000" dirty="0">
                <a:effectLst/>
                <a:latin typeface="Calibri" panose="020F0502020204030204" pitchFamily="34" charset="0"/>
              </a:rPr>
              <a:t>Presentation on some of that work to help crystalize what has been discussed </a:t>
            </a:r>
          </a:p>
          <a:p>
            <a:pPr lvl="3">
              <a:spcBef>
                <a:spcPts val="0"/>
              </a:spcBef>
            </a:pPr>
            <a:r>
              <a:rPr lang="en-US" sz="800" dirty="0">
                <a:effectLst/>
                <a:latin typeface="Calibri" panose="020F0502020204030204" pitchFamily="34" charset="0"/>
              </a:rPr>
              <a:t>Common standard for healthcare, particularly around primary care, leveraging standards that have been in development and pursued across jurisdiction &amp; health systems</a:t>
            </a:r>
          </a:p>
          <a:p>
            <a:pPr lvl="3">
              <a:spcBef>
                <a:spcPts val="0"/>
              </a:spcBef>
            </a:pPr>
            <a:r>
              <a:rPr lang="en-US" sz="800" dirty="0">
                <a:latin typeface="Calibri" panose="020F0502020204030204" pitchFamily="34" charset="0"/>
              </a:rPr>
              <a:t>Primary healthcare : standardization of terminology, content standards (similar to USCDI)</a:t>
            </a:r>
          </a:p>
          <a:p>
            <a:pPr lvl="3">
              <a:spcBef>
                <a:spcPts val="0"/>
              </a:spcBef>
            </a:pPr>
            <a:r>
              <a:rPr lang="en-US" sz="800" dirty="0">
                <a:latin typeface="Calibri" panose="020F0502020204030204" pitchFamily="34" charset="0"/>
              </a:rPr>
              <a:t>Timing of presentation notice first week in November</a:t>
            </a:r>
          </a:p>
          <a:p>
            <a:pPr lvl="3">
              <a:spcBef>
                <a:spcPts val="0"/>
              </a:spcBef>
            </a:pPr>
            <a:endParaRPr lang="en-US" sz="800" dirty="0">
              <a:effectLst/>
              <a:latin typeface="Calibri" panose="020F0502020204030204" pitchFamily="34" charset="0"/>
            </a:endParaRPr>
          </a:p>
          <a:p>
            <a:pPr lvl="2">
              <a:spcBef>
                <a:spcPts val="0"/>
              </a:spcBef>
            </a:pPr>
            <a:r>
              <a:rPr lang="en-US" sz="1000" dirty="0">
                <a:latin typeface="Calibri" panose="020F0502020204030204" pitchFamily="34" charset="0"/>
              </a:rPr>
              <a:t>Early stages, wanting opportunity to present, decisioning around process still to come</a:t>
            </a:r>
          </a:p>
          <a:p>
            <a:pPr lvl="2">
              <a:spcBef>
                <a:spcPts val="0"/>
              </a:spcBef>
            </a:pPr>
            <a:r>
              <a:rPr lang="en-US" sz="1000" dirty="0">
                <a:effectLst/>
                <a:latin typeface="Calibri" panose="020F0502020204030204" pitchFamily="34" charset="0"/>
              </a:rPr>
              <a:t>Need another few weeks to think through a more targeted presentation </a:t>
            </a:r>
          </a:p>
          <a:p>
            <a:pPr lvl="3">
              <a:spcBef>
                <a:spcPts val="0"/>
              </a:spcBef>
            </a:pPr>
            <a:r>
              <a:rPr lang="en-US" sz="800" dirty="0">
                <a:latin typeface="Calibri" panose="020F0502020204030204" pitchFamily="34" charset="0"/>
              </a:rPr>
              <a:t>Would help us determine if we need to pivot our approach around CIHI &amp; Infoway endorsement ask around the CA Baseline</a:t>
            </a:r>
            <a:endParaRPr lang="en-US" sz="800" dirty="0">
              <a:effectLst/>
              <a:latin typeface="Calibri" panose="020F0502020204030204" pitchFamily="34" charset="0"/>
            </a:endParaRPr>
          </a:p>
          <a:p>
            <a:pPr lvl="2">
              <a:spcBef>
                <a:spcPts val="0"/>
              </a:spcBef>
            </a:pPr>
            <a:endParaRPr lang="en-US" sz="1000" dirty="0">
              <a:effectLst/>
              <a:latin typeface="Calibri" panose="020F0502020204030204" pitchFamily="34" charset="0"/>
            </a:endParaRPr>
          </a:p>
          <a:p>
            <a:pPr marL="0" marR="0" indent="0">
              <a:spcBef>
                <a:spcPts val="0"/>
              </a:spcBef>
              <a:spcAft>
                <a:spcPts val="0"/>
              </a:spcAft>
              <a:buNone/>
            </a:pPr>
            <a:endParaRPr lang="en-US" sz="1800" dirty="0">
              <a:effectLst/>
              <a:latin typeface="Calibri" panose="020F0502020204030204" pitchFamily="34" charset="0"/>
            </a:endParaRPr>
          </a:p>
          <a:p>
            <a:endParaRPr lang="en-US" dirty="0"/>
          </a:p>
        </p:txBody>
      </p:sp>
    </p:spTree>
    <p:extLst>
      <p:ext uri="{BB962C8B-B14F-4D97-AF65-F5344CB8AC3E}">
        <p14:creationId xmlns:p14="http://schemas.microsoft.com/office/powerpoint/2010/main" val="27484073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136C0-1971-4392-ADFD-7F65C22DCEF2}"/>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3E4FBE9C-3113-48B8-AD7B-C730FC4A799F}"/>
              </a:ext>
            </a:extLst>
          </p:cNvPr>
          <p:cNvSpPr>
            <a:spLocks noGrp="1"/>
          </p:cNvSpPr>
          <p:nvPr>
            <p:ph idx="1"/>
          </p:nvPr>
        </p:nvSpPr>
        <p:spPr>
          <a:xfrm>
            <a:off x="838200" y="1825625"/>
            <a:ext cx="10515600" cy="4667250"/>
          </a:xfrm>
        </p:spPr>
        <p:txBody>
          <a:bodyPr>
            <a:normAutofit/>
          </a:bodyPr>
          <a:lstStyle/>
          <a:p>
            <a:pPr marL="0" marR="0">
              <a:spcBef>
                <a:spcPts val="0"/>
              </a:spcBef>
              <a:spcAft>
                <a:spcPts val="0"/>
              </a:spcAft>
            </a:pPr>
            <a:r>
              <a:rPr lang="en-US" sz="1800" dirty="0">
                <a:effectLst/>
                <a:latin typeface="Calibri" panose="020F0502020204030204" pitchFamily="34" charset="0"/>
              </a:rPr>
              <a:t>Confirming folks are comfortable having two </a:t>
            </a:r>
            <a:r>
              <a:rPr lang="en-US" sz="1800" dirty="0">
                <a:latin typeface="Calibri" panose="020F0502020204030204" pitchFamily="34" charset="0"/>
              </a:rPr>
              <a:t>D</a:t>
            </a:r>
            <a:r>
              <a:rPr lang="en-US" sz="1800" dirty="0">
                <a:effectLst/>
                <a:latin typeface="Calibri" panose="020F0502020204030204" pitchFamily="34" charset="0"/>
              </a:rPr>
              <a:t>ecember baseline sessions being used for other purposes: Dec 9th, first half of meeting for Pan-Canadian FHIR Exchange (CA:FeX), and then Dec 16th for Ward </a:t>
            </a:r>
            <a:r>
              <a:rPr lang="en-US" sz="1800" dirty="0" err="1">
                <a:effectLst/>
                <a:latin typeface="Calibri" panose="020F0502020204030204" pitchFamily="34" charset="0"/>
              </a:rPr>
              <a:t>Weistra</a:t>
            </a:r>
            <a:r>
              <a:rPr lang="en-US" sz="1800" dirty="0">
                <a:effectLst/>
                <a:latin typeface="Calibri" panose="020F0502020204030204" pitchFamily="34" charset="0"/>
              </a:rPr>
              <a:t> to present the Simplifier Bake Process</a:t>
            </a:r>
          </a:p>
          <a:p>
            <a:pPr marL="457200" lvl="1">
              <a:spcBef>
                <a:spcPts val="0"/>
              </a:spcBef>
            </a:pPr>
            <a:r>
              <a:rPr lang="en-US" sz="1400" dirty="0">
                <a:latin typeface="Calibri" panose="020F0502020204030204" pitchFamily="34" charset="0"/>
              </a:rPr>
              <a:t>Confirmed for the 9</a:t>
            </a:r>
            <a:r>
              <a:rPr lang="en-US" sz="1400" baseline="30000" dirty="0">
                <a:latin typeface="Calibri" panose="020F0502020204030204" pitchFamily="34" charset="0"/>
              </a:rPr>
              <a:t>th</a:t>
            </a:r>
            <a:r>
              <a:rPr lang="en-US" sz="1400" dirty="0">
                <a:latin typeface="Calibri" panose="020F0502020204030204" pitchFamily="34" charset="0"/>
              </a:rPr>
              <a:t> &amp; 16</a:t>
            </a:r>
            <a:r>
              <a:rPr lang="en-US" sz="1400" baseline="30000" dirty="0">
                <a:latin typeface="Calibri" panose="020F0502020204030204" pitchFamily="34" charset="0"/>
              </a:rPr>
              <a:t>th</a:t>
            </a:r>
            <a:r>
              <a:rPr lang="en-US" sz="1400" dirty="0">
                <a:latin typeface="Calibri" panose="020F0502020204030204" pitchFamily="34" charset="0"/>
              </a:rPr>
              <a:t> – and an additional 5 minutes regarding Canadian FHIR Registry archiving feature</a:t>
            </a:r>
            <a:endParaRPr lang="en-US" sz="1400" dirty="0">
              <a:effectLst/>
              <a:latin typeface="Calibri" panose="020F0502020204030204" pitchFamily="34" charset="0"/>
            </a:endParaRPr>
          </a:p>
          <a:p>
            <a:pPr marL="0" marR="0" indent="0">
              <a:spcBef>
                <a:spcPts val="0"/>
              </a:spcBef>
              <a:spcAft>
                <a:spcPts val="0"/>
              </a:spcAft>
              <a:buNone/>
            </a:pPr>
            <a:endParaRPr lang="en-US" sz="1800" dirty="0">
              <a:effectLst/>
              <a:latin typeface="Calibri" panose="020F0502020204030204" pitchFamily="34" charset="0"/>
            </a:endParaRPr>
          </a:p>
          <a:p>
            <a:pPr marL="0" marR="0">
              <a:spcBef>
                <a:spcPts val="0"/>
              </a:spcBef>
              <a:spcAft>
                <a:spcPts val="0"/>
              </a:spcAft>
            </a:pPr>
            <a:r>
              <a:rPr lang="en-US" sz="1800" dirty="0">
                <a:effectLst/>
                <a:latin typeface="Calibri" panose="020F0502020204030204" pitchFamily="34" charset="0"/>
              </a:rPr>
              <a:t>Refresh on our Principles and Intent sections of the Baseline </a:t>
            </a:r>
            <a:r>
              <a:rPr lang="en-US" sz="1800" dirty="0" err="1">
                <a:effectLst/>
                <a:latin typeface="Calibri" panose="020F0502020204030204" pitchFamily="34" charset="0"/>
              </a:rPr>
              <a:t>iGuide</a:t>
            </a:r>
            <a:r>
              <a:rPr lang="en-US" sz="1800" dirty="0">
                <a:effectLst/>
                <a:latin typeface="Calibri" panose="020F0502020204030204" pitchFamily="34" charset="0"/>
              </a:rPr>
              <a:t>, for the purpose of confirming what </a:t>
            </a:r>
            <a:r>
              <a:rPr lang="en-US" sz="1800" dirty="0" err="1">
                <a:effectLst/>
                <a:latin typeface="Calibri" panose="020F0502020204030204" pitchFamily="34" charset="0"/>
              </a:rPr>
              <a:t>iGuide</a:t>
            </a:r>
            <a:r>
              <a:rPr lang="en-US" sz="1800" dirty="0">
                <a:effectLst/>
                <a:latin typeface="Calibri" panose="020F0502020204030204" pitchFamily="34" charset="0"/>
              </a:rPr>
              <a:t> evolution activities in the current maturity process (e.g. what types of endorsement asks will no longer be relevant) will be superseded if the Canadian Core were to be developed in the near-term – ensuring our wording and positioning is as supportive of CIHI and CHI’s core work as possible, and ensuring our principles for our profiling work reflect that</a:t>
            </a:r>
          </a:p>
          <a:p>
            <a:pPr marL="0" marR="0" indent="0">
              <a:spcBef>
                <a:spcPts val="0"/>
              </a:spcBef>
              <a:spcAft>
                <a:spcPts val="0"/>
              </a:spcAft>
              <a:buNone/>
            </a:pPr>
            <a:endParaRPr lang="en-US" sz="1800" dirty="0">
              <a:effectLst/>
              <a:latin typeface="Calibri" panose="020F0502020204030204" pitchFamily="34" charset="0"/>
            </a:endParaRPr>
          </a:p>
          <a:p>
            <a:pPr marL="0" marR="0">
              <a:spcBef>
                <a:spcPts val="0"/>
              </a:spcBef>
              <a:spcAft>
                <a:spcPts val="0"/>
              </a:spcAft>
            </a:pPr>
            <a:r>
              <a:rPr lang="en-US" sz="1800" dirty="0">
                <a:effectLst/>
                <a:latin typeface="Calibri" panose="020F0502020204030204" pitchFamily="34" charset="0"/>
              </a:rPr>
              <a:t>Compiling anything noted as a ‘core candidate’ consideration/flag and determine where these are helpful for further consideration in light of the above possible Canadian Core developments</a:t>
            </a:r>
          </a:p>
          <a:p>
            <a:endParaRPr lang="en-US" dirty="0"/>
          </a:p>
        </p:txBody>
      </p:sp>
    </p:spTree>
    <p:extLst>
      <p:ext uri="{BB962C8B-B14F-4D97-AF65-F5344CB8AC3E}">
        <p14:creationId xmlns:p14="http://schemas.microsoft.com/office/powerpoint/2010/main" val="26197706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136C0-1971-4392-ADFD-7F65C22DCEF2}"/>
              </a:ext>
            </a:extLst>
          </p:cNvPr>
          <p:cNvSpPr>
            <a:spLocks noGrp="1"/>
          </p:cNvSpPr>
          <p:nvPr>
            <p:ph type="title"/>
          </p:nvPr>
        </p:nvSpPr>
        <p:spPr/>
        <p:txBody>
          <a:bodyPr/>
          <a:lstStyle/>
          <a:p>
            <a:r>
              <a:rPr lang="en-US" dirty="0"/>
              <a:t>Discussion</a:t>
            </a:r>
          </a:p>
        </p:txBody>
      </p:sp>
      <p:sp>
        <p:nvSpPr>
          <p:cNvPr id="3" name="Content Placeholder 2">
            <a:extLst>
              <a:ext uri="{FF2B5EF4-FFF2-40B4-BE49-F238E27FC236}">
                <a16:creationId xmlns:a16="http://schemas.microsoft.com/office/drawing/2014/main" id="{3E4FBE9C-3113-48B8-AD7B-C730FC4A799F}"/>
              </a:ext>
            </a:extLst>
          </p:cNvPr>
          <p:cNvSpPr>
            <a:spLocks noGrp="1"/>
          </p:cNvSpPr>
          <p:nvPr>
            <p:ph idx="1"/>
          </p:nvPr>
        </p:nvSpPr>
        <p:spPr>
          <a:xfrm>
            <a:off x="838200" y="1825625"/>
            <a:ext cx="10515600" cy="4667250"/>
          </a:xfrm>
        </p:spPr>
        <p:txBody>
          <a:bodyPr>
            <a:normAutofit fontScale="92500"/>
          </a:bodyPr>
          <a:lstStyle/>
          <a:p>
            <a:pPr marL="342900" marR="0" indent="-342900">
              <a:spcBef>
                <a:spcPts val="0"/>
              </a:spcBef>
              <a:spcAft>
                <a:spcPts val="0"/>
              </a:spcAft>
              <a:buAutoNum type="arabicPeriod"/>
            </a:pPr>
            <a:r>
              <a:rPr lang="en-US" sz="1800" dirty="0">
                <a:latin typeface="Calibri" panose="020F0502020204030204" pitchFamily="34" charset="0"/>
              </a:rPr>
              <a:t>Do we need to consider pivoting our governance/maturity approach based on a) roadblocks we’re hitting with getting in front of jurisdictional working groups (e.g., targeting other layers of the community or targeting smaller wins), or b) upcoming changes to our endorsement ask to Infoway &amp; CIHI based on emerging initiatives?</a:t>
            </a:r>
            <a:endParaRPr lang="en-US" sz="1000" dirty="0">
              <a:latin typeface="Calibri" panose="020F0502020204030204" pitchFamily="34" charset="0"/>
            </a:endParaRPr>
          </a:p>
          <a:p>
            <a:pPr lvl="1">
              <a:spcBef>
                <a:spcPts val="0"/>
              </a:spcBef>
              <a:buFont typeface="+mj-lt"/>
              <a:buAutoNum type="alphaUcPeriod"/>
            </a:pPr>
            <a:endParaRPr lang="en-US" sz="1800" dirty="0">
              <a:latin typeface="Calibri" panose="020F0502020204030204" pitchFamily="34" charset="0"/>
            </a:endParaRPr>
          </a:p>
          <a:p>
            <a:pPr lvl="1">
              <a:spcBef>
                <a:spcPts val="0"/>
              </a:spcBef>
              <a:buFont typeface="+mj-lt"/>
              <a:buAutoNum type="alphaUcPeriod"/>
            </a:pPr>
            <a:r>
              <a:rPr lang="en-US" sz="1800" dirty="0">
                <a:latin typeface="Calibri" panose="020F0502020204030204" pitchFamily="34" charset="0"/>
              </a:rPr>
              <a:t>Are there smaller governance wins/other layers of the community that we think targeted endorsement asks would produce more IGuide authors using the CA Baseline?</a:t>
            </a:r>
          </a:p>
          <a:p>
            <a:pPr lvl="2">
              <a:spcBef>
                <a:spcPts val="0"/>
              </a:spcBef>
            </a:pPr>
            <a:r>
              <a:rPr lang="en-US" sz="1400" dirty="0">
                <a:latin typeface="Calibri" panose="020F0502020204030204" pitchFamily="34" charset="0"/>
              </a:rPr>
              <a:t>Is more targeted engagement towards vendors (e.g., individually, trade associations, affinity groups) the right path moving forward for the next 6 months – does the type of engagement change from our approach to jurisdictional groups.</a:t>
            </a:r>
          </a:p>
          <a:p>
            <a:pPr lvl="3">
              <a:spcBef>
                <a:spcPts val="0"/>
              </a:spcBef>
            </a:pPr>
            <a:r>
              <a:rPr lang="en-US" sz="1200" dirty="0">
                <a:latin typeface="Calibri" panose="020F0502020204030204" pitchFamily="34" charset="0"/>
              </a:rPr>
              <a:t>Slightly – shifting to a middle out approach – using messaging related to preparation and shaping through input (entry-point into decision making that is transparency and offers additional intelligence to participants)</a:t>
            </a:r>
          </a:p>
          <a:p>
            <a:pPr lvl="3">
              <a:spcBef>
                <a:spcPts val="0"/>
              </a:spcBef>
            </a:pPr>
            <a:r>
              <a:rPr lang="en-US" sz="1200" dirty="0">
                <a:latin typeface="Calibri" panose="020F0502020204030204" pitchFamily="34" charset="0"/>
              </a:rPr>
              <a:t>Activities would be individual targeted &amp; more generically by industry as an initial ask to participate</a:t>
            </a:r>
          </a:p>
          <a:p>
            <a:pPr lvl="3">
              <a:spcBef>
                <a:spcPts val="0"/>
              </a:spcBef>
            </a:pPr>
            <a:r>
              <a:rPr lang="en-US" sz="1200" dirty="0">
                <a:latin typeface="Calibri" panose="020F0502020204030204" pitchFamily="34" charset="0"/>
              </a:rPr>
              <a:t>Asking for their endorsement for the purpose of X:</a:t>
            </a:r>
          </a:p>
          <a:p>
            <a:pPr lvl="4">
              <a:spcBef>
                <a:spcPts val="0"/>
              </a:spcBef>
            </a:pPr>
            <a:r>
              <a:rPr lang="en-US" sz="1200" dirty="0">
                <a:latin typeface="Calibri" panose="020F0502020204030204" pitchFamily="34" charset="0"/>
              </a:rPr>
              <a:t>Providing us community feedback that allows them to shape Baseline through input (governance dependency – soft promise possible) </a:t>
            </a:r>
          </a:p>
          <a:p>
            <a:pPr lvl="4">
              <a:spcBef>
                <a:spcPts val="0"/>
              </a:spcBef>
            </a:pPr>
            <a:r>
              <a:rPr lang="en-US" sz="1200" dirty="0">
                <a:latin typeface="Calibri" panose="020F0502020204030204" pitchFamily="34" charset="0"/>
              </a:rPr>
              <a:t>Incorporation of the Baseline into their default product (more dependencies?) </a:t>
            </a:r>
          </a:p>
          <a:p>
            <a:pPr lvl="3">
              <a:spcBef>
                <a:spcPts val="0"/>
              </a:spcBef>
            </a:pPr>
            <a:r>
              <a:rPr lang="en-US" sz="1200" dirty="0">
                <a:latin typeface="Calibri" panose="020F0502020204030204" pitchFamily="34" charset="0"/>
              </a:rPr>
              <a:t>May hit similar challenges w/ the maintenance &amp; collaborative conditions as well as investment prior to jurisdictional stance</a:t>
            </a:r>
          </a:p>
          <a:p>
            <a:pPr lvl="1">
              <a:spcBef>
                <a:spcPts val="0"/>
              </a:spcBef>
            </a:pPr>
            <a:r>
              <a:rPr lang="en-US" sz="1800" dirty="0">
                <a:latin typeface="Calibri" panose="020F0502020204030204" pitchFamily="34" charset="0"/>
              </a:rPr>
              <a:t>Other jurisdictional avenues that are not as dependent on more formal collaborative governance in place yet</a:t>
            </a:r>
          </a:p>
          <a:p>
            <a:pPr lvl="2">
              <a:spcBef>
                <a:spcPts val="0"/>
              </a:spcBef>
            </a:pPr>
            <a:r>
              <a:rPr lang="en-US" sz="1400" dirty="0">
                <a:latin typeface="Calibri" panose="020F0502020204030204" pitchFamily="34" charset="0"/>
              </a:rPr>
              <a:t>Ex: Ask for inclusion of RFP CA Baseline requirement – independent of internal jurisdictional group sign off for larger collaborative model?</a:t>
            </a:r>
          </a:p>
          <a:p>
            <a:pPr lvl="3">
              <a:spcBef>
                <a:spcPts val="0"/>
              </a:spcBef>
            </a:pPr>
            <a:endParaRPr lang="en-US" sz="1200" dirty="0">
              <a:latin typeface="Calibri" panose="020F0502020204030204" pitchFamily="34" charset="0"/>
            </a:endParaRPr>
          </a:p>
          <a:p>
            <a:pPr lvl="2">
              <a:spcBef>
                <a:spcPts val="0"/>
              </a:spcBef>
            </a:pPr>
            <a:r>
              <a:rPr lang="en-US" sz="1400" dirty="0">
                <a:latin typeface="Calibri" panose="020F0502020204030204" pitchFamily="34" charset="0"/>
              </a:rPr>
              <a:t>Lighter version would be brokering the concept to vendors to gain buy in from the jurisdictions to pursue </a:t>
            </a:r>
          </a:p>
          <a:p>
            <a:pPr marL="457200" lvl="1" indent="0">
              <a:spcBef>
                <a:spcPts val="0"/>
              </a:spcBef>
              <a:buNone/>
            </a:pPr>
            <a:r>
              <a:rPr lang="en-US" sz="1800" dirty="0">
                <a:latin typeface="Calibri" panose="020F0502020204030204" pitchFamily="34" charset="0"/>
              </a:rPr>
              <a:t>B. Does the development of a data standard initiative (closer to a Core) impact our governance goals or activities over the next 6 months? With jurisdictions? With CIHI/Infoway?</a:t>
            </a:r>
          </a:p>
          <a:p>
            <a:pPr marL="0" marR="0" indent="0">
              <a:spcBef>
                <a:spcPts val="0"/>
              </a:spcBef>
              <a:spcAft>
                <a:spcPts val="0"/>
              </a:spcAft>
              <a:buNone/>
            </a:pPr>
            <a:endParaRPr lang="en-US" sz="1800" dirty="0">
              <a:effectLst/>
              <a:latin typeface="Calibri" panose="020F0502020204030204" pitchFamily="34" charset="0"/>
            </a:endParaRPr>
          </a:p>
          <a:p>
            <a:endParaRPr lang="en-US" dirty="0"/>
          </a:p>
        </p:txBody>
      </p:sp>
    </p:spTree>
    <p:extLst>
      <p:ext uri="{BB962C8B-B14F-4D97-AF65-F5344CB8AC3E}">
        <p14:creationId xmlns:p14="http://schemas.microsoft.com/office/powerpoint/2010/main" val="28482868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136C0-1971-4392-ADFD-7F65C22DCEF2}"/>
              </a:ext>
            </a:extLst>
          </p:cNvPr>
          <p:cNvSpPr>
            <a:spLocks noGrp="1"/>
          </p:cNvSpPr>
          <p:nvPr>
            <p:ph type="title"/>
          </p:nvPr>
        </p:nvSpPr>
        <p:spPr/>
        <p:txBody>
          <a:bodyPr/>
          <a:lstStyle/>
          <a:p>
            <a:r>
              <a:rPr lang="en-US" dirty="0"/>
              <a:t>Discussion</a:t>
            </a:r>
          </a:p>
        </p:txBody>
      </p:sp>
      <p:sp>
        <p:nvSpPr>
          <p:cNvPr id="3" name="Content Placeholder 2">
            <a:extLst>
              <a:ext uri="{FF2B5EF4-FFF2-40B4-BE49-F238E27FC236}">
                <a16:creationId xmlns:a16="http://schemas.microsoft.com/office/drawing/2014/main" id="{3E4FBE9C-3113-48B8-AD7B-C730FC4A799F}"/>
              </a:ext>
            </a:extLst>
          </p:cNvPr>
          <p:cNvSpPr>
            <a:spLocks noGrp="1"/>
          </p:cNvSpPr>
          <p:nvPr>
            <p:ph idx="1"/>
          </p:nvPr>
        </p:nvSpPr>
        <p:spPr>
          <a:xfrm>
            <a:off x="838200" y="1825625"/>
            <a:ext cx="10515600" cy="4667250"/>
          </a:xfrm>
        </p:spPr>
        <p:txBody>
          <a:bodyPr>
            <a:normAutofit fontScale="92500"/>
          </a:bodyPr>
          <a:lstStyle/>
          <a:p>
            <a:pPr marL="342900" marR="0" indent="-342900">
              <a:spcBef>
                <a:spcPts val="0"/>
              </a:spcBef>
              <a:spcAft>
                <a:spcPts val="0"/>
              </a:spcAft>
              <a:buAutoNum type="arabicPeriod"/>
            </a:pPr>
            <a:r>
              <a:rPr lang="en-US" sz="1800" dirty="0">
                <a:latin typeface="Calibri" panose="020F0502020204030204" pitchFamily="34" charset="0"/>
              </a:rPr>
              <a:t>Do we need to consider pivoting our governance/maturity approach based on a) roadblocks we’re hitting with getting in front of jurisdictional working groups (e.g., targeting other layers of the community or targeting smaller wins), or b) upcoming changes to our endorsement ask to Infoway &amp; CIHI based on emerging initiatives?</a:t>
            </a:r>
            <a:endParaRPr lang="en-US" sz="1000" dirty="0">
              <a:latin typeface="Calibri" panose="020F0502020204030204" pitchFamily="34" charset="0"/>
            </a:endParaRPr>
          </a:p>
          <a:p>
            <a:pPr lvl="1">
              <a:spcBef>
                <a:spcPts val="0"/>
              </a:spcBef>
              <a:buFont typeface="+mj-lt"/>
              <a:buAutoNum type="alphaUcPeriod"/>
            </a:pPr>
            <a:endParaRPr lang="en-US" sz="1800" dirty="0">
              <a:latin typeface="Calibri" panose="020F0502020204030204" pitchFamily="34" charset="0"/>
            </a:endParaRPr>
          </a:p>
          <a:p>
            <a:pPr lvl="1">
              <a:spcBef>
                <a:spcPts val="0"/>
              </a:spcBef>
            </a:pPr>
            <a:r>
              <a:rPr lang="en-US" sz="1800" dirty="0">
                <a:latin typeface="Calibri" panose="020F0502020204030204" pitchFamily="34" charset="0"/>
              </a:rPr>
              <a:t>Other jurisdictional avenues that are not as dependent on more formal collaborative governance in place yet</a:t>
            </a:r>
          </a:p>
          <a:p>
            <a:pPr lvl="2">
              <a:spcBef>
                <a:spcPts val="0"/>
              </a:spcBef>
            </a:pPr>
            <a:r>
              <a:rPr lang="en-US" sz="1400" dirty="0">
                <a:latin typeface="Calibri" panose="020F0502020204030204" pitchFamily="34" charset="0"/>
              </a:rPr>
              <a:t>Ex: Ask for inclusion of RFP CA Baseline requirement – independent of internal jurisdictional group sign off for larger collaborative model?</a:t>
            </a:r>
          </a:p>
          <a:p>
            <a:pPr lvl="3">
              <a:spcBef>
                <a:spcPts val="0"/>
              </a:spcBef>
            </a:pPr>
            <a:r>
              <a:rPr lang="en-US" sz="1400" dirty="0">
                <a:latin typeface="Calibri" panose="020F0502020204030204" pitchFamily="34" charset="0"/>
              </a:rPr>
              <a:t>Some jurisdictional contracting follows different channel/process than we’ve targeted to date with endorsement ask for jurisdictional working groups</a:t>
            </a:r>
          </a:p>
          <a:p>
            <a:pPr lvl="3">
              <a:spcBef>
                <a:spcPts val="0"/>
              </a:spcBef>
            </a:pPr>
            <a:r>
              <a:rPr lang="en-US" sz="1400" dirty="0">
                <a:latin typeface="Calibri" panose="020F0502020204030204" pitchFamily="34" charset="0"/>
              </a:rPr>
              <a:t>Once an RFP is on the street – conversations w/ vendors cease with RFP provider but not necessarily community organizations</a:t>
            </a:r>
            <a:endParaRPr lang="en-US" sz="1200" dirty="0">
              <a:latin typeface="Calibri" panose="020F0502020204030204" pitchFamily="34" charset="0"/>
            </a:endParaRPr>
          </a:p>
          <a:p>
            <a:pPr lvl="2">
              <a:spcBef>
                <a:spcPts val="0"/>
              </a:spcBef>
            </a:pPr>
            <a:r>
              <a:rPr lang="en-US" sz="1400" dirty="0">
                <a:latin typeface="Calibri" panose="020F0502020204030204" pitchFamily="34" charset="0"/>
              </a:rPr>
              <a:t>Lighter version would be brokering the concept to vendors to gain buy in from the jurisdictions to pursue </a:t>
            </a:r>
          </a:p>
          <a:p>
            <a:pPr marL="457200" lvl="1" indent="0">
              <a:spcBef>
                <a:spcPts val="0"/>
              </a:spcBef>
              <a:buNone/>
            </a:pPr>
            <a:r>
              <a:rPr lang="en-US" sz="1800" dirty="0">
                <a:latin typeface="Calibri" panose="020F0502020204030204" pitchFamily="34" charset="0"/>
              </a:rPr>
              <a:t>B. Does the development of a data standard initiative (closer to a Core) impact our governance goals or activities over the next 6 months? With jurisdictions? With CIHI/Infoway?</a:t>
            </a:r>
          </a:p>
          <a:p>
            <a:pPr lvl="2">
              <a:spcBef>
                <a:spcPts val="0"/>
              </a:spcBef>
            </a:pPr>
            <a:r>
              <a:rPr lang="en-US" sz="1600" dirty="0">
                <a:latin typeface="Calibri" panose="020F0502020204030204" pitchFamily="34" charset="0"/>
              </a:rPr>
              <a:t>Potential concern for timing and clarity on conversation with jurisdictions when there are stricter &amp; governed standards being developed</a:t>
            </a:r>
          </a:p>
          <a:p>
            <a:pPr lvl="3">
              <a:spcBef>
                <a:spcPts val="0"/>
              </a:spcBef>
            </a:pPr>
            <a:r>
              <a:rPr lang="en-US" sz="1400" dirty="0">
                <a:latin typeface="Calibri" panose="020F0502020204030204" pitchFamily="34" charset="0"/>
              </a:rPr>
              <a:t>Potentially leap frogs some of gains more quickly but side effect is changes the timeline for bridging the community to prepare for more stricter constraints </a:t>
            </a:r>
          </a:p>
          <a:p>
            <a:pPr lvl="3">
              <a:spcBef>
                <a:spcPts val="0"/>
              </a:spcBef>
            </a:pPr>
            <a:r>
              <a:rPr lang="en-US" sz="1400" dirty="0">
                <a:latin typeface="Calibri" panose="020F0502020204030204" pitchFamily="34" charset="0"/>
              </a:rPr>
              <a:t>Some considerations in place regarding relationship of HL7 affiliate expectations for national baselines (need to better understand this – HL7 Canada council conversation to investigate and document and larger conversations with Infoway and CIHI )</a:t>
            </a:r>
          </a:p>
          <a:p>
            <a:pPr lvl="3">
              <a:spcBef>
                <a:spcPts val="0"/>
              </a:spcBef>
            </a:pPr>
            <a:r>
              <a:rPr lang="en-US" sz="1400" dirty="0">
                <a:latin typeface="Calibri" panose="020F0502020204030204" pitchFamily="34" charset="0"/>
              </a:rPr>
              <a:t>So how do determine what would be met, and what still needs to be pursued under CA Baseline principles?</a:t>
            </a:r>
          </a:p>
          <a:p>
            <a:pPr lvl="4">
              <a:spcBef>
                <a:spcPts val="0"/>
              </a:spcBef>
            </a:pPr>
            <a:r>
              <a:rPr lang="en-US" sz="1400" dirty="0">
                <a:latin typeface="Calibri" panose="020F0502020204030204" pitchFamily="34" charset="0"/>
              </a:rPr>
              <a:t>Review existing principles &amp; purpose in guide and :http://build.fhir.org/</a:t>
            </a:r>
            <a:r>
              <a:rPr lang="en-US" sz="1400" dirty="0" err="1">
                <a:latin typeface="Calibri" panose="020F0502020204030204" pitchFamily="34" charset="0"/>
              </a:rPr>
              <a:t>ig</a:t>
            </a:r>
            <a:r>
              <a:rPr lang="en-US" sz="1400">
                <a:latin typeface="Calibri" panose="020F0502020204030204" pitchFamily="34" charset="0"/>
              </a:rPr>
              <a:t>/HL7-Canada/ca-baseline/branches/master/developmentprocess.html</a:t>
            </a:r>
            <a:endParaRPr lang="en-US" sz="1400" dirty="0">
              <a:latin typeface="Calibri" panose="020F0502020204030204" pitchFamily="34" charset="0"/>
            </a:endParaRPr>
          </a:p>
          <a:p>
            <a:pPr marL="0" marR="0" indent="0">
              <a:spcBef>
                <a:spcPts val="0"/>
              </a:spcBef>
              <a:spcAft>
                <a:spcPts val="0"/>
              </a:spcAft>
              <a:buNone/>
            </a:pPr>
            <a:endParaRPr lang="en-US" sz="1800" dirty="0">
              <a:effectLst/>
              <a:latin typeface="Calibri" panose="020F0502020204030204" pitchFamily="34" charset="0"/>
            </a:endParaRPr>
          </a:p>
          <a:p>
            <a:endParaRPr lang="en-US" dirty="0"/>
          </a:p>
        </p:txBody>
      </p:sp>
    </p:spTree>
    <p:extLst>
      <p:ext uri="{BB962C8B-B14F-4D97-AF65-F5344CB8AC3E}">
        <p14:creationId xmlns:p14="http://schemas.microsoft.com/office/powerpoint/2010/main" val="38169416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136C0-1971-4392-ADFD-7F65C22DCEF2}"/>
              </a:ext>
            </a:extLst>
          </p:cNvPr>
          <p:cNvSpPr>
            <a:spLocks noGrp="1"/>
          </p:cNvSpPr>
          <p:nvPr>
            <p:ph type="title"/>
          </p:nvPr>
        </p:nvSpPr>
        <p:spPr/>
        <p:txBody>
          <a:bodyPr/>
          <a:lstStyle/>
          <a:p>
            <a:r>
              <a:rPr lang="en-US" dirty="0"/>
              <a:t>Discussion</a:t>
            </a:r>
          </a:p>
        </p:txBody>
      </p:sp>
      <p:sp>
        <p:nvSpPr>
          <p:cNvPr id="3" name="Content Placeholder 2">
            <a:extLst>
              <a:ext uri="{FF2B5EF4-FFF2-40B4-BE49-F238E27FC236}">
                <a16:creationId xmlns:a16="http://schemas.microsoft.com/office/drawing/2014/main" id="{3E4FBE9C-3113-48B8-AD7B-C730FC4A799F}"/>
              </a:ext>
            </a:extLst>
          </p:cNvPr>
          <p:cNvSpPr>
            <a:spLocks noGrp="1"/>
          </p:cNvSpPr>
          <p:nvPr>
            <p:ph idx="1"/>
          </p:nvPr>
        </p:nvSpPr>
        <p:spPr>
          <a:xfrm>
            <a:off x="838200" y="1825625"/>
            <a:ext cx="10515600" cy="4667250"/>
          </a:xfrm>
        </p:spPr>
        <p:txBody>
          <a:bodyPr>
            <a:normAutofit/>
          </a:bodyPr>
          <a:lstStyle/>
          <a:p>
            <a:pPr marL="342900" marR="0" indent="-342900">
              <a:spcBef>
                <a:spcPts val="0"/>
              </a:spcBef>
              <a:spcAft>
                <a:spcPts val="0"/>
              </a:spcAft>
              <a:buAutoNum type="arabicPeriod"/>
            </a:pPr>
            <a:r>
              <a:rPr lang="en-US" sz="1800" dirty="0">
                <a:latin typeface="Calibri" panose="020F0502020204030204" pitchFamily="34" charset="0"/>
              </a:rPr>
              <a:t>Start discussing what role the CA Baseline has / what our approach should be for dealing with the cross-dependency issue on shared assets.</a:t>
            </a:r>
          </a:p>
          <a:p>
            <a:pPr lvl="1">
              <a:spcBef>
                <a:spcPts val="0"/>
              </a:spcBef>
              <a:buFont typeface="+mj-lt"/>
              <a:buAutoNum type="alphaUcPeriod"/>
            </a:pPr>
            <a:endParaRPr lang="en-US" sz="1800" dirty="0">
              <a:latin typeface="Calibri" panose="020F0502020204030204" pitchFamily="34" charset="0"/>
            </a:endParaRPr>
          </a:p>
          <a:p>
            <a:pPr lvl="1">
              <a:spcBef>
                <a:spcPts val="0"/>
              </a:spcBef>
              <a:buFont typeface="+mj-lt"/>
              <a:buAutoNum type="alphaUcPeriod"/>
            </a:pPr>
            <a:r>
              <a:rPr lang="en-US" sz="1800" dirty="0">
                <a:latin typeface="Calibri" panose="020F0502020204030204" pitchFamily="34" charset="0"/>
              </a:rPr>
              <a:t>https://simplifier.net/canadianfhirbaselineprofilesca-core/practitionerprofile-registry/~issues/1382</a:t>
            </a:r>
          </a:p>
          <a:p>
            <a:endParaRPr lang="en-US" dirty="0"/>
          </a:p>
        </p:txBody>
      </p:sp>
    </p:spTree>
    <p:extLst>
      <p:ext uri="{BB962C8B-B14F-4D97-AF65-F5344CB8AC3E}">
        <p14:creationId xmlns:p14="http://schemas.microsoft.com/office/powerpoint/2010/main" val="10809555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383D14-E903-487A-932D-E9114D36221B}"/>
              </a:ext>
            </a:extLst>
          </p:cNvPr>
          <p:cNvSpPr>
            <a:spLocks noGrp="1"/>
          </p:cNvSpPr>
          <p:nvPr>
            <p:ph type="title"/>
          </p:nvPr>
        </p:nvSpPr>
        <p:spPr/>
        <p:txBody>
          <a:bodyPr/>
          <a:lstStyle/>
          <a:p>
            <a:r>
              <a:rPr lang="en-US" dirty="0"/>
              <a:t>Email Correspondence </a:t>
            </a:r>
          </a:p>
        </p:txBody>
      </p:sp>
      <p:sp>
        <p:nvSpPr>
          <p:cNvPr id="3" name="Content Placeholder 2">
            <a:extLst>
              <a:ext uri="{FF2B5EF4-FFF2-40B4-BE49-F238E27FC236}">
                <a16:creationId xmlns:a16="http://schemas.microsoft.com/office/drawing/2014/main" id="{0262D6CB-A4C4-428A-96F3-B49BAE10A90D}"/>
              </a:ext>
            </a:extLst>
          </p:cNvPr>
          <p:cNvSpPr>
            <a:spLocks noGrp="1"/>
          </p:cNvSpPr>
          <p:nvPr>
            <p:ph idx="1"/>
          </p:nvPr>
        </p:nvSpPr>
        <p:spPr/>
        <p:txBody>
          <a:bodyPr/>
          <a:lstStyle/>
          <a:p>
            <a:pPr algn="l" fontAlgn="base"/>
            <a:r>
              <a:rPr lang="en-US" sz="1200" b="0" i="0" dirty="0">
                <a:solidFill>
                  <a:srgbClr val="000000"/>
                </a:solidFill>
                <a:effectLst/>
                <a:latin typeface="inherit"/>
              </a:rPr>
              <a:t>The dependency hierarchy will need one directional, cyclic dependencies should be prevented. So, a Canadian use case should be based on Canada Base, should be based on the core FHIR specification. Two possible solutions:</a:t>
            </a:r>
            <a:endParaRPr lang="en-US" sz="1100" b="0" i="0" dirty="0">
              <a:solidFill>
                <a:srgbClr val="242424"/>
              </a:solidFill>
              <a:effectLst/>
              <a:latin typeface="Calibri" panose="020F0502020204030204" pitchFamily="34" charset="0"/>
            </a:endParaRPr>
          </a:p>
          <a:p>
            <a:pPr algn="l" fontAlgn="base">
              <a:buFont typeface="Arial" panose="020B0604020202020204" pitchFamily="34" charset="0"/>
              <a:buChar char="•"/>
            </a:pPr>
            <a:r>
              <a:rPr lang="en-US" sz="1200" b="0" i="0" dirty="0">
                <a:solidFill>
                  <a:srgbClr val="000000"/>
                </a:solidFill>
                <a:effectLst/>
                <a:latin typeface="inherit"/>
              </a:rPr>
              <a:t>Promote the use case resources (</a:t>
            </a:r>
            <a:r>
              <a:rPr lang="en-US" sz="1200" b="0" i="0" dirty="0" err="1">
                <a:solidFill>
                  <a:srgbClr val="000000"/>
                </a:solidFill>
                <a:effectLst/>
                <a:latin typeface="inherit"/>
              </a:rPr>
              <a:t>eg</a:t>
            </a:r>
            <a:r>
              <a:rPr lang="en-US" sz="1200" b="0" i="0" dirty="0">
                <a:solidFill>
                  <a:srgbClr val="000000"/>
                </a:solidFill>
                <a:effectLst/>
                <a:latin typeface="inherit"/>
              </a:rPr>
              <a:t> </a:t>
            </a:r>
            <a:r>
              <a:rPr lang="en-US" sz="1200" dirty="0">
                <a:solidFill>
                  <a:srgbClr val="000000"/>
                </a:solidFill>
                <a:latin typeface="inherit"/>
              </a:rPr>
              <a:t>XYZ </a:t>
            </a:r>
            <a:r>
              <a:rPr lang="en-US" sz="1200" b="0" i="0" dirty="0">
                <a:solidFill>
                  <a:srgbClr val="000000"/>
                </a:solidFill>
                <a:effectLst/>
                <a:latin typeface="inherit"/>
              </a:rPr>
              <a:t>ValueSets) that are meant for wider reuse in Canada to be managed in the Canada Base specification. Either under their current name or under a more generic name.</a:t>
            </a:r>
            <a:endParaRPr lang="en-US" sz="1100" b="0" i="0" dirty="0">
              <a:solidFill>
                <a:srgbClr val="000000"/>
              </a:solidFill>
              <a:effectLst/>
              <a:latin typeface="Calibri" panose="020F0502020204030204" pitchFamily="34" charset="0"/>
            </a:endParaRPr>
          </a:p>
          <a:p>
            <a:pPr marL="742950" lvl="1" indent="-285750" algn="l" fontAlgn="base">
              <a:buFont typeface="Courier New" panose="02070309020205020404" pitchFamily="49" charset="0"/>
              <a:buChar char="o"/>
            </a:pPr>
            <a:r>
              <a:rPr lang="en-US" sz="1200" b="0" i="0" dirty="0">
                <a:solidFill>
                  <a:srgbClr val="000000"/>
                </a:solidFill>
                <a:effectLst/>
                <a:latin typeface="inherit"/>
              </a:rPr>
              <a:t>+ No extra projects/packages needed</a:t>
            </a:r>
            <a:endParaRPr lang="en-US" sz="1100" b="0" i="0" dirty="0">
              <a:solidFill>
                <a:srgbClr val="000000"/>
              </a:solidFill>
              <a:effectLst/>
              <a:latin typeface="Calibri" panose="020F0502020204030204" pitchFamily="34" charset="0"/>
            </a:endParaRPr>
          </a:p>
          <a:p>
            <a:pPr marL="742950" lvl="1" indent="-285750" algn="l" fontAlgn="base">
              <a:spcAft>
                <a:spcPts val="1200"/>
              </a:spcAft>
              <a:buFont typeface="Courier New" panose="02070309020205020404" pitchFamily="49" charset="0"/>
              <a:buChar char="o"/>
            </a:pPr>
            <a:r>
              <a:rPr lang="en-US" sz="1200" b="0" i="0" dirty="0">
                <a:solidFill>
                  <a:srgbClr val="000000"/>
                </a:solidFill>
                <a:effectLst/>
                <a:latin typeface="inherit"/>
              </a:rPr>
              <a:t>- Ownership and release cycle out of the hands of the use case owners</a:t>
            </a:r>
            <a:endParaRPr lang="en-US" sz="1100" b="0" i="0" dirty="0">
              <a:solidFill>
                <a:srgbClr val="000000"/>
              </a:solidFill>
              <a:effectLst/>
              <a:latin typeface="Calibri" panose="020F0502020204030204" pitchFamily="34" charset="0"/>
            </a:endParaRPr>
          </a:p>
          <a:p>
            <a:pPr marL="742950" lvl="1" indent="-285750" algn="l" fontAlgn="base">
              <a:buFont typeface="Courier New" panose="02070309020205020404" pitchFamily="49" charset="0"/>
              <a:buChar char="o"/>
            </a:pPr>
            <a:r>
              <a:rPr lang="en-US" sz="1200" b="0" i="0" dirty="0">
                <a:solidFill>
                  <a:srgbClr val="000000"/>
                </a:solidFill>
                <a:effectLst/>
                <a:latin typeface="inherit"/>
              </a:rPr>
              <a:t>- To update the dependency on these shared resources in the use case they would need to wait for a new release from Canada Core</a:t>
            </a:r>
            <a:endParaRPr lang="en-US" sz="1100" b="0" i="0" dirty="0">
              <a:solidFill>
                <a:srgbClr val="000000"/>
              </a:solidFill>
              <a:effectLst/>
              <a:latin typeface="Calibri" panose="020F0502020204030204" pitchFamily="34" charset="0"/>
            </a:endParaRPr>
          </a:p>
          <a:p>
            <a:pPr algn="l" fontAlgn="base">
              <a:buFont typeface="Arial" panose="020B0604020202020204" pitchFamily="34" charset="0"/>
              <a:buChar char="•"/>
            </a:pPr>
            <a:r>
              <a:rPr lang="en-US" sz="1200" b="0" i="0" dirty="0">
                <a:solidFill>
                  <a:srgbClr val="000000"/>
                </a:solidFill>
                <a:effectLst/>
                <a:latin typeface="inherit"/>
              </a:rPr>
              <a:t>Split the use case resources (</a:t>
            </a:r>
            <a:r>
              <a:rPr lang="en-US" sz="1200" b="0" i="0" dirty="0" err="1">
                <a:solidFill>
                  <a:srgbClr val="000000"/>
                </a:solidFill>
                <a:effectLst/>
                <a:latin typeface="inherit"/>
              </a:rPr>
              <a:t>eg</a:t>
            </a:r>
            <a:r>
              <a:rPr lang="en-US" sz="1200" b="0" i="0" dirty="0">
                <a:solidFill>
                  <a:srgbClr val="000000"/>
                </a:solidFill>
                <a:effectLst/>
                <a:latin typeface="inherit"/>
              </a:rPr>
              <a:t> XYZS ValueSets) out to a separate FHIR package. Make this package one of the dependencies of Canada Base. By extension it is then also a dependency of any specification derived from Canada Base and thus they can be referred to from the use case specifications.</a:t>
            </a:r>
            <a:endParaRPr lang="en-US" sz="1100" b="0" i="0" dirty="0">
              <a:solidFill>
                <a:srgbClr val="000000"/>
              </a:solidFill>
              <a:effectLst/>
              <a:latin typeface="Calibri" panose="020F0502020204030204" pitchFamily="34" charset="0"/>
            </a:endParaRPr>
          </a:p>
          <a:p>
            <a:pPr marL="742950" lvl="1" indent="-285750" algn="l" fontAlgn="base">
              <a:buFont typeface="Courier New" panose="02070309020205020404" pitchFamily="49" charset="0"/>
              <a:buChar char="o"/>
            </a:pPr>
            <a:r>
              <a:rPr lang="en-US" sz="1200" b="0" i="0" dirty="0">
                <a:solidFill>
                  <a:srgbClr val="000000"/>
                </a:solidFill>
                <a:effectLst/>
                <a:latin typeface="inherit"/>
              </a:rPr>
              <a:t>+ The ownership and release lifecycle remain with the use cases themselves</a:t>
            </a:r>
            <a:endParaRPr lang="en-US" sz="1100" b="0" i="0" dirty="0">
              <a:solidFill>
                <a:srgbClr val="000000"/>
              </a:solidFill>
              <a:effectLst/>
              <a:latin typeface="Calibri" panose="020F0502020204030204" pitchFamily="34" charset="0"/>
            </a:endParaRPr>
          </a:p>
          <a:p>
            <a:pPr marL="742950" lvl="1" indent="-285750" algn="l" fontAlgn="base">
              <a:buFont typeface="Courier New" panose="02070309020205020404" pitchFamily="49" charset="0"/>
              <a:buChar char="o"/>
            </a:pPr>
            <a:r>
              <a:rPr lang="en-US" sz="1200" b="0" i="0" dirty="0">
                <a:solidFill>
                  <a:srgbClr val="000000"/>
                </a:solidFill>
                <a:effectLst/>
                <a:latin typeface="inherit"/>
              </a:rPr>
              <a:t>+ If the use case needs newer versions of the shared resources package they can, on top of the indirect dependency via Canada Core, set a direct dependency on a newer version of the shared resources package. (Good tooling will only look at the newer resources, not sure if that is implemented everywhere yet)</a:t>
            </a:r>
            <a:endParaRPr lang="en-US" sz="1100" b="0" i="0" dirty="0">
              <a:solidFill>
                <a:srgbClr val="000000"/>
              </a:solidFill>
              <a:effectLst/>
              <a:latin typeface="Calibri" panose="020F0502020204030204" pitchFamily="34" charset="0"/>
            </a:endParaRPr>
          </a:p>
          <a:p>
            <a:pPr marL="742950" lvl="1" indent="-285750" algn="l" fontAlgn="base">
              <a:buFont typeface="Courier New" panose="02070309020205020404" pitchFamily="49" charset="0"/>
              <a:buChar char="o"/>
            </a:pPr>
            <a:r>
              <a:rPr lang="en-US" sz="1200" b="0" i="0" dirty="0">
                <a:solidFill>
                  <a:srgbClr val="000000"/>
                </a:solidFill>
                <a:effectLst/>
                <a:latin typeface="inherit"/>
              </a:rPr>
              <a:t>- An extra package/project for billing (one per use case with shared resources or, perhaps, one joint project/package with, for example, shared terminology)</a:t>
            </a:r>
            <a:endParaRPr lang="en-US" sz="1100" b="0" i="0" dirty="0">
              <a:solidFill>
                <a:srgbClr val="000000"/>
              </a:solidFill>
              <a:effectLst/>
              <a:latin typeface="Calibri" panose="020F0502020204030204" pitchFamily="34" charset="0"/>
            </a:endParaRPr>
          </a:p>
          <a:p>
            <a:endParaRPr lang="en-US" dirty="0"/>
          </a:p>
        </p:txBody>
      </p:sp>
    </p:spTree>
    <p:extLst>
      <p:ext uri="{BB962C8B-B14F-4D97-AF65-F5344CB8AC3E}">
        <p14:creationId xmlns:p14="http://schemas.microsoft.com/office/powerpoint/2010/main" val="1867474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1FC6A-9C4E-4049-863F-D5F9F3EDE867}"/>
              </a:ext>
            </a:extLst>
          </p:cNvPr>
          <p:cNvSpPr>
            <a:spLocks noGrp="1"/>
          </p:cNvSpPr>
          <p:nvPr>
            <p:ph type="title"/>
          </p:nvPr>
        </p:nvSpPr>
        <p:spPr/>
        <p:txBody>
          <a:bodyPr>
            <a:noAutofit/>
          </a:bodyPr>
          <a:lstStyle/>
          <a:p>
            <a:r>
              <a:rPr lang="en-CA" sz="3600" dirty="0"/>
              <a:t>Current Maturity Activity Roadmap</a:t>
            </a:r>
          </a:p>
        </p:txBody>
      </p:sp>
      <p:sp>
        <p:nvSpPr>
          <p:cNvPr id="4" name="Rectangle 3">
            <a:extLst>
              <a:ext uri="{FF2B5EF4-FFF2-40B4-BE49-F238E27FC236}">
                <a16:creationId xmlns:a16="http://schemas.microsoft.com/office/drawing/2014/main" id="{C6C6EAC6-1714-4B58-9A0E-7B2C56AE226D}"/>
              </a:ext>
            </a:extLst>
          </p:cNvPr>
          <p:cNvSpPr/>
          <p:nvPr/>
        </p:nvSpPr>
        <p:spPr>
          <a:xfrm>
            <a:off x="1132519" y="1779788"/>
            <a:ext cx="1280919" cy="496229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Complete Remaining Clinical Profiles</a:t>
            </a:r>
          </a:p>
        </p:txBody>
      </p:sp>
      <p:sp>
        <p:nvSpPr>
          <p:cNvPr id="5" name="Rectangle 4">
            <a:extLst>
              <a:ext uri="{FF2B5EF4-FFF2-40B4-BE49-F238E27FC236}">
                <a16:creationId xmlns:a16="http://schemas.microsoft.com/office/drawing/2014/main" id="{39C4466D-7E7D-43EE-9B0C-C28986C0015A}"/>
              </a:ext>
            </a:extLst>
          </p:cNvPr>
          <p:cNvSpPr/>
          <p:nvPr/>
        </p:nvSpPr>
        <p:spPr>
          <a:xfrm>
            <a:off x="2430870" y="1779788"/>
            <a:ext cx="1280919" cy="496229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Clean-up of IG Profile Content for QA/Due Diligence Review</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8DCD9A00-390F-4EE7-94A9-7BCA1DBAE842}"/>
              </a:ext>
            </a:extLst>
          </p:cNvPr>
          <p:cNvSpPr/>
          <p:nvPr/>
        </p:nvSpPr>
        <p:spPr>
          <a:xfrm>
            <a:off x="5513558" y="1798076"/>
            <a:ext cx="1632545" cy="496229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is published as first draft (FMM0) for community exposure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000" b="0" i="0" u="none" strike="noStrike" kern="1200" cap="none" spc="0" normalizeH="0" baseline="0" noProof="0" dirty="0">
                <a:ln>
                  <a:noFill/>
                </a:ln>
                <a:solidFill>
                  <a:srgbClr val="4472C4"/>
                </a:solidFill>
                <a:effectLst/>
                <a:uLnTx/>
                <a:uFillTx/>
                <a:latin typeface="Calibri" panose="020F0502020204030204"/>
                <a:ea typeface="+mn-ea"/>
                <a:cs typeface="+mn-cs"/>
              </a:rPr>
              <a:t>Community engaged in external due diligence review: Existing projects providing feedback </a:t>
            </a:r>
            <a:r>
              <a:rPr kumimoji="0" lang="en-CA" sz="1050" b="0" i="0" u="none" strike="noStrike" kern="1200" cap="none" spc="0" normalizeH="0" baseline="0" noProof="0" dirty="0">
                <a:ln>
                  <a:noFill/>
                </a:ln>
                <a:solidFill>
                  <a:srgbClr val="4472C4"/>
                </a:solidFill>
                <a:effectLst/>
                <a:uLnTx/>
                <a:uFillTx/>
                <a:latin typeface="Calibri" panose="020F0502020204030204"/>
                <a:ea typeface="+mn-ea"/>
                <a:cs typeface="+mn-cs"/>
              </a:rPr>
              <a:t>&amp; comparison against domains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000" b="0" i="0" u="none" strike="noStrike" kern="1200" cap="none" spc="0" normalizeH="0" baseline="0" noProof="0" dirty="0">
                <a:ln>
                  <a:noFill/>
                </a:ln>
                <a:solidFill>
                  <a:srgbClr val="C00000"/>
                </a:solidFill>
                <a:effectLst/>
                <a:uLnTx/>
                <a:uFillTx/>
                <a:latin typeface="Calibri" panose="020F0502020204030204"/>
                <a:ea typeface="+mn-ea"/>
                <a:cs typeface="+mn-cs"/>
              </a:rPr>
              <a:t>Mechanism/tool* is used to collect broader community &amp; implementor feedback </a:t>
            </a:r>
            <a:r>
              <a:rPr kumimoji="0" lang="en-CA" sz="1000" b="0" i="0" u="none" strike="noStrike" kern="1200" cap="none" spc="0" normalizeH="0" baseline="0" noProof="0" dirty="0">
                <a:ln>
                  <a:noFill/>
                </a:ln>
                <a:solidFill>
                  <a:srgbClr val="4472C4"/>
                </a:solidFill>
                <a:effectLst/>
                <a:uLnTx/>
                <a:uFillTx/>
                <a:latin typeface="Calibri" panose="020F0502020204030204"/>
                <a:ea typeface="+mn-ea"/>
                <a:cs typeface="+mn-cs"/>
              </a:rPr>
              <a:t>(i.e. Peer reviews, </a:t>
            </a:r>
            <a:r>
              <a:rPr kumimoji="0" lang="en-CA" sz="1000" b="0" i="0" u="none" strike="noStrike" kern="1200" cap="none" spc="0" normalizeH="0" baseline="0" noProof="0" dirty="0" err="1">
                <a:ln>
                  <a:noFill/>
                </a:ln>
                <a:solidFill>
                  <a:srgbClr val="4472C4"/>
                </a:solidFill>
                <a:effectLst/>
                <a:uLnTx/>
                <a:uFillTx/>
                <a:latin typeface="Calibri" panose="020F0502020204030204"/>
                <a:ea typeface="+mn-ea"/>
                <a:cs typeface="+mn-cs"/>
              </a:rPr>
              <a:t>connectathons</a:t>
            </a:r>
            <a:r>
              <a:rPr kumimoji="0" lang="en-CA" sz="1000" b="0" i="0" u="none" strike="noStrike" kern="1200" cap="none" spc="0" normalizeH="0" baseline="0" noProof="0" dirty="0">
                <a:ln>
                  <a:noFill/>
                </a:ln>
                <a:solidFill>
                  <a:srgbClr val="4472C4"/>
                </a:solidFill>
                <a:effectLst/>
                <a:uLnTx/>
                <a:uFillTx/>
                <a:latin typeface="Calibri" panose="020F0502020204030204"/>
                <a:ea typeface="+mn-ea"/>
                <a:cs typeface="+mn-cs"/>
              </a:rPr>
              <a:t>, and/or ballot for comment) to confirm that it meets needs of early implementors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66050D88-24F4-411C-BBC7-B6F5163B94AC}"/>
              </a:ext>
            </a:extLst>
          </p:cNvPr>
          <p:cNvSpPr/>
          <p:nvPr/>
        </p:nvSpPr>
        <p:spPr>
          <a:xfrm>
            <a:off x="7215015" y="1779789"/>
            <a:ext cx="1632545" cy="49622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Improvements made to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based on initial round of feedback</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changes are reconciled to ensure additional Validator warnings are resolved</a:t>
            </a:r>
          </a:p>
        </p:txBody>
      </p:sp>
      <p:sp>
        <p:nvSpPr>
          <p:cNvPr id="10" name="Rectangle 9">
            <a:extLst>
              <a:ext uri="{FF2B5EF4-FFF2-40B4-BE49-F238E27FC236}">
                <a16:creationId xmlns:a16="http://schemas.microsoft.com/office/drawing/2014/main" id="{395C613A-841E-4FDC-80BC-9EF0C59A984F}"/>
              </a:ext>
            </a:extLst>
          </p:cNvPr>
          <p:cNvSpPr/>
          <p:nvPr/>
        </p:nvSpPr>
        <p:spPr>
          <a:xfrm>
            <a:off x="3745220" y="1779788"/>
            <a:ext cx="1722892" cy="496229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Prep for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draft to be published as a whole for broad community awareness: Maturity Model Stage 0 (FMM0)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D2D3C79E-06BF-4787-9D5C-D51E93A75B1E}"/>
              </a:ext>
            </a:extLst>
          </p:cNvPr>
          <p:cNvSpPr/>
          <p:nvPr/>
        </p:nvSpPr>
        <p:spPr>
          <a:xfrm>
            <a:off x="2430870" y="1556116"/>
            <a:ext cx="1280919" cy="217888"/>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QA Period</a:t>
            </a:r>
          </a:p>
        </p:txBody>
      </p:sp>
      <p:sp>
        <p:nvSpPr>
          <p:cNvPr id="7" name="Rectangle 6">
            <a:extLst>
              <a:ext uri="{FF2B5EF4-FFF2-40B4-BE49-F238E27FC236}">
                <a16:creationId xmlns:a16="http://schemas.microsoft.com/office/drawing/2014/main" id="{17EB02AD-858C-4BD6-A979-530280981B91}"/>
              </a:ext>
            </a:extLst>
          </p:cNvPr>
          <p:cNvSpPr/>
          <p:nvPr/>
        </p:nvSpPr>
        <p:spPr>
          <a:xfrm>
            <a:off x="1133707" y="5875571"/>
            <a:ext cx="4310940" cy="40690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FF0000"/>
                </a:solidFill>
                <a:effectLst/>
                <a:uLnTx/>
                <a:uFillTx/>
                <a:latin typeface="Calibri" panose="020F0502020204030204"/>
                <a:ea typeface="+mn-ea"/>
                <a:cs typeface="+mn-cs"/>
              </a:rPr>
              <a:t>Documentation of governance, representation, and decision making process for inclusion in section(s) </a:t>
            </a:r>
            <a:r>
              <a:rPr kumimoji="0" lang="en-CA" sz="1100" b="0" i="0" u="none" strike="noStrike" kern="1200" cap="none" spc="0" normalizeH="0" baseline="0" noProof="0" dirty="0" err="1">
                <a:ln>
                  <a:noFill/>
                </a:ln>
                <a:solidFill>
                  <a:srgbClr val="FF0000"/>
                </a:solidFill>
                <a:effectLst/>
                <a:uLnTx/>
                <a:uFillTx/>
                <a:latin typeface="Calibri" panose="020F0502020204030204"/>
                <a:ea typeface="+mn-ea"/>
                <a:cs typeface="+mn-cs"/>
              </a:rPr>
              <a:t>IGuide</a:t>
            </a:r>
            <a:endParaRPr kumimoji="0" lang="en-CA" sz="1100" b="0" i="0" u="none" strike="noStrike" kern="1200" cap="none" spc="0" normalizeH="0" baseline="0" noProof="0" dirty="0">
              <a:ln>
                <a:noFill/>
              </a:ln>
              <a:solidFill>
                <a:srgbClr val="FF0000"/>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BA8830F-491B-450C-99B5-3017AB32EB81}"/>
              </a:ext>
            </a:extLst>
          </p:cNvPr>
          <p:cNvSpPr/>
          <p:nvPr/>
        </p:nvSpPr>
        <p:spPr>
          <a:xfrm>
            <a:off x="3756130" y="1556113"/>
            <a:ext cx="1711981"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Prep for FMM0</a:t>
            </a:r>
          </a:p>
        </p:txBody>
      </p:sp>
      <p:sp>
        <p:nvSpPr>
          <p:cNvPr id="13" name="Rectangle 12">
            <a:extLst>
              <a:ext uri="{FF2B5EF4-FFF2-40B4-BE49-F238E27FC236}">
                <a16:creationId xmlns:a16="http://schemas.microsoft.com/office/drawing/2014/main" id="{3C5378A8-4FE8-4209-8271-0E23F6B07AE0}"/>
              </a:ext>
            </a:extLst>
          </p:cNvPr>
          <p:cNvSpPr/>
          <p:nvPr/>
        </p:nvSpPr>
        <p:spPr>
          <a:xfrm>
            <a:off x="2458303" y="4957721"/>
            <a:ext cx="4687800" cy="29785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FF0000"/>
                </a:solidFill>
                <a:effectLst/>
                <a:uLnTx/>
                <a:uFillTx/>
                <a:latin typeface="Calibri" panose="020F0502020204030204"/>
                <a:ea typeface="+mn-ea"/>
                <a:cs typeface="+mn-cs"/>
              </a:rPr>
              <a:t>Align approach with Infoway Governance Report Findings &amp; Recommendations</a:t>
            </a:r>
          </a:p>
        </p:txBody>
      </p:sp>
      <p:sp>
        <p:nvSpPr>
          <p:cNvPr id="15" name="Rectangle 14">
            <a:extLst>
              <a:ext uri="{FF2B5EF4-FFF2-40B4-BE49-F238E27FC236}">
                <a16:creationId xmlns:a16="http://schemas.microsoft.com/office/drawing/2014/main" id="{A99B1E9B-BA46-43A5-92CD-3247E0C780D4}"/>
              </a:ext>
            </a:extLst>
          </p:cNvPr>
          <p:cNvSpPr/>
          <p:nvPr/>
        </p:nvSpPr>
        <p:spPr>
          <a:xfrm>
            <a:off x="5517086" y="1559152"/>
            <a:ext cx="1646449"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FMM0</a:t>
            </a:r>
          </a:p>
        </p:txBody>
      </p:sp>
      <p:sp>
        <p:nvSpPr>
          <p:cNvPr id="16" name="Rectangle 15">
            <a:extLst>
              <a:ext uri="{FF2B5EF4-FFF2-40B4-BE49-F238E27FC236}">
                <a16:creationId xmlns:a16="http://schemas.microsoft.com/office/drawing/2014/main" id="{CC7EBFA2-227E-4A24-8FEA-6A47D06DB960}"/>
              </a:ext>
            </a:extLst>
          </p:cNvPr>
          <p:cNvSpPr/>
          <p:nvPr/>
        </p:nvSpPr>
        <p:spPr>
          <a:xfrm>
            <a:off x="7214586" y="1559152"/>
            <a:ext cx="1632546"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QA Period</a:t>
            </a:r>
          </a:p>
        </p:txBody>
      </p:sp>
      <p:sp>
        <p:nvSpPr>
          <p:cNvPr id="18" name="Rectangle 17">
            <a:extLst>
              <a:ext uri="{FF2B5EF4-FFF2-40B4-BE49-F238E27FC236}">
                <a16:creationId xmlns:a16="http://schemas.microsoft.com/office/drawing/2014/main" id="{BBDBCAF2-011C-4CBE-8B20-579D6B96BB3F}"/>
              </a:ext>
            </a:extLst>
          </p:cNvPr>
          <p:cNvSpPr/>
          <p:nvPr/>
        </p:nvSpPr>
        <p:spPr>
          <a:xfrm>
            <a:off x="2464918" y="5289028"/>
            <a:ext cx="3003193" cy="551115"/>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050" b="0" i="0" u="none" strike="noStrike" kern="1200" cap="none" spc="0" normalizeH="0" baseline="0" noProof="0" dirty="0">
                <a:ln>
                  <a:noFill/>
                </a:ln>
                <a:solidFill>
                  <a:srgbClr val="FF0000"/>
                </a:solidFill>
                <a:effectLst/>
                <a:uLnTx/>
                <a:uFillTx/>
                <a:latin typeface="Calibri" panose="020F0502020204030204"/>
                <a:ea typeface="+mn-ea"/>
                <a:cs typeface="+mn-cs"/>
              </a:rPr>
              <a:t>Jurisdictions and Implementor Community is engaged to help validate approach, are engaged as we progress through the approach. </a:t>
            </a:r>
          </a:p>
        </p:txBody>
      </p:sp>
      <p:sp>
        <p:nvSpPr>
          <p:cNvPr id="19" name="Rectangle 18">
            <a:extLst>
              <a:ext uri="{FF2B5EF4-FFF2-40B4-BE49-F238E27FC236}">
                <a16:creationId xmlns:a16="http://schemas.microsoft.com/office/drawing/2014/main" id="{EC6E9270-05C4-4704-9DEA-CC45283F2C5B}"/>
              </a:ext>
            </a:extLst>
          </p:cNvPr>
          <p:cNvSpPr/>
          <p:nvPr/>
        </p:nvSpPr>
        <p:spPr>
          <a:xfrm>
            <a:off x="8892425" y="1779789"/>
            <a:ext cx="1280919" cy="49622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made available for use by implementors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Require 3+  implementors before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can be progressed to FMM2.</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Physical presence limitations may require us to find alternative means of surfacing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via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connectathon</a:t>
            </a: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F9D7288B-5007-403A-B0A5-22AF76B86BCB}"/>
              </a:ext>
            </a:extLst>
          </p:cNvPr>
          <p:cNvSpPr/>
          <p:nvPr/>
        </p:nvSpPr>
        <p:spPr>
          <a:xfrm>
            <a:off x="8901144" y="1559152"/>
            <a:ext cx="1280918"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FMM1</a:t>
            </a:r>
          </a:p>
        </p:txBody>
      </p:sp>
      <p:sp>
        <p:nvSpPr>
          <p:cNvPr id="21" name="Rectangle 20">
            <a:extLst>
              <a:ext uri="{FF2B5EF4-FFF2-40B4-BE49-F238E27FC236}">
                <a16:creationId xmlns:a16="http://schemas.microsoft.com/office/drawing/2014/main" id="{9BC883D1-E785-4449-A7E4-0FA721093398}"/>
              </a:ext>
            </a:extLst>
          </p:cNvPr>
          <p:cNvSpPr/>
          <p:nvPr/>
        </p:nvSpPr>
        <p:spPr>
          <a:xfrm>
            <a:off x="10218211" y="1779789"/>
            <a:ext cx="1280919" cy="49622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Implementation feedback and results gathered for submission to HL7 Canada</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Prep for formal balloting</a:t>
            </a:r>
          </a:p>
        </p:txBody>
      </p:sp>
      <p:sp>
        <p:nvSpPr>
          <p:cNvPr id="22" name="Rectangle 21">
            <a:extLst>
              <a:ext uri="{FF2B5EF4-FFF2-40B4-BE49-F238E27FC236}">
                <a16:creationId xmlns:a16="http://schemas.microsoft.com/office/drawing/2014/main" id="{54F55130-55A4-4FB5-9B7D-90124A641E75}"/>
              </a:ext>
            </a:extLst>
          </p:cNvPr>
          <p:cNvSpPr/>
          <p:nvPr/>
        </p:nvSpPr>
        <p:spPr>
          <a:xfrm>
            <a:off x="10235647" y="1559152"/>
            <a:ext cx="1280918"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FMM2</a:t>
            </a:r>
          </a:p>
        </p:txBody>
      </p:sp>
      <p:sp>
        <p:nvSpPr>
          <p:cNvPr id="17" name="Rectangle 16">
            <a:extLst>
              <a:ext uri="{FF2B5EF4-FFF2-40B4-BE49-F238E27FC236}">
                <a16:creationId xmlns:a16="http://schemas.microsoft.com/office/drawing/2014/main" id="{9B31886A-BD8A-4370-A143-3CD508FA0FE3}"/>
              </a:ext>
            </a:extLst>
          </p:cNvPr>
          <p:cNvSpPr/>
          <p:nvPr/>
        </p:nvSpPr>
        <p:spPr>
          <a:xfrm>
            <a:off x="2464301" y="6319266"/>
            <a:ext cx="7709043" cy="2757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Any updates being run through FHIR Validator to find and correct errors and warnings </a:t>
            </a:r>
          </a:p>
        </p:txBody>
      </p:sp>
      <p:sp>
        <p:nvSpPr>
          <p:cNvPr id="23" name="Rectangle 22">
            <a:extLst>
              <a:ext uri="{FF2B5EF4-FFF2-40B4-BE49-F238E27FC236}">
                <a16:creationId xmlns:a16="http://schemas.microsoft.com/office/drawing/2014/main" id="{AE3F411C-A783-477F-B9A2-797507DAFF96}"/>
              </a:ext>
            </a:extLst>
          </p:cNvPr>
          <p:cNvSpPr/>
          <p:nvPr/>
        </p:nvSpPr>
        <p:spPr>
          <a:xfrm>
            <a:off x="1252728" y="3105351"/>
            <a:ext cx="2391663" cy="1314616"/>
          </a:xfrm>
          <a:prstGeom prst="rect">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Framework for completing internal due diligence review (purpose, scope, depth, success criteria, review process)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Principles developed for this internal and external due diligence review </a:t>
            </a:r>
          </a:p>
        </p:txBody>
      </p:sp>
      <p:sp>
        <p:nvSpPr>
          <p:cNvPr id="24" name="Rectangle 23">
            <a:extLst>
              <a:ext uri="{FF2B5EF4-FFF2-40B4-BE49-F238E27FC236}">
                <a16:creationId xmlns:a16="http://schemas.microsoft.com/office/drawing/2014/main" id="{1D3A1E41-30CB-4FFE-8016-D028EF03A240}"/>
              </a:ext>
            </a:extLst>
          </p:cNvPr>
          <p:cNvSpPr/>
          <p:nvPr/>
        </p:nvSpPr>
        <p:spPr>
          <a:xfrm>
            <a:off x="1548684" y="4492965"/>
            <a:ext cx="3846276" cy="42521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Processes and tools for collecting community feedback identified and confirmed</a:t>
            </a:r>
          </a:p>
        </p:txBody>
      </p:sp>
      <p:sp>
        <p:nvSpPr>
          <p:cNvPr id="27" name="Arrow: Down 26">
            <a:extLst>
              <a:ext uri="{FF2B5EF4-FFF2-40B4-BE49-F238E27FC236}">
                <a16:creationId xmlns:a16="http://schemas.microsoft.com/office/drawing/2014/main" id="{9B849CF3-16B8-4048-91FE-C01F24C71527}"/>
              </a:ext>
            </a:extLst>
          </p:cNvPr>
          <p:cNvSpPr/>
          <p:nvPr/>
        </p:nvSpPr>
        <p:spPr>
          <a:xfrm>
            <a:off x="6528678" y="4420205"/>
            <a:ext cx="475488" cy="804672"/>
          </a:xfrm>
          <a:prstGeom prst="down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CA" sz="900" dirty="0"/>
              <a:t>We’re Here</a:t>
            </a:r>
          </a:p>
        </p:txBody>
      </p:sp>
      <p:sp>
        <p:nvSpPr>
          <p:cNvPr id="28" name="Rectangle 27">
            <a:extLst>
              <a:ext uri="{FF2B5EF4-FFF2-40B4-BE49-F238E27FC236}">
                <a16:creationId xmlns:a16="http://schemas.microsoft.com/office/drawing/2014/main" id="{C0F5F2AA-FD9D-4F07-9163-ECC1A7130D50}"/>
              </a:ext>
            </a:extLst>
          </p:cNvPr>
          <p:cNvSpPr/>
          <p:nvPr/>
        </p:nvSpPr>
        <p:spPr>
          <a:xfrm>
            <a:off x="3828071" y="3105351"/>
            <a:ext cx="1557189" cy="1314616"/>
          </a:xfrm>
          <a:prstGeom prst="rect">
            <a:avLst/>
          </a:prstGeom>
          <a:solidFill>
            <a:srgbClr val="C00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1</a:t>
            </a:r>
            <a:r>
              <a:rPr kumimoji="0" lang="en-CA" sz="1100" b="0" i="0" u="none" strike="noStrike" kern="1200" cap="none" spc="0" normalizeH="0" baseline="30000" noProof="0" dirty="0">
                <a:ln>
                  <a:noFill/>
                </a:ln>
                <a:solidFill>
                  <a:schemeClr val="bg1"/>
                </a:solidFill>
                <a:effectLst/>
                <a:uLnTx/>
                <a:uFillTx/>
                <a:latin typeface="Calibri" panose="020F0502020204030204"/>
                <a:ea typeface="+mn-ea"/>
                <a:cs typeface="+mn-cs"/>
              </a:rPr>
              <a:t>st</a:t>
            </a: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 level due diligence review against existing CA FHIR </a:t>
            </a:r>
            <a:r>
              <a:rPr kumimoji="0" lang="en-CA" sz="1100" b="0" i="0" u="none" strike="noStrike" kern="1200" cap="none" spc="0" normalizeH="0" baseline="0" noProof="0" dirty="0" err="1">
                <a:ln>
                  <a:noFill/>
                </a:ln>
                <a:solidFill>
                  <a:schemeClr val="bg1"/>
                </a:solidFill>
                <a:effectLst/>
                <a:uLnTx/>
                <a:uFillTx/>
                <a:latin typeface="Calibri" panose="020F0502020204030204"/>
                <a:ea typeface="+mn-ea"/>
                <a:cs typeface="+mn-cs"/>
              </a:rPr>
              <a:t>IGuides</a:t>
            </a:r>
            <a:endParaRPr lang="en-CA" sz="1100" dirty="0">
              <a:solidFill>
                <a:schemeClr val="bg1"/>
              </a:solidFill>
              <a:latin typeface="Calibri" panose="020F0502020204030204"/>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CA" sz="1100" dirty="0">
              <a:solidFill>
                <a:schemeClr val="bg1"/>
              </a:solidFill>
              <a:latin typeface="Calibri" panose="020F0502020204030204"/>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Reconciliation of changes driven by DDRs</a:t>
            </a:r>
          </a:p>
        </p:txBody>
      </p:sp>
      <p:sp>
        <p:nvSpPr>
          <p:cNvPr id="29" name="Rectangle 28">
            <a:extLst>
              <a:ext uri="{FF2B5EF4-FFF2-40B4-BE49-F238E27FC236}">
                <a16:creationId xmlns:a16="http://schemas.microsoft.com/office/drawing/2014/main" id="{C01B5154-BA22-4D82-AC69-AD6BC3F3BF92}"/>
              </a:ext>
            </a:extLst>
          </p:cNvPr>
          <p:cNvSpPr/>
          <p:nvPr/>
        </p:nvSpPr>
        <p:spPr>
          <a:xfrm>
            <a:off x="7214586" y="5296422"/>
            <a:ext cx="4301978" cy="579149"/>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CA" sz="1100" dirty="0">
                <a:solidFill>
                  <a:schemeClr val="bg1"/>
                </a:solidFill>
                <a:latin typeface="Calibri" panose="020F0502020204030204"/>
              </a:rPr>
              <a:t>Pan-Canadian Baseline Governance Collaborative - promotes roll out of the Baseline in jurisdictional FHIR projects– formalizes decision making about a CA Core and requirements related to procurement</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30" name="Rectangle 29">
            <a:extLst>
              <a:ext uri="{FF2B5EF4-FFF2-40B4-BE49-F238E27FC236}">
                <a16:creationId xmlns:a16="http://schemas.microsoft.com/office/drawing/2014/main" id="{AB650E83-8651-492D-A04E-D7C419402CDD}"/>
              </a:ext>
            </a:extLst>
          </p:cNvPr>
          <p:cNvSpPr/>
          <p:nvPr/>
        </p:nvSpPr>
        <p:spPr>
          <a:xfrm>
            <a:off x="7214586" y="5919690"/>
            <a:ext cx="4301978" cy="399575"/>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CA" sz="1100" dirty="0">
                <a:solidFill>
                  <a:schemeClr val="bg1"/>
                </a:solidFill>
                <a:latin typeface="Calibri" panose="020F0502020204030204"/>
              </a:rPr>
              <a:t>CA Baseline Workstream supports PCBGC with recommendations,   maintenance &amp; enhancement of the CA Baseline</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31" name="Rectangle 30">
            <a:extLst>
              <a:ext uri="{FF2B5EF4-FFF2-40B4-BE49-F238E27FC236}">
                <a16:creationId xmlns:a16="http://schemas.microsoft.com/office/drawing/2014/main" id="{45CE9853-8AB5-4008-813E-63755714719D}"/>
              </a:ext>
            </a:extLst>
          </p:cNvPr>
          <p:cNvSpPr/>
          <p:nvPr/>
        </p:nvSpPr>
        <p:spPr>
          <a:xfrm>
            <a:off x="5501542" y="5295122"/>
            <a:ext cx="1644561" cy="1024143"/>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Identification and call for endorsement &amp; creation of governance collaborative</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32" name="Arrow: Down 31">
            <a:extLst>
              <a:ext uri="{FF2B5EF4-FFF2-40B4-BE49-F238E27FC236}">
                <a16:creationId xmlns:a16="http://schemas.microsoft.com/office/drawing/2014/main" id="{C25A06B6-0A3F-4ACF-BABD-65A4191397DD}"/>
              </a:ext>
            </a:extLst>
          </p:cNvPr>
          <p:cNvSpPr/>
          <p:nvPr/>
        </p:nvSpPr>
        <p:spPr>
          <a:xfrm>
            <a:off x="8890087" y="710361"/>
            <a:ext cx="475488" cy="804672"/>
          </a:xfrm>
          <a:prstGeom prst="downArrow">
            <a:avLst/>
          </a:prstGeom>
          <a:solidFill>
            <a:schemeClr val="accent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CA" sz="900" dirty="0"/>
              <a:t>We’re Here</a:t>
            </a:r>
          </a:p>
        </p:txBody>
      </p:sp>
    </p:spTree>
    <p:extLst>
      <p:ext uri="{BB962C8B-B14F-4D97-AF65-F5344CB8AC3E}">
        <p14:creationId xmlns:p14="http://schemas.microsoft.com/office/powerpoint/2010/main" val="10977077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EE8C5-37BD-41E5-B7F2-2398B2EE9CAD}"/>
              </a:ext>
            </a:extLst>
          </p:cNvPr>
          <p:cNvSpPr>
            <a:spLocks noGrp="1"/>
          </p:cNvSpPr>
          <p:nvPr>
            <p:ph type="title"/>
          </p:nvPr>
        </p:nvSpPr>
        <p:spPr/>
        <p:txBody>
          <a:bodyPr/>
          <a:lstStyle/>
          <a:p>
            <a:r>
              <a:rPr lang="en-CA" dirty="0"/>
              <a:t>Governance Workstream &amp; Collaborative: Plan &amp; Boundaries</a:t>
            </a:r>
          </a:p>
        </p:txBody>
      </p:sp>
      <p:sp>
        <p:nvSpPr>
          <p:cNvPr id="6" name="Rectangle: Rounded Corners 5">
            <a:extLst>
              <a:ext uri="{FF2B5EF4-FFF2-40B4-BE49-F238E27FC236}">
                <a16:creationId xmlns:a16="http://schemas.microsoft.com/office/drawing/2014/main" id="{0D93C62D-F3F5-48A4-A23F-87FF84A48C1D}"/>
              </a:ext>
            </a:extLst>
          </p:cNvPr>
          <p:cNvSpPr/>
          <p:nvPr/>
        </p:nvSpPr>
        <p:spPr>
          <a:xfrm>
            <a:off x="827903" y="3010805"/>
            <a:ext cx="114883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Identify Key Endorsers </a:t>
            </a:r>
          </a:p>
        </p:txBody>
      </p:sp>
      <p:sp>
        <p:nvSpPr>
          <p:cNvPr id="10" name="Rectangle: Rounded Corners 9">
            <a:extLst>
              <a:ext uri="{FF2B5EF4-FFF2-40B4-BE49-F238E27FC236}">
                <a16:creationId xmlns:a16="http://schemas.microsoft.com/office/drawing/2014/main" id="{DD5AD770-053B-4B00-90E0-5A0B7CE6A352}"/>
              </a:ext>
            </a:extLst>
          </p:cNvPr>
          <p:cNvSpPr/>
          <p:nvPr/>
        </p:nvSpPr>
        <p:spPr>
          <a:xfrm>
            <a:off x="7862078" y="5555787"/>
            <a:ext cx="2779125"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Decision on CA Core &amp; Enforcement</a:t>
            </a:r>
          </a:p>
        </p:txBody>
      </p:sp>
      <p:sp>
        <p:nvSpPr>
          <p:cNvPr id="11" name="Rectangle: Rounded Corners 10">
            <a:extLst>
              <a:ext uri="{FF2B5EF4-FFF2-40B4-BE49-F238E27FC236}">
                <a16:creationId xmlns:a16="http://schemas.microsoft.com/office/drawing/2014/main" id="{F56DD02A-4FB5-4A59-989B-18B94B3C059C}"/>
              </a:ext>
            </a:extLst>
          </p:cNvPr>
          <p:cNvSpPr/>
          <p:nvPr/>
        </p:nvSpPr>
        <p:spPr>
          <a:xfrm>
            <a:off x="346763" y="2521822"/>
            <a:ext cx="1629975"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Draft Endorsement Deck</a:t>
            </a:r>
          </a:p>
        </p:txBody>
      </p:sp>
      <p:sp>
        <p:nvSpPr>
          <p:cNvPr id="12" name="Rectangle: Rounded Corners 11">
            <a:extLst>
              <a:ext uri="{FF2B5EF4-FFF2-40B4-BE49-F238E27FC236}">
                <a16:creationId xmlns:a16="http://schemas.microsoft.com/office/drawing/2014/main" id="{DA0DC35D-558B-42A1-B18E-F96F5A69C688}"/>
              </a:ext>
            </a:extLst>
          </p:cNvPr>
          <p:cNvSpPr/>
          <p:nvPr/>
        </p:nvSpPr>
        <p:spPr>
          <a:xfrm>
            <a:off x="2306973" y="4021442"/>
            <a:ext cx="169172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Endorsement Presentations to Working Groups</a:t>
            </a:r>
          </a:p>
        </p:txBody>
      </p:sp>
      <p:sp>
        <p:nvSpPr>
          <p:cNvPr id="13" name="Rectangle: Rounded Corners 12">
            <a:extLst>
              <a:ext uri="{FF2B5EF4-FFF2-40B4-BE49-F238E27FC236}">
                <a16:creationId xmlns:a16="http://schemas.microsoft.com/office/drawing/2014/main" id="{F30040F1-FCDB-4890-8BCE-17F1E01A0C69}"/>
              </a:ext>
            </a:extLst>
          </p:cNvPr>
          <p:cNvSpPr/>
          <p:nvPr/>
        </p:nvSpPr>
        <p:spPr>
          <a:xfrm>
            <a:off x="1131059" y="3506791"/>
            <a:ext cx="4572589"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Create supportive materials </a:t>
            </a:r>
            <a:r>
              <a:rPr lang="en-CA" sz="1400"/>
              <a:t>to prep  </a:t>
            </a:r>
            <a:r>
              <a:rPr lang="en-CA" sz="1400" dirty="0"/>
              <a:t>Collaborative for </a:t>
            </a:r>
            <a:r>
              <a:rPr lang="en-CA" sz="1400" dirty="0" err="1"/>
              <a:t>ToR</a:t>
            </a:r>
            <a:endParaRPr lang="en-CA" sz="1400" dirty="0"/>
          </a:p>
        </p:txBody>
      </p:sp>
      <p:sp>
        <p:nvSpPr>
          <p:cNvPr id="16" name="Rectangle: Rounded Corners 15">
            <a:extLst>
              <a:ext uri="{FF2B5EF4-FFF2-40B4-BE49-F238E27FC236}">
                <a16:creationId xmlns:a16="http://schemas.microsoft.com/office/drawing/2014/main" id="{FE86AE12-31BB-4727-844F-81BB01FA6079}"/>
              </a:ext>
            </a:extLst>
          </p:cNvPr>
          <p:cNvSpPr/>
          <p:nvPr/>
        </p:nvSpPr>
        <p:spPr>
          <a:xfrm>
            <a:off x="4011922" y="4518294"/>
            <a:ext cx="169172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Confirm commitments to join collaborative</a:t>
            </a:r>
          </a:p>
        </p:txBody>
      </p:sp>
      <p:sp>
        <p:nvSpPr>
          <p:cNvPr id="18" name="Rectangle: Rounded Corners 17">
            <a:extLst>
              <a:ext uri="{FF2B5EF4-FFF2-40B4-BE49-F238E27FC236}">
                <a16:creationId xmlns:a16="http://schemas.microsoft.com/office/drawing/2014/main" id="{AF08C530-B930-49BA-B224-E22D568997BF}"/>
              </a:ext>
            </a:extLst>
          </p:cNvPr>
          <p:cNvSpPr/>
          <p:nvPr/>
        </p:nvSpPr>
        <p:spPr>
          <a:xfrm>
            <a:off x="4021970" y="4021442"/>
            <a:ext cx="169172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Confirm endorsements</a:t>
            </a:r>
          </a:p>
        </p:txBody>
      </p:sp>
      <p:sp>
        <p:nvSpPr>
          <p:cNvPr id="19" name="Rectangle: Rounded Corners 18">
            <a:extLst>
              <a:ext uri="{FF2B5EF4-FFF2-40B4-BE49-F238E27FC236}">
                <a16:creationId xmlns:a16="http://schemas.microsoft.com/office/drawing/2014/main" id="{51882FE6-BAED-42C9-8B90-B03186A02F8F}"/>
              </a:ext>
            </a:extLst>
          </p:cNvPr>
          <p:cNvSpPr/>
          <p:nvPr/>
        </p:nvSpPr>
        <p:spPr>
          <a:xfrm>
            <a:off x="5789527" y="4199775"/>
            <a:ext cx="1113691" cy="783042"/>
          </a:xfrm>
          <a:prstGeom prst="roundRect">
            <a:avLst/>
          </a:prstGeom>
          <a:solidFill>
            <a:srgbClr val="C00000"/>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900" dirty="0"/>
              <a:t>Supply SME recommendations for profile reconciliation, tooling, maintenance, &amp; evolution</a:t>
            </a:r>
          </a:p>
        </p:txBody>
      </p:sp>
      <p:sp>
        <p:nvSpPr>
          <p:cNvPr id="20" name="Rectangle: Rounded Corners 19">
            <a:extLst>
              <a:ext uri="{FF2B5EF4-FFF2-40B4-BE49-F238E27FC236}">
                <a16:creationId xmlns:a16="http://schemas.microsoft.com/office/drawing/2014/main" id="{C3300320-61F1-4C40-9F77-FC77D1E5F17F}"/>
              </a:ext>
            </a:extLst>
          </p:cNvPr>
          <p:cNvSpPr/>
          <p:nvPr/>
        </p:nvSpPr>
        <p:spPr>
          <a:xfrm>
            <a:off x="4762919" y="5032945"/>
            <a:ext cx="971605"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Collaborative initiated</a:t>
            </a:r>
          </a:p>
        </p:txBody>
      </p:sp>
      <p:sp>
        <p:nvSpPr>
          <p:cNvPr id="21" name="Rectangle: Rounded Corners 20">
            <a:extLst>
              <a:ext uri="{FF2B5EF4-FFF2-40B4-BE49-F238E27FC236}">
                <a16:creationId xmlns:a16="http://schemas.microsoft.com/office/drawing/2014/main" id="{49CD2F6E-3997-4E68-8374-8E6B64AC83B7}"/>
              </a:ext>
            </a:extLst>
          </p:cNvPr>
          <p:cNvSpPr/>
          <p:nvPr/>
        </p:nvSpPr>
        <p:spPr>
          <a:xfrm>
            <a:off x="5789527" y="5032945"/>
            <a:ext cx="1113691"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Creation of </a:t>
            </a:r>
            <a:r>
              <a:rPr lang="en-CA" sz="1200" dirty="0" err="1"/>
              <a:t>ToR</a:t>
            </a:r>
            <a:r>
              <a:rPr lang="en-CA" sz="1200" dirty="0"/>
              <a:t> &amp; Adoption Milestones</a:t>
            </a:r>
          </a:p>
        </p:txBody>
      </p:sp>
      <p:sp>
        <p:nvSpPr>
          <p:cNvPr id="22" name="Rectangle: Rounded Corners 21">
            <a:extLst>
              <a:ext uri="{FF2B5EF4-FFF2-40B4-BE49-F238E27FC236}">
                <a16:creationId xmlns:a16="http://schemas.microsoft.com/office/drawing/2014/main" id="{3D0C8585-BB84-49C5-9EAE-08B0028363D3}"/>
              </a:ext>
            </a:extLst>
          </p:cNvPr>
          <p:cNvSpPr/>
          <p:nvPr/>
        </p:nvSpPr>
        <p:spPr>
          <a:xfrm>
            <a:off x="6943411" y="5019459"/>
            <a:ext cx="2120201"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Drive Baseline profile adoption (websites, materials for </a:t>
            </a:r>
            <a:r>
              <a:rPr lang="en-CA" sz="1200" dirty="0" err="1"/>
              <a:t>IGuide</a:t>
            </a:r>
            <a:r>
              <a:rPr lang="en-CA" sz="1200" dirty="0"/>
              <a:t> Authors) </a:t>
            </a:r>
          </a:p>
        </p:txBody>
      </p:sp>
      <p:sp>
        <p:nvSpPr>
          <p:cNvPr id="23" name="Rectangle: Rounded Corners 22">
            <a:extLst>
              <a:ext uri="{FF2B5EF4-FFF2-40B4-BE49-F238E27FC236}">
                <a16:creationId xmlns:a16="http://schemas.microsoft.com/office/drawing/2014/main" id="{83C87584-76DB-459C-8C75-E0F516396203}"/>
              </a:ext>
            </a:extLst>
          </p:cNvPr>
          <p:cNvSpPr/>
          <p:nvPr/>
        </p:nvSpPr>
        <p:spPr>
          <a:xfrm>
            <a:off x="6937630" y="4736351"/>
            <a:ext cx="2120201" cy="258044"/>
          </a:xfrm>
          <a:prstGeom prst="roundRect">
            <a:avLst/>
          </a:prstGeom>
          <a:solidFill>
            <a:srgbClr val="C00000"/>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900" dirty="0"/>
              <a:t>Manage tool/reconciliation for feedback from any implementors </a:t>
            </a:r>
          </a:p>
        </p:txBody>
      </p:sp>
      <p:sp>
        <p:nvSpPr>
          <p:cNvPr id="25" name="Rectangle: Rounded Corners 24">
            <a:extLst>
              <a:ext uri="{FF2B5EF4-FFF2-40B4-BE49-F238E27FC236}">
                <a16:creationId xmlns:a16="http://schemas.microsoft.com/office/drawing/2014/main" id="{002443A4-CF26-426B-ABF0-73FBC3F3018B}"/>
              </a:ext>
            </a:extLst>
          </p:cNvPr>
          <p:cNvSpPr/>
          <p:nvPr/>
        </p:nvSpPr>
        <p:spPr>
          <a:xfrm>
            <a:off x="10266718" y="4245582"/>
            <a:ext cx="1367493" cy="1268391"/>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Re-engage SMEs around CA Core – resurface recommendations for more prescriptive constraints</a:t>
            </a:r>
          </a:p>
        </p:txBody>
      </p:sp>
      <p:sp>
        <p:nvSpPr>
          <p:cNvPr id="26" name="Rectangle: Rounded Corners 25">
            <a:extLst>
              <a:ext uri="{FF2B5EF4-FFF2-40B4-BE49-F238E27FC236}">
                <a16:creationId xmlns:a16="http://schemas.microsoft.com/office/drawing/2014/main" id="{926E2797-B155-45A5-8DB0-979FB6612807}"/>
              </a:ext>
            </a:extLst>
          </p:cNvPr>
          <p:cNvSpPr/>
          <p:nvPr/>
        </p:nvSpPr>
        <p:spPr>
          <a:xfrm>
            <a:off x="6454393" y="5555787"/>
            <a:ext cx="1367493"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100" dirty="0"/>
              <a:t>Decisions around tooling/enforcement</a:t>
            </a:r>
          </a:p>
        </p:txBody>
      </p:sp>
    </p:spTree>
    <p:extLst>
      <p:ext uri="{BB962C8B-B14F-4D97-AF65-F5344CB8AC3E}">
        <p14:creationId xmlns:p14="http://schemas.microsoft.com/office/powerpoint/2010/main" val="6761957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e0793d39-0939-496d-b129-198edd916feb}" enabled="0" method="" siteId="{e0793d39-0939-496d-b129-198edd916feb}" removed="1"/>
</clbl:labelList>
</file>

<file path=docProps/app.xml><?xml version="1.0" encoding="utf-8"?>
<Properties xmlns="http://schemas.openxmlformats.org/officeDocument/2006/extended-properties" xmlns:vt="http://schemas.openxmlformats.org/officeDocument/2006/docPropsVTypes">
  <TotalTime>155</TotalTime>
  <Words>2072</Words>
  <Application>Microsoft Office PowerPoint</Application>
  <PresentationFormat>Widescreen</PresentationFormat>
  <Paragraphs>151</Paragraphs>
  <Slides>10</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Courier New</vt:lpstr>
      <vt:lpstr>inherit</vt:lpstr>
      <vt:lpstr>Office Theme</vt:lpstr>
      <vt:lpstr>CA-Baseline November Governance Call</vt:lpstr>
      <vt:lpstr>Recap of 10/14 &amp; 10/25 Governance Conversation</vt:lpstr>
      <vt:lpstr>Agenda</vt:lpstr>
      <vt:lpstr>Discussion</vt:lpstr>
      <vt:lpstr>Discussion</vt:lpstr>
      <vt:lpstr>Discussion</vt:lpstr>
      <vt:lpstr>Email Correspondence </vt:lpstr>
      <vt:lpstr>Current Maturity Activity Roadmap</vt:lpstr>
      <vt:lpstr>Governance Workstream &amp; Collaborative: Plan &amp; Boundaries</vt:lpstr>
      <vt:lpstr>Agenda Cont’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CA-Baseline October Governance Call</dc:title>
  <dc:creator>Cook, Sheridan</dc:creator>
  <cp:lastModifiedBy>Cook, Sheridan</cp:lastModifiedBy>
  <cp:revision>2</cp:revision>
  <dcterms:created xsi:type="dcterms:W3CDTF">2022-10-14T17:58:45Z</dcterms:created>
  <dcterms:modified xsi:type="dcterms:W3CDTF">2022-11-25T19:10:35Z</dcterms:modified>
</cp:coreProperties>
</file>