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1183" r:id="rId2"/>
    <p:sldId id="1194" r:id="rId3"/>
    <p:sldId id="1164" r:id="rId4"/>
    <p:sldId id="295" r:id="rId5"/>
    <p:sldId id="1160" r:id="rId6"/>
    <p:sldId id="1165" r:id="rId7"/>
    <p:sldId id="273" r:id="rId8"/>
    <p:sldId id="1162" r:id="rId9"/>
    <p:sldId id="1161" r:id="rId10"/>
    <p:sldId id="304" r:id="rId11"/>
    <p:sldId id="305" r:id="rId12"/>
    <p:sldId id="307" r:id="rId13"/>
    <p:sldId id="1173" r:id="rId14"/>
    <p:sldId id="1170" r:id="rId15"/>
    <p:sldId id="1176" r:id="rId16"/>
    <p:sldId id="1177" r:id="rId17"/>
    <p:sldId id="1179" r:id="rId18"/>
    <p:sldId id="1175" r:id="rId19"/>
    <p:sldId id="1178" r:id="rId20"/>
    <p:sldId id="1180" r:id="rId21"/>
    <p:sldId id="1189" r:id="rId22"/>
    <p:sldId id="1190" r:id="rId23"/>
    <p:sldId id="1191" r:id="rId24"/>
    <p:sldId id="1192" r:id="rId25"/>
    <p:sldId id="286" r:id="rId26"/>
    <p:sldId id="283" r:id="rId27"/>
    <p:sldId id="288" r:id="rId28"/>
    <p:sldId id="289" r:id="rId29"/>
    <p:sldId id="293" r:id="rId30"/>
    <p:sldId id="1193"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ignment Package" id="{78A7317F-14D6-4662-9555-C3FDF0F0A2BE}">
          <p14:sldIdLst>
            <p14:sldId id="1183"/>
            <p14:sldId id="1194"/>
          </p14:sldIdLst>
        </p14:section>
        <p14:section name="Profiling 101" id="{B0918C0B-08BC-4C14-AB82-8A2F42F77980}">
          <p14:sldIdLst>
            <p14:sldId id="1164"/>
            <p14:sldId id="295"/>
            <p14:sldId id="1160"/>
            <p14:sldId id="1165"/>
            <p14:sldId id="273"/>
          </p14:sldIdLst>
        </p14:section>
        <p14:section name="CA Baseline Profiling" id="{14ABD7E5-332A-4593-8006-378529941654}">
          <p14:sldIdLst>
            <p14:sldId id="1162"/>
            <p14:sldId id="1161"/>
            <p14:sldId id="304"/>
            <p14:sldId id="305"/>
            <p14:sldId id="307"/>
            <p14:sldId id="1173"/>
          </p14:sldIdLst>
        </p14:section>
        <p14:section name="How to use the CA Baseline" id="{BF82CEF4-115E-41B9-AD4D-A104294DF9B8}">
          <p14:sldIdLst>
            <p14:sldId id="1170"/>
            <p14:sldId id="1176"/>
            <p14:sldId id="1177"/>
            <p14:sldId id="1179"/>
            <p14:sldId id="1175"/>
            <p14:sldId id="1178"/>
            <p14:sldId id="1180"/>
            <p14:sldId id="1189"/>
          </p14:sldIdLst>
        </p14:section>
        <p14:section name="Alignment Package" id="{9E99584F-4FC0-44A8-8374-3887F9B7EDD2}">
          <p14:sldIdLst>
            <p14:sldId id="1190"/>
            <p14:sldId id="1191"/>
            <p14:sldId id="1192"/>
          </p14:sldIdLst>
        </p14:section>
        <p14:section name="Questions" id="{0E27520C-8EDA-4DFB-BDBC-E9175F354FFF}">
          <p14:sldIdLst>
            <p14:sldId id="286"/>
          </p14:sldIdLst>
        </p14:section>
        <p14:section name="Appendix" id="{B6BB21A1-9CC3-416D-99CD-D79A3D1EEAD8}">
          <p14:sldIdLst>
            <p14:sldId id="283"/>
            <p14:sldId id="288"/>
            <p14:sldId id="289"/>
            <p14:sldId id="293"/>
            <p14:sldId id="1193"/>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idan Cook" initials="SC" lastIdx="31" clrIdx="0">
    <p:extLst>
      <p:ext uri="{19B8F6BF-5375-455C-9EA6-DF929625EA0E}">
        <p15:presenceInfo xmlns:p15="http://schemas.microsoft.com/office/powerpoint/2012/main" userId="S::scook@GEVITYINC.COM::10b3d6d6-0197-48b2-8df1-f8c21ebecc71" providerId="AD"/>
      </p:ext>
    </p:extLst>
  </p:cmAuthor>
  <p:cmAuthor id="2" name="Savage, Michael" initials="SM" lastIdx="18" clrIdx="1">
    <p:extLst>
      <p:ext uri="{19B8F6BF-5375-455C-9EA6-DF929625EA0E}">
        <p15:presenceInfo xmlns:p15="http://schemas.microsoft.com/office/powerpoint/2012/main" userId="S::Michael.Savage@ontariomd.com::a3bb1c66-df38-47ec-981d-e6eb5e896f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FD861-F588-4E4D-9C58-CE651F1134C8}" v="29" dt="2022-05-13T17:33:20.238"/>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6224" autoAdjust="0"/>
  </p:normalViewPr>
  <p:slideViewPr>
    <p:cSldViewPr snapToGrid="0">
      <p:cViewPr varScale="1">
        <p:scale>
          <a:sx n="110" d="100"/>
          <a:sy n="110"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 Sheridan" userId="281e4631-2ba3-493a-978c-63fee9769b29" providerId="ADAL" clId="{82EFD861-F588-4E4D-9C58-CE651F1134C8}"/>
    <pc:docChg chg="undo custSel addSld delSld modSld sldOrd addSection delSection modSection">
      <pc:chgData name="Cook, Sheridan" userId="281e4631-2ba3-493a-978c-63fee9769b29" providerId="ADAL" clId="{82EFD861-F588-4E4D-9C58-CE651F1134C8}" dt="2022-05-13T17:55:04.599" v="401" actId="20577"/>
      <pc:docMkLst>
        <pc:docMk/>
      </pc:docMkLst>
      <pc:sldChg chg="del">
        <pc:chgData name="Cook, Sheridan" userId="281e4631-2ba3-493a-978c-63fee9769b29" providerId="ADAL" clId="{82EFD861-F588-4E4D-9C58-CE651F1134C8}" dt="2022-05-13T17:16:22.786" v="116" actId="47"/>
        <pc:sldMkLst>
          <pc:docMk/>
          <pc:sldMk cId="3748536708" sldId="256"/>
        </pc:sldMkLst>
      </pc:sldChg>
      <pc:sldChg chg="del">
        <pc:chgData name="Cook, Sheridan" userId="281e4631-2ba3-493a-978c-63fee9769b29" providerId="ADAL" clId="{82EFD861-F588-4E4D-9C58-CE651F1134C8}" dt="2022-05-13T17:16:22.786" v="116" actId="47"/>
        <pc:sldMkLst>
          <pc:docMk/>
          <pc:sldMk cId="2189529967" sldId="267"/>
        </pc:sldMkLst>
      </pc:sldChg>
      <pc:sldChg chg="del">
        <pc:chgData name="Cook, Sheridan" userId="281e4631-2ba3-493a-978c-63fee9769b29" providerId="ADAL" clId="{82EFD861-F588-4E4D-9C58-CE651F1134C8}" dt="2022-05-13T17:16:22.786" v="116" actId="47"/>
        <pc:sldMkLst>
          <pc:docMk/>
          <pc:sldMk cId="3393716172" sldId="268"/>
        </pc:sldMkLst>
      </pc:sldChg>
      <pc:sldChg chg="del">
        <pc:chgData name="Cook, Sheridan" userId="281e4631-2ba3-493a-978c-63fee9769b29" providerId="ADAL" clId="{82EFD861-F588-4E4D-9C58-CE651F1134C8}" dt="2022-05-13T17:16:22.786" v="116" actId="47"/>
        <pc:sldMkLst>
          <pc:docMk/>
          <pc:sldMk cId="26563006" sldId="269"/>
        </pc:sldMkLst>
      </pc:sldChg>
      <pc:sldChg chg="del">
        <pc:chgData name="Cook, Sheridan" userId="281e4631-2ba3-493a-978c-63fee9769b29" providerId="ADAL" clId="{82EFD861-F588-4E4D-9C58-CE651F1134C8}" dt="2022-05-13T17:16:22.786" v="116" actId="47"/>
        <pc:sldMkLst>
          <pc:docMk/>
          <pc:sldMk cId="162814416" sldId="270"/>
        </pc:sldMkLst>
      </pc:sldChg>
      <pc:sldChg chg="del">
        <pc:chgData name="Cook, Sheridan" userId="281e4631-2ba3-493a-978c-63fee9769b29" providerId="ADAL" clId="{82EFD861-F588-4E4D-9C58-CE651F1134C8}" dt="2022-05-13T17:16:22.786" v="116" actId="47"/>
        <pc:sldMkLst>
          <pc:docMk/>
          <pc:sldMk cId="4241975669" sldId="271"/>
        </pc:sldMkLst>
      </pc:sldChg>
      <pc:sldChg chg="del">
        <pc:chgData name="Cook, Sheridan" userId="281e4631-2ba3-493a-978c-63fee9769b29" providerId="ADAL" clId="{82EFD861-F588-4E4D-9C58-CE651F1134C8}" dt="2022-05-13T17:16:22.786" v="116" actId="47"/>
        <pc:sldMkLst>
          <pc:docMk/>
          <pc:sldMk cId="1972551269" sldId="272"/>
        </pc:sldMkLst>
      </pc:sldChg>
      <pc:sldChg chg="add del">
        <pc:chgData name="Cook, Sheridan" userId="281e4631-2ba3-493a-978c-63fee9769b29" providerId="ADAL" clId="{82EFD861-F588-4E4D-9C58-CE651F1134C8}" dt="2022-05-13T17:26:35.053" v="238"/>
        <pc:sldMkLst>
          <pc:docMk/>
          <pc:sldMk cId="1426302367" sldId="273"/>
        </pc:sldMkLst>
      </pc:sldChg>
      <pc:sldChg chg="del">
        <pc:chgData name="Cook, Sheridan" userId="281e4631-2ba3-493a-978c-63fee9769b29" providerId="ADAL" clId="{82EFD861-F588-4E4D-9C58-CE651F1134C8}" dt="2022-05-13T17:16:22.786" v="116" actId="47"/>
        <pc:sldMkLst>
          <pc:docMk/>
          <pc:sldMk cId="862597932" sldId="275"/>
        </pc:sldMkLst>
      </pc:sldChg>
      <pc:sldChg chg="delSp add del mod">
        <pc:chgData name="Cook, Sheridan" userId="281e4631-2ba3-493a-978c-63fee9769b29" providerId="ADAL" clId="{82EFD861-F588-4E4D-9C58-CE651F1134C8}" dt="2022-05-13T17:19:21.717" v="180" actId="47"/>
        <pc:sldMkLst>
          <pc:docMk/>
          <pc:sldMk cId="2297376596" sldId="275"/>
        </pc:sldMkLst>
        <pc:picChg chg="del">
          <ac:chgData name="Cook, Sheridan" userId="281e4631-2ba3-493a-978c-63fee9769b29" providerId="ADAL" clId="{82EFD861-F588-4E4D-9C58-CE651F1134C8}" dt="2022-05-13T17:18:58.692" v="149" actId="478"/>
          <ac:picMkLst>
            <pc:docMk/>
            <pc:sldMk cId="2297376596" sldId="275"/>
            <ac:picMk id="11" creationId="{12D95099-C446-433C-80E3-69BA557794B3}"/>
          </ac:picMkLst>
        </pc:picChg>
      </pc:sldChg>
      <pc:sldChg chg="del">
        <pc:chgData name="Cook, Sheridan" userId="281e4631-2ba3-493a-978c-63fee9769b29" providerId="ADAL" clId="{82EFD861-F588-4E4D-9C58-CE651F1134C8}" dt="2022-05-13T17:16:22.786" v="116" actId="47"/>
        <pc:sldMkLst>
          <pc:docMk/>
          <pc:sldMk cId="4263053631" sldId="276"/>
        </pc:sldMkLst>
      </pc:sldChg>
      <pc:sldChg chg="del">
        <pc:chgData name="Cook, Sheridan" userId="281e4631-2ba3-493a-978c-63fee9769b29" providerId="ADAL" clId="{82EFD861-F588-4E4D-9C58-CE651F1134C8}" dt="2022-05-13T17:16:22.786" v="116" actId="47"/>
        <pc:sldMkLst>
          <pc:docMk/>
          <pc:sldMk cId="1792792591" sldId="279"/>
        </pc:sldMkLst>
      </pc:sldChg>
      <pc:sldChg chg="add ord">
        <pc:chgData name="Cook, Sheridan" userId="281e4631-2ba3-493a-978c-63fee9769b29" providerId="ADAL" clId="{82EFD861-F588-4E4D-9C58-CE651F1134C8}" dt="2022-05-13T17:23:38.505" v="222"/>
        <pc:sldMkLst>
          <pc:docMk/>
          <pc:sldMk cId="1097707734" sldId="283"/>
        </pc:sldMkLst>
      </pc:sldChg>
      <pc:sldChg chg="modSp mod ord">
        <pc:chgData name="Cook, Sheridan" userId="281e4631-2ba3-493a-978c-63fee9769b29" providerId="ADAL" clId="{82EFD861-F588-4E4D-9C58-CE651F1134C8}" dt="2022-05-13T17:55:04.599" v="401" actId="20577"/>
        <pc:sldMkLst>
          <pc:docMk/>
          <pc:sldMk cId="2171585552" sldId="286"/>
        </pc:sldMkLst>
        <pc:spChg chg="mod">
          <ac:chgData name="Cook, Sheridan" userId="281e4631-2ba3-493a-978c-63fee9769b29" providerId="ADAL" clId="{82EFD861-F588-4E4D-9C58-CE651F1134C8}" dt="2022-05-13T17:55:04.599" v="401" actId="20577"/>
          <ac:spMkLst>
            <pc:docMk/>
            <pc:sldMk cId="2171585552" sldId="286"/>
            <ac:spMk id="3" creationId="{D12BD77B-26F6-41E9-A8FE-E057C05C7A61}"/>
          </ac:spMkLst>
        </pc:spChg>
      </pc:sldChg>
      <pc:sldChg chg="add del">
        <pc:chgData name="Cook, Sheridan" userId="281e4631-2ba3-493a-978c-63fee9769b29" providerId="ADAL" clId="{82EFD861-F588-4E4D-9C58-CE651F1134C8}" dt="2022-05-13T17:12:51.648" v="82" actId="47"/>
        <pc:sldMkLst>
          <pc:docMk/>
          <pc:sldMk cId="415143595" sldId="287"/>
        </pc:sldMkLst>
      </pc:sldChg>
      <pc:sldChg chg="add">
        <pc:chgData name="Cook, Sheridan" userId="281e4631-2ba3-493a-978c-63fee9769b29" providerId="ADAL" clId="{82EFD861-F588-4E4D-9C58-CE651F1134C8}" dt="2022-05-13T17:17:00.722" v="142"/>
        <pc:sldMkLst>
          <pc:docMk/>
          <pc:sldMk cId="2725751284" sldId="288"/>
        </pc:sldMkLst>
      </pc:sldChg>
      <pc:sldChg chg="add">
        <pc:chgData name="Cook, Sheridan" userId="281e4631-2ba3-493a-978c-63fee9769b29" providerId="ADAL" clId="{82EFD861-F588-4E4D-9C58-CE651F1134C8}" dt="2022-05-13T17:28:05.291" v="244"/>
        <pc:sldMkLst>
          <pc:docMk/>
          <pc:sldMk cId="3492951533" sldId="289"/>
        </pc:sldMkLst>
      </pc:sldChg>
      <pc:sldChg chg="addSp delSp modSp add del mod delCm">
        <pc:chgData name="Cook, Sheridan" userId="281e4631-2ba3-493a-978c-63fee9769b29" providerId="ADAL" clId="{82EFD861-F588-4E4D-9C58-CE651F1134C8}" dt="2022-05-13T17:28:00.312" v="243" actId="2696"/>
        <pc:sldMkLst>
          <pc:docMk/>
          <pc:sldMk cId="3843860309" sldId="289"/>
        </pc:sldMkLst>
        <pc:graphicFrameChg chg="add del">
          <ac:chgData name="Cook, Sheridan" userId="281e4631-2ba3-493a-978c-63fee9769b29" providerId="ADAL" clId="{82EFD861-F588-4E4D-9C58-CE651F1134C8}" dt="2022-05-13T17:14:15.697" v="93"/>
          <ac:graphicFrameMkLst>
            <pc:docMk/>
            <pc:sldMk cId="3843860309" sldId="289"/>
            <ac:graphicFrameMk id="3" creationId="{2B2CA28D-AC57-4884-BD3B-7CF7EF5EABD7}"/>
          </ac:graphicFrameMkLst>
        </pc:graphicFrameChg>
        <pc:graphicFrameChg chg="mod modGraphic">
          <ac:chgData name="Cook, Sheridan" userId="281e4631-2ba3-493a-978c-63fee9769b29" providerId="ADAL" clId="{82EFD861-F588-4E4D-9C58-CE651F1134C8}" dt="2022-05-13T17:14:46.466" v="100" actId="2165"/>
          <ac:graphicFrameMkLst>
            <pc:docMk/>
            <pc:sldMk cId="3843860309" sldId="289"/>
            <ac:graphicFrameMk id="4" creationId="{B40E0CFF-E618-47C7-972F-C15609B36950}"/>
          </ac:graphicFrameMkLst>
        </pc:graphicFrameChg>
      </pc:sldChg>
      <pc:sldChg chg="modSp add del mod delCm">
        <pc:chgData name="Cook, Sheridan" userId="281e4631-2ba3-493a-978c-63fee9769b29" providerId="ADAL" clId="{82EFD861-F588-4E4D-9C58-CE651F1134C8}" dt="2022-05-13T17:15:27.445" v="109" actId="47"/>
        <pc:sldMkLst>
          <pc:docMk/>
          <pc:sldMk cId="144241676" sldId="291"/>
        </pc:sldMkLst>
        <pc:graphicFrameChg chg="modGraphic">
          <ac:chgData name="Cook, Sheridan" userId="281e4631-2ba3-493a-978c-63fee9769b29" providerId="ADAL" clId="{82EFD861-F588-4E4D-9C58-CE651F1134C8}" dt="2022-05-13T17:15:21.287" v="107" actId="21"/>
          <ac:graphicFrameMkLst>
            <pc:docMk/>
            <pc:sldMk cId="144241676" sldId="291"/>
            <ac:graphicFrameMk id="4" creationId="{B40E0CFF-E618-47C7-972F-C15609B36950}"/>
          </ac:graphicFrameMkLst>
        </pc:graphicFrameChg>
      </pc:sldChg>
      <pc:sldChg chg="add ord">
        <pc:chgData name="Cook, Sheridan" userId="281e4631-2ba3-493a-978c-63fee9769b29" providerId="ADAL" clId="{82EFD861-F588-4E4D-9C58-CE651F1134C8}" dt="2022-05-13T17:23:40.749" v="224"/>
        <pc:sldMkLst>
          <pc:docMk/>
          <pc:sldMk cId="936845625" sldId="293"/>
        </pc:sldMkLst>
      </pc:sldChg>
      <pc:sldChg chg="modSp add del mod">
        <pc:chgData name="Cook, Sheridan" userId="281e4631-2ba3-493a-978c-63fee9769b29" providerId="ADAL" clId="{82EFD861-F588-4E4D-9C58-CE651F1134C8}" dt="2022-05-13T17:23:32.313" v="219" actId="2696"/>
        <pc:sldMkLst>
          <pc:docMk/>
          <pc:sldMk cId="2519977460" sldId="293"/>
        </pc:sldMkLst>
        <pc:graphicFrameChg chg="mod modGraphic">
          <ac:chgData name="Cook, Sheridan" userId="281e4631-2ba3-493a-978c-63fee9769b29" providerId="ADAL" clId="{82EFD861-F588-4E4D-9C58-CE651F1134C8}" dt="2022-05-13T17:15:24.219" v="108"/>
          <ac:graphicFrameMkLst>
            <pc:docMk/>
            <pc:sldMk cId="2519977460" sldId="293"/>
            <ac:graphicFrameMk id="4" creationId="{B40E0CFF-E618-47C7-972F-C15609B36950}"/>
          </ac:graphicFrameMkLst>
        </pc:graphicFrameChg>
      </pc:sldChg>
      <pc:sldChg chg="add">
        <pc:chgData name="Cook, Sheridan" userId="281e4631-2ba3-493a-978c-63fee9769b29" providerId="ADAL" clId="{82EFD861-F588-4E4D-9C58-CE651F1134C8}" dt="2022-05-13T17:26:11.058" v="237"/>
        <pc:sldMkLst>
          <pc:docMk/>
          <pc:sldMk cId="2947699176" sldId="295"/>
        </pc:sldMkLst>
      </pc:sldChg>
      <pc:sldChg chg="add">
        <pc:chgData name="Cook, Sheridan" userId="281e4631-2ba3-493a-978c-63fee9769b29" providerId="ADAL" clId="{82EFD861-F588-4E4D-9C58-CE651F1134C8}" dt="2022-05-13T17:17:17.427" v="145"/>
        <pc:sldMkLst>
          <pc:docMk/>
          <pc:sldMk cId="2418555883" sldId="299"/>
        </pc:sldMkLst>
      </pc:sldChg>
      <pc:sldChg chg="modSp add mod">
        <pc:chgData name="Cook, Sheridan" userId="281e4631-2ba3-493a-978c-63fee9769b29" providerId="ADAL" clId="{82EFD861-F588-4E4D-9C58-CE651F1134C8}" dt="2022-05-13T17:27:58.888" v="242" actId="27636"/>
        <pc:sldMkLst>
          <pc:docMk/>
          <pc:sldMk cId="451624430" sldId="304"/>
        </pc:sldMkLst>
        <pc:spChg chg="mod">
          <ac:chgData name="Cook, Sheridan" userId="281e4631-2ba3-493a-978c-63fee9769b29" providerId="ADAL" clId="{82EFD861-F588-4E4D-9C58-CE651F1134C8}" dt="2022-05-13T17:27:58.888" v="242" actId="27636"/>
          <ac:spMkLst>
            <pc:docMk/>
            <pc:sldMk cId="451624430" sldId="304"/>
            <ac:spMk id="3" creationId="{17D00B2E-98FE-48B8-B1B9-E8707DE6C9F8}"/>
          </ac:spMkLst>
        </pc:spChg>
        <pc:spChg chg="mod">
          <ac:chgData name="Cook, Sheridan" userId="281e4631-2ba3-493a-978c-63fee9769b29" providerId="ADAL" clId="{82EFD861-F588-4E4D-9C58-CE651F1134C8}" dt="2022-05-13T17:27:58.885" v="241" actId="27636"/>
          <ac:spMkLst>
            <pc:docMk/>
            <pc:sldMk cId="451624430" sldId="304"/>
            <ac:spMk id="12" creationId="{488B159F-0C64-4425-9126-BA5482DD6D05}"/>
          </ac:spMkLst>
        </pc:spChg>
      </pc:sldChg>
      <pc:sldChg chg="modSp add mod">
        <pc:chgData name="Cook, Sheridan" userId="281e4631-2ba3-493a-978c-63fee9769b29" providerId="ADAL" clId="{82EFD861-F588-4E4D-9C58-CE651F1134C8}" dt="2022-05-13T17:28:27.579" v="246" actId="27636"/>
        <pc:sldMkLst>
          <pc:docMk/>
          <pc:sldMk cId="4114764079" sldId="305"/>
        </pc:sldMkLst>
        <pc:spChg chg="mod">
          <ac:chgData name="Cook, Sheridan" userId="281e4631-2ba3-493a-978c-63fee9769b29" providerId="ADAL" clId="{82EFD861-F588-4E4D-9C58-CE651F1134C8}" dt="2022-05-13T17:28:27.579" v="246" actId="27636"/>
          <ac:spMkLst>
            <pc:docMk/>
            <pc:sldMk cId="4114764079" sldId="305"/>
            <ac:spMk id="3" creationId="{17D00B2E-98FE-48B8-B1B9-E8707DE6C9F8}"/>
          </ac:spMkLst>
        </pc:spChg>
      </pc:sldChg>
      <pc:sldChg chg="add setBg">
        <pc:chgData name="Cook, Sheridan" userId="281e4631-2ba3-493a-978c-63fee9769b29" providerId="ADAL" clId="{82EFD861-F588-4E4D-9C58-CE651F1134C8}" dt="2022-05-13T17:28:37.684" v="247"/>
        <pc:sldMkLst>
          <pc:docMk/>
          <pc:sldMk cId="2034092954" sldId="307"/>
        </pc:sldMkLst>
      </pc:sldChg>
      <pc:sldChg chg="modSp add mod">
        <pc:chgData name="Cook, Sheridan" userId="281e4631-2ba3-493a-978c-63fee9769b29" providerId="ADAL" clId="{82EFD861-F588-4E4D-9C58-CE651F1134C8}" dt="2022-05-13T17:38:05.123" v="386" actId="1076"/>
        <pc:sldMkLst>
          <pc:docMk/>
          <pc:sldMk cId="1723939679" sldId="1160"/>
        </pc:sldMkLst>
        <pc:spChg chg="mod">
          <ac:chgData name="Cook, Sheridan" userId="281e4631-2ba3-493a-978c-63fee9769b29" providerId="ADAL" clId="{82EFD861-F588-4E4D-9C58-CE651F1134C8}" dt="2022-05-13T17:38:05.123" v="386" actId="1076"/>
          <ac:spMkLst>
            <pc:docMk/>
            <pc:sldMk cId="1723939679" sldId="1160"/>
            <ac:spMk id="2" creationId="{15DFF3BD-6037-4A4D-A0C4-4B260E0E78A9}"/>
          </ac:spMkLst>
        </pc:spChg>
      </pc:sldChg>
      <pc:sldChg chg="modSp add mod">
        <pc:chgData name="Cook, Sheridan" userId="281e4631-2ba3-493a-978c-63fee9769b29" providerId="ADAL" clId="{82EFD861-F588-4E4D-9C58-CE651F1134C8}" dt="2022-05-13T17:22:07.530" v="215" actId="27636"/>
        <pc:sldMkLst>
          <pc:docMk/>
          <pc:sldMk cId="3420590230" sldId="1161"/>
        </pc:sldMkLst>
        <pc:spChg chg="mod">
          <ac:chgData name="Cook, Sheridan" userId="281e4631-2ba3-493a-978c-63fee9769b29" providerId="ADAL" clId="{82EFD861-F588-4E4D-9C58-CE651F1134C8}" dt="2022-05-13T17:22:07.530" v="215" actId="27636"/>
          <ac:spMkLst>
            <pc:docMk/>
            <pc:sldMk cId="3420590230" sldId="1161"/>
            <ac:spMk id="3" creationId="{17D00B2E-98FE-48B8-B1B9-E8707DE6C9F8}"/>
          </ac:spMkLst>
        </pc:spChg>
      </pc:sldChg>
      <pc:sldChg chg="modSp add del mod">
        <pc:chgData name="Cook, Sheridan" userId="281e4631-2ba3-493a-978c-63fee9769b29" providerId="ADAL" clId="{82EFD861-F588-4E4D-9C58-CE651F1134C8}" dt="2022-05-13T17:24:52.350" v="232" actId="1076"/>
        <pc:sldMkLst>
          <pc:docMk/>
          <pc:sldMk cId="558225791" sldId="1162"/>
        </pc:sldMkLst>
        <pc:spChg chg="mod">
          <ac:chgData name="Cook, Sheridan" userId="281e4631-2ba3-493a-978c-63fee9769b29" providerId="ADAL" clId="{82EFD861-F588-4E4D-9C58-CE651F1134C8}" dt="2022-05-13T17:24:52.350" v="232" actId="1076"/>
          <ac:spMkLst>
            <pc:docMk/>
            <pc:sldMk cId="558225791" sldId="1162"/>
            <ac:spMk id="3" creationId="{4D44B5C5-C9B1-4BBD-A5F7-8CFB0A69B179}"/>
          </ac:spMkLst>
        </pc:spChg>
        <pc:spChg chg="mod">
          <ac:chgData name="Cook, Sheridan" userId="281e4631-2ba3-493a-978c-63fee9769b29" providerId="ADAL" clId="{82EFD861-F588-4E4D-9C58-CE651F1134C8}" dt="2022-05-13T17:21:00.906" v="183" actId="207"/>
          <ac:spMkLst>
            <pc:docMk/>
            <pc:sldMk cId="558225791" sldId="1162"/>
            <ac:spMk id="12" creationId="{34A9FEA4-D040-4C90-A506-B8DA7DF9F9A7}"/>
          </ac:spMkLst>
        </pc:spChg>
        <pc:spChg chg="mod">
          <ac:chgData name="Cook, Sheridan" userId="281e4631-2ba3-493a-978c-63fee9769b29" providerId="ADAL" clId="{82EFD861-F588-4E4D-9C58-CE651F1134C8}" dt="2022-05-13T17:21:09.017" v="185" actId="207"/>
          <ac:spMkLst>
            <pc:docMk/>
            <pc:sldMk cId="558225791" sldId="1162"/>
            <ac:spMk id="13" creationId="{0324E79C-A9FF-42B0-9859-8003EABE23DA}"/>
          </ac:spMkLst>
        </pc:spChg>
        <pc:spChg chg="mod">
          <ac:chgData name="Cook, Sheridan" userId="281e4631-2ba3-493a-978c-63fee9769b29" providerId="ADAL" clId="{82EFD861-F588-4E4D-9C58-CE651F1134C8}" dt="2022-05-13T17:21:13.670" v="186" actId="207"/>
          <ac:spMkLst>
            <pc:docMk/>
            <pc:sldMk cId="558225791" sldId="1162"/>
            <ac:spMk id="14" creationId="{3A42EB8C-0787-48D3-AD56-71179113DFCE}"/>
          </ac:spMkLst>
        </pc:spChg>
        <pc:spChg chg="mod">
          <ac:chgData name="Cook, Sheridan" userId="281e4631-2ba3-493a-978c-63fee9769b29" providerId="ADAL" clId="{82EFD861-F588-4E4D-9C58-CE651F1134C8}" dt="2022-05-13T17:21:16.235" v="187" actId="207"/>
          <ac:spMkLst>
            <pc:docMk/>
            <pc:sldMk cId="558225791" sldId="1162"/>
            <ac:spMk id="15" creationId="{C955D42C-12C0-43E2-988C-5F0716CC4D72}"/>
          </ac:spMkLst>
        </pc:spChg>
        <pc:spChg chg="mod">
          <ac:chgData name="Cook, Sheridan" userId="281e4631-2ba3-493a-978c-63fee9769b29" providerId="ADAL" clId="{82EFD861-F588-4E4D-9C58-CE651F1134C8}" dt="2022-05-13T17:24:45.659" v="231" actId="207"/>
          <ac:spMkLst>
            <pc:docMk/>
            <pc:sldMk cId="558225791" sldId="1162"/>
            <ac:spMk id="21" creationId="{D0B78879-34E2-4FF5-9530-C32C1EEB6CC0}"/>
          </ac:spMkLst>
        </pc:spChg>
        <pc:spChg chg="mod">
          <ac:chgData name="Cook, Sheridan" userId="281e4631-2ba3-493a-978c-63fee9769b29" providerId="ADAL" clId="{82EFD861-F588-4E4D-9C58-CE651F1134C8}" dt="2022-05-13T17:24:45.659" v="231" actId="207"/>
          <ac:spMkLst>
            <pc:docMk/>
            <pc:sldMk cId="558225791" sldId="1162"/>
            <ac:spMk id="22" creationId="{7250A59B-0536-4D97-B5EC-CC85BFE382BE}"/>
          </ac:spMkLst>
        </pc:spChg>
        <pc:spChg chg="mod">
          <ac:chgData name="Cook, Sheridan" userId="281e4631-2ba3-493a-978c-63fee9769b29" providerId="ADAL" clId="{82EFD861-F588-4E4D-9C58-CE651F1134C8}" dt="2022-05-13T17:24:45.659" v="231" actId="207"/>
          <ac:spMkLst>
            <pc:docMk/>
            <pc:sldMk cId="558225791" sldId="1162"/>
            <ac:spMk id="23" creationId="{57E15E8F-D7E1-45B9-A20D-E9E8311A6ED3}"/>
          </ac:spMkLst>
        </pc:spChg>
        <pc:grpChg chg="mod">
          <ac:chgData name="Cook, Sheridan" userId="281e4631-2ba3-493a-978c-63fee9769b29" providerId="ADAL" clId="{82EFD861-F588-4E4D-9C58-CE651F1134C8}" dt="2022-05-13T17:21:00.906" v="183" actId="207"/>
          <ac:grpSpMkLst>
            <pc:docMk/>
            <pc:sldMk cId="558225791" sldId="1162"/>
            <ac:grpSpMk id="16" creationId="{AC508A81-DE27-4BDD-AE13-829AD2356EE9}"/>
          </ac:grpSpMkLst>
        </pc:grpChg>
        <pc:picChg chg="mod">
          <ac:chgData name="Cook, Sheridan" userId="281e4631-2ba3-493a-978c-63fee9769b29" providerId="ADAL" clId="{82EFD861-F588-4E4D-9C58-CE651F1134C8}" dt="2022-05-13T17:21:04.761" v="184" actId="207"/>
          <ac:picMkLst>
            <pc:docMk/>
            <pc:sldMk cId="558225791" sldId="1162"/>
            <ac:picMk id="5" creationId="{6EB6D77E-DAA5-421D-B48F-F931B7F874A4}"/>
          </ac:picMkLst>
        </pc:picChg>
      </pc:sldChg>
      <pc:sldChg chg="add">
        <pc:chgData name="Cook, Sheridan" userId="281e4631-2ba3-493a-978c-63fee9769b29" providerId="ADAL" clId="{82EFD861-F588-4E4D-9C58-CE651F1134C8}" dt="2022-05-13T17:26:11.058" v="237"/>
        <pc:sldMkLst>
          <pc:docMk/>
          <pc:sldMk cId="2015248218" sldId="1164"/>
        </pc:sldMkLst>
      </pc:sldChg>
      <pc:sldChg chg="add">
        <pc:chgData name="Cook, Sheridan" userId="281e4631-2ba3-493a-978c-63fee9769b29" providerId="ADAL" clId="{82EFD861-F588-4E4D-9C58-CE651F1134C8}" dt="2022-05-13T17:26:35.053" v="238"/>
        <pc:sldMkLst>
          <pc:docMk/>
          <pc:sldMk cId="460715618" sldId="1165"/>
        </pc:sldMkLst>
      </pc:sldChg>
      <pc:sldChg chg="add">
        <pc:chgData name="Cook, Sheridan" userId="281e4631-2ba3-493a-978c-63fee9769b29" providerId="ADAL" clId="{82EFD861-F588-4E4D-9C58-CE651F1134C8}" dt="2022-05-13T17:28:56.660" v="248"/>
        <pc:sldMkLst>
          <pc:docMk/>
          <pc:sldMk cId="1648729014" sldId="1173"/>
        </pc:sldMkLst>
      </pc:sldChg>
      <pc:sldChg chg="del">
        <pc:chgData name="Cook, Sheridan" userId="281e4631-2ba3-493a-978c-63fee9769b29" providerId="ADAL" clId="{82EFD861-F588-4E4D-9C58-CE651F1134C8}" dt="2022-05-13T17:22:26.272" v="216" actId="47"/>
        <pc:sldMkLst>
          <pc:docMk/>
          <pc:sldMk cId="2815366908" sldId="1181"/>
        </pc:sldMkLst>
      </pc:sldChg>
      <pc:sldChg chg="modSp mod">
        <pc:chgData name="Cook, Sheridan" userId="281e4631-2ba3-493a-978c-63fee9769b29" providerId="ADAL" clId="{82EFD861-F588-4E4D-9C58-CE651F1134C8}" dt="2022-05-13T17:16:33.988" v="141" actId="20577"/>
        <pc:sldMkLst>
          <pc:docMk/>
          <pc:sldMk cId="63951370" sldId="1183"/>
        </pc:sldMkLst>
        <pc:spChg chg="mod">
          <ac:chgData name="Cook, Sheridan" userId="281e4631-2ba3-493a-978c-63fee9769b29" providerId="ADAL" clId="{82EFD861-F588-4E4D-9C58-CE651F1134C8}" dt="2022-05-13T17:16:33.988" v="141" actId="20577"/>
          <ac:spMkLst>
            <pc:docMk/>
            <pc:sldMk cId="63951370" sldId="1183"/>
            <ac:spMk id="2" creationId="{DF16B341-BB90-854F-9621-9514F2422D22}"/>
          </ac:spMkLst>
        </pc:spChg>
      </pc:sldChg>
      <pc:sldChg chg="del">
        <pc:chgData name="Cook, Sheridan" userId="281e4631-2ba3-493a-978c-63fee9769b29" providerId="ADAL" clId="{82EFD861-F588-4E4D-9C58-CE651F1134C8}" dt="2022-05-13T17:22:26.272" v="216" actId="47"/>
        <pc:sldMkLst>
          <pc:docMk/>
          <pc:sldMk cId="438552491" sldId="1184"/>
        </pc:sldMkLst>
      </pc:sldChg>
      <pc:sldChg chg="del">
        <pc:chgData name="Cook, Sheridan" userId="281e4631-2ba3-493a-978c-63fee9769b29" providerId="ADAL" clId="{82EFD861-F588-4E4D-9C58-CE651F1134C8}" dt="2022-05-13T17:22:26.272" v="216" actId="47"/>
        <pc:sldMkLst>
          <pc:docMk/>
          <pc:sldMk cId="3373974588" sldId="1185"/>
        </pc:sldMkLst>
      </pc:sldChg>
      <pc:sldChg chg="del">
        <pc:chgData name="Cook, Sheridan" userId="281e4631-2ba3-493a-978c-63fee9769b29" providerId="ADAL" clId="{82EFD861-F588-4E4D-9C58-CE651F1134C8}" dt="2022-05-13T17:16:22.786" v="116" actId="47"/>
        <pc:sldMkLst>
          <pc:docMk/>
          <pc:sldMk cId="2288596209" sldId="1186"/>
        </pc:sldMkLst>
      </pc:sldChg>
      <pc:sldChg chg="del">
        <pc:chgData name="Cook, Sheridan" userId="281e4631-2ba3-493a-978c-63fee9769b29" providerId="ADAL" clId="{82EFD861-F588-4E4D-9C58-CE651F1134C8}" dt="2022-05-13T17:16:22.786" v="116" actId="47"/>
        <pc:sldMkLst>
          <pc:docMk/>
          <pc:sldMk cId="2217233610" sldId="1187"/>
        </pc:sldMkLst>
      </pc:sldChg>
      <pc:sldChg chg="modSp mod">
        <pc:chgData name="Cook, Sheridan" userId="281e4631-2ba3-493a-978c-63fee9769b29" providerId="ADAL" clId="{82EFD861-F588-4E4D-9C58-CE651F1134C8}" dt="2022-05-13T17:11:41.229" v="80" actId="27636"/>
        <pc:sldMkLst>
          <pc:docMk/>
          <pc:sldMk cId="489091735" sldId="1189"/>
        </pc:sldMkLst>
        <pc:spChg chg="mod">
          <ac:chgData name="Cook, Sheridan" userId="281e4631-2ba3-493a-978c-63fee9769b29" providerId="ADAL" clId="{82EFD861-F588-4E4D-9C58-CE651F1134C8}" dt="2022-05-13T17:11:41.229" v="80" actId="27636"/>
          <ac:spMkLst>
            <pc:docMk/>
            <pc:sldMk cId="489091735" sldId="1189"/>
            <ac:spMk id="8" creationId="{9ADBD791-B20B-4B6B-AA5E-EBD08EC7A830}"/>
          </ac:spMkLst>
        </pc:spChg>
      </pc:sldChg>
      <pc:sldChg chg="add">
        <pc:chgData name="Cook, Sheridan" userId="281e4631-2ba3-493a-978c-63fee9769b29" providerId="ADAL" clId="{82EFD861-F588-4E4D-9C58-CE651F1134C8}" dt="2022-05-13T17:10:46.378" v="2"/>
        <pc:sldMkLst>
          <pc:docMk/>
          <pc:sldMk cId="3312390397" sldId="1190"/>
        </pc:sldMkLst>
      </pc:sldChg>
      <pc:sldChg chg="add">
        <pc:chgData name="Cook, Sheridan" userId="281e4631-2ba3-493a-978c-63fee9769b29" providerId="ADAL" clId="{82EFD861-F588-4E4D-9C58-CE651F1134C8}" dt="2022-05-13T17:10:46.378" v="2"/>
        <pc:sldMkLst>
          <pc:docMk/>
          <pc:sldMk cId="2016180899" sldId="1191"/>
        </pc:sldMkLst>
      </pc:sldChg>
      <pc:sldChg chg="add">
        <pc:chgData name="Cook, Sheridan" userId="281e4631-2ba3-493a-978c-63fee9769b29" providerId="ADAL" clId="{82EFD861-F588-4E4D-9C58-CE651F1134C8}" dt="2022-05-13T17:10:46.378" v="2"/>
        <pc:sldMkLst>
          <pc:docMk/>
          <pc:sldMk cId="996154756" sldId="1192"/>
        </pc:sldMkLst>
      </pc:sldChg>
      <pc:sldChg chg="add ord">
        <pc:chgData name="Cook, Sheridan" userId="281e4631-2ba3-493a-978c-63fee9769b29" providerId="ADAL" clId="{82EFD861-F588-4E4D-9C58-CE651F1134C8}" dt="2022-05-13T17:30:33.744" v="250"/>
        <pc:sldMkLst>
          <pc:docMk/>
          <pc:sldMk cId="2680385044" sldId="1193"/>
        </pc:sldMkLst>
      </pc:sldChg>
      <pc:sldChg chg="addSp delSp modSp add mod ord">
        <pc:chgData name="Cook, Sheridan" userId="281e4631-2ba3-493a-978c-63fee9769b29" providerId="ADAL" clId="{82EFD861-F588-4E4D-9C58-CE651F1134C8}" dt="2022-05-13T17:42:05.047" v="388"/>
        <pc:sldMkLst>
          <pc:docMk/>
          <pc:sldMk cId="3345644705" sldId="1194"/>
        </pc:sldMkLst>
        <pc:spChg chg="mod">
          <ac:chgData name="Cook, Sheridan" userId="281e4631-2ba3-493a-978c-63fee9769b29" providerId="ADAL" clId="{82EFD861-F588-4E4D-9C58-CE651F1134C8}" dt="2022-05-13T17:19:07.617" v="176" actId="20577"/>
          <ac:spMkLst>
            <pc:docMk/>
            <pc:sldMk cId="3345644705" sldId="1194"/>
            <ac:spMk id="2" creationId="{C22A61B5-4B00-406F-8D13-F4B0AE2BA214}"/>
          </ac:spMkLst>
        </pc:spChg>
        <pc:spChg chg="del">
          <ac:chgData name="Cook, Sheridan" userId="281e4631-2ba3-493a-978c-63fee9769b29" providerId="ADAL" clId="{82EFD861-F588-4E4D-9C58-CE651F1134C8}" dt="2022-05-13T17:19:11.928" v="177" actId="478"/>
          <ac:spMkLst>
            <pc:docMk/>
            <pc:sldMk cId="3345644705" sldId="1194"/>
            <ac:spMk id="3" creationId="{8F446A1D-F963-4593-BC4E-575CA9DD7262}"/>
          </ac:spMkLst>
        </pc:spChg>
        <pc:spChg chg="add del mod">
          <ac:chgData name="Cook, Sheridan" userId="281e4631-2ba3-493a-978c-63fee9769b29" providerId="ADAL" clId="{82EFD861-F588-4E4D-9C58-CE651F1134C8}" dt="2022-05-13T17:19:14.149" v="178" actId="478"/>
          <ac:spMkLst>
            <pc:docMk/>
            <pc:sldMk cId="3345644705" sldId="1194"/>
            <ac:spMk id="5" creationId="{8009EDF3-BA27-42B7-9BA2-98C415A9DA7C}"/>
          </ac:spMkLst>
        </pc:spChg>
        <pc:spChg chg="add mod">
          <ac:chgData name="Cook, Sheridan" userId="281e4631-2ba3-493a-978c-63fee9769b29" providerId="ADAL" clId="{82EFD861-F588-4E4D-9C58-CE651F1134C8}" dt="2022-05-13T17:24:34.068" v="229" actId="403"/>
          <ac:spMkLst>
            <pc:docMk/>
            <pc:sldMk cId="3345644705" sldId="1194"/>
            <ac:spMk id="6" creationId="{A25BBFDE-0173-4203-B5DC-53BE7CD234D1}"/>
          </ac:spMkLst>
        </pc:spChg>
        <pc:picChg chg="add mod">
          <ac:chgData name="Cook, Sheridan" userId="281e4631-2ba3-493a-978c-63fee9769b29" providerId="ADAL" clId="{82EFD861-F588-4E4D-9C58-CE651F1134C8}" dt="2022-05-13T17:19:19.403" v="179"/>
          <ac:picMkLst>
            <pc:docMk/>
            <pc:sldMk cId="3345644705" sldId="1194"/>
            <ac:picMk id="7" creationId="{6CABF9E7-68FA-4AC1-B7C5-0FD82DE540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rgbClr val="C00000"/>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rgbClr val="C00000"/>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rgbClr val="C00000"/>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rgbClr val="C00000"/>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a:xfrm>
          <a:off x="1831949" y="257996"/>
          <a:ext cx="1587669" cy="1587669"/>
        </a:xfrm>
        <a:prstGeom prst="roundRect">
          <a:avLst/>
        </a:prstGeom>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dgm:spPr>
        <a:solidFill>
          <a:schemeClr val="bg1">
            <a:lumMod val="65000"/>
          </a:schemeClr>
        </a:solidFill>
      </dgm:spPr>
      <dgm:t>
        <a:bodyPr/>
        <a:lstStyle/>
        <a:p>
          <a:r>
            <a:rPr lang="en-US" dirty="0"/>
            <a:t>Re-profiling</a:t>
          </a:r>
          <a:endParaRPr lang="en-CA"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a:xfrm>
          <a:off x="1831949" y="2123507"/>
          <a:ext cx="1587669" cy="1587669"/>
        </a:xfrm>
        <a:prstGeom prst="roundRect">
          <a:avLst/>
        </a:prstGeom>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custT="1"/>
      <dgm:spPr>
        <a:solidFill>
          <a:schemeClr val="bg1">
            <a:lumMod val="65000"/>
          </a:schemeClr>
        </a:solidFill>
      </dgm:spPr>
      <dgm:t>
        <a:bodyPr/>
        <a:lstStyle/>
        <a:p>
          <a:r>
            <a:rPr lang="en-US" sz="1700" dirty="0"/>
            <a:t>Informal Alignment</a:t>
          </a:r>
          <a:endParaRPr lang="en-CA" sz="1700"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custT="1"/>
      <dgm:spPr>
        <a:solidFill>
          <a:schemeClr val="bg1">
            <a:lumMod val="65000"/>
          </a:schemeClr>
        </a:solidFill>
      </dgm:spPr>
      <dgm:t>
        <a:bodyPr/>
        <a:lstStyle/>
        <a:p>
          <a:r>
            <a:rPr lang="en-US" sz="1700" dirty="0"/>
            <a:t>Instance Validation</a:t>
          </a:r>
          <a:endParaRPr lang="en-CA" sz="1700"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chemeClr val="bg1">
            <a:lumMod val="65000"/>
          </a:schemeClr>
        </a:solidFill>
      </dgm:spPr>
      <dgm:t>
        <a:bodyPr/>
        <a:lstStyle/>
        <a:p>
          <a:r>
            <a:rPr lang="en-US" sz="1700" dirty="0"/>
            <a:t>Re-profiling</a:t>
          </a:r>
          <a:endParaRPr lang="en-CA" sz="1700" dirty="0"/>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a:xfrm>
          <a:off x="3697461" y="257996"/>
          <a:ext cx="1587669" cy="1587669"/>
        </a:xfrm>
        <a:prstGeom prst="roundRect">
          <a:avLst/>
        </a:prstGeom>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0270FB-05C5-471C-B019-0E45E703671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1625E909-22D3-4E63-828E-448A2F9F2FE2}">
      <dgm:prSet phldrT="[Text]"/>
      <dgm:spPr>
        <a:solidFill>
          <a:schemeClr val="bg1">
            <a:lumMod val="65000"/>
          </a:schemeClr>
        </a:solidFill>
      </dgm:spPr>
      <dgm:t>
        <a:bodyPr/>
        <a:lstStyle/>
        <a:p>
          <a:r>
            <a:rPr lang="en-US" dirty="0"/>
            <a:t>Informal Alignment</a:t>
          </a:r>
          <a:endParaRPr lang="en-CA" dirty="0"/>
        </a:p>
      </dgm:t>
    </dgm:pt>
    <dgm:pt modelId="{E2C6A7BC-5729-4ABC-9567-496368E7F8A4}" type="parTrans" cxnId="{07AE59E0-2E00-4989-B8C8-65C099CEBC14}">
      <dgm:prSet/>
      <dgm:spPr/>
      <dgm:t>
        <a:bodyPr/>
        <a:lstStyle/>
        <a:p>
          <a:endParaRPr lang="en-CA"/>
        </a:p>
      </dgm:t>
    </dgm:pt>
    <dgm:pt modelId="{9BD690BB-B4E3-4C7A-B01E-74EB185F0512}" type="sibTrans" cxnId="{07AE59E0-2E00-4989-B8C8-65C099CEBC14}">
      <dgm:prSet/>
      <dgm:spPr/>
      <dgm:t>
        <a:bodyPr/>
        <a:lstStyle/>
        <a:p>
          <a:endParaRPr lang="en-CA"/>
        </a:p>
      </dgm:t>
    </dgm:pt>
    <dgm:pt modelId="{B3493A5E-4C00-46DD-AB44-BA6A2FACD222}">
      <dgm:prSet phldrT="[Text]"/>
      <dgm:spPr>
        <a:solidFill>
          <a:schemeClr val="bg1">
            <a:lumMod val="65000"/>
          </a:schemeClr>
        </a:solidFill>
      </dgm:spPr>
      <dgm:t>
        <a:bodyPr/>
        <a:lstStyle/>
        <a:p>
          <a:r>
            <a:rPr lang="en-US" dirty="0" err="1"/>
            <a:t>IGuide</a:t>
          </a:r>
          <a:r>
            <a:rPr lang="en-US" dirty="0"/>
            <a:t> Dependencies</a:t>
          </a:r>
          <a:endParaRPr lang="en-CA" dirty="0"/>
        </a:p>
      </dgm:t>
    </dgm:pt>
    <dgm:pt modelId="{88C12737-F4FC-43F3-A397-BA9BFD09382E}" type="parTrans" cxnId="{8A1F5D3F-9159-47DE-AE09-5EFDF1BE716A}">
      <dgm:prSet/>
      <dgm:spPr/>
      <dgm:t>
        <a:bodyPr/>
        <a:lstStyle/>
        <a:p>
          <a:endParaRPr lang="en-CA"/>
        </a:p>
      </dgm:t>
    </dgm:pt>
    <dgm:pt modelId="{BDED4C0E-E4F7-4D9D-85E6-E6C3DA315CAB}" type="sibTrans" cxnId="{8A1F5D3F-9159-47DE-AE09-5EFDF1BE716A}">
      <dgm:prSet/>
      <dgm:spPr/>
      <dgm:t>
        <a:bodyPr/>
        <a:lstStyle/>
        <a:p>
          <a:endParaRPr lang="en-CA"/>
        </a:p>
      </dgm:t>
    </dgm:pt>
    <dgm:pt modelId="{9C4BFB63-1B57-4263-9EBE-6061737C686C}">
      <dgm:prSet phldrT="[Text]"/>
      <dgm:spPr>
        <a:solidFill>
          <a:schemeClr val="bg1">
            <a:lumMod val="65000"/>
          </a:schemeClr>
        </a:solidFill>
      </dgm:spPr>
      <dgm:t>
        <a:bodyPr/>
        <a:lstStyle/>
        <a:p>
          <a:r>
            <a:rPr lang="en-US" dirty="0"/>
            <a:t>Instance Validation</a:t>
          </a:r>
          <a:endParaRPr lang="en-CA" dirty="0"/>
        </a:p>
      </dgm:t>
    </dgm:pt>
    <dgm:pt modelId="{EFC03088-3014-4DC8-9BCD-03A224EB259B}" type="parTrans" cxnId="{CB48F6AA-33FF-4A80-9EC7-6FD642C2A62E}">
      <dgm:prSet/>
      <dgm:spPr/>
      <dgm:t>
        <a:bodyPr/>
        <a:lstStyle/>
        <a:p>
          <a:endParaRPr lang="en-CA"/>
        </a:p>
      </dgm:t>
    </dgm:pt>
    <dgm:pt modelId="{032E04DC-161A-4D24-911E-16E5135029B9}" type="sibTrans" cxnId="{CB48F6AA-33FF-4A80-9EC7-6FD642C2A62E}">
      <dgm:prSet/>
      <dgm:spPr/>
      <dgm:t>
        <a:bodyPr/>
        <a:lstStyle/>
        <a:p>
          <a:endParaRPr lang="en-CA"/>
        </a:p>
      </dgm:t>
    </dgm:pt>
    <dgm:pt modelId="{D7E097FC-CCCC-4E18-8BE3-B99B119CC304}">
      <dgm:prSet phldrT="[Text]" custT="1"/>
      <dgm:spPr>
        <a:solidFill>
          <a:srgbClr val="C0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gm:t>
    </dgm:pt>
    <dgm:pt modelId="{302D4BB1-AF20-4829-A297-733BAD649F5A}" type="parTrans" cxnId="{01F70D4C-4A10-49FC-AAFB-DC296C0341EC}">
      <dgm:prSet/>
      <dgm:spPr/>
      <dgm:t>
        <a:bodyPr/>
        <a:lstStyle/>
        <a:p>
          <a:endParaRPr lang="en-CA"/>
        </a:p>
      </dgm:t>
    </dgm:pt>
    <dgm:pt modelId="{E62E7F43-039F-4792-998B-AD671B3308F1}" type="sibTrans" cxnId="{01F70D4C-4A10-49FC-AAFB-DC296C0341EC}">
      <dgm:prSet/>
      <dgm:spPr/>
      <dgm:t>
        <a:bodyPr/>
        <a:lstStyle/>
        <a:p>
          <a:endParaRPr lang="en-CA"/>
        </a:p>
      </dgm:t>
    </dgm:pt>
    <dgm:pt modelId="{F72F499A-C3D6-457F-AAD9-3291C038F3C0}" type="pres">
      <dgm:prSet presAssocID="{090270FB-05C5-471C-B019-0E45E703671C}" presName="matrix" presStyleCnt="0">
        <dgm:presLayoutVars>
          <dgm:chMax val="1"/>
          <dgm:dir/>
          <dgm:resizeHandles val="exact"/>
        </dgm:presLayoutVars>
      </dgm:prSet>
      <dgm:spPr/>
    </dgm:pt>
    <dgm:pt modelId="{CBEA9BE5-1C85-4CB2-BBD3-D8700DF47A05}" type="pres">
      <dgm:prSet presAssocID="{090270FB-05C5-471C-B019-0E45E703671C}" presName="axisShape" presStyleLbl="bgShp" presStyleIdx="0" presStyleCnt="1">
        <dgm: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gm:style>
      </dgm:prSet>
      <dgm:spPr>
        <a:xfrm>
          <a:off x="1573953" y="0"/>
          <a:ext cx="3969173" cy="3969173"/>
        </a:xfrm>
        <a:prstGeom prst="quadArrow">
          <a:avLst>
            <a:gd name="adj1" fmla="val 2000"/>
            <a:gd name="adj2" fmla="val 4000"/>
            <a:gd name="adj3" fmla="val 5000"/>
          </a:avLst>
        </a:prstGeom>
        <a:ln/>
      </dgm:spPr>
    </dgm:pt>
    <dgm:pt modelId="{2F2C3EBF-6BCF-4342-B2F5-C64AEADC92D8}" type="pres">
      <dgm:prSet presAssocID="{090270FB-05C5-471C-B019-0E45E703671C}" presName="rect1" presStyleLbl="node1" presStyleIdx="0" presStyleCnt="4">
        <dgm:presLayoutVars>
          <dgm:chMax val="0"/>
          <dgm:chPref val="0"/>
          <dgm:bulletEnabled val="1"/>
        </dgm:presLayoutVars>
      </dgm:prSet>
      <dgm:spPr/>
    </dgm:pt>
    <dgm:pt modelId="{803FB08B-6CD3-406F-B33C-14F94F8FBB6A}" type="pres">
      <dgm:prSet presAssocID="{090270FB-05C5-471C-B019-0E45E703671C}" presName="rect2" presStyleLbl="node1" presStyleIdx="1" presStyleCnt="4">
        <dgm:presLayoutVars>
          <dgm:chMax val="0"/>
          <dgm:chPref val="0"/>
          <dgm:bulletEnabled val="1"/>
        </dgm:presLayoutVars>
      </dgm:prSet>
      <dgm:spPr/>
    </dgm:pt>
    <dgm:pt modelId="{37A020E8-C01C-405A-A1A7-2C73A7B96FD4}" type="pres">
      <dgm:prSet presAssocID="{090270FB-05C5-471C-B019-0E45E703671C}" presName="rect3" presStyleLbl="node1" presStyleIdx="2" presStyleCnt="4">
        <dgm:presLayoutVars>
          <dgm:chMax val="0"/>
          <dgm:chPref val="0"/>
          <dgm:bulletEnabled val="1"/>
        </dgm:presLayoutVars>
      </dgm:prSet>
      <dgm:spPr/>
    </dgm:pt>
    <dgm:pt modelId="{6BB67851-6655-4DC8-9ECF-91AD40F7DCB8}" type="pres">
      <dgm:prSet presAssocID="{090270FB-05C5-471C-B019-0E45E703671C}" presName="rect4" presStyleLbl="node1" presStyleIdx="3" presStyleCnt="4">
        <dgm:presLayoutVars>
          <dgm:chMax val="0"/>
          <dgm:chPref val="0"/>
          <dgm:bulletEnabled val="1"/>
        </dgm:presLayoutVars>
      </dgm:prSet>
      <dgm:spPr>
        <a:xfrm>
          <a:off x="3697461" y="2123507"/>
          <a:ext cx="1587669" cy="1587669"/>
        </a:xfrm>
        <a:prstGeom prst="roundRect">
          <a:avLst/>
        </a:prstGeom>
      </dgm:spPr>
    </dgm:pt>
  </dgm:ptLst>
  <dgm:cxnLst>
    <dgm:cxn modelId="{6C57DB11-1B71-4FE0-851D-414C8F22AF8C}" type="presOf" srcId="{D7E097FC-CCCC-4E18-8BE3-B99B119CC304}" destId="{6BB67851-6655-4DC8-9ECF-91AD40F7DCB8}" srcOrd="0" destOrd="0" presId="urn:microsoft.com/office/officeart/2005/8/layout/matrix2"/>
    <dgm:cxn modelId="{8A1F5D3F-9159-47DE-AE09-5EFDF1BE716A}" srcId="{090270FB-05C5-471C-B019-0E45E703671C}" destId="{B3493A5E-4C00-46DD-AB44-BA6A2FACD222}" srcOrd="1" destOrd="0" parTransId="{88C12737-F4FC-43F3-A397-BA9BFD09382E}" sibTransId="{BDED4C0E-E4F7-4D9D-85E6-E6C3DA315CAB}"/>
    <dgm:cxn modelId="{01F70D4C-4A10-49FC-AAFB-DC296C0341EC}" srcId="{090270FB-05C5-471C-B019-0E45E703671C}" destId="{D7E097FC-CCCC-4E18-8BE3-B99B119CC304}" srcOrd="3" destOrd="0" parTransId="{302D4BB1-AF20-4829-A297-733BAD649F5A}" sibTransId="{E62E7F43-039F-4792-998B-AD671B3308F1}"/>
    <dgm:cxn modelId="{5ACCD456-AFBA-4DEE-9D7B-CF23A806F9C9}" type="presOf" srcId="{B3493A5E-4C00-46DD-AB44-BA6A2FACD222}" destId="{803FB08B-6CD3-406F-B33C-14F94F8FBB6A}" srcOrd="0" destOrd="0" presId="urn:microsoft.com/office/officeart/2005/8/layout/matrix2"/>
    <dgm:cxn modelId="{5F313AA4-E8B0-4D73-9C63-5B31AB4E9257}" type="presOf" srcId="{9C4BFB63-1B57-4263-9EBE-6061737C686C}" destId="{37A020E8-C01C-405A-A1A7-2C73A7B96FD4}" srcOrd="0" destOrd="0" presId="urn:microsoft.com/office/officeart/2005/8/layout/matrix2"/>
    <dgm:cxn modelId="{CB48F6AA-33FF-4A80-9EC7-6FD642C2A62E}" srcId="{090270FB-05C5-471C-B019-0E45E703671C}" destId="{9C4BFB63-1B57-4263-9EBE-6061737C686C}" srcOrd="2" destOrd="0" parTransId="{EFC03088-3014-4DC8-9BCD-03A224EB259B}" sibTransId="{032E04DC-161A-4D24-911E-16E5135029B9}"/>
    <dgm:cxn modelId="{AE04C4B7-E273-4A60-AB45-2A08E9F35350}" type="presOf" srcId="{1625E909-22D3-4E63-828E-448A2F9F2FE2}" destId="{2F2C3EBF-6BCF-4342-B2F5-C64AEADC92D8}" srcOrd="0" destOrd="0" presId="urn:microsoft.com/office/officeart/2005/8/layout/matrix2"/>
    <dgm:cxn modelId="{07AE59E0-2E00-4989-B8C8-65C099CEBC14}" srcId="{090270FB-05C5-471C-B019-0E45E703671C}" destId="{1625E909-22D3-4E63-828E-448A2F9F2FE2}" srcOrd="0" destOrd="0" parTransId="{E2C6A7BC-5729-4ABC-9567-496368E7F8A4}" sibTransId="{9BD690BB-B4E3-4C7A-B01E-74EB185F0512}"/>
    <dgm:cxn modelId="{14EDB9E0-4515-4067-BE99-4C4BDE16B655}" type="presOf" srcId="{090270FB-05C5-471C-B019-0E45E703671C}" destId="{F72F499A-C3D6-457F-AAD9-3291C038F3C0}" srcOrd="0" destOrd="0" presId="urn:microsoft.com/office/officeart/2005/8/layout/matrix2"/>
    <dgm:cxn modelId="{CAB06D7E-8D68-4605-9453-847A56B05404}" type="presParOf" srcId="{F72F499A-C3D6-457F-AAD9-3291C038F3C0}" destId="{CBEA9BE5-1C85-4CB2-BBD3-D8700DF47A05}" srcOrd="0" destOrd="0" presId="urn:microsoft.com/office/officeart/2005/8/layout/matrix2"/>
    <dgm:cxn modelId="{669FF739-96A3-4A8D-BF83-166967B2C32E}" type="presParOf" srcId="{F72F499A-C3D6-457F-AAD9-3291C038F3C0}" destId="{2F2C3EBF-6BCF-4342-B2F5-C64AEADC92D8}" srcOrd="1" destOrd="0" presId="urn:microsoft.com/office/officeart/2005/8/layout/matrix2"/>
    <dgm:cxn modelId="{C20A7C3D-3014-44E2-8F61-103A3956EF05}" type="presParOf" srcId="{F72F499A-C3D6-457F-AAD9-3291C038F3C0}" destId="{803FB08B-6CD3-406F-B33C-14F94F8FBB6A}" srcOrd="2" destOrd="0" presId="urn:microsoft.com/office/officeart/2005/8/layout/matrix2"/>
    <dgm:cxn modelId="{7CA3FE3A-F2ED-4C22-BAE9-DC6A49645D3C}" type="presParOf" srcId="{F72F499A-C3D6-457F-AAD9-3291C038F3C0}" destId="{37A020E8-C01C-405A-A1A7-2C73A7B96FD4}" srcOrd="3" destOrd="0" presId="urn:microsoft.com/office/officeart/2005/8/layout/matrix2"/>
    <dgm:cxn modelId="{042C411F-067D-4306-AE37-C5028F7AF6EA}" type="presParOf" srcId="{F72F499A-C3D6-457F-AAD9-3291C038F3C0}" destId="{6BB67851-6655-4DC8-9ECF-91AD40F7DC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139213-9C76-4029-894E-CFBC38A71EE0}" type="doc">
      <dgm:prSet loTypeId="urn:diagrams.loki3.com/BracketList" loCatId="list" qsTypeId="urn:microsoft.com/office/officeart/2005/8/quickstyle/simple1" qsCatId="simple" csTypeId="urn:microsoft.com/office/officeart/2005/8/colors/accent1_2" csCatId="accent1" phldr="1"/>
      <dgm:spPr/>
      <dgm:t>
        <a:bodyPr/>
        <a:lstStyle/>
        <a:p>
          <a:endParaRPr lang="en-CA"/>
        </a:p>
      </dgm:t>
    </dgm:pt>
    <dgm:pt modelId="{BFD1BC98-0311-4BC6-967E-D6662A93C162}">
      <dgm:prSet phldrT="[Text]" custT="1"/>
      <dgm:spPr/>
      <dgm:t>
        <a:bodyPr/>
        <a:lstStyle/>
        <a:p>
          <a:r>
            <a:rPr lang="en-US" sz="1200" dirty="0"/>
            <a:t>Informal Alignment</a:t>
          </a:r>
          <a:endParaRPr lang="en-CA" sz="1200" dirty="0"/>
        </a:p>
      </dgm:t>
    </dgm:pt>
    <dgm:pt modelId="{4119B7D0-7A0D-45C0-8EC7-63DA6C009AEB}" type="parTrans" cxnId="{AF101D18-E64D-4CE0-B1E9-9C37EA366103}">
      <dgm:prSet/>
      <dgm:spPr/>
      <dgm:t>
        <a:bodyPr/>
        <a:lstStyle/>
        <a:p>
          <a:endParaRPr lang="en-CA" sz="2400"/>
        </a:p>
      </dgm:t>
    </dgm:pt>
    <dgm:pt modelId="{10D085A0-0BC5-4264-83ED-0EE5B286AD4B}" type="sibTrans" cxnId="{AF101D18-E64D-4CE0-B1E9-9C37EA366103}">
      <dgm:prSet/>
      <dgm:spPr/>
      <dgm:t>
        <a:bodyPr/>
        <a:lstStyle/>
        <a:p>
          <a:endParaRPr lang="en-CA" sz="2400"/>
        </a:p>
      </dgm:t>
    </dgm:pt>
    <dgm:pt modelId="{43A2E732-0735-4CA9-A1A5-C395A6BFDA77}">
      <dgm:prSet phldrT="[Text]" custT="1"/>
      <dgm:spPr/>
      <dgm:t>
        <a:bodyPr/>
        <a:lstStyle/>
        <a:p>
          <a:r>
            <a:rPr lang="en-US" sz="1600" dirty="0"/>
            <a:t>Now</a:t>
          </a:r>
          <a:endParaRPr lang="en-CA" sz="1600" dirty="0"/>
        </a:p>
      </dgm:t>
    </dgm:pt>
    <dgm:pt modelId="{4AD6C2CC-891E-46EF-BA45-5C6F0E76294E}" type="parTrans" cxnId="{40F6756B-BE05-4D42-9C56-06C261F5A465}">
      <dgm:prSet/>
      <dgm:spPr/>
      <dgm:t>
        <a:bodyPr/>
        <a:lstStyle/>
        <a:p>
          <a:endParaRPr lang="en-CA" sz="2400"/>
        </a:p>
      </dgm:t>
    </dgm:pt>
    <dgm:pt modelId="{D5BA8648-0DBF-4983-B209-C287F7B2E3AF}" type="sibTrans" cxnId="{40F6756B-BE05-4D42-9C56-06C261F5A465}">
      <dgm:prSet/>
      <dgm:spPr/>
      <dgm:t>
        <a:bodyPr/>
        <a:lstStyle/>
        <a:p>
          <a:endParaRPr lang="en-CA" sz="2400"/>
        </a:p>
      </dgm:t>
    </dgm:pt>
    <dgm:pt modelId="{1EC602FF-73AE-4CB9-9CD7-623BF22AC48D}">
      <dgm:prSet phldrT="[Text]" custT="1"/>
      <dgm:spPr/>
      <dgm:t>
        <a:bodyPr/>
        <a:lstStyle/>
        <a:p>
          <a:r>
            <a:rPr lang="en-US" sz="1200" dirty="0"/>
            <a:t>Instance Validation &amp; Re-Profiling</a:t>
          </a:r>
          <a:endParaRPr lang="en-CA" sz="1200" dirty="0"/>
        </a:p>
      </dgm:t>
    </dgm:pt>
    <dgm:pt modelId="{EEFDE4C9-B07B-43B1-857B-28FBBA6FFD39}" type="parTrans" cxnId="{69480490-1DF1-4209-BD65-0B40F3527E69}">
      <dgm:prSet/>
      <dgm:spPr/>
      <dgm:t>
        <a:bodyPr/>
        <a:lstStyle/>
        <a:p>
          <a:endParaRPr lang="en-CA" sz="2400"/>
        </a:p>
      </dgm:t>
    </dgm:pt>
    <dgm:pt modelId="{00F36A97-B974-44AE-914E-974F5C073193}" type="sibTrans" cxnId="{69480490-1DF1-4209-BD65-0B40F3527E69}">
      <dgm:prSet/>
      <dgm:spPr/>
      <dgm:t>
        <a:bodyPr/>
        <a:lstStyle/>
        <a:p>
          <a:endParaRPr lang="en-CA" sz="2400"/>
        </a:p>
      </dgm:t>
    </dgm:pt>
    <dgm:pt modelId="{162CCDF2-0B3F-4A31-AF3A-DA41465B206B}">
      <dgm:prSet phldrT="[Text]" custT="1"/>
      <dgm:spPr/>
      <dgm:t>
        <a:bodyPr/>
        <a:lstStyle/>
        <a:p>
          <a:r>
            <a:rPr lang="en-US" sz="1600" dirty="0"/>
            <a:t>Now</a:t>
          </a:r>
          <a:endParaRPr lang="en-CA" sz="1600" dirty="0"/>
        </a:p>
      </dgm:t>
    </dgm:pt>
    <dgm:pt modelId="{FB3D3D76-C72E-407C-9432-24F3C72E2A54}" type="parTrans" cxnId="{368DC2E8-031C-4638-8568-77B7CF5416A1}">
      <dgm:prSet/>
      <dgm:spPr/>
      <dgm:t>
        <a:bodyPr/>
        <a:lstStyle/>
        <a:p>
          <a:endParaRPr lang="en-CA" sz="2400"/>
        </a:p>
      </dgm:t>
    </dgm:pt>
    <dgm:pt modelId="{F822A8E9-3FCF-4C27-B253-5AFE63BA7BBE}" type="sibTrans" cxnId="{368DC2E8-031C-4638-8568-77B7CF5416A1}">
      <dgm:prSet/>
      <dgm:spPr/>
      <dgm:t>
        <a:bodyPr/>
        <a:lstStyle/>
        <a:p>
          <a:endParaRPr lang="en-CA" sz="2400"/>
        </a:p>
      </dgm:t>
    </dgm:pt>
    <dgm:pt modelId="{6C1444F4-8671-4A8C-9DB5-D910DF8B3B0E}">
      <dgm:prSet phldrT="[Text]"/>
      <dgm:spPr/>
      <dgm:t>
        <a:bodyPr/>
        <a:lstStyle/>
        <a:p>
          <a:r>
            <a:rPr lang="en-US" dirty="0" err="1"/>
            <a:t>iGuide</a:t>
          </a:r>
          <a:r>
            <a:rPr lang="en-US" dirty="0"/>
            <a:t> Dependencies</a:t>
          </a:r>
          <a:endParaRPr lang="en-CA" dirty="0"/>
        </a:p>
      </dgm:t>
    </dgm:pt>
    <dgm:pt modelId="{BFCDF697-E5A0-40FA-B073-607B271200EF}" type="parTrans" cxnId="{6729C712-1632-4535-9C17-81BEA3396FD0}">
      <dgm:prSet/>
      <dgm:spPr/>
      <dgm:t>
        <a:bodyPr/>
        <a:lstStyle/>
        <a:p>
          <a:endParaRPr lang="en-CA"/>
        </a:p>
      </dgm:t>
    </dgm:pt>
    <dgm:pt modelId="{9BC4B267-71D2-40B0-8B93-3F207166FDBC}" type="sibTrans" cxnId="{6729C712-1632-4535-9C17-81BEA3396FD0}">
      <dgm:prSet/>
      <dgm:spPr/>
      <dgm:t>
        <a:bodyPr/>
        <a:lstStyle/>
        <a:p>
          <a:endParaRPr lang="en-CA"/>
        </a:p>
      </dgm:t>
    </dgm:pt>
    <dgm:pt modelId="{FCEDFCFC-C330-456E-83F5-DAC8FE053E29}">
      <dgm:prSet phldrT="[Text]" custT="1"/>
      <dgm:spPr/>
      <dgm:t>
        <a:bodyPr/>
        <a:lstStyle/>
        <a:p>
          <a:r>
            <a:rPr lang="en-CA" sz="1600" dirty="0"/>
            <a:t>Now</a:t>
          </a:r>
        </a:p>
      </dgm:t>
    </dgm:pt>
    <dgm:pt modelId="{97B601B2-1C1D-4337-B4A6-BF9CE453CCEA}" type="parTrans" cxnId="{825D2E72-69CE-41C3-92E5-16F1AF402AF0}">
      <dgm:prSet/>
      <dgm:spPr/>
      <dgm:t>
        <a:bodyPr/>
        <a:lstStyle/>
        <a:p>
          <a:endParaRPr lang="en-CA"/>
        </a:p>
      </dgm:t>
    </dgm:pt>
    <dgm:pt modelId="{7F4E3A2D-6CCC-4B20-91AA-1C5A78847988}" type="sibTrans" cxnId="{825D2E72-69CE-41C3-92E5-16F1AF402AF0}">
      <dgm:prSet/>
      <dgm:spPr/>
      <dgm:t>
        <a:bodyPr/>
        <a:lstStyle/>
        <a:p>
          <a:endParaRPr lang="en-CA"/>
        </a:p>
      </dgm:t>
    </dgm:pt>
    <dgm:pt modelId="{FEB4DA2C-94DA-4635-9205-A7101E258E6E}">
      <dgm:prSet phldrT="[Text]" custT="1"/>
      <dgm:spPr/>
      <dgm:t>
        <a:bodyPr/>
        <a:lstStyle/>
        <a:p>
          <a:r>
            <a:rPr lang="en-US" sz="1600" dirty="0"/>
            <a:t>Already being done by </a:t>
          </a:r>
          <a:r>
            <a:rPr lang="en-US" sz="1600" dirty="0" err="1"/>
            <a:t>iGuide</a:t>
          </a:r>
          <a:r>
            <a:rPr lang="en-US" sz="1600" dirty="0"/>
            <a:t> authors in several jurisdictions! Need more community members contributing to issue log.</a:t>
          </a:r>
          <a:endParaRPr lang="en-CA" sz="1600" dirty="0"/>
        </a:p>
      </dgm:t>
    </dgm:pt>
    <dgm:pt modelId="{7D99ED8F-2D39-4931-B6C0-2C185121F963}" type="parTrans" cxnId="{604454AB-691C-43DB-8C18-F2A633D6FC84}">
      <dgm:prSet/>
      <dgm:spPr/>
      <dgm:t>
        <a:bodyPr/>
        <a:lstStyle/>
        <a:p>
          <a:endParaRPr lang="en-CA"/>
        </a:p>
      </dgm:t>
    </dgm:pt>
    <dgm:pt modelId="{0B699143-F956-42FE-87B4-511B93928C56}" type="sibTrans" cxnId="{604454AB-691C-43DB-8C18-F2A633D6FC84}">
      <dgm:prSet/>
      <dgm:spPr/>
      <dgm:t>
        <a:bodyPr/>
        <a:lstStyle/>
        <a:p>
          <a:endParaRPr lang="en-CA"/>
        </a:p>
      </dgm:t>
    </dgm:pt>
    <dgm:pt modelId="{E09DB4EF-A470-4076-94C8-2BABD3E0C60F}">
      <dgm:prSet phldrT="[Text]" custT="1"/>
      <dgm:spPr/>
      <dgm:t>
        <a:bodyPr/>
        <a:lstStyle/>
        <a:p>
          <a:r>
            <a:rPr lang="en-US" sz="1600" dirty="0"/>
            <a:t>In need of testing and feedback to improve &amp; increase profile maturity levels</a:t>
          </a:r>
          <a:endParaRPr lang="en-CA" sz="1600" dirty="0"/>
        </a:p>
      </dgm:t>
    </dgm:pt>
    <dgm:pt modelId="{080F2D63-2FE1-4883-B570-D9F610F482ED}" type="parTrans" cxnId="{7CA101B6-431B-41E1-AE00-5A4B45756308}">
      <dgm:prSet/>
      <dgm:spPr/>
      <dgm:t>
        <a:bodyPr/>
        <a:lstStyle/>
        <a:p>
          <a:endParaRPr lang="en-CA"/>
        </a:p>
      </dgm:t>
    </dgm:pt>
    <dgm:pt modelId="{CEB4A17C-553D-42C9-A570-6B31C93329ED}" type="sibTrans" cxnId="{7CA101B6-431B-41E1-AE00-5A4B45756308}">
      <dgm:prSet/>
      <dgm:spPr/>
      <dgm:t>
        <a:bodyPr/>
        <a:lstStyle/>
        <a:p>
          <a:endParaRPr lang="en-CA"/>
        </a:p>
      </dgm:t>
    </dgm:pt>
    <dgm:pt modelId="{D5B3AC28-2296-4480-BE63-0C88B50A4AA0}">
      <dgm:prSet phldrT="[Text]" custT="1"/>
      <dgm:spPr/>
      <dgm:t>
        <a:bodyPr/>
        <a:lstStyle/>
        <a:p>
          <a:r>
            <a:rPr lang="en-US" sz="1600" dirty="0"/>
            <a:t>Package release at Level 1 Maturity expected in Winter 2021 </a:t>
          </a:r>
          <a:endParaRPr lang="en-CA" sz="1600" dirty="0"/>
        </a:p>
      </dgm:t>
    </dgm:pt>
    <dgm:pt modelId="{B75D9F5E-71B2-41A5-A9E5-F57784E80A13}" type="parTrans" cxnId="{529A6C45-75F1-45AA-8DB5-2AF781EBFBFF}">
      <dgm:prSet/>
      <dgm:spPr/>
      <dgm:t>
        <a:bodyPr/>
        <a:lstStyle/>
        <a:p>
          <a:endParaRPr lang="en-CA"/>
        </a:p>
      </dgm:t>
    </dgm:pt>
    <dgm:pt modelId="{C655150E-802A-443F-9643-D92FC20B85D1}" type="sibTrans" cxnId="{529A6C45-75F1-45AA-8DB5-2AF781EBFBFF}">
      <dgm:prSet/>
      <dgm:spPr/>
      <dgm:t>
        <a:bodyPr/>
        <a:lstStyle/>
        <a:p>
          <a:endParaRPr lang="en-CA"/>
        </a:p>
      </dgm:t>
    </dgm:pt>
    <dgm:pt modelId="{4DE08DDE-B77F-42E7-B64F-57EEE4049299}" type="pres">
      <dgm:prSet presAssocID="{F4139213-9C76-4029-894E-CFBC38A71EE0}" presName="Name0" presStyleCnt="0">
        <dgm:presLayoutVars>
          <dgm:dir/>
          <dgm:animLvl val="lvl"/>
          <dgm:resizeHandles val="exact"/>
        </dgm:presLayoutVars>
      </dgm:prSet>
      <dgm:spPr/>
    </dgm:pt>
    <dgm:pt modelId="{750438D3-76A7-4F14-86CF-3A524C8D0B4E}" type="pres">
      <dgm:prSet presAssocID="{BFD1BC98-0311-4BC6-967E-D6662A93C162}" presName="linNode" presStyleCnt="0"/>
      <dgm:spPr/>
    </dgm:pt>
    <dgm:pt modelId="{EE1AEF8C-F88C-462C-8022-2AA73AE9EC95}" type="pres">
      <dgm:prSet presAssocID="{BFD1BC98-0311-4BC6-967E-D6662A93C162}" presName="parTx" presStyleLbl="revTx" presStyleIdx="0" presStyleCnt="3">
        <dgm:presLayoutVars>
          <dgm:chMax val="1"/>
          <dgm:bulletEnabled val="1"/>
        </dgm:presLayoutVars>
      </dgm:prSet>
      <dgm:spPr/>
    </dgm:pt>
    <dgm:pt modelId="{47D48118-584F-47D8-8B6F-7F8464133054}" type="pres">
      <dgm:prSet presAssocID="{BFD1BC98-0311-4BC6-967E-D6662A93C162}" presName="bracket" presStyleLbl="parChTrans1D1" presStyleIdx="0" presStyleCnt="3"/>
      <dgm:spPr/>
    </dgm:pt>
    <dgm:pt modelId="{4E208A31-0EB8-4406-9595-9DC1AD1EEB49}" type="pres">
      <dgm:prSet presAssocID="{BFD1BC98-0311-4BC6-967E-D6662A93C162}" presName="spH" presStyleCnt="0"/>
      <dgm:spPr/>
    </dgm:pt>
    <dgm:pt modelId="{87F6FCB8-4024-49D9-AE46-BA19029F5857}" type="pres">
      <dgm:prSet presAssocID="{BFD1BC98-0311-4BC6-967E-D6662A93C162}" presName="desTx" presStyleLbl="node1" presStyleIdx="0" presStyleCnt="3">
        <dgm:presLayoutVars>
          <dgm:bulletEnabled val="1"/>
        </dgm:presLayoutVars>
      </dgm:prSet>
      <dgm:spPr/>
    </dgm:pt>
    <dgm:pt modelId="{3BD55011-EC55-4C16-B0F9-FF5CDCA24785}" type="pres">
      <dgm:prSet presAssocID="{10D085A0-0BC5-4264-83ED-0EE5B286AD4B}" presName="spV" presStyleCnt="0"/>
      <dgm:spPr/>
    </dgm:pt>
    <dgm:pt modelId="{430FC06C-E402-468D-8EA1-BDF9A8F46A9A}" type="pres">
      <dgm:prSet presAssocID="{1EC602FF-73AE-4CB9-9CD7-623BF22AC48D}" presName="linNode" presStyleCnt="0"/>
      <dgm:spPr/>
    </dgm:pt>
    <dgm:pt modelId="{7080AB8C-001E-43C7-B4CD-A4194C07AC09}" type="pres">
      <dgm:prSet presAssocID="{1EC602FF-73AE-4CB9-9CD7-623BF22AC48D}" presName="parTx" presStyleLbl="revTx" presStyleIdx="1" presStyleCnt="3">
        <dgm:presLayoutVars>
          <dgm:chMax val="1"/>
          <dgm:bulletEnabled val="1"/>
        </dgm:presLayoutVars>
      </dgm:prSet>
      <dgm:spPr/>
    </dgm:pt>
    <dgm:pt modelId="{E267BADE-51E9-4C93-8F7C-12191C0640E9}" type="pres">
      <dgm:prSet presAssocID="{1EC602FF-73AE-4CB9-9CD7-623BF22AC48D}" presName="bracket" presStyleLbl="parChTrans1D1" presStyleIdx="1" presStyleCnt="3"/>
      <dgm:spPr/>
    </dgm:pt>
    <dgm:pt modelId="{3946CD49-8784-462C-8F90-0C56E1A8998F}" type="pres">
      <dgm:prSet presAssocID="{1EC602FF-73AE-4CB9-9CD7-623BF22AC48D}" presName="spH" presStyleCnt="0"/>
      <dgm:spPr/>
    </dgm:pt>
    <dgm:pt modelId="{C9C90594-5652-4059-9826-3450658585AC}" type="pres">
      <dgm:prSet presAssocID="{1EC602FF-73AE-4CB9-9CD7-623BF22AC48D}" presName="desTx" presStyleLbl="node1" presStyleIdx="1" presStyleCnt="3">
        <dgm:presLayoutVars>
          <dgm:bulletEnabled val="1"/>
        </dgm:presLayoutVars>
      </dgm:prSet>
      <dgm:spPr/>
    </dgm:pt>
    <dgm:pt modelId="{96CCD730-CFBA-4995-B6F5-CA83EDFFA96C}" type="pres">
      <dgm:prSet presAssocID="{00F36A97-B974-44AE-914E-974F5C073193}" presName="spV" presStyleCnt="0"/>
      <dgm:spPr/>
    </dgm:pt>
    <dgm:pt modelId="{79480713-74C7-4D8B-9E86-2E82E7D862F4}" type="pres">
      <dgm:prSet presAssocID="{6C1444F4-8671-4A8C-9DB5-D910DF8B3B0E}" presName="linNode" presStyleCnt="0"/>
      <dgm:spPr/>
    </dgm:pt>
    <dgm:pt modelId="{73722FBA-A002-46A1-84AB-2828FA8634F5}" type="pres">
      <dgm:prSet presAssocID="{6C1444F4-8671-4A8C-9DB5-D910DF8B3B0E}" presName="parTx" presStyleLbl="revTx" presStyleIdx="2" presStyleCnt="3">
        <dgm:presLayoutVars>
          <dgm:chMax val="1"/>
          <dgm:bulletEnabled val="1"/>
        </dgm:presLayoutVars>
      </dgm:prSet>
      <dgm:spPr/>
    </dgm:pt>
    <dgm:pt modelId="{C999666D-1294-4762-B955-CA36F7EDA34E}" type="pres">
      <dgm:prSet presAssocID="{6C1444F4-8671-4A8C-9DB5-D910DF8B3B0E}" presName="bracket" presStyleLbl="parChTrans1D1" presStyleIdx="2" presStyleCnt="3"/>
      <dgm:spPr/>
    </dgm:pt>
    <dgm:pt modelId="{FD7E8E36-1CBC-4337-A257-CDCC1D259774}" type="pres">
      <dgm:prSet presAssocID="{6C1444F4-8671-4A8C-9DB5-D910DF8B3B0E}" presName="spH" presStyleCnt="0"/>
      <dgm:spPr/>
    </dgm:pt>
    <dgm:pt modelId="{094D24B0-86FA-4623-90D8-A9097FB816F1}" type="pres">
      <dgm:prSet presAssocID="{6C1444F4-8671-4A8C-9DB5-D910DF8B3B0E}" presName="desTx" presStyleLbl="node1" presStyleIdx="2" presStyleCnt="3">
        <dgm:presLayoutVars>
          <dgm:bulletEnabled val="1"/>
        </dgm:presLayoutVars>
      </dgm:prSet>
      <dgm:spPr/>
    </dgm:pt>
  </dgm:ptLst>
  <dgm:cxnLst>
    <dgm:cxn modelId="{8F925006-4F34-4903-BC7F-1D7C87947617}" type="presOf" srcId="{1EC602FF-73AE-4CB9-9CD7-623BF22AC48D}" destId="{7080AB8C-001E-43C7-B4CD-A4194C07AC09}" srcOrd="0" destOrd="0" presId="urn:diagrams.loki3.com/BracketList"/>
    <dgm:cxn modelId="{9908280E-9B38-43B2-BC64-087402BE04D5}" type="presOf" srcId="{FCEDFCFC-C330-456E-83F5-DAC8FE053E29}" destId="{094D24B0-86FA-4623-90D8-A9097FB816F1}" srcOrd="0" destOrd="0" presId="urn:diagrams.loki3.com/BracketList"/>
    <dgm:cxn modelId="{EAEF6E0E-26B4-4552-82A1-FAF1BDB72EC4}" type="presOf" srcId="{BFD1BC98-0311-4BC6-967E-D6662A93C162}" destId="{EE1AEF8C-F88C-462C-8022-2AA73AE9EC95}" srcOrd="0" destOrd="0" presId="urn:diagrams.loki3.com/BracketList"/>
    <dgm:cxn modelId="{6729C712-1632-4535-9C17-81BEA3396FD0}" srcId="{F4139213-9C76-4029-894E-CFBC38A71EE0}" destId="{6C1444F4-8671-4A8C-9DB5-D910DF8B3B0E}" srcOrd="2" destOrd="0" parTransId="{BFCDF697-E5A0-40FA-B073-607B271200EF}" sibTransId="{9BC4B267-71D2-40B0-8B93-3F207166FDBC}"/>
    <dgm:cxn modelId="{AF101D18-E64D-4CE0-B1E9-9C37EA366103}" srcId="{F4139213-9C76-4029-894E-CFBC38A71EE0}" destId="{BFD1BC98-0311-4BC6-967E-D6662A93C162}" srcOrd="0" destOrd="0" parTransId="{4119B7D0-7A0D-45C0-8EC7-63DA6C009AEB}" sibTransId="{10D085A0-0BC5-4264-83ED-0EE5B286AD4B}"/>
    <dgm:cxn modelId="{8845B25B-DA17-4264-85C5-4AB2BF42A956}" type="presOf" srcId="{FEB4DA2C-94DA-4635-9205-A7101E258E6E}" destId="{87F6FCB8-4024-49D9-AE46-BA19029F5857}" srcOrd="0" destOrd="1" presId="urn:diagrams.loki3.com/BracketList"/>
    <dgm:cxn modelId="{C06E1F60-B8A1-4BC5-91CD-709DC3CE29F9}" type="presOf" srcId="{162CCDF2-0B3F-4A31-AF3A-DA41465B206B}" destId="{C9C90594-5652-4059-9826-3450658585AC}" srcOrd="0" destOrd="0" presId="urn:diagrams.loki3.com/BracketList"/>
    <dgm:cxn modelId="{529A6C45-75F1-45AA-8DB5-2AF781EBFBFF}" srcId="{FCEDFCFC-C330-456E-83F5-DAC8FE053E29}" destId="{D5B3AC28-2296-4480-BE63-0C88B50A4AA0}" srcOrd="0" destOrd="0" parTransId="{B75D9F5E-71B2-41A5-A9E5-F57784E80A13}" sibTransId="{C655150E-802A-443F-9643-D92FC20B85D1}"/>
    <dgm:cxn modelId="{40F6756B-BE05-4D42-9C56-06C261F5A465}" srcId="{BFD1BC98-0311-4BC6-967E-D6662A93C162}" destId="{43A2E732-0735-4CA9-A1A5-C395A6BFDA77}" srcOrd="0" destOrd="0" parTransId="{4AD6C2CC-891E-46EF-BA45-5C6F0E76294E}" sibTransId="{D5BA8648-0DBF-4983-B209-C287F7B2E3AF}"/>
    <dgm:cxn modelId="{825D2E72-69CE-41C3-92E5-16F1AF402AF0}" srcId="{6C1444F4-8671-4A8C-9DB5-D910DF8B3B0E}" destId="{FCEDFCFC-C330-456E-83F5-DAC8FE053E29}" srcOrd="0" destOrd="0" parTransId="{97B601B2-1C1D-4337-B4A6-BF9CE453CCEA}" sibTransId="{7F4E3A2D-6CCC-4B20-91AA-1C5A78847988}"/>
    <dgm:cxn modelId="{69480490-1DF1-4209-BD65-0B40F3527E69}" srcId="{F4139213-9C76-4029-894E-CFBC38A71EE0}" destId="{1EC602FF-73AE-4CB9-9CD7-623BF22AC48D}" srcOrd="1" destOrd="0" parTransId="{EEFDE4C9-B07B-43B1-857B-28FBBA6FFD39}" sibTransId="{00F36A97-B974-44AE-914E-974F5C073193}"/>
    <dgm:cxn modelId="{9FC9349E-B667-4C31-99F0-4D05DBE23A41}" type="presOf" srcId="{E09DB4EF-A470-4076-94C8-2BABD3E0C60F}" destId="{C9C90594-5652-4059-9826-3450658585AC}" srcOrd="0" destOrd="1" presId="urn:diagrams.loki3.com/BracketList"/>
    <dgm:cxn modelId="{29E33DA6-DB27-49A4-989E-6E951567C413}" type="presOf" srcId="{6C1444F4-8671-4A8C-9DB5-D910DF8B3B0E}" destId="{73722FBA-A002-46A1-84AB-2828FA8634F5}" srcOrd="0" destOrd="0" presId="urn:diagrams.loki3.com/BracketList"/>
    <dgm:cxn modelId="{604454AB-691C-43DB-8C18-F2A633D6FC84}" srcId="{43A2E732-0735-4CA9-A1A5-C395A6BFDA77}" destId="{FEB4DA2C-94DA-4635-9205-A7101E258E6E}" srcOrd="0" destOrd="0" parTransId="{7D99ED8F-2D39-4931-B6C0-2C185121F963}" sibTransId="{0B699143-F956-42FE-87B4-511B93928C56}"/>
    <dgm:cxn modelId="{68E173B4-ACDC-4948-937D-9816D1FFC7AD}" type="presOf" srcId="{D5B3AC28-2296-4480-BE63-0C88B50A4AA0}" destId="{094D24B0-86FA-4623-90D8-A9097FB816F1}" srcOrd="0" destOrd="1" presId="urn:diagrams.loki3.com/BracketList"/>
    <dgm:cxn modelId="{7CA101B6-431B-41E1-AE00-5A4B45756308}" srcId="{162CCDF2-0B3F-4A31-AF3A-DA41465B206B}" destId="{E09DB4EF-A470-4076-94C8-2BABD3E0C60F}" srcOrd="0" destOrd="0" parTransId="{080F2D63-2FE1-4883-B570-D9F610F482ED}" sibTransId="{CEB4A17C-553D-42C9-A570-6B31C93329ED}"/>
    <dgm:cxn modelId="{3A09FEE7-6502-40CF-B62E-CF966A4FBC6A}" type="presOf" srcId="{F4139213-9C76-4029-894E-CFBC38A71EE0}" destId="{4DE08DDE-B77F-42E7-B64F-57EEE4049299}" srcOrd="0" destOrd="0" presId="urn:diagrams.loki3.com/BracketList"/>
    <dgm:cxn modelId="{368DC2E8-031C-4638-8568-77B7CF5416A1}" srcId="{1EC602FF-73AE-4CB9-9CD7-623BF22AC48D}" destId="{162CCDF2-0B3F-4A31-AF3A-DA41465B206B}" srcOrd="0" destOrd="0" parTransId="{FB3D3D76-C72E-407C-9432-24F3C72E2A54}" sibTransId="{F822A8E9-3FCF-4C27-B253-5AFE63BA7BBE}"/>
    <dgm:cxn modelId="{E3D6E9FB-23A0-4F26-9F4A-71512F217AFE}" type="presOf" srcId="{43A2E732-0735-4CA9-A1A5-C395A6BFDA77}" destId="{87F6FCB8-4024-49D9-AE46-BA19029F5857}" srcOrd="0" destOrd="0" presId="urn:diagrams.loki3.com/BracketList"/>
    <dgm:cxn modelId="{B74D3110-47D6-454A-AEC0-565B6A5C3B77}" type="presParOf" srcId="{4DE08DDE-B77F-42E7-B64F-57EEE4049299}" destId="{750438D3-76A7-4F14-86CF-3A524C8D0B4E}" srcOrd="0" destOrd="0" presId="urn:diagrams.loki3.com/BracketList"/>
    <dgm:cxn modelId="{F0FFC58C-65F4-4785-8473-D7DD10D58380}" type="presParOf" srcId="{750438D3-76A7-4F14-86CF-3A524C8D0B4E}" destId="{EE1AEF8C-F88C-462C-8022-2AA73AE9EC95}" srcOrd="0" destOrd="0" presId="urn:diagrams.loki3.com/BracketList"/>
    <dgm:cxn modelId="{ADBB91F3-2650-483B-B1AE-93BBC27C364A}" type="presParOf" srcId="{750438D3-76A7-4F14-86CF-3A524C8D0B4E}" destId="{47D48118-584F-47D8-8B6F-7F8464133054}" srcOrd="1" destOrd="0" presId="urn:diagrams.loki3.com/BracketList"/>
    <dgm:cxn modelId="{7A2A70DE-C806-44DF-96A9-915453315AE0}" type="presParOf" srcId="{750438D3-76A7-4F14-86CF-3A524C8D0B4E}" destId="{4E208A31-0EB8-4406-9595-9DC1AD1EEB49}" srcOrd="2" destOrd="0" presId="urn:diagrams.loki3.com/BracketList"/>
    <dgm:cxn modelId="{6E5EE540-7CC9-4BA9-962A-92247DBF3A82}" type="presParOf" srcId="{750438D3-76A7-4F14-86CF-3A524C8D0B4E}" destId="{87F6FCB8-4024-49D9-AE46-BA19029F5857}" srcOrd="3" destOrd="0" presId="urn:diagrams.loki3.com/BracketList"/>
    <dgm:cxn modelId="{EF166AD7-B73C-40C7-B01C-BFA9EF7E1FD9}" type="presParOf" srcId="{4DE08DDE-B77F-42E7-B64F-57EEE4049299}" destId="{3BD55011-EC55-4C16-B0F9-FF5CDCA24785}" srcOrd="1" destOrd="0" presId="urn:diagrams.loki3.com/BracketList"/>
    <dgm:cxn modelId="{E0BCF9C5-13CC-4CBA-9A29-91431140BA0F}" type="presParOf" srcId="{4DE08DDE-B77F-42E7-B64F-57EEE4049299}" destId="{430FC06C-E402-468D-8EA1-BDF9A8F46A9A}" srcOrd="2" destOrd="0" presId="urn:diagrams.loki3.com/BracketList"/>
    <dgm:cxn modelId="{E2307625-9985-40C6-8779-03FC51E349F1}" type="presParOf" srcId="{430FC06C-E402-468D-8EA1-BDF9A8F46A9A}" destId="{7080AB8C-001E-43C7-B4CD-A4194C07AC09}" srcOrd="0" destOrd="0" presId="urn:diagrams.loki3.com/BracketList"/>
    <dgm:cxn modelId="{415CB393-D678-464E-B3DE-2E01C5860A71}" type="presParOf" srcId="{430FC06C-E402-468D-8EA1-BDF9A8F46A9A}" destId="{E267BADE-51E9-4C93-8F7C-12191C0640E9}" srcOrd="1" destOrd="0" presId="urn:diagrams.loki3.com/BracketList"/>
    <dgm:cxn modelId="{E0C4D928-60A3-49BF-B4CA-900ADEA0D309}" type="presParOf" srcId="{430FC06C-E402-468D-8EA1-BDF9A8F46A9A}" destId="{3946CD49-8784-462C-8F90-0C56E1A8998F}" srcOrd="2" destOrd="0" presId="urn:diagrams.loki3.com/BracketList"/>
    <dgm:cxn modelId="{72A23A7F-95A3-41C1-8E9B-98C814FF2B5F}" type="presParOf" srcId="{430FC06C-E402-468D-8EA1-BDF9A8F46A9A}" destId="{C9C90594-5652-4059-9826-3450658585AC}" srcOrd="3" destOrd="0" presId="urn:diagrams.loki3.com/BracketList"/>
    <dgm:cxn modelId="{56F1C752-AA7D-4263-A797-A568FDA1E817}" type="presParOf" srcId="{4DE08DDE-B77F-42E7-B64F-57EEE4049299}" destId="{96CCD730-CFBA-4995-B6F5-CA83EDFFA96C}" srcOrd="3" destOrd="0" presId="urn:diagrams.loki3.com/BracketList"/>
    <dgm:cxn modelId="{D1257CF5-FCAB-459C-B3EF-12AF9AEB4834}" type="presParOf" srcId="{4DE08DDE-B77F-42E7-B64F-57EEE4049299}" destId="{79480713-74C7-4D8B-9E86-2E82E7D862F4}" srcOrd="4" destOrd="0" presId="urn:diagrams.loki3.com/BracketList"/>
    <dgm:cxn modelId="{CC3A3B79-7D96-4EC3-9674-8F38D67B0043}" type="presParOf" srcId="{79480713-74C7-4D8B-9E86-2E82E7D862F4}" destId="{73722FBA-A002-46A1-84AB-2828FA8634F5}" srcOrd="0" destOrd="0" presId="urn:diagrams.loki3.com/BracketList"/>
    <dgm:cxn modelId="{6CAB0951-44FE-4989-8263-B9EE8567D62C}" type="presParOf" srcId="{79480713-74C7-4D8B-9E86-2E82E7D862F4}" destId="{C999666D-1294-4762-B955-CA36F7EDA34E}" srcOrd="1" destOrd="0" presId="urn:diagrams.loki3.com/BracketList"/>
    <dgm:cxn modelId="{753C0EB8-51F5-4927-A0CA-3C662859960D}" type="presParOf" srcId="{79480713-74C7-4D8B-9E86-2E82E7D862F4}" destId="{FD7E8E36-1CBC-4337-A257-CDCC1D259774}" srcOrd="2" destOrd="0" presId="urn:diagrams.loki3.com/BracketList"/>
    <dgm:cxn modelId="{9D142AAE-77EB-44B9-9611-169A556AC7EC}" type="presParOf" srcId="{79480713-74C7-4D8B-9E86-2E82E7D862F4}" destId="{094D24B0-86FA-4623-90D8-A9097FB816F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rgbClr val="C00000">
            <a:alpha val="40000"/>
          </a:srgbClr>
        </a:solidFill>
        <a:ln>
          <a:solidFill>
            <a:schemeClr val="tx1">
              <a:lumMod val="50000"/>
              <a:lumOff val="50000"/>
            </a:schemeClr>
          </a:solid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Informal Alignment</a:t>
          </a:r>
          <a:endParaRPr lang="en-CA" sz="1700" kern="1200" dirty="0">
            <a:solidFill>
              <a:prstClr val="white"/>
            </a:solidFill>
            <a:latin typeface="Calibri" panose="020F0502020204030204"/>
            <a:ea typeface="+mn-ea"/>
            <a:cs typeface="+mn-cs"/>
          </a:endParaRPr>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Instance Validation</a:t>
          </a:r>
          <a:endParaRPr lang="en-CA" sz="1700" kern="1200" dirty="0">
            <a:solidFill>
              <a:prstClr val="white"/>
            </a:solidFill>
            <a:latin typeface="Calibri" panose="020F0502020204030204"/>
            <a:ea typeface="+mn-ea"/>
            <a:cs typeface="+mn-cs"/>
          </a:endParaRPr>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prstClr val="white"/>
              </a:solidFill>
              <a:latin typeface="Calibri" panose="020F0502020204030204"/>
              <a:ea typeface="+mn-ea"/>
              <a:cs typeface="+mn-cs"/>
            </a:rPr>
            <a:t>IGuide</a:t>
          </a:r>
          <a:r>
            <a:rPr lang="en-US" sz="1700" kern="1200" dirty="0">
              <a:solidFill>
                <a:prstClr val="white"/>
              </a:solidFill>
              <a:latin typeface="Calibri" panose="020F0502020204030204"/>
              <a:ea typeface="+mn-ea"/>
              <a:cs typeface="+mn-cs"/>
            </a:rPr>
            <a:t> Dependencies</a:t>
          </a:r>
          <a:endParaRPr lang="en-CA" sz="1700" kern="1200" dirty="0">
            <a:solidFill>
              <a:prstClr val="white"/>
            </a:solidFill>
            <a:latin typeface="Calibri" panose="020F0502020204030204"/>
            <a:ea typeface="+mn-ea"/>
            <a:cs typeface="+mn-cs"/>
          </a:endParaRPr>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Re-profiling</a:t>
          </a:r>
          <a:endParaRPr lang="en-CA" sz="1700" kern="1200" dirty="0"/>
        </a:p>
      </dsp:txBody>
      <dsp:txXfrm>
        <a:off x="3774965" y="2201011"/>
        <a:ext cx="1432661" cy="1432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9BE5-1C85-4CB2-BBD3-D8700DF47A05}">
      <dsp:nvSpPr>
        <dsp:cNvPr id="0" name=""/>
        <dsp:cNvSpPr/>
      </dsp:nvSpPr>
      <dsp:spPr>
        <a:xfrm>
          <a:off x="1573953" y="0"/>
          <a:ext cx="3969173" cy="396917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dsp:style>
    </dsp:sp>
    <dsp:sp modelId="{2F2C3EBF-6BCF-4342-B2F5-C64AEADC92D8}">
      <dsp:nvSpPr>
        <dsp:cNvPr id="0" name=""/>
        <dsp:cNvSpPr/>
      </dsp:nvSpPr>
      <dsp:spPr>
        <a:xfrm>
          <a:off x="1831949"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Informal Alignment</a:t>
          </a:r>
          <a:endParaRPr lang="en-CA" sz="1700" kern="1200" dirty="0"/>
        </a:p>
      </dsp:txBody>
      <dsp:txXfrm>
        <a:off x="1909453" y="335500"/>
        <a:ext cx="1432661" cy="1432661"/>
      </dsp:txXfrm>
    </dsp:sp>
    <dsp:sp modelId="{803FB08B-6CD3-406F-B33C-14F94F8FBB6A}">
      <dsp:nvSpPr>
        <dsp:cNvPr id="0" name=""/>
        <dsp:cNvSpPr/>
      </dsp:nvSpPr>
      <dsp:spPr>
        <a:xfrm>
          <a:off x="3697461" y="257996"/>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IGuide</a:t>
          </a:r>
          <a:r>
            <a:rPr lang="en-US" sz="1700" kern="1200" dirty="0"/>
            <a:t> Dependencies</a:t>
          </a:r>
          <a:endParaRPr lang="en-CA" sz="1700" kern="1200" dirty="0"/>
        </a:p>
      </dsp:txBody>
      <dsp:txXfrm>
        <a:off x="3774965" y="335500"/>
        <a:ext cx="1432661" cy="1432661"/>
      </dsp:txXfrm>
    </dsp:sp>
    <dsp:sp modelId="{37A020E8-C01C-405A-A1A7-2C73A7B96FD4}">
      <dsp:nvSpPr>
        <dsp:cNvPr id="0" name=""/>
        <dsp:cNvSpPr/>
      </dsp:nvSpPr>
      <dsp:spPr>
        <a:xfrm>
          <a:off x="1831949" y="2123507"/>
          <a:ext cx="1587669" cy="158766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Instance Validation</a:t>
          </a:r>
          <a:endParaRPr lang="en-CA" sz="1700" kern="1200" dirty="0"/>
        </a:p>
      </dsp:txBody>
      <dsp:txXfrm>
        <a:off x="1909453" y="2201011"/>
        <a:ext cx="1432661" cy="1432661"/>
      </dsp:txXfrm>
    </dsp:sp>
    <dsp:sp modelId="{6BB67851-6655-4DC8-9ECF-91AD40F7DCB8}">
      <dsp:nvSpPr>
        <dsp:cNvPr id="0" name=""/>
        <dsp:cNvSpPr/>
      </dsp:nvSpPr>
      <dsp:spPr>
        <a:xfrm>
          <a:off x="3697461" y="2123507"/>
          <a:ext cx="1587669" cy="1587669"/>
        </a:xfrm>
        <a:prstGeom prst="roundRect">
          <a:avLst/>
        </a:prstGeom>
        <a:solidFill>
          <a:srgbClr val="C0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Calibri" panose="020F0502020204030204"/>
              <a:ea typeface="+mn-ea"/>
              <a:cs typeface="+mn-cs"/>
            </a:rPr>
            <a:t>Re-profiling</a:t>
          </a:r>
          <a:endParaRPr lang="en-CA" sz="1700" kern="1200" dirty="0">
            <a:solidFill>
              <a:prstClr val="white"/>
            </a:solidFill>
            <a:latin typeface="Calibri" panose="020F0502020204030204"/>
            <a:ea typeface="+mn-ea"/>
            <a:cs typeface="+mn-cs"/>
          </a:endParaRPr>
        </a:p>
      </dsp:txBody>
      <dsp:txXfrm>
        <a:off x="3774965" y="2201011"/>
        <a:ext cx="1432661" cy="1432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AEF8C-F88C-462C-8022-2AA73AE9EC95}">
      <dsp:nvSpPr>
        <dsp:cNvPr id="0" name=""/>
        <dsp:cNvSpPr/>
      </dsp:nvSpPr>
      <dsp:spPr>
        <a:xfrm>
          <a:off x="0" y="1398156"/>
          <a:ext cx="1144564" cy="40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t>Informal Alignment</a:t>
          </a:r>
          <a:endParaRPr lang="en-CA" sz="1200" kern="1200" dirty="0"/>
        </a:p>
      </dsp:txBody>
      <dsp:txXfrm>
        <a:off x="0" y="1398156"/>
        <a:ext cx="1144564" cy="402187"/>
      </dsp:txXfrm>
    </dsp:sp>
    <dsp:sp modelId="{47D48118-584F-47D8-8B6F-7F8464133054}">
      <dsp:nvSpPr>
        <dsp:cNvPr id="0" name=""/>
        <dsp:cNvSpPr/>
      </dsp:nvSpPr>
      <dsp:spPr>
        <a:xfrm>
          <a:off x="1144563" y="845148"/>
          <a:ext cx="228912" cy="1508203"/>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F6FCB8-4024-49D9-AE46-BA19029F5857}">
      <dsp:nvSpPr>
        <dsp:cNvPr id="0" name=""/>
        <dsp:cNvSpPr/>
      </dsp:nvSpPr>
      <dsp:spPr>
        <a:xfrm>
          <a:off x="1465041" y="845148"/>
          <a:ext cx="3113214" cy="1508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Now</a:t>
          </a:r>
          <a:endParaRPr lang="en-CA" sz="1600" kern="1200" dirty="0"/>
        </a:p>
        <a:p>
          <a:pPr marL="342900" lvl="2" indent="-171450" algn="l" defTabSz="711200">
            <a:lnSpc>
              <a:spcPct val="90000"/>
            </a:lnSpc>
            <a:spcBef>
              <a:spcPct val="0"/>
            </a:spcBef>
            <a:spcAft>
              <a:spcPct val="15000"/>
            </a:spcAft>
            <a:buChar char="•"/>
          </a:pPr>
          <a:r>
            <a:rPr lang="en-US" sz="1600" kern="1200" dirty="0"/>
            <a:t>Already being done by </a:t>
          </a:r>
          <a:r>
            <a:rPr lang="en-US" sz="1600" kern="1200" dirty="0" err="1"/>
            <a:t>iGuide</a:t>
          </a:r>
          <a:r>
            <a:rPr lang="en-US" sz="1600" kern="1200" dirty="0"/>
            <a:t> authors in several jurisdictions! Need more community members contributing to issue log.</a:t>
          </a:r>
          <a:endParaRPr lang="en-CA" sz="1600" kern="1200" dirty="0"/>
        </a:p>
      </dsp:txBody>
      <dsp:txXfrm>
        <a:off x="1465041" y="845148"/>
        <a:ext cx="3113214" cy="1508203"/>
      </dsp:txXfrm>
    </dsp:sp>
    <dsp:sp modelId="{7080AB8C-001E-43C7-B4CD-A4194C07AC09}">
      <dsp:nvSpPr>
        <dsp:cNvPr id="0" name=""/>
        <dsp:cNvSpPr/>
      </dsp:nvSpPr>
      <dsp:spPr>
        <a:xfrm>
          <a:off x="0" y="2644480"/>
          <a:ext cx="1144564" cy="57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t>Instance Validation &amp; Re-Profiling</a:t>
          </a:r>
          <a:endParaRPr lang="en-CA" sz="1200" kern="1200" dirty="0"/>
        </a:p>
      </dsp:txBody>
      <dsp:txXfrm>
        <a:off x="0" y="2644480"/>
        <a:ext cx="1144564" cy="579150"/>
      </dsp:txXfrm>
    </dsp:sp>
    <dsp:sp modelId="{E267BADE-51E9-4C93-8F7C-12191C0640E9}">
      <dsp:nvSpPr>
        <dsp:cNvPr id="0" name=""/>
        <dsp:cNvSpPr/>
      </dsp:nvSpPr>
      <dsp:spPr>
        <a:xfrm>
          <a:off x="1144563" y="2400151"/>
          <a:ext cx="228912" cy="106780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C90594-5652-4059-9826-3450658585AC}">
      <dsp:nvSpPr>
        <dsp:cNvPr id="0" name=""/>
        <dsp:cNvSpPr/>
      </dsp:nvSpPr>
      <dsp:spPr>
        <a:xfrm>
          <a:off x="1465041" y="2400151"/>
          <a:ext cx="3113214" cy="1067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Now</a:t>
          </a:r>
          <a:endParaRPr lang="en-CA" sz="1600" kern="1200" dirty="0"/>
        </a:p>
        <a:p>
          <a:pPr marL="342900" lvl="2" indent="-171450" algn="l" defTabSz="711200">
            <a:lnSpc>
              <a:spcPct val="90000"/>
            </a:lnSpc>
            <a:spcBef>
              <a:spcPct val="0"/>
            </a:spcBef>
            <a:spcAft>
              <a:spcPct val="15000"/>
            </a:spcAft>
            <a:buChar char="•"/>
          </a:pPr>
          <a:r>
            <a:rPr lang="en-US" sz="1600" kern="1200" dirty="0"/>
            <a:t>In need of testing and feedback to improve &amp; increase profile maturity levels</a:t>
          </a:r>
          <a:endParaRPr lang="en-CA" sz="1600" kern="1200" dirty="0"/>
        </a:p>
      </dsp:txBody>
      <dsp:txXfrm>
        <a:off x="1465041" y="2400151"/>
        <a:ext cx="3113214" cy="1067807"/>
      </dsp:txXfrm>
    </dsp:sp>
    <dsp:sp modelId="{73722FBA-A002-46A1-84AB-2828FA8634F5}">
      <dsp:nvSpPr>
        <dsp:cNvPr id="0" name=""/>
        <dsp:cNvSpPr/>
      </dsp:nvSpPr>
      <dsp:spPr>
        <a:xfrm>
          <a:off x="0" y="3826957"/>
          <a:ext cx="1143446" cy="4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US" sz="1300" kern="1200" dirty="0" err="1"/>
            <a:t>iGuide</a:t>
          </a:r>
          <a:r>
            <a:rPr lang="en-US" sz="1300" kern="1200" dirty="0"/>
            <a:t> Dependencies</a:t>
          </a:r>
          <a:endParaRPr lang="en-CA" sz="1300" kern="1200" dirty="0"/>
        </a:p>
      </dsp:txBody>
      <dsp:txXfrm>
        <a:off x="0" y="3826957"/>
        <a:ext cx="1143446" cy="434362"/>
      </dsp:txXfrm>
    </dsp:sp>
    <dsp:sp modelId="{C999666D-1294-4762-B955-CA36F7EDA34E}">
      <dsp:nvSpPr>
        <dsp:cNvPr id="0" name=""/>
        <dsp:cNvSpPr/>
      </dsp:nvSpPr>
      <dsp:spPr>
        <a:xfrm>
          <a:off x="1143446" y="3514759"/>
          <a:ext cx="228689" cy="105875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4D24B0-86FA-4623-90D8-A9097FB816F1}">
      <dsp:nvSpPr>
        <dsp:cNvPr id="0" name=""/>
        <dsp:cNvSpPr/>
      </dsp:nvSpPr>
      <dsp:spPr>
        <a:xfrm>
          <a:off x="1463611" y="3514759"/>
          <a:ext cx="3110173" cy="1058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a:t>Now</a:t>
          </a:r>
        </a:p>
        <a:p>
          <a:pPr marL="342900" lvl="2" indent="-171450" algn="l" defTabSz="711200">
            <a:lnSpc>
              <a:spcPct val="90000"/>
            </a:lnSpc>
            <a:spcBef>
              <a:spcPct val="0"/>
            </a:spcBef>
            <a:spcAft>
              <a:spcPct val="15000"/>
            </a:spcAft>
            <a:buChar char="•"/>
          </a:pPr>
          <a:r>
            <a:rPr lang="en-US" sz="1600" kern="1200" dirty="0"/>
            <a:t>Package release at Level 1 Maturity expected in Winter 2021 </a:t>
          </a:r>
          <a:endParaRPr lang="en-CA" sz="1600" kern="1200" dirty="0"/>
        </a:p>
      </dsp:txBody>
      <dsp:txXfrm>
        <a:off x="1463611" y="3514759"/>
        <a:ext cx="3110173" cy="105875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61372-CE64-4EF6-95A5-52C7AA631E80}" type="datetimeFigureOut">
              <a:rPr lang="en-CA" smtClean="0"/>
              <a:t>2022-05-13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C4D29-E674-463F-BA1D-9D97CF51D90D}" type="slidenum">
              <a:rPr lang="en-CA" smtClean="0"/>
              <a:t>‹#›</a:t>
            </a:fld>
            <a:endParaRPr lang="en-CA"/>
          </a:p>
        </p:txBody>
      </p:sp>
    </p:spTree>
    <p:extLst>
      <p:ext uri="{BB962C8B-B14F-4D97-AF65-F5344CB8AC3E}">
        <p14:creationId xmlns:p14="http://schemas.microsoft.com/office/powerpoint/2010/main" val="313160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7ABD91-65D0-427B-BEB5-6C7A332A5639}" type="slidenum">
              <a:rPr lang="en-US" smtClean="0"/>
              <a:t>1</a:t>
            </a:fld>
            <a:endParaRPr lang="en-US"/>
          </a:p>
        </p:txBody>
      </p:sp>
    </p:spTree>
    <p:extLst>
      <p:ext uri="{BB962C8B-B14F-4D97-AF65-F5344CB8AC3E}">
        <p14:creationId xmlns:p14="http://schemas.microsoft.com/office/powerpoint/2010/main" val="136077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Cardinality has similar challenges for a mezzo level profile like ours – because its inherited and derived profiles aren’t allowed to loosen or extend it</a:t>
            </a:r>
          </a:p>
          <a:p>
            <a:endParaRPr lang="en-CA" dirty="0"/>
          </a:p>
          <a:p>
            <a:r>
              <a:rPr lang="en-CA" dirty="0"/>
              <a:t>So we have to be very careful about where and when we make cardinality changes – if you see it in the Baseline its almost always going to be happening at the child elements on things like coding – if you say </a:t>
            </a:r>
            <a:r>
              <a:rPr lang="en-CA" dirty="0" err="1"/>
              <a:t>youre</a:t>
            </a:r>
            <a:r>
              <a:rPr lang="en-CA" dirty="0"/>
              <a:t> sending me a code – then you have to send a code and system</a:t>
            </a:r>
          </a:p>
        </p:txBody>
      </p:sp>
      <p:sp>
        <p:nvSpPr>
          <p:cNvPr id="4" name="Slide Number Placeholder 3"/>
          <p:cNvSpPr>
            <a:spLocks noGrp="1"/>
          </p:cNvSpPr>
          <p:nvPr>
            <p:ph type="sldNum" sz="quarter" idx="5"/>
          </p:nvPr>
        </p:nvSpPr>
        <p:spPr/>
        <p:txBody>
          <a:bodyPr/>
          <a:lstStyle/>
          <a:p>
            <a:fld id="{2E7B0830-41AE-4C33-9079-57DAA303F454}" type="slidenum">
              <a:rPr lang="en-CA" smtClean="0"/>
              <a:t>11</a:t>
            </a:fld>
            <a:endParaRPr lang="en-CA"/>
          </a:p>
        </p:txBody>
      </p:sp>
    </p:spTree>
    <p:extLst>
      <p:ext uri="{BB962C8B-B14F-4D97-AF65-F5344CB8AC3E}">
        <p14:creationId xmlns:p14="http://schemas.microsoft.com/office/powerpoint/2010/main" val="307813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for the profiling changes this crew is probably more interested in – terminology changes</a:t>
            </a:r>
          </a:p>
          <a:p>
            <a:endParaRPr lang="en-CA" dirty="0"/>
          </a:p>
          <a:p>
            <a:r>
              <a:rPr lang="en-CA" dirty="0"/>
              <a:t>If you see  a value set that has required binding strength- it means your profile cant change the value set and cant change the strength</a:t>
            </a:r>
          </a:p>
          <a:p>
            <a:r>
              <a:rPr lang="en-CA" dirty="0"/>
              <a:t>If its extensible – it means you can constrain the codes in the set – but its much more difficult to add additional codes unless you can prove there aren’t semantic mappings to your new codes in the original value set. You can only tighten to required or keep at extensible.</a:t>
            </a:r>
          </a:p>
          <a:p>
            <a:endParaRPr lang="en-CA" dirty="0"/>
          </a:p>
          <a:p>
            <a:r>
              <a:rPr lang="en-CA" dirty="0"/>
              <a:t>With preferred – greater mechanical flexibility to change the value set but still recommended to use the value set if at all possible – </a:t>
            </a:r>
          </a:p>
          <a:p>
            <a:r>
              <a:rPr lang="en-CA" dirty="0"/>
              <a:t>With example – the author is saying (we really don’t care use what you want </a:t>
            </a:r>
            <a:r>
              <a:rPr lang="en-CA" dirty="0" err="1"/>
              <a:t>heres</a:t>
            </a:r>
            <a:r>
              <a:rPr lang="en-CA" dirty="0"/>
              <a:t> an example of one potential coding system)</a:t>
            </a:r>
          </a:p>
        </p:txBody>
      </p:sp>
      <p:sp>
        <p:nvSpPr>
          <p:cNvPr id="4" name="Slide Number Placeholder 3"/>
          <p:cNvSpPr>
            <a:spLocks noGrp="1"/>
          </p:cNvSpPr>
          <p:nvPr>
            <p:ph type="sldNum" sz="quarter" idx="5"/>
          </p:nvPr>
        </p:nvSpPr>
        <p:spPr/>
        <p:txBody>
          <a:bodyPr/>
          <a:lstStyle/>
          <a:p>
            <a:fld id="{2E7B0830-41AE-4C33-9079-57DAA303F454}" type="slidenum">
              <a:rPr lang="en-CA" smtClean="0"/>
              <a:t>12</a:t>
            </a:fld>
            <a:endParaRPr lang="en-CA"/>
          </a:p>
        </p:txBody>
      </p:sp>
    </p:spTree>
    <p:extLst>
      <p:ext uri="{BB962C8B-B14F-4D97-AF65-F5344CB8AC3E}">
        <p14:creationId xmlns:p14="http://schemas.microsoft.com/office/powerpoint/2010/main" val="220047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rgbClr val="C00000"/>
                </a:solidFill>
              </a:rPr>
              <a:t>In the baseline we try wherever possible to use preferred – because we know there are downstream implications to going stronger than that</a:t>
            </a:r>
          </a:p>
          <a:p>
            <a:endParaRPr lang="en-CA" sz="1200" dirty="0">
              <a:solidFill>
                <a:srgbClr val="C00000"/>
              </a:solidFill>
            </a:endParaRPr>
          </a:p>
          <a:p>
            <a:r>
              <a:rPr lang="en-CA" sz="1200" dirty="0">
                <a:solidFill>
                  <a:srgbClr val="C00000"/>
                </a:solidFill>
              </a:rPr>
              <a:t>Middle – codes here are actually a subset of </a:t>
            </a:r>
            <a:r>
              <a:rPr lang="en-CA" sz="1200" dirty="0" err="1">
                <a:solidFill>
                  <a:srgbClr val="C00000"/>
                </a:solidFill>
              </a:rPr>
              <a:t>snomed</a:t>
            </a:r>
            <a:r>
              <a:rPr lang="en-CA" sz="1200" dirty="0">
                <a:solidFill>
                  <a:srgbClr val="C00000"/>
                </a:solidFill>
              </a:rPr>
              <a:t> codes specifically for covid vaccines. So they can be found in the value set on the left even though they are being defined here in their own value set</a:t>
            </a:r>
          </a:p>
          <a:p>
            <a:endParaRPr lang="en-CA" sz="1200" dirty="0">
              <a:solidFill>
                <a:srgbClr val="C00000"/>
              </a:solidFill>
            </a:endParaRPr>
          </a:p>
          <a:p>
            <a:r>
              <a:rPr lang="en-CA" sz="1200" dirty="0">
                <a:solidFill>
                  <a:srgbClr val="C00000"/>
                </a:solidFill>
              </a:rPr>
              <a:t>On the right – Profile for citizen access of immunization information from panorama</a:t>
            </a:r>
          </a:p>
          <a:p>
            <a:endParaRPr lang="en-CA" sz="1200" dirty="0">
              <a:solidFill>
                <a:srgbClr val="C00000"/>
              </a:solidFill>
            </a:endParaRPr>
          </a:p>
          <a:p>
            <a:r>
              <a:rPr lang="en-CA" sz="1200" dirty="0">
                <a:solidFill>
                  <a:srgbClr val="C00000"/>
                </a:solidFill>
              </a:rPr>
              <a:t>(e.g., diluent, sterile water injections, new codes, etc.)</a:t>
            </a:r>
          </a:p>
          <a:p>
            <a:endParaRPr lang="en-CA" sz="1200" dirty="0">
              <a:solidFill>
                <a:srgbClr val="C00000"/>
              </a:solidFill>
            </a:endParaRPr>
          </a:p>
          <a:p>
            <a:r>
              <a:rPr lang="en-CA" sz="1200" dirty="0">
                <a:solidFill>
                  <a:srgbClr val="C00000"/>
                </a:solidFill>
              </a:rPr>
              <a:t>If we had set the binding strength to required – some gaps are expected (even for systems like panorama that we think of as highly standardized).</a:t>
            </a:r>
            <a:endParaRPr lang="en-CA" dirty="0"/>
          </a:p>
        </p:txBody>
      </p:sp>
      <p:sp>
        <p:nvSpPr>
          <p:cNvPr id="4" name="Slide Number Placeholder 3"/>
          <p:cNvSpPr>
            <a:spLocks noGrp="1"/>
          </p:cNvSpPr>
          <p:nvPr>
            <p:ph type="sldNum" sz="quarter" idx="5"/>
          </p:nvPr>
        </p:nvSpPr>
        <p:spPr/>
        <p:txBody>
          <a:bodyPr/>
          <a:lstStyle/>
          <a:p>
            <a:fld id="{2E7B0830-41AE-4C33-9079-57DAA303F454}" type="slidenum">
              <a:rPr lang="en-CA" smtClean="0"/>
              <a:t>13</a:t>
            </a:fld>
            <a:endParaRPr lang="en-CA"/>
          </a:p>
        </p:txBody>
      </p:sp>
    </p:spTree>
    <p:extLst>
      <p:ext uri="{BB962C8B-B14F-4D97-AF65-F5344CB8AC3E}">
        <p14:creationId xmlns:p14="http://schemas.microsoft.com/office/powerpoint/2010/main" val="189642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(1:15) Thanks Mike, one of the most important things to understand about the Canadian Baseline is that it operates in a uniquely challenging space- it’s been developed through grassroots volunteer efforts which means were not starting from a place of a formal policy or program stating that the baseline will be adopted these ways – which means we also don’t have formal incentives or disincentives tied to adoption.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we’ve done considerable work in our governance stream to identify a path forward to connect with federal and jurisdictional working groups in asking them to be part of a collaborative enforcement body that will enforce the use of the CA Baseline in their jurisdictions for any prospective guides. We know jurisdictions like BC have already started to include the Baseline in their standards catalogue but we’ve also heard that they are looking for some assurance to the maturity and stability in the content before enforcing that their implementation guide authors start using the CA Baseline.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in the meantime we’ve outlined a number of mechanisms that implementors can use to adopt and test the profiles for the improvement of their content as well as the improvement and further maturity of ours. </a:t>
            </a:r>
          </a:p>
          <a:p>
            <a:pPr marL="0" indent="0" algn="l">
              <a:buFont typeface="Arial" panose="020B0604020202020204" pitchFamily="34" charset="0"/>
              <a:buNone/>
            </a:pPr>
            <a:r>
              <a:rPr lang="en-US" dirty="0">
                <a:latin typeface="Verdana" panose="020B0604030504040204" pitchFamily="34" charset="0"/>
                <a:ea typeface="Verdana" panose="020B0604030504040204" pitchFamily="34" charset="0"/>
              </a:rPr>
              <a:t>So I’m Going to talk about four of these mechanisms today and the conditions in which </a:t>
            </a:r>
            <a:r>
              <a:rPr lang="en-US" dirty="0" err="1">
                <a:latin typeface="Verdana" panose="020B0604030504040204" pitchFamily="34" charset="0"/>
                <a:ea typeface="Verdana" panose="020B0604030504040204" pitchFamily="34" charset="0"/>
              </a:rPr>
              <a:t>theyre</a:t>
            </a:r>
            <a:r>
              <a:rPr lang="en-US" dirty="0">
                <a:latin typeface="Verdana" panose="020B0604030504040204" pitchFamily="34" charset="0"/>
                <a:ea typeface="Verdana" panose="020B0604030504040204" pitchFamily="34" charset="0"/>
              </a:rPr>
              <a:t> most helpful to implementors. </a:t>
            </a:r>
          </a:p>
          <a:p>
            <a:pPr marL="0" indent="0" algn="l">
              <a:buFont typeface="Arial" panose="020B0604020202020204" pitchFamily="34" charset="0"/>
              <a:buNone/>
            </a:pPr>
            <a:endParaRPr lang="en-US" dirty="0">
              <a:latin typeface="Verdana" panose="020B0604030504040204" pitchFamily="34" charset="0"/>
              <a:ea typeface="Verdana" panose="020B060403050404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09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(1:36)  </a:t>
            </a:r>
            <a:r>
              <a:rPr lang="en-US" dirty="0"/>
              <a:t>We’re going to start from the most flexible approach that implementors can begin adopting immediately while the Baseline is still considered an evolving draft.</a:t>
            </a:r>
            <a:endParaRPr lang="en-CA" dirty="0"/>
          </a:p>
          <a:p>
            <a:endParaRPr lang="en-CA" dirty="0"/>
          </a:p>
          <a:p>
            <a:r>
              <a:rPr lang="en-CA" dirty="0"/>
              <a:t>So Informal alignment is not a mechanism per se, but it’s the approach that the Canadian standards community has been using for the last 18 months to align their guides and profiles to the earliest drafts of the baseline. </a:t>
            </a:r>
          </a:p>
          <a:p>
            <a:r>
              <a:rPr lang="en-CA" dirty="0"/>
              <a:t>The process is manual visual comparison of the profile differential to note what cardinality, MS flag constraints and terminology recommendations are in place and then carrying that over into their profiles. </a:t>
            </a:r>
          </a:p>
          <a:p>
            <a:endParaRPr lang="en-CA" dirty="0"/>
          </a:p>
          <a:p>
            <a:r>
              <a:rPr lang="en-CA" dirty="0"/>
              <a:t>The biggest benefit of this approach that doesn’t force you to inherit all constraints – making it a good choice for implementors developing production level systems that are more averse to changes in the baseline.  This approach also allows deviation from the CA Baseline when it’s appropriate, say you have a fringe use case that falls south of the 80/20 rule.</a:t>
            </a:r>
          </a:p>
          <a:p>
            <a:endParaRPr lang="en-CA" dirty="0"/>
          </a:p>
          <a:p>
            <a:r>
              <a:rPr lang="en-CA" dirty="0"/>
              <a:t>The downside of this is approach is that we don’t have transparency on who is using it. Because of this, it increases the risk of missing places where CA Baseline that overly restrictive. </a:t>
            </a:r>
          </a:p>
          <a:p>
            <a:endParaRPr lang="en-CA" dirty="0"/>
          </a:p>
          <a:p>
            <a:r>
              <a:rPr lang="en-CA" dirty="0"/>
              <a:t>It’s critical that if you are using this approach – you communicate back to the CA Baseline team when you’ve identified a constraint that you can’t reasonably carry over into your guide– and you do so using our simplifier issue log.</a:t>
            </a:r>
          </a:p>
          <a:p>
            <a:endParaRPr lang="en-CA" dirty="0"/>
          </a:p>
          <a:p>
            <a:r>
              <a:rPr lang="en-US" dirty="0"/>
              <a:t>As the baseline profiles become more mature &amp; stable – this remains a good approach for </a:t>
            </a:r>
            <a:r>
              <a:rPr lang="en-US" dirty="0" err="1"/>
              <a:t>Iguide</a:t>
            </a:r>
            <a:r>
              <a:rPr lang="en-US" dirty="0"/>
              <a:t> authors who have other reasons for not inheriting the constraints directly – one example might </a:t>
            </a:r>
            <a:r>
              <a:rPr lang="en-US" dirty="0" err="1"/>
              <a:t>br</a:t>
            </a:r>
            <a:r>
              <a:rPr lang="en-US" dirty="0"/>
              <a:t> for those anticipating an already nested structure in their profile (e.g., like we see around some types of observations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99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 We consider the next approach to be less flexible and narrowly scoped in how an implementor can use this mechanism. When we say instance, we’re typically talking about examples that model the constraints outlined in the specification. Just because I develop examples for a </a:t>
            </a:r>
            <a:r>
              <a:rPr lang="en-US" dirty="0" err="1"/>
              <a:t>PrescribeIT</a:t>
            </a:r>
            <a:r>
              <a:rPr lang="en-US" dirty="0"/>
              <a:t> implementation guide </a:t>
            </a:r>
            <a:r>
              <a:rPr lang="en-US" dirty="0" err="1"/>
              <a:t>doesnt</a:t>
            </a:r>
            <a:r>
              <a:rPr lang="en-US" dirty="0"/>
              <a:t> mean I can’t also validate those examples against the rules set out in non-</a:t>
            </a:r>
            <a:r>
              <a:rPr lang="en-US" dirty="0" err="1"/>
              <a:t>prescribeit</a:t>
            </a:r>
            <a:r>
              <a:rPr lang="en-US" dirty="0"/>
              <a:t> profiles.</a:t>
            </a:r>
          </a:p>
          <a:p>
            <a:endParaRPr lang="en-US" dirty="0"/>
          </a:p>
          <a:p>
            <a:r>
              <a:rPr lang="en-US" dirty="0"/>
              <a:t>And I do so by editing my example file to call out the profile or profiles I’d like to validate the instance against. I’d run that through one of the validator tools and receive information back from the tool indicating if there are any warnings or errors related to breaking profile rules. </a:t>
            </a:r>
          </a:p>
          <a:p>
            <a:endParaRPr lang="en-US" dirty="0"/>
          </a:p>
          <a:p>
            <a:r>
              <a:rPr lang="en-US" dirty="0"/>
              <a:t>So lets say, my guide only requires patient name text, but the CA Baseline has a rule that requires either given, family, or both names be present …if my example only includes name text and I run it up against my profile AND the Baseline profile– this approach would tell my I failed a rule in the CA baseline. And ultimately tell me there is a gap between my content and the Baseline that needs to be resolved.</a:t>
            </a:r>
          </a:p>
          <a:p>
            <a:endParaRPr lang="en-US" dirty="0"/>
          </a:p>
          <a:p>
            <a:r>
              <a:rPr lang="en-US" dirty="0"/>
              <a:t>So it works really well on cardinality and invariant constraints. However, it doesn’t cover validation of Must Support flags which actually tend to be one of the trickier areas to assess alignment. </a:t>
            </a:r>
          </a:p>
          <a:p>
            <a:endParaRPr lang="en-US" dirty="0"/>
          </a:p>
          <a:p>
            <a:r>
              <a:rPr lang="en-US" dirty="0"/>
              <a:t>So while we widely encourage everyone to use this approach in their arsenal – particularly those who want to prove that published specifications don’t inhibit conformance the Baseline) … it still need to be combined with other approaches to confidently guarantee alignment to the CA Baseline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819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(1:06) The </a:t>
            </a:r>
            <a:r>
              <a:rPr lang="en-US" dirty="0" err="1"/>
              <a:t>Iguide</a:t>
            </a:r>
            <a:r>
              <a:rPr lang="en-US" dirty="0"/>
              <a:t> Dependency approach on the other hand allows you to reference other </a:t>
            </a:r>
            <a:r>
              <a:rPr lang="en-US" dirty="0" err="1"/>
              <a:t>Iguide</a:t>
            </a:r>
            <a:r>
              <a:rPr lang="en-US" dirty="0"/>
              <a:t> content – like extensions and profiles and value sets without having to rebuild those within your own implementation guide packages. So </a:t>
            </a:r>
            <a:r>
              <a:rPr lang="en-US" dirty="0" err="1"/>
              <a:t>uf</a:t>
            </a:r>
            <a:r>
              <a:rPr lang="en-US" dirty="0"/>
              <a:t> you’re in BC and  you want to leverage  the aboriginal identity group extension that </a:t>
            </a:r>
            <a:r>
              <a:rPr lang="en-US" dirty="0" err="1"/>
              <a:t>weve</a:t>
            </a:r>
            <a:r>
              <a:rPr lang="en-US" dirty="0"/>
              <a:t> socialized within the baseline - you’d be able to include the CA Baseline as one your guide dependencies and then </a:t>
            </a:r>
            <a:r>
              <a:rPr lang="en-US" dirty="0" err="1"/>
              <a:t>youre</a:t>
            </a:r>
            <a:r>
              <a:rPr lang="en-US" dirty="0"/>
              <a:t> not stuck maintaining or changing this extension over time. </a:t>
            </a:r>
          </a:p>
          <a:p>
            <a:endParaRPr lang="en-US" dirty="0"/>
          </a:p>
          <a:p>
            <a:r>
              <a:rPr lang="en-US" dirty="0"/>
              <a:t>Including an implementation guide dependency to the baseline doesn’t force you to use any specific content in the baseline – but it’s a particularly helpful approach for folks who are expecting to develop profiles that will rely on nationally standardized extensions and terminologies – a lot of the extensions we’ve surfaced to date are patient and </a:t>
            </a:r>
            <a:r>
              <a:rPr lang="en-US" dirty="0" err="1"/>
              <a:t>practiotioner</a:t>
            </a:r>
            <a:r>
              <a:rPr lang="en-US" dirty="0"/>
              <a:t> focused. So folks who are working on client and provider registries – this is a great approach for you to start implementing as soon as you can. </a:t>
            </a:r>
          </a:p>
          <a:p>
            <a:endParaRPr lang="en-US" dirty="0"/>
          </a:p>
          <a:p>
            <a:r>
              <a:rPr lang="en-US" dirty="0"/>
              <a:t>Now the downside of this approach is that it works best when you have a stable versioned package that you can point to. Which from the Baseline perspective is coming very soon but isn’t available this week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4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Mike will talk to this in a few minutes, but we’d like to align a package release around our movement into Maturity Level 1. Which we’re expecting within the next few weeks. We’ll make an announcement on the </a:t>
            </a:r>
            <a:r>
              <a:rPr lang="en-US" dirty="0" err="1"/>
              <a:t>Infocentral</a:t>
            </a:r>
            <a:r>
              <a:rPr lang="en-US" dirty="0"/>
              <a:t> forum when we’ve released the package. You can also subscribe for updates using the subscribe button on the CA baseline simplifier project or reach out to Mike and I in our ask the speaker session if you’re </a:t>
            </a:r>
            <a:r>
              <a:rPr lang="en-US" dirty="0" err="1"/>
              <a:t>particulary</a:t>
            </a:r>
            <a:r>
              <a:rPr lang="en-US" dirty="0"/>
              <a:t> interested in getting your hands on it immediately when its fresh off the presses. </a:t>
            </a:r>
          </a:p>
          <a:p>
            <a:endParaRPr lang="en-US" dirty="0"/>
          </a:p>
          <a:p>
            <a:r>
              <a:rPr lang="en-US" dirty="0"/>
              <a:t>I’ve included screenshots showing the different mechanisms your teams are able to use to add </a:t>
            </a:r>
            <a:r>
              <a:rPr lang="en-US" dirty="0" err="1"/>
              <a:t>Iguide</a:t>
            </a:r>
            <a:r>
              <a:rPr lang="en-US" dirty="0"/>
              <a:t> dependencies into your projects. </a:t>
            </a:r>
            <a:r>
              <a:rPr lang="en-US" dirty="0" err="1"/>
              <a:t>Firely</a:t>
            </a:r>
            <a:r>
              <a:rPr lang="en-US" dirty="0"/>
              <a:t> the team behind simplifier has some great documentation and a few presentations of their own on adding in dependencies into your simplifier projects – I’ve dropped the link in the slide for folks who are interested.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0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 Last but certainly not least is Re-profiling. You might’ve heard us say in the past – profiles should derive or inherit constraints from the baseline. They do so through a process called Re-profiling. </a:t>
            </a:r>
          </a:p>
          <a:p>
            <a:endParaRPr lang="en-US" dirty="0"/>
          </a:p>
          <a:p>
            <a:r>
              <a:rPr lang="en-US" dirty="0"/>
              <a:t>Its the most rigid mechanism for adopting the baseline, but it also carries with it the most benefits. By indicating your profile is based on the CA </a:t>
            </a:r>
            <a:r>
              <a:rPr lang="en-US" dirty="0" err="1"/>
              <a:t>Basline</a:t>
            </a:r>
            <a:r>
              <a:rPr lang="en-US"/>
              <a:t>– you’re </a:t>
            </a:r>
            <a:r>
              <a:rPr lang="en-US" dirty="0"/>
              <a:t>essentially copy/pasting all the work that’s been done already and only have to write code for the things you care about that weren’t originally in the baseline. </a:t>
            </a:r>
          </a:p>
          <a:p>
            <a:endParaRPr lang="en-US" dirty="0"/>
          </a:p>
          <a:p>
            <a:r>
              <a:rPr lang="en-US" dirty="0"/>
              <a:t>So, say your in Manitoba you have a pharmacy service </a:t>
            </a:r>
            <a:r>
              <a:rPr lang="en-US" dirty="0" err="1"/>
              <a:t>youre</a:t>
            </a:r>
            <a:r>
              <a:rPr lang="en-US" dirty="0"/>
              <a:t> developing a medication request profile for– and the constraints in the Baseline already covers 2/3 of your requirements but maybe you want to tighten up a few things. Re-profiling lets you do that while cutting down the time and effort to author your profile with the added benefit of reinforcing a minimum set of requirements that are shared across Canadian FHIR Prescription profiles regardless of jurisdiction or vendor. </a:t>
            </a:r>
          </a:p>
          <a:p>
            <a:endParaRPr lang="en-US" dirty="0"/>
          </a:p>
          <a:p>
            <a:r>
              <a:rPr lang="en-CA" dirty="0"/>
              <a:t>Standards might be one of the only industries where plagiarism isn’t just accepted…its heavily encouraged because it advances the greater good.</a:t>
            </a:r>
          </a:p>
          <a:p>
            <a:endParaRPr lang="en-CA" dirty="0"/>
          </a:p>
          <a:p>
            <a:r>
              <a:rPr lang="en-CA" dirty="0"/>
              <a:t>This is why this is the approach we are recommending to jurisdictional governance bodies and working groups to employ for forthcoming FHIR content. We understand that this is going to take some trust and assurance that the baseline profiles are ready for trial use, changes will be controlled, and that there will be mechanisms for implementors to surface true blockers to their ability to fully re-profile. </a:t>
            </a:r>
          </a:p>
          <a:p>
            <a:endParaRPr lang="en-CA" dirty="0"/>
          </a:p>
          <a:p>
            <a:r>
              <a:rPr lang="en-CA" dirty="0"/>
              <a:t>We’re asking early adopters to begin trialing this approach against their own use cases and to surface areas they get hung up on through the simplifier issue log. To be clear…we’re not asking for this to be in production implementations right off the bat- but we do need early testers to try this out to catch blind spots and advance the maturity level of the content so production systems can eventually begin using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)You can begin re-profiling to test out this approach – but we are just finishing up some light housekeeping on the profiles this month – so there may be a few constraints you might see relaxed in the next two weeks that are actions that arose out of our due diligence process that Mike will speak to. </a:t>
            </a:r>
          </a:p>
          <a:p>
            <a:endParaRPr lang="en-US" dirty="0"/>
          </a:p>
          <a:p>
            <a:r>
              <a:rPr lang="en-US" dirty="0"/>
              <a:t>I wanted to show a few images showing how easy it is to implement this approach. If you’re nervous or haven’t done this before or want to talk about things that are keeping you from re-profiling – reach out to Mike or I at the Ask the speaker session. If it means getting folks to trial this out and advance the standard we will find a way to meet with your team and walk them through this.</a:t>
            </a:r>
          </a:p>
          <a:p>
            <a:endParaRPr lang="en-US" dirty="0"/>
          </a:p>
          <a:p>
            <a:r>
              <a:rPr lang="en-US" dirty="0"/>
              <a:t>Now over to Mike who is going to tell you all the work we’ve done to date to get the profiles to a place you can confidently start using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46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HL7.org/FHIR</a:t>
            </a:r>
          </a:p>
        </p:txBody>
      </p:sp>
      <p:sp>
        <p:nvSpPr>
          <p:cNvPr id="4" name="Slide Number Placeholder 3"/>
          <p:cNvSpPr>
            <a:spLocks noGrp="1"/>
          </p:cNvSpPr>
          <p:nvPr>
            <p:ph type="sldNum" sz="quarter" idx="5"/>
          </p:nvPr>
        </p:nvSpPr>
        <p:spPr/>
        <p:txBody>
          <a:bodyPr/>
          <a:lstStyle/>
          <a:p>
            <a:fld id="{BF7ABD91-65D0-427B-BEB5-6C7A332A5639}" type="slidenum">
              <a:rPr lang="en-US" smtClean="0"/>
              <a:t>3</a:t>
            </a:fld>
            <a:endParaRPr lang="en-US"/>
          </a:p>
        </p:txBody>
      </p:sp>
    </p:spTree>
    <p:extLst>
      <p:ext uri="{BB962C8B-B14F-4D97-AF65-F5344CB8AC3E}">
        <p14:creationId xmlns:p14="http://schemas.microsoft.com/office/powerpoint/2010/main" val="47080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seconds )You can begin re-profiling to test out this approach – but we are just finishing up some light housekeeping on the profiles this month – so there may be a few constraints you might see relaxed in the next two weeks that are actions that arose out of our due diligence process that Mike will speak to. </a:t>
            </a:r>
          </a:p>
          <a:p>
            <a:endParaRPr lang="en-US" dirty="0"/>
          </a:p>
          <a:p>
            <a:r>
              <a:rPr lang="en-US" dirty="0"/>
              <a:t>I wanted to show a few images showing how easy it is to implement this approach. If you’re nervous or haven’t done this before or want to talk about things that are keeping you from re-profiling – reach out to Mike or I at the Ask the speaker session. If it means getting folks to trial this out and advance the standard we will find a way to meet with your team and walk them through this.</a:t>
            </a:r>
          </a:p>
          <a:p>
            <a:endParaRPr lang="en-US" dirty="0"/>
          </a:p>
          <a:p>
            <a:r>
              <a:rPr lang="en-US" dirty="0"/>
              <a:t>Now over to Mike who is going to tell you all the work we’ve done to date to get the profiles to a place you can confidently start using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D604A-1B69-4073-9233-94A2A1EA555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5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dirty="0">
                <a:solidFill>
                  <a:schemeClr val="accent1"/>
                </a:solidFill>
              </a:rPr>
              <a:t>Due Diligence Review:</a:t>
            </a:r>
          </a:p>
          <a:p>
            <a:pPr algn="l"/>
            <a:r>
              <a:rPr lang="en-CA" sz="1200" dirty="0">
                <a:solidFill>
                  <a:schemeClr val="accent1"/>
                </a:solidFill>
              </a:rPr>
              <a:t>Handful (2-3) National/International </a:t>
            </a:r>
            <a:r>
              <a:rPr lang="en-CA" sz="1200" dirty="0" err="1">
                <a:solidFill>
                  <a:schemeClr val="accent1"/>
                </a:solidFill>
              </a:rPr>
              <a:t>IGuides</a:t>
            </a:r>
            <a:r>
              <a:rPr lang="en-CA" sz="1200" dirty="0">
                <a:solidFill>
                  <a:schemeClr val="accent1"/>
                </a:solidFill>
              </a:rPr>
              <a:t> used as comparison points during Friday Calls</a:t>
            </a:r>
          </a:p>
          <a:p>
            <a:pPr algn="l"/>
            <a:endParaRPr lang="en-CA" sz="1200" dirty="0">
              <a:solidFill>
                <a:schemeClr val="accent1"/>
              </a:solidFill>
            </a:endParaRPr>
          </a:p>
          <a:p>
            <a:pPr algn="l"/>
            <a:r>
              <a:rPr lang="en-CA" sz="1200" dirty="0">
                <a:solidFill>
                  <a:schemeClr val="accent1"/>
                </a:solidFill>
              </a:rPr>
              <a:t>*First level definition needed (what’s the depth we want to get to before building to a 2</a:t>
            </a:r>
            <a:r>
              <a:rPr lang="en-CA" sz="1200" baseline="30000" dirty="0">
                <a:solidFill>
                  <a:schemeClr val="accent1"/>
                </a:solidFill>
              </a:rPr>
              <a:t>nd</a:t>
            </a:r>
            <a:r>
              <a:rPr lang="en-CA" sz="1200" dirty="0">
                <a:solidFill>
                  <a:schemeClr val="accent1"/>
                </a:solidFill>
              </a:rPr>
              <a:t> level review with larger community </a:t>
            </a:r>
          </a:p>
          <a:p>
            <a:r>
              <a:rPr lang="en-CA" dirty="0"/>
              <a:t>Need to have some recognition of the step that is required at a national level to align the provinces (not just align the implementors w/in provinces) – gap that needs to be filled and this process will need to align to that.</a:t>
            </a:r>
          </a:p>
          <a:p>
            <a:r>
              <a:rPr lang="en-CA" dirty="0"/>
              <a:t>Identify enablers needed to accomplish these milestones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A656C-E894-471F-980B-1205A676A9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https://simplifier.net/guide/UKCoreDevelopment2/Profiles</a:t>
            </a:r>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28</a:t>
            </a:fld>
            <a:endParaRPr lang="en-CA"/>
          </a:p>
        </p:txBody>
      </p:sp>
    </p:spTree>
    <p:extLst>
      <p:ext uri="{BB962C8B-B14F-4D97-AF65-F5344CB8AC3E}">
        <p14:creationId xmlns:p14="http://schemas.microsoft.com/office/powerpoint/2010/main" val="287998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https://confluence.hl7.org/display/FHIR/FHIR+Maturity+Model#:~:text=This%20page%20describes%20the%205,it%20has%20been%20subject%20to.</a:t>
            </a:r>
          </a:p>
          <a:p>
            <a:r>
              <a:rPr lang="en-CA" dirty="0"/>
              <a:t>https://simplifier.net/guide/UKCoreDevelopment2/Profiles</a:t>
            </a:r>
          </a:p>
          <a:p>
            <a:endParaRPr lang="en-CA" dirty="0"/>
          </a:p>
          <a:p>
            <a:r>
              <a:rPr lang="en-CA" dirty="0"/>
              <a:t>From the HL7 Confluence Site – Footnotes: </a:t>
            </a:r>
            <a:r>
              <a:rPr lang="en-US" sz="1200" dirty="0"/>
              <a:t>Any of the criteria can be waived provided the sponsoring WG can convince the FMG that that criteria should not apply in the case of a specific artifact.</a:t>
            </a:r>
          </a:p>
          <a:p>
            <a:endParaRPr lang="en-US" sz="1200" dirty="0"/>
          </a:p>
          <a:p>
            <a:r>
              <a:rPr lang="en-US" sz="1200" dirty="0"/>
              <a:t>Tested across scope means:</a:t>
            </a:r>
          </a:p>
          <a:p>
            <a:r>
              <a:rPr lang="en-US" sz="1200" dirty="0"/>
              <a:t>- The FMG has signed off on the list of "example contexts" defined for the artifact- For each example context, the artifact has either been: reviewed and approved by a domain expert for that scope area, mapped to an existing implemented scope-area-specific standard or tested in an implementation</a:t>
            </a:r>
          </a:p>
          <a:p>
            <a:r>
              <a:rPr lang="en-US" sz="1200" dirty="0"/>
              <a:t>In most cases, if an artifact is derived from or otherwise depends on another artifact, the derived artifact cannot be more mature than the artifact referenced. However, FMG may make general or specific exceptions to this rule.</a:t>
            </a:r>
          </a:p>
          <a:p>
            <a:r>
              <a:rPr lang="en-US" sz="1200" dirty="0"/>
              <a:t>In some cases, an artifact may have components or dependencies that are a lower level than the resource overall. For example, a resource may have been well tested, with the exception of one or two data elements which are "new" or that have limited production use due to the distribution of early adopters. In these cases, a "maturity note" will be provided that highlights areas of the resource that are considered "less mature" than the resource as a whole.</a:t>
            </a:r>
          </a:p>
          <a:p>
            <a:endParaRPr lang="en-CA" dirty="0"/>
          </a:p>
          <a:p>
            <a:endParaRPr lang="en-CA" dirty="0"/>
          </a:p>
          <a:p>
            <a:r>
              <a:rPr lang="en-US" dirty="0"/>
              <a:t># of comparison specifications included as parameters in the definition for maturity (differentiate specs that have been implemented vs those that are also still in draft form)</a:t>
            </a:r>
          </a:p>
          <a:p>
            <a:r>
              <a:rPr lang="en-US" dirty="0"/>
              <a:t>#of times the baseline/profiles based off the baseline are used as another indicator for later levels of maturity</a:t>
            </a:r>
          </a:p>
          <a:p>
            <a:endParaRPr lang="en-CA" dirty="0"/>
          </a:p>
          <a:p>
            <a:r>
              <a:rPr lang="en-US" sz="1100" dirty="0"/>
              <a:t>June 25: For Continued Discussion:</a:t>
            </a:r>
          </a:p>
          <a:p>
            <a:r>
              <a:rPr lang="en-US" sz="1100" dirty="0">
                <a:highlight>
                  <a:srgbClr val="FFFF00"/>
                </a:highlight>
              </a:rPr>
              <a:t>-inclusion of some interoperability milestone - e.g., between at least one pairing of implementors</a:t>
            </a:r>
          </a:p>
          <a:p>
            <a:endParaRPr lang="en-US" sz="1100" dirty="0"/>
          </a:p>
          <a:p>
            <a:r>
              <a:rPr lang="en-US" sz="1100" dirty="0">
                <a:highlight>
                  <a:srgbClr val="FFFF00"/>
                </a:highlight>
              </a:rPr>
              <a:t>-do we need to define what combinations and numbers would be necessary for meeting this bar (e.g., implemented in at least 5 independent production instances deployed across at least X jurisdictions representing X implementor types (e.g., EHR vendors, jurisdictional health assets, mobile applications, etc.)?</a:t>
            </a:r>
          </a:p>
          <a:p>
            <a:endParaRPr lang="en-US" sz="1100" dirty="0">
              <a:highlight>
                <a:srgbClr val="FFFF00"/>
              </a:highlight>
            </a:endParaRPr>
          </a:p>
          <a:p>
            <a:r>
              <a:rPr lang="en-US" sz="1100" dirty="0">
                <a:highlight>
                  <a:srgbClr val="FFFF00"/>
                </a:highlight>
              </a:rPr>
              <a:t>July 9 2021 Discussion:</a:t>
            </a:r>
          </a:p>
          <a:p>
            <a:endParaRPr lang="en-US" sz="11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Emphasize maturation</a:t>
            </a:r>
          </a:p>
          <a:p>
            <a:pPr marL="171450" indent="-171450">
              <a:buFont typeface="Arial" panose="020B0604020202020204" pitchFamily="34" charset="0"/>
              <a:buChar char="•"/>
            </a:pPr>
            <a:r>
              <a:rPr lang="en-CA" sz="1000" dirty="0"/>
              <a:t>5 production instances seems good to inherit</a:t>
            </a:r>
          </a:p>
          <a:p>
            <a:pPr marL="171450" indent="-171450">
              <a:buFont typeface="Arial" panose="020B0604020202020204" pitchFamily="34" charset="0"/>
              <a:buChar char="•"/>
            </a:pPr>
            <a:r>
              <a:rPr lang="en-CA" sz="1000" dirty="0"/>
              <a:t>Call out the implementor types explicitly; adds to the authority of the maturation process</a:t>
            </a:r>
          </a:p>
          <a:p>
            <a:pPr marL="628650" lvl="1" indent="-171450">
              <a:buFont typeface="Arial" panose="020B0604020202020204" pitchFamily="34" charset="0"/>
              <a:buChar char="•"/>
            </a:pPr>
            <a:r>
              <a:rPr lang="en-CA" sz="1000" dirty="0"/>
              <a:t>EHR Vendors</a:t>
            </a:r>
          </a:p>
          <a:p>
            <a:pPr marL="628650" lvl="1" indent="-171450">
              <a:buFont typeface="Arial" panose="020B0604020202020204" pitchFamily="34" charset="0"/>
              <a:buChar char="•"/>
            </a:pPr>
            <a:r>
              <a:rPr lang="en-CA" sz="1000" dirty="0"/>
              <a:t>Jurisdictional Health Assets</a:t>
            </a:r>
          </a:p>
          <a:p>
            <a:pPr marL="628650" lvl="1" indent="-171450">
              <a:buFont typeface="Arial" panose="020B0604020202020204" pitchFamily="34" charset="0"/>
              <a:buChar char="•"/>
            </a:pPr>
            <a:r>
              <a:rPr lang="en-CA" sz="1000" dirty="0"/>
              <a:t>(to continue to fill this out)</a:t>
            </a:r>
          </a:p>
          <a:p>
            <a:pPr marL="171450" lvl="0" indent="-171450">
              <a:buFont typeface="Arial" panose="020B0604020202020204" pitchFamily="34" charset="0"/>
              <a:buChar char="•"/>
            </a:pPr>
            <a:r>
              <a:rPr lang="en-CA" sz="1000" dirty="0"/>
              <a:t>Given it’s a baseline profile, what does ‘implementation’ look like?</a:t>
            </a:r>
          </a:p>
          <a:p>
            <a:pPr marL="171450" lvl="0" indent="-171450">
              <a:buFont typeface="Arial" panose="020B0604020202020204" pitchFamily="34" charset="0"/>
              <a:buChar char="•"/>
            </a:pPr>
            <a:r>
              <a:rPr lang="en-CA" sz="1000" dirty="0"/>
              <a:t>CA Baseline Profiles are meant to be used as the starting point for Canadian </a:t>
            </a:r>
            <a:r>
              <a:rPr lang="en-CA" sz="1000" dirty="0" err="1"/>
              <a:t>fhir</a:t>
            </a:r>
            <a:r>
              <a:rPr lang="en-CA" sz="1000" dirty="0"/>
              <a:t> profiles &gt; expectation at Level 5 is that these derived profiles have been ‘implemented’ in whichever project they’re of</a:t>
            </a:r>
          </a:p>
          <a:p>
            <a:pPr marL="171450" lvl="0" indent="-171450">
              <a:buFont typeface="Arial" panose="020B0604020202020204" pitchFamily="34" charset="0"/>
              <a:buChar char="•"/>
            </a:pPr>
            <a:r>
              <a:rPr lang="en-CA" sz="1000" dirty="0"/>
              <a:t>Perhaps revise wording of “implementation” and focus more on CA Baseline’s role as a “starting point” for other profiles</a:t>
            </a:r>
          </a:p>
          <a:p>
            <a:pPr marL="628650" lvl="1" indent="-171450">
              <a:buFont typeface="Arial" panose="020B0604020202020204" pitchFamily="34" charset="0"/>
              <a:buChar char="•"/>
            </a:pPr>
            <a:r>
              <a:rPr lang="en-CA" sz="1000" dirty="0"/>
              <a:t>“</a:t>
            </a:r>
            <a:r>
              <a:rPr lang="en-US" sz="1000" dirty="0"/>
              <a:t>at least 5 independent production systems have used (derived from) the CA Baseline Profile as a starting point”</a:t>
            </a:r>
          </a:p>
          <a:p>
            <a:pPr marL="171450" lvl="0" indent="-171450">
              <a:buFont typeface="Arial" panose="020B0604020202020204" pitchFamily="34" charset="0"/>
              <a:buChar char="•"/>
            </a:pPr>
            <a:r>
              <a:rPr lang="en-US" sz="1000" dirty="0"/>
              <a:t>Difficult to require </a:t>
            </a:r>
            <a:r>
              <a:rPr lang="en-US" sz="1000" u="sng" dirty="0"/>
              <a:t>every</a:t>
            </a:r>
            <a:r>
              <a:rPr lang="en-US" sz="1000" dirty="0"/>
              <a:t> jurisdiction to have ‘derived’ a profile off of it</a:t>
            </a:r>
          </a:p>
          <a:p>
            <a:pPr marL="628650" lvl="1" indent="-171450">
              <a:buFont typeface="Arial" panose="020B0604020202020204" pitchFamily="34" charset="0"/>
              <a:buChar char="•"/>
            </a:pPr>
            <a:r>
              <a:rPr lang="en-US" sz="1000" dirty="0"/>
              <a:t>3 has been the # jurisdictions used thus far</a:t>
            </a:r>
          </a:p>
          <a:p>
            <a:pPr marL="628650" lvl="1" indent="-171450">
              <a:buFont typeface="Arial" panose="020B0604020202020204" pitchFamily="34" charset="0"/>
              <a:buChar char="•"/>
            </a:pPr>
            <a:r>
              <a:rPr lang="en-US" sz="1000" dirty="0"/>
              <a:t>Connecting the two metrics: 5 </a:t>
            </a:r>
            <a:r>
              <a:rPr lang="en-US" sz="1000" dirty="0" err="1"/>
              <a:t>ind</a:t>
            </a:r>
            <a:r>
              <a:rPr lang="en-US" sz="1000" dirty="0"/>
              <a:t> prod sys’s, across 3 jurisdictions</a:t>
            </a:r>
          </a:p>
          <a:p>
            <a:pPr marL="628650" lvl="1" indent="-171450">
              <a:buFont typeface="Arial" panose="020B0604020202020204" pitchFamily="34" charset="0"/>
              <a:buChar char="•"/>
            </a:pPr>
            <a:r>
              <a:rPr lang="en-US" sz="1000" dirty="0"/>
              <a:t>(a project which is implemented across jurisdictions [e.g. </a:t>
            </a:r>
            <a:r>
              <a:rPr lang="en-US" sz="1000" dirty="0" err="1"/>
              <a:t>RxIT</a:t>
            </a:r>
            <a:r>
              <a:rPr lang="en-US" sz="1000" dirty="0"/>
              <a:t>] would cover all 3 jurisdictions with 1 project; thus, a CA Profile derived off of by this project would qualify across those jurisdictions)</a:t>
            </a:r>
          </a:p>
          <a:p>
            <a:endParaRPr lang="en-CA" dirty="0"/>
          </a:p>
        </p:txBody>
      </p:sp>
      <p:sp>
        <p:nvSpPr>
          <p:cNvPr id="4" name="Slide Number Placeholder 3"/>
          <p:cNvSpPr>
            <a:spLocks noGrp="1"/>
          </p:cNvSpPr>
          <p:nvPr>
            <p:ph type="sldNum" sz="quarter" idx="5"/>
          </p:nvPr>
        </p:nvSpPr>
        <p:spPr/>
        <p:txBody>
          <a:bodyPr/>
          <a:lstStyle/>
          <a:p>
            <a:fld id="{557C4D29-E674-463F-BA1D-9D97CF51D90D}" type="slidenum">
              <a:rPr lang="en-CA" smtClean="0"/>
              <a:t>29</a:t>
            </a:fld>
            <a:endParaRPr lang="en-CA"/>
          </a:p>
        </p:txBody>
      </p:sp>
    </p:spTree>
    <p:extLst>
      <p:ext uri="{BB962C8B-B14F-4D97-AF65-F5344CB8AC3E}">
        <p14:creationId xmlns:p14="http://schemas.microsoft.com/office/powerpoint/2010/main" val="427249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Profiles are the computable representation of the needs of a specific implementation. They are in themselves resources (StructureDefinition) which means that profiles can be queried, passed in documents, </a:t>
            </a:r>
            <a:r>
              <a:rPr lang="en-CA" dirty="0" err="1"/>
              <a:t>etc</a:t>
            </a:r>
            <a:r>
              <a:rPr lang="en-CA" dirty="0"/>
              <a:t> – the same as any clinical piece of data in the FHIR model</a:t>
            </a:r>
          </a:p>
          <a:p>
            <a:r>
              <a:rPr lang="en-CA" dirty="0"/>
              <a:t> </a:t>
            </a:r>
          </a:p>
          <a:p>
            <a:r>
              <a:rPr lang="en-CA" dirty="0"/>
              <a:t>In FHIR base specification – most elements are considered optional – it’s a guide to how concepts can be modeled but not something you can implement out of the box </a:t>
            </a:r>
          </a:p>
          <a:p>
            <a:r>
              <a:rPr lang="en-CA" dirty="0"/>
              <a:t>- In a care team look up service– practitioner is one of the resources you’d expect to be used. </a:t>
            </a:r>
          </a:p>
        </p:txBody>
      </p:sp>
      <p:sp>
        <p:nvSpPr>
          <p:cNvPr id="4" name="Slide Number Placeholder 3"/>
          <p:cNvSpPr>
            <a:spLocks noGrp="1"/>
          </p:cNvSpPr>
          <p:nvPr>
            <p:ph type="sldNum" sz="quarter" idx="5"/>
          </p:nvPr>
        </p:nvSpPr>
        <p:spPr/>
        <p:txBody>
          <a:bodyPr/>
          <a:lstStyle/>
          <a:p>
            <a:fld id="{2E7B0830-41AE-4C33-9079-57DAA303F454}" type="slidenum">
              <a:rPr lang="en-CA" smtClean="0"/>
              <a:t>4</a:t>
            </a:fld>
            <a:endParaRPr lang="en-CA"/>
          </a:p>
        </p:txBody>
      </p:sp>
    </p:spTree>
    <p:extLst>
      <p:ext uri="{BB962C8B-B14F-4D97-AF65-F5344CB8AC3E}">
        <p14:creationId xmlns:p14="http://schemas.microsoft.com/office/powerpoint/2010/main" val="403011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Value of profile is that it allows us to communicate specific implementation expectations in a way that is computably enforceable </a:t>
            </a:r>
          </a:p>
          <a:p>
            <a:endParaRPr lang="en-CA" dirty="0"/>
          </a:p>
          <a:p>
            <a:r>
              <a:rPr lang="en-CA" dirty="0"/>
              <a:t>Example on the left , Example on the right we see a profile differential (essentially what has changed with profile) – and the constraints they’ve applied for this specific to a jurisdiction, and its communicating expectations for what will always come back in the response to a query for practitioner info from this particular service</a:t>
            </a:r>
          </a:p>
          <a:p>
            <a:endParaRPr lang="en-CA" dirty="0"/>
          </a:p>
          <a:p>
            <a:r>
              <a:rPr lang="en-CA" dirty="0"/>
              <a:t>Scope is tight, constraints very defined</a:t>
            </a:r>
          </a:p>
        </p:txBody>
      </p:sp>
      <p:sp>
        <p:nvSpPr>
          <p:cNvPr id="4" name="Slide Number Placeholder 3"/>
          <p:cNvSpPr>
            <a:spLocks noGrp="1"/>
          </p:cNvSpPr>
          <p:nvPr>
            <p:ph type="sldNum" sz="quarter" idx="5"/>
          </p:nvPr>
        </p:nvSpPr>
        <p:spPr/>
        <p:txBody>
          <a:bodyPr/>
          <a:lstStyle/>
          <a:p>
            <a:fld id="{2E7B0830-41AE-4C33-9079-57DAA303F454}" type="slidenum">
              <a:rPr lang="en-CA" smtClean="0"/>
              <a:t>5</a:t>
            </a:fld>
            <a:endParaRPr lang="en-CA"/>
          </a:p>
        </p:txBody>
      </p:sp>
    </p:spTree>
    <p:extLst>
      <p:ext uri="{BB962C8B-B14F-4D97-AF65-F5344CB8AC3E}">
        <p14:creationId xmlns:p14="http://schemas.microsoft.com/office/powerpoint/2010/main" val="313594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up until now – most implementations went straight to the base specification to begin their profiling… but the challenge there was that there are national and region specific concepts that we could expect in almost every implementation guide in Canada – that those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Authors were having to define each and every time they wrote a profile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process lends itself well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Iguides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across our jurisdictions becoming misaligned and for the vendors to interpret this as custom configuration for each org or jurisdictions – a kind of every man for himself model – costing us time and money and downstream problems trying to harmonize </a:t>
            </a:r>
          </a:p>
        </p:txBody>
      </p:sp>
      <p:sp>
        <p:nvSpPr>
          <p:cNvPr id="4" name="Slide Number Placeholder 3"/>
          <p:cNvSpPr>
            <a:spLocks noGrp="1"/>
          </p:cNvSpPr>
          <p:nvPr>
            <p:ph type="sldNum" sz="quarter" idx="5"/>
          </p:nvPr>
        </p:nvSpPr>
        <p:spPr/>
        <p:txBody>
          <a:bodyPr/>
          <a:lstStyle/>
          <a:p>
            <a:fld id="{BF7ABD91-65D0-427B-BEB5-6C7A332A5639}" type="slidenum">
              <a:rPr lang="en-US" smtClean="0"/>
              <a:t>6</a:t>
            </a:fld>
            <a:endParaRPr lang="en-US"/>
          </a:p>
        </p:txBody>
      </p:sp>
    </p:spTree>
    <p:extLst>
      <p:ext uri="{BB962C8B-B14F-4D97-AF65-F5344CB8AC3E}">
        <p14:creationId xmlns:p14="http://schemas.microsoft.com/office/powerpoint/2010/main" val="135369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Set out to test that theory and see if we could develop realm specific guidance that could be a starting point for all Canadian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fhir</a:t>
            </a:r>
            <a:r>
              <a:rPr lang="en-CA" sz="1800" dirty="0">
                <a:effectLst/>
                <a:latin typeface="Calibri" panose="020F0502020204030204" pitchFamily="34" charset="0"/>
                <a:ea typeface="Calibri" panose="020F0502020204030204" pitchFamily="34" charset="0"/>
                <a:cs typeface="Times New Roman" panose="02020603050405020304" pitchFamily="18" charset="0"/>
              </a:rPr>
              <a:t> implementation guides in the form of what we now know as the Canadian Baseline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Group of volunteer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iguide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authors, implementors, and handful of clinicians developed a set of profiles with the minimum constraints and extensions we’d expect to see here in Canada in a process that occurred over the last year and a half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finishing up our quality assurance process dubbed Due Diligence Reviews to compare our profiling decisions against existing Canadian FHIR implementation guides and identify and correct areas of misalignment</a:t>
            </a:r>
          </a:p>
        </p:txBody>
      </p:sp>
      <p:sp>
        <p:nvSpPr>
          <p:cNvPr id="4" name="Slide Number Placeholder 3"/>
          <p:cNvSpPr>
            <a:spLocks noGrp="1"/>
          </p:cNvSpPr>
          <p:nvPr>
            <p:ph type="sldNum" sz="quarter" idx="5"/>
          </p:nvPr>
        </p:nvSpPr>
        <p:spPr/>
        <p:txBody>
          <a:bodyPr/>
          <a:lstStyle/>
          <a:p>
            <a:fld id="{BF7ABD91-65D0-427B-BEB5-6C7A332A5639}" type="slidenum">
              <a:rPr lang="en-US" smtClean="0"/>
              <a:t>7</a:t>
            </a:fld>
            <a:endParaRPr lang="en-US"/>
          </a:p>
        </p:txBody>
      </p:sp>
    </p:spTree>
    <p:extLst>
      <p:ext uri="{BB962C8B-B14F-4D97-AF65-F5344CB8AC3E}">
        <p14:creationId xmlns:p14="http://schemas.microsoft.com/office/powerpoint/2010/main" val="418086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Drive harmonization through socialization and profile derivation - </a:t>
            </a:r>
            <a:r>
              <a:rPr lang="en-US" sz="1200" dirty="0"/>
              <a:t>Concepts that were common across existing implementations become ubiquitous in future implementations.</a:t>
            </a:r>
          </a:p>
          <a:p>
            <a:endParaRPr lang="en-CA" dirty="0"/>
          </a:p>
        </p:txBody>
      </p:sp>
      <p:sp>
        <p:nvSpPr>
          <p:cNvPr id="4" name="Slide Number Placeholder 3"/>
          <p:cNvSpPr>
            <a:spLocks noGrp="1"/>
          </p:cNvSpPr>
          <p:nvPr>
            <p:ph type="sldNum" sz="quarter" idx="5"/>
          </p:nvPr>
        </p:nvSpPr>
        <p:spPr/>
        <p:txBody>
          <a:bodyPr/>
          <a:lstStyle/>
          <a:p>
            <a:fld id="{2E7B0830-41AE-4C33-9079-57DAA303F454}" type="slidenum">
              <a:rPr lang="en-CA" smtClean="0"/>
              <a:t>8</a:t>
            </a:fld>
            <a:endParaRPr lang="en-CA"/>
          </a:p>
        </p:txBody>
      </p:sp>
    </p:spTree>
    <p:extLst>
      <p:ext uri="{BB962C8B-B14F-4D97-AF65-F5344CB8AC3E}">
        <p14:creationId xmlns:p14="http://schemas.microsoft.com/office/powerpoint/2010/main" val="344439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Going to talk about how those principles are operationalized through profiling. </a:t>
            </a:r>
          </a:p>
          <a:p>
            <a:pPr marL="0" indent="0">
              <a:buFontTx/>
              <a:buNone/>
            </a:pPr>
            <a:endParaRPr lang="en-CA" dirty="0"/>
          </a:p>
          <a:p>
            <a:pPr marL="0" indent="0">
              <a:buFontTx/>
              <a:buNone/>
            </a:pPr>
            <a:r>
              <a:rPr lang="en-CA" dirty="0"/>
              <a:t>We make the same types of changes that more specific implementors make – apply must support flags, change cardinality, add extensions – but we it at more of a mezzo level – because we know that the changes we make will be inherited into everything that will derive from the Baseline</a:t>
            </a:r>
          </a:p>
        </p:txBody>
      </p:sp>
      <p:sp>
        <p:nvSpPr>
          <p:cNvPr id="4" name="Slide Number Placeholder 3"/>
          <p:cNvSpPr>
            <a:spLocks noGrp="1"/>
          </p:cNvSpPr>
          <p:nvPr>
            <p:ph type="sldNum" sz="quarter" idx="5"/>
          </p:nvPr>
        </p:nvSpPr>
        <p:spPr/>
        <p:txBody>
          <a:bodyPr/>
          <a:lstStyle/>
          <a:p>
            <a:fld id="{2E7B0830-41AE-4C33-9079-57DAA303F454}" type="slidenum">
              <a:rPr lang="en-CA" smtClean="0"/>
              <a:t>9</a:t>
            </a:fld>
            <a:endParaRPr lang="en-CA"/>
          </a:p>
        </p:txBody>
      </p:sp>
    </p:spTree>
    <p:extLst>
      <p:ext uri="{BB962C8B-B14F-4D97-AF65-F5344CB8AC3E}">
        <p14:creationId xmlns:p14="http://schemas.microsoft.com/office/powerpoint/2010/main" val="4024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those not familiar – </a:t>
            </a:r>
            <a:r>
              <a:rPr lang="en-CA" dirty="0" err="1"/>
              <a:t>ms</a:t>
            </a:r>
            <a:r>
              <a:rPr lang="en-CA" dirty="0"/>
              <a:t> flags</a:t>
            </a:r>
          </a:p>
          <a:p>
            <a:r>
              <a:rPr lang="en-CA" dirty="0"/>
              <a:t>Ambiguous – that’s because FHIR expects each guide to define their own meaning of MS</a:t>
            </a:r>
          </a:p>
          <a:p>
            <a:r>
              <a:rPr lang="en-CA" dirty="0"/>
              <a:t>We’ve developed a simple definition to provide clarity to clients and servers in both query and creation scenarios – that focuses on ability to send/relay/and receive but don’t make statements about business rules or expectations for what you’ll do with the data – because we want to leave that up to the derivative profile to decide</a:t>
            </a:r>
          </a:p>
          <a:p>
            <a:endParaRPr lang="en-CA" dirty="0"/>
          </a:p>
          <a:p>
            <a:r>
              <a:rPr lang="en-CA" dirty="0"/>
              <a:t>So even if we think something would be clinically nice to have – we need to be careful – since we expect some practical implementations will have strong MS definitions like “MS elements need to be displayed to the clinical user” – we don’t want to force them to put rigid rules on something that doesn’t matter to that specific implementation AND we don’t want to make them maintain and explain to different definitions for must support in the same guide</a:t>
            </a:r>
          </a:p>
        </p:txBody>
      </p:sp>
      <p:sp>
        <p:nvSpPr>
          <p:cNvPr id="4" name="Slide Number Placeholder 3"/>
          <p:cNvSpPr>
            <a:spLocks noGrp="1"/>
          </p:cNvSpPr>
          <p:nvPr>
            <p:ph type="sldNum" sz="quarter" idx="5"/>
          </p:nvPr>
        </p:nvSpPr>
        <p:spPr/>
        <p:txBody>
          <a:bodyPr/>
          <a:lstStyle/>
          <a:p>
            <a:fld id="{2E7B0830-41AE-4C33-9079-57DAA303F454}" type="slidenum">
              <a:rPr lang="en-CA" smtClean="0"/>
              <a:t>10</a:t>
            </a:fld>
            <a:endParaRPr lang="en-CA"/>
          </a:p>
        </p:txBody>
      </p:sp>
    </p:spTree>
    <p:extLst>
      <p:ext uri="{BB962C8B-B14F-4D97-AF65-F5344CB8AC3E}">
        <p14:creationId xmlns:p14="http://schemas.microsoft.com/office/powerpoint/2010/main" val="215328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36F9-9BF8-ED43-A76B-FC48C9DED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236C9-1F77-5E4F-A367-CE5A98A1E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8906B-15D9-F14D-A5A5-9181A5A08FA5}"/>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6D69D26B-FA45-5548-AC7D-EA937608A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3A1F-CA58-BB4A-B07A-075752A415D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192469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DC7D-60CD-A041-B588-5EAF42CCA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7C332-53D4-B94D-99A2-24F5B6819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527D2-9EC1-574A-8526-C9E5867FFC47}"/>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E7EC0466-97CF-E04C-8702-1AC2459C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D229-9868-334B-B0CC-0DCFF78AA0B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1622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93ECD-570F-AC49-887F-8E1686E66C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85B71-4516-B044-B456-F258063E4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441E-A401-A842-BE12-441B2DC1697C}"/>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14DF1FA9-EC5E-9844-93A6-B45C7B35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8B43-C496-AB44-8678-53D1449737DE}"/>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51011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CD35-ACF2-C441-91DD-C6D2DAB5F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205B7-545B-3A41-8692-BCC9952D6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0620-E4EC-5B41-AE6D-2E09AB75309A}"/>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AD7FB94F-D843-9541-9D71-20E5670AA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C8D00-CE9E-7248-9095-75C309DF5ED7}"/>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05776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BFE9-4175-4543-B2B3-6C8213166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C1239-DFAE-6F47-8A7A-207DCF018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FE74F-3521-7A46-B199-CAAF6C664627}"/>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294ADD79-3AA9-A143-BBFF-40D0A6E76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2BCE9-B692-134C-8E40-6C61837F56A0}"/>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10320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E531-2B35-BD43-BB21-ACEA8EBD6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89FFC-749A-ED4D-902A-F1CB24815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2F4C-6B56-F746-8F9B-B4A1217EF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9969A-F655-F542-B923-87BEB895B68F}"/>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6" name="Footer Placeholder 5">
            <a:extLst>
              <a:ext uri="{FF2B5EF4-FFF2-40B4-BE49-F238E27FC236}">
                <a16:creationId xmlns:a16="http://schemas.microsoft.com/office/drawing/2014/main" id="{E3D9AD3C-85CE-204F-93C4-26602EC1B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6F065-D5A9-644E-851A-A0DB3AA981EB}"/>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94989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B2C-A9ED-6D44-8F8E-36AE0A23E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52D66-568B-9C42-BB25-8207857F9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0626E-8968-464A-A39F-206D744F2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AE977-E42D-F94B-8728-130DE5EC2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5F13A-31B5-DA46-82D1-8D26780670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4B85C-B4D1-7549-931A-CDD9A1D29155}"/>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8" name="Footer Placeholder 7">
            <a:extLst>
              <a:ext uri="{FF2B5EF4-FFF2-40B4-BE49-F238E27FC236}">
                <a16:creationId xmlns:a16="http://schemas.microsoft.com/office/drawing/2014/main" id="{7C9A35A5-3E86-FD4F-8B91-F945A293E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DA69E-85C7-FB44-B123-40A35178656D}"/>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36200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0918-2B52-7E4E-A095-E404856BC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A30C7-4D3E-914C-82EF-A35670118E16}"/>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4" name="Footer Placeholder 3">
            <a:extLst>
              <a:ext uri="{FF2B5EF4-FFF2-40B4-BE49-F238E27FC236}">
                <a16:creationId xmlns:a16="http://schemas.microsoft.com/office/drawing/2014/main" id="{A94ABD76-CAB3-814C-9A5B-3B571787E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820CB-AC51-6343-B523-CEEB8A573519}"/>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2770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D7A3F-3ADF-A84C-BE14-118F96BC80C1}"/>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3" name="Footer Placeholder 2">
            <a:extLst>
              <a:ext uri="{FF2B5EF4-FFF2-40B4-BE49-F238E27FC236}">
                <a16:creationId xmlns:a16="http://schemas.microsoft.com/office/drawing/2014/main" id="{9342C8DF-ABC4-9A45-B446-B64D0C6A7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F1A58-9CD8-A341-874A-AFFA03EF0173}"/>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4890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F083-5EEE-EF42-8D23-9DC26B8ED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EBE3-487D-0B44-994A-68B6E090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5295C-5406-5444-A939-76B5AF455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01B9-DA5B-8A4A-837C-F6FCE2C51385}"/>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6" name="Footer Placeholder 5">
            <a:extLst>
              <a:ext uri="{FF2B5EF4-FFF2-40B4-BE49-F238E27FC236}">
                <a16:creationId xmlns:a16="http://schemas.microsoft.com/office/drawing/2014/main" id="{757AA1E9-DC31-B748-A416-E78D65147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704F6-A831-B548-9280-6039D068C69C}"/>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26165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281F-902C-0948-B603-B06F9C543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6E26-84CB-1545-923A-0640D599D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140DF-77ED-CE48-A49A-1EAB417F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478D8-06A6-2140-AF72-A5BF2F18DA38}"/>
              </a:ext>
            </a:extLst>
          </p:cNvPr>
          <p:cNvSpPr>
            <a:spLocks noGrp="1"/>
          </p:cNvSpPr>
          <p:nvPr>
            <p:ph type="dt" sz="half" idx="10"/>
          </p:nvPr>
        </p:nvSpPr>
        <p:spPr/>
        <p:txBody>
          <a:bodyPr/>
          <a:lstStyle/>
          <a:p>
            <a:fld id="{05F9408E-6FC1-2643-BCD9-29798596B285}" type="datetimeFigureOut">
              <a:rPr lang="en-US" smtClean="0"/>
              <a:t>5/13/2022</a:t>
            </a:fld>
            <a:endParaRPr lang="en-US"/>
          </a:p>
        </p:txBody>
      </p:sp>
      <p:sp>
        <p:nvSpPr>
          <p:cNvPr id="6" name="Footer Placeholder 5">
            <a:extLst>
              <a:ext uri="{FF2B5EF4-FFF2-40B4-BE49-F238E27FC236}">
                <a16:creationId xmlns:a16="http://schemas.microsoft.com/office/drawing/2014/main" id="{AF48C52E-01F3-1C4D-BC0A-3DF78061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B5A0D-E680-5441-8B61-0EFE3F31C014}"/>
              </a:ext>
            </a:extLst>
          </p:cNvPr>
          <p:cNvSpPr>
            <a:spLocks noGrp="1"/>
          </p:cNvSpPr>
          <p:nvPr>
            <p:ph type="sldNum" sz="quarter" idx="12"/>
          </p:nvPr>
        </p:nvSpPr>
        <p:spPr/>
        <p:txBody>
          <a:bodyPr/>
          <a:lstStyle/>
          <a:p>
            <a:fld id="{5037F01B-1A9A-6645-8EC4-DB4740FA0BD7}" type="slidenum">
              <a:rPr lang="en-US" smtClean="0"/>
              <a:t>‹#›</a:t>
            </a:fld>
            <a:endParaRPr lang="en-US"/>
          </a:p>
        </p:txBody>
      </p:sp>
    </p:spTree>
    <p:extLst>
      <p:ext uri="{BB962C8B-B14F-4D97-AF65-F5344CB8AC3E}">
        <p14:creationId xmlns:p14="http://schemas.microsoft.com/office/powerpoint/2010/main" val="40787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1ACE6-3C8F-5E47-A525-9810C2EF2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47159B-DD92-DC42-B3D0-094C73008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43BC3-2EA5-9842-A682-BC9F0B00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9408E-6FC1-2643-BCD9-29798596B285}" type="datetimeFigureOut">
              <a:rPr lang="en-US" smtClean="0"/>
              <a:t>5/13/2022</a:t>
            </a:fld>
            <a:endParaRPr lang="en-US"/>
          </a:p>
        </p:txBody>
      </p:sp>
      <p:sp>
        <p:nvSpPr>
          <p:cNvPr id="5" name="Footer Placeholder 4">
            <a:extLst>
              <a:ext uri="{FF2B5EF4-FFF2-40B4-BE49-F238E27FC236}">
                <a16:creationId xmlns:a16="http://schemas.microsoft.com/office/drawing/2014/main" id="{6059B64F-7BCB-8E4E-A56D-E9C81BD99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7B59B-D0D4-6F4F-B80A-1441B150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7F01B-1A9A-6645-8EC4-DB4740FA0BD7}" type="slidenum">
              <a:rPr lang="en-US" smtClean="0"/>
              <a:t>‹#›</a:t>
            </a:fld>
            <a:endParaRPr lang="en-US"/>
          </a:p>
        </p:txBody>
      </p:sp>
    </p:spTree>
    <p:extLst>
      <p:ext uri="{BB962C8B-B14F-4D97-AF65-F5344CB8AC3E}">
        <p14:creationId xmlns:p14="http://schemas.microsoft.com/office/powerpoint/2010/main" val="567800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l7.org/fhir/profiling.html#mustsuppo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build.fhir.org/ig/HL7-Canada/ca-baseline/branches/master/general-guidan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l7.org/fhir/profiling.html#cardina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implifier.net/canadianfhirbaselineprofilesca-core" TargetMode="External"/><Relationship Id="rId7" Type="http://schemas.openxmlformats.org/officeDocument/2006/relationships/hyperlink" Target="mailto:michael.savage@sunlife.com" TargetMode="External"/><Relationship Id="rId2" Type="http://schemas.openxmlformats.org/officeDocument/2006/relationships/hyperlink" Target="https://github.com/HL7-Canada/ca-baseline" TargetMode="External"/><Relationship Id="rId1" Type="http://schemas.openxmlformats.org/officeDocument/2006/relationships/slideLayout" Target="../slideLayouts/slideLayout2.xml"/><Relationship Id="rId6" Type="http://schemas.openxmlformats.org/officeDocument/2006/relationships/hyperlink" Target="mailto:Sheridan.cook@accenture.com" TargetMode="External"/><Relationship Id="rId5" Type="http://schemas.openxmlformats.org/officeDocument/2006/relationships/hyperlink" Target="https://infocentral.infoway-inforoute.ca/en/collaboration/wg/fhir-implementations" TargetMode="External"/><Relationship Id="rId4" Type="http://schemas.openxmlformats.org/officeDocument/2006/relationships/hyperlink" Target="http://build.fhir.org/ig/HL7-Canada/ca-baseline/branches/master/index.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uild.fhir.org/ig/HL7-Canada/ca-baseline/branches/master/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simplifier.net/CanadianFHIRBaselineProfilesCA-Cor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l7.org/fhir/profiling.html#5.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Core">
            <a:extLst>
              <a:ext uri="{FF2B5EF4-FFF2-40B4-BE49-F238E27FC236}">
                <a16:creationId xmlns:a16="http://schemas.microsoft.com/office/drawing/2014/main" id="{0F69D6BC-ABB5-8040-BC09-273AF2996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804"/>
          <a:stretch/>
        </p:blipFill>
        <p:spPr bwMode="auto">
          <a:xfrm>
            <a:off x="9539656" y="2057057"/>
            <a:ext cx="1844546" cy="274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16B341-BB90-854F-9621-9514F2422D22}"/>
              </a:ext>
            </a:extLst>
          </p:cNvPr>
          <p:cNvSpPr>
            <a:spLocks noGrp="1"/>
          </p:cNvSpPr>
          <p:nvPr>
            <p:ph type="ctrTitle"/>
          </p:nvPr>
        </p:nvSpPr>
        <p:spPr>
          <a:xfrm>
            <a:off x="199474" y="443847"/>
            <a:ext cx="6534912" cy="3340753"/>
          </a:xfrm>
        </p:spPr>
        <p:txBody>
          <a:bodyPr anchor="b">
            <a:normAutofit/>
          </a:bodyPr>
          <a:lstStyle/>
          <a:p>
            <a:pPr algn="l"/>
            <a:r>
              <a:rPr lang="en-US" sz="5400" dirty="0"/>
              <a:t>CA-Baseline</a:t>
            </a:r>
            <a:br>
              <a:rPr lang="en-US" sz="5400" dirty="0"/>
            </a:br>
            <a:r>
              <a:rPr lang="en-US" sz="3600" dirty="0"/>
              <a:t>A Starting Point for Canadian FHIR Implementation Guides</a:t>
            </a:r>
            <a:br>
              <a:rPr lang="en-US" sz="3600" dirty="0"/>
            </a:br>
            <a:br>
              <a:rPr lang="en-US" sz="3600" dirty="0"/>
            </a:br>
            <a:r>
              <a:rPr lang="en-US" sz="3600" dirty="0"/>
              <a:t>Technical Walkthrough &amp; Alignment Package</a:t>
            </a:r>
            <a:endParaRPr lang="en-US" sz="5400" dirty="0"/>
          </a:p>
        </p:txBody>
      </p:sp>
      <p:pic>
        <p:nvPicPr>
          <p:cNvPr id="16" name="Picture 2" descr="US Core">
            <a:extLst>
              <a:ext uri="{FF2B5EF4-FFF2-40B4-BE49-F238E27FC236}">
                <a16:creationId xmlns:a16="http://schemas.microsoft.com/office/drawing/2014/main" id="{3E62D9BF-7D67-364B-B9B0-45C0A8359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83"/>
          <a:stretch/>
        </p:blipFill>
        <p:spPr bwMode="auto">
          <a:xfrm>
            <a:off x="7333515" y="5153905"/>
            <a:ext cx="4582761" cy="13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BBBD2-5AF3-4E0B-AB48-59F6E14329A4}"/>
              </a:ext>
            </a:extLst>
          </p:cNvPr>
          <p:cNvSpPr/>
          <p:nvPr/>
        </p:nvSpPr>
        <p:spPr>
          <a:xfrm>
            <a:off x="7156704" y="1438656"/>
            <a:ext cx="4818888" cy="487324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17D00B2E-98FE-48B8-B1B9-E8707DE6C9F8}"/>
              </a:ext>
            </a:extLst>
          </p:cNvPr>
          <p:cNvSpPr>
            <a:spLocks noGrp="1"/>
          </p:cNvSpPr>
          <p:nvPr>
            <p:ph idx="1"/>
          </p:nvPr>
        </p:nvSpPr>
        <p:spPr>
          <a:xfrm>
            <a:off x="838200" y="1825625"/>
            <a:ext cx="5891784" cy="4351338"/>
          </a:xfrm>
        </p:spPr>
        <p:txBody>
          <a:bodyPr>
            <a:normAutofit fontScale="92500" lnSpcReduction="20000"/>
          </a:bodyPr>
          <a:lstStyle/>
          <a:p>
            <a:r>
              <a:rPr lang="en-CA" dirty="0"/>
              <a:t>Must Support (MS) Flags - property that can be applied within a profile that, if true, means the system claiming to conform to the profile must support the element</a:t>
            </a:r>
          </a:p>
          <a:p>
            <a:endParaRPr lang="en-CA" dirty="0"/>
          </a:p>
          <a:p>
            <a:r>
              <a:rPr lang="en-CA" dirty="0"/>
              <a:t>Every guide defines the meaning of must support</a:t>
            </a:r>
          </a:p>
          <a:p>
            <a:endParaRPr lang="en-CA" dirty="0"/>
          </a:p>
          <a:p>
            <a:r>
              <a:rPr lang="en-CA" dirty="0"/>
              <a:t>MS flags are </a:t>
            </a:r>
            <a:r>
              <a:rPr lang="en-CA" u="sng" dirty="0"/>
              <a:t>inherited into derived profiles</a:t>
            </a:r>
            <a:r>
              <a:rPr lang="en-CA" dirty="0"/>
              <a:t>, but those profiles can further constrain the meaning of must support </a:t>
            </a:r>
          </a:p>
          <a:p>
            <a:endParaRPr lang="en-CA" dirty="0"/>
          </a:p>
        </p:txBody>
      </p:sp>
      <p:sp>
        <p:nvSpPr>
          <p:cNvPr id="2" name="Title 1">
            <a:extLst>
              <a:ext uri="{FF2B5EF4-FFF2-40B4-BE49-F238E27FC236}">
                <a16:creationId xmlns:a16="http://schemas.microsoft.com/office/drawing/2014/main" id="{BABD1C1D-F052-4DE2-8C8B-24C8C0E20611}"/>
              </a:ext>
            </a:extLst>
          </p:cNvPr>
          <p:cNvSpPr>
            <a:spLocks noGrp="1"/>
          </p:cNvSpPr>
          <p:nvPr>
            <p:ph type="title"/>
          </p:nvPr>
        </p:nvSpPr>
        <p:spPr/>
        <p:txBody>
          <a:bodyPr/>
          <a:lstStyle/>
          <a:p>
            <a:r>
              <a:rPr lang="en-CA" dirty="0"/>
              <a:t>Must Support Flags</a:t>
            </a:r>
          </a:p>
        </p:txBody>
      </p:sp>
      <p:sp>
        <p:nvSpPr>
          <p:cNvPr id="5" name="TextBox 4">
            <a:extLst>
              <a:ext uri="{FF2B5EF4-FFF2-40B4-BE49-F238E27FC236}">
                <a16:creationId xmlns:a16="http://schemas.microsoft.com/office/drawing/2014/main" id="{4E4E5C64-9131-48EA-8207-0CE6A320C4A8}"/>
              </a:ext>
            </a:extLst>
          </p:cNvPr>
          <p:cNvSpPr txBox="1"/>
          <p:nvPr/>
        </p:nvSpPr>
        <p:spPr>
          <a:xfrm>
            <a:off x="633984" y="6338213"/>
            <a:ext cx="6096000" cy="430887"/>
          </a:xfrm>
          <a:prstGeom prst="rect">
            <a:avLst/>
          </a:prstGeom>
          <a:noFill/>
        </p:spPr>
        <p:txBody>
          <a:bodyPr wrap="square">
            <a:spAutoFit/>
          </a:bodyPr>
          <a:lstStyle/>
          <a:p>
            <a:r>
              <a:rPr lang="en-CA" sz="1100" dirty="0">
                <a:solidFill>
                  <a:srgbClr val="21378D"/>
                </a:solidFill>
                <a:hlinkClick r:id="rId3">
                  <a:extLst>
                    <a:ext uri="{A12FA001-AC4F-418D-AE19-62706E023703}">
                      <ahyp:hlinkClr xmlns:ahyp="http://schemas.microsoft.com/office/drawing/2018/hyperlinkcolor" val="tx"/>
                    </a:ext>
                  </a:extLst>
                </a:hlinkClick>
              </a:rPr>
              <a:t>https://www.hl7.org/fhir/profiling.html#mustsupport</a:t>
            </a:r>
            <a:endParaRPr lang="en-CA" sz="1100" dirty="0">
              <a:solidFill>
                <a:srgbClr val="21378D"/>
              </a:solidFill>
            </a:endParaRPr>
          </a:p>
          <a:p>
            <a:r>
              <a:rPr lang="en-CA" sz="1100" dirty="0">
                <a:solidFill>
                  <a:srgbClr val="21378D"/>
                </a:solidFill>
                <a:hlinkClick r:id="rId4">
                  <a:extLst>
                    <a:ext uri="{A12FA001-AC4F-418D-AE19-62706E023703}">
                      <ahyp:hlinkClr xmlns:ahyp="http://schemas.microsoft.com/office/drawing/2018/hyperlinkcolor" val="tx"/>
                    </a:ext>
                  </a:extLst>
                </a:hlinkClick>
              </a:rPr>
              <a:t>http://build.fhir.org/ig/HL7-Canada/ca-baseline/branches/master/general-guidance.html</a:t>
            </a:r>
            <a:r>
              <a:rPr lang="en-CA" sz="1100" dirty="0">
                <a:solidFill>
                  <a:srgbClr val="21378D"/>
                </a:solidFill>
              </a:rPr>
              <a:t> </a:t>
            </a:r>
          </a:p>
        </p:txBody>
      </p:sp>
      <p:pic>
        <p:nvPicPr>
          <p:cNvPr id="7" name="Graphic 6" descr="Bookmark with solid fill">
            <a:extLst>
              <a:ext uri="{FF2B5EF4-FFF2-40B4-BE49-F238E27FC236}">
                <a16:creationId xmlns:a16="http://schemas.microsoft.com/office/drawing/2014/main" id="{89CFD148-A272-4809-8566-681D3E3B55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85432" y="1263985"/>
            <a:ext cx="1831848" cy="1831848"/>
          </a:xfrm>
          <a:prstGeom prst="rect">
            <a:avLst/>
          </a:prstGeom>
        </p:spPr>
      </p:pic>
      <p:sp>
        <p:nvSpPr>
          <p:cNvPr id="9" name="TextBox 8">
            <a:extLst>
              <a:ext uri="{FF2B5EF4-FFF2-40B4-BE49-F238E27FC236}">
                <a16:creationId xmlns:a16="http://schemas.microsoft.com/office/drawing/2014/main" id="{97AB31CF-3CFA-4FEB-AC0C-8EBF09615DA6}"/>
              </a:ext>
            </a:extLst>
          </p:cNvPr>
          <p:cNvSpPr txBox="1"/>
          <p:nvPr/>
        </p:nvSpPr>
        <p:spPr>
          <a:xfrm>
            <a:off x="7202424" y="5530632"/>
            <a:ext cx="4526280" cy="646331"/>
          </a:xfrm>
          <a:prstGeom prst="rect">
            <a:avLst/>
          </a:prstGeom>
          <a:noFill/>
        </p:spPr>
        <p:txBody>
          <a:bodyPr wrap="square">
            <a:spAutoFit/>
          </a:bodyPr>
          <a:lstStyle/>
          <a:p>
            <a:r>
              <a:rPr lang="en-US" sz="1200" b="0" i="1" dirty="0">
                <a:solidFill>
                  <a:schemeClr val="bg1"/>
                </a:solidFill>
                <a:effectLst/>
                <a:latin typeface="+mj-lt"/>
              </a:rPr>
              <a:t>Business rules, data regulations, additional implementation guides should determine what the server and/</a:t>
            </a:r>
            <a:r>
              <a:rPr lang="en-US" sz="1200" i="1" dirty="0">
                <a:solidFill>
                  <a:schemeClr val="bg1"/>
                </a:solidFill>
                <a:latin typeface="+mj-lt"/>
              </a:rPr>
              <a:t>or querying client </a:t>
            </a:r>
            <a:r>
              <a:rPr lang="en-US" sz="1200" b="0" i="1" dirty="0">
                <a:solidFill>
                  <a:schemeClr val="bg1"/>
                </a:solidFill>
                <a:effectLst/>
                <a:latin typeface="+mj-lt"/>
              </a:rPr>
              <a:t>will do with the data it receives (i.e., store, persist, </a:t>
            </a:r>
            <a:r>
              <a:rPr lang="en-US" sz="1200" i="1" dirty="0">
                <a:solidFill>
                  <a:schemeClr val="bg1"/>
                </a:solidFill>
                <a:latin typeface="+mj-lt"/>
              </a:rPr>
              <a:t>display, </a:t>
            </a:r>
            <a:r>
              <a:rPr lang="en-US" sz="1200" b="0" i="1" dirty="0">
                <a:solidFill>
                  <a:schemeClr val="bg1"/>
                </a:solidFill>
                <a:effectLst/>
                <a:latin typeface="+mj-lt"/>
              </a:rPr>
              <a:t>etc.)</a:t>
            </a:r>
            <a:endParaRPr lang="en-CA" sz="1200" i="1" dirty="0">
              <a:solidFill>
                <a:schemeClr val="bg1"/>
              </a:solidFill>
              <a:latin typeface="+mj-lt"/>
            </a:endParaRPr>
          </a:p>
        </p:txBody>
      </p:sp>
      <p:sp>
        <p:nvSpPr>
          <p:cNvPr id="12" name="Content Placeholder 2">
            <a:extLst>
              <a:ext uri="{FF2B5EF4-FFF2-40B4-BE49-F238E27FC236}">
                <a16:creationId xmlns:a16="http://schemas.microsoft.com/office/drawing/2014/main" id="{488B159F-0C64-4425-9126-BA5482DD6D05}"/>
              </a:ext>
            </a:extLst>
          </p:cNvPr>
          <p:cNvSpPr txBox="1">
            <a:spLocks/>
          </p:cNvSpPr>
          <p:nvPr/>
        </p:nvSpPr>
        <p:spPr>
          <a:xfrm>
            <a:off x="8327136" y="1704286"/>
            <a:ext cx="3267456" cy="95410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b="1" dirty="0">
                <a:solidFill>
                  <a:schemeClr val="bg1"/>
                </a:solidFill>
              </a:rPr>
              <a:t>CA Baseline </a:t>
            </a:r>
          </a:p>
          <a:p>
            <a:pPr marL="0" indent="0" algn="ctr">
              <a:buNone/>
            </a:pPr>
            <a:r>
              <a:rPr lang="en-CA" b="1" dirty="0">
                <a:solidFill>
                  <a:schemeClr val="bg1"/>
                </a:solidFill>
              </a:rPr>
              <a:t>Must Support Approach</a:t>
            </a:r>
          </a:p>
        </p:txBody>
      </p:sp>
      <p:sp>
        <p:nvSpPr>
          <p:cNvPr id="13" name="Content Placeholder 2">
            <a:extLst>
              <a:ext uri="{FF2B5EF4-FFF2-40B4-BE49-F238E27FC236}">
                <a16:creationId xmlns:a16="http://schemas.microsoft.com/office/drawing/2014/main" id="{1E02DE7F-089B-4AC5-987F-B52FCD05E720}"/>
              </a:ext>
            </a:extLst>
          </p:cNvPr>
          <p:cNvSpPr txBox="1">
            <a:spLocks/>
          </p:cNvSpPr>
          <p:nvPr/>
        </p:nvSpPr>
        <p:spPr>
          <a:xfrm>
            <a:off x="7370064" y="1886511"/>
            <a:ext cx="902208" cy="5458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600" b="1" dirty="0">
                <a:solidFill>
                  <a:schemeClr val="bg1"/>
                </a:solidFill>
              </a:rPr>
              <a:t>MS</a:t>
            </a:r>
          </a:p>
        </p:txBody>
      </p:sp>
      <p:sp>
        <p:nvSpPr>
          <p:cNvPr id="14" name="Content Placeholder 2">
            <a:extLst>
              <a:ext uri="{FF2B5EF4-FFF2-40B4-BE49-F238E27FC236}">
                <a16:creationId xmlns:a16="http://schemas.microsoft.com/office/drawing/2014/main" id="{0E9A2862-D1A6-497C-B98C-792B26245B65}"/>
              </a:ext>
            </a:extLst>
          </p:cNvPr>
          <p:cNvSpPr txBox="1">
            <a:spLocks/>
          </p:cNvSpPr>
          <p:nvPr/>
        </p:nvSpPr>
        <p:spPr>
          <a:xfrm>
            <a:off x="7290816" y="3047186"/>
            <a:ext cx="4401312" cy="23721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b="1" dirty="0">
                <a:solidFill>
                  <a:schemeClr val="bg1"/>
                </a:solidFill>
              </a:rPr>
              <a:t>Query Scenario: </a:t>
            </a:r>
          </a:p>
          <a:p>
            <a:r>
              <a:rPr lang="en-CA" sz="2000" dirty="0">
                <a:solidFill>
                  <a:schemeClr val="bg1"/>
                </a:solidFill>
              </a:rPr>
              <a:t>Queried server shall send/relay the element (if available and permitted)</a:t>
            </a:r>
          </a:p>
          <a:p>
            <a:r>
              <a:rPr lang="en-CA" sz="2000" dirty="0">
                <a:solidFill>
                  <a:schemeClr val="bg1"/>
                </a:solidFill>
              </a:rPr>
              <a:t>The querying client can assume it will be received if available</a:t>
            </a:r>
          </a:p>
          <a:p>
            <a:pPr marL="0" indent="0">
              <a:buNone/>
            </a:pPr>
            <a:r>
              <a:rPr lang="en-CA" sz="2000" b="1" dirty="0">
                <a:solidFill>
                  <a:schemeClr val="bg1"/>
                </a:solidFill>
              </a:rPr>
              <a:t>Create/Update Scenario: </a:t>
            </a:r>
          </a:p>
          <a:p>
            <a:r>
              <a:rPr lang="en-CA" sz="2000" dirty="0">
                <a:solidFill>
                  <a:schemeClr val="bg1"/>
                </a:solidFill>
              </a:rPr>
              <a:t>Client creating resourced shall be capable of sending/relaying element</a:t>
            </a:r>
          </a:p>
          <a:p>
            <a:r>
              <a:rPr lang="en-CA" sz="2000" dirty="0">
                <a:solidFill>
                  <a:schemeClr val="bg1"/>
                </a:solidFill>
              </a:rPr>
              <a:t>Server shall be capable of receiving/relaying/storing the data element</a:t>
            </a:r>
          </a:p>
        </p:txBody>
      </p:sp>
    </p:spTree>
    <p:extLst>
      <p:ext uri="{BB962C8B-B14F-4D97-AF65-F5344CB8AC3E}">
        <p14:creationId xmlns:p14="http://schemas.microsoft.com/office/powerpoint/2010/main" val="45162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0B2E-98FE-48B8-B1B9-E8707DE6C9F8}"/>
              </a:ext>
            </a:extLst>
          </p:cNvPr>
          <p:cNvSpPr>
            <a:spLocks noGrp="1"/>
          </p:cNvSpPr>
          <p:nvPr>
            <p:ph idx="1"/>
          </p:nvPr>
        </p:nvSpPr>
        <p:spPr>
          <a:xfrm>
            <a:off x="838200" y="1367917"/>
            <a:ext cx="10515600" cy="900685"/>
          </a:xfrm>
        </p:spPr>
        <p:txBody>
          <a:bodyPr>
            <a:normAutofit/>
          </a:bodyPr>
          <a:lstStyle/>
          <a:p>
            <a:r>
              <a:rPr lang="en-CA" dirty="0"/>
              <a:t>A profile inherits cardinality and can restrict the cardinality of an element within the limits of the structure it is constraining</a:t>
            </a:r>
          </a:p>
          <a:p>
            <a:endParaRPr lang="en-CA" dirty="0"/>
          </a:p>
          <a:p>
            <a:endParaRPr lang="en-CA" dirty="0"/>
          </a:p>
          <a:p>
            <a:endParaRPr lang="en-CA" dirty="0"/>
          </a:p>
          <a:p>
            <a:endParaRPr lang="en-CA" dirty="0"/>
          </a:p>
          <a:p>
            <a:endParaRPr lang="en-CA" dirty="0"/>
          </a:p>
          <a:p>
            <a:endParaRPr lang="en-CA" dirty="0"/>
          </a:p>
        </p:txBody>
      </p:sp>
      <p:sp>
        <p:nvSpPr>
          <p:cNvPr id="2" name="Title 1">
            <a:extLst>
              <a:ext uri="{FF2B5EF4-FFF2-40B4-BE49-F238E27FC236}">
                <a16:creationId xmlns:a16="http://schemas.microsoft.com/office/drawing/2014/main" id="{BABD1C1D-F052-4DE2-8C8B-24C8C0E20611}"/>
              </a:ext>
            </a:extLst>
          </p:cNvPr>
          <p:cNvSpPr>
            <a:spLocks noGrp="1"/>
          </p:cNvSpPr>
          <p:nvPr>
            <p:ph type="title"/>
          </p:nvPr>
        </p:nvSpPr>
        <p:spPr/>
        <p:txBody>
          <a:bodyPr/>
          <a:lstStyle/>
          <a:p>
            <a:r>
              <a:rPr lang="en-CA" dirty="0"/>
              <a:t>Cardinality</a:t>
            </a:r>
          </a:p>
        </p:txBody>
      </p:sp>
      <p:graphicFrame>
        <p:nvGraphicFramePr>
          <p:cNvPr id="4" name="Table 3">
            <a:extLst>
              <a:ext uri="{FF2B5EF4-FFF2-40B4-BE49-F238E27FC236}">
                <a16:creationId xmlns:a16="http://schemas.microsoft.com/office/drawing/2014/main" id="{D3617924-6546-441E-952F-CF119B36F38F}"/>
              </a:ext>
            </a:extLst>
          </p:cNvPr>
          <p:cNvGraphicFramePr>
            <a:graphicFrameLocks noGrp="1"/>
          </p:cNvGraphicFramePr>
          <p:nvPr/>
        </p:nvGraphicFramePr>
        <p:xfrm>
          <a:off x="984507" y="2268602"/>
          <a:ext cx="10515603" cy="2104771"/>
        </p:xfrm>
        <a:graphic>
          <a:graphicData uri="http://schemas.openxmlformats.org/drawingml/2006/table">
            <a:tbl>
              <a:tblPr/>
              <a:tblGrid>
                <a:gridCol w="1478277">
                  <a:extLst>
                    <a:ext uri="{9D8B030D-6E8A-4147-A177-3AD203B41FA5}">
                      <a16:colId xmlns:a16="http://schemas.microsoft.com/office/drawing/2014/main" val="2255359506"/>
                    </a:ext>
                  </a:extLst>
                </a:gridCol>
                <a:gridCol w="1526181">
                  <a:extLst>
                    <a:ext uri="{9D8B030D-6E8A-4147-A177-3AD203B41FA5}">
                      <a16:colId xmlns:a16="http://schemas.microsoft.com/office/drawing/2014/main" val="3657738521"/>
                    </a:ext>
                  </a:extLst>
                </a:gridCol>
                <a:gridCol w="1502229">
                  <a:extLst>
                    <a:ext uri="{9D8B030D-6E8A-4147-A177-3AD203B41FA5}">
                      <a16:colId xmlns:a16="http://schemas.microsoft.com/office/drawing/2014/main" val="2527759789"/>
                    </a:ext>
                  </a:extLst>
                </a:gridCol>
                <a:gridCol w="1502229">
                  <a:extLst>
                    <a:ext uri="{9D8B030D-6E8A-4147-A177-3AD203B41FA5}">
                      <a16:colId xmlns:a16="http://schemas.microsoft.com/office/drawing/2014/main" val="645122137"/>
                    </a:ext>
                  </a:extLst>
                </a:gridCol>
                <a:gridCol w="1502229">
                  <a:extLst>
                    <a:ext uri="{9D8B030D-6E8A-4147-A177-3AD203B41FA5}">
                      <a16:colId xmlns:a16="http://schemas.microsoft.com/office/drawing/2014/main" val="2315649507"/>
                    </a:ext>
                  </a:extLst>
                </a:gridCol>
                <a:gridCol w="1502229">
                  <a:extLst>
                    <a:ext uri="{9D8B030D-6E8A-4147-A177-3AD203B41FA5}">
                      <a16:colId xmlns:a16="http://schemas.microsoft.com/office/drawing/2014/main" val="3292556455"/>
                    </a:ext>
                  </a:extLst>
                </a:gridCol>
                <a:gridCol w="1502229">
                  <a:extLst>
                    <a:ext uri="{9D8B030D-6E8A-4147-A177-3AD203B41FA5}">
                      <a16:colId xmlns:a16="http://schemas.microsoft.com/office/drawing/2014/main" val="1141713162"/>
                    </a:ext>
                  </a:extLst>
                </a:gridCol>
              </a:tblGrid>
              <a:tr h="0">
                <a:tc rowSpan="2">
                  <a:txBody>
                    <a:bodyPr/>
                    <a:lstStyle/>
                    <a:p>
                      <a:pPr algn="ctr" fontAlgn="t"/>
                      <a:endParaRPr lang="en-CA" b="1" dirty="0">
                        <a:solidFill>
                          <a:schemeClr val="bg1"/>
                        </a:solidFill>
                        <a:effectLst/>
                        <a:latin typeface="verdana" panose="020B0604030504040204" pitchFamily="34" charset="0"/>
                      </a:endParaRPr>
                    </a:p>
                  </a:txBody>
                  <a:tcPr marL="28575" marR="28575" marT="28575" marB="2857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t"/>
                      <a:endParaRPr lang="en-CA" b="0" dirty="0">
                        <a:effectLst/>
                        <a:latin typeface="verdana" panose="020B0604030504040204" pitchFamily="34" charset="0"/>
                      </a:endParaRPr>
                    </a:p>
                  </a:txBody>
                  <a:tcPr marL="28575" marR="28575" marT="28575" marB="2857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CA" b="1" dirty="0">
                          <a:solidFill>
                            <a:schemeClr val="bg1"/>
                          </a:solidFill>
                          <a:effectLst/>
                          <a:latin typeface="verdana" panose="020B0604030504040204" pitchFamily="34" charset="0"/>
                        </a:rPr>
                        <a:t>Derived Cardinality</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fontAlgn="t"/>
                      <a:endParaRPr lang="en-CA" b="0" dirty="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hMerge="1">
                  <a:txBody>
                    <a:bodyPr/>
                    <a:lstStyle/>
                    <a:p>
                      <a:pPr fontAlgn="t"/>
                      <a:endParaRPr lang="en-CA" b="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hMerge="1">
                  <a:txBody>
                    <a:bodyPr/>
                    <a:lstStyle/>
                    <a:p>
                      <a:pPr fontAlgn="t"/>
                      <a:endParaRPr lang="en-CA" b="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hMerge="1">
                  <a:txBody>
                    <a:bodyPr/>
                    <a:lstStyle/>
                    <a:p>
                      <a:pPr fontAlgn="t"/>
                      <a:endParaRPr lang="en-US" b="0" dirty="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667588443"/>
                  </a:ext>
                </a:extLst>
              </a:tr>
              <a:tr h="447421">
                <a:tc vMerge="1">
                  <a:txBody>
                    <a:bodyPr/>
                    <a:lstStyle/>
                    <a:p>
                      <a:endParaRPr lang="en-CA"/>
                    </a:p>
                  </a:txBody>
                  <a:tcPr/>
                </a:tc>
                <a:tc>
                  <a:txBody>
                    <a:bodyPr/>
                    <a:lstStyle/>
                    <a:p>
                      <a:pPr fontAlgn="t"/>
                      <a:endParaRPr lang="en-CA" b="0" dirty="0">
                        <a:effectLst/>
                        <a:latin typeface="verdana" panose="020B0604030504040204" pitchFamily="34" charset="0"/>
                      </a:endParaRPr>
                    </a:p>
                  </a:txBody>
                  <a:tcPr marL="28575" marR="28575" marT="28575" marB="2857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CA" b="0" dirty="0">
                          <a:effectLst/>
                          <a:latin typeface="verdana" panose="020B0604030504040204" pitchFamily="34" charset="0"/>
                        </a:rPr>
                        <a:t>0..0</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CA" b="0" dirty="0">
                          <a:effectLst/>
                          <a:latin typeface="verdana" panose="020B0604030504040204" pitchFamily="34" charset="0"/>
                        </a:rPr>
                        <a:t>0..1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CA" b="0" dirty="0">
                          <a:effectLst/>
                          <a:latin typeface="verdana" panose="020B0604030504040204" pitchFamily="34" charset="0"/>
                        </a:rPr>
                        <a:t>0..*</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CA" b="0" dirty="0">
                          <a:effectLst/>
                          <a:latin typeface="verdana" panose="020B0604030504040204" pitchFamily="34" charset="0"/>
                        </a:rPr>
                        <a:t>1..1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b="0" dirty="0">
                          <a:effectLst/>
                          <a:latin typeface="verdana" panose="020B0604030504040204" pitchFamily="34" charset="0"/>
                        </a:rPr>
                        <a:t>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97750106"/>
                  </a:ext>
                </a:extLst>
              </a:tr>
              <a:tr h="0">
                <a:tc row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CA" b="1" dirty="0">
                          <a:solidFill>
                            <a:schemeClr val="bg1"/>
                          </a:solidFill>
                          <a:effectLst/>
                          <a:latin typeface="verdana" panose="020B0604030504040204" pitchFamily="34" charset="0"/>
                        </a:rPr>
                        <a:t>Base Cardinality</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en-CA" b="0" dirty="0">
                          <a:effectLst/>
                          <a:latin typeface="verdana" panose="020B0604030504040204" pitchFamily="34" charset="0"/>
                        </a:rPr>
                        <a:t>0..1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247724"/>
                  </a:ext>
                </a:extLst>
              </a:tr>
              <a:tr h="0">
                <a:tc vMerge="1">
                  <a:txBody>
                    <a:bodyPr/>
                    <a:lstStyle/>
                    <a:p>
                      <a:pPr fontAlgn="t"/>
                      <a:endParaRPr lang="en-CA" b="0" dirty="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t"/>
                      <a:r>
                        <a:rPr lang="en-CA" b="0" dirty="0">
                          <a:effectLst/>
                          <a:latin typeface="verdana" panose="020B0604030504040204" pitchFamily="34" charset="0"/>
                        </a:rPr>
                        <a:t>0..*</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r>
                        <a:rPr lang="en-CA" b="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0456128"/>
                  </a:ext>
                </a:extLst>
              </a:tr>
              <a:tr h="0">
                <a:tc vMerge="1">
                  <a:txBody>
                    <a:bodyPr/>
                    <a:lstStyle/>
                    <a:p>
                      <a:pPr fontAlgn="t"/>
                      <a:endParaRPr lang="en-CA" b="0" dirty="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t"/>
                      <a:r>
                        <a:rPr lang="en-CA" b="0" dirty="0">
                          <a:effectLst/>
                          <a:latin typeface="verdana" panose="020B0604030504040204" pitchFamily="34" charset="0"/>
                        </a:rPr>
                        <a:t>1..1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r>
                        <a:rPr lang="en-CA" b="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80276857"/>
                  </a:ext>
                </a:extLst>
              </a:tr>
              <a:tr h="0">
                <a:tc vMerge="1">
                  <a:txBody>
                    <a:bodyPr/>
                    <a:lstStyle/>
                    <a:p>
                      <a:pPr fontAlgn="t"/>
                      <a:endParaRPr lang="en-CA" b="0" dirty="0">
                        <a:effectLst/>
                        <a:latin typeface="verdana" panose="020B0604030504040204" pitchFamily="34" charset="0"/>
                      </a:endParaRPr>
                    </a:p>
                  </a:txBody>
                  <a:tcPr marL="28575" marR="28575" marT="28575" marB="28575">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t"/>
                      <a:r>
                        <a:rPr lang="en-CA" b="0" dirty="0">
                          <a:effectLst/>
                          <a:latin typeface="verdana" panose="020B0604030504040204" pitchFamily="34" charset="0"/>
                        </a:rPr>
                        <a:t>1..*</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r>
                        <a:rPr lang="en-CA" b="0" dirty="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no</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CA" b="0" dirty="0">
                          <a:effectLst/>
                          <a:latin typeface="verdana" panose="020B0604030504040204" pitchFamily="34" charset="0"/>
                        </a:rPr>
                        <a:t>yes</a:t>
                      </a: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3089827"/>
                  </a:ext>
                </a:extLst>
              </a:tr>
            </a:tbl>
          </a:graphicData>
        </a:graphic>
      </p:graphicFrame>
      <p:sp>
        <p:nvSpPr>
          <p:cNvPr id="5" name="Content Placeholder 2">
            <a:extLst>
              <a:ext uri="{FF2B5EF4-FFF2-40B4-BE49-F238E27FC236}">
                <a16:creationId xmlns:a16="http://schemas.microsoft.com/office/drawing/2014/main" id="{2AA48B43-C30C-46F6-BD6E-1679D6817053}"/>
              </a:ext>
            </a:extLst>
          </p:cNvPr>
          <p:cNvSpPr txBox="1">
            <a:spLocks/>
          </p:cNvSpPr>
          <p:nvPr/>
        </p:nvSpPr>
        <p:spPr>
          <a:xfrm>
            <a:off x="838200" y="4505390"/>
            <a:ext cx="10515600" cy="2943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Cardinality inheritance can have </a:t>
            </a:r>
            <a:r>
              <a:rPr lang="en-CA" sz="2400" u="sng" dirty="0"/>
              <a:t>significant impact</a:t>
            </a:r>
            <a:r>
              <a:rPr lang="en-CA" sz="2400" dirty="0"/>
              <a:t> to downstream implementors</a:t>
            </a:r>
          </a:p>
          <a:p>
            <a:r>
              <a:rPr lang="en-CA" sz="2400" dirty="0"/>
              <a:t>CA Baseline keeps cardinality changes minimal – mostly occur in child elements (like requiring system and code be present if CodeableConcept supplied)</a:t>
            </a:r>
          </a:p>
        </p:txBody>
      </p:sp>
      <p:sp>
        <p:nvSpPr>
          <p:cNvPr id="7" name="TextBox 6">
            <a:extLst>
              <a:ext uri="{FF2B5EF4-FFF2-40B4-BE49-F238E27FC236}">
                <a16:creationId xmlns:a16="http://schemas.microsoft.com/office/drawing/2014/main" id="{560A77A1-1195-414C-B7EC-4DB1F3AE04C0}"/>
              </a:ext>
            </a:extLst>
          </p:cNvPr>
          <p:cNvSpPr txBox="1"/>
          <p:nvPr/>
        </p:nvSpPr>
        <p:spPr>
          <a:xfrm>
            <a:off x="838200" y="6479356"/>
            <a:ext cx="6125134" cy="261610"/>
          </a:xfrm>
          <a:prstGeom prst="rect">
            <a:avLst/>
          </a:prstGeom>
          <a:noFill/>
        </p:spPr>
        <p:txBody>
          <a:bodyPr wrap="square">
            <a:spAutoFit/>
          </a:bodyPr>
          <a:lstStyle/>
          <a:p>
            <a:r>
              <a:rPr lang="en-CA" sz="1100" dirty="0">
                <a:solidFill>
                  <a:srgbClr val="21378D"/>
                </a:solidFill>
                <a:hlinkClick r:id="rId3">
                  <a:extLst>
                    <a:ext uri="{A12FA001-AC4F-418D-AE19-62706E023703}">
                      <ahyp:hlinkClr xmlns:ahyp="http://schemas.microsoft.com/office/drawing/2018/hyperlinkcolor" val="tx"/>
                    </a:ext>
                  </a:extLst>
                </a:hlinkClick>
              </a:rPr>
              <a:t>https://www.hl7.org/fhir/profiling.html#cardinality</a:t>
            </a:r>
            <a:r>
              <a:rPr lang="en-CA" sz="1100" dirty="0">
                <a:solidFill>
                  <a:srgbClr val="21378D"/>
                </a:solidFill>
              </a:rPr>
              <a:t> </a:t>
            </a:r>
          </a:p>
        </p:txBody>
      </p:sp>
    </p:spTree>
    <p:extLst>
      <p:ext uri="{BB962C8B-B14F-4D97-AF65-F5344CB8AC3E}">
        <p14:creationId xmlns:p14="http://schemas.microsoft.com/office/powerpoint/2010/main" val="411476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0B2E-98FE-48B8-B1B9-E8707DE6C9F8}"/>
              </a:ext>
            </a:extLst>
          </p:cNvPr>
          <p:cNvSpPr>
            <a:spLocks noGrp="1"/>
          </p:cNvSpPr>
          <p:nvPr>
            <p:ph idx="1"/>
          </p:nvPr>
        </p:nvSpPr>
        <p:spPr>
          <a:xfrm>
            <a:off x="600634" y="1700808"/>
            <a:ext cx="3424739" cy="3948953"/>
          </a:xfrm>
          <a:solidFill>
            <a:schemeClr val="tx1">
              <a:lumMod val="50000"/>
              <a:lumOff val="50000"/>
            </a:schemeClr>
          </a:solidFill>
        </p:spPr>
        <p:txBody>
          <a:bodyPr anchor="ctr">
            <a:normAutofit/>
          </a:bodyPr>
          <a:lstStyle/>
          <a:p>
            <a:r>
              <a:rPr lang="en-CA" sz="1800" dirty="0">
                <a:solidFill>
                  <a:srgbClr val="FFFFFF"/>
                </a:solidFill>
              </a:rPr>
              <a:t>A </a:t>
            </a:r>
            <a:r>
              <a:rPr lang="en-CA" sz="2000" dirty="0">
                <a:solidFill>
                  <a:srgbClr val="FFFFFF"/>
                </a:solidFill>
              </a:rPr>
              <a:t>profile inherits terminology &amp; binding strength from the structure it’s constraining</a:t>
            </a:r>
          </a:p>
          <a:p>
            <a:endParaRPr lang="en-CA" sz="2000" dirty="0">
              <a:solidFill>
                <a:srgbClr val="FFFFFF"/>
              </a:solidFill>
            </a:endParaRPr>
          </a:p>
          <a:p>
            <a:r>
              <a:rPr lang="en-CA" sz="2000" dirty="0">
                <a:solidFill>
                  <a:srgbClr val="FFFFFF"/>
                </a:solidFill>
              </a:rPr>
              <a:t>Looser binding strength = greater flexibility for derived profile to make implementation-driven changes to terminology or strength</a:t>
            </a:r>
          </a:p>
        </p:txBody>
      </p:sp>
      <p:sp>
        <p:nvSpPr>
          <p:cNvPr id="5" name="Content Placeholder 2">
            <a:extLst>
              <a:ext uri="{FF2B5EF4-FFF2-40B4-BE49-F238E27FC236}">
                <a16:creationId xmlns:a16="http://schemas.microsoft.com/office/drawing/2014/main" id="{A0953515-594F-4B3B-AB47-AB0ABC5AC2D6}"/>
              </a:ext>
            </a:extLst>
          </p:cNvPr>
          <p:cNvSpPr txBox="1">
            <a:spLocks/>
          </p:cNvSpPr>
          <p:nvPr/>
        </p:nvSpPr>
        <p:spPr>
          <a:xfrm>
            <a:off x="838199" y="5292407"/>
            <a:ext cx="10515600" cy="1200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graphicFrame>
        <p:nvGraphicFramePr>
          <p:cNvPr id="4" name="Table 3">
            <a:extLst>
              <a:ext uri="{FF2B5EF4-FFF2-40B4-BE49-F238E27FC236}">
                <a16:creationId xmlns:a16="http://schemas.microsoft.com/office/drawing/2014/main" id="{C35D640B-77CC-4FC5-98A4-B05E024CB0A7}"/>
              </a:ext>
            </a:extLst>
          </p:cNvPr>
          <p:cNvGraphicFramePr>
            <a:graphicFrameLocks noGrp="1"/>
          </p:cNvGraphicFramePr>
          <p:nvPr/>
        </p:nvGraphicFramePr>
        <p:xfrm>
          <a:off x="4303168" y="1255755"/>
          <a:ext cx="6772836" cy="4523372"/>
        </p:xfrm>
        <a:graphic>
          <a:graphicData uri="http://schemas.openxmlformats.org/drawingml/2006/table">
            <a:tbl>
              <a:tblPr firstRow="1" bandRow="1">
                <a:tableStyleId>{8EC20E35-A176-4012-BC5E-935CFFF8708E}</a:tableStyleId>
              </a:tblPr>
              <a:tblGrid>
                <a:gridCol w="1047328">
                  <a:extLst>
                    <a:ext uri="{9D8B030D-6E8A-4147-A177-3AD203B41FA5}">
                      <a16:colId xmlns:a16="http://schemas.microsoft.com/office/drawing/2014/main" val="2358389288"/>
                    </a:ext>
                  </a:extLst>
                </a:gridCol>
                <a:gridCol w="2311502">
                  <a:extLst>
                    <a:ext uri="{9D8B030D-6E8A-4147-A177-3AD203B41FA5}">
                      <a16:colId xmlns:a16="http://schemas.microsoft.com/office/drawing/2014/main" val="1917052877"/>
                    </a:ext>
                  </a:extLst>
                </a:gridCol>
                <a:gridCol w="2200771">
                  <a:extLst>
                    <a:ext uri="{9D8B030D-6E8A-4147-A177-3AD203B41FA5}">
                      <a16:colId xmlns:a16="http://schemas.microsoft.com/office/drawing/2014/main" val="406415855"/>
                    </a:ext>
                  </a:extLst>
                </a:gridCol>
                <a:gridCol w="1213235">
                  <a:extLst>
                    <a:ext uri="{9D8B030D-6E8A-4147-A177-3AD203B41FA5}">
                      <a16:colId xmlns:a16="http://schemas.microsoft.com/office/drawing/2014/main" val="4243315525"/>
                    </a:ext>
                  </a:extLst>
                </a:gridCol>
              </a:tblGrid>
              <a:tr h="617837">
                <a:tc>
                  <a:txBody>
                    <a:bodyPr/>
                    <a:lstStyle/>
                    <a:p>
                      <a:pPr algn="ctr" fontAlgn="t"/>
                      <a:r>
                        <a:rPr lang="en-US" sz="1200" b="1" u="none" strike="noStrike" dirty="0">
                          <a:solidFill>
                            <a:schemeClr val="bg1"/>
                          </a:solidFill>
                          <a:effectLst/>
                        </a:rPr>
                        <a:t>Binding Strength</a:t>
                      </a:r>
                      <a:r>
                        <a:rPr lang="en-US" sz="1200" b="1" dirty="0">
                          <a:solidFill>
                            <a:schemeClr val="bg1"/>
                          </a:solidFill>
                          <a:effectLst/>
                        </a:rPr>
                        <a:t> </a:t>
                      </a:r>
                      <a:endParaRPr lang="en-US" sz="1200" b="1" dirty="0">
                        <a:solidFill>
                          <a:schemeClr val="bg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en-CA" sz="1200" b="1" dirty="0">
                          <a:solidFill>
                            <a:schemeClr val="bg1"/>
                          </a:solidFill>
                          <a:effectLst/>
                        </a:rPr>
                        <a:t>Definition</a:t>
                      </a:r>
                      <a:endParaRPr lang="en-CA" sz="1200" b="1" dirty="0">
                        <a:solidFill>
                          <a:schemeClr val="bg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CA" sz="1200" b="1" dirty="0">
                          <a:solidFill>
                            <a:schemeClr val="bg1"/>
                          </a:solidFill>
                          <a:effectLst/>
                        </a:rPr>
                        <a:t>Can Profile Change Terminology?</a:t>
                      </a:r>
                      <a:endParaRPr lang="en-CA" sz="1200" b="1" dirty="0">
                        <a:solidFill>
                          <a:schemeClr val="bg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en-CA" sz="1200" b="1" dirty="0">
                          <a:solidFill>
                            <a:schemeClr val="bg1"/>
                          </a:solidFill>
                          <a:effectLst/>
                        </a:rPr>
                        <a:t>Can Profile Change Binding Strength?</a:t>
                      </a:r>
                      <a:endParaRPr lang="en-CA" sz="1200" b="1" dirty="0">
                        <a:solidFill>
                          <a:schemeClr val="bg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98320883"/>
                  </a:ext>
                </a:extLst>
              </a:tr>
              <a:tr h="458585">
                <a:tc>
                  <a:txBody>
                    <a:bodyPr/>
                    <a:lstStyle/>
                    <a:p>
                      <a:pPr fontAlgn="t"/>
                      <a:r>
                        <a:rPr lang="en-CA" sz="1400" b="1" u="none" strike="noStrike" dirty="0">
                          <a:solidFill>
                            <a:schemeClr val="tx1"/>
                          </a:solidFill>
                          <a:effectLst/>
                        </a:rPr>
                        <a:t>required</a:t>
                      </a:r>
                      <a:endParaRPr lang="en-CA" sz="1400" b="1" dirty="0">
                        <a:solidFill>
                          <a:schemeClr val="tx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a:effectLst/>
                        </a:rPr>
                        <a:t>The concept in this element SHALL be from the specified value set.</a:t>
                      </a:r>
                      <a:endParaRPr lang="en-US" sz="1200" b="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No, bound terminology is required to be the same</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a:effectLst/>
                        </a:rPr>
                        <a:t>No, must remain required.</a:t>
                      </a:r>
                      <a:endParaRPr lang="en-US" sz="1200" b="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540422"/>
                  </a:ext>
                </a:extLst>
              </a:tr>
              <a:tr h="1170864">
                <a:tc>
                  <a:txBody>
                    <a:bodyPr/>
                    <a:lstStyle/>
                    <a:p>
                      <a:pPr fontAlgn="t"/>
                      <a:r>
                        <a:rPr lang="en-CA" sz="1400" b="1" u="none">
                          <a:solidFill>
                            <a:schemeClr val="tx1"/>
                          </a:solidFill>
                          <a:effectLst/>
                        </a:rPr>
                        <a:t>extensible</a:t>
                      </a:r>
                      <a:endParaRPr lang="en-CA" sz="1400" b="1" u="none">
                        <a:solidFill>
                          <a:schemeClr val="tx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The concept in this element SHALL be from the specified value set if any of the codes within the value set can apply. If the value set does not cover the concept (based on human review), alternate </a:t>
                      </a:r>
                      <a:r>
                        <a:rPr lang="en-US" sz="1200" b="0" dirty="0" err="1">
                          <a:effectLst/>
                        </a:rPr>
                        <a:t>codings</a:t>
                      </a:r>
                      <a:r>
                        <a:rPr lang="en-US" sz="1200" b="0" dirty="0">
                          <a:effectLst/>
                        </a:rPr>
                        <a:t> may be included instead.</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Derived profiles may state rules on which codes can be used, but cannot select new or additional codes for these elements (unless no codes with appropriate meanings are found)</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Can remain extensible, or tighten to required.</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88551"/>
                  </a:ext>
                </a:extLst>
              </a:tr>
              <a:tr h="985226">
                <a:tc>
                  <a:txBody>
                    <a:bodyPr/>
                    <a:lstStyle/>
                    <a:p>
                      <a:pPr fontAlgn="t"/>
                      <a:r>
                        <a:rPr lang="en-CA" sz="1400" b="1" u="none" strike="noStrike">
                          <a:solidFill>
                            <a:schemeClr val="tx1"/>
                          </a:solidFill>
                          <a:effectLst/>
                        </a:rPr>
                        <a:t>preferred</a:t>
                      </a:r>
                      <a:endParaRPr lang="en-CA" sz="1400" b="1">
                        <a:solidFill>
                          <a:schemeClr val="tx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a:effectLst/>
                        </a:rPr>
                        <a:t>Instances are encouraged to draw from the specified codes for interoperability purposes but are not required to do so to be considered conformant.</a:t>
                      </a:r>
                      <a:endParaRPr lang="en-US" sz="1200" b="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kern="1200" dirty="0">
                          <a:solidFill>
                            <a:schemeClr val="tx1"/>
                          </a:solidFill>
                          <a:effectLst/>
                        </a:rPr>
                        <a:t>Implementors should consider adopting the preferred value set wherever possible, but d</a:t>
                      </a:r>
                      <a:r>
                        <a:rPr lang="en-US" sz="1200" b="0" dirty="0">
                          <a:effectLst/>
                        </a:rPr>
                        <a:t>erived profiles may bind the element to any value set they choose</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Can remain preferred, or tighten to extensible or required.</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570903"/>
                  </a:ext>
                </a:extLst>
              </a:tr>
              <a:tr h="1006149">
                <a:tc>
                  <a:txBody>
                    <a:bodyPr/>
                    <a:lstStyle/>
                    <a:p>
                      <a:pPr fontAlgn="t"/>
                      <a:r>
                        <a:rPr lang="en-CA" sz="1400" b="1" u="none" strike="noStrike" dirty="0">
                          <a:solidFill>
                            <a:schemeClr val="tx1"/>
                          </a:solidFill>
                          <a:effectLst/>
                        </a:rPr>
                        <a:t>example</a:t>
                      </a:r>
                      <a:endParaRPr lang="en-CA" sz="1400" b="1" dirty="0">
                        <a:solidFill>
                          <a:schemeClr val="tx1"/>
                        </a:solidFill>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a:effectLst/>
                        </a:rPr>
                        <a:t>Instances are not expected or even encouraged to draw from the specified value set. The value set merely provides examples of the types of concepts intended to be included.</a:t>
                      </a:r>
                      <a:endParaRPr lang="en-US" sz="1200" b="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dirty="0">
                          <a:effectLst/>
                        </a:rPr>
                        <a:t>Derived profiles may bind the element to any value set they choose</a:t>
                      </a:r>
                    </a:p>
                    <a:p>
                      <a:pPr fontAlgn="t"/>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0" dirty="0">
                          <a:effectLst/>
                        </a:rPr>
                        <a:t>Can remain example, or tighten to preferred, extensible, or required.</a:t>
                      </a:r>
                      <a:endParaRPr lang="en-US" sz="1200" b="0" dirty="0">
                        <a:effectLst/>
                        <a:latin typeface="+mn-lt"/>
                      </a:endParaRPr>
                    </a:p>
                  </a:txBody>
                  <a:tcPr marL="21071" marR="21071" marT="21071" marB="21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933075"/>
                  </a:ext>
                </a:extLst>
              </a:tr>
            </a:tbl>
          </a:graphicData>
        </a:graphic>
      </p:graphicFrame>
      <p:sp>
        <p:nvSpPr>
          <p:cNvPr id="7" name="Title 6">
            <a:extLst>
              <a:ext uri="{FF2B5EF4-FFF2-40B4-BE49-F238E27FC236}">
                <a16:creationId xmlns:a16="http://schemas.microsoft.com/office/drawing/2014/main" id="{4EAE0713-D67A-4763-9BF9-2B3BF941AED5}"/>
              </a:ext>
            </a:extLst>
          </p:cNvPr>
          <p:cNvSpPr>
            <a:spLocks noGrp="1"/>
          </p:cNvSpPr>
          <p:nvPr>
            <p:ph type="title"/>
          </p:nvPr>
        </p:nvSpPr>
        <p:spPr/>
        <p:txBody>
          <a:bodyPr/>
          <a:lstStyle/>
          <a:p>
            <a:r>
              <a:rPr lang="en-CA" dirty="0"/>
              <a:t>Terminology</a:t>
            </a:r>
          </a:p>
        </p:txBody>
      </p:sp>
    </p:spTree>
    <p:extLst>
      <p:ext uri="{BB962C8B-B14F-4D97-AF65-F5344CB8AC3E}">
        <p14:creationId xmlns:p14="http://schemas.microsoft.com/office/powerpoint/2010/main" val="20340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9EF25-ED76-4C4D-B12B-0512FD95D1DE}"/>
              </a:ext>
            </a:extLst>
          </p:cNvPr>
          <p:cNvSpPr>
            <a:spLocks noGrp="1"/>
          </p:cNvSpPr>
          <p:nvPr>
            <p:ph idx="1"/>
          </p:nvPr>
        </p:nvSpPr>
        <p:spPr>
          <a:xfrm>
            <a:off x="852384" y="1496892"/>
            <a:ext cx="10515600" cy="4351338"/>
          </a:xfrm>
        </p:spPr>
        <p:txBody>
          <a:bodyPr>
            <a:normAutofit/>
          </a:bodyPr>
          <a:lstStyle/>
          <a:p>
            <a:pPr marL="0" indent="0" algn="ctr">
              <a:buNone/>
            </a:pPr>
            <a:r>
              <a:rPr lang="en-CA" sz="2000" dirty="0"/>
              <a:t>Preferred Value Set in Baseline– Different Value Sets in Potential Derived Profiles</a:t>
            </a:r>
          </a:p>
          <a:p>
            <a:pPr marL="0" indent="0">
              <a:buNone/>
            </a:pPr>
            <a:endParaRPr lang="en-CA" dirty="0"/>
          </a:p>
        </p:txBody>
      </p:sp>
      <p:sp>
        <p:nvSpPr>
          <p:cNvPr id="2" name="Title 1">
            <a:extLst>
              <a:ext uri="{FF2B5EF4-FFF2-40B4-BE49-F238E27FC236}">
                <a16:creationId xmlns:a16="http://schemas.microsoft.com/office/drawing/2014/main" id="{F84FE929-FDCB-4F8D-A3E3-312EBF7DF2F5}"/>
              </a:ext>
            </a:extLst>
          </p:cNvPr>
          <p:cNvSpPr>
            <a:spLocks noGrp="1"/>
          </p:cNvSpPr>
          <p:nvPr>
            <p:ph type="title"/>
          </p:nvPr>
        </p:nvSpPr>
        <p:spPr/>
        <p:txBody>
          <a:bodyPr/>
          <a:lstStyle/>
          <a:p>
            <a:r>
              <a:rPr lang="en-CA" dirty="0"/>
              <a:t>Impacts of Terminology Binding</a:t>
            </a:r>
          </a:p>
        </p:txBody>
      </p:sp>
      <p:pic>
        <p:nvPicPr>
          <p:cNvPr id="9" name="Picture 8">
            <a:extLst>
              <a:ext uri="{FF2B5EF4-FFF2-40B4-BE49-F238E27FC236}">
                <a16:creationId xmlns:a16="http://schemas.microsoft.com/office/drawing/2014/main" id="{827C47E9-5704-465F-91CB-2FE086AC5AE7}"/>
              </a:ext>
            </a:extLst>
          </p:cNvPr>
          <p:cNvPicPr>
            <a:picLocks noChangeAspect="1"/>
          </p:cNvPicPr>
          <p:nvPr/>
        </p:nvPicPr>
        <p:blipFill>
          <a:blip r:embed="rId3"/>
          <a:stretch>
            <a:fillRect/>
          </a:stretch>
        </p:blipFill>
        <p:spPr>
          <a:xfrm>
            <a:off x="7724791" y="3012402"/>
            <a:ext cx="4426868" cy="2898001"/>
          </a:xfrm>
          <a:prstGeom prst="rect">
            <a:avLst/>
          </a:prstGeom>
          <a:ln>
            <a:solidFill>
              <a:schemeClr val="tx1"/>
            </a:solidFill>
          </a:ln>
        </p:spPr>
      </p:pic>
      <p:pic>
        <p:nvPicPr>
          <p:cNvPr id="11" name="Picture 10">
            <a:extLst>
              <a:ext uri="{FF2B5EF4-FFF2-40B4-BE49-F238E27FC236}">
                <a16:creationId xmlns:a16="http://schemas.microsoft.com/office/drawing/2014/main" id="{A9CBCA91-95D2-4177-B375-03A73D7B7986}"/>
              </a:ext>
            </a:extLst>
          </p:cNvPr>
          <p:cNvPicPr>
            <a:picLocks noChangeAspect="1"/>
          </p:cNvPicPr>
          <p:nvPr/>
        </p:nvPicPr>
        <p:blipFill>
          <a:blip r:embed="rId4"/>
          <a:stretch>
            <a:fillRect/>
          </a:stretch>
        </p:blipFill>
        <p:spPr>
          <a:xfrm>
            <a:off x="84227" y="2734806"/>
            <a:ext cx="3579857" cy="2898272"/>
          </a:xfrm>
          <a:prstGeom prst="rect">
            <a:avLst/>
          </a:prstGeom>
          <a:ln>
            <a:solidFill>
              <a:schemeClr val="tx1"/>
            </a:solidFill>
          </a:ln>
        </p:spPr>
      </p:pic>
      <p:sp>
        <p:nvSpPr>
          <p:cNvPr id="12" name="TextBox 11">
            <a:extLst>
              <a:ext uri="{FF2B5EF4-FFF2-40B4-BE49-F238E27FC236}">
                <a16:creationId xmlns:a16="http://schemas.microsoft.com/office/drawing/2014/main" id="{0D3934E0-A2D1-4399-B620-1E0B81133B2B}"/>
              </a:ext>
            </a:extLst>
          </p:cNvPr>
          <p:cNvSpPr txBox="1"/>
          <p:nvPr/>
        </p:nvSpPr>
        <p:spPr>
          <a:xfrm>
            <a:off x="7972444" y="2440866"/>
            <a:ext cx="4054647" cy="307777"/>
          </a:xfrm>
          <a:prstGeom prst="rect">
            <a:avLst/>
          </a:prstGeom>
          <a:noFill/>
        </p:spPr>
        <p:txBody>
          <a:bodyPr wrap="square" rtlCol="0">
            <a:spAutoFit/>
          </a:bodyPr>
          <a:lstStyle/>
          <a:p>
            <a:pPr algn="ctr"/>
            <a:r>
              <a:rPr lang="en-CA" sz="1400" b="1" dirty="0"/>
              <a:t>BCY </a:t>
            </a:r>
            <a:r>
              <a:rPr lang="en-CA" sz="1400" b="1" dirty="0" err="1"/>
              <a:t>Imms</a:t>
            </a:r>
            <a:r>
              <a:rPr lang="en-CA" sz="1400" b="1" dirty="0"/>
              <a:t> Citizen Access </a:t>
            </a:r>
            <a:r>
              <a:rPr lang="en-CA" sz="1400" b="1" dirty="0" err="1"/>
              <a:t>Immunization.vaccineCode</a:t>
            </a:r>
            <a:endParaRPr lang="en-CA" sz="1400" b="1" dirty="0"/>
          </a:p>
        </p:txBody>
      </p:sp>
      <p:sp>
        <p:nvSpPr>
          <p:cNvPr id="15" name="TextBox 14">
            <a:extLst>
              <a:ext uri="{FF2B5EF4-FFF2-40B4-BE49-F238E27FC236}">
                <a16:creationId xmlns:a16="http://schemas.microsoft.com/office/drawing/2014/main" id="{203B19FF-23FD-4A9C-9543-4AC475DCA781}"/>
              </a:ext>
            </a:extLst>
          </p:cNvPr>
          <p:cNvSpPr txBox="1"/>
          <p:nvPr/>
        </p:nvSpPr>
        <p:spPr>
          <a:xfrm>
            <a:off x="3524384" y="3108573"/>
            <a:ext cx="4587761" cy="523220"/>
          </a:xfrm>
          <a:prstGeom prst="rect">
            <a:avLst/>
          </a:prstGeom>
          <a:noFill/>
        </p:spPr>
        <p:txBody>
          <a:bodyPr wrap="square" rtlCol="0">
            <a:spAutoFit/>
          </a:bodyPr>
          <a:lstStyle/>
          <a:p>
            <a:pPr algn="ctr"/>
            <a:r>
              <a:rPr lang="en-CA" sz="1400" b="1" dirty="0" err="1"/>
              <a:t>COVaxON</a:t>
            </a:r>
            <a:r>
              <a:rPr lang="en-CA" sz="1400" b="1" dirty="0"/>
              <a:t> </a:t>
            </a:r>
            <a:r>
              <a:rPr lang="en-CA" sz="1400" b="1" dirty="0" err="1"/>
              <a:t>Immunization.vaccineCode</a:t>
            </a:r>
            <a:r>
              <a:rPr lang="en-CA" sz="1400" b="1" dirty="0"/>
              <a:t> </a:t>
            </a:r>
          </a:p>
          <a:p>
            <a:pPr algn="ctr"/>
            <a:r>
              <a:rPr lang="en-CA" sz="1400" b="1" dirty="0"/>
              <a:t>Generic Value Set</a:t>
            </a:r>
          </a:p>
        </p:txBody>
      </p:sp>
      <p:sp>
        <p:nvSpPr>
          <p:cNvPr id="16" name="TextBox 15">
            <a:extLst>
              <a:ext uri="{FF2B5EF4-FFF2-40B4-BE49-F238E27FC236}">
                <a16:creationId xmlns:a16="http://schemas.microsoft.com/office/drawing/2014/main" id="{51370AAD-70D8-465D-B752-A178503EF28B}"/>
              </a:ext>
            </a:extLst>
          </p:cNvPr>
          <p:cNvSpPr txBox="1"/>
          <p:nvPr/>
        </p:nvSpPr>
        <p:spPr>
          <a:xfrm>
            <a:off x="-41353" y="2251766"/>
            <a:ext cx="3579856" cy="523220"/>
          </a:xfrm>
          <a:prstGeom prst="rect">
            <a:avLst/>
          </a:prstGeom>
          <a:noFill/>
        </p:spPr>
        <p:txBody>
          <a:bodyPr wrap="square" rtlCol="0">
            <a:spAutoFit/>
          </a:bodyPr>
          <a:lstStyle/>
          <a:p>
            <a:pPr algn="ctr"/>
            <a:r>
              <a:rPr lang="en-CA" sz="1400" b="1" dirty="0"/>
              <a:t>CA Baseline </a:t>
            </a:r>
            <a:r>
              <a:rPr lang="en-CA" sz="1400" b="1" dirty="0" err="1"/>
              <a:t>Immunization.vaccineCode</a:t>
            </a:r>
            <a:r>
              <a:rPr lang="en-CA" sz="1400" b="1" dirty="0"/>
              <a:t> Generic Value Set</a:t>
            </a:r>
          </a:p>
        </p:txBody>
      </p:sp>
      <p:sp>
        <p:nvSpPr>
          <p:cNvPr id="18" name="TextBox 17">
            <a:extLst>
              <a:ext uri="{FF2B5EF4-FFF2-40B4-BE49-F238E27FC236}">
                <a16:creationId xmlns:a16="http://schemas.microsoft.com/office/drawing/2014/main" id="{B254515B-A43D-45CD-AD84-DFE36BC13096}"/>
              </a:ext>
            </a:extLst>
          </p:cNvPr>
          <p:cNvSpPr txBox="1"/>
          <p:nvPr/>
        </p:nvSpPr>
        <p:spPr>
          <a:xfrm>
            <a:off x="2315527" y="4183942"/>
            <a:ext cx="1449345" cy="600164"/>
          </a:xfrm>
          <a:prstGeom prst="rect">
            <a:avLst/>
          </a:prstGeom>
          <a:noFill/>
        </p:spPr>
        <p:txBody>
          <a:bodyPr wrap="square" rtlCol="0">
            <a:spAutoFit/>
          </a:bodyPr>
          <a:lstStyle/>
          <a:p>
            <a:pPr algn="ctr"/>
            <a:r>
              <a:rPr lang="en-CA" sz="1100" dirty="0">
                <a:solidFill>
                  <a:srgbClr val="C00000"/>
                </a:solidFill>
              </a:rPr>
              <a:t>SNOMED CT Pharma/Biologic Codes</a:t>
            </a:r>
          </a:p>
        </p:txBody>
      </p:sp>
      <p:sp>
        <p:nvSpPr>
          <p:cNvPr id="19" name="Arrow: Left 18">
            <a:extLst>
              <a:ext uri="{FF2B5EF4-FFF2-40B4-BE49-F238E27FC236}">
                <a16:creationId xmlns:a16="http://schemas.microsoft.com/office/drawing/2014/main" id="{1D62248A-95A9-48C6-B12A-649B471DF05B}"/>
              </a:ext>
            </a:extLst>
          </p:cNvPr>
          <p:cNvSpPr/>
          <p:nvPr/>
        </p:nvSpPr>
        <p:spPr>
          <a:xfrm>
            <a:off x="2080284" y="4307514"/>
            <a:ext cx="358219" cy="23704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390B8AEE-13E6-41F2-BA1B-477F0893BBF9}"/>
              </a:ext>
            </a:extLst>
          </p:cNvPr>
          <p:cNvPicPr>
            <a:picLocks noChangeAspect="1"/>
          </p:cNvPicPr>
          <p:nvPr/>
        </p:nvPicPr>
        <p:blipFill rotWithShape="1">
          <a:blip r:embed="rId5"/>
          <a:srcRect r="40611"/>
          <a:stretch/>
        </p:blipFill>
        <p:spPr>
          <a:xfrm>
            <a:off x="4078462" y="3599285"/>
            <a:ext cx="3410309" cy="1837334"/>
          </a:xfrm>
          <a:prstGeom prst="rect">
            <a:avLst/>
          </a:prstGeom>
          <a:ln>
            <a:solidFill>
              <a:schemeClr val="tx1"/>
            </a:solidFill>
          </a:ln>
        </p:spPr>
      </p:pic>
      <p:sp>
        <p:nvSpPr>
          <p:cNvPr id="23" name="TextBox 22">
            <a:extLst>
              <a:ext uri="{FF2B5EF4-FFF2-40B4-BE49-F238E27FC236}">
                <a16:creationId xmlns:a16="http://schemas.microsoft.com/office/drawing/2014/main" id="{C08F86EC-A5DF-48F6-879B-6932D30AF3EE}"/>
              </a:ext>
            </a:extLst>
          </p:cNvPr>
          <p:cNvSpPr txBox="1"/>
          <p:nvPr/>
        </p:nvSpPr>
        <p:spPr>
          <a:xfrm>
            <a:off x="5710240" y="4329110"/>
            <a:ext cx="1896541" cy="430887"/>
          </a:xfrm>
          <a:prstGeom prst="rect">
            <a:avLst/>
          </a:prstGeom>
          <a:noFill/>
        </p:spPr>
        <p:txBody>
          <a:bodyPr wrap="square" rtlCol="0">
            <a:spAutoFit/>
          </a:bodyPr>
          <a:lstStyle/>
          <a:p>
            <a:pPr algn="ctr"/>
            <a:r>
              <a:rPr lang="en-CA" sz="1100" dirty="0">
                <a:solidFill>
                  <a:srgbClr val="C00000"/>
                </a:solidFill>
              </a:rPr>
              <a:t>These codes can also be found in value set on the left</a:t>
            </a:r>
          </a:p>
        </p:txBody>
      </p:sp>
      <p:sp>
        <p:nvSpPr>
          <p:cNvPr id="24" name="TextBox 23">
            <a:extLst>
              <a:ext uri="{FF2B5EF4-FFF2-40B4-BE49-F238E27FC236}">
                <a16:creationId xmlns:a16="http://schemas.microsoft.com/office/drawing/2014/main" id="{4E5F3264-00B7-4D7C-AADF-334D1290F2C5}"/>
              </a:ext>
            </a:extLst>
          </p:cNvPr>
          <p:cNvSpPr txBox="1"/>
          <p:nvPr/>
        </p:nvSpPr>
        <p:spPr>
          <a:xfrm>
            <a:off x="10130550" y="4446814"/>
            <a:ext cx="1896541" cy="1107996"/>
          </a:xfrm>
          <a:prstGeom prst="rect">
            <a:avLst/>
          </a:prstGeom>
          <a:noFill/>
        </p:spPr>
        <p:txBody>
          <a:bodyPr wrap="square" rtlCol="0">
            <a:spAutoFit/>
          </a:bodyPr>
          <a:lstStyle/>
          <a:p>
            <a:pPr algn="ctr"/>
            <a:r>
              <a:rPr lang="en-CA" sz="1100" dirty="0">
                <a:solidFill>
                  <a:srgbClr val="C00000"/>
                </a:solidFill>
              </a:rPr>
              <a:t>Panorama codes map to SNOMED CT &amp; CVC codes but also typically include Jurisdictionally Local Codes “JIBC_DILT_MMR” for things not in CVC yet</a:t>
            </a:r>
          </a:p>
        </p:txBody>
      </p:sp>
    </p:spTree>
    <p:extLst>
      <p:ext uri="{BB962C8B-B14F-4D97-AF65-F5344CB8AC3E}">
        <p14:creationId xmlns:p14="http://schemas.microsoft.com/office/powerpoint/2010/main" val="16487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04C1FDC-281F-43CF-A762-3B96E314538E}"/>
              </a:ext>
            </a:extLst>
          </p:cNvPr>
          <p:cNvSpPr txBox="1">
            <a:spLocks/>
          </p:cNvSpPr>
          <p:nvPr/>
        </p:nvSpPr>
        <p:spPr>
          <a:xfrm>
            <a:off x="655320" y="-2292"/>
            <a:ext cx="12192000" cy="1325563"/>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What are the Options for Adopting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745480" cy="424091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End Goal: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Pan-Canadian Collaborative enforcement of CA Baseline profiles as the starting point for prospective Canadian FHIR profiles, while offering alternative mechanisms for showing harmonization for previously published guides &amp; profiles where re-profiling isn’t appropriate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This adoption approach is heavily impacted by profile maturity &amp; stability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FHIR offers a variety of mechanisms that can be used </a:t>
            </a:r>
            <a:r>
              <a:rPr kumimoji="0" lang="en-US" sz="24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 meantime </a:t>
            </a: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 assist early implementors in alignment and testing against the CA Baseline Profiles </a:t>
            </a:r>
          </a:p>
        </p:txBody>
      </p:sp>
      <p:graphicFrame>
        <p:nvGraphicFramePr>
          <p:cNvPr id="4" name="Diagram 3">
            <a:extLst>
              <a:ext uri="{FF2B5EF4-FFF2-40B4-BE49-F238E27FC236}">
                <a16:creationId xmlns:a16="http://schemas.microsoft.com/office/drawing/2014/main" id="{DDD63890-BED0-41A0-B9CB-7D39E1EDD65F}"/>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A8D2702-5E96-4B49-BB3D-27DB1FAEA6F7}"/>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68F5D4E-3ADE-4E7D-BA7A-2D481D630995}"/>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19C893-851A-47E2-B2AF-C18B4EBDB7BB}"/>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41CA724-B590-41B9-8175-0F6F1960519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33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5" y="2815"/>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55320" y="1560449"/>
            <a:ext cx="5645150" cy="1799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Informal Alignment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Reviewing the StructureDefinition of the CA Baseline CI Build profile, inputting its constraints manually into your profile, and surfacing any constraints that need to be relaxed to CA Baseline issue log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247039"/>
            <a:ext cx="2065655" cy="162605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Ensures harmonization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Flexibility for those falling outside of the 80/20 rule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5" y="4851206"/>
            <a:ext cx="6651652" cy="99604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Early production implementors using CA Baseline before maturity level 2</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performing DDR against your existing specification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where re-profiling is expected</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179428"/>
            <a:ext cx="2536572"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Effort intensive: No easy way to computably compare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Lack of transparency</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Complex profiling (slices, invariants, etc.) can be misunderstood</a:t>
            </a:r>
          </a:p>
        </p:txBody>
      </p:sp>
    </p:spTree>
    <p:extLst>
      <p:ext uri="{BB962C8B-B14F-4D97-AF65-F5344CB8AC3E}">
        <p14:creationId xmlns:p14="http://schemas.microsoft.com/office/powerpoint/2010/main" val="381418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2283"/>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5"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Lightweight, performed at testing</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be performed on historical specifications</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validate against multiple profiles at once</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Validating non-MS constraints against existing specifications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 </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Doesn’t validate against Must Support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profile to be resolvable locally or canonically</a:t>
            </a: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4443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Instance Validation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meta.profile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element in example messages, running through validator (e.g., FHIR Validator, Simplifier validation button, etc.)</a:t>
            </a:r>
          </a:p>
        </p:txBody>
      </p:sp>
    </p:spTree>
    <p:extLst>
      <p:ext uri="{BB962C8B-B14F-4D97-AF65-F5344CB8AC3E}">
        <p14:creationId xmlns:p14="http://schemas.microsoft.com/office/powerpoint/2010/main" val="328016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3286"/>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152016"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Allows pointing to external constraints without duplicating in your guide</a:t>
            </a:r>
          </a:p>
          <a:p>
            <a:pPr marL="342900" marR="0" lvl="0" indent="-342900" algn="l" defTabSz="914400" rtl="0" eaLnBrk="1" fontAlgn="auto" latinLnBrk="0" hangingPunct="1">
              <a:lnSpc>
                <a:spcPct val="7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Packaging allows version specific stability</a:t>
            </a: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reusing national and implementation specific extensions or terminology</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a:t>
            </a:r>
            <a:r>
              <a:rPr kumimoji="0" lang="en-US" sz="13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IGuide</a:t>
            </a:r>
            <a:r>
              <a:rPr kumimoji="0" lang="en-US" sz="1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&amp; contents to be resolvable and/or published in a package</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Implementation Guide Dependencies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Guide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ImplementationGuide.dependsOn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guide to point to CA Baseline profiles, terminology, extensions, etc. </a:t>
            </a:r>
          </a:p>
        </p:txBody>
      </p:sp>
    </p:spTree>
    <p:extLst>
      <p:ext uri="{BB962C8B-B14F-4D97-AF65-F5344CB8AC3E}">
        <p14:creationId xmlns:p14="http://schemas.microsoft.com/office/powerpoint/2010/main" val="334071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E217453-2E9D-4430-81C5-1E301579AAE8}"/>
              </a:ext>
            </a:extLst>
          </p:cNvPr>
          <p:cNvSpPr txBox="1">
            <a:spLocks/>
          </p:cNvSpPr>
          <p:nvPr/>
        </p:nvSpPr>
        <p:spPr>
          <a:xfrm>
            <a:off x="6059156" y="13916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 Baseline will release package after reaching Maturity Level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in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ImplementationGuide</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resource directly, or through Simplifier </a:t>
            </a:r>
          </a:p>
        </p:txBody>
      </p:sp>
      <p:pic>
        <p:nvPicPr>
          <p:cNvPr id="3" name="Picture 2">
            <a:extLst>
              <a:ext uri="{FF2B5EF4-FFF2-40B4-BE49-F238E27FC236}">
                <a16:creationId xmlns:a16="http://schemas.microsoft.com/office/drawing/2014/main" id="{5E934EFF-0F8C-458E-B613-61A10BA4B87A}"/>
              </a:ext>
            </a:extLst>
          </p:cNvPr>
          <p:cNvPicPr>
            <a:picLocks noChangeAspect="1"/>
          </p:cNvPicPr>
          <p:nvPr/>
        </p:nvPicPr>
        <p:blipFill>
          <a:blip r:embed="rId3"/>
          <a:stretch>
            <a:fillRect/>
          </a:stretch>
        </p:blipFill>
        <p:spPr>
          <a:xfrm>
            <a:off x="230503" y="1329805"/>
            <a:ext cx="5480962" cy="3003567"/>
          </a:xfrm>
          <a:prstGeom prst="rect">
            <a:avLst/>
          </a:prstGeom>
        </p:spPr>
      </p:pic>
      <p:pic>
        <p:nvPicPr>
          <p:cNvPr id="4" name="Picture 3">
            <a:extLst>
              <a:ext uri="{FF2B5EF4-FFF2-40B4-BE49-F238E27FC236}">
                <a16:creationId xmlns:a16="http://schemas.microsoft.com/office/drawing/2014/main" id="{CE1E6244-635A-4AE0-956D-264560139107}"/>
              </a:ext>
            </a:extLst>
          </p:cNvPr>
          <p:cNvPicPr>
            <a:picLocks noChangeAspect="1"/>
          </p:cNvPicPr>
          <p:nvPr/>
        </p:nvPicPr>
        <p:blipFill>
          <a:blip r:embed="rId4"/>
          <a:stretch>
            <a:fillRect/>
          </a:stretch>
        </p:blipFill>
        <p:spPr>
          <a:xfrm>
            <a:off x="6059156" y="2926176"/>
            <a:ext cx="5228863" cy="2759758"/>
          </a:xfrm>
          <a:prstGeom prst="rect">
            <a:avLst/>
          </a:prstGeom>
          <a:ln>
            <a:solidFill>
              <a:schemeClr val="tx1"/>
            </a:solidFill>
          </a:ln>
        </p:spPr>
      </p:pic>
      <p:sp>
        <p:nvSpPr>
          <p:cNvPr id="10" name="TextBox 9">
            <a:extLst>
              <a:ext uri="{FF2B5EF4-FFF2-40B4-BE49-F238E27FC236}">
                <a16:creationId xmlns:a16="http://schemas.microsoft.com/office/drawing/2014/main" id="{C1A27EC8-9A4F-40E4-AAF4-F4D04A2AC298}"/>
              </a:ext>
            </a:extLst>
          </p:cNvPr>
          <p:cNvSpPr txBox="1"/>
          <p:nvPr/>
        </p:nvSpPr>
        <p:spPr>
          <a:xfrm>
            <a:off x="6203598" y="5685934"/>
            <a:ext cx="5418464" cy="2794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https://docs.fire.ly/projects/Simplifier/simplifierPackages.html#add-dependencies</a:t>
            </a:r>
          </a:p>
        </p:txBody>
      </p:sp>
      <p:sp>
        <p:nvSpPr>
          <p:cNvPr id="7" name="Title 1">
            <a:extLst>
              <a:ext uri="{FF2B5EF4-FFF2-40B4-BE49-F238E27FC236}">
                <a16:creationId xmlns:a16="http://schemas.microsoft.com/office/drawing/2014/main" id="{70993F93-38D9-44C6-A6C7-EC663BCA6FD5}"/>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Tree>
    <p:extLst>
      <p:ext uri="{BB962C8B-B14F-4D97-AF65-F5344CB8AC3E}">
        <p14:creationId xmlns:p14="http://schemas.microsoft.com/office/powerpoint/2010/main" val="257345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A1E54CA1-5FB5-4ABE-B44F-731A147D2313}"/>
              </a:ext>
            </a:extLst>
          </p:cNvPr>
          <p:cNvGraphicFramePr/>
          <p:nvPr/>
        </p:nvGraphicFramePr>
        <p:xfrm>
          <a:off x="5694680" y="1560449"/>
          <a:ext cx="7117080" cy="396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404C1FDC-281F-43CF-A762-3B96E314538E}"/>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
        <p:nvSpPr>
          <p:cNvPr id="14" name="TextBox 13">
            <a:extLst>
              <a:ext uri="{FF2B5EF4-FFF2-40B4-BE49-F238E27FC236}">
                <a16:creationId xmlns:a16="http://schemas.microsoft.com/office/drawing/2014/main" id="{6E497D54-7160-484D-9AF3-D9E0B3A382FD}"/>
              </a:ext>
            </a:extLst>
          </p:cNvPr>
          <p:cNvSpPr txBox="1"/>
          <p:nvPr/>
        </p:nvSpPr>
        <p:spPr>
          <a:xfrm>
            <a:off x="11287760" y="3360369"/>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855D0A4-450D-41C9-B0FB-36BCF22F6C50}"/>
              </a:ext>
            </a:extLst>
          </p:cNvPr>
          <p:cNvSpPr txBox="1"/>
          <p:nvPr/>
        </p:nvSpPr>
        <p:spPr>
          <a:xfrm>
            <a:off x="8920480" y="5548868"/>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Rigid</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3409930-A0A3-4984-8C82-26B57E177924}"/>
              </a:ext>
            </a:extLst>
          </p:cNvPr>
          <p:cNvSpPr txBox="1"/>
          <p:nvPr/>
        </p:nvSpPr>
        <p:spPr>
          <a:xfrm>
            <a:off x="8851900" y="1278633"/>
            <a:ext cx="94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Flexible</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5B2357-B643-47F5-B45D-050AAB237722}"/>
              </a:ext>
            </a:extLst>
          </p:cNvPr>
          <p:cNvSpPr txBox="1"/>
          <p:nvPr/>
        </p:nvSpPr>
        <p:spPr>
          <a:xfrm>
            <a:off x="6300470" y="3353193"/>
            <a:ext cx="1033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394FBC9-9ACD-4253-9442-63CB5F5AA416}"/>
              </a:ext>
            </a:extLst>
          </p:cNvPr>
          <p:cNvSpPr txBox="1">
            <a:spLocks/>
          </p:cNvSpPr>
          <p:nvPr/>
        </p:nvSpPr>
        <p:spPr>
          <a:xfrm>
            <a:off x="591184" y="3114959"/>
            <a:ext cx="2065655"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Efficient: Carry over constraints and only apply effort profiling the new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Guarantees alignment</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Fastest way to prove conformance</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0" name="Content Placeholder 2">
            <a:extLst>
              <a:ext uri="{FF2B5EF4-FFF2-40B4-BE49-F238E27FC236}">
                <a16:creationId xmlns:a16="http://schemas.microsoft.com/office/drawing/2014/main" id="{E4934F0A-B040-4C02-8279-5A789E923172}"/>
              </a:ext>
            </a:extLst>
          </p:cNvPr>
          <p:cNvSpPr txBox="1">
            <a:spLocks/>
          </p:cNvSpPr>
          <p:nvPr/>
        </p:nvSpPr>
        <p:spPr>
          <a:xfrm>
            <a:off x="591184" y="4851206"/>
            <a:ext cx="6485255" cy="99604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When should I use this approach?</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Connectathon testing</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Specification maturity level validation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that are direct implementations that are not expecting to re-profile further</a:t>
            </a:r>
          </a:p>
        </p:txBody>
      </p:sp>
      <p:sp>
        <p:nvSpPr>
          <p:cNvPr id="21" name="Content Placeholder 2">
            <a:extLst>
              <a:ext uri="{FF2B5EF4-FFF2-40B4-BE49-F238E27FC236}">
                <a16:creationId xmlns:a16="http://schemas.microsoft.com/office/drawing/2014/main" id="{073F0250-1102-4321-9413-ECAA4C0940B8}"/>
              </a:ext>
            </a:extLst>
          </p:cNvPr>
          <p:cNvSpPr txBox="1">
            <a:spLocks/>
          </p:cNvSpPr>
          <p:nvPr/>
        </p:nvSpPr>
        <p:spPr>
          <a:xfrm>
            <a:off x="2881249" y="3047348"/>
            <a:ext cx="2325751" cy="1626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Requires stability of parent profile to use in production</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Re-work if you decide to switch back</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Challenges viewing delta (depending on tools used)</a:t>
            </a:r>
            <a:endParaRPr kumimoji="0" 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Content Placeholder 2">
            <a:extLst>
              <a:ext uri="{FF2B5EF4-FFF2-40B4-BE49-F238E27FC236}">
                <a16:creationId xmlns:a16="http://schemas.microsoft.com/office/drawing/2014/main" id="{C663BB5A-89C0-4163-BDE5-9C8F436AF8F6}"/>
              </a:ext>
            </a:extLst>
          </p:cNvPr>
          <p:cNvSpPr txBox="1">
            <a:spLocks/>
          </p:cNvSpPr>
          <p:nvPr/>
        </p:nvSpPr>
        <p:spPr>
          <a:xfrm>
            <a:off x="655320" y="1560449"/>
            <a:ext cx="5645150" cy="1397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Re-Profiling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is it: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Adding CA Baseline profile into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StructureDefinition.basedOn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 allow your profile to inherit constraints directly from CA Baseline w/o needing to include in differential</a:t>
            </a:r>
          </a:p>
        </p:txBody>
      </p:sp>
    </p:spTree>
    <p:extLst>
      <p:ext uri="{BB962C8B-B14F-4D97-AF65-F5344CB8AC3E}">
        <p14:creationId xmlns:p14="http://schemas.microsoft.com/office/powerpoint/2010/main" val="18773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61B5-4B00-406F-8D13-F4B0AE2BA214}"/>
              </a:ext>
            </a:extLst>
          </p:cNvPr>
          <p:cNvSpPr>
            <a:spLocks noGrp="1"/>
          </p:cNvSpPr>
          <p:nvPr>
            <p:ph type="title"/>
          </p:nvPr>
        </p:nvSpPr>
        <p:spPr/>
        <p:txBody>
          <a:bodyPr/>
          <a:lstStyle/>
          <a:p>
            <a:r>
              <a:rPr lang="en-US" dirty="0"/>
              <a:t>What is the CA Baseline?</a:t>
            </a:r>
            <a:endParaRPr lang="en-CA" dirty="0"/>
          </a:p>
        </p:txBody>
      </p:sp>
      <p:sp>
        <p:nvSpPr>
          <p:cNvPr id="6" name="Content Placeholder 2">
            <a:extLst>
              <a:ext uri="{FF2B5EF4-FFF2-40B4-BE49-F238E27FC236}">
                <a16:creationId xmlns:a16="http://schemas.microsoft.com/office/drawing/2014/main" id="{A25BBFDE-0173-4203-B5DC-53BE7CD234D1}"/>
              </a:ext>
            </a:extLst>
          </p:cNvPr>
          <p:cNvSpPr txBox="1">
            <a:spLocks/>
          </p:cNvSpPr>
          <p:nvPr/>
        </p:nvSpPr>
        <p:spPr>
          <a:xfrm>
            <a:off x="655320" y="1560449"/>
            <a:ext cx="65745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endParaRPr lang="en-US" sz="1700" dirty="0">
              <a:latin typeface="Verdana" panose="020B0604030504040204" pitchFamily="34" charset="0"/>
              <a:ea typeface="Verdana" panose="020B0604030504040204" pitchFamily="34" charset="0"/>
            </a:endParaRPr>
          </a:p>
          <a:p>
            <a:pPr marL="914400" lvl="1" indent="-457200" algn="l">
              <a:spcAft>
                <a:spcPts val="600"/>
              </a:spcAft>
              <a:buFont typeface="Arial" panose="020B0604020202020204" pitchFamily="34" charset="0"/>
              <a:buChar char="•"/>
            </a:pPr>
            <a:r>
              <a:rPr lang="en-US" sz="2400" dirty="0">
                <a:ea typeface="Verdana" panose="020B0604030504040204" pitchFamily="34" charset="0"/>
              </a:rPr>
              <a:t>Effectively a slightly more constrained starting point for creating use-case specific FHIR Profiles</a:t>
            </a:r>
          </a:p>
          <a:p>
            <a:pPr marL="914400" lvl="1" indent="-457200" algn="l">
              <a:spcAft>
                <a:spcPts val="600"/>
              </a:spcAft>
              <a:buFont typeface="Arial" panose="020B0604020202020204" pitchFamily="34" charset="0"/>
              <a:buChar char="•"/>
            </a:pPr>
            <a:r>
              <a:rPr lang="en-US" sz="2400" dirty="0">
                <a:ea typeface="Verdana" panose="020B0604030504040204" pitchFamily="34" charset="0"/>
              </a:rPr>
              <a:t>Constraints have been made that are found to occur in ~80% of the use cases where the FHIR Resource is Profiled</a:t>
            </a:r>
          </a:p>
          <a:p>
            <a:pPr marL="914400" lvl="1" indent="-457200" algn="l">
              <a:spcAft>
                <a:spcPts val="600"/>
              </a:spcAft>
              <a:buFont typeface="Arial" panose="020B0604020202020204" pitchFamily="34" charset="0"/>
              <a:buChar char="•"/>
            </a:pPr>
            <a:r>
              <a:rPr lang="en-US" sz="2400" dirty="0">
                <a:ea typeface="Verdana" panose="020B0604030504040204" pitchFamily="34" charset="0"/>
              </a:rPr>
              <a:t>Intended as a common starting point, not an out-of-the-box implementation</a:t>
            </a:r>
          </a:p>
        </p:txBody>
      </p:sp>
      <p:pic>
        <p:nvPicPr>
          <p:cNvPr id="7" name="Picture 6">
            <a:extLst>
              <a:ext uri="{FF2B5EF4-FFF2-40B4-BE49-F238E27FC236}">
                <a16:creationId xmlns:a16="http://schemas.microsoft.com/office/drawing/2014/main" id="{6CABF9E7-68FA-4AC1-B7C5-0FD82DE54003}"/>
              </a:ext>
            </a:extLst>
          </p:cNvPr>
          <p:cNvPicPr>
            <a:picLocks noChangeAspect="1"/>
          </p:cNvPicPr>
          <p:nvPr/>
        </p:nvPicPr>
        <p:blipFill>
          <a:blip r:embed="rId2"/>
          <a:stretch>
            <a:fillRect/>
          </a:stretch>
        </p:blipFill>
        <p:spPr>
          <a:xfrm>
            <a:off x="7350089" y="1437196"/>
            <a:ext cx="4244503" cy="4365487"/>
          </a:xfrm>
          <a:prstGeom prst="rect">
            <a:avLst/>
          </a:prstGeom>
        </p:spPr>
      </p:pic>
    </p:spTree>
    <p:extLst>
      <p:ext uri="{BB962C8B-B14F-4D97-AF65-F5344CB8AC3E}">
        <p14:creationId xmlns:p14="http://schemas.microsoft.com/office/powerpoint/2010/main" val="334564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E4DC3-E2D4-44A3-9DF4-D530647A460D}"/>
              </a:ext>
            </a:extLst>
          </p:cNvPr>
          <p:cNvPicPr>
            <a:picLocks noChangeAspect="1"/>
          </p:cNvPicPr>
          <p:nvPr/>
        </p:nvPicPr>
        <p:blipFill>
          <a:blip r:embed="rId3"/>
          <a:stretch>
            <a:fillRect/>
          </a:stretch>
        </p:blipFill>
        <p:spPr>
          <a:xfrm>
            <a:off x="6736969" y="1336929"/>
            <a:ext cx="4448175" cy="4286250"/>
          </a:xfrm>
          <a:prstGeom prst="rect">
            <a:avLst/>
          </a:prstGeom>
          <a:ln>
            <a:solidFill>
              <a:schemeClr val="tx1"/>
            </a:solidFill>
          </a:ln>
        </p:spPr>
      </p:pic>
      <p:sp>
        <p:nvSpPr>
          <p:cNvPr id="10" name="Content Placeholder 2">
            <a:extLst>
              <a:ext uri="{FF2B5EF4-FFF2-40B4-BE49-F238E27FC236}">
                <a16:creationId xmlns:a16="http://schemas.microsoft.com/office/drawing/2014/main" id="{5DCE1D2D-06CD-47D5-BA12-6DF0FDC5285C}"/>
              </a:ext>
            </a:extLst>
          </p:cNvPr>
          <p:cNvSpPr txBox="1">
            <a:spLocks/>
          </p:cNvSpPr>
          <p:nvPr/>
        </p:nvSpPr>
        <p:spPr>
          <a:xfrm>
            <a:off x="484632" y="1467897"/>
            <a:ext cx="5480962" cy="1254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Profiles available to test any time, but more stable to begin re-profiling starting after CA Baseline Maturity Level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Added directly into StructureDefinition </a:t>
            </a:r>
          </a:p>
        </p:txBody>
      </p:sp>
      <p:pic>
        <p:nvPicPr>
          <p:cNvPr id="3" name="Picture 2">
            <a:extLst>
              <a:ext uri="{FF2B5EF4-FFF2-40B4-BE49-F238E27FC236}">
                <a16:creationId xmlns:a16="http://schemas.microsoft.com/office/drawing/2014/main" id="{F1218B09-9EF8-480B-BD1A-E3C965A47DD9}"/>
              </a:ext>
            </a:extLst>
          </p:cNvPr>
          <p:cNvPicPr>
            <a:picLocks noChangeAspect="1"/>
          </p:cNvPicPr>
          <p:nvPr/>
        </p:nvPicPr>
        <p:blipFill>
          <a:blip r:embed="rId4"/>
          <a:stretch>
            <a:fillRect/>
          </a:stretch>
        </p:blipFill>
        <p:spPr>
          <a:xfrm>
            <a:off x="624840" y="3467646"/>
            <a:ext cx="5419117" cy="2155533"/>
          </a:xfrm>
          <a:prstGeom prst="rect">
            <a:avLst/>
          </a:prstGeom>
        </p:spPr>
      </p:pic>
      <p:sp>
        <p:nvSpPr>
          <p:cNvPr id="6" name="Title 1">
            <a:extLst>
              <a:ext uri="{FF2B5EF4-FFF2-40B4-BE49-F238E27FC236}">
                <a16:creationId xmlns:a16="http://schemas.microsoft.com/office/drawing/2014/main" id="{D764EABF-CBA2-4D8E-843B-7A705A327455}"/>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What are the Approaches to Adopt the Canadian FHIR Baseline Profiles?</a:t>
            </a:r>
          </a:p>
        </p:txBody>
      </p:sp>
    </p:spTree>
    <p:extLst>
      <p:ext uri="{BB962C8B-B14F-4D97-AF65-F5344CB8AC3E}">
        <p14:creationId xmlns:p14="http://schemas.microsoft.com/office/powerpoint/2010/main" val="277384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64EABF-CBA2-4D8E-843B-7A705A327455}"/>
              </a:ext>
            </a:extLst>
          </p:cNvPr>
          <p:cNvSpPr txBox="1">
            <a:spLocks/>
          </p:cNvSpPr>
          <p:nvPr/>
        </p:nvSpPr>
        <p:spPr>
          <a:xfrm>
            <a:off x="591184" y="-6710"/>
            <a:ext cx="121920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a:latin typeface="+mj-lt"/>
                <a:ea typeface="+mj-ea"/>
                <a:cs typeface="+mj-cs"/>
              </a:defRPr>
            </a:lvl1pPr>
          </a:lstStyle>
          <a:p>
            <a:r>
              <a:rPr lang="en-US" dirty="0"/>
              <a:t>When will the Canadian FHIR Baseline Profiles be Matured and Ready for My Use?</a:t>
            </a:r>
          </a:p>
        </p:txBody>
      </p:sp>
      <p:sp>
        <p:nvSpPr>
          <p:cNvPr id="8" name="Content Placeholder 2">
            <a:extLst>
              <a:ext uri="{FF2B5EF4-FFF2-40B4-BE49-F238E27FC236}">
                <a16:creationId xmlns:a16="http://schemas.microsoft.com/office/drawing/2014/main" id="{9ADBD791-B20B-4B6B-AA5E-EBD08EC7A830}"/>
              </a:ext>
            </a:extLst>
          </p:cNvPr>
          <p:cNvSpPr txBox="1">
            <a:spLocks/>
          </p:cNvSpPr>
          <p:nvPr/>
        </p:nvSpPr>
        <p:spPr>
          <a:xfrm>
            <a:off x="4946904" y="1560449"/>
            <a:ext cx="6647688"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Verdana" panose="020B0604030504040204" pitchFamily="34" charset="0"/>
                <a:ea typeface="Verdana" panose="020B0604030504040204" pitchFamily="34" charset="0"/>
              </a:rPr>
              <a:t>Due Diligence Review, and Community Feedback</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Ontario Provincial Patient and Provider Registries Specifications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Ontario Digital Health Drug and Immunization Repositories Specifications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Ontario </a:t>
            </a:r>
            <a:r>
              <a:rPr lang="en-US" dirty="0" err="1">
                <a:latin typeface="Verdana" panose="020B0604030504040204" pitchFamily="34" charset="0"/>
                <a:ea typeface="Verdana" panose="020B0604030504040204" pitchFamily="34" charset="0"/>
              </a:rPr>
              <a:t>eReferral</a:t>
            </a:r>
            <a:r>
              <a:rPr lang="en-US" dirty="0">
                <a:latin typeface="Verdana" panose="020B0604030504040204" pitchFamily="34" charset="0"/>
                <a:ea typeface="Verdana" panose="020B0604030504040204" pitchFamily="34" charset="0"/>
              </a:rPr>
              <a:t> Specification</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Canada Health </a:t>
            </a:r>
            <a:r>
              <a:rPr lang="en-US" dirty="0" err="1">
                <a:latin typeface="Verdana" panose="020B0604030504040204" pitchFamily="34" charset="0"/>
                <a:ea typeface="Verdana" panose="020B0604030504040204" pitchFamily="34" charset="0"/>
              </a:rPr>
              <a:t>Infoway</a:t>
            </a:r>
            <a:r>
              <a:rPr lang="en-US" dirty="0">
                <a:latin typeface="Verdana" panose="020B0604030504040204" pitchFamily="34" charset="0"/>
                <a:ea typeface="Verdana" panose="020B0604030504040204" pitchFamily="34" charset="0"/>
              </a:rPr>
              <a:t> PHI Access Specification</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TELUS Health </a:t>
            </a:r>
            <a:r>
              <a:rPr lang="en-US" dirty="0" err="1">
                <a:latin typeface="Verdana" panose="020B0604030504040204" pitchFamily="34" charset="0"/>
                <a:ea typeface="Verdana" panose="020B0604030504040204" pitchFamily="34" charset="0"/>
              </a:rPr>
              <a:t>PrescribeIT</a:t>
            </a:r>
            <a:r>
              <a:rPr lang="en-US" dirty="0">
                <a:latin typeface="Verdana" panose="020B0604030504040204" pitchFamily="34" charset="0"/>
                <a:ea typeface="Verdana" panose="020B0604030504040204" pitchFamily="34" charset="0"/>
              </a:rPr>
              <a:t> Specification</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International Patient Summary Specification</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OLIS R4 (in progress)</a:t>
            </a:r>
          </a:p>
          <a:p>
            <a:pPr marL="800100" lvl="1" indent="-342900" algn="l">
              <a:buFont typeface="Arial" panose="020B0604020202020204" pitchFamily="34" charset="0"/>
              <a:buChar char="•"/>
            </a:pPr>
            <a:r>
              <a:rPr lang="en-US" dirty="0">
                <a:latin typeface="Verdana" panose="020B0604030504040204" pitchFamily="34" charset="0"/>
                <a:ea typeface="Verdana" panose="020B0604030504040204" pitchFamily="34" charset="0"/>
              </a:rPr>
              <a:t>BC Provider Location Registry (early feedback)</a:t>
            </a:r>
          </a:p>
        </p:txBody>
      </p:sp>
      <p:graphicFrame>
        <p:nvGraphicFramePr>
          <p:cNvPr id="9" name="Diagram 8">
            <a:extLst>
              <a:ext uri="{FF2B5EF4-FFF2-40B4-BE49-F238E27FC236}">
                <a16:creationId xmlns:a16="http://schemas.microsoft.com/office/drawing/2014/main" id="{9F23FBD0-C0FB-4E33-8F2F-4FADE4D91184}"/>
              </a:ext>
            </a:extLst>
          </p:cNvPr>
          <p:cNvGraphicFramePr/>
          <p:nvPr>
            <p:extLst>
              <p:ext uri="{D42A27DB-BD31-4B8C-83A1-F6EECF244321}">
                <p14:modId xmlns:p14="http://schemas.microsoft.com/office/powerpoint/2010/main" val="122084094"/>
              </p:ext>
            </p:extLst>
          </p:nvPr>
        </p:nvGraphicFramePr>
        <p:xfrm>
          <a:off x="0" y="719666"/>
          <a:ext cx="45782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09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61B5-4B00-406F-8D13-F4B0AE2BA214}"/>
              </a:ext>
            </a:extLst>
          </p:cNvPr>
          <p:cNvSpPr>
            <a:spLocks noGrp="1"/>
          </p:cNvSpPr>
          <p:nvPr>
            <p:ph type="title"/>
          </p:nvPr>
        </p:nvSpPr>
        <p:spPr/>
        <p:txBody>
          <a:bodyPr/>
          <a:lstStyle/>
          <a:p>
            <a:r>
              <a:rPr lang="en-US" dirty="0"/>
              <a:t>What does the Alignment Package Include?</a:t>
            </a:r>
            <a:endParaRPr lang="en-CA" dirty="0"/>
          </a:p>
        </p:txBody>
      </p:sp>
      <p:sp>
        <p:nvSpPr>
          <p:cNvPr id="3" name="Content Placeholder 2">
            <a:extLst>
              <a:ext uri="{FF2B5EF4-FFF2-40B4-BE49-F238E27FC236}">
                <a16:creationId xmlns:a16="http://schemas.microsoft.com/office/drawing/2014/main" id="{8F446A1D-F963-4593-BC4E-575CA9DD7262}"/>
              </a:ext>
            </a:extLst>
          </p:cNvPr>
          <p:cNvSpPr>
            <a:spLocks noGrp="1"/>
          </p:cNvSpPr>
          <p:nvPr>
            <p:ph idx="1"/>
          </p:nvPr>
        </p:nvSpPr>
        <p:spPr/>
        <p:txBody>
          <a:bodyPr/>
          <a:lstStyle/>
          <a:p>
            <a:r>
              <a:rPr lang="en-US" dirty="0"/>
              <a:t>Endorsement Statement Boilerplate Language </a:t>
            </a:r>
          </a:p>
          <a:p>
            <a:r>
              <a:rPr lang="en-US" dirty="0"/>
              <a:t>Alignment Statement Boilerplate Language </a:t>
            </a:r>
          </a:p>
          <a:p>
            <a:r>
              <a:rPr lang="en-US" dirty="0"/>
              <a:t>Description of Alignment Options</a:t>
            </a:r>
          </a:p>
          <a:p>
            <a:r>
              <a:rPr lang="en-US" dirty="0"/>
              <a:t>Technical Instructions to Incorporate Alignment Options into your standards</a:t>
            </a:r>
            <a:endParaRPr lang="en-CA" dirty="0"/>
          </a:p>
        </p:txBody>
      </p:sp>
    </p:spTree>
    <p:extLst>
      <p:ext uri="{BB962C8B-B14F-4D97-AF65-F5344CB8AC3E}">
        <p14:creationId xmlns:p14="http://schemas.microsoft.com/office/powerpoint/2010/main" val="331239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a:xfrm>
            <a:off x="838200" y="365125"/>
            <a:ext cx="10515600" cy="1075055"/>
          </a:xfrm>
        </p:spPr>
        <p:txBody>
          <a:bodyPr>
            <a:noAutofit/>
          </a:bodyPr>
          <a:lstStyle/>
          <a:p>
            <a:r>
              <a:rPr lang="en-US" dirty="0"/>
              <a:t>Endorsement Statement Boilerplate Language</a:t>
            </a:r>
            <a:endParaRPr lang="en-CA"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a:xfrm>
            <a:off x="838200" y="1539240"/>
            <a:ext cx="10515600" cy="4736783"/>
          </a:xfrm>
        </p:spPr>
        <p:txBody>
          <a:bodyPr>
            <a:normAutofit fontScale="92500" lnSpcReduction="20000"/>
          </a:bodyPr>
          <a:lstStyle/>
          <a:p>
            <a:pPr marL="0" indent="0">
              <a:buNone/>
            </a:pPr>
            <a:r>
              <a:rPr lang="en-US" dirty="0"/>
              <a:t>Please consider the following ‘boiler-plate’ wording when referencing your Jurisdiction’s  / your FHIR Implementation Guides’ alignment to the FHIR Canadian Baseline Profiles:</a:t>
            </a:r>
          </a:p>
          <a:p>
            <a:pPr marL="0" indent="0">
              <a:buNone/>
            </a:pPr>
            <a:endParaRPr lang="en-US" dirty="0"/>
          </a:p>
          <a:p>
            <a:pPr marL="0" indent="0">
              <a:buNone/>
            </a:pPr>
            <a:r>
              <a:rPr lang="en-CA" b="1" dirty="0"/>
              <a:t>General Statement on Jurisdiction’s Standards Website</a:t>
            </a:r>
            <a:br>
              <a:rPr lang="en-CA" dirty="0"/>
            </a:br>
            <a:br>
              <a:rPr lang="en-CA" dirty="0"/>
            </a:br>
            <a:r>
              <a:rPr lang="en-CA" dirty="0"/>
              <a:t>“Our Digital Health Standards and their constituent FHIR Implementation Guides are based on the [</a:t>
            </a:r>
            <a:r>
              <a:rPr lang="en-CA" dirty="0" err="1"/>
              <a:t>inProfiles</a:t>
            </a:r>
            <a:r>
              <a:rPr lang="en-CA" dirty="0"/>
              <a:t>, in order to reduce variations in data exchange standard use across jurisdictions and use cases. For more information on the FHIR Canadian Baseline Profiles, please refer to the Specification here [link]. To participate in the ongoing maturity of the Profiles and to provide feedback, please visit the </a:t>
            </a:r>
            <a:r>
              <a:rPr lang="en-CA" dirty="0" err="1"/>
              <a:t>InfoCentral</a:t>
            </a:r>
            <a:r>
              <a:rPr lang="en-CA" dirty="0"/>
              <a:t> Working Group here [link].”</a:t>
            </a:r>
            <a:br>
              <a:rPr lang="en-CA" dirty="0"/>
            </a:br>
            <a:endParaRPr lang="en-CA" dirty="0"/>
          </a:p>
        </p:txBody>
      </p:sp>
    </p:spTree>
    <p:extLst>
      <p:ext uri="{BB962C8B-B14F-4D97-AF65-F5344CB8AC3E}">
        <p14:creationId xmlns:p14="http://schemas.microsoft.com/office/powerpoint/2010/main" val="201618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7FA9-1E7E-4A42-BF05-3AAE4F2BA49F}"/>
              </a:ext>
            </a:extLst>
          </p:cNvPr>
          <p:cNvSpPr>
            <a:spLocks noGrp="1"/>
          </p:cNvSpPr>
          <p:nvPr>
            <p:ph type="title"/>
          </p:nvPr>
        </p:nvSpPr>
        <p:spPr>
          <a:xfrm>
            <a:off x="838200" y="365125"/>
            <a:ext cx="10515600" cy="1075055"/>
          </a:xfrm>
        </p:spPr>
        <p:txBody>
          <a:bodyPr>
            <a:normAutofit/>
          </a:bodyPr>
          <a:lstStyle/>
          <a:p>
            <a:r>
              <a:rPr lang="en-US" dirty="0"/>
              <a:t>Alignment Statement Boilerplate Language</a:t>
            </a:r>
            <a:endParaRPr lang="en-CA" dirty="0"/>
          </a:p>
        </p:txBody>
      </p:sp>
      <p:sp>
        <p:nvSpPr>
          <p:cNvPr id="3" name="Content Placeholder 2">
            <a:extLst>
              <a:ext uri="{FF2B5EF4-FFF2-40B4-BE49-F238E27FC236}">
                <a16:creationId xmlns:a16="http://schemas.microsoft.com/office/drawing/2014/main" id="{9FE61670-934C-4C31-9929-F308B45716CA}"/>
              </a:ext>
            </a:extLst>
          </p:cNvPr>
          <p:cNvSpPr>
            <a:spLocks noGrp="1"/>
          </p:cNvSpPr>
          <p:nvPr>
            <p:ph idx="1"/>
          </p:nvPr>
        </p:nvSpPr>
        <p:spPr>
          <a:xfrm>
            <a:off x="838200" y="1440180"/>
            <a:ext cx="10515600" cy="4736783"/>
          </a:xfrm>
        </p:spPr>
        <p:txBody>
          <a:bodyPr>
            <a:normAutofit fontScale="62500" lnSpcReduction="20000"/>
          </a:bodyPr>
          <a:lstStyle/>
          <a:p>
            <a:pPr marL="0" indent="0">
              <a:buNone/>
            </a:pPr>
            <a:r>
              <a:rPr lang="en-US" dirty="0"/>
              <a:t>Please consider the following ‘boiler-plate’ wording when referencing your Jurisdiction’s  / your FHIR Implementation Guides’ alignment to the FHIR Canadian Baseline Profiles:</a:t>
            </a:r>
          </a:p>
          <a:p>
            <a:pPr marL="0" indent="0">
              <a:buNone/>
            </a:pPr>
            <a:br>
              <a:rPr lang="en-CA" dirty="0"/>
            </a:br>
            <a:r>
              <a:rPr lang="en-CA" b="1" dirty="0"/>
              <a:t>Specific Jurisdictional FHIR Implementation Guide Intro Section</a:t>
            </a:r>
            <a:br>
              <a:rPr lang="en-CA" dirty="0"/>
            </a:br>
            <a:br>
              <a:rPr lang="en-CA" dirty="0"/>
            </a:br>
            <a:r>
              <a:rPr lang="en-CA" dirty="0"/>
              <a:t>“The FHIR Profiles defined in the [insert jurisdictional standard], [optional: with the exception of _____] are aligned to the FHIR Canadian Baseline Profiles, version [insert version]. </a:t>
            </a:r>
            <a:r>
              <a:rPr lang="en-US" dirty="0"/>
              <a:t>The FHIR Canadian Baseline profiles have been developed to help improve interoperability among healthcare IT solutions across Canada. </a:t>
            </a:r>
          </a:p>
          <a:p>
            <a:pPr marL="0" indent="0">
              <a:buNone/>
            </a:pPr>
            <a:r>
              <a:rPr lang="en-US" dirty="0"/>
              <a:t>This [jurisdictional standard] makes use of the CA Baseline in the following ways </a:t>
            </a:r>
            <a:r>
              <a:rPr lang="en-US" dirty="0">
                <a:highlight>
                  <a:srgbClr val="FFFF00"/>
                </a:highlight>
              </a:rPr>
              <a:t>[choose from the list below]</a:t>
            </a:r>
          </a:p>
          <a:p>
            <a:pPr>
              <a:lnSpc>
                <a:spcPct val="120000"/>
              </a:lnSpc>
              <a:spcBef>
                <a:spcPts val="0"/>
              </a:spcBef>
            </a:pPr>
            <a:r>
              <a:rPr lang="en-US" dirty="0"/>
              <a:t>informally aligns to the constraints of the CA Baseline profiles</a:t>
            </a:r>
          </a:p>
          <a:p>
            <a:pPr>
              <a:lnSpc>
                <a:spcPct val="120000"/>
              </a:lnSpc>
              <a:spcBef>
                <a:spcPts val="0"/>
              </a:spcBef>
            </a:pPr>
            <a:r>
              <a:rPr lang="en-US" dirty="0"/>
              <a:t>claims a dependency on CA Baseline Implementation Guide to make use of its artefacts (e.g., extensions, value sets, </a:t>
            </a:r>
            <a:r>
              <a:rPr lang="en-US" dirty="0" err="1"/>
              <a:t>etc</a:t>
            </a:r>
            <a:r>
              <a:rPr lang="en-US" dirty="0"/>
              <a:t>),  </a:t>
            </a:r>
          </a:p>
          <a:p>
            <a:pPr>
              <a:lnSpc>
                <a:spcPct val="120000"/>
              </a:lnSpc>
              <a:spcBef>
                <a:spcPts val="0"/>
              </a:spcBef>
            </a:pPr>
            <a:r>
              <a:rPr lang="en-US" dirty="0"/>
              <a:t>declares conformance to the CA Baseline through the validation of examples against the CA Baseline constraints</a:t>
            </a:r>
          </a:p>
          <a:p>
            <a:pPr>
              <a:lnSpc>
                <a:spcPct val="120000"/>
              </a:lnSpc>
              <a:spcBef>
                <a:spcPts val="0"/>
              </a:spcBef>
            </a:pPr>
            <a:r>
              <a:rPr lang="en-US" dirty="0"/>
              <a:t>uses the CA Baseline as the </a:t>
            </a:r>
            <a:r>
              <a:rPr lang="en-US" dirty="0" err="1"/>
              <a:t>BaseDefinition</a:t>
            </a:r>
            <a:r>
              <a:rPr lang="en-US" dirty="0"/>
              <a:t> for the following profiles [insert here], </a:t>
            </a:r>
          </a:p>
          <a:p>
            <a:pPr>
              <a:lnSpc>
                <a:spcPct val="120000"/>
              </a:lnSpc>
              <a:spcBef>
                <a:spcPts val="0"/>
              </a:spcBef>
            </a:pPr>
            <a:r>
              <a:rPr lang="en-US" dirty="0"/>
              <a:t>[Other: please describe]</a:t>
            </a:r>
          </a:p>
          <a:p>
            <a:pPr marL="0" indent="0">
              <a:buNone/>
            </a:pPr>
            <a:r>
              <a:rPr lang="en-CA" dirty="0"/>
              <a:t>To learn more about the Baseline and its benefits, or to contribute to advancing the maturity of the FHIR Canadian Baseline Profiles, please visit Canada Health Infoway’s </a:t>
            </a:r>
            <a:r>
              <a:rPr lang="en-CA" dirty="0" err="1"/>
              <a:t>InfoCentral</a:t>
            </a:r>
            <a:r>
              <a:rPr lang="en-CA" dirty="0"/>
              <a:t> Working Group here [link].”</a:t>
            </a:r>
            <a:endParaRPr lang="en-US" dirty="0"/>
          </a:p>
        </p:txBody>
      </p:sp>
    </p:spTree>
    <p:extLst>
      <p:ext uri="{BB962C8B-B14F-4D97-AF65-F5344CB8AC3E}">
        <p14:creationId xmlns:p14="http://schemas.microsoft.com/office/powerpoint/2010/main" val="99615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B0DA-882E-4E79-AA37-16659B9200F2}"/>
              </a:ext>
            </a:extLst>
          </p:cNvPr>
          <p:cNvSpPr>
            <a:spLocks noGrp="1"/>
          </p:cNvSpPr>
          <p:nvPr>
            <p:ph type="title"/>
          </p:nvPr>
        </p:nvSpPr>
        <p:spPr/>
        <p:txBody>
          <a:bodyPr/>
          <a:lstStyle/>
          <a:p>
            <a:r>
              <a:rPr lang="en-US" dirty="0"/>
              <a:t>For Authors and Implementers</a:t>
            </a:r>
          </a:p>
        </p:txBody>
      </p:sp>
      <p:sp>
        <p:nvSpPr>
          <p:cNvPr id="3" name="Content Placeholder 2">
            <a:extLst>
              <a:ext uri="{FF2B5EF4-FFF2-40B4-BE49-F238E27FC236}">
                <a16:creationId xmlns:a16="http://schemas.microsoft.com/office/drawing/2014/main" id="{D12BD77B-26F6-41E9-A8FE-E057C05C7A61}"/>
              </a:ext>
            </a:extLst>
          </p:cNvPr>
          <p:cNvSpPr>
            <a:spLocks noGrp="1"/>
          </p:cNvSpPr>
          <p:nvPr>
            <p:ph idx="1"/>
          </p:nvPr>
        </p:nvSpPr>
        <p:spPr/>
        <p:txBody>
          <a:bodyPr>
            <a:normAutofit fontScale="92500" lnSpcReduction="10000"/>
          </a:bodyPr>
          <a:lstStyle/>
          <a:p>
            <a:r>
              <a:rPr lang="en-US" dirty="0"/>
              <a:t>CA Baseline </a:t>
            </a:r>
            <a:r>
              <a:rPr lang="en-US" dirty="0" err="1"/>
              <a:t>Github</a:t>
            </a:r>
            <a:r>
              <a:rPr lang="en-US" dirty="0"/>
              <a:t>: </a:t>
            </a:r>
            <a:r>
              <a:rPr lang="en-US" dirty="0">
                <a:hlinkClick r:id="rId2"/>
              </a:rPr>
              <a:t>https://github.com/HL7-Canada/ca-baseline</a:t>
            </a:r>
            <a:r>
              <a:rPr lang="en-US" dirty="0"/>
              <a:t> </a:t>
            </a:r>
          </a:p>
          <a:p>
            <a:r>
              <a:rPr lang="en-US" dirty="0"/>
              <a:t>CA Baseline Simplifier Project &amp; Issue Log: </a:t>
            </a:r>
            <a:r>
              <a:rPr lang="en-US" dirty="0">
                <a:hlinkClick r:id="rId3"/>
              </a:rPr>
              <a:t>https://simplifier.net/canadianfhirbaselineprofilesca-core</a:t>
            </a:r>
            <a:r>
              <a:rPr lang="en-US" dirty="0"/>
              <a:t> </a:t>
            </a:r>
          </a:p>
          <a:p>
            <a:r>
              <a:rPr lang="en-US" dirty="0"/>
              <a:t>CA Baseline IG Publisher </a:t>
            </a:r>
            <a:r>
              <a:rPr lang="en-US" dirty="0" err="1"/>
              <a:t>iGuide</a:t>
            </a:r>
            <a:r>
              <a:rPr lang="en-US" dirty="0"/>
              <a:t>: </a:t>
            </a:r>
            <a:r>
              <a:rPr lang="en-US" dirty="0">
                <a:hlinkClick r:id="rId4"/>
              </a:rPr>
              <a:t>http://build.fhir.org/ig/HL7-Canada/ca-baseline/branches/master/index.html</a:t>
            </a:r>
            <a:r>
              <a:rPr lang="en-US" dirty="0"/>
              <a:t> </a:t>
            </a:r>
          </a:p>
          <a:p>
            <a:r>
              <a:rPr lang="en-US" dirty="0"/>
              <a:t>FHIR Implementers Community on </a:t>
            </a:r>
            <a:r>
              <a:rPr lang="en-US" dirty="0" err="1"/>
              <a:t>InfoCentral</a:t>
            </a:r>
            <a:r>
              <a:rPr lang="en-US" dirty="0"/>
              <a:t>: </a:t>
            </a:r>
            <a:r>
              <a:rPr lang="en-US" dirty="0">
                <a:hlinkClick r:id="rId5"/>
              </a:rPr>
              <a:t>https://infocentral.infoway-inforoute.ca/en/collaboration/wg/fhir-implementations</a:t>
            </a:r>
            <a:r>
              <a:rPr lang="en-US" dirty="0"/>
              <a:t> </a:t>
            </a:r>
          </a:p>
          <a:p>
            <a:r>
              <a:rPr lang="en-US" dirty="0"/>
              <a:t>Contact Info for CA Baseline Co-Leads:</a:t>
            </a:r>
          </a:p>
          <a:p>
            <a:pPr lvl="1"/>
            <a:r>
              <a:rPr lang="en-US" dirty="0"/>
              <a:t>Sheridan Cook: </a:t>
            </a:r>
            <a:r>
              <a:rPr lang="en-US" dirty="0">
                <a:hlinkClick r:id="rId6"/>
              </a:rPr>
              <a:t>sheridan.cook@accenture.com</a:t>
            </a:r>
            <a:r>
              <a:rPr lang="en-US" dirty="0"/>
              <a:t> </a:t>
            </a:r>
          </a:p>
          <a:p>
            <a:pPr lvl="1"/>
            <a:r>
              <a:rPr lang="en-US" dirty="0"/>
              <a:t>Mike Savage: </a:t>
            </a:r>
            <a:r>
              <a:rPr lang="en-US" dirty="0">
                <a:hlinkClick r:id="rId7"/>
              </a:rPr>
              <a:t>michael.savage@sunlife.com</a:t>
            </a:r>
            <a:r>
              <a:rPr lang="en-US" dirty="0"/>
              <a:t>  </a:t>
            </a:r>
          </a:p>
          <a:p>
            <a:pPr lvl="1"/>
            <a:r>
              <a:rPr lang="en-US" dirty="0"/>
              <a:t>HL7Canada@infoway-inforoute.ca</a:t>
            </a:r>
          </a:p>
          <a:p>
            <a:pPr marL="0" indent="0">
              <a:buNone/>
            </a:pPr>
            <a:endParaRPr lang="en-US" dirty="0"/>
          </a:p>
        </p:txBody>
      </p:sp>
    </p:spTree>
    <p:extLst>
      <p:ext uri="{BB962C8B-B14F-4D97-AF65-F5344CB8AC3E}">
        <p14:creationId xmlns:p14="http://schemas.microsoft.com/office/powerpoint/2010/main" val="217158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FC6A-9C4E-4049-863F-D5F9F3EDE867}"/>
              </a:ext>
            </a:extLst>
          </p:cNvPr>
          <p:cNvSpPr>
            <a:spLocks noGrp="1"/>
          </p:cNvSpPr>
          <p:nvPr>
            <p:ph type="title"/>
          </p:nvPr>
        </p:nvSpPr>
        <p:spPr/>
        <p:txBody>
          <a:bodyPr>
            <a:noAutofit/>
          </a:bodyPr>
          <a:lstStyle/>
          <a:p>
            <a:r>
              <a:rPr lang="en-CA" sz="3600" dirty="0"/>
              <a:t>Where are we in our CA Baseline Maturity Roadmap?</a:t>
            </a:r>
          </a:p>
        </p:txBody>
      </p:sp>
      <p:sp>
        <p:nvSpPr>
          <p:cNvPr id="4" name="Rectangle 3">
            <a:extLst>
              <a:ext uri="{FF2B5EF4-FFF2-40B4-BE49-F238E27FC236}">
                <a16:creationId xmlns:a16="http://schemas.microsoft.com/office/drawing/2014/main" id="{C6C6EAC6-1714-4B58-9A0E-7B2C56AE226D}"/>
              </a:ext>
            </a:extLst>
          </p:cNvPr>
          <p:cNvSpPr/>
          <p:nvPr/>
        </p:nvSpPr>
        <p:spPr>
          <a:xfrm>
            <a:off x="1132519"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Complete Remaining Clinical Profiles</a:t>
            </a:r>
          </a:p>
        </p:txBody>
      </p:sp>
      <p:sp>
        <p:nvSpPr>
          <p:cNvPr id="5" name="Rectangle 4">
            <a:extLst>
              <a:ext uri="{FF2B5EF4-FFF2-40B4-BE49-F238E27FC236}">
                <a16:creationId xmlns:a16="http://schemas.microsoft.com/office/drawing/2014/main" id="{39C4466D-7E7D-43EE-9B0C-C28986C0015A}"/>
              </a:ext>
            </a:extLst>
          </p:cNvPr>
          <p:cNvSpPr/>
          <p:nvPr/>
        </p:nvSpPr>
        <p:spPr>
          <a:xfrm>
            <a:off x="2430870" y="1779788"/>
            <a:ext cx="1280919"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Clean-up of IG Profile Content for QA/Due Diligence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D9A00-390F-4EE7-94A9-7BCA1DBAE842}"/>
              </a:ext>
            </a:extLst>
          </p:cNvPr>
          <p:cNvSpPr/>
          <p:nvPr/>
        </p:nvSpPr>
        <p:spPr>
          <a:xfrm>
            <a:off x="5513558" y="1798076"/>
            <a:ext cx="1632545" cy="4962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is published as first draft (FMM0) for community exposure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Community engaged in external due diligence review: Existing projects providing feedback </a:t>
            </a:r>
            <a:r>
              <a:rPr kumimoji="0" lang="en-CA" sz="1050" b="0" i="0" u="none" strike="noStrike" kern="1200" cap="none" spc="0" normalizeH="0" baseline="0" noProof="0" dirty="0">
                <a:ln>
                  <a:noFill/>
                </a:ln>
                <a:solidFill>
                  <a:srgbClr val="4472C4"/>
                </a:solidFill>
                <a:effectLst/>
                <a:uLnTx/>
                <a:uFillTx/>
                <a:latin typeface="Calibri" panose="020F0502020204030204"/>
                <a:ea typeface="+mn-ea"/>
                <a:cs typeface="+mn-cs"/>
              </a:rPr>
              <a:t>&amp; comparison against domains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C00000"/>
                </a:solidFill>
                <a:effectLst/>
                <a:uLnTx/>
                <a:uFillTx/>
                <a:latin typeface="Calibri" panose="020F0502020204030204"/>
                <a:ea typeface="+mn-ea"/>
                <a:cs typeface="+mn-cs"/>
              </a:rPr>
              <a:t>Mechanism/tool* is used to collect broader community &amp; implementor feedback </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(i.e. Peer reviews, </a:t>
            </a:r>
            <a:r>
              <a:rPr kumimoji="0" lang="en-CA" sz="10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connectathons</a:t>
            </a:r>
            <a:r>
              <a:rPr kumimoji="0" lang="en-CA" sz="1000" b="0" i="0" u="none" strike="noStrike" kern="1200" cap="none" spc="0" normalizeH="0" baseline="0" noProof="0" dirty="0">
                <a:ln>
                  <a:noFill/>
                </a:ln>
                <a:solidFill>
                  <a:srgbClr val="4472C4"/>
                </a:solidFill>
                <a:effectLst/>
                <a:uLnTx/>
                <a:uFillTx/>
                <a:latin typeface="Calibri" panose="020F0502020204030204"/>
                <a:ea typeface="+mn-ea"/>
                <a:cs typeface="+mn-cs"/>
              </a:rPr>
              <a:t>, and/or ballot for comment) to confirm that it meets needs of early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6050D88-24F4-411C-BBC7-B6F5163B94AC}"/>
              </a:ext>
            </a:extLst>
          </p:cNvPr>
          <p:cNvSpPr/>
          <p:nvPr/>
        </p:nvSpPr>
        <p:spPr>
          <a:xfrm>
            <a:off x="7215015" y="1779789"/>
            <a:ext cx="1632545"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Improvements made to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based on initial round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changes are reconciled to ensure additional Validator warnings are resolved</a:t>
            </a:r>
          </a:p>
        </p:txBody>
      </p:sp>
      <p:sp>
        <p:nvSpPr>
          <p:cNvPr id="10" name="Rectangle 9">
            <a:extLst>
              <a:ext uri="{FF2B5EF4-FFF2-40B4-BE49-F238E27FC236}">
                <a16:creationId xmlns:a16="http://schemas.microsoft.com/office/drawing/2014/main" id="{395C613A-841E-4FDC-80BC-9EF0C59A984F}"/>
              </a:ext>
            </a:extLst>
          </p:cNvPr>
          <p:cNvSpPr/>
          <p:nvPr/>
        </p:nvSpPr>
        <p:spPr>
          <a:xfrm>
            <a:off x="3745220" y="1779788"/>
            <a:ext cx="1722892" cy="4962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draft to be published as a whole for broad community awareness: Maturity Model Stage 0 (FMM0)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D3C79E-06BF-4787-9D5C-D51E93A75B1E}"/>
              </a:ext>
            </a:extLst>
          </p:cNvPr>
          <p:cNvSpPr/>
          <p:nvPr/>
        </p:nvSpPr>
        <p:spPr>
          <a:xfrm>
            <a:off x="2430870" y="1556116"/>
            <a:ext cx="1280919" cy="2178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7" name="Rectangle 6">
            <a:extLst>
              <a:ext uri="{FF2B5EF4-FFF2-40B4-BE49-F238E27FC236}">
                <a16:creationId xmlns:a16="http://schemas.microsoft.com/office/drawing/2014/main" id="{17EB02AD-858C-4BD6-A979-530280981B91}"/>
              </a:ext>
            </a:extLst>
          </p:cNvPr>
          <p:cNvSpPr/>
          <p:nvPr/>
        </p:nvSpPr>
        <p:spPr>
          <a:xfrm>
            <a:off x="1133707" y="5875571"/>
            <a:ext cx="4310940" cy="40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FF0000"/>
                </a:solidFill>
                <a:effectLst/>
                <a:uLnTx/>
                <a:uFillTx/>
                <a:latin typeface="Calibri" panose="020F0502020204030204"/>
                <a:ea typeface="+mn-ea"/>
                <a:cs typeface="+mn-cs"/>
              </a:rPr>
              <a:t>Documentation of governance, representation, and decision making process for inclusion in section(s) </a:t>
            </a:r>
            <a:r>
              <a:rPr kumimoji="0" lang="en-CA" sz="1100" b="0" i="0" u="none" strike="noStrike" kern="1200" cap="none" spc="0" normalizeH="0" baseline="0" noProof="0" dirty="0" err="1">
                <a:ln>
                  <a:noFill/>
                </a:ln>
                <a:solidFill>
                  <a:srgbClr val="FF0000"/>
                </a:solidFill>
                <a:effectLst/>
                <a:uLnTx/>
                <a:uFillTx/>
                <a:latin typeface="Calibri" panose="020F0502020204030204"/>
                <a:ea typeface="+mn-ea"/>
                <a:cs typeface="+mn-cs"/>
              </a:rPr>
              <a:t>IGuide</a:t>
            </a:r>
            <a:endParaRPr kumimoji="0" lang="en-CA" sz="11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BA8830F-491B-450C-99B5-3017AB32EB81}"/>
              </a:ext>
            </a:extLst>
          </p:cNvPr>
          <p:cNvSpPr/>
          <p:nvPr/>
        </p:nvSpPr>
        <p:spPr>
          <a:xfrm>
            <a:off x="3756130" y="1556113"/>
            <a:ext cx="1711981"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Prep for FMM0</a:t>
            </a:r>
          </a:p>
        </p:txBody>
      </p:sp>
      <p:sp>
        <p:nvSpPr>
          <p:cNvPr id="13" name="Rectangle 12">
            <a:extLst>
              <a:ext uri="{FF2B5EF4-FFF2-40B4-BE49-F238E27FC236}">
                <a16:creationId xmlns:a16="http://schemas.microsoft.com/office/drawing/2014/main" id="{3C5378A8-4FE8-4209-8271-0E23F6B07AE0}"/>
              </a:ext>
            </a:extLst>
          </p:cNvPr>
          <p:cNvSpPr/>
          <p:nvPr/>
        </p:nvSpPr>
        <p:spPr>
          <a:xfrm>
            <a:off x="2458303" y="4957721"/>
            <a:ext cx="4687800" cy="2978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FF0000"/>
                </a:solidFill>
                <a:effectLst/>
                <a:uLnTx/>
                <a:uFillTx/>
                <a:latin typeface="Calibri" panose="020F0502020204030204"/>
                <a:ea typeface="+mn-ea"/>
                <a:cs typeface="+mn-cs"/>
              </a:rPr>
              <a:t>Align approach with Infoway Governance Report Findings &amp; Recommendations</a:t>
            </a:r>
          </a:p>
        </p:txBody>
      </p:sp>
      <p:sp>
        <p:nvSpPr>
          <p:cNvPr id="15" name="Rectangle 14">
            <a:extLst>
              <a:ext uri="{FF2B5EF4-FFF2-40B4-BE49-F238E27FC236}">
                <a16:creationId xmlns:a16="http://schemas.microsoft.com/office/drawing/2014/main" id="{A99B1E9B-BA46-43A5-92CD-3247E0C780D4}"/>
              </a:ext>
            </a:extLst>
          </p:cNvPr>
          <p:cNvSpPr/>
          <p:nvPr/>
        </p:nvSpPr>
        <p:spPr>
          <a:xfrm>
            <a:off x="5517086" y="1559152"/>
            <a:ext cx="1646449"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FMM0</a:t>
            </a:r>
          </a:p>
        </p:txBody>
      </p:sp>
      <p:sp>
        <p:nvSpPr>
          <p:cNvPr id="16" name="Rectangle 15">
            <a:extLst>
              <a:ext uri="{FF2B5EF4-FFF2-40B4-BE49-F238E27FC236}">
                <a16:creationId xmlns:a16="http://schemas.microsoft.com/office/drawing/2014/main" id="{CC7EBFA2-227E-4A24-8FEA-6A47D06DB960}"/>
              </a:ext>
            </a:extLst>
          </p:cNvPr>
          <p:cNvSpPr/>
          <p:nvPr/>
        </p:nvSpPr>
        <p:spPr>
          <a:xfrm>
            <a:off x="7214586" y="1559152"/>
            <a:ext cx="1632546"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QA Period</a:t>
            </a:r>
          </a:p>
        </p:txBody>
      </p:sp>
      <p:sp>
        <p:nvSpPr>
          <p:cNvPr id="18" name="Rectangle 17">
            <a:extLst>
              <a:ext uri="{FF2B5EF4-FFF2-40B4-BE49-F238E27FC236}">
                <a16:creationId xmlns:a16="http://schemas.microsoft.com/office/drawing/2014/main" id="{BBDBCAF2-011C-4CBE-8B20-579D6B96BB3F}"/>
              </a:ext>
            </a:extLst>
          </p:cNvPr>
          <p:cNvSpPr/>
          <p:nvPr/>
        </p:nvSpPr>
        <p:spPr>
          <a:xfrm>
            <a:off x="2464918" y="5289028"/>
            <a:ext cx="3003193" cy="55111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FF0000"/>
                </a:solidFill>
                <a:effectLst/>
                <a:uLnTx/>
                <a:uFillTx/>
                <a:latin typeface="Calibri" panose="020F0502020204030204"/>
                <a:ea typeface="+mn-ea"/>
                <a:cs typeface="+mn-cs"/>
              </a:rPr>
              <a:t>Jurisdictions and Implementor Community is engaged to help validate approach, are engaged as we progress through the approach. </a:t>
            </a:r>
          </a:p>
        </p:txBody>
      </p:sp>
      <p:sp>
        <p:nvSpPr>
          <p:cNvPr id="19" name="Rectangle 18">
            <a:extLst>
              <a:ext uri="{FF2B5EF4-FFF2-40B4-BE49-F238E27FC236}">
                <a16:creationId xmlns:a16="http://schemas.microsoft.com/office/drawing/2014/main" id="{EC6E9270-05C4-4704-9DEA-CC45283F2C5B}"/>
              </a:ext>
            </a:extLst>
          </p:cNvPr>
          <p:cNvSpPr/>
          <p:nvPr/>
        </p:nvSpPr>
        <p:spPr>
          <a:xfrm>
            <a:off x="8892425"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made available for use by implementors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Require 3+  implementors before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can be progressed to FMM2.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Physical presence limitations may require us to find alternative means of surfacing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IGuide</a:t>
            </a: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 via </a:t>
            </a:r>
            <a:r>
              <a:rPr kumimoji="0" lang="en-CA" sz="1200" b="0" i="0" u="none" strike="noStrike" kern="1200" cap="none" spc="0" normalizeH="0" baseline="0" noProof="0" dirty="0" err="1">
                <a:ln>
                  <a:noFill/>
                </a:ln>
                <a:solidFill>
                  <a:srgbClr val="4472C4"/>
                </a:solidFill>
                <a:effectLst/>
                <a:uLnTx/>
                <a:uFillTx/>
                <a:latin typeface="Calibri" panose="020F0502020204030204"/>
                <a:ea typeface="+mn-ea"/>
                <a:cs typeface="+mn-cs"/>
              </a:rPr>
              <a:t>connectathon</a:t>
            </a: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9D7288B-5007-403A-B0A5-22AF76B86BCB}"/>
              </a:ext>
            </a:extLst>
          </p:cNvPr>
          <p:cNvSpPr/>
          <p:nvPr/>
        </p:nvSpPr>
        <p:spPr>
          <a:xfrm>
            <a:off x="8901144"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FMM1</a:t>
            </a:r>
          </a:p>
        </p:txBody>
      </p:sp>
      <p:sp>
        <p:nvSpPr>
          <p:cNvPr id="21" name="Rectangle 20">
            <a:extLst>
              <a:ext uri="{FF2B5EF4-FFF2-40B4-BE49-F238E27FC236}">
                <a16:creationId xmlns:a16="http://schemas.microsoft.com/office/drawing/2014/main" id="{9BC883D1-E785-4449-A7E4-0FA721093398}"/>
              </a:ext>
            </a:extLst>
          </p:cNvPr>
          <p:cNvSpPr/>
          <p:nvPr/>
        </p:nvSpPr>
        <p:spPr>
          <a:xfrm>
            <a:off x="10218211" y="1779789"/>
            <a:ext cx="1280919" cy="4962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Implementation feedback and results gathered for submission to HL7 Canada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472C4"/>
                </a:solidFill>
                <a:effectLst/>
                <a:uLnTx/>
                <a:uFillTx/>
                <a:latin typeface="Calibri" panose="020F0502020204030204"/>
                <a:ea typeface="+mn-ea"/>
                <a:cs typeface="+mn-cs"/>
              </a:rPr>
              <a:t>Prep for formal balloting</a:t>
            </a:r>
          </a:p>
        </p:txBody>
      </p:sp>
      <p:sp>
        <p:nvSpPr>
          <p:cNvPr id="22" name="Rectangle 21">
            <a:extLst>
              <a:ext uri="{FF2B5EF4-FFF2-40B4-BE49-F238E27FC236}">
                <a16:creationId xmlns:a16="http://schemas.microsoft.com/office/drawing/2014/main" id="{54F55130-55A4-4FB5-9B7D-90124A641E75}"/>
              </a:ext>
            </a:extLst>
          </p:cNvPr>
          <p:cNvSpPr/>
          <p:nvPr/>
        </p:nvSpPr>
        <p:spPr>
          <a:xfrm>
            <a:off x="10235647" y="1559152"/>
            <a:ext cx="1280918" cy="2253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panose="020F0502020204030204"/>
                <a:ea typeface="+mn-ea"/>
                <a:cs typeface="+mn-cs"/>
              </a:rPr>
              <a:t>FMM2</a:t>
            </a:r>
          </a:p>
        </p:txBody>
      </p:sp>
      <p:sp>
        <p:nvSpPr>
          <p:cNvPr id="17" name="Rectangle 16">
            <a:extLst>
              <a:ext uri="{FF2B5EF4-FFF2-40B4-BE49-F238E27FC236}">
                <a16:creationId xmlns:a16="http://schemas.microsoft.com/office/drawing/2014/main" id="{9B31886A-BD8A-4370-A143-3CD508FA0FE3}"/>
              </a:ext>
            </a:extLst>
          </p:cNvPr>
          <p:cNvSpPr/>
          <p:nvPr/>
        </p:nvSpPr>
        <p:spPr>
          <a:xfrm>
            <a:off x="2464301" y="6319266"/>
            <a:ext cx="7709043" cy="275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Any updates being run through FHIR Validator to find and correct errors and warnings </a:t>
            </a:r>
          </a:p>
        </p:txBody>
      </p:sp>
      <p:sp>
        <p:nvSpPr>
          <p:cNvPr id="23" name="Rectangle 22">
            <a:extLst>
              <a:ext uri="{FF2B5EF4-FFF2-40B4-BE49-F238E27FC236}">
                <a16:creationId xmlns:a16="http://schemas.microsoft.com/office/drawing/2014/main" id="{AE3F411C-A783-477F-B9A2-797507DAFF96}"/>
              </a:ext>
            </a:extLst>
          </p:cNvPr>
          <p:cNvSpPr/>
          <p:nvPr/>
        </p:nvSpPr>
        <p:spPr>
          <a:xfrm>
            <a:off x="1252728" y="3105351"/>
            <a:ext cx="2391663" cy="13146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Framework for completing internal due diligence review (purpose, scope, depth, success criteria, review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Principles developed for this internal and external due diligence review </a:t>
            </a:r>
          </a:p>
        </p:txBody>
      </p:sp>
      <p:sp>
        <p:nvSpPr>
          <p:cNvPr id="24" name="Rectangle 23">
            <a:extLst>
              <a:ext uri="{FF2B5EF4-FFF2-40B4-BE49-F238E27FC236}">
                <a16:creationId xmlns:a16="http://schemas.microsoft.com/office/drawing/2014/main" id="{1D3A1E41-30CB-4FFE-8016-D028EF03A240}"/>
              </a:ext>
            </a:extLst>
          </p:cNvPr>
          <p:cNvSpPr/>
          <p:nvPr/>
        </p:nvSpPr>
        <p:spPr>
          <a:xfrm>
            <a:off x="1548684" y="4492965"/>
            <a:ext cx="3846276" cy="425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rPr>
              <a:t>Processes and tools for collecting community feedback identified and confirmed</a:t>
            </a:r>
          </a:p>
        </p:txBody>
      </p:sp>
      <p:sp>
        <p:nvSpPr>
          <p:cNvPr id="27" name="Arrow: Down 26">
            <a:extLst>
              <a:ext uri="{FF2B5EF4-FFF2-40B4-BE49-F238E27FC236}">
                <a16:creationId xmlns:a16="http://schemas.microsoft.com/office/drawing/2014/main" id="{9B849CF3-16B8-4048-91FE-C01F24C71527}"/>
              </a:ext>
            </a:extLst>
          </p:cNvPr>
          <p:cNvSpPr/>
          <p:nvPr/>
        </p:nvSpPr>
        <p:spPr>
          <a:xfrm>
            <a:off x="7910553" y="1395740"/>
            <a:ext cx="475488" cy="8046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900" dirty="0"/>
              <a:t>We’re Here</a:t>
            </a:r>
          </a:p>
        </p:txBody>
      </p:sp>
      <p:sp>
        <p:nvSpPr>
          <p:cNvPr id="28" name="Rectangle 27">
            <a:extLst>
              <a:ext uri="{FF2B5EF4-FFF2-40B4-BE49-F238E27FC236}">
                <a16:creationId xmlns:a16="http://schemas.microsoft.com/office/drawing/2014/main" id="{C0F5F2AA-FD9D-4F07-9163-ECC1A7130D50}"/>
              </a:ext>
            </a:extLst>
          </p:cNvPr>
          <p:cNvSpPr/>
          <p:nvPr/>
        </p:nvSpPr>
        <p:spPr>
          <a:xfrm>
            <a:off x="3828071" y="3105351"/>
            <a:ext cx="1557189" cy="13146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1</a:t>
            </a:r>
            <a:r>
              <a:rPr kumimoji="0" lang="en-CA" sz="1100" b="0" i="0" u="none" strike="noStrike" kern="1200" cap="none" spc="0" normalizeH="0" baseline="30000" noProof="0" dirty="0">
                <a:ln>
                  <a:noFill/>
                </a:ln>
                <a:solidFill>
                  <a:schemeClr val="bg1"/>
                </a:solidFill>
                <a:effectLst/>
                <a:uLnTx/>
                <a:uFillTx/>
                <a:latin typeface="Calibri" panose="020F0502020204030204"/>
                <a:ea typeface="+mn-ea"/>
                <a:cs typeface="+mn-cs"/>
              </a:rPr>
              <a:t>st</a:t>
            </a: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 level due diligence review against existing CA FHIR </a:t>
            </a:r>
            <a:r>
              <a:rPr kumimoji="0" lang="en-CA" sz="1100" b="0" i="0" u="none" strike="noStrike" kern="1200" cap="none" spc="0" normalizeH="0" baseline="0" noProof="0" dirty="0" err="1">
                <a:ln>
                  <a:noFill/>
                </a:ln>
                <a:solidFill>
                  <a:schemeClr val="bg1"/>
                </a:solidFill>
                <a:effectLst/>
                <a:uLnTx/>
                <a:uFillTx/>
                <a:latin typeface="Calibri" panose="020F0502020204030204"/>
                <a:ea typeface="+mn-ea"/>
                <a:cs typeface="+mn-cs"/>
              </a:rPr>
              <a:t>IGuides</a:t>
            </a: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Reconciliation of changes driven by DDRs</a:t>
            </a:r>
          </a:p>
        </p:txBody>
      </p:sp>
      <p:sp>
        <p:nvSpPr>
          <p:cNvPr id="29" name="Rectangle 28">
            <a:extLst>
              <a:ext uri="{FF2B5EF4-FFF2-40B4-BE49-F238E27FC236}">
                <a16:creationId xmlns:a16="http://schemas.microsoft.com/office/drawing/2014/main" id="{C01B5154-BA22-4D82-AC69-AD6BC3F3BF92}"/>
              </a:ext>
            </a:extLst>
          </p:cNvPr>
          <p:cNvSpPr/>
          <p:nvPr/>
        </p:nvSpPr>
        <p:spPr>
          <a:xfrm>
            <a:off x="8847132" y="4746610"/>
            <a:ext cx="2669432" cy="96494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Pan-Canadian Baseline Governance Collaborative - promotes roll out of the Baseline in jurisdictional FHIR projects– formalizes decision making about a CA Core and requirements related to procurement</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B650E83-8651-492D-A04E-D7C419402CDD}"/>
              </a:ext>
            </a:extLst>
          </p:cNvPr>
          <p:cNvSpPr/>
          <p:nvPr/>
        </p:nvSpPr>
        <p:spPr>
          <a:xfrm>
            <a:off x="8847131" y="5769230"/>
            <a:ext cx="2669433" cy="57318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dirty="0">
                <a:solidFill>
                  <a:schemeClr val="bg1"/>
                </a:solidFill>
                <a:latin typeface="Calibri" panose="020F0502020204030204"/>
              </a:rPr>
              <a:t>CA Baseline Workstream supports PCBGC with recommendations,   maintenance &amp; enhancement of the CA Baseline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5CE9853-8AB5-4008-813E-63755714719D}"/>
              </a:ext>
            </a:extLst>
          </p:cNvPr>
          <p:cNvSpPr/>
          <p:nvPr/>
        </p:nvSpPr>
        <p:spPr>
          <a:xfrm>
            <a:off x="7179533" y="5559920"/>
            <a:ext cx="1622731" cy="75934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Identification and call for endorsement &amp; creation of governance collaborative</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B5597D56-FBF5-4BF3-9014-B33AE5960DFC}"/>
              </a:ext>
            </a:extLst>
          </p:cNvPr>
          <p:cNvSpPr/>
          <p:nvPr/>
        </p:nvSpPr>
        <p:spPr>
          <a:xfrm>
            <a:off x="5527731" y="5566455"/>
            <a:ext cx="1622731" cy="75934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chemeClr val="bg1"/>
                </a:solidFill>
                <a:effectLst/>
                <a:uLnTx/>
                <a:uFillTx/>
                <a:latin typeface="Calibri" panose="020F0502020204030204"/>
                <a:ea typeface="+mn-ea"/>
                <a:cs typeface="+mn-cs"/>
              </a:rPr>
              <a:t>Development of content maturity &amp; change management processes</a:t>
            </a:r>
            <a:endParaRPr kumimoji="0" lang="en-CA" sz="11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0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9786-B113-4F80-946B-7C31C8950EDA}"/>
              </a:ext>
            </a:extLst>
          </p:cNvPr>
          <p:cNvSpPr>
            <a:spLocks noGrp="1"/>
          </p:cNvSpPr>
          <p:nvPr>
            <p:ph type="title"/>
          </p:nvPr>
        </p:nvSpPr>
        <p:spPr/>
        <p:txBody>
          <a:bodyPr/>
          <a:lstStyle/>
          <a:p>
            <a:r>
              <a:rPr lang="en-CA" dirty="0"/>
              <a:t>Dealing with Profile Maturity Differences</a:t>
            </a:r>
          </a:p>
        </p:txBody>
      </p:sp>
      <p:sp>
        <p:nvSpPr>
          <p:cNvPr id="3" name="Content Placeholder 2">
            <a:extLst>
              <a:ext uri="{FF2B5EF4-FFF2-40B4-BE49-F238E27FC236}">
                <a16:creationId xmlns:a16="http://schemas.microsoft.com/office/drawing/2014/main" id="{CE15D761-AFC8-4FDE-AA8B-CE453E2E1C48}"/>
              </a:ext>
            </a:extLst>
          </p:cNvPr>
          <p:cNvSpPr>
            <a:spLocks noGrp="1"/>
          </p:cNvSpPr>
          <p:nvPr>
            <p:ph idx="1"/>
          </p:nvPr>
        </p:nvSpPr>
        <p:spPr>
          <a:xfrm>
            <a:off x="601133" y="1611664"/>
            <a:ext cx="10515600" cy="5048779"/>
          </a:xfrm>
        </p:spPr>
        <p:txBody>
          <a:bodyPr>
            <a:noAutofit/>
          </a:bodyPr>
          <a:lstStyle/>
          <a:p>
            <a:pPr marL="0" indent="0">
              <a:buNone/>
            </a:pPr>
            <a:r>
              <a:rPr lang="en-CA" sz="1500" b="1" dirty="0"/>
              <a:t>Do we want to apply maturity levels to the profiles, the guide, or both?</a:t>
            </a:r>
          </a:p>
          <a:p>
            <a:pPr>
              <a:lnSpc>
                <a:spcPct val="100000"/>
              </a:lnSpc>
              <a:spcBef>
                <a:spcPts val="0"/>
              </a:spcBef>
            </a:pPr>
            <a:r>
              <a:rPr lang="en-CA" sz="1200" dirty="0"/>
              <a:t>Likely both</a:t>
            </a:r>
          </a:p>
          <a:p>
            <a:pPr>
              <a:lnSpc>
                <a:spcPct val="100000"/>
              </a:lnSpc>
              <a:spcBef>
                <a:spcPts val="0"/>
              </a:spcBef>
            </a:pPr>
            <a:r>
              <a:rPr lang="en-CA" sz="1200" dirty="0"/>
              <a:t>Maturity levels reflected for both profiles &amp; guides following traditional FMM progression</a:t>
            </a:r>
          </a:p>
          <a:p>
            <a:pPr>
              <a:lnSpc>
                <a:spcPct val="100000"/>
              </a:lnSpc>
              <a:spcBef>
                <a:spcPts val="0"/>
              </a:spcBef>
            </a:pPr>
            <a:r>
              <a:rPr lang="en-CA" sz="1200" dirty="0"/>
              <a:t>Want to shoot for </a:t>
            </a:r>
            <a:r>
              <a:rPr lang="en-CA" sz="1200" dirty="0" err="1"/>
              <a:t>IGuide</a:t>
            </a:r>
            <a:r>
              <a:rPr lang="en-CA" sz="1200" dirty="0"/>
              <a:t> maturity level that is closer to trial use to alert implementors they are stable enough to try out</a:t>
            </a:r>
          </a:p>
          <a:p>
            <a:pPr>
              <a:lnSpc>
                <a:spcPct val="100000"/>
              </a:lnSpc>
              <a:spcBef>
                <a:spcPts val="0"/>
              </a:spcBef>
            </a:pPr>
            <a:r>
              <a:rPr lang="en-US" sz="1200" dirty="0"/>
              <a:t>Until we get out of Draft level for whole guide - marking resources/elements as lower maturity may not be helpful - because the assumption is that entirety of it is low maturity</a:t>
            </a:r>
          </a:p>
          <a:p>
            <a:pPr marL="0" indent="0">
              <a:lnSpc>
                <a:spcPct val="100000"/>
              </a:lnSpc>
              <a:spcBef>
                <a:spcPts val="0"/>
              </a:spcBef>
              <a:buNone/>
            </a:pPr>
            <a:endParaRPr lang="en-US"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1500" b="1" i="0" u="none" strike="noStrike" kern="1200" cap="none" spc="0" normalizeH="0" baseline="0" noProof="0" dirty="0">
                <a:ln>
                  <a:noFill/>
                </a:ln>
                <a:solidFill>
                  <a:prstClr val="black"/>
                </a:solidFill>
                <a:effectLst/>
                <a:uLnTx/>
                <a:uFillTx/>
                <a:latin typeface="Calibri" panose="020F0502020204030204"/>
                <a:ea typeface="+mn-ea"/>
                <a:cs typeface="+mn-cs"/>
              </a:rPr>
              <a:t>What do we do with the profiles that are lower level in maturity than the others? Keep them out of the guide, segment them somewhere else?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leave them out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IGuide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clearly differentiate them at resource level (and maybe even element level - for example observation.focus)</a:t>
            </a:r>
            <a:endParaRPr lang="en-CA" sz="2800" dirty="0"/>
          </a:p>
          <a:p>
            <a:pPr marL="0" indent="0">
              <a:lnSpc>
                <a:spcPct val="100000"/>
              </a:lnSpc>
              <a:buNone/>
            </a:pPr>
            <a:r>
              <a:rPr lang="en-CA" sz="1500" b="1" dirty="0"/>
              <a:t>Does it make sense to vary from the FHIR FMM implementation-driven definition given that we’re a baseline?</a:t>
            </a:r>
          </a:p>
          <a:p>
            <a:pPr>
              <a:lnSpc>
                <a:spcPct val="100000"/>
              </a:lnSpc>
              <a:spcBef>
                <a:spcPts val="0"/>
              </a:spcBef>
            </a:pPr>
            <a:r>
              <a:rPr lang="en-CA" sz="1200" dirty="0"/>
              <a:t>May have to vary somewhat given baseline scope is different than a traditional implementation guide scope/different than the international spec use of maturity (i.e. used in multiple countries)</a:t>
            </a:r>
          </a:p>
          <a:p>
            <a:pPr marL="0" indent="0">
              <a:buNone/>
            </a:pPr>
            <a:r>
              <a:rPr lang="en-CA" sz="1500" b="1" dirty="0"/>
              <a:t>Need to define a logic for understanding our maturity level that is communicated in the guide. </a:t>
            </a:r>
          </a:p>
          <a:p>
            <a:pPr>
              <a:lnSpc>
                <a:spcPct val="100000"/>
              </a:lnSpc>
              <a:spcBef>
                <a:spcPts val="0"/>
              </a:spcBef>
            </a:pPr>
            <a:r>
              <a:rPr lang="en-CA" sz="1200" dirty="0"/>
              <a:t> # of comparison specifications included as parameters in the definition for maturity (differentiate specs that have been implemented vs those that are also still in draft form)</a:t>
            </a:r>
          </a:p>
          <a:p>
            <a:pPr>
              <a:lnSpc>
                <a:spcPct val="100000"/>
              </a:lnSpc>
              <a:spcBef>
                <a:spcPts val="0"/>
              </a:spcBef>
            </a:pPr>
            <a:r>
              <a:rPr lang="en-CA" sz="1200" dirty="0"/>
              <a:t>#of times the baseline/profiles based off the baseline are used as another indicator for later levels of maturity</a:t>
            </a:r>
          </a:p>
          <a:p>
            <a:pPr>
              <a:lnSpc>
                <a:spcPct val="100000"/>
              </a:lnSpc>
              <a:spcBef>
                <a:spcPts val="0"/>
              </a:spcBef>
            </a:pPr>
            <a:endParaRPr lang="en-CA" sz="12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to ask for a different expectations for less mature profiles?</a:t>
            </a:r>
          </a:p>
          <a:p>
            <a:pPr>
              <a:spcBef>
                <a:spcPts val="0"/>
              </a:spcBef>
              <a:defRPr/>
            </a:pPr>
            <a:r>
              <a:rPr lang="en-US" sz="1200" dirty="0">
                <a:solidFill>
                  <a:prstClr val="black"/>
                </a:solidFill>
                <a:latin typeface="Calibri" panose="020F0502020204030204"/>
              </a:rPr>
              <a:t>Not appropriate for the workstream to define the expectations- we can make recommendations but decision on what jurisdictions are expected to do with each comes from the collaborative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500" b="1" dirty="0">
              <a:solidFill>
                <a:prstClr val="black"/>
              </a:solidFill>
              <a:latin typeface="Calibri" panose="020F0502020204030204"/>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Does it make sense for us to ask for different types of support from our governance group for less mature profiles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prstClr val="black"/>
                </a:solidFill>
                <a:latin typeface="Calibri" panose="020F0502020204030204"/>
              </a:rPr>
              <a:t>- </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i.e. agreeing to use the level X for implementation and to provide support getting community feedback for level Y)</a:t>
            </a:r>
          </a:p>
        </p:txBody>
      </p:sp>
    </p:spTree>
    <p:extLst>
      <p:ext uri="{BB962C8B-B14F-4D97-AF65-F5344CB8AC3E}">
        <p14:creationId xmlns:p14="http://schemas.microsoft.com/office/powerpoint/2010/main" val="272575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nvPr>
        </p:nvGraphicFramePr>
        <p:xfrm>
          <a:off x="363718" y="1027330"/>
          <a:ext cx="11308878" cy="4777740"/>
        </p:xfrm>
        <a:graphic>
          <a:graphicData uri="http://schemas.openxmlformats.org/drawingml/2006/table">
            <a:tbl>
              <a:tblPr firstRow="1" bandRow="1">
                <a:tableStyleId>{5C22544A-7EE6-4342-B048-85BDC9FD1C3A}</a:tableStyleId>
              </a:tblPr>
              <a:tblGrid>
                <a:gridCol w="1845366">
                  <a:extLst>
                    <a:ext uri="{9D8B030D-6E8A-4147-A177-3AD203B41FA5}">
                      <a16:colId xmlns:a16="http://schemas.microsoft.com/office/drawing/2014/main" val="1140487521"/>
                    </a:ext>
                  </a:extLst>
                </a:gridCol>
                <a:gridCol w="9463512">
                  <a:extLst>
                    <a:ext uri="{9D8B030D-6E8A-4147-A177-3AD203B41FA5}">
                      <a16:colId xmlns:a16="http://schemas.microsoft.com/office/drawing/2014/main" val="91167016"/>
                    </a:ext>
                  </a:extLst>
                </a:gridCol>
              </a:tblGrid>
              <a:tr h="257943">
                <a:tc>
                  <a:txBody>
                    <a:bodyPr/>
                    <a:lstStyle/>
                    <a:p>
                      <a:r>
                        <a:rPr lang="en-CA" sz="1600" dirty="0"/>
                        <a:t>#</a:t>
                      </a:r>
                    </a:p>
                  </a:txBody>
                  <a:tcPr/>
                </a:tc>
                <a:tc>
                  <a:txBody>
                    <a:bodyPr/>
                    <a:lstStyle/>
                    <a:p>
                      <a:r>
                        <a:rPr lang="en-CA" sz="1600" dirty="0"/>
                        <a:t>CA Baseline Maturity Level Definition</a:t>
                      </a:r>
                    </a:p>
                  </a:txBody>
                  <a:tcPr/>
                </a:tc>
                <a:extLst>
                  <a:ext uri="{0D108BD9-81ED-4DB2-BD59-A6C34878D82A}">
                    <a16:rowId xmlns:a16="http://schemas.microsoft.com/office/drawing/2014/main" val="366108155"/>
                  </a:ext>
                </a:extLst>
              </a:tr>
              <a:tr h="439676">
                <a:tc>
                  <a:txBody>
                    <a:bodyPr/>
                    <a:lstStyle/>
                    <a:p>
                      <a:r>
                        <a:rPr lang="en-CA" sz="1200" dirty="0"/>
                        <a:t>0 </a:t>
                      </a:r>
                    </a:p>
                    <a:p>
                      <a:r>
                        <a:rPr lang="en-CA" sz="700" dirty="0"/>
                        <a:t>(draft)</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The artifact has been published on the current build. This level is synonymous with Draft.</a:t>
                      </a:r>
                    </a:p>
                    <a:p>
                      <a:endParaRPr lang="en-CA"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subject to community review and refinement. </a:t>
                      </a:r>
                      <a:endParaRPr lang="en-CA" sz="1050" dirty="0"/>
                    </a:p>
                  </a:txBody>
                  <a:tcPr/>
                </a:tc>
                <a:extLst>
                  <a:ext uri="{0D108BD9-81ED-4DB2-BD59-A6C34878D82A}">
                    <a16:rowId xmlns:a16="http://schemas.microsoft.com/office/drawing/2014/main" val="358551037"/>
                  </a:ext>
                </a:extLst>
              </a:tr>
              <a:tr h="809004">
                <a:tc>
                  <a:txBody>
                    <a:bodyPr/>
                    <a:lstStyle/>
                    <a:p>
                      <a:r>
                        <a:rPr lang="en-CA" sz="1200" dirty="0"/>
                        <a:t>1</a:t>
                      </a:r>
                    </a:p>
                  </a:txBody>
                  <a:tcPr/>
                </a:tc>
                <a:tc>
                  <a:txBody>
                    <a:bodyPr/>
                    <a:lstStyle/>
                    <a:p>
                      <a:r>
                        <a:rPr lang="en-CA" sz="1050" dirty="0"/>
                        <a:t>The artifact produces no warnings during the build process and has had a formal internal review by the CA Baseline Working Stream. </a:t>
                      </a:r>
                      <a:r>
                        <a:rPr lang="en-US" sz="1050" dirty="0"/>
                        <a:t>The artifact is considered substantially complete and ready for </a:t>
                      </a:r>
                      <a:r>
                        <a:rPr lang="en-US" sz="1050" dirty="0">
                          <a:highlight>
                            <a:srgbClr val="FFFF00"/>
                          </a:highlight>
                        </a:rPr>
                        <a:t>trial </a:t>
                      </a:r>
                      <a:r>
                        <a:rPr lang="en-US" sz="1050" dirty="0"/>
                        <a:t>use. </a:t>
                      </a:r>
                    </a:p>
                    <a:p>
                      <a:endParaRPr lang="en-US" sz="1050" dirty="0"/>
                    </a:p>
                    <a:p>
                      <a:r>
                        <a:rPr lang="en-US" sz="1050" dirty="0"/>
                        <a:t>Profiles at this level are available for the community to experiment with, in developing their own profiles, in order to solicit implementor feedback.</a:t>
                      </a:r>
                    </a:p>
                    <a:p>
                      <a:endParaRPr lang="en-US" sz="1050" dirty="0"/>
                    </a:p>
                    <a:p>
                      <a:r>
                        <a:rPr lang="en-US" sz="1050" dirty="0"/>
                        <a:t>Implementors should be aware that artifacts at this maturity level are still subject to community review and refinement. </a:t>
                      </a:r>
                      <a:endParaRPr lang="en-CA" sz="1050" dirty="0"/>
                    </a:p>
                  </a:txBody>
                  <a:tcPr/>
                </a:tc>
                <a:extLst>
                  <a:ext uri="{0D108BD9-81ED-4DB2-BD59-A6C34878D82A}">
                    <a16:rowId xmlns:a16="http://schemas.microsoft.com/office/drawing/2014/main" val="2404307051"/>
                  </a:ext>
                </a:extLst>
              </a:tr>
              <a:tr h="809004">
                <a:tc>
                  <a:txBody>
                    <a:bodyPr/>
                    <a:lstStyle/>
                    <a:p>
                      <a:r>
                        <a:rPr lang="en-CA" sz="1200" dirty="0"/>
                        <a:t>2</a:t>
                      </a:r>
                    </a:p>
                  </a:txBody>
                  <a:tcPr/>
                </a:tc>
                <a:tc>
                  <a:txBody>
                    <a:bodyPr/>
                    <a:lstStyle/>
                    <a:p>
                      <a:r>
                        <a:rPr lang="en-US" sz="1050" dirty="0"/>
                        <a:t>The artifact has been released for review to the CA FHIR community, and is being </a:t>
                      </a:r>
                      <a:r>
                        <a:rPr lang="en-US" sz="1050" dirty="0">
                          <a:highlight>
                            <a:srgbClr val="FFFF00"/>
                          </a:highlight>
                        </a:rPr>
                        <a:t>used and/or demonstrated</a:t>
                      </a:r>
                      <a:r>
                        <a:rPr lang="en-US" sz="1050" dirty="0"/>
                        <a:t> by at least three implementations (e.g., pan-Canadian, jurisdictional, vendor, etc.) from at least two different jurisdictions.</a:t>
                      </a:r>
                    </a:p>
                    <a:p>
                      <a:endParaRPr lang="en-US" sz="1050" dirty="0"/>
                    </a:p>
                    <a:p>
                      <a:r>
                        <a:rPr lang="en-US" sz="1050" dirty="0"/>
                        <a:t>Implementor feedback has been addressed as far as possible and is socialized through the Canadian Governance Collaborative.</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Implementors should be aware that artifacts at this maturity level are still subject to community review and refinement. </a:t>
                      </a:r>
                    </a:p>
                  </a:txBody>
                  <a:tcPr/>
                </a:tc>
                <a:extLst>
                  <a:ext uri="{0D108BD9-81ED-4DB2-BD59-A6C34878D82A}">
                    <a16:rowId xmlns:a16="http://schemas.microsoft.com/office/drawing/2014/main" val="2968744455"/>
                  </a:ext>
                </a:extLst>
              </a:tr>
              <a:tr h="1360065">
                <a:tc>
                  <a:txBody>
                    <a:bodyPr/>
                    <a:lstStyle/>
                    <a:p>
                      <a:r>
                        <a:rPr lang="en-CA"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artifact has been verified by the work group as meeting the CA Baseline Quality Guidelines; has been subject to a round of formal balloting;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Implementation guides at this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have at least 10 distinct implementer comments submitted to [location </a:t>
                      </a:r>
                      <a:r>
                        <a:rPr lang="en-US" sz="1100" dirty="0" err="1"/>
                        <a:t>tbd</a:t>
                      </a:r>
                      <a:r>
                        <a:rPr lang="en-US" sz="1100" dirty="0"/>
                        <a:t>], provided by at least 3 organizations across three jurisdictions resulting in at least one substantive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Resources at this level of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have at least 3 distinct implementer comments submitted to [location tbd] across at least three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Requests for changes from this level onwards are expected to follow an evaluation &amp; consultation process with the Canadian Governance Collaborative.</a:t>
                      </a:r>
                      <a:endParaRPr lang="en-CA" sz="1100" dirty="0"/>
                    </a:p>
                  </a:txBody>
                  <a:tcPr/>
                </a:tc>
                <a:extLst>
                  <a:ext uri="{0D108BD9-81ED-4DB2-BD59-A6C34878D82A}">
                    <a16:rowId xmlns:a16="http://schemas.microsoft.com/office/drawing/2014/main" val="227869314"/>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33FECD17-2B2C-4E18-B024-B3D4B8108F79}"/>
              </a:ext>
            </a:extLst>
          </p:cNvPr>
          <p:cNvSpPr txBox="1"/>
          <p:nvPr/>
        </p:nvSpPr>
        <p:spPr>
          <a:xfrm>
            <a:off x="211896" y="6336924"/>
            <a:ext cx="11905860" cy="1169551"/>
          </a:xfrm>
          <a:prstGeom prst="rect">
            <a:avLst/>
          </a:prstGeom>
          <a:noFill/>
        </p:spPr>
        <p:txBody>
          <a:bodyPr wrap="square">
            <a:spAutoFit/>
          </a:bodyPr>
          <a:lstStyle/>
          <a:p>
            <a:r>
              <a:rPr lang="en-US" sz="1000" dirty="0"/>
              <a:t>For the Purposes of the Canadian Baseline Implementation Guide, current build means it is published on the publicly available CI Build(</a:t>
            </a:r>
            <a:r>
              <a:rPr lang="en-US" sz="1000" dirty="0">
                <a:hlinkClick r:id="rId3"/>
              </a:rPr>
              <a:t>http://build.fhir.org/ig/HL7-Canada/ca-baseline/branches/master/index.html</a:t>
            </a:r>
            <a:r>
              <a:rPr lang="en-US" sz="1000" dirty="0"/>
              <a:t>)  and Simplifier Project (</a:t>
            </a:r>
            <a:r>
              <a:rPr lang="en-US" sz="1000" dirty="0">
                <a:hlinkClick r:id="rId4"/>
              </a:rPr>
              <a:t>https://simplifier.net/CanadianFHIRBaselineProfilesCA-Core</a:t>
            </a:r>
            <a:r>
              <a:rPr lang="en-US" sz="1000" dirty="0"/>
              <a:t>)  </a:t>
            </a:r>
          </a:p>
          <a:p>
            <a:endParaRPr lang="en-US" sz="1000" dirty="0"/>
          </a:p>
          <a:p>
            <a:r>
              <a:rPr lang="en-US" sz="1000" dirty="0"/>
              <a:t>For our purposes, ready for use means ready for Canadian profiles to begin  attempting to derive from the Baseline profiles, it is understood that artifacts can be ready for use but are still expected to undergo revisions</a:t>
            </a:r>
          </a:p>
          <a:p>
            <a:endParaRPr lang="en-US" sz="1000" dirty="0"/>
          </a:p>
          <a:p>
            <a:pPr lvl="0"/>
            <a:r>
              <a:rPr lang="en-US" sz="1000" dirty="0">
                <a:solidFill>
                  <a:srgbClr val="C00000"/>
                </a:solidFill>
              </a:rPr>
              <a:t>*demonstrated could mean 1) profiles formally derive from the baseline using the </a:t>
            </a:r>
            <a:r>
              <a:rPr lang="en-US" sz="1000" dirty="0" err="1">
                <a:solidFill>
                  <a:srgbClr val="C00000"/>
                </a:solidFill>
              </a:rPr>
              <a:t>baseDefinition</a:t>
            </a:r>
            <a:r>
              <a:rPr lang="en-US" sz="1000" dirty="0">
                <a:solidFill>
                  <a:srgbClr val="C00000"/>
                </a:solidFill>
              </a:rPr>
              <a:t> and show no conformance errors , OR 2) profiles can be validated against the {</a:t>
            </a:r>
            <a:r>
              <a:rPr lang="en-US" sz="1000" dirty="0" err="1">
                <a:solidFill>
                  <a:srgbClr val="C00000"/>
                </a:solidFill>
              </a:rPr>
              <a:t>BaselineProfileURL</a:t>
            </a:r>
            <a:r>
              <a:rPr lang="en-US" sz="1000" dirty="0">
                <a:solidFill>
                  <a:srgbClr val="C00000"/>
                </a:solidFill>
              </a:rPr>
              <a:t>] and is conformant (produces no errors)</a:t>
            </a:r>
          </a:p>
        </p:txBody>
      </p:sp>
    </p:spTree>
    <p:extLst>
      <p:ext uri="{BB962C8B-B14F-4D97-AF65-F5344CB8AC3E}">
        <p14:creationId xmlns:p14="http://schemas.microsoft.com/office/powerpoint/2010/main" val="349295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C7-8B91-4FDC-9CED-E72B16B2875F}"/>
              </a:ext>
            </a:extLst>
          </p:cNvPr>
          <p:cNvSpPr>
            <a:spLocks noGrp="1"/>
          </p:cNvSpPr>
          <p:nvPr>
            <p:ph type="title"/>
          </p:nvPr>
        </p:nvSpPr>
        <p:spPr>
          <a:xfrm>
            <a:off x="838200" y="40228"/>
            <a:ext cx="10515600" cy="1325563"/>
          </a:xfrm>
        </p:spPr>
        <p:txBody>
          <a:bodyPr/>
          <a:lstStyle/>
          <a:p>
            <a:r>
              <a:rPr lang="en-CA" dirty="0"/>
              <a:t>Baseline </a:t>
            </a:r>
            <a:r>
              <a:rPr lang="en-CA" u="sng" dirty="0"/>
              <a:t>Profile</a:t>
            </a:r>
            <a:r>
              <a:rPr lang="en-CA" dirty="0"/>
              <a:t> Maturity Level Definitions </a:t>
            </a:r>
          </a:p>
        </p:txBody>
      </p:sp>
      <p:graphicFrame>
        <p:nvGraphicFramePr>
          <p:cNvPr id="4" name="Table 4">
            <a:extLst>
              <a:ext uri="{FF2B5EF4-FFF2-40B4-BE49-F238E27FC236}">
                <a16:creationId xmlns:a16="http://schemas.microsoft.com/office/drawing/2014/main" id="{B40E0CFF-E618-47C7-972F-C15609B36950}"/>
              </a:ext>
            </a:extLst>
          </p:cNvPr>
          <p:cNvGraphicFramePr>
            <a:graphicFrameLocks noGrp="1"/>
          </p:cNvGraphicFramePr>
          <p:nvPr>
            <p:ph idx="1"/>
          </p:nvPr>
        </p:nvGraphicFramePr>
        <p:xfrm>
          <a:off x="371669" y="1051184"/>
          <a:ext cx="11132976" cy="3439160"/>
        </p:xfrm>
        <a:graphic>
          <a:graphicData uri="http://schemas.openxmlformats.org/drawingml/2006/table">
            <a:tbl>
              <a:tblPr firstRow="1" bandRow="1">
                <a:tableStyleId>{5C22544A-7EE6-4342-B048-85BDC9FD1C3A}</a:tableStyleId>
              </a:tblPr>
              <a:tblGrid>
                <a:gridCol w="709080">
                  <a:extLst>
                    <a:ext uri="{9D8B030D-6E8A-4147-A177-3AD203B41FA5}">
                      <a16:colId xmlns:a16="http://schemas.microsoft.com/office/drawing/2014/main" val="1140487521"/>
                    </a:ext>
                  </a:extLst>
                </a:gridCol>
                <a:gridCol w="10423896">
                  <a:extLst>
                    <a:ext uri="{9D8B030D-6E8A-4147-A177-3AD203B41FA5}">
                      <a16:colId xmlns:a16="http://schemas.microsoft.com/office/drawing/2014/main" val="91167016"/>
                    </a:ext>
                  </a:extLst>
                </a:gridCol>
              </a:tblGrid>
              <a:tr h="370840">
                <a:tc>
                  <a:txBody>
                    <a:bodyPr/>
                    <a:lstStyle/>
                    <a:p>
                      <a:r>
                        <a:rPr lang="en-CA"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CA Baseline Maturity Level Definition</a:t>
                      </a:r>
                    </a:p>
                  </a:txBody>
                  <a:tcPr/>
                </a:tc>
                <a:extLst>
                  <a:ext uri="{0D108BD9-81ED-4DB2-BD59-A6C34878D82A}">
                    <a16:rowId xmlns:a16="http://schemas.microsoft.com/office/drawing/2014/main" val="366108155"/>
                  </a:ext>
                </a:extLst>
              </a:tr>
              <a:tr h="370840">
                <a:tc>
                  <a:txBody>
                    <a:bodyPr/>
                    <a:lstStyle/>
                    <a:p>
                      <a:r>
                        <a:rPr lang="en-CA" sz="1400" dirty="0"/>
                        <a:t>4</a:t>
                      </a:r>
                    </a:p>
                  </a:txBody>
                  <a:tcPr/>
                </a:tc>
                <a:tc>
                  <a:txBody>
                    <a:bodyPr/>
                    <a:lstStyle/>
                    <a:p>
                      <a:r>
                        <a:rPr lang="en-US" sz="1100" dirty="0"/>
                        <a:t>FMM3 + the artifact has been tested across its scope (see below), published in a formal publication (e.g. STU) that FHIR projects have referenced/utilized across multiple prototype projects across at least three jurisdictions</a:t>
                      </a:r>
                    </a:p>
                    <a:p>
                      <a:endParaRPr lang="en-US" sz="1100" dirty="0"/>
                    </a:p>
                    <a:p>
                      <a:r>
                        <a:rPr lang="en-US" sz="1100" dirty="0"/>
                        <a:t>As well, the FHIR Implementors work group agrees the artifact is sufficiently stable, and that any future non-backward compatible [breaking] changes will go to the Canadian FHIR community for consultation.</a:t>
                      </a:r>
                    </a:p>
                  </a:txBody>
                  <a:tcPr/>
                </a:tc>
                <a:extLst>
                  <a:ext uri="{0D108BD9-81ED-4DB2-BD59-A6C34878D82A}">
                    <a16:rowId xmlns:a16="http://schemas.microsoft.com/office/drawing/2014/main" val="2571615115"/>
                  </a:ext>
                </a:extLst>
              </a:tr>
              <a:tr h="370840">
                <a:tc>
                  <a:txBody>
                    <a:bodyPr/>
                    <a:lstStyle/>
                    <a:p>
                      <a:r>
                        <a:rPr lang="en-CA" sz="1400" dirty="0"/>
                        <a:t>5</a:t>
                      </a:r>
                    </a:p>
                  </a:txBody>
                  <a:tcPr/>
                </a:tc>
                <a:tc>
                  <a:txBody>
                    <a:bodyPr/>
                    <a:lstStyle/>
                    <a:p>
                      <a:r>
                        <a:rPr lang="en-US" sz="1100" dirty="0">
                          <a:highlight>
                            <a:srgbClr val="FFFF00"/>
                          </a:highlight>
                        </a:rPr>
                        <a:t>Draft wording as of July 21</a:t>
                      </a:r>
                      <a:r>
                        <a:rPr lang="en-US" sz="1100" baseline="30000" dirty="0">
                          <a:highlight>
                            <a:srgbClr val="FFFF00"/>
                          </a:highlight>
                        </a:rPr>
                        <a:t>st</a:t>
                      </a:r>
                      <a:r>
                        <a:rPr lang="en-US" sz="1100" dirty="0">
                          <a:highlight>
                            <a:srgbClr val="FFFF00"/>
                          </a:highlight>
                        </a:rPr>
                        <a:t>:</a:t>
                      </a:r>
                    </a:p>
                    <a:p>
                      <a:endParaRPr lang="en-US" sz="1100" dirty="0"/>
                    </a:p>
                    <a:p>
                      <a:r>
                        <a:rPr lang="en-US" sz="1100" dirty="0"/>
                        <a:t>Artifact is ready for inclusion in normative ballot in the HL7 Canada Ballot Process. At least 5 independent production systems, across 3 jurisdictions, have </a:t>
                      </a:r>
                      <a:r>
                        <a:rPr lang="en-US" sz="1100" dirty="0">
                          <a:solidFill>
                            <a:srgbClr val="FF0000"/>
                          </a:solidFill>
                        </a:rPr>
                        <a:t>demonstrated* conformance to </a:t>
                      </a:r>
                      <a:r>
                        <a:rPr lang="en-US" sz="1100" dirty="0"/>
                        <a:t>the CA Baseline Profile as a starting point.</a:t>
                      </a:r>
                    </a:p>
                    <a:p>
                      <a:endParaRPr lang="en-US" sz="1100" dirty="0"/>
                    </a:p>
                    <a:p>
                      <a:r>
                        <a:rPr lang="en-US" sz="1100" dirty="0"/>
                        <a:t>“Independent production systems” should be inclusive of the following implementor types:</a:t>
                      </a:r>
                    </a:p>
                    <a:p>
                      <a:pPr marL="628650" lvl="1" indent="-171450">
                        <a:buFontTx/>
                        <a:buChar char="-"/>
                      </a:pPr>
                      <a:r>
                        <a:rPr lang="en-US" sz="1100" dirty="0"/>
                        <a:t>Health Vendors (e.g., EHR, HIT, Consumer Health)</a:t>
                      </a:r>
                    </a:p>
                    <a:p>
                      <a:pPr marL="628650" lvl="1" indent="-171450">
                        <a:buFontTx/>
                        <a:buChar char="-"/>
                      </a:pPr>
                      <a:r>
                        <a:rPr lang="en-US" sz="1100" dirty="0"/>
                        <a:t>Jurisdictional Health Assets</a:t>
                      </a:r>
                    </a:p>
                    <a:p>
                      <a:pPr marL="628650" lvl="1" indent="-171450">
                        <a:buFontTx/>
                        <a:buChar char="-"/>
                      </a:pPr>
                      <a:r>
                        <a:rPr lang="en-US" sz="1100" dirty="0"/>
                        <a:t>Pan-Canadian/Federal Health Assets </a:t>
                      </a:r>
                      <a:endParaRPr lang="en-CA" sz="1100" dirty="0"/>
                    </a:p>
                    <a:p>
                      <a:endParaRPr lang="en-CA" sz="1100" dirty="0"/>
                    </a:p>
                  </a:txBody>
                  <a:tcPr/>
                </a:tc>
                <a:extLst>
                  <a:ext uri="{0D108BD9-81ED-4DB2-BD59-A6C34878D82A}">
                    <a16:rowId xmlns:a16="http://schemas.microsoft.com/office/drawing/2014/main" val="3785001753"/>
                  </a:ext>
                </a:extLst>
              </a:tr>
              <a:tr h="370840">
                <a:tc>
                  <a:txBody>
                    <a:bodyPr/>
                    <a:lstStyle/>
                    <a:p>
                      <a:r>
                        <a:rPr lang="en-CA" sz="1400" dirty="0"/>
                        <a:t>6 </a:t>
                      </a:r>
                      <a:r>
                        <a:rPr lang="en-CA" sz="600" dirty="0"/>
                        <a:t>(normative)</a:t>
                      </a:r>
                      <a:endParaRPr lang="en-CA" sz="1400" dirty="0"/>
                    </a:p>
                  </a:txBody>
                  <a:tcPr/>
                </a:tc>
                <a:tc>
                  <a:txBody>
                    <a:bodyPr/>
                    <a:lstStyle/>
                    <a:p>
                      <a:r>
                        <a:rPr lang="en-US" sz="1100" dirty="0"/>
                        <a:t>The FHIR Implementors Group and the Canadian Governance Collaborative agree the material is ready to lock down and the artifact has passed HL7 Canada normative ballot</a:t>
                      </a:r>
                      <a:endParaRPr lang="en-CA" sz="1100" dirty="0"/>
                    </a:p>
                  </a:txBody>
                  <a:tcPr/>
                </a:tc>
                <a:extLst>
                  <a:ext uri="{0D108BD9-81ED-4DB2-BD59-A6C34878D82A}">
                    <a16:rowId xmlns:a16="http://schemas.microsoft.com/office/drawing/2014/main" val="424956188"/>
                  </a:ext>
                </a:extLst>
              </a:tr>
            </a:tbl>
          </a:graphicData>
        </a:graphic>
      </p:graphicFrame>
      <p:sp>
        <p:nvSpPr>
          <p:cNvPr id="6" name="TextBox 5">
            <a:extLst>
              <a:ext uri="{FF2B5EF4-FFF2-40B4-BE49-F238E27FC236}">
                <a16:creationId xmlns:a16="http://schemas.microsoft.com/office/drawing/2014/main" id="{64C1CB73-FFE5-4EE4-8EDF-55613CEF532C}"/>
              </a:ext>
            </a:extLst>
          </p:cNvPr>
          <p:cNvSpPr txBox="1"/>
          <p:nvPr/>
        </p:nvSpPr>
        <p:spPr>
          <a:xfrm>
            <a:off x="6333153" y="77764"/>
            <a:ext cx="6097554" cy="369332"/>
          </a:xfrm>
          <a:prstGeom prst="rect">
            <a:avLst/>
          </a:prstGeom>
          <a:noFill/>
        </p:spPr>
        <p:txBody>
          <a:bodyPr wrap="square">
            <a:spAutoFit/>
          </a:bodyPr>
          <a:lstStyle/>
          <a:p>
            <a:r>
              <a:rPr lang="en-US" dirty="0"/>
              <a:t> </a:t>
            </a:r>
          </a:p>
        </p:txBody>
      </p:sp>
      <p:sp>
        <p:nvSpPr>
          <p:cNvPr id="3" name="Rectangle 2">
            <a:extLst>
              <a:ext uri="{FF2B5EF4-FFF2-40B4-BE49-F238E27FC236}">
                <a16:creationId xmlns:a16="http://schemas.microsoft.com/office/drawing/2014/main" id="{F229A17D-AF7F-EB4B-A817-0E543BEBAE8B}"/>
              </a:ext>
            </a:extLst>
          </p:cNvPr>
          <p:cNvSpPr/>
          <p:nvPr/>
        </p:nvSpPr>
        <p:spPr>
          <a:xfrm>
            <a:off x="214013" y="4454784"/>
            <a:ext cx="10982131" cy="2862322"/>
          </a:xfrm>
          <a:prstGeom prst="rect">
            <a:avLst/>
          </a:prstGeom>
        </p:spPr>
        <p:txBody>
          <a:bodyPr wrap="square">
            <a:spAutoFit/>
          </a:bodyPr>
          <a:lstStyle/>
          <a:p>
            <a:pPr lvl="0"/>
            <a:r>
              <a:rPr lang="en-US" sz="2000" dirty="0">
                <a:solidFill>
                  <a:srgbClr val="C00000"/>
                </a:solidFill>
              </a:rPr>
              <a:t>*demonstrated could mean 1) profiles formally derive from the baseline using the </a:t>
            </a:r>
            <a:r>
              <a:rPr lang="en-US" sz="2000" dirty="0" err="1">
                <a:solidFill>
                  <a:srgbClr val="C00000"/>
                </a:solidFill>
              </a:rPr>
              <a:t>baseDefinition</a:t>
            </a:r>
            <a:r>
              <a:rPr lang="en-US" sz="2000" dirty="0">
                <a:solidFill>
                  <a:srgbClr val="C00000"/>
                </a:solidFill>
              </a:rPr>
              <a:t> and show no conformance errors , OR 2) profiles can be validated against the {</a:t>
            </a:r>
            <a:r>
              <a:rPr lang="en-US" sz="2000" dirty="0" err="1">
                <a:solidFill>
                  <a:srgbClr val="C00000"/>
                </a:solidFill>
              </a:rPr>
              <a:t>BaselineProfileURL</a:t>
            </a:r>
            <a:r>
              <a:rPr lang="en-US" sz="2000" dirty="0">
                <a:solidFill>
                  <a:srgbClr val="C00000"/>
                </a:solidFill>
              </a:rPr>
              <a:t>] and is conformant (produces no errors)</a:t>
            </a:r>
          </a:p>
          <a:p>
            <a:endParaRPr lang="en-US" sz="2000" dirty="0">
              <a:solidFill>
                <a:srgbClr val="C00000"/>
              </a:solidFill>
            </a:endParaRPr>
          </a:p>
          <a:p>
            <a:r>
              <a:rPr lang="en-US" sz="2000" dirty="0">
                <a:solidFill>
                  <a:srgbClr val="C00000"/>
                </a:solidFill>
              </a:rPr>
              <a:t>Demonstration process may differ for conformance activities outside of the CA Baseline Artifact Maturity process. Some instances may want to prove conformance for other purposes outside of maturing the CA Baseline (e.g., proving conformance of tool for procurement criteria)</a:t>
            </a:r>
          </a:p>
          <a:p>
            <a:pPr lvl="0"/>
            <a:endParaRPr lang="en-US" sz="2000" dirty="0">
              <a:solidFill>
                <a:srgbClr val="C00000"/>
              </a:solidFill>
            </a:endParaRPr>
          </a:p>
          <a:p>
            <a:pPr lvl="0"/>
            <a:endParaRPr lang="en-US" sz="2000" dirty="0">
              <a:solidFill>
                <a:srgbClr val="C00000"/>
              </a:solidFill>
            </a:endParaRPr>
          </a:p>
        </p:txBody>
      </p:sp>
    </p:spTree>
    <p:extLst>
      <p:ext uri="{BB962C8B-B14F-4D97-AF65-F5344CB8AC3E}">
        <p14:creationId xmlns:p14="http://schemas.microsoft.com/office/powerpoint/2010/main" val="93684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79513" y="93296"/>
            <a:ext cx="12032974" cy="1325563"/>
          </a:xfrm>
        </p:spPr>
        <p:txBody>
          <a:bodyPr>
            <a:normAutofit/>
          </a:bodyPr>
          <a:lstStyle/>
          <a:p>
            <a:r>
              <a:rPr lang="en-US" sz="4000" dirty="0"/>
              <a:t>FHIR as a Platform Specification</a:t>
            </a:r>
          </a:p>
        </p:txBody>
      </p:sp>
      <p:sp>
        <p:nvSpPr>
          <p:cNvPr id="34" name="TextBox 33">
            <a:extLst>
              <a:ext uri="{FF2B5EF4-FFF2-40B4-BE49-F238E27FC236}">
                <a16:creationId xmlns:a16="http://schemas.microsoft.com/office/drawing/2014/main" id="{CAB325FD-889D-4B7F-8B6F-985433E4F66B}"/>
              </a:ext>
            </a:extLst>
          </p:cNvPr>
          <p:cNvSpPr txBox="1"/>
          <p:nvPr/>
        </p:nvSpPr>
        <p:spPr>
          <a:xfrm>
            <a:off x="519002" y="1507351"/>
            <a:ext cx="5636230" cy="2308324"/>
          </a:xfrm>
          <a:prstGeom prst="rect">
            <a:avLst/>
          </a:prstGeom>
          <a:noFill/>
        </p:spPr>
        <p:txBody>
          <a:bodyPr wrap="square">
            <a:spAutoFit/>
          </a:bodyPr>
          <a:lstStyle/>
          <a:p>
            <a:r>
              <a:rPr lang="en-CA" dirty="0"/>
              <a:t>FHIR Base Specification = “building blocks”, whose defined data elements are expected to be encountered in 80% of systems around the world</a:t>
            </a:r>
          </a:p>
          <a:p>
            <a:endParaRPr lang="en-CA" dirty="0"/>
          </a:p>
          <a:p>
            <a:r>
              <a:rPr lang="en-CA" dirty="0"/>
              <a:t>Resources that are intended to support broad range of activities: Clinical Care, Patient Access, Pharmacy,  Transitions of Care, Administrative Workflows, Insurance &amp; Billing, Public Health, Research Trials, etc.</a:t>
            </a:r>
          </a:p>
        </p:txBody>
      </p:sp>
      <p:sp>
        <p:nvSpPr>
          <p:cNvPr id="35" name="TextBox 34">
            <a:extLst>
              <a:ext uri="{FF2B5EF4-FFF2-40B4-BE49-F238E27FC236}">
                <a16:creationId xmlns:a16="http://schemas.microsoft.com/office/drawing/2014/main" id="{BDD8DEE5-0EE4-49B5-BA08-C4ED26389B22}"/>
              </a:ext>
            </a:extLst>
          </p:cNvPr>
          <p:cNvSpPr txBox="1"/>
          <p:nvPr/>
        </p:nvSpPr>
        <p:spPr>
          <a:xfrm>
            <a:off x="6602971" y="2397551"/>
            <a:ext cx="4018083" cy="1231106"/>
          </a:xfrm>
          <a:prstGeom prst="rect">
            <a:avLst/>
          </a:prstGeom>
          <a:noFill/>
        </p:spPr>
        <p:txBody>
          <a:bodyPr wrap="square" rtlCol="0">
            <a:spAutoFit/>
          </a:bodyPr>
          <a:lstStyle/>
          <a:p>
            <a:pPr algn="ctr"/>
            <a:r>
              <a:rPr lang="en-CA" sz="2800" b="1" dirty="0">
                <a:solidFill>
                  <a:schemeClr val="bg1"/>
                </a:solidFill>
              </a:rPr>
              <a:t>FHIR Base Specification</a:t>
            </a:r>
          </a:p>
          <a:p>
            <a:pPr algn="ctr"/>
            <a:r>
              <a:rPr lang="en-CA" b="1" dirty="0">
                <a:solidFill>
                  <a:schemeClr val="bg1"/>
                </a:solidFill>
              </a:rPr>
              <a:t>(All Resources – Minimal Constraints)</a:t>
            </a:r>
          </a:p>
          <a:p>
            <a:pPr algn="ctr"/>
            <a:endParaRPr lang="en-CA" sz="2800" b="1" dirty="0">
              <a:solidFill>
                <a:schemeClr val="bg1"/>
              </a:solidFill>
            </a:endParaRPr>
          </a:p>
        </p:txBody>
      </p:sp>
      <p:sp>
        <p:nvSpPr>
          <p:cNvPr id="40" name="TextBox 39">
            <a:extLst>
              <a:ext uri="{FF2B5EF4-FFF2-40B4-BE49-F238E27FC236}">
                <a16:creationId xmlns:a16="http://schemas.microsoft.com/office/drawing/2014/main" id="{46959852-13CB-4B63-AA58-CBCBE012DAC2}"/>
              </a:ext>
            </a:extLst>
          </p:cNvPr>
          <p:cNvSpPr txBox="1"/>
          <p:nvPr/>
        </p:nvSpPr>
        <p:spPr>
          <a:xfrm>
            <a:off x="499195" y="4108646"/>
            <a:ext cx="6269610" cy="1477328"/>
          </a:xfrm>
          <a:prstGeom prst="rect">
            <a:avLst/>
          </a:prstGeom>
          <a:noFill/>
        </p:spPr>
        <p:txBody>
          <a:bodyPr wrap="square">
            <a:spAutoFit/>
          </a:bodyPr>
          <a:lstStyle/>
          <a:p>
            <a:r>
              <a:rPr lang="en-CA" u="sng" dirty="0"/>
              <a:t>FHIR Base Specification is international </a:t>
            </a:r>
            <a:r>
              <a:rPr lang="en-CA" dirty="0"/>
              <a:t>- intentionally avoids region-specific code systems &amp; business rules (based on policy)</a:t>
            </a:r>
          </a:p>
          <a:p>
            <a:endParaRPr lang="en-CA" dirty="0"/>
          </a:p>
          <a:p>
            <a:r>
              <a:rPr lang="en-CA" dirty="0"/>
              <a:t>Expects implementations to constrain and extend the building blocks to meet their specific needs</a:t>
            </a:r>
          </a:p>
        </p:txBody>
      </p:sp>
      <p:pic>
        <p:nvPicPr>
          <p:cNvPr id="13" name="Graphic 12" descr="Building Brick Wall with solid fill">
            <a:extLst>
              <a:ext uri="{FF2B5EF4-FFF2-40B4-BE49-F238E27FC236}">
                <a16:creationId xmlns:a16="http://schemas.microsoft.com/office/drawing/2014/main" id="{C05F71E2-7E5C-467E-A3B4-911689DAB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9769" y="963038"/>
            <a:ext cx="5682718" cy="5682718"/>
          </a:xfrm>
          <a:prstGeom prst="rect">
            <a:avLst/>
          </a:prstGeom>
          <a:ln>
            <a:noFill/>
          </a:ln>
          <a:effectLst>
            <a:outerShdw blurRad="149987" dist="250190" dir="8460000" algn="ctr">
              <a:srgbClr val="000000">
                <a:alpha val="28000"/>
              </a:srgbClr>
            </a:outerShdw>
          </a:effectLst>
        </p:spPr>
      </p:pic>
      <p:grpSp>
        <p:nvGrpSpPr>
          <p:cNvPr id="16" name="Group 15">
            <a:extLst>
              <a:ext uri="{FF2B5EF4-FFF2-40B4-BE49-F238E27FC236}">
                <a16:creationId xmlns:a16="http://schemas.microsoft.com/office/drawing/2014/main" id="{AED346E2-B61A-4380-93F5-8644F4CFC0FF}"/>
              </a:ext>
            </a:extLst>
          </p:cNvPr>
          <p:cNvGrpSpPr/>
          <p:nvPr/>
        </p:nvGrpSpPr>
        <p:grpSpPr>
          <a:xfrm>
            <a:off x="7047896" y="2535842"/>
            <a:ext cx="4547474" cy="3359120"/>
            <a:chOff x="353988" y="2589274"/>
            <a:chExt cx="4981073" cy="3304970"/>
          </a:xfrm>
        </p:grpSpPr>
        <p:pic>
          <p:nvPicPr>
            <p:cNvPr id="17" name="Picture 16">
              <a:extLst>
                <a:ext uri="{FF2B5EF4-FFF2-40B4-BE49-F238E27FC236}">
                  <a16:creationId xmlns:a16="http://schemas.microsoft.com/office/drawing/2014/main" id="{E29FA481-9969-4F82-86E5-764595DA2A2B}"/>
                </a:ext>
              </a:extLst>
            </p:cNvPr>
            <p:cNvPicPr>
              <a:picLocks noChangeAspect="1"/>
            </p:cNvPicPr>
            <p:nvPr/>
          </p:nvPicPr>
          <p:blipFill rotWithShape="1">
            <a:blip r:embed="rId5"/>
            <a:srcRect t="69073" r="38791" b="11302"/>
            <a:stretch/>
          </p:blipFill>
          <p:spPr>
            <a:xfrm>
              <a:off x="527769" y="2774418"/>
              <a:ext cx="2925294" cy="962526"/>
            </a:xfrm>
            <a:prstGeom prst="rect">
              <a:avLst/>
            </a:prstGeom>
          </p:spPr>
        </p:pic>
        <p:pic>
          <p:nvPicPr>
            <p:cNvPr id="18" name="Picture 17">
              <a:extLst>
                <a:ext uri="{FF2B5EF4-FFF2-40B4-BE49-F238E27FC236}">
                  <a16:creationId xmlns:a16="http://schemas.microsoft.com/office/drawing/2014/main" id="{B68ED36C-DBF1-4861-AF93-BC065320911F}"/>
                </a:ext>
              </a:extLst>
            </p:cNvPr>
            <p:cNvPicPr>
              <a:picLocks noChangeAspect="1"/>
            </p:cNvPicPr>
            <p:nvPr/>
          </p:nvPicPr>
          <p:blipFill rotWithShape="1">
            <a:blip r:embed="rId5"/>
            <a:srcRect t="-11" b="50229"/>
            <a:stretch/>
          </p:blipFill>
          <p:spPr>
            <a:xfrm>
              <a:off x="527769" y="3429001"/>
              <a:ext cx="4461566" cy="2406066"/>
            </a:xfrm>
            <a:prstGeom prst="rect">
              <a:avLst/>
            </a:prstGeom>
          </p:spPr>
        </p:pic>
        <p:pic>
          <p:nvPicPr>
            <p:cNvPr id="19" name="Graphic 18" descr="Building Brick Wall outline">
              <a:extLst>
                <a:ext uri="{FF2B5EF4-FFF2-40B4-BE49-F238E27FC236}">
                  <a16:creationId xmlns:a16="http://schemas.microsoft.com/office/drawing/2014/main" id="{8EEE5F5D-E93D-4512-8DB2-CF49CCF23B6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0601" t="30422" r="8095" b="15632"/>
            <a:stretch/>
          </p:blipFill>
          <p:spPr>
            <a:xfrm>
              <a:off x="353988" y="2589274"/>
              <a:ext cx="4981073" cy="3304970"/>
            </a:xfrm>
            <a:prstGeom prst="rect">
              <a:avLst/>
            </a:prstGeom>
          </p:spPr>
        </p:pic>
      </p:grpSp>
    </p:spTree>
    <p:extLst>
      <p:ext uri="{BB962C8B-B14F-4D97-AF65-F5344CB8AC3E}">
        <p14:creationId xmlns:p14="http://schemas.microsoft.com/office/powerpoint/2010/main" val="201524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3E7F-7521-4031-8E51-5EF60F50E46D}"/>
              </a:ext>
            </a:extLst>
          </p:cNvPr>
          <p:cNvSpPr>
            <a:spLocks noGrp="1"/>
          </p:cNvSpPr>
          <p:nvPr>
            <p:ph type="title"/>
          </p:nvPr>
        </p:nvSpPr>
        <p:spPr/>
        <p:txBody>
          <a:bodyPr/>
          <a:lstStyle/>
          <a:p>
            <a:r>
              <a:rPr lang="en-CA" dirty="0"/>
              <a:t>Maturity Level Progress</a:t>
            </a:r>
          </a:p>
        </p:txBody>
      </p:sp>
      <p:graphicFrame>
        <p:nvGraphicFramePr>
          <p:cNvPr id="4" name="Table 3">
            <a:extLst>
              <a:ext uri="{FF2B5EF4-FFF2-40B4-BE49-F238E27FC236}">
                <a16:creationId xmlns:a16="http://schemas.microsoft.com/office/drawing/2014/main" id="{9B9834CA-B250-4452-9CA1-CE9630409ABC}"/>
              </a:ext>
            </a:extLst>
          </p:cNvPr>
          <p:cNvGraphicFramePr>
            <a:graphicFrameLocks noGrp="1"/>
          </p:cNvGraphicFramePr>
          <p:nvPr/>
        </p:nvGraphicFramePr>
        <p:xfrm>
          <a:off x="1920240" y="1430903"/>
          <a:ext cx="7913204" cy="5061972"/>
        </p:xfrm>
        <a:graphic>
          <a:graphicData uri="http://schemas.openxmlformats.org/drawingml/2006/table">
            <a:tbl>
              <a:tblPr/>
              <a:tblGrid>
                <a:gridCol w="930952">
                  <a:extLst>
                    <a:ext uri="{9D8B030D-6E8A-4147-A177-3AD203B41FA5}">
                      <a16:colId xmlns:a16="http://schemas.microsoft.com/office/drawing/2014/main" val="1761556691"/>
                    </a:ext>
                  </a:extLst>
                </a:gridCol>
                <a:gridCol w="3025650">
                  <a:extLst>
                    <a:ext uri="{9D8B030D-6E8A-4147-A177-3AD203B41FA5}">
                      <a16:colId xmlns:a16="http://schemas.microsoft.com/office/drawing/2014/main" val="1243126551"/>
                    </a:ext>
                  </a:extLst>
                </a:gridCol>
                <a:gridCol w="1978301">
                  <a:extLst>
                    <a:ext uri="{9D8B030D-6E8A-4147-A177-3AD203B41FA5}">
                      <a16:colId xmlns:a16="http://schemas.microsoft.com/office/drawing/2014/main" val="1403930785"/>
                    </a:ext>
                  </a:extLst>
                </a:gridCol>
                <a:gridCol w="1978301">
                  <a:extLst>
                    <a:ext uri="{9D8B030D-6E8A-4147-A177-3AD203B41FA5}">
                      <a16:colId xmlns:a16="http://schemas.microsoft.com/office/drawing/2014/main" val="2306614029"/>
                    </a:ext>
                  </a:extLst>
                </a:gridCol>
              </a:tblGrid>
              <a:tr h="209233">
                <a:tc>
                  <a:txBody>
                    <a:bodyPr/>
                    <a:lstStyle/>
                    <a:p>
                      <a:pPr algn="ctr" rtl="0" fontAlgn="ctr"/>
                      <a:r>
                        <a:rPr lang="en-CA" sz="1000" b="1" i="0" u="none" strike="noStrike" dirty="0">
                          <a:solidFill>
                            <a:srgbClr val="FFFFFF"/>
                          </a:solidFill>
                          <a:effectLst/>
                          <a:latin typeface="Calibri" panose="020F0502020204030204" pitchFamily="34" charset="0"/>
                        </a:rPr>
                        <a:t>Maturity Level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err="1">
                          <a:solidFill>
                            <a:srgbClr val="FFFFFF"/>
                          </a:solidFill>
                          <a:effectLst/>
                          <a:latin typeface="Calibri" panose="020F0502020204030204" pitchFamily="34" charset="0"/>
                        </a:rPr>
                        <a:t>Substream</a:t>
                      </a:r>
                      <a:r>
                        <a:rPr lang="en-CA" sz="1000" b="1" i="0" u="none" strike="noStrike" dirty="0">
                          <a:solidFill>
                            <a:srgbClr val="FFFFFF"/>
                          </a:solidFill>
                          <a:effectLst/>
                          <a:latin typeface="Calibri" panose="020F0502020204030204" pitchFamily="34" charset="0"/>
                        </a:rPr>
                        <a:t>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CA" sz="1000" b="1" i="0" u="none" strike="noStrike" dirty="0">
                          <a:solidFill>
                            <a:srgbClr val="FFFFFF"/>
                          </a:solidFill>
                          <a:effectLst/>
                          <a:latin typeface="Calibri" panose="020F0502020204030204" pitchFamily="34" charset="0"/>
                        </a:rPr>
                        <a:t>Due Diligence Review Status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372327465"/>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Patient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PCR, DHIR, Ontario </a:t>
                      </a:r>
                      <a:r>
                        <a:rPr lang="en-CA" sz="1050" b="0" i="0" u="none" strike="noStrike" dirty="0" err="1">
                          <a:solidFill>
                            <a:srgbClr val="000000"/>
                          </a:solidFill>
                          <a:effectLst/>
                          <a:latin typeface="Calibri" panose="020F0502020204030204" pitchFamily="34" charset="0"/>
                        </a:rPr>
                        <a:t>eReferral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55712758"/>
                  </a:ext>
                </a:extLst>
              </a:tr>
              <a:tr h="289741">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Practitioner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pt-BR" sz="1050" b="0" i="0" u="none" strike="noStrike" dirty="0">
                          <a:solidFill>
                            <a:srgbClr val="000000"/>
                          </a:solidFill>
                          <a:effectLst/>
                          <a:latin typeface="Calibri" panose="020F0502020204030204" pitchFamily="34" charset="0"/>
                        </a:rPr>
                        <a:t>PPR, DHIR, Ontario eReferral, PrescribeIT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59745853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Practitioner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3158080"/>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PractitionerRole</a:t>
                      </a:r>
                      <a:r>
                        <a:rPr lang="en-CA" sz="1050" b="0" i="0" u="none" strike="noStrike" dirty="0">
                          <a:solidFill>
                            <a:srgbClr val="000000"/>
                          </a:solidFill>
                          <a:effectLst/>
                          <a:latin typeface="Calibri" panose="020F0502020204030204" pitchFamily="34" charset="0"/>
                        </a:rPr>
                        <a:t>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294438"/>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PractitionerRole Profile (Provider Registry)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404059656"/>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Organization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a:t>
                      </a:r>
                      <a:r>
                        <a:rPr lang="en-CA" sz="1050" b="0" i="0" u="none" strike="noStrike" dirty="0" err="1">
                          <a:solidFill>
                            <a:srgbClr val="000000"/>
                          </a:solidFill>
                          <a:effectLst/>
                          <a:latin typeface="Calibri" panose="020F0502020204030204" pitchFamily="34" charset="0"/>
                        </a:rPr>
                        <a:t>PrescribeIT</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945205495"/>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Location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PPR, Ontario </a:t>
                      </a:r>
                      <a:r>
                        <a:rPr lang="en-CA" sz="1050" b="0" i="0" u="none" strike="noStrike" dirty="0" err="1">
                          <a:solidFill>
                            <a:srgbClr val="000000"/>
                          </a:solidFill>
                          <a:effectLst/>
                          <a:latin typeface="Calibri" panose="020F0502020204030204" pitchFamily="34" charset="0"/>
                        </a:rPr>
                        <a:t>eRefferal</a:t>
                      </a:r>
                      <a:endParaRPr lang="en-CA" sz="1050" b="0" i="0" u="none" strike="noStrike" dirty="0">
                        <a:solidFill>
                          <a:srgbClr val="000000"/>
                        </a:solidFill>
                        <a:effectLst/>
                        <a:latin typeface="Calibri" panose="020F0502020204030204" pitchFamily="34" charset="0"/>
                      </a:endParaRP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20631743"/>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Immunization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 IPS, PHI Access,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92998738"/>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AllergyIntolerance</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07032300"/>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Condition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Ontario </a:t>
                      </a:r>
                      <a:r>
                        <a:rPr lang="en-CA" sz="1050" b="0" i="0" u="none" strike="noStrike" dirty="0" err="1">
                          <a:solidFill>
                            <a:srgbClr val="000000"/>
                          </a:solidFill>
                          <a:effectLst/>
                          <a:latin typeface="Calibri" panose="020F0502020204030204" pitchFamily="34" charset="0"/>
                        </a:rPr>
                        <a:t>eReferral</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35240839"/>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Procedure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2365697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Medication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IPS,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66414192"/>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MedicationDispense</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PHI Access,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02101213"/>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MedicationRequest</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PrescribeIT</a:t>
                      </a:r>
                      <a:r>
                        <a:rPr lang="en-CA" sz="1050" b="0" i="0" u="none" strike="noStrike" dirty="0">
                          <a:solidFill>
                            <a:srgbClr val="000000"/>
                          </a:solidFill>
                          <a:effectLst/>
                          <a:latin typeface="Calibri" panose="020F0502020204030204" pitchFamily="34" charset="0"/>
                        </a:rPr>
                        <a:t>, PS-CA</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32382789"/>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MedicationStatement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03830698"/>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1</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Profile (General)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23647849"/>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0.5</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Profile (Laboratory Results)</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Resuming</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OLIS R4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8093680"/>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0.5</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DiagnosticReport Profile (Laboratory)</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Resuming</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PHI Access, OLIS R4 (started)</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522907646"/>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Observation (Tobacco </a:t>
                      </a:r>
                      <a:r>
                        <a:rPr lang="en-CA" sz="1050" b="0" i="0" u="none" strike="noStrike" dirty="0" err="1">
                          <a:solidFill>
                            <a:srgbClr val="000000"/>
                          </a:solidFill>
                          <a:effectLst/>
                          <a:latin typeface="Calibri" panose="020F0502020204030204" pitchFamily="34" charset="0"/>
                        </a:rPr>
                        <a:t>SmokingStatus</a:t>
                      </a:r>
                      <a:r>
                        <a:rPr lang="en-CA" sz="1050" b="0" i="0" u="none" strike="noStrike" dirty="0">
                          <a:solidFill>
                            <a:srgbClr val="000000"/>
                          </a:solidFill>
                          <a:effectLst/>
                          <a:latin typeface="Calibri" panose="020F0502020204030204" pitchFamily="34" charset="0"/>
                        </a:rPr>
                        <a:t>)</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IPS </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47048324"/>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err="1">
                          <a:solidFill>
                            <a:srgbClr val="000000"/>
                          </a:solidFill>
                          <a:effectLst/>
                          <a:latin typeface="Calibri" panose="020F0502020204030204" pitchFamily="34" charset="0"/>
                        </a:rPr>
                        <a:t>ImmunizationRecommendation</a:t>
                      </a:r>
                      <a:r>
                        <a:rPr lang="en-CA" sz="1050" b="0" i="0" u="none" strike="noStrike" dirty="0">
                          <a:solidFill>
                            <a:srgbClr val="000000"/>
                          </a:solidFill>
                          <a:effectLst/>
                          <a:latin typeface="Calibri" panose="020F0502020204030204" pitchFamily="34" charset="0"/>
                        </a:rPr>
                        <a:t>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DHIR</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882977443"/>
                  </a:ext>
                </a:extLst>
              </a:tr>
              <a:tr h="156287">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MedicationAdministration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17523894"/>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Encounter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18382201"/>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Goal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903274800"/>
                  </a:ext>
                </a:extLst>
              </a:tr>
              <a:tr h="156287">
                <a:tc>
                  <a:txBody>
                    <a:bodyPr/>
                    <a:lstStyle/>
                    <a:p>
                      <a:pPr algn="ctr" rtl="0" fontAlgn="ctr"/>
                      <a:r>
                        <a:rPr lang="en-US"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dirty="0">
                          <a:solidFill>
                            <a:srgbClr val="000000"/>
                          </a:solidFill>
                          <a:effectLst/>
                          <a:latin typeface="Calibri" panose="020F0502020204030204" pitchFamily="34" charset="0"/>
                        </a:rPr>
                        <a:t>DiagnosticReport for Report and Note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67478076"/>
                  </a:ext>
                </a:extLst>
              </a:tr>
              <a:tr h="147233">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Document Reference Profile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079792"/>
                  </a:ext>
                </a:extLst>
              </a:tr>
              <a:tr h="279772">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a:solidFill>
                            <a:srgbClr val="000000"/>
                          </a:solidFill>
                          <a:effectLst/>
                          <a:latin typeface="Calibri" panose="020F0502020204030204" pitchFamily="34" charset="0"/>
                        </a:rPr>
                        <a:t>Device Profile (Medical and Non-medical)</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88533735"/>
                  </a:ext>
                </a:extLst>
              </a:tr>
              <a:tr h="279772">
                <a:tc>
                  <a:txBody>
                    <a:bodyPr/>
                    <a:lstStyle/>
                    <a:p>
                      <a:pPr algn="ctr" rtl="0" fontAlgn="ctr"/>
                      <a:r>
                        <a:rPr lang="en-CA" sz="1050" b="0" i="0" u="none" strike="noStrike" dirty="0">
                          <a:solidFill>
                            <a:srgbClr val="000000"/>
                          </a:solidFill>
                          <a:effectLst/>
                          <a:latin typeface="Calibri" panose="020F0502020204030204" pitchFamily="34" charset="0"/>
                        </a:rPr>
                        <a:t>0</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Device Profile (Implantable)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US" sz="1050" b="0" i="0" u="none" strike="noStrike">
                          <a:solidFill>
                            <a:srgbClr val="000000"/>
                          </a:solidFill>
                          <a:effectLst/>
                          <a:latin typeface="Calibri" panose="020F0502020204030204" pitchFamily="34" charset="0"/>
                        </a:rPr>
                        <a:t>Partial - Paused until SME available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rtl="0" fontAlgn="ctr"/>
                      <a:r>
                        <a:rPr lang="en-CA" sz="1050" b="0" i="0" u="none" strike="noStrike" dirty="0">
                          <a:solidFill>
                            <a:srgbClr val="000000"/>
                          </a:solidFill>
                          <a:effectLst/>
                          <a:latin typeface="Calibri" panose="020F0502020204030204" pitchFamily="34" charset="0"/>
                        </a:rPr>
                        <a:t>Not Complete</a:t>
                      </a:r>
                    </a:p>
                  </a:txBody>
                  <a:tcPr marL="5307" marR="5307" marT="5307"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91877893"/>
                  </a:ext>
                </a:extLst>
              </a:tr>
            </a:tbl>
          </a:graphicData>
        </a:graphic>
      </p:graphicFrame>
      <p:sp>
        <p:nvSpPr>
          <p:cNvPr id="5" name="Rectangle 4">
            <a:extLst>
              <a:ext uri="{FF2B5EF4-FFF2-40B4-BE49-F238E27FC236}">
                <a16:creationId xmlns:a16="http://schemas.microsoft.com/office/drawing/2014/main" id="{B68B738B-83D4-4911-852C-28A100592472}"/>
              </a:ext>
            </a:extLst>
          </p:cNvPr>
          <p:cNvSpPr/>
          <p:nvPr/>
        </p:nvSpPr>
        <p:spPr>
          <a:xfrm>
            <a:off x="2828842" y="6548755"/>
            <a:ext cx="6096000" cy="276999"/>
          </a:xfrm>
          <a:prstGeom prst="rect">
            <a:avLst/>
          </a:prstGeom>
        </p:spPr>
        <p:txBody>
          <a:bodyPr>
            <a:spAutoFit/>
          </a:bodyPr>
          <a:lstStyle/>
          <a:p>
            <a:r>
              <a:rPr lang="en-US" sz="1200" dirty="0"/>
              <a:t>http://build.fhir.org/ig/HL7-Canada/ca-baseline/branches/master/allartifacts.html</a:t>
            </a:r>
          </a:p>
        </p:txBody>
      </p:sp>
    </p:spTree>
    <p:extLst>
      <p:ext uri="{BB962C8B-B14F-4D97-AF65-F5344CB8AC3E}">
        <p14:creationId xmlns:p14="http://schemas.microsoft.com/office/powerpoint/2010/main" val="2680385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54F-07C6-440A-B9E8-6487E35425CC}"/>
              </a:ext>
            </a:extLst>
          </p:cNvPr>
          <p:cNvSpPr>
            <a:spLocks noGrp="1"/>
          </p:cNvSpPr>
          <p:nvPr>
            <p:ph type="title"/>
          </p:nvPr>
        </p:nvSpPr>
        <p:spPr/>
        <p:txBody>
          <a:bodyPr/>
          <a:lstStyle/>
          <a:p>
            <a:r>
              <a:rPr lang="en-US" dirty="0"/>
              <a:t>Change Management Process</a:t>
            </a:r>
            <a:endParaRPr lang="en-CA" dirty="0"/>
          </a:p>
        </p:txBody>
      </p:sp>
      <p:sp>
        <p:nvSpPr>
          <p:cNvPr id="3" name="Content Placeholder 2">
            <a:extLst>
              <a:ext uri="{FF2B5EF4-FFF2-40B4-BE49-F238E27FC236}">
                <a16:creationId xmlns:a16="http://schemas.microsoft.com/office/drawing/2014/main" id="{E1DEC28A-81FB-49F4-A267-DB87CC80AC79}"/>
              </a:ext>
            </a:extLst>
          </p:cNvPr>
          <p:cNvSpPr>
            <a:spLocks noGrp="1"/>
          </p:cNvSpPr>
          <p:nvPr>
            <p:ph idx="1"/>
          </p:nvPr>
        </p:nvSpPr>
        <p:spPr/>
        <p:txBody>
          <a:bodyPr>
            <a:normAutofit fontScale="47500" lnSpcReduction="20000"/>
          </a:bodyPr>
          <a:lstStyle/>
          <a:p>
            <a:pPr marL="0" indent="0">
              <a:buNone/>
            </a:pPr>
            <a:r>
              <a:rPr lang="en-US" b="1" dirty="0"/>
              <a:t>Activities: </a:t>
            </a:r>
            <a:r>
              <a:rPr lang="en-US" dirty="0"/>
              <a:t>Submission, Discussion, Consensus, Triage, Change Tracking, Resolution*</a:t>
            </a:r>
          </a:p>
          <a:p>
            <a:pPr marL="0" indent="0">
              <a:buNone/>
            </a:pPr>
            <a:r>
              <a:rPr lang="en-US" b="1" dirty="0"/>
              <a:t>Potential Tools: </a:t>
            </a:r>
            <a:r>
              <a:rPr lang="en-US" dirty="0" err="1"/>
              <a:t>Infocentral</a:t>
            </a:r>
            <a:r>
              <a:rPr lang="en-US" dirty="0"/>
              <a:t> Forum, Simplifier Issue Log, </a:t>
            </a:r>
            <a:r>
              <a:rPr lang="en-US" dirty="0" err="1"/>
              <a:t>Github</a:t>
            </a:r>
            <a:r>
              <a:rPr lang="en-US" dirty="0"/>
              <a:t> Issue Log, Jira platform</a:t>
            </a:r>
          </a:p>
          <a:p>
            <a:pPr marL="0" indent="0">
              <a:buNone/>
            </a:pPr>
            <a:r>
              <a:rPr lang="en-CA" b="1" dirty="0"/>
              <a:t>Existing Process: </a:t>
            </a:r>
          </a:p>
          <a:p>
            <a:r>
              <a:rPr lang="en-CA" dirty="0"/>
              <a:t> Simplifier Issue Log is used to track changes submitted by the community, profiling meetings will be used to review requests and agree on changes </a:t>
            </a:r>
          </a:p>
          <a:p>
            <a:pPr marL="0" indent="0">
              <a:buNone/>
            </a:pPr>
            <a:r>
              <a:rPr lang="en-CA" b="1" dirty="0"/>
              <a:t>Desired Process: </a:t>
            </a:r>
          </a:p>
          <a:p>
            <a:r>
              <a:rPr lang="en-CA" dirty="0"/>
              <a:t>The community member submits a request on </a:t>
            </a:r>
            <a:r>
              <a:rPr lang="en-CA" dirty="0" err="1"/>
              <a:t>Infocentral</a:t>
            </a:r>
            <a:r>
              <a:rPr lang="en-CA" dirty="0"/>
              <a:t> Forum thread (x) for a change to the Baseline, requests have a minimum set of information</a:t>
            </a:r>
          </a:p>
          <a:p>
            <a:pPr lvl="1">
              <a:buFontTx/>
              <a:buChar char="-"/>
            </a:pPr>
            <a:r>
              <a:rPr lang="en-CA" dirty="0"/>
              <a:t>Other community members that subscribe to the thread are notified of the new post</a:t>
            </a:r>
          </a:p>
          <a:p>
            <a:pPr lvl="1">
              <a:buFontTx/>
              <a:buChar char="-"/>
            </a:pPr>
            <a:r>
              <a:rPr lang="en-CA" dirty="0"/>
              <a:t>Discussion ensues in that thread if appropriate </a:t>
            </a:r>
          </a:p>
          <a:p>
            <a:pPr lvl="1">
              <a:buFontTx/>
              <a:buChar char="-"/>
            </a:pPr>
            <a:r>
              <a:rPr lang="en-CA" dirty="0"/>
              <a:t>Moderator manages discussion, closes 10 days after discussion ends  and synthesizes results into a issue log ticket</a:t>
            </a:r>
          </a:p>
          <a:p>
            <a:pPr lvl="2">
              <a:buFontTx/>
              <a:buChar char="-"/>
            </a:pPr>
            <a:r>
              <a:rPr lang="en-CA" dirty="0"/>
              <a:t>Moderator(s) in immediate term</a:t>
            </a:r>
          </a:p>
          <a:p>
            <a:pPr lvl="2">
              <a:buFontTx/>
              <a:buChar char="-"/>
            </a:pPr>
            <a:r>
              <a:rPr lang="en-CA" dirty="0"/>
              <a:t>Distributed responsibility tied to participation in governance collab in long term</a:t>
            </a:r>
          </a:p>
          <a:p>
            <a:pPr lvl="1">
              <a:buFontTx/>
              <a:buChar char="-"/>
            </a:pPr>
            <a:r>
              <a:rPr lang="en-CA" dirty="0"/>
              <a:t>Ticket includes a minimum set of information (requestor, date, profile, type of change, etc.) </a:t>
            </a:r>
          </a:p>
          <a:p>
            <a:pPr lvl="1">
              <a:buFontTx/>
              <a:buChar char="-"/>
            </a:pPr>
            <a:r>
              <a:rPr lang="en-CA" dirty="0"/>
              <a:t>Baseline editors review issues – claim responsibility, if unclear pause &amp; post back to forum thread -  and update as the request is being worked on/resolved – eventually closing the issue</a:t>
            </a:r>
          </a:p>
          <a:p>
            <a:pPr lvl="1">
              <a:buFontTx/>
              <a:buChar char="-"/>
            </a:pPr>
            <a:r>
              <a:rPr lang="en-CA" dirty="0"/>
              <a:t>The original requestor is notified – on Infoway forum </a:t>
            </a:r>
          </a:p>
          <a:p>
            <a:pPr marL="0" indent="0">
              <a:buNone/>
            </a:pPr>
            <a:r>
              <a:rPr lang="en-CA" b="1" dirty="0"/>
              <a:t>Decision: </a:t>
            </a:r>
            <a:r>
              <a:rPr lang="en-CA" dirty="0"/>
              <a:t>Uptake of the desired process will depend on having confirmation of individual(s) that will support moderator role on </a:t>
            </a:r>
            <a:r>
              <a:rPr lang="en-CA" dirty="0" err="1"/>
              <a:t>Infocentral</a:t>
            </a:r>
            <a:r>
              <a:rPr lang="en-CA" dirty="0"/>
              <a:t> forum </a:t>
            </a:r>
          </a:p>
          <a:p>
            <a:pPr marL="0" indent="0">
              <a:buNone/>
            </a:pPr>
            <a:r>
              <a:rPr lang="en-CA" b="1" dirty="0"/>
              <a:t>Additional considerations:</a:t>
            </a:r>
          </a:p>
          <a:p>
            <a:r>
              <a:rPr lang="en-CA" dirty="0"/>
              <a:t>whether Infoway Interoperability Standards Governance doesn’t/doesn’t have another recommended process or tools (Randy reaching out to confirm)</a:t>
            </a:r>
          </a:p>
          <a:p>
            <a:r>
              <a:rPr lang="en-CA" dirty="0"/>
              <a:t>whether customization could be complete to improve the integration between Simplifier and </a:t>
            </a:r>
            <a:r>
              <a:rPr lang="en-CA" dirty="0" err="1"/>
              <a:t>Github</a:t>
            </a:r>
            <a:r>
              <a:rPr lang="en-CA" dirty="0"/>
              <a:t> for issues</a:t>
            </a:r>
          </a:p>
        </p:txBody>
      </p:sp>
      <p:sp>
        <p:nvSpPr>
          <p:cNvPr id="7" name="Rectangle 6">
            <a:extLst>
              <a:ext uri="{FF2B5EF4-FFF2-40B4-BE49-F238E27FC236}">
                <a16:creationId xmlns:a16="http://schemas.microsoft.com/office/drawing/2014/main" id="{4E820D00-B642-47CA-B6DA-B155CBEEB39B}"/>
              </a:ext>
            </a:extLst>
          </p:cNvPr>
          <p:cNvSpPr/>
          <p:nvPr/>
        </p:nvSpPr>
        <p:spPr>
          <a:xfrm>
            <a:off x="838200" y="6492875"/>
            <a:ext cx="6096000" cy="261610"/>
          </a:xfrm>
          <a:prstGeom prst="rect">
            <a:avLst/>
          </a:prstGeom>
        </p:spPr>
        <p:txBody>
          <a:bodyPr>
            <a:spAutoFit/>
          </a:bodyPr>
          <a:lstStyle/>
          <a:p>
            <a:r>
              <a:rPr lang="en-US" sz="1100" dirty="0"/>
              <a:t>*Future levels may include targeted discussion with submitter as part of the evaluation process</a:t>
            </a:r>
          </a:p>
        </p:txBody>
      </p:sp>
    </p:spTree>
    <p:extLst>
      <p:ext uri="{BB962C8B-B14F-4D97-AF65-F5344CB8AC3E}">
        <p14:creationId xmlns:p14="http://schemas.microsoft.com/office/powerpoint/2010/main" val="241855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0B2E-98FE-48B8-B1B9-E8707DE6C9F8}"/>
              </a:ext>
            </a:extLst>
          </p:cNvPr>
          <p:cNvSpPr>
            <a:spLocks noGrp="1"/>
          </p:cNvSpPr>
          <p:nvPr>
            <p:ph idx="1"/>
          </p:nvPr>
        </p:nvSpPr>
        <p:spPr>
          <a:xfrm>
            <a:off x="5011200" y="1434000"/>
            <a:ext cx="6444129" cy="5054814"/>
          </a:xfrm>
        </p:spPr>
        <p:txBody>
          <a:bodyPr>
            <a:normAutofit fontScale="70000" lnSpcReduction="20000"/>
          </a:bodyPr>
          <a:lstStyle/>
          <a:p>
            <a:pPr marL="0" indent="0">
              <a:buNone/>
            </a:pPr>
            <a:r>
              <a:rPr lang="en-CA" sz="2600" dirty="0"/>
              <a:t>In FHIR base specification – most elements are considered optional – it’s a guide to how concepts </a:t>
            </a:r>
            <a:r>
              <a:rPr lang="en-CA" sz="2600" u="sng" dirty="0"/>
              <a:t>can</a:t>
            </a:r>
            <a:r>
              <a:rPr lang="en-CA" sz="2600" dirty="0"/>
              <a:t> be modeled but not intended to be implemented out of the box </a:t>
            </a:r>
          </a:p>
          <a:p>
            <a:pPr marL="0" indent="0">
              <a:buNone/>
            </a:pPr>
            <a:endParaRPr lang="en-US" sz="2600" b="1" dirty="0"/>
          </a:p>
          <a:p>
            <a:pPr marL="0" indent="0">
              <a:buNone/>
            </a:pPr>
            <a:r>
              <a:rPr lang="en-US" sz="2600" b="1" dirty="0"/>
              <a:t>Profiling </a:t>
            </a:r>
            <a:r>
              <a:rPr lang="en-US" sz="2600" dirty="0"/>
              <a:t>– allows implementors to further restrict and extend the base specification to meet and enforce their specific needs. Examples include:</a:t>
            </a:r>
          </a:p>
          <a:p>
            <a:pPr marL="285750" indent="-285750" algn="l">
              <a:buFont typeface="Arial" panose="020B0604020202020204" pitchFamily="34" charset="0"/>
              <a:buChar char="•"/>
            </a:pPr>
            <a:r>
              <a:rPr lang="en-US" sz="2600" b="0" i="0" dirty="0">
                <a:effectLst/>
              </a:rPr>
              <a:t>Rules about which resource elements are or are not used, and what additional elements are added that are not part of the base specification</a:t>
            </a:r>
          </a:p>
          <a:p>
            <a:pPr marL="285750" indent="-285750" algn="l">
              <a:buFont typeface="Arial" panose="020B0604020202020204" pitchFamily="34" charset="0"/>
              <a:buChar char="•"/>
            </a:pPr>
            <a:r>
              <a:rPr lang="en-US" sz="2600" b="0" i="0" dirty="0">
                <a:effectLst/>
              </a:rPr>
              <a:t>Rules about which API features are used, and how</a:t>
            </a:r>
          </a:p>
          <a:p>
            <a:pPr marL="285750" indent="-285750" algn="l">
              <a:buFont typeface="Arial" panose="020B0604020202020204" pitchFamily="34" charset="0"/>
              <a:buChar char="•"/>
            </a:pPr>
            <a:r>
              <a:rPr lang="en-US" sz="2600" b="0" i="0" dirty="0">
                <a:effectLst/>
              </a:rPr>
              <a:t>Rules about which terminologies are used in particular elements</a:t>
            </a:r>
            <a:endParaRPr lang="en-US" sz="2600" dirty="0"/>
          </a:p>
          <a:p>
            <a:pPr marL="285750" indent="-285750" algn="l">
              <a:buFont typeface="Arial" panose="020B0604020202020204" pitchFamily="34" charset="0"/>
              <a:buChar char="•"/>
            </a:pPr>
            <a:r>
              <a:rPr lang="en-US" sz="2600" b="0" i="0" dirty="0">
                <a:effectLst/>
              </a:rPr>
              <a:t>Descriptions of how the Resource elements and API features map to local requirements and/or implementations</a:t>
            </a:r>
          </a:p>
          <a:p>
            <a:pPr algn="l"/>
            <a:endParaRPr lang="en-US" sz="2400" b="0" i="1" dirty="0">
              <a:effectLst/>
            </a:endParaRPr>
          </a:p>
          <a:p>
            <a:pPr marL="0" indent="0" algn="l">
              <a:buNone/>
            </a:pPr>
            <a:r>
              <a:rPr lang="en-US" sz="2000" b="0" i="1" dirty="0">
                <a:effectLst/>
              </a:rPr>
              <a:t>Note that because of the nature of the healthcare ecosystem, there may be multiple overlapping sets of adaptations - by healthcare domain, by country, by institution, and/or by vendor/implementation.</a:t>
            </a:r>
          </a:p>
        </p:txBody>
      </p:sp>
      <p:sp>
        <p:nvSpPr>
          <p:cNvPr id="2" name="Title 1">
            <a:extLst>
              <a:ext uri="{FF2B5EF4-FFF2-40B4-BE49-F238E27FC236}">
                <a16:creationId xmlns:a16="http://schemas.microsoft.com/office/drawing/2014/main" id="{BABD1C1D-F052-4DE2-8C8B-24C8C0E20611}"/>
              </a:ext>
            </a:extLst>
          </p:cNvPr>
          <p:cNvSpPr>
            <a:spLocks noGrp="1"/>
          </p:cNvSpPr>
          <p:nvPr>
            <p:ph type="title"/>
          </p:nvPr>
        </p:nvSpPr>
        <p:spPr/>
        <p:txBody>
          <a:bodyPr/>
          <a:lstStyle/>
          <a:p>
            <a:r>
              <a:rPr lang="en-CA" dirty="0"/>
              <a:t>Making use of a Platform Specification</a:t>
            </a:r>
          </a:p>
        </p:txBody>
      </p:sp>
      <p:sp>
        <p:nvSpPr>
          <p:cNvPr id="4" name="TextBox 3">
            <a:extLst>
              <a:ext uri="{FF2B5EF4-FFF2-40B4-BE49-F238E27FC236}">
                <a16:creationId xmlns:a16="http://schemas.microsoft.com/office/drawing/2014/main" id="{297816B6-E42C-4950-892C-31875678BA3F}"/>
              </a:ext>
            </a:extLst>
          </p:cNvPr>
          <p:cNvSpPr txBox="1"/>
          <p:nvPr/>
        </p:nvSpPr>
        <p:spPr>
          <a:xfrm>
            <a:off x="5011200" y="6488814"/>
            <a:ext cx="6093500" cy="261610"/>
          </a:xfrm>
          <a:prstGeom prst="rect">
            <a:avLst/>
          </a:prstGeom>
          <a:noFill/>
        </p:spPr>
        <p:txBody>
          <a:bodyPr wrap="square">
            <a:spAutoFit/>
          </a:bodyPr>
          <a:lstStyle/>
          <a:p>
            <a:r>
              <a:rPr lang="en-CA" sz="1100" dirty="0">
                <a:solidFill>
                  <a:srgbClr val="21378D"/>
                </a:solidFill>
                <a:hlinkClick r:id="rId3">
                  <a:extLst>
                    <a:ext uri="{A12FA001-AC4F-418D-AE19-62706E023703}">
                      <ahyp:hlinkClr xmlns:ahyp="http://schemas.microsoft.com/office/drawing/2018/hyperlinkcolor" val="tx"/>
                    </a:ext>
                  </a:extLst>
                </a:hlinkClick>
              </a:rPr>
              <a:t>https://www.hl7.org/fhir/profiling.html#5.1.0</a:t>
            </a:r>
            <a:r>
              <a:rPr lang="en-CA" sz="1100" dirty="0">
                <a:solidFill>
                  <a:srgbClr val="21378D"/>
                </a:solidFill>
              </a:rPr>
              <a:t> </a:t>
            </a:r>
          </a:p>
        </p:txBody>
      </p:sp>
      <p:pic>
        <p:nvPicPr>
          <p:cNvPr id="8" name="Picture 7">
            <a:extLst>
              <a:ext uri="{FF2B5EF4-FFF2-40B4-BE49-F238E27FC236}">
                <a16:creationId xmlns:a16="http://schemas.microsoft.com/office/drawing/2014/main" id="{74CE98FA-9A0E-495A-9F05-FE7D6DF670CA}"/>
              </a:ext>
            </a:extLst>
          </p:cNvPr>
          <p:cNvPicPr>
            <a:picLocks noChangeAspect="1"/>
          </p:cNvPicPr>
          <p:nvPr/>
        </p:nvPicPr>
        <p:blipFill>
          <a:blip r:embed="rId4"/>
          <a:stretch>
            <a:fillRect/>
          </a:stretch>
        </p:blipFill>
        <p:spPr>
          <a:xfrm>
            <a:off x="603134" y="1320038"/>
            <a:ext cx="4220221" cy="5430386"/>
          </a:xfrm>
          <a:prstGeom prst="rect">
            <a:avLst/>
          </a:prstGeom>
          <a:ln>
            <a:solidFill>
              <a:schemeClr val="tx1"/>
            </a:solidFill>
          </a:ln>
        </p:spPr>
      </p:pic>
    </p:spTree>
    <p:extLst>
      <p:ext uri="{BB962C8B-B14F-4D97-AF65-F5344CB8AC3E}">
        <p14:creationId xmlns:p14="http://schemas.microsoft.com/office/powerpoint/2010/main" val="29476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F3BD-6037-4A4D-A0C4-4B260E0E78A9}"/>
              </a:ext>
            </a:extLst>
          </p:cNvPr>
          <p:cNvSpPr>
            <a:spLocks noGrp="1"/>
          </p:cNvSpPr>
          <p:nvPr>
            <p:ph type="title"/>
          </p:nvPr>
        </p:nvSpPr>
        <p:spPr>
          <a:xfrm>
            <a:off x="592873" y="435429"/>
            <a:ext cx="10318967" cy="1091208"/>
          </a:xfrm>
        </p:spPr>
        <p:txBody>
          <a:bodyPr>
            <a:noAutofit/>
          </a:bodyPr>
          <a:lstStyle/>
          <a:p>
            <a:r>
              <a:rPr lang="en-CA" dirty="0"/>
              <a:t>Profiles Defining Implementation Expectations: Practitioner Registry Example</a:t>
            </a:r>
          </a:p>
        </p:txBody>
      </p:sp>
      <p:pic>
        <p:nvPicPr>
          <p:cNvPr id="5" name="Picture 4">
            <a:extLst>
              <a:ext uri="{FF2B5EF4-FFF2-40B4-BE49-F238E27FC236}">
                <a16:creationId xmlns:a16="http://schemas.microsoft.com/office/drawing/2014/main" id="{8EF878F2-E41F-467A-9A21-9D0D35F865C8}"/>
              </a:ext>
            </a:extLst>
          </p:cNvPr>
          <p:cNvPicPr>
            <a:picLocks noChangeAspect="1"/>
          </p:cNvPicPr>
          <p:nvPr/>
        </p:nvPicPr>
        <p:blipFill rotWithShape="1">
          <a:blip r:embed="rId3"/>
          <a:srcRect l="1809" t="17001" r="61976"/>
          <a:stretch/>
        </p:blipFill>
        <p:spPr>
          <a:xfrm>
            <a:off x="1502291" y="3038357"/>
            <a:ext cx="2989666" cy="3210043"/>
          </a:xfrm>
          <a:prstGeom prst="rect">
            <a:avLst/>
          </a:prstGeom>
          <a:ln>
            <a:solidFill>
              <a:schemeClr val="tx1"/>
            </a:solidFill>
          </a:ln>
        </p:spPr>
      </p:pic>
      <p:sp>
        <p:nvSpPr>
          <p:cNvPr id="6" name="TextBox 5">
            <a:extLst>
              <a:ext uri="{FF2B5EF4-FFF2-40B4-BE49-F238E27FC236}">
                <a16:creationId xmlns:a16="http://schemas.microsoft.com/office/drawing/2014/main" id="{ACC90DDE-8875-437E-956A-2A7FFE0DCF2E}"/>
              </a:ext>
            </a:extLst>
          </p:cNvPr>
          <p:cNvSpPr txBox="1"/>
          <p:nvPr/>
        </p:nvSpPr>
        <p:spPr>
          <a:xfrm>
            <a:off x="592873" y="1845603"/>
            <a:ext cx="4808502" cy="1077218"/>
          </a:xfrm>
          <a:prstGeom prst="rect">
            <a:avLst/>
          </a:prstGeom>
          <a:noFill/>
        </p:spPr>
        <p:txBody>
          <a:bodyPr wrap="square" rtlCol="0">
            <a:spAutoFit/>
          </a:bodyPr>
          <a:lstStyle/>
          <a:p>
            <a:pPr algn="ctr"/>
            <a:r>
              <a:rPr lang="en-CA" sz="1600" b="1" u="sng" dirty="0"/>
              <a:t>FHIR R4 Base Resource</a:t>
            </a:r>
          </a:p>
          <a:p>
            <a:pPr algn="ctr"/>
            <a:r>
              <a:rPr lang="en-CA" sz="1600" b="1" dirty="0"/>
              <a:t>Purpose: </a:t>
            </a:r>
            <a:r>
              <a:rPr lang="en-CA" sz="1600" dirty="0"/>
              <a:t>Define a set of elements that systems around the world may use when capturing information about practitioner</a:t>
            </a:r>
            <a:endParaRPr lang="en-CA" sz="1600" b="1" dirty="0"/>
          </a:p>
        </p:txBody>
      </p:sp>
      <p:sp>
        <p:nvSpPr>
          <p:cNvPr id="7" name="TextBox 6">
            <a:extLst>
              <a:ext uri="{FF2B5EF4-FFF2-40B4-BE49-F238E27FC236}">
                <a16:creationId xmlns:a16="http://schemas.microsoft.com/office/drawing/2014/main" id="{8B0B6F4D-FCD9-4029-9597-3D21745421A3}"/>
              </a:ext>
            </a:extLst>
          </p:cNvPr>
          <p:cNvSpPr txBox="1"/>
          <p:nvPr/>
        </p:nvSpPr>
        <p:spPr>
          <a:xfrm>
            <a:off x="6747994" y="1845603"/>
            <a:ext cx="4251635" cy="1077218"/>
          </a:xfrm>
          <a:prstGeom prst="rect">
            <a:avLst/>
          </a:prstGeom>
          <a:noFill/>
        </p:spPr>
        <p:txBody>
          <a:bodyPr wrap="square" rtlCol="0">
            <a:spAutoFit/>
          </a:bodyPr>
          <a:lstStyle/>
          <a:p>
            <a:pPr algn="ctr"/>
            <a:r>
              <a:rPr lang="en-CA" sz="1600" b="1" u="sng" dirty="0"/>
              <a:t>Ontario PPR Practitioner Response Profile</a:t>
            </a:r>
          </a:p>
          <a:p>
            <a:pPr algn="ctr"/>
            <a:r>
              <a:rPr lang="en-CA" sz="1600" b="1" dirty="0"/>
              <a:t>Purpose: </a:t>
            </a:r>
            <a:r>
              <a:rPr lang="en-CA" sz="1600" dirty="0"/>
              <a:t>Define expectations for what will be returned in a response when querying the Ontario PPR service for a provider</a:t>
            </a:r>
            <a:endParaRPr lang="en-CA" sz="1600" b="1" dirty="0"/>
          </a:p>
        </p:txBody>
      </p:sp>
      <p:pic>
        <p:nvPicPr>
          <p:cNvPr id="9" name="Picture 8">
            <a:extLst>
              <a:ext uri="{FF2B5EF4-FFF2-40B4-BE49-F238E27FC236}">
                <a16:creationId xmlns:a16="http://schemas.microsoft.com/office/drawing/2014/main" id="{142F86E7-10A3-4FD2-9B03-21D8718BB0B1}"/>
              </a:ext>
            </a:extLst>
          </p:cNvPr>
          <p:cNvPicPr>
            <a:picLocks noChangeAspect="1"/>
          </p:cNvPicPr>
          <p:nvPr/>
        </p:nvPicPr>
        <p:blipFill>
          <a:blip r:embed="rId4"/>
          <a:stretch>
            <a:fillRect/>
          </a:stretch>
        </p:blipFill>
        <p:spPr>
          <a:xfrm>
            <a:off x="7019954" y="3038357"/>
            <a:ext cx="3707717" cy="3199401"/>
          </a:xfrm>
          <a:prstGeom prst="rect">
            <a:avLst/>
          </a:prstGeom>
          <a:ln>
            <a:solidFill>
              <a:schemeClr val="tx1"/>
            </a:solidFill>
          </a:ln>
        </p:spPr>
      </p:pic>
    </p:spTree>
    <p:extLst>
      <p:ext uri="{BB962C8B-B14F-4D97-AF65-F5344CB8AC3E}">
        <p14:creationId xmlns:p14="http://schemas.microsoft.com/office/powerpoint/2010/main" val="17239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79513" y="93296"/>
            <a:ext cx="12032974" cy="1325563"/>
          </a:xfrm>
        </p:spPr>
        <p:txBody>
          <a:bodyPr>
            <a:normAutofit/>
          </a:bodyPr>
          <a:lstStyle/>
          <a:p>
            <a:pPr algn="ctr"/>
            <a:r>
              <a:rPr lang="en-US" sz="4000" dirty="0"/>
              <a:t>What are the Limitations of the </a:t>
            </a:r>
            <a:br>
              <a:rPr lang="en-US" sz="4000" dirty="0"/>
            </a:br>
            <a:r>
              <a:rPr lang="en-US" sz="4000" dirty="0"/>
              <a:t>FHIR Base Specification?</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416484" y="1592085"/>
            <a:ext cx="4756224" cy="4725139"/>
          </a:xfrm>
          <a:prstGeom prst="flowChartConnector">
            <a:avLst/>
          </a:prstGeom>
          <a:pattFill prst="horzBrick">
            <a:fgClr>
              <a:schemeClr val="tx1">
                <a:lumMod val="65000"/>
                <a:lumOff val="35000"/>
              </a:schemeClr>
            </a:fgClr>
            <a:bgClr>
              <a:schemeClr val="tx1">
                <a:lumMod val="50000"/>
                <a:lumOff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C775010-4684-4EBF-9FA6-55294747F215}"/>
              </a:ext>
            </a:extLst>
          </p:cNvPr>
          <p:cNvSpPr txBox="1"/>
          <p:nvPr/>
        </p:nvSpPr>
        <p:spPr>
          <a:xfrm>
            <a:off x="3784789" y="2723177"/>
            <a:ext cx="4018083" cy="1231106"/>
          </a:xfrm>
          <a:prstGeom prst="rect">
            <a:avLst/>
          </a:prstGeom>
          <a:noFill/>
        </p:spPr>
        <p:txBody>
          <a:bodyPr wrap="square" rtlCol="0">
            <a:spAutoFit/>
          </a:bodyPr>
          <a:lstStyle/>
          <a:p>
            <a:pPr algn="ctr"/>
            <a:r>
              <a:rPr lang="en-CA" sz="2800" b="1" dirty="0">
                <a:solidFill>
                  <a:schemeClr val="bg1"/>
                </a:solidFill>
              </a:rPr>
              <a:t>FHIR Base Specification</a:t>
            </a:r>
          </a:p>
          <a:p>
            <a:pPr algn="ctr"/>
            <a:r>
              <a:rPr lang="en-CA" b="1" dirty="0">
                <a:solidFill>
                  <a:schemeClr val="bg1"/>
                </a:solidFill>
              </a:rPr>
              <a:t>(All Resources – Minimal Constraints)</a:t>
            </a:r>
          </a:p>
          <a:p>
            <a:pPr algn="ctr"/>
            <a:endParaRPr lang="en-CA" sz="2800" b="1" dirty="0">
              <a:solidFill>
                <a:schemeClr val="bg1"/>
              </a:solidFill>
            </a:endParaRPr>
          </a:p>
        </p:txBody>
      </p:sp>
      <p:sp>
        <p:nvSpPr>
          <p:cNvPr id="22" name="Flowchart: Connector 21">
            <a:extLst>
              <a:ext uri="{FF2B5EF4-FFF2-40B4-BE49-F238E27FC236}">
                <a16:creationId xmlns:a16="http://schemas.microsoft.com/office/drawing/2014/main" id="{AE2669D9-A8FC-4870-A9EE-3E9F34BBB57F}"/>
              </a:ext>
            </a:extLst>
          </p:cNvPr>
          <p:cNvSpPr/>
          <p:nvPr/>
        </p:nvSpPr>
        <p:spPr>
          <a:xfrm>
            <a:off x="6674560" y="437876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0727301C-0232-4EEC-B28B-EEE77992FBB5}"/>
              </a:ext>
            </a:extLst>
          </p:cNvPr>
          <p:cNvSpPr/>
          <p:nvPr/>
        </p:nvSpPr>
        <p:spPr>
          <a:xfrm>
            <a:off x="6986584" y="5385802"/>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4" name="Flowchart: Connector 23">
            <a:extLst>
              <a:ext uri="{FF2B5EF4-FFF2-40B4-BE49-F238E27FC236}">
                <a16:creationId xmlns:a16="http://schemas.microsoft.com/office/drawing/2014/main" id="{C1111D77-7F2A-4589-A4EC-430E0A2A4437}"/>
              </a:ext>
            </a:extLst>
          </p:cNvPr>
          <p:cNvSpPr/>
          <p:nvPr/>
        </p:nvSpPr>
        <p:spPr>
          <a:xfrm>
            <a:off x="7685641" y="4531807"/>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dirty="0"/>
              <a:t>IG</a:t>
            </a:r>
          </a:p>
        </p:txBody>
      </p:sp>
      <p:sp>
        <p:nvSpPr>
          <p:cNvPr id="25" name="Flowchart: Connector 24">
            <a:extLst>
              <a:ext uri="{FF2B5EF4-FFF2-40B4-BE49-F238E27FC236}">
                <a16:creationId xmlns:a16="http://schemas.microsoft.com/office/drawing/2014/main" id="{331F8892-600A-420F-B5EF-E1858A969B46}"/>
              </a:ext>
            </a:extLst>
          </p:cNvPr>
          <p:cNvSpPr/>
          <p:nvPr/>
        </p:nvSpPr>
        <p:spPr>
          <a:xfrm>
            <a:off x="7777820" y="496544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6" name="Flowchart: Connector 25">
            <a:extLst>
              <a:ext uri="{FF2B5EF4-FFF2-40B4-BE49-F238E27FC236}">
                <a16:creationId xmlns:a16="http://schemas.microsoft.com/office/drawing/2014/main" id="{4BBFE2B5-B190-4039-BC94-F4C35976818E}"/>
              </a:ext>
            </a:extLst>
          </p:cNvPr>
          <p:cNvSpPr/>
          <p:nvPr/>
        </p:nvSpPr>
        <p:spPr>
          <a:xfrm>
            <a:off x="5452117" y="5233402"/>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7" name="Flowchart: Connector 26">
            <a:extLst>
              <a:ext uri="{FF2B5EF4-FFF2-40B4-BE49-F238E27FC236}">
                <a16:creationId xmlns:a16="http://schemas.microsoft.com/office/drawing/2014/main" id="{CD04DEC5-A113-4A45-9002-03C69DDD8C68}"/>
              </a:ext>
            </a:extLst>
          </p:cNvPr>
          <p:cNvSpPr/>
          <p:nvPr/>
        </p:nvSpPr>
        <p:spPr>
          <a:xfrm>
            <a:off x="5452117" y="5385802"/>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8" name="Flowchart: Connector 27">
            <a:extLst>
              <a:ext uri="{FF2B5EF4-FFF2-40B4-BE49-F238E27FC236}">
                <a16:creationId xmlns:a16="http://schemas.microsoft.com/office/drawing/2014/main" id="{9BCDE550-9280-45A9-8F05-41EDD85EE6D9}"/>
              </a:ext>
            </a:extLst>
          </p:cNvPr>
          <p:cNvSpPr/>
          <p:nvPr/>
        </p:nvSpPr>
        <p:spPr>
          <a:xfrm>
            <a:off x="5665471" y="5188208"/>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9" name="Flowchart: Connector 28">
            <a:extLst>
              <a:ext uri="{FF2B5EF4-FFF2-40B4-BE49-F238E27FC236}">
                <a16:creationId xmlns:a16="http://schemas.microsoft.com/office/drawing/2014/main" id="{37834CF8-EEC0-412D-9020-54E706571373}"/>
              </a:ext>
            </a:extLst>
          </p:cNvPr>
          <p:cNvSpPr/>
          <p:nvPr/>
        </p:nvSpPr>
        <p:spPr>
          <a:xfrm>
            <a:off x="6834184" y="5690395"/>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0" name="Flowchart: Connector 29">
            <a:extLst>
              <a:ext uri="{FF2B5EF4-FFF2-40B4-BE49-F238E27FC236}">
                <a16:creationId xmlns:a16="http://schemas.microsoft.com/office/drawing/2014/main" id="{95A71816-D2F0-43B6-8F1B-40D724003F28}"/>
              </a:ext>
            </a:extLst>
          </p:cNvPr>
          <p:cNvSpPr/>
          <p:nvPr/>
        </p:nvSpPr>
        <p:spPr>
          <a:xfrm>
            <a:off x="7451178" y="3486324"/>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1" name="TextBox 30">
            <a:extLst>
              <a:ext uri="{FF2B5EF4-FFF2-40B4-BE49-F238E27FC236}">
                <a16:creationId xmlns:a16="http://schemas.microsoft.com/office/drawing/2014/main" id="{454F0D8B-D40E-4485-8D5E-EBDD099BD6D0}"/>
              </a:ext>
            </a:extLst>
          </p:cNvPr>
          <p:cNvSpPr txBox="1"/>
          <p:nvPr/>
        </p:nvSpPr>
        <p:spPr>
          <a:xfrm>
            <a:off x="8537831" y="1719815"/>
            <a:ext cx="3299736" cy="3785652"/>
          </a:xfrm>
          <a:prstGeom prst="rect">
            <a:avLst/>
          </a:prstGeom>
          <a:noFill/>
        </p:spPr>
        <p:txBody>
          <a:bodyPr wrap="square" rtlCol="0">
            <a:spAutoFit/>
          </a:bodyPr>
          <a:lstStyle/>
          <a:p>
            <a:r>
              <a:rPr lang="en-CA" sz="2400" dirty="0"/>
              <a:t>Lack of alignment between IGs operating in same countries and domains</a:t>
            </a:r>
          </a:p>
          <a:p>
            <a:endParaRPr lang="en-CA" sz="2400" dirty="0"/>
          </a:p>
          <a:p>
            <a:endParaRPr lang="en-CA" sz="2400" dirty="0"/>
          </a:p>
          <a:p>
            <a:r>
              <a:rPr lang="en-CA" sz="2400" dirty="0"/>
              <a:t>We all need customization, but we aren’t leveraging each other’s efforts</a:t>
            </a:r>
          </a:p>
        </p:txBody>
      </p:sp>
      <p:sp>
        <p:nvSpPr>
          <p:cNvPr id="32" name="Flowchart: Connector 31">
            <a:extLst>
              <a:ext uri="{FF2B5EF4-FFF2-40B4-BE49-F238E27FC236}">
                <a16:creationId xmlns:a16="http://schemas.microsoft.com/office/drawing/2014/main" id="{9C643069-1B10-40CA-B842-760EBE480FDA}"/>
              </a:ext>
            </a:extLst>
          </p:cNvPr>
          <p:cNvSpPr/>
          <p:nvPr/>
        </p:nvSpPr>
        <p:spPr>
          <a:xfrm>
            <a:off x="3629558" y="3981973"/>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33" name="Flowchart: Connector 32">
            <a:extLst>
              <a:ext uri="{FF2B5EF4-FFF2-40B4-BE49-F238E27FC236}">
                <a16:creationId xmlns:a16="http://schemas.microsoft.com/office/drawing/2014/main" id="{CA8DB9D0-B69F-48F6-8AAC-6B74360CCFC0}"/>
              </a:ext>
            </a:extLst>
          </p:cNvPr>
          <p:cNvSpPr/>
          <p:nvPr/>
        </p:nvSpPr>
        <p:spPr>
          <a:xfrm>
            <a:off x="3730916" y="525735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8" name="TextBox 17">
            <a:extLst>
              <a:ext uri="{FF2B5EF4-FFF2-40B4-BE49-F238E27FC236}">
                <a16:creationId xmlns:a16="http://schemas.microsoft.com/office/drawing/2014/main" id="{40E7CB1F-242C-4245-877D-BFF85376910A}"/>
              </a:ext>
            </a:extLst>
          </p:cNvPr>
          <p:cNvSpPr txBox="1"/>
          <p:nvPr/>
        </p:nvSpPr>
        <p:spPr>
          <a:xfrm>
            <a:off x="234230" y="1719815"/>
            <a:ext cx="3310307" cy="4154984"/>
          </a:xfrm>
          <a:prstGeom prst="rect">
            <a:avLst/>
          </a:prstGeom>
          <a:noFill/>
        </p:spPr>
        <p:txBody>
          <a:bodyPr wrap="square" rtlCol="0">
            <a:spAutoFit/>
          </a:bodyPr>
          <a:lstStyle/>
          <a:p>
            <a:r>
              <a:rPr lang="en-CA" sz="2400" dirty="0"/>
              <a:t>Each implementor builds an Implementation Guides (IG) that uses those blocks to meet their needs</a:t>
            </a:r>
          </a:p>
          <a:p>
            <a:endParaRPr lang="en-CA" sz="2400" dirty="0"/>
          </a:p>
          <a:p>
            <a:r>
              <a:rPr lang="en-CA" sz="2400" dirty="0"/>
              <a:t>Starting from base specification is like starting from scratch each time</a:t>
            </a:r>
          </a:p>
          <a:p>
            <a:endParaRPr lang="en-CA" sz="2400" dirty="0"/>
          </a:p>
        </p:txBody>
      </p:sp>
    </p:spTree>
    <p:extLst>
      <p:ext uri="{BB962C8B-B14F-4D97-AF65-F5344CB8AC3E}">
        <p14:creationId xmlns:p14="http://schemas.microsoft.com/office/powerpoint/2010/main" val="46071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F99-596E-2441-86B7-1F952585B008}"/>
              </a:ext>
            </a:extLst>
          </p:cNvPr>
          <p:cNvSpPr>
            <a:spLocks noGrp="1"/>
          </p:cNvSpPr>
          <p:nvPr>
            <p:ph type="title"/>
          </p:nvPr>
        </p:nvSpPr>
        <p:spPr>
          <a:xfrm>
            <a:off x="297180" y="159200"/>
            <a:ext cx="11597640" cy="1325563"/>
          </a:xfrm>
        </p:spPr>
        <p:txBody>
          <a:bodyPr/>
          <a:lstStyle/>
          <a:p>
            <a:r>
              <a:rPr lang="en-US" dirty="0"/>
              <a:t>What Are We Doing in the CA Baseline And Why?</a:t>
            </a:r>
          </a:p>
        </p:txBody>
      </p:sp>
      <p:sp>
        <p:nvSpPr>
          <p:cNvPr id="5" name="TextBox 4">
            <a:extLst>
              <a:ext uri="{FF2B5EF4-FFF2-40B4-BE49-F238E27FC236}">
                <a16:creationId xmlns:a16="http://schemas.microsoft.com/office/drawing/2014/main" id="{D4CD829B-3063-4341-A772-44027B50C45B}"/>
              </a:ext>
            </a:extLst>
          </p:cNvPr>
          <p:cNvSpPr txBox="1"/>
          <p:nvPr/>
        </p:nvSpPr>
        <p:spPr>
          <a:xfrm>
            <a:off x="461808" y="1592086"/>
            <a:ext cx="2605231" cy="4016484"/>
          </a:xfrm>
          <a:prstGeom prst="rect">
            <a:avLst/>
          </a:prstGeom>
          <a:noFill/>
        </p:spPr>
        <p:txBody>
          <a:bodyPr wrap="square" rtlCol="0">
            <a:spAutoFit/>
          </a:bodyPr>
          <a:lstStyle/>
          <a:p>
            <a:r>
              <a:rPr lang="en-CA" sz="1700" dirty="0"/>
              <a:t>Realm-specific guidance (i.e. Canadian Baseline)</a:t>
            </a:r>
          </a:p>
          <a:p>
            <a:endParaRPr lang="en-CA" sz="1700" dirty="0"/>
          </a:p>
          <a:p>
            <a:r>
              <a:rPr lang="en-CA" sz="1700" dirty="0"/>
              <a:t>Completed effort upfront to identify the basic constraints and extensions that </a:t>
            </a:r>
            <a:r>
              <a:rPr lang="en-CA" sz="1700" u="sng" dirty="0"/>
              <a:t>any</a:t>
            </a:r>
            <a:r>
              <a:rPr lang="en-CA" sz="1700" dirty="0"/>
              <a:t> FHIR implementation operating in Canada can expect to include</a:t>
            </a:r>
          </a:p>
          <a:p>
            <a:endParaRPr lang="en-CA" sz="1700" dirty="0"/>
          </a:p>
          <a:p>
            <a:r>
              <a:rPr lang="en-CA" sz="1700" dirty="0"/>
              <a:t>Intended as a common starting point, not an out-of-the-box implementation</a:t>
            </a:r>
          </a:p>
        </p:txBody>
      </p:sp>
      <p:sp>
        <p:nvSpPr>
          <p:cNvPr id="6" name="Flowchart: Connector 5">
            <a:extLst>
              <a:ext uri="{FF2B5EF4-FFF2-40B4-BE49-F238E27FC236}">
                <a16:creationId xmlns:a16="http://schemas.microsoft.com/office/drawing/2014/main" id="{F951B232-589A-4102-B9E7-87C78AACD557}"/>
              </a:ext>
            </a:extLst>
          </p:cNvPr>
          <p:cNvSpPr/>
          <p:nvPr/>
        </p:nvSpPr>
        <p:spPr>
          <a:xfrm>
            <a:off x="3108008" y="1592086"/>
            <a:ext cx="4756224" cy="4725139"/>
          </a:xfrm>
          <a:prstGeom prst="flowChartConnector">
            <a:avLst/>
          </a:prstGeom>
          <a:pattFill prst="horzBrick">
            <a:fgClr>
              <a:schemeClr val="tx1">
                <a:lumMod val="65000"/>
                <a:lumOff val="35000"/>
              </a:schemeClr>
            </a:fgClr>
            <a:bgClr>
              <a:schemeClr val="tx1">
                <a:lumMod val="50000"/>
                <a:lumOff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Connector 8">
            <a:extLst>
              <a:ext uri="{FF2B5EF4-FFF2-40B4-BE49-F238E27FC236}">
                <a16:creationId xmlns:a16="http://schemas.microsoft.com/office/drawing/2014/main" id="{A2D44076-ED4E-433F-816D-46C082D58086}"/>
              </a:ext>
            </a:extLst>
          </p:cNvPr>
          <p:cNvSpPr/>
          <p:nvPr/>
        </p:nvSpPr>
        <p:spPr>
          <a:xfrm>
            <a:off x="5274343" y="3183412"/>
            <a:ext cx="2954216" cy="2758273"/>
          </a:xfrm>
          <a:prstGeom prst="flowChartConnector">
            <a:avLst/>
          </a:prstGeom>
          <a:solidFill>
            <a:srgbClr val="C00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62DA8551-08ED-4635-B286-9B3484F8AE78}"/>
              </a:ext>
            </a:extLst>
          </p:cNvPr>
          <p:cNvSpPr/>
          <p:nvPr/>
        </p:nvSpPr>
        <p:spPr>
          <a:xfrm>
            <a:off x="4200211" y="4099726"/>
            <a:ext cx="2954216" cy="2758273"/>
          </a:xfrm>
          <a:prstGeom prst="flowChartConnector">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FC775010-4684-4EBF-9FA6-55294747F215}"/>
              </a:ext>
            </a:extLst>
          </p:cNvPr>
          <p:cNvSpPr txBox="1"/>
          <p:nvPr/>
        </p:nvSpPr>
        <p:spPr>
          <a:xfrm>
            <a:off x="3593543" y="2723814"/>
            <a:ext cx="4018083" cy="523220"/>
          </a:xfrm>
          <a:prstGeom prst="rect">
            <a:avLst/>
          </a:prstGeom>
          <a:noFill/>
        </p:spPr>
        <p:txBody>
          <a:bodyPr wrap="square" rtlCol="0">
            <a:spAutoFit/>
          </a:bodyPr>
          <a:lstStyle/>
          <a:p>
            <a:r>
              <a:rPr lang="en-CA" sz="2800" b="1" dirty="0">
                <a:solidFill>
                  <a:schemeClr val="bg1"/>
                </a:solidFill>
              </a:rPr>
              <a:t>FHIR Base Specification</a:t>
            </a:r>
          </a:p>
        </p:txBody>
      </p:sp>
      <p:sp>
        <p:nvSpPr>
          <p:cNvPr id="13" name="TextBox 12">
            <a:extLst>
              <a:ext uri="{FF2B5EF4-FFF2-40B4-BE49-F238E27FC236}">
                <a16:creationId xmlns:a16="http://schemas.microsoft.com/office/drawing/2014/main" id="{C8F9FCEB-3CC4-4EC3-AA9F-DB04BEA86553}"/>
              </a:ext>
            </a:extLst>
          </p:cNvPr>
          <p:cNvSpPr txBox="1"/>
          <p:nvPr/>
        </p:nvSpPr>
        <p:spPr>
          <a:xfrm>
            <a:off x="6112191" y="3523318"/>
            <a:ext cx="1644018" cy="830997"/>
          </a:xfrm>
          <a:prstGeom prst="rect">
            <a:avLst/>
          </a:prstGeom>
          <a:noFill/>
        </p:spPr>
        <p:txBody>
          <a:bodyPr wrap="square" rtlCol="0">
            <a:spAutoFit/>
          </a:bodyPr>
          <a:lstStyle/>
          <a:p>
            <a:pPr algn="ctr"/>
            <a:r>
              <a:rPr lang="en-CA" sz="2400" b="1" dirty="0">
                <a:solidFill>
                  <a:schemeClr val="bg1"/>
                </a:solidFill>
              </a:rPr>
              <a:t>Canadian Realm</a:t>
            </a:r>
          </a:p>
        </p:txBody>
      </p:sp>
      <p:sp>
        <p:nvSpPr>
          <p:cNvPr id="14" name="TextBox 13">
            <a:extLst>
              <a:ext uri="{FF2B5EF4-FFF2-40B4-BE49-F238E27FC236}">
                <a16:creationId xmlns:a16="http://schemas.microsoft.com/office/drawing/2014/main" id="{A265E62A-57D5-4AB7-9596-650F6D83618D}"/>
              </a:ext>
            </a:extLst>
          </p:cNvPr>
          <p:cNvSpPr txBox="1"/>
          <p:nvPr/>
        </p:nvSpPr>
        <p:spPr>
          <a:xfrm>
            <a:off x="4267551" y="4868631"/>
            <a:ext cx="1644018" cy="830997"/>
          </a:xfrm>
          <a:prstGeom prst="rect">
            <a:avLst/>
          </a:prstGeom>
          <a:noFill/>
        </p:spPr>
        <p:txBody>
          <a:bodyPr wrap="square" rtlCol="0">
            <a:spAutoFit/>
          </a:bodyPr>
          <a:lstStyle/>
          <a:p>
            <a:pPr algn="ctr"/>
            <a:r>
              <a:rPr lang="en-CA" sz="2400" b="1" dirty="0">
                <a:solidFill>
                  <a:schemeClr val="bg1"/>
                </a:solidFill>
              </a:rPr>
              <a:t>US </a:t>
            </a:r>
          </a:p>
          <a:p>
            <a:pPr algn="ctr"/>
            <a:r>
              <a:rPr lang="en-CA" sz="2400" b="1" dirty="0">
                <a:solidFill>
                  <a:schemeClr val="bg1"/>
                </a:solidFill>
              </a:rPr>
              <a:t>Realm</a:t>
            </a:r>
          </a:p>
        </p:txBody>
      </p:sp>
      <p:sp>
        <p:nvSpPr>
          <p:cNvPr id="12" name="TextBox 11">
            <a:extLst>
              <a:ext uri="{FF2B5EF4-FFF2-40B4-BE49-F238E27FC236}">
                <a16:creationId xmlns:a16="http://schemas.microsoft.com/office/drawing/2014/main" id="{F1017A50-5F28-4747-A904-86473B1DE36F}"/>
              </a:ext>
            </a:extLst>
          </p:cNvPr>
          <p:cNvSpPr txBox="1"/>
          <p:nvPr/>
        </p:nvSpPr>
        <p:spPr>
          <a:xfrm>
            <a:off x="8586051" y="1592086"/>
            <a:ext cx="3073970" cy="4539704"/>
          </a:xfrm>
          <a:prstGeom prst="rect">
            <a:avLst/>
          </a:prstGeom>
          <a:noFill/>
        </p:spPr>
        <p:txBody>
          <a:bodyPr wrap="square" rtlCol="0">
            <a:spAutoFit/>
          </a:bodyPr>
          <a:lstStyle/>
          <a:p>
            <a:r>
              <a:rPr lang="en-CA" sz="1700" dirty="0"/>
              <a:t>Convened Canadian  implementers and Implementation Guide authors to develop initial draft over the last 18 months</a:t>
            </a:r>
          </a:p>
          <a:p>
            <a:endParaRPr lang="en-CA" sz="1700" dirty="0"/>
          </a:p>
          <a:p>
            <a:r>
              <a:rPr lang="en-CA" sz="1700" dirty="0"/>
              <a:t>Due diligence reviews against existing Canadian FHIR Implementation Guides to ensure alignment and appropriate scope maintained</a:t>
            </a:r>
          </a:p>
          <a:p>
            <a:endParaRPr lang="en-CA" sz="1700" dirty="0"/>
          </a:p>
          <a:p>
            <a:r>
              <a:rPr lang="en-US" sz="1700" dirty="0"/>
              <a:t>Ready for the larger community to review it (which helps us refine the content to support the breadth of use cases in the Canadian realm)</a:t>
            </a:r>
            <a:endParaRPr lang="en-CA" sz="1700" dirty="0"/>
          </a:p>
        </p:txBody>
      </p:sp>
      <p:sp>
        <p:nvSpPr>
          <p:cNvPr id="15" name="Flowchart: Connector 14">
            <a:extLst>
              <a:ext uri="{FF2B5EF4-FFF2-40B4-BE49-F238E27FC236}">
                <a16:creationId xmlns:a16="http://schemas.microsoft.com/office/drawing/2014/main" id="{6C506334-0A9E-4280-B4E9-0A056782E466}"/>
              </a:ext>
            </a:extLst>
          </p:cNvPr>
          <p:cNvSpPr/>
          <p:nvPr/>
        </p:nvSpPr>
        <p:spPr>
          <a:xfrm>
            <a:off x="6509279" y="4641932"/>
            <a:ext cx="863009" cy="88715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6" name="Flowchart: Connector 15">
            <a:extLst>
              <a:ext uri="{FF2B5EF4-FFF2-40B4-BE49-F238E27FC236}">
                <a16:creationId xmlns:a16="http://schemas.microsoft.com/office/drawing/2014/main" id="{7A64DD8D-4C5B-4EA4-9817-8D3568A5663A}"/>
              </a:ext>
            </a:extLst>
          </p:cNvPr>
          <p:cNvSpPr/>
          <p:nvPr/>
        </p:nvSpPr>
        <p:spPr>
          <a:xfrm>
            <a:off x="6749417" y="5156256"/>
            <a:ext cx="699056" cy="62402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7" name="Flowchart: Connector 16">
            <a:extLst>
              <a:ext uri="{FF2B5EF4-FFF2-40B4-BE49-F238E27FC236}">
                <a16:creationId xmlns:a16="http://schemas.microsoft.com/office/drawing/2014/main" id="{C36F6655-347D-4E08-8FE4-7E87A05A4846}"/>
              </a:ext>
            </a:extLst>
          </p:cNvPr>
          <p:cNvSpPr/>
          <p:nvPr/>
        </p:nvSpPr>
        <p:spPr>
          <a:xfrm>
            <a:off x="7293150" y="4464698"/>
            <a:ext cx="234462" cy="293275"/>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dirty="0"/>
              <a:t>IG</a:t>
            </a:r>
          </a:p>
        </p:txBody>
      </p:sp>
      <p:sp>
        <p:nvSpPr>
          <p:cNvPr id="18" name="Flowchart: Connector 17">
            <a:extLst>
              <a:ext uri="{FF2B5EF4-FFF2-40B4-BE49-F238E27FC236}">
                <a16:creationId xmlns:a16="http://schemas.microsoft.com/office/drawing/2014/main" id="{A6096B98-F645-4B87-91CA-4C213D2BE4F2}"/>
              </a:ext>
            </a:extLst>
          </p:cNvPr>
          <p:cNvSpPr/>
          <p:nvPr/>
        </p:nvSpPr>
        <p:spPr>
          <a:xfrm>
            <a:off x="7106909" y="497261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19" name="Flowchart: Connector 18">
            <a:extLst>
              <a:ext uri="{FF2B5EF4-FFF2-40B4-BE49-F238E27FC236}">
                <a16:creationId xmlns:a16="http://schemas.microsoft.com/office/drawing/2014/main" id="{F45CDF2B-5941-47DE-9B9C-32D543F9F63F}"/>
              </a:ext>
            </a:extLst>
          </p:cNvPr>
          <p:cNvSpPr/>
          <p:nvPr/>
        </p:nvSpPr>
        <p:spPr>
          <a:xfrm>
            <a:off x="6597017" y="5460849"/>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0" name="Flowchart: Connector 19">
            <a:extLst>
              <a:ext uri="{FF2B5EF4-FFF2-40B4-BE49-F238E27FC236}">
                <a16:creationId xmlns:a16="http://schemas.microsoft.com/office/drawing/2014/main" id="{6954D9C2-533F-4601-AAC8-DB685C74A618}"/>
              </a:ext>
            </a:extLst>
          </p:cNvPr>
          <p:cNvSpPr/>
          <p:nvPr/>
        </p:nvSpPr>
        <p:spPr>
          <a:xfrm>
            <a:off x="6429992" y="4463017"/>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1" name="Flowchart: Connector 20">
            <a:extLst>
              <a:ext uri="{FF2B5EF4-FFF2-40B4-BE49-F238E27FC236}">
                <a16:creationId xmlns:a16="http://schemas.microsoft.com/office/drawing/2014/main" id="{2AE5CA8F-90F6-4C11-B896-8F382B1D0B74}"/>
              </a:ext>
            </a:extLst>
          </p:cNvPr>
          <p:cNvSpPr/>
          <p:nvPr/>
        </p:nvSpPr>
        <p:spPr>
          <a:xfrm>
            <a:off x="5593977" y="3952370"/>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2" name="Flowchart: Connector 21">
            <a:extLst>
              <a:ext uri="{FF2B5EF4-FFF2-40B4-BE49-F238E27FC236}">
                <a16:creationId xmlns:a16="http://schemas.microsoft.com/office/drawing/2014/main" id="{7BFD1FE1-A5CA-4D46-A0BD-1EB258ACE539}"/>
              </a:ext>
            </a:extLst>
          </p:cNvPr>
          <p:cNvSpPr/>
          <p:nvPr/>
        </p:nvSpPr>
        <p:spPr>
          <a:xfrm>
            <a:off x="5744908" y="3816284"/>
            <a:ext cx="682277" cy="800242"/>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
        <p:nvSpPr>
          <p:cNvPr id="23" name="Flowchart: Connector 22">
            <a:extLst>
              <a:ext uri="{FF2B5EF4-FFF2-40B4-BE49-F238E27FC236}">
                <a16:creationId xmlns:a16="http://schemas.microsoft.com/office/drawing/2014/main" id="{7C6FF2B7-EC96-468F-84C8-3C537CFB3E34}"/>
              </a:ext>
            </a:extLst>
          </p:cNvPr>
          <p:cNvSpPr/>
          <p:nvPr/>
        </p:nvSpPr>
        <p:spPr>
          <a:xfrm>
            <a:off x="5705558" y="3704546"/>
            <a:ext cx="468923" cy="495649"/>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t>IG</a:t>
            </a:r>
          </a:p>
        </p:txBody>
      </p:sp>
    </p:spTree>
    <p:extLst>
      <p:ext uri="{BB962C8B-B14F-4D97-AF65-F5344CB8AC3E}">
        <p14:creationId xmlns:p14="http://schemas.microsoft.com/office/powerpoint/2010/main" val="142630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4B5C5-C9B1-4BBD-A5F7-8CFB0A69B179}"/>
              </a:ext>
            </a:extLst>
          </p:cNvPr>
          <p:cNvSpPr>
            <a:spLocks noGrp="1"/>
          </p:cNvSpPr>
          <p:nvPr>
            <p:ph idx="1"/>
          </p:nvPr>
        </p:nvSpPr>
        <p:spPr>
          <a:xfrm>
            <a:off x="1539686" y="1620239"/>
            <a:ext cx="10160000" cy="976406"/>
          </a:xfrm>
        </p:spPr>
        <p:txBody>
          <a:bodyPr>
            <a:normAutofit/>
          </a:bodyPr>
          <a:lstStyle/>
          <a:p>
            <a:pPr marL="0" indent="0">
              <a:buNone/>
            </a:pPr>
            <a:r>
              <a:rPr lang="en-CA" sz="2000" dirty="0"/>
              <a:t>Realm-specific Baseline constraints that </a:t>
            </a:r>
            <a:r>
              <a:rPr lang="en-CA" sz="2000" u="sng" dirty="0"/>
              <a:t>Canadian profiles will include</a:t>
            </a:r>
            <a:r>
              <a:rPr lang="en-CA" sz="2000" dirty="0"/>
              <a:t>– needs to be use case &amp; implementation agnostic</a:t>
            </a:r>
          </a:p>
        </p:txBody>
      </p:sp>
      <p:sp>
        <p:nvSpPr>
          <p:cNvPr id="2" name="Title 1">
            <a:extLst>
              <a:ext uri="{FF2B5EF4-FFF2-40B4-BE49-F238E27FC236}">
                <a16:creationId xmlns:a16="http://schemas.microsoft.com/office/drawing/2014/main" id="{66721DD8-C2C6-4D2F-BCAA-C05B1B3AA2A3}"/>
              </a:ext>
            </a:extLst>
          </p:cNvPr>
          <p:cNvSpPr>
            <a:spLocks noGrp="1"/>
          </p:cNvSpPr>
          <p:nvPr>
            <p:ph type="title"/>
          </p:nvPr>
        </p:nvSpPr>
        <p:spPr/>
        <p:txBody>
          <a:bodyPr/>
          <a:lstStyle/>
          <a:p>
            <a:r>
              <a:rPr lang="en-CA" dirty="0"/>
              <a:t>CA Baseline Approach to Profiling </a:t>
            </a:r>
          </a:p>
        </p:txBody>
      </p:sp>
      <p:grpSp>
        <p:nvGrpSpPr>
          <p:cNvPr id="17" name="Group 16">
            <a:extLst>
              <a:ext uri="{FF2B5EF4-FFF2-40B4-BE49-F238E27FC236}">
                <a16:creationId xmlns:a16="http://schemas.microsoft.com/office/drawing/2014/main" id="{107B5E69-FE56-40E1-8247-2DAA1A2F5960}"/>
              </a:ext>
            </a:extLst>
          </p:cNvPr>
          <p:cNvGrpSpPr/>
          <p:nvPr/>
        </p:nvGrpSpPr>
        <p:grpSpPr>
          <a:xfrm>
            <a:off x="584198" y="2659412"/>
            <a:ext cx="847165" cy="779929"/>
            <a:chOff x="67235" y="2729007"/>
            <a:chExt cx="847165" cy="779929"/>
          </a:xfrm>
        </p:grpSpPr>
        <p:sp>
          <p:nvSpPr>
            <p:cNvPr id="13" name="Flowchart: Connector 12">
              <a:extLst>
                <a:ext uri="{FF2B5EF4-FFF2-40B4-BE49-F238E27FC236}">
                  <a16:creationId xmlns:a16="http://schemas.microsoft.com/office/drawing/2014/main" id="{0324E79C-A9FF-42B0-9859-8003EABE23DA}"/>
                </a:ext>
              </a:extLst>
            </p:cNvPr>
            <p:cNvSpPr/>
            <p:nvPr/>
          </p:nvSpPr>
          <p:spPr>
            <a:xfrm>
              <a:off x="67235" y="2729007"/>
              <a:ext cx="847165" cy="779929"/>
            </a:xfrm>
            <a:prstGeom prst="flowChartConnector">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pic>
          <p:nvPicPr>
            <p:cNvPr id="7" name="Graphic 6" descr="Binoculars with solid fill">
              <a:extLst>
                <a:ext uri="{FF2B5EF4-FFF2-40B4-BE49-F238E27FC236}">
                  <a16:creationId xmlns:a16="http://schemas.microsoft.com/office/drawing/2014/main" id="{8302335F-CC86-41CF-B426-49331E6B0A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41" y="2780555"/>
              <a:ext cx="630518" cy="630518"/>
            </a:xfrm>
            <a:prstGeom prst="rect">
              <a:avLst/>
            </a:prstGeom>
          </p:spPr>
        </p:pic>
      </p:grpSp>
      <p:grpSp>
        <p:nvGrpSpPr>
          <p:cNvPr id="18" name="Group 17">
            <a:extLst>
              <a:ext uri="{FF2B5EF4-FFF2-40B4-BE49-F238E27FC236}">
                <a16:creationId xmlns:a16="http://schemas.microsoft.com/office/drawing/2014/main" id="{3E2A7D75-0A9C-4F2D-A0CC-237168298EAF}"/>
              </a:ext>
            </a:extLst>
          </p:cNvPr>
          <p:cNvGrpSpPr/>
          <p:nvPr/>
        </p:nvGrpSpPr>
        <p:grpSpPr>
          <a:xfrm>
            <a:off x="584198" y="3926300"/>
            <a:ext cx="847165" cy="779929"/>
            <a:chOff x="67235" y="3676278"/>
            <a:chExt cx="847165" cy="779929"/>
          </a:xfrm>
        </p:grpSpPr>
        <p:sp>
          <p:nvSpPr>
            <p:cNvPr id="14" name="Flowchart: Connector 13">
              <a:extLst>
                <a:ext uri="{FF2B5EF4-FFF2-40B4-BE49-F238E27FC236}">
                  <a16:creationId xmlns:a16="http://schemas.microsoft.com/office/drawing/2014/main" id="{3A42EB8C-0787-48D3-AD56-71179113DFCE}"/>
                </a:ext>
              </a:extLst>
            </p:cNvPr>
            <p:cNvSpPr/>
            <p:nvPr/>
          </p:nvSpPr>
          <p:spPr>
            <a:xfrm>
              <a:off x="67235" y="3676278"/>
              <a:ext cx="847165" cy="779929"/>
            </a:xfrm>
            <a:prstGeom prst="flowChartConnector">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pic>
          <p:nvPicPr>
            <p:cNvPr id="9" name="Graphic 8" descr="Branching diagram with solid fill">
              <a:extLst>
                <a:ext uri="{FF2B5EF4-FFF2-40B4-BE49-F238E27FC236}">
                  <a16:creationId xmlns:a16="http://schemas.microsoft.com/office/drawing/2014/main" id="{C2BE19CE-1A9A-405A-BF5D-C27B7AED36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58" y="3780867"/>
              <a:ext cx="630518" cy="630518"/>
            </a:xfrm>
            <a:prstGeom prst="rect">
              <a:avLst/>
            </a:prstGeom>
          </p:spPr>
        </p:pic>
      </p:grpSp>
      <p:grpSp>
        <p:nvGrpSpPr>
          <p:cNvPr id="19" name="Group 18">
            <a:extLst>
              <a:ext uri="{FF2B5EF4-FFF2-40B4-BE49-F238E27FC236}">
                <a16:creationId xmlns:a16="http://schemas.microsoft.com/office/drawing/2014/main" id="{7BBC672D-EE70-4627-BF2C-51035F2BFE45}"/>
              </a:ext>
            </a:extLst>
          </p:cNvPr>
          <p:cNvGrpSpPr/>
          <p:nvPr/>
        </p:nvGrpSpPr>
        <p:grpSpPr>
          <a:xfrm>
            <a:off x="584198" y="5131797"/>
            <a:ext cx="847165" cy="779929"/>
            <a:chOff x="227853" y="4920131"/>
            <a:chExt cx="847165" cy="779929"/>
          </a:xfrm>
        </p:grpSpPr>
        <p:sp>
          <p:nvSpPr>
            <p:cNvPr id="15" name="Flowchart: Connector 14">
              <a:extLst>
                <a:ext uri="{FF2B5EF4-FFF2-40B4-BE49-F238E27FC236}">
                  <a16:creationId xmlns:a16="http://schemas.microsoft.com/office/drawing/2014/main" id="{C955D42C-12C0-43E2-988C-5F0716CC4D72}"/>
                </a:ext>
              </a:extLst>
            </p:cNvPr>
            <p:cNvSpPr/>
            <p:nvPr/>
          </p:nvSpPr>
          <p:spPr>
            <a:xfrm>
              <a:off x="227853" y="4920131"/>
              <a:ext cx="847165" cy="779929"/>
            </a:xfrm>
            <a:prstGeom prst="flowChartConnector">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pic>
          <p:nvPicPr>
            <p:cNvPr id="11" name="Graphic 10" descr="Group of people with solid fill">
              <a:extLst>
                <a:ext uri="{FF2B5EF4-FFF2-40B4-BE49-F238E27FC236}">
                  <a16:creationId xmlns:a16="http://schemas.microsoft.com/office/drawing/2014/main" id="{834AC7A5-96CA-4C40-B010-64109C37C2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176" y="4985873"/>
              <a:ext cx="630518" cy="630518"/>
            </a:xfrm>
            <a:prstGeom prst="rect">
              <a:avLst/>
            </a:prstGeom>
          </p:spPr>
        </p:pic>
      </p:grpSp>
      <p:grpSp>
        <p:nvGrpSpPr>
          <p:cNvPr id="16" name="Group 15">
            <a:extLst>
              <a:ext uri="{FF2B5EF4-FFF2-40B4-BE49-F238E27FC236}">
                <a16:creationId xmlns:a16="http://schemas.microsoft.com/office/drawing/2014/main" id="{AC508A81-DE27-4BDD-AE13-829AD2356EE9}"/>
              </a:ext>
            </a:extLst>
          </p:cNvPr>
          <p:cNvGrpSpPr/>
          <p:nvPr/>
        </p:nvGrpSpPr>
        <p:grpSpPr>
          <a:xfrm>
            <a:off x="584200" y="1561357"/>
            <a:ext cx="847165" cy="779929"/>
            <a:chOff x="75452" y="1639550"/>
            <a:chExt cx="847165" cy="779929"/>
          </a:xfrm>
          <a:solidFill>
            <a:srgbClr val="C00000"/>
          </a:solidFill>
        </p:grpSpPr>
        <p:sp>
          <p:nvSpPr>
            <p:cNvPr id="12" name="Flowchart: Connector 11">
              <a:extLst>
                <a:ext uri="{FF2B5EF4-FFF2-40B4-BE49-F238E27FC236}">
                  <a16:creationId xmlns:a16="http://schemas.microsoft.com/office/drawing/2014/main" id="{34A9FEA4-D040-4C90-A506-B8DA7DF9F9A7}"/>
                </a:ext>
              </a:extLst>
            </p:cNvPr>
            <p:cNvSpPr/>
            <p:nvPr/>
          </p:nvSpPr>
          <p:spPr>
            <a:xfrm>
              <a:off x="75452" y="1639550"/>
              <a:ext cx="847165" cy="779929"/>
            </a:xfrm>
            <a:prstGeom prst="flowChartConnector">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5" name="Graphic 4" descr="Maple Leaf with solid fill">
              <a:extLst>
                <a:ext uri="{FF2B5EF4-FFF2-40B4-BE49-F238E27FC236}">
                  <a16:creationId xmlns:a16="http://schemas.microsoft.com/office/drawing/2014/main" id="{6EB6D77E-DAA5-421D-B48F-F931B7F874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270" y="1739154"/>
              <a:ext cx="630518" cy="630518"/>
            </a:xfrm>
            <a:prstGeom prst="rect">
              <a:avLst/>
            </a:prstGeom>
          </p:spPr>
        </p:pic>
      </p:grpSp>
      <p:sp>
        <p:nvSpPr>
          <p:cNvPr id="21" name="Content Placeholder 2">
            <a:extLst>
              <a:ext uri="{FF2B5EF4-FFF2-40B4-BE49-F238E27FC236}">
                <a16:creationId xmlns:a16="http://schemas.microsoft.com/office/drawing/2014/main" id="{D0B78879-34E2-4FF5-9530-C32C1EEB6CC0}"/>
              </a:ext>
            </a:extLst>
          </p:cNvPr>
          <p:cNvSpPr txBox="1">
            <a:spLocks/>
          </p:cNvSpPr>
          <p:nvPr/>
        </p:nvSpPr>
        <p:spPr>
          <a:xfrm>
            <a:off x="1541183" y="2724150"/>
            <a:ext cx="10160000" cy="976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en-US" sz="2800" kern="1200">
                <a:solidFill>
                  <a:srgbClr val="636466"/>
                </a:solidFill>
                <a:latin typeface="Lato"/>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kern="1200">
                <a:solidFill>
                  <a:srgbClr val="636466"/>
                </a:solidFill>
                <a:latin typeface="Lato"/>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000" kern="1200">
                <a:solidFill>
                  <a:srgbClr val="636466"/>
                </a:solidFill>
                <a:latin typeface="Lato"/>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800" kern="1200">
                <a:solidFill>
                  <a:srgbClr val="636466"/>
                </a:solidFill>
                <a:latin typeface="Lato"/>
                <a:ea typeface="+mn-ea"/>
                <a:cs typeface="+mn-cs"/>
              </a:defRPr>
            </a:lvl4pPr>
            <a:lvl5pPr marL="2057400" indent="-228600" algn="l" defTabSz="914400" rtl="0" eaLnBrk="1" latinLnBrk="0" hangingPunct="1">
              <a:spcBef>
                <a:spcPct val="20000"/>
              </a:spcBef>
              <a:buFont typeface="Arial" panose="020B0604020202020204" pitchFamily="34" charset="0"/>
              <a:buChar char="»"/>
              <a:defRPr lang="en-CA" sz="1800" kern="1200">
                <a:solidFill>
                  <a:srgbClr val="636466"/>
                </a:solidFill>
                <a:latin typeface="Lat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mn-lt"/>
              </a:rPr>
              <a:t>Expose implementation guide and vendor community to what concepts can be expected to be supported across jurisdictions today</a:t>
            </a:r>
          </a:p>
        </p:txBody>
      </p:sp>
      <p:sp>
        <p:nvSpPr>
          <p:cNvPr id="22" name="Content Placeholder 2">
            <a:extLst>
              <a:ext uri="{FF2B5EF4-FFF2-40B4-BE49-F238E27FC236}">
                <a16:creationId xmlns:a16="http://schemas.microsoft.com/office/drawing/2014/main" id="{7250A59B-0536-4D97-B5EC-CC85BFE382BE}"/>
              </a:ext>
            </a:extLst>
          </p:cNvPr>
          <p:cNvSpPr txBox="1">
            <a:spLocks/>
          </p:cNvSpPr>
          <p:nvPr/>
        </p:nvSpPr>
        <p:spPr>
          <a:xfrm>
            <a:off x="1539686" y="3828061"/>
            <a:ext cx="10160000" cy="9764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kern="1200">
                <a:solidFill>
                  <a:srgbClr val="636466"/>
                </a:solidFill>
                <a:latin typeface="Lato"/>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kern="1200">
                <a:solidFill>
                  <a:srgbClr val="636466"/>
                </a:solidFill>
                <a:latin typeface="Lato"/>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000" kern="1200">
                <a:solidFill>
                  <a:srgbClr val="636466"/>
                </a:solidFill>
                <a:latin typeface="Lato"/>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800" kern="1200">
                <a:solidFill>
                  <a:srgbClr val="636466"/>
                </a:solidFill>
                <a:latin typeface="Lato"/>
                <a:ea typeface="+mn-ea"/>
                <a:cs typeface="+mn-cs"/>
              </a:defRPr>
            </a:lvl4pPr>
            <a:lvl5pPr marL="2057400" indent="-228600" algn="l" defTabSz="914400" rtl="0" eaLnBrk="1" latinLnBrk="0" hangingPunct="1">
              <a:spcBef>
                <a:spcPct val="20000"/>
              </a:spcBef>
              <a:buFont typeface="Arial" panose="020B0604020202020204" pitchFamily="34" charset="0"/>
              <a:buChar char="»"/>
              <a:defRPr lang="en-CA" sz="1800" kern="1200">
                <a:solidFill>
                  <a:srgbClr val="636466"/>
                </a:solidFill>
                <a:latin typeface="Lat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mn-lt"/>
              </a:rPr>
              <a:t>Drive consistency and harmonization through socialization and profile derivation </a:t>
            </a:r>
          </a:p>
          <a:p>
            <a:r>
              <a:rPr lang="en-US" sz="2000" dirty="0">
                <a:solidFill>
                  <a:schemeClr val="tx1"/>
                </a:solidFill>
                <a:latin typeface="+mn-lt"/>
              </a:rPr>
              <a:t>Concepts that were common across existing implementations become ubiquitous in future implementations.</a:t>
            </a:r>
          </a:p>
        </p:txBody>
      </p:sp>
      <p:sp>
        <p:nvSpPr>
          <p:cNvPr id="23" name="Content Placeholder 2">
            <a:extLst>
              <a:ext uri="{FF2B5EF4-FFF2-40B4-BE49-F238E27FC236}">
                <a16:creationId xmlns:a16="http://schemas.microsoft.com/office/drawing/2014/main" id="{57E15E8F-D7E1-45B9-A20D-E9E8311A6ED3}"/>
              </a:ext>
            </a:extLst>
          </p:cNvPr>
          <p:cNvSpPr txBox="1">
            <a:spLocks/>
          </p:cNvSpPr>
          <p:nvPr/>
        </p:nvSpPr>
        <p:spPr>
          <a:xfrm>
            <a:off x="1539686" y="5154581"/>
            <a:ext cx="10160000" cy="97640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2800" kern="1200">
                <a:solidFill>
                  <a:srgbClr val="636466"/>
                </a:solidFill>
                <a:latin typeface="Lato"/>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kern="1200">
                <a:solidFill>
                  <a:srgbClr val="636466"/>
                </a:solidFill>
                <a:latin typeface="Lato"/>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000" kern="1200">
                <a:solidFill>
                  <a:srgbClr val="636466"/>
                </a:solidFill>
                <a:latin typeface="Lato"/>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800" kern="1200">
                <a:solidFill>
                  <a:srgbClr val="636466"/>
                </a:solidFill>
                <a:latin typeface="Lato"/>
                <a:ea typeface="+mn-ea"/>
                <a:cs typeface="+mn-cs"/>
              </a:defRPr>
            </a:lvl4pPr>
            <a:lvl5pPr marL="2057400" indent="-228600" algn="l" defTabSz="914400" rtl="0" eaLnBrk="1" latinLnBrk="0" hangingPunct="1">
              <a:spcBef>
                <a:spcPct val="20000"/>
              </a:spcBef>
              <a:buFont typeface="Arial" panose="020B0604020202020204" pitchFamily="34" charset="0"/>
              <a:buChar char="»"/>
              <a:defRPr lang="en-CA" sz="1800" kern="1200">
                <a:solidFill>
                  <a:srgbClr val="636466"/>
                </a:solidFill>
                <a:latin typeface="Lat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mn-lt"/>
              </a:rPr>
              <a:t>Avoid overly prescriptive constraints before an incentive/governance structure is in place</a:t>
            </a:r>
          </a:p>
          <a:p>
            <a:r>
              <a:rPr lang="en-US" sz="2000" dirty="0">
                <a:solidFill>
                  <a:schemeClr val="tx1"/>
                </a:solidFill>
                <a:latin typeface="+mn-lt"/>
              </a:rPr>
              <a:t>Absence of united front with vendors =  configuration costs passed down to implementing systems to ensure presence of concepts &amp; use of prescribed coding systems </a:t>
            </a:r>
          </a:p>
        </p:txBody>
      </p:sp>
    </p:spTree>
    <p:extLst>
      <p:ext uri="{BB962C8B-B14F-4D97-AF65-F5344CB8AC3E}">
        <p14:creationId xmlns:p14="http://schemas.microsoft.com/office/powerpoint/2010/main" val="5582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0B2E-98FE-48B8-B1B9-E8707DE6C9F8}"/>
              </a:ext>
            </a:extLst>
          </p:cNvPr>
          <p:cNvSpPr>
            <a:spLocks noGrp="1"/>
          </p:cNvSpPr>
          <p:nvPr>
            <p:ph idx="1"/>
          </p:nvPr>
        </p:nvSpPr>
        <p:spPr/>
        <p:txBody>
          <a:bodyPr>
            <a:normAutofit fontScale="92500" lnSpcReduction="10000"/>
          </a:bodyPr>
          <a:lstStyle/>
          <a:p>
            <a:r>
              <a:rPr lang="en-CA" dirty="0"/>
              <a:t>Similar to implementation-specific profiles, our CA Baseline profiles are a resource definition that applies constraints and extensions (to a base resource) for the purposes of mechanically enforcing rules about what is expected</a:t>
            </a:r>
          </a:p>
          <a:p>
            <a:endParaRPr lang="en-CA" dirty="0"/>
          </a:p>
          <a:p>
            <a:r>
              <a:rPr lang="en-CA" dirty="0"/>
              <a:t>Changes we apply in CA Baseline Profiles:</a:t>
            </a:r>
          </a:p>
          <a:p>
            <a:pPr lvl="1"/>
            <a:r>
              <a:rPr lang="en-CA" dirty="0"/>
              <a:t>Must Support Flags</a:t>
            </a:r>
          </a:p>
          <a:p>
            <a:pPr lvl="1"/>
            <a:r>
              <a:rPr lang="en-CA" dirty="0"/>
              <a:t>Cardinality</a:t>
            </a:r>
          </a:p>
          <a:p>
            <a:pPr lvl="1"/>
            <a:r>
              <a:rPr lang="en-CA" dirty="0"/>
              <a:t>Extensions</a:t>
            </a:r>
          </a:p>
          <a:p>
            <a:pPr lvl="1"/>
            <a:r>
              <a:rPr lang="en-CA" dirty="0"/>
              <a:t>Invariants</a:t>
            </a:r>
          </a:p>
          <a:p>
            <a:pPr lvl="1"/>
            <a:r>
              <a:rPr lang="en-CA" dirty="0"/>
              <a:t>Slices</a:t>
            </a:r>
          </a:p>
          <a:p>
            <a:pPr lvl="1"/>
            <a:r>
              <a:rPr lang="en-CA" dirty="0"/>
              <a:t>Terminology &amp; Binding Strength</a:t>
            </a:r>
          </a:p>
          <a:p>
            <a:pPr lvl="1"/>
            <a:endParaRPr lang="en-CA" dirty="0"/>
          </a:p>
          <a:p>
            <a:endParaRPr lang="en-CA" dirty="0"/>
          </a:p>
        </p:txBody>
      </p:sp>
      <p:sp>
        <p:nvSpPr>
          <p:cNvPr id="2" name="Title 1">
            <a:extLst>
              <a:ext uri="{FF2B5EF4-FFF2-40B4-BE49-F238E27FC236}">
                <a16:creationId xmlns:a16="http://schemas.microsoft.com/office/drawing/2014/main" id="{BABD1C1D-F052-4DE2-8C8B-24C8C0E20611}"/>
              </a:ext>
            </a:extLst>
          </p:cNvPr>
          <p:cNvSpPr>
            <a:spLocks noGrp="1"/>
          </p:cNvSpPr>
          <p:nvPr>
            <p:ph type="title"/>
          </p:nvPr>
        </p:nvSpPr>
        <p:spPr/>
        <p:txBody>
          <a:bodyPr/>
          <a:lstStyle/>
          <a:p>
            <a:r>
              <a:rPr lang="en-CA" dirty="0"/>
              <a:t>CA Baseline Approach to Profiling</a:t>
            </a:r>
          </a:p>
        </p:txBody>
      </p:sp>
    </p:spTree>
    <p:extLst>
      <p:ext uri="{BB962C8B-B14F-4D97-AF65-F5344CB8AC3E}">
        <p14:creationId xmlns:p14="http://schemas.microsoft.com/office/powerpoint/2010/main" val="34205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4628</TotalTime>
  <Words>8524</Words>
  <Application>Microsoft Office PowerPoint</Application>
  <PresentationFormat>Widescreen</PresentationFormat>
  <Paragraphs>764</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Verdana</vt:lpstr>
      <vt:lpstr>Verdana</vt:lpstr>
      <vt:lpstr>1_Office Theme</vt:lpstr>
      <vt:lpstr>CA-Baseline A Starting Point for Canadian FHIR Implementation Guides  Technical Walkthrough &amp; Alignment Package</vt:lpstr>
      <vt:lpstr>What is the CA Baseline?</vt:lpstr>
      <vt:lpstr>FHIR as a Platform Specification</vt:lpstr>
      <vt:lpstr>Making use of a Platform Specification</vt:lpstr>
      <vt:lpstr>Profiles Defining Implementation Expectations: Practitioner Registry Example</vt:lpstr>
      <vt:lpstr>What are the Limitations of the  FHIR Base Specification?</vt:lpstr>
      <vt:lpstr>What Are We Doing in the CA Baseline And Why?</vt:lpstr>
      <vt:lpstr>CA Baseline Approach to Profiling </vt:lpstr>
      <vt:lpstr>CA Baseline Approach to Profiling</vt:lpstr>
      <vt:lpstr>Must Support Flags</vt:lpstr>
      <vt:lpstr>Cardinality</vt:lpstr>
      <vt:lpstr>Terminology</vt:lpstr>
      <vt:lpstr>Impacts of Terminology Binding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Alignment Package Include?</vt:lpstr>
      <vt:lpstr>Endorsement Statement Boilerplate Language</vt:lpstr>
      <vt:lpstr>Alignment Statement Boilerplate Language</vt:lpstr>
      <vt:lpstr>For Authors and Implementers</vt:lpstr>
      <vt:lpstr>Where are we in our CA Baseline Maturity Roadmap?</vt:lpstr>
      <vt:lpstr>Dealing with Profile Maturity Differences</vt:lpstr>
      <vt:lpstr>Baseline Profile Maturity Level Definitions </vt:lpstr>
      <vt:lpstr>Baseline Profile Maturity Level Definitions </vt:lpstr>
      <vt:lpstr>Maturity Level Progress</vt:lpstr>
      <vt:lpstr>Change Management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CA-Baseline A Starting Point for Canadian FHIR Implementation Guides</dc:title>
  <dc:creator>Sheridan Cook</dc:creator>
  <cp:lastModifiedBy>Cook, Sheridan</cp:lastModifiedBy>
  <cp:revision>104</cp:revision>
  <dcterms:created xsi:type="dcterms:W3CDTF">2021-04-30T16:01:50Z</dcterms:created>
  <dcterms:modified xsi:type="dcterms:W3CDTF">2022-05-13T17:55:07Z</dcterms:modified>
</cp:coreProperties>
</file>