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85" r:id="rId3"/>
    <p:sldId id="293" r:id="rId4"/>
    <p:sldId id="292" r:id="rId5"/>
    <p:sldId id="289" r:id="rId6"/>
    <p:sldId id="286" r:id="rId7"/>
    <p:sldId id="291" r:id="rId8"/>
    <p:sldId id="29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293"/>
            <p14:sldId id="292"/>
            <p14:sldId id="289"/>
          </p14:sldIdLst>
        </p14:section>
        <p14:section name="Past Governance Call" id="{90EB1768-4016-4FC8-A993-DB552EA0B923}">
          <p14:sldIdLst>
            <p14:sldId id="286"/>
            <p14:sldId id="291"/>
          </p14:sldIdLst>
        </p14:section>
        <p14:section name="Potential Topics List" id="{93F8F841-5533-44A0-99A1-F5C979885E7E}">
          <p14:sldIdLst>
            <p14:sldId id="2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6"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41366B-D3C0-422D-9576-74B3976EA0ED}" v="11" dt="2024-05-03T18:33:02.9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90" autoAdjust="0"/>
    <p:restoredTop sz="96323" autoAdjust="0"/>
  </p:normalViewPr>
  <p:slideViewPr>
    <p:cSldViewPr snapToGrid="0">
      <p:cViewPr varScale="1">
        <p:scale>
          <a:sx n="82" d="100"/>
          <a:sy n="82" d="100"/>
        </p:scale>
        <p:origin x="845"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6741366B-D3C0-422D-9576-74B3976EA0ED}"/>
    <pc:docChg chg="undo custSel addSld delSld modSld modSection">
      <pc:chgData name="Cook, Sheridan" userId="281e4631-2ba3-493a-978c-63fee9769b29" providerId="ADAL" clId="{6741366B-D3C0-422D-9576-74B3976EA0ED}" dt="2024-05-03T18:37:20.176" v="4866" actId="20577"/>
      <pc:docMkLst>
        <pc:docMk/>
      </pc:docMkLst>
      <pc:sldChg chg="modSp mod">
        <pc:chgData name="Cook, Sheridan" userId="281e4631-2ba3-493a-978c-63fee9769b29" providerId="ADAL" clId="{6741366B-D3C0-422D-9576-74B3976EA0ED}" dt="2024-05-03T16:55:21.746" v="7" actId="20577"/>
        <pc:sldMkLst>
          <pc:docMk/>
          <pc:sldMk cId="1518255639" sldId="257"/>
        </pc:sldMkLst>
        <pc:spChg chg="mod">
          <ac:chgData name="Cook, Sheridan" userId="281e4631-2ba3-493a-978c-63fee9769b29" providerId="ADAL" clId="{6741366B-D3C0-422D-9576-74B3976EA0ED}" dt="2024-05-03T16:55:21.746" v="7" actId="20577"/>
          <ac:spMkLst>
            <pc:docMk/>
            <pc:sldMk cId="1518255639" sldId="257"/>
            <ac:spMk id="2" creationId="{DF16B341-BB90-854F-9621-9514F2422D22}"/>
          </ac:spMkLst>
        </pc:spChg>
      </pc:sldChg>
      <pc:sldChg chg="modSp mod">
        <pc:chgData name="Cook, Sheridan" userId="281e4631-2ba3-493a-978c-63fee9769b29" providerId="ADAL" clId="{6741366B-D3C0-422D-9576-74B3976EA0ED}" dt="2024-05-03T17:34:32.618" v="607" actId="20577"/>
        <pc:sldMkLst>
          <pc:docMk/>
          <pc:sldMk cId="2619770611" sldId="285"/>
        </pc:sldMkLst>
        <pc:spChg chg="mod">
          <ac:chgData name="Cook, Sheridan" userId="281e4631-2ba3-493a-978c-63fee9769b29" providerId="ADAL" clId="{6741366B-D3C0-422D-9576-74B3976EA0ED}" dt="2024-05-03T17:34:32.618" v="607" actId="20577"/>
          <ac:spMkLst>
            <pc:docMk/>
            <pc:sldMk cId="2619770611" sldId="285"/>
            <ac:spMk id="3" creationId="{3E4FBE9C-3113-48B8-AD7B-C730FC4A799F}"/>
          </ac:spMkLst>
        </pc:spChg>
      </pc:sldChg>
      <pc:sldChg chg="del">
        <pc:chgData name="Cook, Sheridan" userId="281e4631-2ba3-493a-978c-63fee9769b29" providerId="ADAL" clId="{6741366B-D3C0-422D-9576-74B3976EA0ED}" dt="2024-05-03T17:23:38.677" v="403" actId="47"/>
        <pc:sldMkLst>
          <pc:docMk/>
          <pc:sldMk cId="440139609" sldId="287"/>
        </pc:sldMkLst>
      </pc:sldChg>
      <pc:sldChg chg="del">
        <pc:chgData name="Cook, Sheridan" userId="281e4631-2ba3-493a-978c-63fee9769b29" providerId="ADAL" clId="{6741366B-D3C0-422D-9576-74B3976EA0ED}" dt="2024-05-03T17:00:18.636" v="103" actId="47"/>
        <pc:sldMkLst>
          <pc:docMk/>
          <pc:sldMk cId="1137280892" sldId="288"/>
        </pc:sldMkLst>
      </pc:sldChg>
      <pc:sldChg chg="modSp mod">
        <pc:chgData name="Cook, Sheridan" userId="281e4631-2ba3-493a-978c-63fee9769b29" providerId="ADAL" clId="{6741366B-D3C0-422D-9576-74B3976EA0ED}" dt="2024-05-03T17:40:36.204" v="1033" actId="20577"/>
        <pc:sldMkLst>
          <pc:docMk/>
          <pc:sldMk cId="3711790252" sldId="289"/>
        </pc:sldMkLst>
        <pc:spChg chg="mod">
          <ac:chgData name="Cook, Sheridan" userId="281e4631-2ba3-493a-978c-63fee9769b29" providerId="ADAL" clId="{6741366B-D3C0-422D-9576-74B3976EA0ED}" dt="2024-05-03T17:40:36.204" v="1033" actId="20577"/>
          <ac:spMkLst>
            <pc:docMk/>
            <pc:sldMk cId="3711790252" sldId="289"/>
            <ac:spMk id="3" creationId="{1423040D-9A11-9AA1-8AC9-CB6CE2099843}"/>
          </ac:spMkLst>
        </pc:spChg>
      </pc:sldChg>
      <pc:sldChg chg="modSp new mod">
        <pc:chgData name="Cook, Sheridan" userId="281e4631-2ba3-493a-978c-63fee9769b29" providerId="ADAL" clId="{6741366B-D3C0-422D-9576-74B3976EA0ED}" dt="2024-05-03T17:53:53.668" v="1365" actId="20577"/>
        <pc:sldMkLst>
          <pc:docMk/>
          <pc:sldMk cId="884068688" sldId="292"/>
        </pc:sldMkLst>
        <pc:spChg chg="mod">
          <ac:chgData name="Cook, Sheridan" userId="281e4631-2ba3-493a-978c-63fee9769b29" providerId="ADAL" clId="{6741366B-D3C0-422D-9576-74B3976EA0ED}" dt="2024-05-03T17:53:53.668" v="1365" actId="20577"/>
          <ac:spMkLst>
            <pc:docMk/>
            <pc:sldMk cId="884068688" sldId="292"/>
            <ac:spMk id="2" creationId="{AC81AF6D-8D2E-E034-1118-9EB3B4E1B40B}"/>
          </ac:spMkLst>
        </pc:spChg>
        <pc:spChg chg="mod">
          <ac:chgData name="Cook, Sheridan" userId="281e4631-2ba3-493a-978c-63fee9769b29" providerId="ADAL" clId="{6741366B-D3C0-422D-9576-74B3976EA0ED}" dt="2024-05-03T17:53:48.551" v="1355" actId="27636"/>
          <ac:spMkLst>
            <pc:docMk/>
            <pc:sldMk cId="884068688" sldId="292"/>
            <ac:spMk id="3" creationId="{59E5AA8B-4CED-6D2C-853F-1F855848D63F}"/>
          </ac:spMkLst>
        </pc:spChg>
      </pc:sldChg>
      <pc:sldChg chg="modSp new mod">
        <pc:chgData name="Cook, Sheridan" userId="281e4631-2ba3-493a-978c-63fee9769b29" providerId="ADAL" clId="{6741366B-D3C0-422D-9576-74B3976EA0ED}" dt="2024-05-03T18:37:20.176" v="4866" actId="20577"/>
        <pc:sldMkLst>
          <pc:docMk/>
          <pc:sldMk cId="3331433324" sldId="293"/>
        </pc:sldMkLst>
        <pc:spChg chg="mod">
          <ac:chgData name="Cook, Sheridan" userId="281e4631-2ba3-493a-978c-63fee9769b29" providerId="ADAL" clId="{6741366B-D3C0-422D-9576-74B3976EA0ED}" dt="2024-05-03T18:06:28.276" v="1395" actId="20577"/>
          <ac:spMkLst>
            <pc:docMk/>
            <pc:sldMk cId="3331433324" sldId="293"/>
            <ac:spMk id="2" creationId="{C122936D-92D8-FCBC-F8D8-5D0CF3FD3F79}"/>
          </ac:spMkLst>
        </pc:spChg>
        <pc:spChg chg="mod">
          <ac:chgData name="Cook, Sheridan" userId="281e4631-2ba3-493a-978c-63fee9769b29" providerId="ADAL" clId="{6741366B-D3C0-422D-9576-74B3976EA0ED}" dt="2024-05-03T18:37:20.176" v="4866" actId="20577"/>
          <ac:spMkLst>
            <pc:docMk/>
            <pc:sldMk cId="3331433324" sldId="293"/>
            <ac:spMk id="3" creationId="{4F3AB9F9-3085-8A27-73FC-45FB4862DE8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5/3/2024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5/3/2024</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5/3/2024</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infocentral.infoway-inforoute.ca/en/resources/docs/fhir/ca-baseline-materials" TargetMode="External"/><Relationship Id="rId2" Type="http://schemas.openxmlformats.org/officeDocument/2006/relationships/hyperlink" Target="https://www.youtube.com/playlist?list=PLm8ff1Z6HoFTzBvcjJg9iRHTrvucbqEEQ" TargetMode="External"/><Relationship Id="rId1" Type="http://schemas.openxmlformats.org/officeDocument/2006/relationships/slideLayout" Target="../slideLayouts/slideLayout2.xml"/><Relationship Id="rId4" Type="http://schemas.openxmlformats.org/officeDocument/2006/relationships/hyperlink" Target="https://infocentral.infoway-inforoute.ca/en/forum/266-fhir-implementations/5530-ca-baseline-simplifier-project-url"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mailto:tkadoura@infoway-inforoute.c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hyperlink" Target="https://simplifier.net/canadianfhirbaselineprofilesca-core/~issues/2501" TargetMode="External"/><Relationship Id="rId3" Type="http://schemas.openxmlformats.org/officeDocument/2006/relationships/hyperlink" Target="https://simplifier.net/cabaseline/patientprofile/~issues/2503" TargetMode="External"/><Relationship Id="rId7" Type="http://schemas.openxmlformats.org/officeDocument/2006/relationships/hyperlink" Target="https://simplifier.net/cabaseline/diagnosticreportprofile/~issues/2500" TargetMode="External"/><Relationship Id="rId2" Type="http://schemas.openxmlformats.org/officeDocument/2006/relationships/hyperlink" Target="https://simplifier.net/cabaseline/practitionerroleprofile/~issues/2499" TargetMode="External"/><Relationship Id="rId1" Type="http://schemas.openxmlformats.org/officeDocument/2006/relationships/slideLayout" Target="../slideLayouts/slideLayout2.xml"/><Relationship Id="rId6" Type="http://schemas.openxmlformats.org/officeDocument/2006/relationships/hyperlink" Target="https://simplifier.net/cabaseline/~issues/2489" TargetMode="External"/><Relationship Id="rId5" Type="http://schemas.openxmlformats.org/officeDocument/2006/relationships/hyperlink" Target="https://simplifier.net/cabaseline/~issues/2495" TargetMode="External"/><Relationship Id="rId4" Type="http://schemas.openxmlformats.org/officeDocument/2006/relationships/hyperlink" Target="https://simplifier.net/cabaseline/~issues/2493" TargetMode="External"/><Relationship Id="rId9" Type="http://schemas.openxmlformats.org/officeDocument/2006/relationships/hyperlink" Target="https://simplifier.net/cabaseline/medicationprofile/~issues/1885"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infocentral.infoway-inforoute.ca/en/resources/docs/fhir/ca-baseline-materials" TargetMode="External"/><Relationship Id="rId2" Type="http://schemas.openxmlformats.org/officeDocument/2006/relationships/hyperlink" Target="https://storage.infoway-inforoute.ca/index.php/s/PgsnnhYm6iaabLk"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3" y="443847"/>
            <a:ext cx="7134042" cy="2532465"/>
          </a:xfrm>
        </p:spPr>
        <p:txBody>
          <a:bodyPr anchor="b">
            <a:normAutofit/>
          </a:bodyPr>
          <a:lstStyle/>
          <a:p>
            <a:pPr algn="l"/>
            <a:r>
              <a:rPr lang="en-US" sz="5400" dirty="0"/>
              <a:t>CA-Baseline</a:t>
            </a:r>
            <a:br>
              <a:rPr lang="en-US" sz="5400" dirty="0"/>
            </a:br>
            <a:r>
              <a:rPr lang="en-US" sz="3600" dirty="0"/>
              <a:t>May 2024 Profiling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rtl="0" fontAlgn="ctr">
              <a:spcBef>
                <a:spcPts val="0"/>
              </a:spcBef>
              <a:spcAft>
                <a:spcPts val="0"/>
              </a:spcAft>
              <a:buFont typeface="Arial" panose="020B0604020202020204" pitchFamily="34" charset="0"/>
              <a:buChar char="•"/>
            </a:pPr>
            <a:r>
              <a:rPr lang="en-US" dirty="0">
                <a:effectLst/>
                <a:latin typeface="Calibri" panose="020F0502020204030204" pitchFamily="34" charset="0"/>
              </a:rPr>
              <a:t>Housekeeping: </a:t>
            </a:r>
          </a:p>
          <a:p>
            <a:pPr lvl="1" fontAlgn="ctr">
              <a:spcBef>
                <a:spcPts val="0"/>
              </a:spcBef>
            </a:pPr>
            <a:r>
              <a:rPr lang="en-US" sz="2000" dirty="0">
                <a:effectLst/>
                <a:latin typeface="Calibri" panose="020F0502020204030204" pitchFamily="34" charset="0"/>
              </a:rPr>
              <a:t>YouTube Playlist changed to Public: </a:t>
            </a:r>
            <a:r>
              <a:rPr lang="en-US" sz="2000" dirty="0">
                <a:effectLst/>
                <a:latin typeface="Calibri" panose="020F0502020204030204" pitchFamily="34" charset="0"/>
                <a:hlinkClick r:id="rId2"/>
              </a:rPr>
              <a:t>https://www.youtube.com/playlist?list=PLm8ff1Z6HoFTzBvcjJg9iRHTrvucbqEEQ</a:t>
            </a:r>
            <a:r>
              <a:rPr lang="en-US" sz="2000" dirty="0">
                <a:effectLst/>
                <a:latin typeface="Calibri" panose="020F0502020204030204" pitchFamily="34" charset="0"/>
              </a:rPr>
              <a:t> </a:t>
            </a:r>
          </a:p>
          <a:p>
            <a:pPr lvl="1" fontAlgn="ctr">
              <a:spcBef>
                <a:spcPts val="0"/>
              </a:spcBef>
            </a:pPr>
            <a:r>
              <a:rPr lang="en-US" sz="2000" dirty="0">
                <a:latin typeface="Calibri" panose="020F0502020204030204" pitchFamily="34" charset="0"/>
              </a:rPr>
              <a:t>new place where historical </a:t>
            </a:r>
            <a:r>
              <a:rPr lang="en-US" sz="2000" dirty="0" err="1">
                <a:latin typeface="Calibri" panose="020F0502020204030204" pitchFamily="34" charset="0"/>
              </a:rPr>
              <a:t>Owncloud</a:t>
            </a:r>
            <a:r>
              <a:rPr lang="en-US" sz="2000" dirty="0">
                <a:latin typeface="Calibri" panose="020F0502020204030204" pitchFamily="34" charset="0"/>
              </a:rPr>
              <a:t> materials will be loaded -&gt; </a:t>
            </a:r>
            <a:r>
              <a:rPr lang="en-US" sz="2000" dirty="0">
                <a:effectLst/>
                <a:latin typeface="Calibri" panose="020F0502020204030204" pitchFamily="34" charset="0"/>
                <a:hlinkClick r:id="rId3"/>
              </a:rPr>
              <a:t>https://infocentral.infoway-inforoute.ca/en/resources/docs/fhir/ca-baseline-materials</a:t>
            </a:r>
            <a:r>
              <a:rPr lang="en-US" sz="2000" dirty="0">
                <a:latin typeface="Calibri" panose="020F0502020204030204" pitchFamily="34" charset="0"/>
              </a:rPr>
              <a:t> </a:t>
            </a:r>
          </a:p>
          <a:p>
            <a:pPr lvl="1" fontAlgn="ctr">
              <a:spcBef>
                <a:spcPts val="0"/>
              </a:spcBef>
            </a:pPr>
            <a:r>
              <a:rPr lang="en-US" sz="2000" dirty="0">
                <a:effectLst/>
                <a:latin typeface="Calibri" panose="020F0502020204030204" pitchFamily="34" charset="0"/>
                <a:hlinkClick r:id="rId4"/>
              </a:rPr>
              <a:t>Simplifier URL Facelift</a:t>
            </a:r>
            <a:r>
              <a:rPr lang="en-US" sz="2000" dirty="0">
                <a:effectLst/>
                <a:latin typeface="Calibri" panose="020F0502020204030204" pitchFamily="34" charset="0"/>
              </a:rPr>
              <a:t>: https://simplifier.net/cabaseline</a:t>
            </a:r>
          </a:p>
          <a:p>
            <a:pPr marL="457200" lvl="1" indent="0">
              <a:spcBef>
                <a:spcPts val="0"/>
              </a:spcBef>
              <a:buNone/>
            </a:pPr>
            <a:endParaRPr lang="en-US" sz="2000" dirty="0">
              <a:latin typeface="Calibri" panose="020F0502020204030204" pitchFamily="34" charset="0"/>
            </a:endParaRPr>
          </a:p>
          <a:p>
            <a:pPr>
              <a:spcBef>
                <a:spcPts val="0"/>
              </a:spcBef>
            </a:pPr>
            <a:r>
              <a:rPr lang="en-US" sz="2400" dirty="0">
                <a:latin typeface="Calibri" panose="020F0502020204030204" pitchFamily="34" charset="0"/>
              </a:rPr>
              <a:t>Topics for today </a:t>
            </a:r>
          </a:p>
          <a:p>
            <a:pPr lvl="1">
              <a:spcBef>
                <a:spcPts val="0"/>
              </a:spcBef>
            </a:pPr>
            <a:r>
              <a:rPr lang="en-US" sz="2000" dirty="0">
                <a:latin typeface="Calibri" panose="020F0502020204030204" pitchFamily="34" charset="0"/>
              </a:rPr>
              <a:t>Tarek presenting on Terminology Server Topic</a:t>
            </a:r>
          </a:p>
          <a:p>
            <a:pPr lvl="1">
              <a:spcBef>
                <a:spcPts val="0"/>
              </a:spcBef>
            </a:pPr>
            <a:r>
              <a:rPr lang="en-US" sz="2000" dirty="0">
                <a:latin typeface="Calibri" panose="020F0502020204030204" pitchFamily="34" charset="0"/>
              </a:rPr>
              <a:t>Community Issue Log Items</a:t>
            </a:r>
          </a:p>
          <a:p>
            <a:pPr lvl="1">
              <a:spcBef>
                <a:spcPts val="0"/>
              </a:spcBef>
            </a:pPr>
            <a:r>
              <a:rPr lang="en-US" sz="2000" dirty="0">
                <a:latin typeface="Calibri" panose="020F0502020204030204" pitchFamily="34" charset="0"/>
              </a:rPr>
              <a:t>Stub value set approach?</a:t>
            </a: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2936D-92D8-FCBC-F8D8-5D0CF3FD3F79}"/>
              </a:ext>
            </a:extLst>
          </p:cNvPr>
          <p:cNvSpPr>
            <a:spLocks noGrp="1"/>
          </p:cNvSpPr>
          <p:nvPr>
            <p:ph type="title"/>
          </p:nvPr>
        </p:nvSpPr>
        <p:spPr/>
        <p:txBody>
          <a:bodyPr/>
          <a:lstStyle/>
          <a:p>
            <a:r>
              <a:rPr lang="en-US" dirty="0"/>
              <a:t>Terminology Server Discussion</a:t>
            </a:r>
          </a:p>
        </p:txBody>
      </p:sp>
      <p:sp>
        <p:nvSpPr>
          <p:cNvPr id="3" name="Content Placeholder 2">
            <a:extLst>
              <a:ext uri="{FF2B5EF4-FFF2-40B4-BE49-F238E27FC236}">
                <a16:creationId xmlns:a16="http://schemas.microsoft.com/office/drawing/2014/main" id="{4F3AB9F9-3085-8A27-73FC-45FB4862DE8D}"/>
              </a:ext>
            </a:extLst>
          </p:cNvPr>
          <p:cNvSpPr>
            <a:spLocks noGrp="1"/>
          </p:cNvSpPr>
          <p:nvPr>
            <p:ph idx="1"/>
          </p:nvPr>
        </p:nvSpPr>
        <p:spPr>
          <a:xfrm>
            <a:off x="838200" y="1825625"/>
            <a:ext cx="10515600" cy="4799110"/>
          </a:xfrm>
        </p:spPr>
        <p:txBody>
          <a:bodyPr>
            <a:normAutofit fontScale="40000" lnSpcReduction="20000"/>
          </a:bodyPr>
          <a:lstStyle/>
          <a:p>
            <a:r>
              <a:rPr lang="en-US" dirty="0"/>
              <a:t>Dedalus implementing Terminology servers in Australia, Scotland, UK, Netherlands, etc. and that has supported CSIRO in usage of Ontoserver</a:t>
            </a:r>
          </a:p>
          <a:p>
            <a:r>
              <a:rPr lang="en-US" dirty="0"/>
              <a:t>Cloud based, hosted on Amazon, FHIR compliant server for hosting &amp; maintaining </a:t>
            </a:r>
            <a:r>
              <a:rPr lang="en-US" dirty="0" err="1"/>
              <a:t>ntl</a:t>
            </a:r>
            <a:r>
              <a:rPr lang="en-US" dirty="0"/>
              <a:t> terminology content</a:t>
            </a:r>
          </a:p>
          <a:p>
            <a:pPr lvl="1"/>
            <a:r>
              <a:rPr lang="en-US" dirty="0"/>
              <a:t>Q: If cloud based, will it be based in Canada</a:t>
            </a:r>
          </a:p>
          <a:p>
            <a:pPr lvl="2"/>
            <a:r>
              <a:rPr lang="en-US" dirty="0"/>
              <a:t>Still in early stage conversations re: data (not expecting PHI)</a:t>
            </a:r>
          </a:p>
          <a:p>
            <a:r>
              <a:rPr lang="en-US" dirty="0"/>
              <a:t>Accessible through APIs &amp; web tools like SHRIMP to browse terminology artefacts</a:t>
            </a:r>
          </a:p>
          <a:p>
            <a:pPr lvl="1"/>
            <a:r>
              <a:rPr lang="en-US" dirty="0"/>
              <a:t>Starting with SCT CA, PCLOCD, CCDD, PrescribeIT, and a lot subsets </a:t>
            </a:r>
          </a:p>
          <a:p>
            <a:pPr lvl="2"/>
            <a:r>
              <a:rPr lang="en-US" dirty="0"/>
              <a:t>When considering from CA Baseline – know that coordination w/ respective content owners – will likely be iterative (so some subsets might be staggered) – TG isn’t going to be shut down in interim or right away – gradual batches – timeline details forthcoming (internal reviews in early summer/June before externals like baseline can review for swaps) - Are there ways CA Baseline community can help?</a:t>
            </a:r>
          </a:p>
          <a:p>
            <a:pPr lvl="1"/>
            <a:r>
              <a:rPr lang="en-US" dirty="0"/>
              <a:t>Q: Is it also intended to host regional ValueSet? IE a province that would want to put their value sets there</a:t>
            </a:r>
          </a:p>
          <a:p>
            <a:pPr lvl="2"/>
            <a:r>
              <a:rPr lang="en-US" dirty="0"/>
              <a:t>A: Expected to host national and international terminologies – still to confirm re other terminologies </a:t>
            </a:r>
          </a:p>
          <a:p>
            <a:pPr lvl="3"/>
            <a:r>
              <a:rPr lang="en-US" dirty="0"/>
              <a:t>A: Discussions w/ provinces (know there are some existing subsets – some may be current, others may not be up to date – asking jurisdictions to review &amp; update if applicable)</a:t>
            </a:r>
          </a:p>
          <a:p>
            <a:pPr lvl="4"/>
            <a:r>
              <a:rPr lang="en-US" dirty="0"/>
              <a:t>They are trying to understand who is actively using what subsets on TG – will be posting questions on HL7 forums to determine if there are issues with porting or retiring subsets that aren’t sure folks are using</a:t>
            </a:r>
          </a:p>
          <a:p>
            <a:pPr lvl="4"/>
            <a:r>
              <a:rPr lang="en-US" dirty="0"/>
              <a:t>Q: Is this the time to evaluate updates for certain practices before the port (i.e., unit value set that mixes code systems) – </a:t>
            </a:r>
          </a:p>
          <a:p>
            <a:pPr lvl="5"/>
            <a:r>
              <a:rPr lang="en-US" dirty="0"/>
              <a:t>A: Anil &amp; Janice working on plan for tidying subsets that have a mix of code systems, as well as bucket of external owned (e.g., </a:t>
            </a:r>
            <a:r>
              <a:rPr lang="en-US" dirty="0" err="1"/>
              <a:t>Telus</a:t>
            </a:r>
            <a:r>
              <a:rPr lang="en-US" dirty="0"/>
              <a:t> owned) and with _ (underscore)</a:t>
            </a:r>
          </a:p>
          <a:p>
            <a:pPr lvl="5"/>
            <a:r>
              <a:rPr lang="en-US" dirty="0"/>
              <a:t>Considering cases where union of code systems (lab v3 have </a:t>
            </a:r>
            <a:r>
              <a:rPr lang="en-US" dirty="0" err="1"/>
              <a:t>pclocd</a:t>
            </a:r>
            <a:r>
              <a:rPr lang="en-US" dirty="0"/>
              <a:t> and </a:t>
            </a:r>
            <a:r>
              <a:rPr lang="en-US" dirty="0" err="1"/>
              <a:t>intl</a:t>
            </a:r>
            <a:r>
              <a:rPr lang="en-US" dirty="0"/>
              <a:t> </a:t>
            </a:r>
            <a:r>
              <a:rPr lang="en-US" dirty="0" err="1"/>
              <a:t>loinc</a:t>
            </a:r>
            <a:r>
              <a:rPr lang="en-US" dirty="0"/>
              <a:t>, Substitute Decision Maker have HL7 and ON specific codes) in a value set – may not be considered bad practice in that bucket</a:t>
            </a:r>
          </a:p>
          <a:p>
            <a:pPr lvl="3"/>
            <a:r>
              <a:rPr lang="en-US" dirty="0"/>
              <a:t>A:Discussions w/ other implementers about this type of use in their terminology solutions</a:t>
            </a:r>
          </a:p>
          <a:p>
            <a:pPr lvl="4"/>
            <a:r>
              <a:rPr lang="en-US" dirty="0"/>
              <a:t>Versioning of value sets often creates complexity in the space of hosting regional content</a:t>
            </a:r>
          </a:p>
          <a:p>
            <a:pPr lvl="1"/>
            <a:r>
              <a:rPr lang="en-US" dirty="0"/>
              <a:t>Q: Existing IG bound to VS in TG (some actively updating, others active but not updating/changing) – want to understand process (same url) and timing for porting over the pointers in our guides</a:t>
            </a:r>
          </a:p>
          <a:p>
            <a:r>
              <a:rPr lang="en-US" dirty="0"/>
              <a:t>Syndication to allow systems to be connected to each other – roadmap item </a:t>
            </a:r>
          </a:p>
          <a:p>
            <a:pPr lvl="1"/>
            <a:r>
              <a:rPr lang="en-US" dirty="0"/>
              <a:t>Q: Does syndication only work with other Ontoserver instances?</a:t>
            </a:r>
          </a:p>
          <a:p>
            <a:pPr lvl="2"/>
            <a:r>
              <a:rPr lang="en-US" dirty="0"/>
              <a:t>A: Don’t need to have another Ontoserver in order to connect through API/syndication</a:t>
            </a:r>
          </a:p>
          <a:p>
            <a:pPr lvl="1"/>
            <a:r>
              <a:rPr lang="en-US" dirty="0"/>
              <a:t>Q: Is there a possibility to leverage licensing options for jurisdictions to be able to have management of their own content (rather than spinning up totally independent instance)</a:t>
            </a:r>
          </a:p>
          <a:p>
            <a:pPr lvl="2"/>
            <a:r>
              <a:rPr lang="en-US" dirty="0"/>
              <a:t>A: Tarek looking into this</a:t>
            </a:r>
          </a:p>
          <a:p>
            <a:r>
              <a:rPr lang="en-US"/>
              <a:t>Q: Who </a:t>
            </a:r>
            <a:r>
              <a:rPr lang="en-US" dirty="0"/>
              <a:t>is contact if there are further questions? Tarek Kadoura (</a:t>
            </a:r>
            <a:r>
              <a:rPr lang="en-US" dirty="0">
                <a:hlinkClick r:id="rId2"/>
              </a:rPr>
              <a:t>tkadoura@infoway-inforoute.ca</a:t>
            </a:r>
            <a:r>
              <a:rPr lang="en-US" dirty="0"/>
              <a:t>)</a:t>
            </a:r>
          </a:p>
          <a:p>
            <a:r>
              <a:rPr lang="en-US" dirty="0"/>
              <a:t>Further announcements and FAQs on forums coming as well as discussions with implementers to apply lessons learned/feedback/need considerations</a:t>
            </a:r>
          </a:p>
        </p:txBody>
      </p:sp>
    </p:spTree>
    <p:extLst>
      <p:ext uri="{BB962C8B-B14F-4D97-AF65-F5344CB8AC3E}">
        <p14:creationId xmlns:p14="http://schemas.microsoft.com/office/powerpoint/2010/main" val="3331433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1AF6D-8D2E-E034-1118-9EB3B4E1B40B}"/>
              </a:ext>
            </a:extLst>
          </p:cNvPr>
          <p:cNvSpPr>
            <a:spLocks noGrp="1"/>
          </p:cNvSpPr>
          <p:nvPr>
            <p:ph type="title"/>
          </p:nvPr>
        </p:nvSpPr>
        <p:spPr/>
        <p:txBody>
          <a:bodyPr/>
          <a:lstStyle/>
          <a:p>
            <a:r>
              <a:rPr lang="en-US" dirty="0"/>
              <a:t>Community Issue Log</a:t>
            </a:r>
          </a:p>
        </p:txBody>
      </p:sp>
      <p:sp>
        <p:nvSpPr>
          <p:cNvPr id="3" name="Content Placeholder 2">
            <a:extLst>
              <a:ext uri="{FF2B5EF4-FFF2-40B4-BE49-F238E27FC236}">
                <a16:creationId xmlns:a16="http://schemas.microsoft.com/office/drawing/2014/main" id="{59E5AA8B-4CED-6D2C-853F-1F855848D63F}"/>
              </a:ext>
            </a:extLst>
          </p:cNvPr>
          <p:cNvSpPr>
            <a:spLocks noGrp="1"/>
          </p:cNvSpPr>
          <p:nvPr>
            <p:ph idx="1"/>
          </p:nvPr>
        </p:nvSpPr>
        <p:spPr/>
        <p:txBody>
          <a:bodyPr>
            <a:normAutofit fontScale="40000" lnSpcReduction="20000"/>
          </a:bodyPr>
          <a:lstStyle/>
          <a:p>
            <a:pPr marL="0" indent="0">
              <a:buNone/>
            </a:pPr>
            <a:r>
              <a:rPr lang="en-US" sz="2700" b="1" dirty="0"/>
              <a:t>Discussion:</a:t>
            </a:r>
          </a:p>
          <a:p>
            <a:r>
              <a:rPr lang="en-US" sz="2700" dirty="0">
                <a:hlinkClick r:id="rId2"/>
              </a:rPr>
              <a:t>https://simplifier.net/cabaseline/practitionerroleprofile/~issues/2499</a:t>
            </a:r>
            <a:endParaRPr lang="en-US" sz="2700" dirty="0"/>
          </a:p>
          <a:p>
            <a:pPr lvl="1"/>
            <a:r>
              <a:rPr lang="en-US" sz="2700" dirty="0"/>
              <a:t>MS &amp; Cardinality Requirements on Sub-elements under PractitionerRole.telecom</a:t>
            </a:r>
          </a:p>
          <a:p>
            <a:r>
              <a:rPr lang="en-US" sz="2700" dirty="0">
                <a:hlinkClick r:id="rId3"/>
              </a:rPr>
              <a:t>https://simplifier.net/cabaseline/patientprofile/~issues/2503</a:t>
            </a:r>
            <a:endParaRPr lang="en-US" sz="2700" dirty="0"/>
          </a:p>
          <a:p>
            <a:pPr lvl="1"/>
            <a:r>
              <a:rPr lang="en-US" sz="2700" dirty="0"/>
              <a:t>Identifier type slicing impacting re-slicing </a:t>
            </a:r>
          </a:p>
          <a:p>
            <a:r>
              <a:rPr lang="en-US" sz="2700" dirty="0">
                <a:hlinkClick r:id="rId4"/>
              </a:rPr>
              <a:t>https://simplifier.net/cabaseline/~issues/2493</a:t>
            </a:r>
            <a:r>
              <a:rPr lang="en-US" sz="2700" dirty="0"/>
              <a:t>  </a:t>
            </a:r>
          </a:p>
          <a:p>
            <a:pPr lvl="1"/>
            <a:r>
              <a:rPr lang="en-US" sz="2700" dirty="0"/>
              <a:t>QA Item: Errors with Invariants</a:t>
            </a:r>
          </a:p>
          <a:p>
            <a:r>
              <a:rPr lang="en-US" sz="2700" dirty="0">
                <a:hlinkClick r:id="rId5"/>
              </a:rPr>
              <a:t>https://simplifier.net/cabaseline/~issues/2495</a:t>
            </a:r>
            <a:endParaRPr lang="en-US" sz="2700" dirty="0"/>
          </a:p>
          <a:p>
            <a:pPr lvl="1"/>
            <a:r>
              <a:rPr lang="en-US" sz="2700" dirty="0"/>
              <a:t>Compilation valueSet issue (but also opportunity to discuss updating valueSets for Immunization) </a:t>
            </a:r>
          </a:p>
          <a:p>
            <a:pPr marL="457200" lvl="1" indent="0">
              <a:buNone/>
            </a:pPr>
            <a:endParaRPr lang="en-US" sz="2700" dirty="0"/>
          </a:p>
          <a:p>
            <a:r>
              <a:rPr lang="en-US" sz="2700" dirty="0">
                <a:hlinkClick r:id="rId6"/>
              </a:rPr>
              <a:t>https://simplifier.net/cabaseline/~issues/2489</a:t>
            </a:r>
            <a:endParaRPr lang="en-US" sz="2700" dirty="0"/>
          </a:p>
          <a:p>
            <a:pPr lvl="1"/>
            <a:r>
              <a:rPr lang="en-US" sz="2700" dirty="0"/>
              <a:t>QA Item: Confirm if we can close non-resolving IPS valueSet issue (resolving now – what about in IGP QA report?)</a:t>
            </a:r>
          </a:p>
          <a:p>
            <a:pPr marL="457200" lvl="1" indent="0">
              <a:buNone/>
            </a:pPr>
            <a:endParaRPr lang="en-US" sz="2700" dirty="0"/>
          </a:p>
          <a:p>
            <a:pPr marL="0" indent="0">
              <a:buNone/>
            </a:pPr>
            <a:r>
              <a:rPr lang="en-US" sz="2700" b="1" dirty="0"/>
              <a:t>Resolved: Needs volunteer to apply</a:t>
            </a:r>
          </a:p>
          <a:p>
            <a:r>
              <a:rPr lang="en-US" sz="2700" dirty="0">
                <a:hlinkClick r:id="rId7"/>
              </a:rPr>
              <a:t>https://simplifier.net/cabaseline/diagnosticreportprofile/~issues/2500</a:t>
            </a:r>
            <a:endParaRPr lang="en-US" sz="2700" dirty="0"/>
          </a:p>
          <a:p>
            <a:pPr lvl="1"/>
            <a:r>
              <a:rPr lang="en-US" sz="2700" dirty="0"/>
              <a:t>DR Result Slicing</a:t>
            </a:r>
          </a:p>
          <a:p>
            <a:r>
              <a:rPr lang="en-US" sz="2700" dirty="0">
                <a:hlinkClick r:id="rId8"/>
              </a:rPr>
              <a:t>https://simplifier.net/canadianfhirbaselineprofilesca-core/~issues/2501</a:t>
            </a:r>
            <a:endParaRPr lang="en-US" sz="2700" dirty="0"/>
          </a:p>
          <a:p>
            <a:pPr lvl="1"/>
            <a:r>
              <a:rPr lang="en-US" sz="2700" dirty="0"/>
              <a:t>Name invariants (given, name, text, or DAR)</a:t>
            </a:r>
          </a:p>
          <a:p>
            <a:r>
              <a:rPr lang="en-US" sz="2700" dirty="0"/>
              <a:t> </a:t>
            </a:r>
            <a:r>
              <a:rPr lang="en-US" sz="2700" dirty="0">
                <a:hlinkClick r:id="rId9"/>
              </a:rPr>
              <a:t>https://simplifier.net/cabaseline/medicationprofile/~issues/1885</a:t>
            </a:r>
            <a:endParaRPr lang="en-US" sz="2700" dirty="0"/>
          </a:p>
          <a:p>
            <a:pPr lvl="1"/>
            <a:r>
              <a:rPr lang="en-US" sz="2700" dirty="0"/>
              <a:t>Updating medication.code example to use code systems instead of value set URLs</a:t>
            </a:r>
          </a:p>
          <a:p>
            <a:pPr lvl="1"/>
            <a:endParaRPr lang="en-US" sz="2000" dirty="0"/>
          </a:p>
        </p:txBody>
      </p:sp>
    </p:spTree>
    <p:extLst>
      <p:ext uri="{BB962C8B-B14F-4D97-AF65-F5344CB8AC3E}">
        <p14:creationId xmlns:p14="http://schemas.microsoft.com/office/powerpoint/2010/main" val="884068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Stub Value Sets</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p:txBody>
          <a:bodyPr>
            <a:normAutofit fontScale="92500" lnSpcReduction="20000"/>
          </a:bodyPr>
          <a:lstStyle/>
          <a:p>
            <a:r>
              <a:rPr lang="en-US" dirty="0"/>
              <a:t>Previously implemented “stub value sets” to help improve experience for folks who would click the value set directly (w/o logging into Terminology Gateway first)</a:t>
            </a:r>
          </a:p>
          <a:p>
            <a:pPr lvl="1"/>
            <a:r>
              <a:rPr lang="en-US" dirty="0"/>
              <a:t>4/26: They are empty but provide a human pointer to the location of the valueSet on Terminology Gateway to prevent a 403 error if a user isn’t already logged on before clicking the valueSet link</a:t>
            </a:r>
          </a:p>
          <a:p>
            <a:r>
              <a:rPr lang="en-US" dirty="0"/>
              <a:t>AB raised that they are using Practitioner/PractitionerRole until CA Core profiles stabilized further but some terminology in PR still doesn’t have a stub value set (some does)</a:t>
            </a:r>
          </a:p>
          <a:p>
            <a:r>
              <a:rPr lang="en-US" dirty="0"/>
              <a:t>Do we make that the approach for any terminology referenced in CA Baseline? </a:t>
            </a:r>
          </a:p>
          <a:p>
            <a:pPr lvl="1"/>
            <a:r>
              <a:rPr lang="en-US" dirty="0"/>
              <a:t>4/26: Need to understand what has been implemented relative to stub value sets and whether terminology server would fill this need to narrow down discussion/decision</a:t>
            </a:r>
          </a:p>
        </p:txBody>
      </p:sp>
    </p:spTree>
    <p:extLst>
      <p:ext uri="{BB962C8B-B14F-4D97-AF65-F5344CB8AC3E}">
        <p14:creationId xmlns:p14="http://schemas.microsoft.com/office/powerpoint/2010/main" val="3711790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Lessons learned that we could apply towards balloting CA FHIR Baseline?</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a:xfrm>
            <a:off x="838200" y="1825625"/>
            <a:ext cx="10515600" cy="4667250"/>
          </a:xfrm>
        </p:spPr>
        <p:txBody>
          <a:bodyPr>
            <a:normAutofit fontScale="70000" lnSpcReduction="20000"/>
          </a:bodyPr>
          <a:lstStyle/>
          <a:p>
            <a:r>
              <a:rPr lang="en-US" dirty="0"/>
              <a:t>Span of profiles? Timing?</a:t>
            </a:r>
          </a:p>
          <a:p>
            <a:pPr lvl="1"/>
            <a:r>
              <a:rPr lang="en-US" dirty="0"/>
              <a:t>Timing when there are other ballots (HL7 Int, pan-Canadian specs, etc.) might make it difficult to get feedback on baseline (same reviewers across all)</a:t>
            </a:r>
          </a:p>
          <a:p>
            <a:pPr lvl="1"/>
            <a:r>
              <a:rPr lang="en-US" dirty="0"/>
              <a:t>Interdependencies/impact to other guides (e.g., if baseline version X imposed by Core Y, if dependent on value sets) </a:t>
            </a:r>
          </a:p>
          <a:p>
            <a:pPr lvl="2"/>
            <a:r>
              <a:rPr lang="en-US" dirty="0"/>
              <a:t>Would like to have highest dependency changes in </a:t>
            </a:r>
            <a:r>
              <a:rPr lang="en-US" dirty="0">
                <a:sym typeface="Wingdings" panose="05000000000000000000" pitchFamily="2" charset="2"/>
              </a:rPr>
              <a:t> if this accomplished with packaging, does this change how ballot would be approached by baseline</a:t>
            </a:r>
          </a:p>
          <a:p>
            <a:pPr lvl="3"/>
            <a:r>
              <a:rPr lang="en-US" dirty="0"/>
              <a:t>Depends on what packaging is being used for (e.g., getting patches in vs formal published versions that infer additional meaning or that introduce breaking changes)</a:t>
            </a:r>
          </a:p>
          <a:p>
            <a:pPr lvl="1"/>
            <a:r>
              <a:rPr lang="en-US" dirty="0"/>
              <a:t>Because goal is to broaden exposure beyond folks who have been actively engaged in the baseline – the timing it takes for them to get up to speed with the specification should be considered (because many of those engaged in baseline to date may already have been shaping it through calls &amp; community issues) </a:t>
            </a:r>
          </a:p>
          <a:p>
            <a:r>
              <a:rPr lang="en-US" dirty="0"/>
              <a:t>Community Review? Facilitation? Disposition cycle?</a:t>
            </a:r>
          </a:p>
          <a:p>
            <a:pPr lvl="1"/>
            <a:r>
              <a:rPr lang="en-US" dirty="0"/>
              <a:t>Would need some capacity to track down folks for disposition calls if we hosted them as a CA Baseline (e.g., </a:t>
            </a:r>
            <a:r>
              <a:rPr lang="en-US" dirty="0" err="1"/>
              <a:t>equiv</a:t>
            </a:r>
            <a:r>
              <a:rPr lang="en-US" dirty="0"/>
              <a:t> to discuss in person)</a:t>
            </a:r>
          </a:p>
          <a:p>
            <a:pPr lvl="2"/>
            <a:r>
              <a:rPr lang="en-US" dirty="0"/>
              <a:t>posting a schedule might be a way of dealing with that with our current capacity challenge w/ volunteers</a:t>
            </a:r>
          </a:p>
          <a:p>
            <a:pPr lvl="2"/>
            <a:r>
              <a:rPr lang="en-US" dirty="0"/>
              <a:t>Could have our </a:t>
            </a:r>
            <a:r>
              <a:rPr lang="en-US" dirty="0" err="1"/>
              <a:t>friday</a:t>
            </a:r>
            <a:r>
              <a:rPr lang="en-US" dirty="0"/>
              <a:t> calls ahead of time to triage what goes into the schedule (starting this way anticipating it scales)</a:t>
            </a:r>
          </a:p>
          <a:p>
            <a:r>
              <a:rPr lang="en-US" dirty="0"/>
              <a:t>Ballot sheets &amp; technology? What else?</a:t>
            </a:r>
          </a:p>
          <a:p>
            <a:pPr lvl="1"/>
            <a:r>
              <a:rPr lang="en-US" dirty="0"/>
              <a:t>Initially (if low feedback) the spreadsheets may help streamline the process in the beginning for triage-</a:t>
            </a:r>
            <a:r>
              <a:rPr lang="en-US" dirty="0" err="1"/>
              <a:t>rs</a:t>
            </a:r>
            <a:r>
              <a:rPr lang="en-US" dirty="0"/>
              <a:t> (but hybridization may be more helpful once feedback grows high in volume) – targeted audience should be considered for who we want to provide feedback to the baseline</a:t>
            </a:r>
          </a:p>
        </p:txBody>
      </p:sp>
    </p:spTree>
    <p:extLst>
      <p:ext uri="{BB962C8B-B14F-4D97-AF65-F5344CB8AC3E}">
        <p14:creationId xmlns:p14="http://schemas.microsoft.com/office/powerpoint/2010/main" val="3444795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AFDEA-7DDC-066F-B2C1-DF7C2082DBF9}"/>
              </a:ext>
            </a:extLst>
          </p:cNvPr>
          <p:cNvSpPr>
            <a:spLocks noGrp="1"/>
          </p:cNvSpPr>
          <p:nvPr>
            <p:ph type="title"/>
          </p:nvPr>
        </p:nvSpPr>
        <p:spPr/>
        <p:txBody>
          <a:bodyPr/>
          <a:lstStyle/>
          <a:p>
            <a:r>
              <a:rPr lang="en-US" dirty="0" err="1"/>
              <a:t>Owncloud</a:t>
            </a:r>
            <a:endParaRPr lang="en-US" dirty="0"/>
          </a:p>
        </p:txBody>
      </p:sp>
      <p:sp>
        <p:nvSpPr>
          <p:cNvPr id="3" name="Content Placeholder 2">
            <a:extLst>
              <a:ext uri="{FF2B5EF4-FFF2-40B4-BE49-F238E27FC236}">
                <a16:creationId xmlns:a16="http://schemas.microsoft.com/office/drawing/2014/main" id="{E2CBFC8F-8338-ECC3-EC1B-9802DE07E296}"/>
              </a:ext>
            </a:extLst>
          </p:cNvPr>
          <p:cNvSpPr>
            <a:spLocks noGrp="1"/>
          </p:cNvSpPr>
          <p:nvPr>
            <p:ph idx="1"/>
          </p:nvPr>
        </p:nvSpPr>
        <p:spPr/>
        <p:txBody>
          <a:bodyPr>
            <a:normAutofit fontScale="77500" lnSpcReduction="20000"/>
          </a:bodyPr>
          <a:lstStyle/>
          <a:p>
            <a:r>
              <a:rPr lang="en-US" dirty="0"/>
              <a:t>New public link:</a:t>
            </a:r>
            <a:r>
              <a:rPr lang="en-US" sz="1800" dirty="0">
                <a:effectLst/>
                <a:latin typeface="Calibri" panose="020F0502020204030204" pitchFamily="34" charset="0"/>
                <a:hlinkClick r:id="rId2"/>
              </a:rPr>
              <a:t>https://storage.infoway-inforoute.ca/index.php/s/PgsnnhYm6iaabLk</a:t>
            </a:r>
            <a:endParaRPr lang="en-US" sz="1800" dirty="0">
              <a:latin typeface="Calibri" panose="020F0502020204030204" pitchFamily="34" charset="0"/>
            </a:endParaRPr>
          </a:p>
          <a:p>
            <a:pPr lvl="1"/>
            <a:r>
              <a:rPr lang="en-US" dirty="0"/>
              <a:t>Challenge over last few weeks as </a:t>
            </a:r>
            <a:r>
              <a:rPr lang="en-US" dirty="0" err="1"/>
              <a:t>ownclouder</a:t>
            </a:r>
            <a:r>
              <a:rPr lang="en-US" dirty="0"/>
              <a:t> folder intended for point in time collaboration / offload rather than persistent storage</a:t>
            </a:r>
          </a:p>
          <a:p>
            <a:pPr lvl="1"/>
            <a:r>
              <a:rPr lang="en-US" dirty="0"/>
              <a:t>Automatic Refresh/Time-out will could happen again in future</a:t>
            </a:r>
          </a:p>
          <a:p>
            <a:pPr marL="457200" lvl="1" indent="0">
              <a:buNone/>
            </a:pPr>
            <a:endParaRPr lang="en-US" sz="1400" dirty="0">
              <a:latin typeface="Calibri" panose="020F0502020204030204" pitchFamily="34" charset="0"/>
            </a:endParaRPr>
          </a:p>
          <a:p>
            <a:r>
              <a:rPr lang="en-US" dirty="0"/>
              <a:t>Now that we’re hosting recordings on our </a:t>
            </a:r>
            <a:r>
              <a:rPr lang="en-US" dirty="0" err="1"/>
              <a:t>youtube</a:t>
            </a:r>
            <a:r>
              <a:rPr lang="en-US" dirty="0"/>
              <a:t> channel, </a:t>
            </a:r>
            <a:r>
              <a:rPr lang="en-US" dirty="0" err="1"/>
              <a:t>owncloud</a:t>
            </a:r>
            <a:r>
              <a:rPr lang="en-US" dirty="0"/>
              <a:t> has largely been used (every few months) for special topic presentation uploads</a:t>
            </a:r>
          </a:p>
          <a:p>
            <a:endParaRPr lang="en-US" dirty="0"/>
          </a:p>
          <a:p>
            <a:r>
              <a:rPr lang="en-US" dirty="0"/>
              <a:t>Should we port everything over to Infocentral for storage and just load any special topic presentations to the Infocentral FHIR Implementers -&gt; CA Baseline Profiling Folder?</a:t>
            </a:r>
          </a:p>
          <a:p>
            <a:pPr lvl="1"/>
            <a:r>
              <a:rPr lang="en-US" dirty="0"/>
              <a:t>Natural behavior (folks look for other documents that place)</a:t>
            </a:r>
          </a:p>
          <a:p>
            <a:r>
              <a:rPr lang="en-US" dirty="0"/>
              <a:t> </a:t>
            </a:r>
            <a:r>
              <a:rPr lang="en-US" sz="2800" dirty="0">
                <a:effectLst/>
                <a:latin typeface="Calibri" panose="020F0502020204030204" pitchFamily="34" charset="0"/>
                <a:hlinkClick r:id="rId3"/>
              </a:rPr>
              <a:t>https://infocentral.infoway-inforoute.ca/en/resources/docs/fhir/ca-baseline-materials</a:t>
            </a:r>
            <a:r>
              <a:rPr lang="en-US" sz="2800" dirty="0">
                <a:latin typeface="Calibri" panose="020F0502020204030204" pitchFamily="34" charset="0"/>
              </a:rPr>
              <a:t> </a:t>
            </a:r>
            <a:r>
              <a:rPr lang="en-US" dirty="0"/>
              <a:t>Sheridan will begin porting information, we’ll have the folder link on future call housekeeping, and forum post, following that we can have the </a:t>
            </a:r>
            <a:r>
              <a:rPr lang="en-US" dirty="0" err="1"/>
              <a:t>owncloud</a:t>
            </a:r>
            <a:r>
              <a:rPr lang="en-US" dirty="0"/>
              <a:t> link dismissed</a:t>
            </a:r>
          </a:p>
        </p:txBody>
      </p:sp>
    </p:spTree>
    <p:extLst>
      <p:ext uri="{BB962C8B-B14F-4D97-AF65-F5344CB8AC3E}">
        <p14:creationId xmlns:p14="http://schemas.microsoft.com/office/powerpoint/2010/main" val="33889751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Potential Topics for Resumed Series</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lvl="1">
              <a:spcBef>
                <a:spcPts val="0"/>
              </a:spcBef>
            </a:pPr>
            <a:r>
              <a:rPr lang="en-US" sz="2000" dirty="0">
                <a:solidFill>
                  <a:schemeClr val="accent6"/>
                </a:solidFill>
                <a:latin typeface="Calibri" panose="020F0502020204030204" pitchFamily="34" charset="0"/>
              </a:rPr>
              <a:t>Lessons Learned from recent ballot that we could apply to future CA FHIR Baseline Ballot(s)</a:t>
            </a:r>
          </a:p>
          <a:p>
            <a:pPr lvl="1">
              <a:spcBef>
                <a:spcPts val="0"/>
              </a:spcBef>
            </a:pPr>
            <a:r>
              <a:rPr lang="en-US" sz="2000" dirty="0">
                <a:latin typeface="Calibri" panose="020F0502020204030204" pitchFamily="34" charset="0"/>
              </a:rPr>
              <a:t>Identification of how we'd like to address potential changes that came out of review of CA Core (e.g., harmonizing around name invariant)</a:t>
            </a:r>
          </a:p>
          <a:p>
            <a:pPr lvl="1">
              <a:spcBef>
                <a:spcPts val="0"/>
              </a:spcBef>
            </a:pPr>
            <a:r>
              <a:rPr lang="en-US" sz="2000" dirty="0">
                <a:solidFill>
                  <a:schemeClr val="accent6"/>
                </a:solidFill>
                <a:latin typeface="Calibri" panose="020F0502020204030204" pitchFamily="34" charset="0"/>
              </a:rPr>
              <a:t>Simplifier Project URL &amp; Canonical URL Changes?</a:t>
            </a:r>
          </a:p>
          <a:p>
            <a:pPr lvl="1">
              <a:spcBef>
                <a:spcPts val="0"/>
              </a:spcBef>
            </a:pPr>
            <a:r>
              <a:rPr lang="en-US" sz="2000" dirty="0">
                <a:latin typeface="Calibri" panose="020F0502020204030204" pitchFamily="34" charset="0"/>
              </a:rPr>
              <a:t>Stub value set approach</a:t>
            </a:r>
          </a:p>
          <a:p>
            <a:pPr lvl="1">
              <a:spcBef>
                <a:spcPts val="0"/>
              </a:spcBef>
            </a:pPr>
            <a:r>
              <a:rPr lang="en-US" sz="2000" dirty="0">
                <a:solidFill>
                  <a:schemeClr val="accent6"/>
                </a:solidFill>
                <a:latin typeface="Calibri" panose="020F0502020204030204" pitchFamily="34" charset="0"/>
              </a:rPr>
              <a:t>Community Issue items (new item added in Feb)</a:t>
            </a:r>
          </a:p>
          <a:p>
            <a:pPr lvl="1">
              <a:spcBef>
                <a:spcPts val="0"/>
              </a:spcBef>
            </a:pPr>
            <a:r>
              <a:rPr lang="en-US" sz="2000" dirty="0">
                <a:latin typeface="Calibri" panose="020F0502020204030204" pitchFamily="34" charset="0"/>
              </a:rPr>
              <a:t>Reconnecting to current state w/ roadmap diagram and prior questions (agenda item over next few months)</a:t>
            </a:r>
          </a:p>
          <a:p>
            <a:pPr lvl="1">
              <a:spcBef>
                <a:spcPts val="0"/>
              </a:spcBef>
            </a:pPr>
            <a:r>
              <a:rPr lang="en-US" sz="2000" dirty="0">
                <a:solidFill>
                  <a:schemeClr val="accent1"/>
                </a:solidFill>
                <a:latin typeface="Calibri" panose="020F0502020204030204" pitchFamily="34" charset="0"/>
              </a:rPr>
              <a:t>Language translations &amp; incorporation in the ValueSets/CodeSystems (may be a good hybrid topics with terminology WG) with lens of valueSets from the baseline (what it looks like/how it’s used in profile &amp; users)</a:t>
            </a:r>
          </a:p>
          <a:p>
            <a:pPr lvl="1">
              <a:spcBef>
                <a:spcPts val="0"/>
              </a:spcBef>
            </a:pPr>
            <a:r>
              <a:rPr lang="en-US" sz="2000" dirty="0">
                <a:latin typeface="Calibri" panose="020F0502020204030204" pitchFamily="34" charset="0"/>
              </a:rPr>
              <a:t>Return to discussion around MS/Obligations as a baseline specification – check back in with other bases &amp; cores on structured expectations &amp; guidance</a:t>
            </a:r>
          </a:p>
          <a:p>
            <a:pPr lvl="1">
              <a:spcBef>
                <a:spcPts val="0"/>
              </a:spcBef>
            </a:pPr>
            <a:r>
              <a:rPr lang="en-US" sz="2000" dirty="0">
                <a:latin typeface="Calibri" panose="020F0502020204030204" pitchFamily="34" charset="0"/>
              </a:rPr>
              <a:t>What is CA Baseline group scope in relationship to CA Core </a:t>
            </a:r>
          </a:p>
          <a:p>
            <a:pPr lvl="1">
              <a:spcBef>
                <a:spcPts val="0"/>
              </a:spcBef>
            </a:pPr>
            <a:r>
              <a:rPr lang="en-US" sz="2000" dirty="0">
                <a:solidFill>
                  <a:schemeClr val="accent1"/>
                </a:solidFill>
                <a:latin typeface="Calibri" panose="020F0502020204030204" pitchFamily="34" charset="0"/>
              </a:rPr>
              <a:t>Explore whether our guide for ballot of CA Baseline should be made in simplifier (guide version publishing) or through the IGP process</a:t>
            </a:r>
          </a:p>
        </p:txBody>
      </p:sp>
    </p:spTree>
    <p:extLst>
      <p:ext uri="{BB962C8B-B14F-4D97-AF65-F5344CB8AC3E}">
        <p14:creationId xmlns:p14="http://schemas.microsoft.com/office/powerpoint/2010/main" val="1801037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4312</TotalTime>
  <Words>1677</Words>
  <Application>Microsoft Office PowerPoint</Application>
  <PresentationFormat>Widescreen</PresentationFormat>
  <Paragraphs>98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CA-Baseline May 2024 Profiling Call</vt:lpstr>
      <vt:lpstr>Agenda</vt:lpstr>
      <vt:lpstr>Terminology Server Discussion</vt:lpstr>
      <vt:lpstr>Community Issue Log</vt:lpstr>
      <vt:lpstr>Stub Value Sets</vt:lpstr>
      <vt:lpstr>Lessons learned that we could apply towards balloting CA FHIR Baseline?</vt:lpstr>
      <vt:lpstr>Owncloud</vt:lpstr>
      <vt:lpstr>Potential Topics for Resumed Series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33</cp:revision>
  <dcterms:created xsi:type="dcterms:W3CDTF">2022-10-14T17:58:45Z</dcterms:created>
  <dcterms:modified xsi:type="dcterms:W3CDTF">2024-05-03T18:37:25Z</dcterms:modified>
</cp:coreProperties>
</file>