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284" r:id="rId2"/>
    <p:sldId id="330" r:id="rId3"/>
    <p:sldId id="383" r:id="rId4"/>
    <p:sldId id="387" r:id="rId5"/>
    <p:sldId id="376" r:id="rId6"/>
    <p:sldId id="381" r:id="rId7"/>
    <p:sldId id="382" r:id="rId8"/>
    <p:sldId id="384" r:id="rId9"/>
    <p:sldId id="385" r:id="rId10"/>
    <p:sldId id="386" r:id="rId11"/>
    <p:sldId id="33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
      <p:font typeface="Helvetica Neue Light" panose="020B0604020202020204" charset="0"/>
      <p:regular r:id="rId22"/>
      <p:bold r:id="rId23"/>
      <p:italic r:id="rId24"/>
      <p:boldItalic r:id="rId25"/>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30"/>
            <p14:sldId id="383"/>
            <p14:sldId id="387"/>
            <p14:sldId id="376"/>
            <p14:sldId id="381"/>
            <p14:sldId id="382"/>
            <p14:sldId id="384"/>
            <p14:sldId id="385"/>
            <p14:sldId id="386"/>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0741" autoAdjust="0"/>
  </p:normalViewPr>
  <p:slideViewPr>
    <p:cSldViewPr snapToGrid="0" snapToObjects="1">
      <p:cViewPr varScale="1">
        <p:scale>
          <a:sx n="109" d="100"/>
          <a:sy n="109" d="100"/>
        </p:scale>
        <p:origin x="110" y="446"/>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4613" marR="0" lvl="0" indent="182563"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E1E1E"/>
                </a:solidFill>
                <a:effectLst/>
                <a:uLnTx/>
                <a:uFillTx/>
              </a:rPr>
              <a:t>The logo can be changed in the master slides.  Please use the following instructions</a:t>
            </a:r>
          </a:p>
          <a:p>
            <a:pPr marL="1344613" marR="0" lvl="0" indent="182563"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1E1E1E"/>
              </a:solidFill>
              <a:effectLst/>
              <a:uLnTx/>
              <a:uFillTx/>
            </a:endParaRP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view &gt; slide master.</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Right click on the logo and select change picture. </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the image you want to use.  You may need to scale the image accordingly</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When you're done, select close master view.</a:t>
            </a:r>
          </a:p>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49331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37360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17812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58124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83134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47287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98345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58996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755709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a:t>
            </a:r>
            <a:r>
              <a:rPr lang="en-CA" sz="1000" b="0" cap="none" dirty="0" err="1">
                <a:solidFill>
                  <a:srgbClr val="181F2D"/>
                </a:solidFill>
              </a:rPr>
              <a:t>infoway</a:t>
            </a:r>
            <a:r>
              <a:rPr lang="en-CA" sz="1000" b="0" cap="none" dirty="0">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2461767"/>
            <a:ext cx="5200650" cy="1371324"/>
          </a:xfrm>
        </p:spPr>
        <p:txBody>
          <a:bodyPr/>
          <a:lstStyle/>
          <a:p>
            <a:r>
              <a:rPr lang="en-US" dirty="0"/>
              <a:t>Feb 2023 </a:t>
            </a:r>
            <a:br>
              <a:rPr lang="en-US" dirty="0"/>
            </a:br>
            <a:r>
              <a:rPr lang="en-US" dirty="0"/>
              <a:t>HL7 Canada Community</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IPS / IPA – Status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50170" y="814735"/>
            <a:ext cx="7643660" cy="4041113"/>
          </a:xfrm>
        </p:spPr>
        <p:txBody>
          <a:bodyPr>
            <a:normAutofit fontScale="40000" lnSpcReduction="20000"/>
          </a:bodyPr>
          <a:lstStyle/>
          <a:p>
            <a:pPr marL="1524" indent="0">
              <a:buNone/>
            </a:pPr>
            <a:r>
              <a:rPr lang="en-CA" sz="3000" b="1" i="0" u="none" strike="noStrike" baseline="0" dirty="0">
                <a:solidFill>
                  <a:srgbClr val="000000"/>
                </a:solidFill>
                <a:latin typeface="Arial" panose="020B0604020202020204" pitchFamily="34" charset="0"/>
              </a:rPr>
              <a:t>IPS project status</a:t>
            </a:r>
          </a:p>
          <a:p>
            <a:r>
              <a:rPr lang="fr-FR" sz="2800" dirty="0" err="1">
                <a:solidFill>
                  <a:srgbClr val="000000"/>
                </a:solidFill>
                <a:latin typeface="Arial" panose="020B0604020202020204" pitchFamily="34" charset="0"/>
              </a:rPr>
              <a:t>Current</a:t>
            </a:r>
            <a:r>
              <a:rPr lang="fr-FR" sz="2800" dirty="0">
                <a:solidFill>
                  <a:srgbClr val="000000"/>
                </a:solidFill>
                <a:latin typeface="Arial" panose="020B0604020202020204" pitchFamily="34" charset="0"/>
              </a:rPr>
              <a:t> version - https://build.fhir.org/ig/HL7/fhir-ips/ </a:t>
            </a:r>
          </a:p>
          <a:p>
            <a:r>
              <a:rPr lang="en-CA" sz="2800" dirty="0">
                <a:solidFill>
                  <a:srgbClr val="000000"/>
                </a:solidFill>
                <a:latin typeface="Arial" panose="020B0604020202020204" pitchFamily="34" charset="0"/>
              </a:rPr>
              <a:t>Published version - https://hl7.org/fhir/uv/ips </a:t>
            </a:r>
          </a:p>
          <a:p>
            <a:r>
              <a:rPr lang="en-CA" sz="2800" dirty="0">
                <a:solidFill>
                  <a:srgbClr val="000000"/>
                </a:solidFill>
                <a:latin typeface="Arial" panose="020B0604020202020204" pitchFamily="34" charset="0"/>
              </a:rPr>
              <a:t>Published in November 2022 </a:t>
            </a:r>
          </a:p>
          <a:p>
            <a:r>
              <a:rPr lang="en-CA" sz="2800" dirty="0">
                <a:solidFill>
                  <a:srgbClr val="000000"/>
                </a:solidFill>
                <a:latin typeface="Arial" panose="020B0604020202020204" pitchFamily="34" charset="0"/>
              </a:rPr>
              <a:t>Newly added resources </a:t>
            </a:r>
          </a:p>
          <a:p>
            <a:r>
              <a:rPr lang="en-CA" sz="2800" dirty="0">
                <a:solidFill>
                  <a:srgbClr val="000000"/>
                </a:solidFill>
                <a:latin typeface="Arial" panose="020B0604020202020204" pitchFamily="34" charset="0"/>
              </a:rPr>
              <a:t>Added $summary operation </a:t>
            </a:r>
          </a:p>
          <a:p>
            <a:r>
              <a:rPr lang="en-CA" sz="2800" dirty="0">
                <a:solidFill>
                  <a:srgbClr val="000000"/>
                </a:solidFill>
                <a:latin typeface="Arial" panose="020B0604020202020204" pitchFamily="34" charset="0"/>
              </a:rPr>
              <a:t>Evaluated MustSupport </a:t>
            </a:r>
          </a:p>
          <a:p>
            <a:r>
              <a:rPr lang="en-CA" sz="2800" dirty="0">
                <a:solidFill>
                  <a:srgbClr val="000000"/>
                </a:solidFill>
                <a:latin typeface="Arial" panose="020B0604020202020204" pitchFamily="34" charset="0"/>
              </a:rPr>
              <a:t>Terminology updates - even if not a SNOMED affiliate </a:t>
            </a:r>
          </a:p>
          <a:p>
            <a:r>
              <a:rPr lang="en-CA" sz="3000" b="1" dirty="0">
                <a:solidFill>
                  <a:srgbClr val="FF0000"/>
                </a:solidFill>
                <a:latin typeface="Arial" panose="020B0604020202020204" pitchFamily="34" charset="0"/>
              </a:rPr>
              <a:t>Canada hosting </a:t>
            </a:r>
            <a:r>
              <a:rPr lang="en-CA" sz="3000" b="1" dirty="0" err="1">
                <a:solidFill>
                  <a:srgbClr val="FF0000"/>
                </a:solidFill>
                <a:latin typeface="Arial" panose="020B0604020202020204" pitchFamily="34" charset="0"/>
              </a:rPr>
              <a:t>Projectathons</a:t>
            </a:r>
            <a:r>
              <a:rPr lang="en-CA" sz="3000" b="1" dirty="0">
                <a:solidFill>
                  <a:srgbClr val="FF0000"/>
                </a:solidFill>
                <a:latin typeface="Arial" panose="020B0604020202020204" pitchFamily="34" charset="0"/>
              </a:rPr>
              <a:t> for their national adaption of IPS (PS-CA)</a:t>
            </a:r>
            <a:r>
              <a:rPr lang="en-CA" sz="3000" b="1" dirty="0">
                <a:solidFill>
                  <a:srgbClr val="000000"/>
                </a:solidFill>
                <a:latin typeface="Arial" panose="020B0604020202020204" pitchFamily="34" charset="0"/>
              </a:rPr>
              <a:t> </a:t>
            </a:r>
          </a:p>
          <a:p>
            <a:pPr marL="1524" indent="0">
              <a:buNone/>
            </a:pPr>
            <a:r>
              <a:rPr lang="en-CA" sz="3000" b="1" i="0" u="none" strike="noStrike" baseline="0" dirty="0">
                <a:solidFill>
                  <a:srgbClr val="000000"/>
                </a:solidFill>
                <a:latin typeface="Arial" panose="020B0604020202020204" pitchFamily="34" charset="0"/>
              </a:rPr>
              <a:t>IPA project status</a:t>
            </a:r>
            <a:endParaRPr lang="en-CA" sz="3000" b="0" i="0" u="none" strike="noStrike" baseline="0" dirty="0">
              <a:latin typeface="Arial" panose="020B0604020202020204" pitchFamily="34" charset="0"/>
            </a:endParaRPr>
          </a:p>
          <a:p>
            <a:r>
              <a:rPr lang="fr-FR" sz="2800" b="0" i="0" u="none" strike="noStrike" baseline="0" dirty="0" err="1">
                <a:solidFill>
                  <a:srgbClr val="000000"/>
                </a:solidFill>
                <a:latin typeface="Arial" panose="020B0604020202020204" pitchFamily="34" charset="0"/>
              </a:rPr>
              <a:t>Current</a:t>
            </a:r>
            <a:r>
              <a:rPr lang="fr-FR" sz="2800" b="0" i="0" u="none" strike="noStrike" baseline="0" dirty="0">
                <a:solidFill>
                  <a:srgbClr val="000000"/>
                </a:solidFill>
                <a:latin typeface="Arial" panose="020B0604020202020204" pitchFamily="34" charset="0"/>
              </a:rPr>
              <a:t> version - https://build.fhir.org/ig/HL7/fhir-ipa/ </a:t>
            </a:r>
          </a:p>
          <a:p>
            <a:r>
              <a:rPr lang="en-CA" sz="2800" b="0" i="0" u="none" strike="noStrike" baseline="0" dirty="0">
                <a:solidFill>
                  <a:srgbClr val="000000"/>
                </a:solidFill>
                <a:latin typeface="Arial" panose="020B0604020202020204" pitchFamily="34" charset="0"/>
              </a:rPr>
              <a:t>Published version - imminent </a:t>
            </a:r>
          </a:p>
          <a:p>
            <a:r>
              <a:rPr lang="en-CA" sz="2800" b="0" i="0" u="none" strike="noStrike" baseline="0" dirty="0">
                <a:solidFill>
                  <a:srgbClr val="000000"/>
                </a:solidFill>
                <a:latin typeface="Arial" panose="020B0604020202020204" pitchFamily="34" charset="0"/>
              </a:rPr>
              <a:t>IPA is about to publish STU1 </a:t>
            </a:r>
          </a:p>
          <a:p>
            <a:r>
              <a:rPr lang="en-CA" sz="2800" b="0" i="0" u="none" strike="noStrike" baseline="0" dirty="0">
                <a:solidFill>
                  <a:srgbClr val="000000"/>
                </a:solidFill>
                <a:latin typeface="Arial" panose="020B0604020202020204" pitchFamily="34" charset="0"/>
              </a:rPr>
              <a:t>Has been approved by PCWG </a:t>
            </a:r>
          </a:p>
          <a:p>
            <a:r>
              <a:rPr lang="en-CA" sz="2800" b="0" i="0" u="none" strike="noStrike" baseline="0" dirty="0">
                <a:solidFill>
                  <a:srgbClr val="000000"/>
                </a:solidFill>
                <a:latin typeface="Arial" panose="020B0604020202020204" pitchFamily="34" charset="0"/>
              </a:rPr>
              <a:t>IG QA completed </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10</a:t>
            </a:fld>
            <a:endParaRPr lang="en-CA"/>
          </a:p>
        </p:txBody>
      </p:sp>
    </p:spTree>
    <p:extLst>
      <p:ext uri="{BB962C8B-B14F-4D97-AF65-F5344CB8AC3E}">
        <p14:creationId xmlns:p14="http://schemas.microsoft.com/office/powerpoint/2010/main" val="75263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CA" dirty="0"/>
              <a:t>Thank you!</a:t>
            </a:r>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dirty="0"/>
              <a:t>Contact Information</a:t>
            </a:r>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733424" y="384048"/>
            <a:ext cx="7643660" cy="476250"/>
          </a:xfrm>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50170" y="1024781"/>
            <a:ext cx="7643660" cy="3200400"/>
          </a:xfrm>
        </p:spPr>
        <p:txBody>
          <a:bodyPr>
            <a:normAutofit/>
          </a:bodyPr>
          <a:lstStyle/>
          <a:p>
            <a:endParaRPr lang="en-CA" sz="1400" dirty="0"/>
          </a:p>
          <a:p>
            <a:r>
              <a:rPr lang="en-CA" sz="1400" dirty="0"/>
              <a:t>HL7 Canada Election update</a:t>
            </a:r>
          </a:p>
          <a:p>
            <a:r>
              <a:rPr lang="en-CA" sz="1400" dirty="0"/>
              <a:t>HL7 WGM </a:t>
            </a:r>
          </a:p>
          <a:p>
            <a:pPr lvl="1"/>
            <a:r>
              <a:rPr lang="en-CA" sz="1200" dirty="0"/>
              <a:t>International Council Update - Ron</a:t>
            </a:r>
          </a:p>
          <a:p>
            <a:pPr lvl="1"/>
            <a:r>
              <a:rPr lang="en-CA" sz="1200" dirty="0"/>
              <a:t>National Base/Core conversation – Sheridan</a:t>
            </a:r>
          </a:p>
          <a:p>
            <a:pPr lvl="2"/>
            <a:r>
              <a:rPr lang="en-CA" sz="1000" dirty="0"/>
              <a:t>Canadian Baseline Update</a:t>
            </a:r>
          </a:p>
          <a:p>
            <a:pPr lvl="1"/>
            <a:r>
              <a:rPr lang="en-CA" sz="1200" dirty="0"/>
              <a:t>IPS / IPA update – Joanie</a:t>
            </a:r>
          </a:p>
          <a:p>
            <a:pPr lvl="1"/>
            <a:r>
              <a:rPr lang="en-CA" sz="1200" dirty="0"/>
              <a:t>Gender Harmony Update – Joanie</a:t>
            </a:r>
          </a:p>
          <a:p>
            <a:r>
              <a:rPr lang="en-CA" sz="1400" dirty="0"/>
              <a:t>Other items</a:t>
            </a:r>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733424" y="384048"/>
            <a:ext cx="7643660" cy="476250"/>
          </a:xfrm>
        </p:spPr>
        <p:txBody>
          <a:bodyPr/>
          <a:lstStyle/>
          <a:p>
            <a:r>
              <a:rPr lang="en-CA" dirty="0">
                <a:solidFill>
                  <a:srgbClr val="181F2D"/>
                </a:solidFill>
              </a:rPr>
              <a:t>HL7 Canada Election Update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50170" y="1024781"/>
            <a:ext cx="7643660" cy="3200400"/>
          </a:xfrm>
        </p:spPr>
        <p:txBody>
          <a:bodyPr>
            <a:normAutofit/>
          </a:bodyPr>
          <a:lstStyle/>
          <a:p>
            <a:endParaRPr lang="en-CA" sz="1400" dirty="0"/>
          </a:p>
          <a:p>
            <a:r>
              <a:rPr lang="en-CA" sz="1400" dirty="0"/>
              <a:t>Shannon O’Connor acclaimed as Public Sector Member at Large for a period of 2 years</a:t>
            </a:r>
          </a:p>
          <a:p>
            <a:r>
              <a:rPr lang="en-CA" sz="1400" dirty="0"/>
              <a:t>Sheridan Cook acclaimed as Private Sector Member at Large for a second 2 year period</a:t>
            </a:r>
          </a:p>
          <a:p>
            <a:endParaRPr lang="en-CA" sz="1400" dirty="0"/>
          </a:p>
          <a:p>
            <a:r>
              <a:rPr lang="en-CA" sz="1400" dirty="0"/>
              <a:t>Our thanks to Harsh Sharma for his contributions to the HL7 Canada Council</a:t>
            </a:r>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a:t>
            </a:fld>
            <a:endParaRPr lang="en-CA"/>
          </a:p>
        </p:txBody>
      </p:sp>
    </p:spTree>
    <p:extLst>
      <p:ext uri="{BB962C8B-B14F-4D97-AF65-F5344CB8AC3E}">
        <p14:creationId xmlns:p14="http://schemas.microsoft.com/office/powerpoint/2010/main" val="156166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733424" y="384048"/>
            <a:ext cx="7643660" cy="476250"/>
          </a:xfrm>
        </p:spPr>
        <p:txBody>
          <a:bodyPr/>
          <a:lstStyle/>
          <a:p>
            <a:r>
              <a:rPr lang="en-CA" dirty="0">
                <a:solidFill>
                  <a:srgbClr val="181F2D"/>
                </a:solidFill>
              </a:rPr>
              <a:t>HL7 Working Group Meeting</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50170" y="1024781"/>
            <a:ext cx="7643660" cy="3200400"/>
          </a:xfrm>
        </p:spPr>
        <p:txBody>
          <a:bodyPr>
            <a:normAutofit/>
          </a:bodyPr>
          <a:lstStyle/>
          <a:p>
            <a:endParaRPr lang="en-CA" sz="1400" dirty="0"/>
          </a:p>
          <a:p>
            <a:r>
              <a:rPr lang="en-CA" sz="1400" dirty="0"/>
              <a:t>Connectathon attendance:  324</a:t>
            </a:r>
          </a:p>
          <a:p>
            <a:r>
              <a:rPr lang="en-CA" sz="1400" dirty="0"/>
              <a:t>WGM attendance:  499</a:t>
            </a:r>
          </a:p>
          <a:p>
            <a:endParaRPr lang="en-CA" sz="1400" dirty="0"/>
          </a:p>
          <a:p>
            <a:r>
              <a:rPr lang="en-CA" sz="1400" dirty="0"/>
              <a:t>Next Connectathon/WGM:  New Orleans, Louisiana</a:t>
            </a:r>
          </a:p>
          <a:p>
            <a:pPr lvl="1"/>
            <a:r>
              <a:rPr lang="en-CA" sz="1200" dirty="0"/>
              <a:t>Connectathon May 6-7</a:t>
            </a:r>
          </a:p>
          <a:p>
            <a:pPr lvl="1"/>
            <a:r>
              <a:rPr lang="en-CA" sz="1200" dirty="0"/>
              <a:t>WGM May 8-12</a:t>
            </a:r>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4</a:t>
            </a:fld>
            <a:endParaRPr lang="en-CA"/>
          </a:p>
        </p:txBody>
      </p:sp>
    </p:spTree>
    <p:extLst>
      <p:ext uri="{BB962C8B-B14F-4D97-AF65-F5344CB8AC3E}">
        <p14:creationId xmlns:p14="http://schemas.microsoft.com/office/powerpoint/2010/main" val="5958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Gender Harmony </a:t>
            </a:r>
            <a:r>
              <a:rPr lang="en-CA" dirty="0"/>
              <a:t>– WGM update</a:t>
            </a:r>
            <a:endParaRPr lang="en-CA"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33423" y="898389"/>
            <a:ext cx="7643660" cy="3558679"/>
          </a:xfrm>
        </p:spPr>
        <p:txBody>
          <a:bodyPr>
            <a:normAutofit/>
          </a:bodyPr>
          <a:lstStyle/>
          <a:p>
            <a:pPr marL="1524" indent="0">
              <a:buNone/>
            </a:pPr>
            <a:endParaRPr lang="en-CA" dirty="0">
              <a:solidFill>
                <a:srgbClr val="181F2D"/>
              </a:solidFill>
            </a:endParaRPr>
          </a:p>
          <a:p>
            <a:endParaRPr lang="en-CA" dirty="0">
              <a:solidFill>
                <a:srgbClr val="181F2D"/>
              </a:solidFill>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5</a:t>
            </a:fld>
            <a:endParaRPr lang="en-CA"/>
          </a:p>
        </p:txBody>
      </p:sp>
      <p:pic>
        <p:nvPicPr>
          <p:cNvPr id="7" name="Picture 6">
            <a:extLst>
              <a:ext uri="{FF2B5EF4-FFF2-40B4-BE49-F238E27FC236}">
                <a16:creationId xmlns:a16="http://schemas.microsoft.com/office/drawing/2014/main" id="{E775EF8D-6DDA-4715-98BE-9A439EE1DA55}"/>
              </a:ext>
            </a:extLst>
          </p:cNvPr>
          <p:cNvPicPr>
            <a:picLocks noChangeAspect="1"/>
          </p:cNvPicPr>
          <p:nvPr/>
        </p:nvPicPr>
        <p:blipFill>
          <a:blip r:embed="rId3"/>
          <a:stretch>
            <a:fillRect/>
          </a:stretch>
        </p:blipFill>
        <p:spPr>
          <a:xfrm>
            <a:off x="1673735" y="911828"/>
            <a:ext cx="5796530" cy="3140495"/>
          </a:xfrm>
          <a:prstGeom prst="rect">
            <a:avLst/>
          </a:prstGeom>
        </p:spPr>
      </p:pic>
      <p:sp>
        <p:nvSpPr>
          <p:cNvPr id="8" name="TextBox 7">
            <a:extLst>
              <a:ext uri="{FF2B5EF4-FFF2-40B4-BE49-F238E27FC236}">
                <a16:creationId xmlns:a16="http://schemas.microsoft.com/office/drawing/2014/main" id="{47D393E6-51B0-414E-BDEE-B5D7E86F0017}"/>
              </a:ext>
            </a:extLst>
          </p:cNvPr>
          <p:cNvSpPr txBox="1"/>
          <p:nvPr/>
        </p:nvSpPr>
        <p:spPr>
          <a:xfrm>
            <a:off x="539552" y="4121192"/>
            <a:ext cx="806489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CA" sz="1400" b="0" cap="none" dirty="0"/>
              <a:t>This was discussed extensively at the WGM.  There was a vote on this proposal on January 30</a:t>
            </a:r>
            <a:r>
              <a:rPr lang="en-CA" sz="1400" b="0" cap="none" baseline="30000" dirty="0"/>
              <a:t>th</a:t>
            </a:r>
            <a:r>
              <a:rPr lang="en-CA" sz="1400" b="0" cap="none" dirty="0"/>
              <a:t> which passed 21-3-4.</a:t>
            </a:r>
          </a:p>
        </p:txBody>
      </p:sp>
    </p:spTree>
    <p:extLst>
      <p:ext uri="{BB962C8B-B14F-4D97-AF65-F5344CB8AC3E}">
        <p14:creationId xmlns:p14="http://schemas.microsoft.com/office/powerpoint/2010/main" val="120766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Recorded Sex or Gender</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33423" y="898389"/>
            <a:ext cx="7643660" cy="3558679"/>
          </a:xfrm>
        </p:spPr>
        <p:txBody>
          <a:bodyPr>
            <a:normAutofit fontScale="92500" lnSpcReduction="10000"/>
          </a:bodyPr>
          <a:lstStyle/>
          <a:p>
            <a:pPr marL="1524" indent="0">
              <a:lnSpc>
                <a:spcPct val="107000"/>
              </a:lnSpc>
              <a:spcAft>
                <a:spcPts val="800"/>
              </a:spcAft>
              <a:buNone/>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Recorded Sex or Gender (RSG needs to be more explicit that RSG differentiates existing sex and gender information from gender identity and SFCU/SPCU.</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524" indent="0">
              <a:lnSpc>
                <a:spcPct val="107000"/>
              </a:lnSpc>
              <a:spcAft>
                <a:spcPts val="800"/>
              </a:spcAft>
              <a:buNone/>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RSG subgroup GHP ballot reconciliation team to look to adding additional context and guidance that can fit into the using sex and gender information in the FHIR core spec, the GHP cross paradigm IG, and the V2 core spec. In addition, the group will evaluate and possibly enhance the existing definition of RSG.</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Clarifications: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580644" lvl="1" indent="-342900">
              <a:lnSpc>
                <a:spcPct val="107000"/>
              </a:lnSpc>
              <a:spcAft>
                <a:spcPts val="800"/>
              </a:spcAft>
              <a:buSzPts val="1000"/>
              <a:buFont typeface="Symbol" panose="05050102010706020507" pitchFamily="18" charset="2"/>
              <a:buChar char=""/>
              <a:tabLst>
                <a:tab pos="228600" algn="l"/>
              </a:tabLst>
            </a:pPr>
            <a:r>
              <a:rPr lang="en-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RSG will continue to be a specific data element in the GH model. </a:t>
            </a:r>
          </a:p>
          <a:p>
            <a:pPr marL="580644" lvl="1" indent="-342900">
              <a:lnSpc>
                <a:spcPct val="107000"/>
              </a:lnSpc>
              <a:spcAft>
                <a:spcPts val="800"/>
              </a:spcAft>
              <a:buSzPts val="1000"/>
              <a:buFont typeface="Symbol" panose="05050102010706020507" pitchFamily="18" charset="2"/>
              <a:buChar char=""/>
              <a:tabLst>
                <a:tab pos="228600" algn="l"/>
              </a:tabLst>
            </a:pPr>
            <a:r>
              <a:rPr lang="en-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context for RSG remains associated with individuals.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solidFill>
                <a:srgbClr val="181F2D"/>
              </a:solidFill>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6</a:t>
            </a:fld>
            <a:endParaRPr lang="en-CA"/>
          </a:p>
        </p:txBody>
      </p:sp>
    </p:spTree>
    <p:extLst>
      <p:ext uri="{BB962C8B-B14F-4D97-AF65-F5344CB8AC3E}">
        <p14:creationId xmlns:p14="http://schemas.microsoft.com/office/powerpoint/2010/main" val="10974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Gender Harmony - Next Steps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33423" y="898389"/>
            <a:ext cx="7643660" cy="3558679"/>
          </a:xfrm>
        </p:spPr>
        <p:txBody>
          <a:bodyPr>
            <a:normAutofit/>
          </a:bodyPr>
          <a:lstStyle/>
          <a:p>
            <a:pPr>
              <a:lnSpc>
                <a:spcPct val="107000"/>
              </a:lnSpc>
              <a:spcAft>
                <a:spcPts val="800"/>
              </a:spcAft>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The Gender Harmony Project needs to complete the reconciliation of ballot comments</a:t>
            </a:r>
          </a:p>
          <a:p>
            <a:pPr>
              <a:lnSpc>
                <a:spcPct val="107000"/>
              </a:lnSpc>
              <a:spcAft>
                <a:spcPts val="800"/>
              </a:spcAft>
            </a:pPr>
            <a:r>
              <a:rPr lang="en-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Once complete, resolutions need to be applied to the relevant specification</a:t>
            </a: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(s)</a:t>
            </a:r>
          </a:p>
          <a:p>
            <a:pPr>
              <a:lnSpc>
                <a:spcPct val="107000"/>
              </a:lnSpc>
              <a:spcAft>
                <a:spcPts val="800"/>
              </a:spcAft>
            </a:pPr>
            <a:r>
              <a:rPr lang="en-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FHIR R5 STU ballot is tentatively targeting May 2023</a:t>
            </a:r>
          </a:p>
          <a:p>
            <a:pPr>
              <a:lnSpc>
                <a:spcPct val="107000"/>
              </a:lnSpc>
              <a:spcAft>
                <a:spcPts val="800"/>
              </a:spcAft>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Phase 3 to include work on anatomical inventory</a:t>
            </a:r>
          </a:p>
          <a:p>
            <a:pPr lvl="1">
              <a:lnSpc>
                <a:spcPct val="107000"/>
              </a:lnSpc>
              <a:spcAft>
                <a:spcPts val="800"/>
              </a:spcAft>
            </a:pPr>
            <a:r>
              <a:rPr lang="en-C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Gender Harmony </a:t>
            </a:r>
            <a:r>
              <a:rPr lang="en-C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Project is hopeful that the Canadian Sex and Gender Working Group will step up to help lead this work</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solidFill>
                <a:srgbClr val="181F2D"/>
              </a:solidFill>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7</a:t>
            </a:fld>
            <a:endParaRPr lang="en-CA"/>
          </a:p>
        </p:txBody>
      </p:sp>
    </p:spTree>
    <p:extLst>
      <p:ext uri="{BB962C8B-B14F-4D97-AF65-F5344CB8AC3E}">
        <p14:creationId xmlns:p14="http://schemas.microsoft.com/office/powerpoint/2010/main" val="38603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IPS / IPA – WGM Update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8</a:t>
            </a:fld>
            <a:endParaRPr lang="en-CA"/>
          </a:p>
        </p:txBody>
      </p:sp>
      <p:pic>
        <p:nvPicPr>
          <p:cNvPr id="7" name="Picture 6">
            <a:extLst>
              <a:ext uri="{FF2B5EF4-FFF2-40B4-BE49-F238E27FC236}">
                <a16:creationId xmlns:a16="http://schemas.microsoft.com/office/drawing/2014/main" id="{41CD38FF-1BBA-49E8-9823-DF28AE65DE15}"/>
              </a:ext>
            </a:extLst>
          </p:cNvPr>
          <p:cNvPicPr>
            <a:picLocks noChangeAspect="1"/>
          </p:cNvPicPr>
          <p:nvPr/>
        </p:nvPicPr>
        <p:blipFill>
          <a:blip r:embed="rId3"/>
          <a:stretch>
            <a:fillRect/>
          </a:stretch>
        </p:blipFill>
        <p:spPr>
          <a:xfrm>
            <a:off x="1020789" y="807849"/>
            <a:ext cx="7102421" cy="3740233"/>
          </a:xfrm>
          <a:prstGeom prst="rect">
            <a:avLst/>
          </a:prstGeom>
        </p:spPr>
      </p:pic>
    </p:spTree>
    <p:extLst>
      <p:ext uri="{BB962C8B-B14F-4D97-AF65-F5344CB8AC3E}">
        <p14:creationId xmlns:p14="http://schemas.microsoft.com/office/powerpoint/2010/main" val="278238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IPA – What’s in it for me?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©2023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750170" y="860298"/>
            <a:ext cx="7643660" cy="3558679"/>
          </a:xfrm>
        </p:spPr>
        <p:txBody>
          <a:bodyPr>
            <a:normAutofit fontScale="55000" lnSpcReduction="20000"/>
          </a:bodyPr>
          <a:lstStyle/>
          <a:p>
            <a:pPr marL="1524" indent="0">
              <a:buNone/>
            </a:pPr>
            <a:r>
              <a:rPr lang="en-CA" sz="2200" b="1" i="0" u="none" strike="noStrike" baseline="0" dirty="0">
                <a:solidFill>
                  <a:srgbClr val="000000"/>
                </a:solidFill>
              </a:rPr>
              <a:t>What’s in it for patients? 	</a:t>
            </a:r>
          </a:p>
          <a:p>
            <a:r>
              <a:rPr lang="en-CA" sz="1800" b="0" i="0" u="none" strike="noStrike" baseline="0" dirty="0">
                <a:solidFill>
                  <a:srgbClr val="000000"/>
                </a:solidFill>
                <a:latin typeface="Arial" panose="020B0604020202020204" pitchFamily="34" charset="0"/>
              </a:rPr>
              <a:t>Greater access to health data empowers patients to standardly and computably access and retain their health data </a:t>
            </a:r>
          </a:p>
          <a:p>
            <a:pPr marL="1524" indent="0">
              <a:buNone/>
            </a:pPr>
            <a:r>
              <a:rPr lang="en-CA" sz="2200" b="1" i="0" u="none" strike="noStrike" baseline="0" dirty="0">
                <a:solidFill>
                  <a:srgbClr val="000000"/>
                </a:solidFill>
                <a:latin typeface="Arial" panose="020B0604020202020204" pitchFamily="34" charset="0"/>
              </a:rPr>
              <a:t>What’s in it for App Developers? </a:t>
            </a:r>
          </a:p>
          <a:p>
            <a:r>
              <a:rPr lang="en-CA" sz="1800" b="0" i="0" u="none" strike="noStrike" baseline="0" dirty="0">
                <a:solidFill>
                  <a:srgbClr val="000000"/>
                </a:solidFill>
                <a:latin typeface="Arial" panose="020B0604020202020204" pitchFamily="34" charset="0"/>
              </a:rPr>
              <a:t>Guidelines for developers new to health IT, or FHIR. </a:t>
            </a:r>
          </a:p>
          <a:p>
            <a:r>
              <a:rPr lang="en-CA" sz="1800" b="0" i="0" u="none" strike="noStrike" baseline="0" dirty="0">
                <a:solidFill>
                  <a:srgbClr val="000000"/>
                </a:solidFill>
                <a:latin typeface="Arial" panose="020B0604020202020204" pitchFamily="34" charset="0"/>
              </a:rPr>
              <a:t>Lowest common denominator, globally. </a:t>
            </a:r>
          </a:p>
          <a:p>
            <a:r>
              <a:rPr lang="en-CA" sz="1800" b="0" i="0" u="none" strike="noStrike" baseline="0" dirty="0">
                <a:solidFill>
                  <a:srgbClr val="000000"/>
                </a:solidFill>
                <a:latin typeface="Arial" panose="020B0604020202020204" pitchFamily="34" charset="0"/>
              </a:rPr>
              <a:t>Base layer of interoperability. </a:t>
            </a:r>
          </a:p>
          <a:p>
            <a:pPr marL="1524" indent="0">
              <a:buNone/>
            </a:pPr>
            <a:r>
              <a:rPr lang="en-CA" sz="2200" b="1" i="0" u="none" strike="noStrike" baseline="0" dirty="0">
                <a:solidFill>
                  <a:srgbClr val="000000"/>
                </a:solidFill>
                <a:latin typeface="Arial" panose="020B0604020202020204" pitchFamily="34" charset="0"/>
              </a:rPr>
              <a:t>What’s in it for regulators &amp; nations? </a:t>
            </a:r>
          </a:p>
          <a:p>
            <a:r>
              <a:rPr lang="en-CA" sz="1800" b="0" i="0" u="none" strike="noStrike" baseline="0" dirty="0">
                <a:solidFill>
                  <a:srgbClr val="000000"/>
                </a:solidFill>
                <a:latin typeface="Arial" panose="020B0604020202020204" pitchFamily="34" charset="0"/>
              </a:rPr>
              <a:t>IPA provides a starting place for governments to jumpstart a national health API ecosystem, with an emphasis on patient access. </a:t>
            </a:r>
          </a:p>
          <a:p>
            <a:r>
              <a:rPr lang="en-CA" sz="1800" b="0" i="0" u="none" strike="noStrike" baseline="0" dirty="0">
                <a:solidFill>
                  <a:srgbClr val="000000"/>
                </a:solidFill>
                <a:latin typeface="Arial" panose="020B0604020202020204" pitchFamily="34" charset="0"/>
              </a:rPr>
              <a:t>To define, profile, and further constrain for unique regional differences or domains, with code systems, required elements, and FHIR’s MustSupport. </a:t>
            </a:r>
          </a:p>
          <a:p>
            <a:pPr marL="1524" indent="0">
              <a:buNone/>
            </a:pPr>
            <a:r>
              <a:rPr lang="en-CA" sz="2200" b="1" i="0" u="none" strike="noStrike" baseline="0" dirty="0">
                <a:solidFill>
                  <a:srgbClr val="000000"/>
                </a:solidFill>
                <a:latin typeface="Arial" panose="020B0604020202020204" pitchFamily="34" charset="0"/>
              </a:rPr>
              <a:t>What’s In It for FHIR servers? </a:t>
            </a:r>
          </a:p>
          <a:p>
            <a:r>
              <a:rPr lang="en-CA" sz="1800" b="0" i="0" u="none" strike="noStrike" baseline="0" dirty="0">
                <a:solidFill>
                  <a:srgbClr val="000000"/>
                </a:solidFill>
                <a:latin typeface="Arial" panose="020B0604020202020204" pitchFamily="34" charset="0"/>
              </a:rPr>
              <a:t>Enables reusable technology that conforms with regional requirements. </a:t>
            </a:r>
          </a:p>
          <a:p>
            <a:r>
              <a:rPr lang="en-CA" sz="1800" b="0" i="0" u="none" strike="noStrike" baseline="0" dirty="0">
                <a:solidFill>
                  <a:srgbClr val="000000"/>
                </a:solidFill>
                <a:latin typeface="Arial" panose="020B0604020202020204" pitchFamily="34" charset="0"/>
              </a:rPr>
              <a:t>Enables reusable technology that works with existing apps. </a:t>
            </a:r>
          </a:p>
          <a:p>
            <a:r>
              <a:rPr lang="en-CA" sz="1800" b="0" i="0" u="none" strike="noStrike" baseline="0" dirty="0">
                <a:solidFill>
                  <a:srgbClr val="000000"/>
                </a:solidFill>
                <a:latin typeface="Arial" panose="020B0604020202020204" pitchFamily="34" charset="0"/>
              </a:rPr>
              <a:t>Discourages regional, regulated incompatibilities. 	</a:t>
            </a:r>
          </a:p>
          <a:p>
            <a:endParaRPr lang="en-CA" dirty="0">
              <a:solidFill>
                <a:srgbClr val="181F2D"/>
              </a:solidFill>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9</a:t>
            </a:fld>
            <a:endParaRPr lang="en-CA"/>
          </a:p>
        </p:txBody>
      </p:sp>
    </p:spTree>
    <p:extLst>
      <p:ext uri="{BB962C8B-B14F-4D97-AF65-F5344CB8AC3E}">
        <p14:creationId xmlns:p14="http://schemas.microsoft.com/office/powerpoint/2010/main" val="324040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53220</TotalTime>
  <Words>1205</Words>
  <Application>Microsoft Office PowerPoint</Application>
  <PresentationFormat>On-screen Show (16:9)</PresentationFormat>
  <Paragraphs>150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Helvetica Neue</vt:lpstr>
      <vt:lpstr>Helvetica Neue Light</vt:lpstr>
      <vt:lpstr>Symbol</vt:lpstr>
      <vt:lpstr>Canada Health Infoway</vt:lpstr>
      <vt:lpstr>Feb 2023  HL7 Canada Community</vt:lpstr>
      <vt:lpstr>Agenda</vt:lpstr>
      <vt:lpstr>HL7 Canada Election Update</vt:lpstr>
      <vt:lpstr>HL7 Working Group Meeting</vt:lpstr>
      <vt:lpstr>Gender Harmony – WGM update</vt:lpstr>
      <vt:lpstr>Recorded Sex or Gender</vt:lpstr>
      <vt:lpstr>Gender Harmony - Next Steps</vt:lpstr>
      <vt:lpstr>IPS / IPA – WGM Update</vt:lpstr>
      <vt:lpstr>IPA – What’s in it for me?</vt:lpstr>
      <vt:lpstr>IPS / IPA – Status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Ronald Parker</cp:lastModifiedBy>
  <cp:revision>561</cp:revision>
  <dcterms:created xsi:type="dcterms:W3CDTF">2018-11-29T01:44:37Z</dcterms:created>
  <dcterms:modified xsi:type="dcterms:W3CDTF">2023-02-07T17:52:22Z</dcterms:modified>
</cp:coreProperties>
</file>