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7" r:id="rId5"/>
    <p:sldId id="285" r:id="rId6"/>
    <p:sldId id="299" r:id="rId7"/>
    <p:sldId id="303" r:id="rId8"/>
    <p:sldId id="301" r:id="rId9"/>
    <p:sldId id="305" r:id="rId10"/>
    <p:sldId id="300" r:id="rId11"/>
    <p:sldId id="302" r:id="rId12"/>
    <p:sldId id="304" r:id="rId13"/>
    <p:sldId id="297" r:id="rId14"/>
    <p:sldId id="296" r:id="rId15"/>
    <p:sldId id="298" r:id="rId16"/>
    <p:sldId id="293" r:id="rId17"/>
    <p:sldId id="294" r:id="rId18"/>
    <p:sldId id="295" r:id="rId19"/>
    <p:sldId id="286" r:id="rId20"/>
    <p:sldId id="291" r:id="rId21"/>
    <p:sldId id="288" r:id="rId22"/>
    <p:sldId id="29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99"/>
          </p14:sldIdLst>
        </p14:section>
        <p14:section name="Profiling - Inv Fix" id="{746D466B-F5CB-4B32-BA36-C6B7960C97AB}">
          <p14:sldIdLst>
            <p14:sldId id="303"/>
            <p14:sldId id="301"/>
            <p14:sldId id="305"/>
          </p14:sldIdLst>
        </p14:section>
        <p14:section name="Appendix" id="{6EB21CDE-6E6C-4C4F-8EF5-61A7A20EA4EF}">
          <p14:sldIdLst>
            <p14:sldId id="300"/>
            <p14:sldId id="302"/>
            <p14:sldId id="304"/>
          </p14:sldIdLst>
        </p14:section>
        <p14:section name="Extension Registry" id="{6A7309DE-7024-416D-AE0B-24169DBD557D}">
          <p14:sldIdLst>
            <p14:sldId id="297"/>
          </p14:sldIdLst>
        </p14:section>
        <p14:section name="Canonical URL" id="{1410111C-5E0E-4FA9-B7D5-1CAFD06E044B}">
          <p14:sldIdLst>
            <p14:sldId id="296"/>
            <p14:sldId id="298"/>
          </p14:sldIdLst>
        </p14:section>
        <p14:section name="Terminology Server Update 05-03" id="{042FAFAB-8B9B-43FB-9553-C016D3F07754}">
          <p14:sldIdLst>
            <p14:sldId id="293"/>
          </p14:sldIdLst>
        </p14:section>
        <p14:section name="Core Discussion" id="{0782F732-C691-4CCB-849A-361FF5BAC06B}">
          <p14:sldIdLst>
            <p14:sldId id="294"/>
            <p14:sldId id="295"/>
          </p14:sldIdLst>
        </p14:section>
        <p14:section name="Past Governance Call" id="{90EB1768-4016-4FC8-A993-DB552EA0B923}">
          <p14:sldIdLst>
            <p14:sldId id="286"/>
            <p14:sldId id="291"/>
            <p14:sldId id="288"/>
          </p14:sldIdLst>
        </p14:section>
        <p14:section name="Potential Topics List" id="{93F8F841-5533-44A0-99A1-F5C979885E7E}">
          <p14:sldIdLst>
            <p14:sldId id="2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6"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90" autoAdjust="0"/>
    <p:restoredTop sz="96323" autoAdjust="0"/>
  </p:normalViewPr>
  <p:slideViewPr>
    <p:cSldViewPr snapToGrid="0">
      <p:cViewPr varScale="1">
        <p:scale>
          <a:sx n="114" d="100"/>
          <a:sy n="114" d="100"/>
        </p:scale>
        <p:origin x="63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Savage" userId="ae334b00-caa2-488a-a6fb-d16078f37714" providerId="ADAL" clId="{F153C4E8-5013-43C5-A42D-B6B24E15A5EA}"/>
    <pc:docChg chg="modSld">
      <pc:chgData name="Michael Savage" userId="ae334b00-caa2-488a-a6fb-d16078f37714" providerId="ADAL" clId="{F153C4E8-5013-43C5-A42D-B6B24E15A5EA}" dt="2024-07-17T19:21:26.881" v="62" actId="20577"/>
      <pc:docMkLst>
        <pc:docMk/>
      </pc:docMkLst>
      <pc:sldChg chg="modSp mod">
        <pc:chgData name="Michael Savage" userId="ae334b00-caa2-488a-a6fb-d16078f37714" providerId="ADAL" clId="{F153C4E8-5013-43C5-A42D-B6B24E15A5EA}" dt="2024-07-17T19:21:26.881" v="62" actId="20577"/>
        <pc:sldMkLst>
          <pc:docMk/>
          <pc:sldMk cId="193807308" sldId="303"/>
        </pc:sldMkLst>
        <pc:spChg chg="mod">
          <ac:chgData name="Michael Savage" userId="ae334b00-caa2-488a-a6fb-d16078f37714" providerId="ADAL" clId="{F153C4E8-5013-43C5-A42D-B6B24E15A5EA}" dt="2024-07-17T19:20:44.154" v="29" actId="1035"/>
          <ac:spMkLst>
            <pc:docMk/>
            <pc:sldMk cId="193807308" sldId="303"/>
            <ac:spMk id="2" creationId="{763059C0-E06F-4611-6D91-C28922BB85E5}"/>
          </ac:spMkLst>
        </pc:spChg>
        <pc:spChg chg="mod">
          <ac:chgData name="Michael Savage" userId="ae334b00-caa2-488a-a6fb-d16078f37714" providerId="ADAL" clId="{F153C4E8-5013-43C5-A42D-B6B24E15A5EA}" dt="2024-07-17T19:21:26.881" v="62" actId="20577"/>
          <ac:spMkLst>
            <pc:docMk/>
            <pc:sldMk cId="193807308" sldId="303"/>
            <ac:spMk id="3" creationId="{3E09DD08-B688-A0B7-4426-47C7EAD559C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7/17/2024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7/17/2024</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7/17/2024</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hl7canada.ca/fhir/baseline/ig/baseline" TargetMode="External"/><Relationship Id="rId3" Type="http://schemas.openxmlformats.org/officeDocument/2006/relationships/hyperlink" Target="http://hl7canada.ca/fhir/baseline" TargetMode="External"/><Relationship Id="rId7" Type="http://schemas.openxmlformats.org/officeDocument/2006/relationships/hyperlink" Target="http://hl7canada.ca/fhir/ig/baseline" TargetMode="External"/><Relationship Id="rId2" Type="http://schemas.openxmlformats.org/officeDocument/2006/relationships/hyperlink" Target="http://hl7canada.ca/fhir/baseline/ImplementationGuide/hl7.fhir.ca.baseline" TargetMode="External"/><Relationship Id="rId1" Type="http://schemas.openxmlformats.org/officeDocument/2006/relationships/slideLayout" Target="../slideLayouts/slideLayout2.xml"/><Relationship Id="rId6" Type="http://schemas.openxmlformats.org/officeDocument/2006/relationships/hyperlink" Target="http://hl7canada.ca/ig/baseline" TargetMode="External"/><Relationship Id="rId5" Type="http://schemas.openxmlformats.org/officeDocument/2006/relationships/hyperlink" Target="http://hl7canada.ca/fhir/baseline/index.html" TargetMode="External"/><Relationship Id="rId10" Type="http://schemas.openxmlformats.org/officeDocument/2006/relationships/hyperlink" Target="http://hl7canada.ca/fhir/base/" TargetMode="External"/><Relationship Id="rId4" Type="http://schemas.openxmlformats.org/officeDocument/2006/relationships/hyperlink" Target="http://hl7canada.ca/fhir/baseline/StructureDefinition/profile-allergyintolerance" TargetMode="External"/><Relationship Id="rId9" Type="http://schemas.openxmlformats.org/officeDocument/2006/relationships/hyperlink" Target="http://hl7canada.ca/fhir/base/ImplementationGuide/hl7.fhir.ca.baseline%2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tkadoura@infoway-inforoute.c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infocentral.infoway-inforoute.ca/en/forum/266-fhir-implementations/5467-new-releases-of-the-ca-core-specification-0-1-0-dft-0-2-0-dft-ballot#923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infocentral.infoway-inforoute.ca/en/resources/docs/fhir/ca-baseline-materials" TargetMode="External"/><Relationship Id="rId2" Type="http://schemas.openxmlformats.org/officeDocument/2006/relationships/hyperlink" Target="https://storage.infoway-inforoute.ca/index.php/s/PgsnnhYm6iaabL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implifier.net/CABaseline" TargetMode="External"/><Relationship Id="rId2" Type="http://schemas.openxmlformats.org/officeDocument/2006/relationships/hyperlink" Target="https://simplifier.net/canadianfhirbaselineprofilesca-core" TargetMode="External"/><Relationship Id="rId1" Type="http://schemas.openxmlformats.org/officeDocument/2006/relationships/slideLayout" Target="../slideLayouts/slideLayout2.xml"/><Relationship Id="rId4" Type="http://schemas.openxmlformats.org/officeDocument/2006/relationships/hyperlink" Target="https://simplifier.net/canadianfhirbaselineprofilesca-core/$manage/editkey?projectId=2614"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focentral.infoway-inforoute.ca/en/resources/docs/fhir/ca-baseline-materials" TargetMode="External"/><Relationship Id="rId2" Type="http://schemas.openxmlformats.org/officeDocument/2006/relationships/hyperlink" Target="https://www.youtube.com/playlist?list=PLm8ff1Z6HoFTzBvcjJg9iRHTrvucbqEEQ" TargetMode="External"/><Relationship Id="rId1" Type="http://schemas.openxmlformats.org/officeDocument/2006/relationships/slideLayout" Target="../slideLayouts/slideLayout2.xml"/><Relationship Id="rId4" Type="http://schemas.openxmlformats.org/officeDocument/2006/relationships/hyperlink" Target="https://infocentral.infoway-inforoute.ca/en/forum/266-fhir-implementations/5530-ca-baseline-simplifier-project-url"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simplifier.net/packages/hl7.fhir.ca.baseline/1.1.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3" y="443847"/>
            <a:ext cx="7460960" cy="2532465"/>
          </a:xfrm>
        </p:spPr>
        <p:txBody>
          <a:bodyPr anchor="b">
            <a:normAutofit/>
          </a:bodyPr>
          <a:lstStyle/>
          <a:p>
            <a:pPr algn="l"/>
            <a:r>
              <a:rPr lang="en-US" sz="5400" dirty="0"/>
              <a:t>CA-Baseline</a:t>
            </a:r>
            <a:br>
              <a:rPr lang="en-US" sz="5400" dirty="0"/>
            </a:br>
            <a:r>
              <a:rPr lang="en-US" sz="3600" dirty="0"/>
              <a:t>July 2024 Profiling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9B39E-4136-FE26-52DC-6CC362CBB67D}"/>
              </a:ext>
            </a:extLst>
          </p:cNvPr>
          <p:cNvSpPr>
            <a:spLocks noGrp="1"/>
          </p:cNvSpPr>
          <p:nvPr>
            <p:ph type="title"/>
          </p:nvPr>
        </p:nvSpPr>
        <p:spPr/>
        <p:txBody>
          <a:bodyPr/>
          <a:lstStyle/>
          <a:p>
            <a:r>
              <a:rPr lang="en-US" dirty="0"/>
              <a:t>Discussion – Extension Registry </a:t>
            </a:r>
          </a:p>
        </p:txBody>
      </p:sp>
      <p:sp>
        <p:nvSpPr>
          <p:cNvPr id="3" name="Content Placeholder 2">
            <a:extLst>
              <a:ext uri="{FF2B5EF4-FFF2-40B4-BE49-F238E27FC236}">
                <a16:creationId xmlns:a16="http://schemas.microsoft.com/office/drawing/2014/main" id="{50403295-E897-CDEA-C891-6AAC01B0D7AC}"/>
              </a:ext>
            </a:extLst>
          </p:cNvPr>
          <p:cNvSpPr>
            <a:spLocks noGrp="1"/>
          </p:cNvSpPr>
          <p:nvPr>
            <p:ph idx="1"/>
          </p:nvPr>
        </p:nvSpPr>
        <p:spPr>
          <a:xfrm>
            <a:off x="838200" y="1825625"/>
            <a:ext cx="10515600" cy="4667250"/>
          </a:xfrm>
        </p:spPr>
        <p:txBody>
          <a:bodyPr>
            <a:normAutofit fontScale="47500" lnSpcReduction="20000"/>
          </a:bodyPr>
          <a:lstStyle/>
          <a:p>
            <a:r>
              <a:rPr lang="en-US" dirty="0"/>
              <a:t>FHIR Projects using extensions based on existing specs but that aren’t used in all domains (e.g., registry contexts, prescriber contexts) – assessing if makes sense at Core level if not extensively reusable across domains</a:t>
            </a:r>
          </a:p>
          <a:p>
            <a:r>
              <a:rPr lang="en-US" dirty="0"/>
              <a:t>Determining if helpful to have as part of national extension registry</a:t>
            </a:r>
          </a:p>
          <a:p>
            <a:r>
              <a:rPr lang="en-US" dirty="0"/>
              <a:t>Benefits</a:t>
            </a:r>
          </a:p>
          <a:p>
            <a:pPr lvl="1"/>
            <a:r>
              <a:rPr lang="en-US" dirty="0"/>
              <a:t>different publication/packaging cycles,</a:t>
            </a:r>
          </a:p>
          <a:p>
            <a:pPr lvl="1"/>
            <a:r>
              <a:rPr lang="en-US" dirty="0"/>
              <a:t>Ease of finding extensions from each others content</a:t>
            </a:r>
          </a:p>
          <a:p>
            <a:pPr lvl="2"/>
            <a:r>
              <a:rPr lang="en-US" dirty="0"/>
              <a:t>Reducing duplication of folks making different extensions to accomplish the same thing</a:t>
            </a:r>
          </a:p>
          <a:p>
            <a:pPr lvl="1"/>
            <a:r>
              <a:rPr lang="en-US" dirty="0"/>
              <a:t>Easy to know which extensions should be considered for maturation up into national level </a:t>
            </a:r>
          </a:p>
          <a:p>
            <a:r>
              <a:rPr lang="en-US" dirty="0"/>
              <a:t>Considerations</a:t>
            </a:r>
          </a:p>
          <a:p>
            <a:pPr lvl="1"/>
            <a:r>
              <a:rPr lang="en-US" dirty="0"/>
              <a:t>Content that is owned by others (e.g., jurisdictional extensions) – consider experience from CA URI Registry re: maintenance and governance </a:t>
            </a:r>
          </a:p>
          <a:p>
            <a:pPr lvl="2"/>
            <a:r>
              <a:rPr lang="en-US" dirty="0"/>
              <a:t>Regional extensions may have challenges if not maintained properly </a:t>
            </a:r>
          </a:p>
          <a:p>
            <a:pPr lvl="2"/>
            <a:r>
              <a:rPr lang="en-US" dirty="0"/>
              <a:t>Understanding impact if there are major changes to artefacts (like OID definitions) – extension changes naturally more inclined to be more significant (changing structure, changing requirements, terminology)</a:t>
            </a:r>
          </a:p>
          <a:p>
            <a:pPr lvl="3"/>
            <a:r>
              <a:rPr lang="en-US" dirty="0"/>
              <a:t>though does packaging allow us more control over this?</a:t>
            </a:r>
          </a:p>
          <a:p>
            <a:pPr lvl="2"/>
            <a:r>
              <a:rPr lang="en-US" dirty="0"/>
              <a:t>Sometimes extensions published by owning guides have philosophy towards avoiding breaking change, but clinical concepts may continue to be meaningful and systems may evolve towards future state – having these in a national reg/core allows us to examine these for improvements, examine areas for harmonization</a:t>
            </a:r>
          </a:p>
          <a:p>
            <a:pPr lvl="1"/>
            <a:r>
              <a:rPr lang="en-US" dirty="0"/>
              <a:t>Balloting to refine and assess national use? Assert authority &amp; maturity?</a:t>
            </a:r>
          </a:p>
          <a:p>
            <a:r>
              <a:rPr lang="en-US" dirty="0"/>
              <a:t>Is there a risk to starting to do this with a subset of existing national-oriented extensions that we feel good about while some of these details get hashed out (e.g., do we accept regional/jurisdictional)? Is there a risk to not doing this?</a:t>
            </a:r>
          </a:p>
          <a:p>
            <a:pPr lvl="1"/>
            <a:r>
              <a:rPr lang="en-US" dirty="0"/>
              <a:t>Risk to not doing it – continued spread, duplication, challenges like we exp in baseline w/ pointing to external content (if external content points to us)</a:t>
            </a:r>
          </a:p>
          <a:p>
            <a:pPr lvl="1"/>
            <a:r>
              <a:rPr lang="en-US" dirty="0"/>
              <a:t>May be a subset initially– things we know are shareable to start</a:t>
            </a:r>
          </a:p>
          <a:p>
            <a:r>
              <a:rPr lang="en-US" b="1" dirty="0"/>
              <a:t>Standing item on future governance calls – discussing findings/updates/considerations and needs</a:t>
            </a:r>
          </a:p>
          <a:p>
            <a:endParaRPr lang="en-US" dirty="0"/>
          </a:p>
        </p:txBody>
      </p:sp>
    </p:spTree>
    <p:extLst>
      <p:ext uri="{BB962C8B-B14F-4D97-AF65-F5344CB8AC3E}">
        <p14:creationId xmlns:p14="http://schemas.microsoft.com/office/powerpoint/2010/main" val="2738014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8187B-4E7D-1289-CB70-7B27E9788FA3}"/>
              </a:ext>
            </a:extLst>
          </p:cNvPr>
          <p:cNvSpPr>
            <a:spLocks noGrp="1"/>
          </p:cNvSpPr>
          <p:nvPr>
            <p:ph type="title"/>
          </p:nvPr>
        </p:nvSpPr>
        <p:spPr/>
        <p:txBody>
          <a:bodyPr/>
          <a:lstStyle/>
          <a:p>
            <a:r>
              <a:rPr lang="en-US" dirty="0"/>
              <a:t>Recap Canonical Url</a:t>
            </a:r>
          </a:p>
        </p:txBody>
      </p:sp>
      <p:sp>
        <p:nvSpPr>
          <p:cNvPr id="3" name="Content Placeholder 2">
            <a:extLst>
              <a:ext uri="{FF2B5EF4-FFF2-40B4-BE49-F238E27FC236}">
                <a16:creationId xmlns:a16="http://schemas.microsoft.com/office/drawing/2014/main" id="{C81B02FB-F7E5-DBA4-D68D-621E5147290B}"/>
              </a:ext>
            </a:extLst>
          </p:cNvPr>
          <p:cNvSpPr>
            <a:spLocks noGrp="1"/>
          </p:cNvSpPr>
          <p:nvPr>
            <p:ph idx="1"/>
          </p:nvPr>
        </p:nvSpPr>
        <p:spPr/>
        <p:txBody>
          <a:bodyPr>
            <a:normAutofit fontScale="55000" lnSpcReduction="20000"/>
          </a:bodyPr>
          <a:lstStyle/>
          <a:p>
            <a:r>
              <a:rPr lang="en-US" dirty="0"/>
              <a:t>Submitted ticket to CA Core indicating that canonical url changing soon (because of imposeProfile and page pointers) – others who are publishing summer releases will want to know of canonical ahead of time</a:t>
            </a:r>
          </a:p>
          <a:p>
            <a:r>
              <a:rPr lang="en-US" dirty="0"/>
              <a:t>HL7 Canada has hl7canada.ca domain, that we can use in our canonical base</a:t>
            </a:r>
          </a:p>
          <a:p>
            <a:r>
              <a:rPr lang="en-US" dirty="0"/>
              <a:t>Comms plan: </a:t>
            </a:r>
          </a:p>
          <a:p>
            <a:pPr lvl="1"/>
            <a:r>
              <a:rPr lang="en-US" dirty="0"/>
              <a:t>Publishing statement to forums after this call regarding canonical url timeline (in 2.0 after 1.2 release to correct breaking changes) and details on how to defer incorporation using packaging</a:t>
            </a:r>
          </a:p>
          <a:p>
            <a:pPr lvl="1"/>
            <a:r>
              <a:rPr lang="en-US" dirty="0"/>
              <a:t>Reminder on FHIR Implementers Quarterly </a:t>
            </a:r>
          </a:p>
          <a:p>
            <a:pPr lvl="1"/>
            <a:r>
              <a:rPr lang="en-US" dirty="0"/>
              <a:t>Countdown clock reminders leading up to change</a:t>
            </a:r>
          </a:p>
          <a:p>
            <a:r>
              <a:rPr lang="en-US" sz="2900" dirty="0"/>
              <a:t>Need to confirm full canonical base before putting out the initial announcement: </a:t>
            </a:r>
          </a:p>
          <a:p>
            <a:pPr lvl="1"/>
            <a:r>
              <a:rPr lang="en-US" dirty="0">
                <a:highlight>
                  <a:srgbClr val="FFFF00"/>
                </a:highlight>
                <a:hlinkClick r:id="rId2"/>
              </a:rPr>
              <a:t>http://hl7canada.ca/fhir/baseline/ImplementationGuide/hl7.fhir.ca.baseline</a:t>
            </a:r>
            <a:r>
              <a:rPr lang="en-US" dirty="0">
                <a:highlight>
                  <a:srgbClr val="FFFF00"/>
                </a:highlight>
              </a:rPr>
              <a:t> (Canonical url for the implementation guide file)</a:t>
            </a:r>
          </a:p>
          <a:p>
            <a:pPr lvl="1"/>
            <a:r>
              <a:rPr lang="en-US" dirty="0">
                <a:highlight>
                  <a:srgbClr val="FFFF00"/>
                </a:highlight>
                <a:hlinkClick r:id="rId3"/>
              </a:rPr>
              <a:t>http://hl7canada.ca/fhir/baseline</a:t>
            </a:r>
            <a:r>
              <a:rPr lang="en-US" dirty="0">
                <a:highlight>
                  <a:srgbClr val="FFFF00"/>
                </a:highlight>
              </a:rPr>
              <a:t> (&lt;- canonical url in the package itself)</a:t>
            </a:r>
          </a:p>
          <a:p>
            <a:pPr lvl="1"/>
            <a:r>
              <a:rPr lang="en-US" dirty="0">
                <a:highlight>
                  <a:srgbClr val="FFFF00"/>
                </a:highlight>
              </a:rPr>
              <a:t> </a:t>
            </a:r>
            <a:r>
              <a:rPr lang="en-US" dirty="0">
                <a:highlight>
                  <a:srgbClr val="FFFF00"/>
                </a:highlight>
                <a:hlinkClick r:id="rId4"/>
              </a:rPr>
              <a:t>http://hl7canada.ca/fhir/baseline/StructureDefinition/profile-allergyintolerance</a:t>
            </a:r>
            <a:r>
              <a:rPr lang="en-US" dirty="0">
                <a:highlight>
                  <a:srgbClr val="FFFF00"/>
                </a:highlight>
              </a:rPr>
              <a:t> (Canonical url for a profile)</a:t>
            </a:r>
          </a:p>
          <a:p>
            <a:pPr lvl="1"/>
            <a:r>
              <a:rPr lang="en-US" dirty="0">
                <a:highlight>
                  <a:srgbClr val="FFFF00"/>
                </a:highlight>
              </a:rPr>
              <a:t>&lt;-this is the canonical we’ll move forward)</a:t>
            </a:r>
          </a:p>
          <a:p>
            <a:pPr lvl="1"/>
            <a:r>
              <a:rPr lang="en-US" dirty="0">
                <a:highlight>
                  <a:srgbClr val="FFFF00"/>
                </a:highlight>
              </a:rPr>
              <a:t>-----------------------</a:t>
            </a:r>
          </a:p>
          <a:p>
            <a:pPr lvl="1"/>
            <a:r>
              <a:rPr lang="en-US" dirty="0">
                <a:highlight>
                  <a:srgbClr val="FFFF00"/>
                </a:highlight>
              </a:rPr>
              <a:t>Indicate that website is to follow but this will be at a later date (site for baseline url anticipated to be </a:t>
            </a:r>
            <a:r>
              <a:rPr lang="en-US" dirty="0">
                <a:highlight>
                  <a:srgbClr val="FFFF00"/>
                </a:highlight>
                <a:hlinkClick r:id="rId5"/>
              </a:rPr>
              <a:t>http://hl7canada.ca/fhir/baseline/index.html</a:t>
            </a:r>
            <a:r>
              <a:rPr lang="en-US" dirty="0">
                <a:highlight>
                  <a:srgbClr val="FFFF00"/>
                </a:highlight>
              </a:rPr>
              <a:t> (acknowledging redirections/sub-domains possible)</a:t>
            </a:r>
          </a:p>
          <a:p>
            <a:pPr marL="457200" lvl="1" indent="0">
              <a:buNone/>
            </a:pPr>
            <a:endParaRPr lang="en-US" dirty="0">
              <a:highlight>
                <a:srgbClr val="FFFF00"/>
              </a:highlight>
            </a:endParaRPr>
          </a:p>
          <a:p>
            <a:pPr lvl="1"/>
            <a:r>
              <a:rPr lang="en-US" strike="sngStrike" dirty="0">
                <a:hlinkClick r:id="rId6"/>
              </a:rPr>
              <a:t>http://hl7canada.ca/ig/baseline</a:t>
            </a:r>
            <a:r>
              <a:rPr lang="en-US" strike="sngStrike" dirty="0"/>
              <a:t> </a:t>
            </a:r>
            <a:r>
              <a:rPr lang="en-US" dirty="0"/>
              <a:t>OR </a:t>
            </a:r>
            <a:r>
              <a:rPr lang="en-US" dirty="0">
                <a:hlinkClick r:id="rId7"/>
              </a:rPr>
              <a:t>http://hl7canada.ca/fhir/ig/baseline</a:t>
            </a:r>
            <a:r>
              <a:rPr lang="en-US" dirty="0"/>
              <a:t> OR </a:t>
            </a:r>
            <a:r>
              <a:rPr lang="en-US" dirty="0">
                <a:hlinkClick r:id="rId8"/>
              </a:rPr>
              <a:t>http://hl7canada.ca/fhir/baseline/ig/baseline</a:t>
            </a:r>
            <a:r>
              <a:rPr lang="en-US" dirty="0"/>
              <a:t>   </a:t>
            </a:r>
          </a:p>
          <a:p>
            <a:pPr marL="457200" lvl="1" indent="0">
              <a:buNone/>
            </a:pPr>
            <a:r>
              <a:rPr lang="en-US" dirty="0"/>
              <a:t>  OR </a:t>
            </a:r>
          </a:p>
          <a:p>
            <a:pPr lvl="1"/>
            <a:r>
              <a:rPr lang="en-US" strike="sngStrike" dirty="0">
                <a:hlinkClick r:id="rId9"/>
              </a:rPr>
              <a:t>http://hl7canada.ca/fhir/base/ImplementationGuide/hl7.fhir.ca.baseline /</a:t>
            </a:r>
            <a:r>
              <a:rPr lang="en-US" strike="sngStrike" dirty="0"/>
              <a:t> </a:t>
            </a:r>
            <a:r>
              <a:rPr lang="en-US" strike="sngStrike" dirty="0">
                <a:hlinkClick r:id="rId10"/>
              </a:rPr>
              <a:t>http://hl7canada.ca/fhir/base/</a:t>
            </a:r>
            <a:r>
              <a:rPr lang="en-US" strike="sngStrike" dirty="0">
                <a:hlinkClick r:id="rId4"/>
              </a:rPr>
              <a:t>StructureDefinition/profile-allergyintolerance</a:t>
            </a:r>
            <a:endParaRPr lang="en-US" strike="sngStrike" dirty="0"/>
          </a:p>
          <a:p>
            <a:endParaRPr lang="en-US" dirty="0"/>
          </a:p>
        </p:txBody>
      </p:sp>
    </p:spTree>
    <p:extLst>
      <p:ext uri="{BB962C8B-B14F-4D97-AF65-F5344CB8AC3E}">
        <p14:creationId xmlns:p14="http://schemas.microsoft.com/office/powerpoint/2010/main" val="2725384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EEB2-6F6A-C3ED-6907-02DD73C2206B}"/>
              </a:ext>
            </a:extLst>
          </p:cNvPr>
          <p:cNvSpPr>
            <a:spLocks noGrp="1"/>
          </p:cNvSpPr>
          <p:nvPr>
            <p:ph type="title"/>
          </p:nvPr>
        </p:nvSpPr>
        <p:spPr/>
        <p:txBody>
          <a:bodyPr/>
          <a:lstStyle/>
          <a:p>
            <a:r>
              <a:rPr lang="en-US" dirty="0"/>
              <a:t>Discussion for 2.0 Publishing </a:t>
            </a:r>
          </a:p>
        </p:txBody>
      </p:sp>
      <p:sp>
        <p:nvSpPr>
          <p:cNvPr id="3" name="Content Placeholder 2">
            <a:extLst>
              <a:ext uri="{FF2B5EF4-FFF2-40B4-BE49-F238E27FC236}">
                <a16:creationId xmlns:a16="http://schemas.microsoft.com/office/drawing/2014/main" id="{330CB34F-C02B-F2CD-16AC-C912769B74A7}"/>
              </a:ext>
            </a:extLst>
          </p:cNvPr>
          <p:cNvSpPr>
            <a:spLocks noGrp="1"/>
          </p:cNvSpPr>
          <p:nvPr>
            <p:ph idx="1"/>
          </p:nvPr>
        </p:nvSpPr>
        <p:spPr/>
        <p:txBody>
          <a:bodyPr>
            <a:normAutofit fontScale="62500" lnSpcReduction="20000"/>
          </a:bodyPr>
          <a:lstStyle/>
          <a:p>
            <a:r>
              <a:rPr lang="en-US" dirty="0"/>
              <a:t>Sticking with current Guide in IGP build and profiles / package in Simplifier?</a:t>
            </a:r>
          </a:p>
          <a:p>
            <a:r>
              <a:rPr lang="en-US" dirty="0"/>
              <a:t>Anything that HL7 Canada needs to do w/ HL7 international to get sign off on formal build process that will produce guide at nominated url?</a:t>
            </a:r>
          </a:p>
          <a:p>
            <a:pPr lvl="1"/>
            <a:r>
              <a:rPr lang="en-US" dirty="0"/>
              <a:t>Any volunteers to help investigate this? Maybe asking another jurisdiction like AU or IT or Germany or some other country?</a:t>
            </a:r>
          </a:p>
          <a:p>
            <a:pPr lvl="2"/>
            <a:r>
              <a:rPr lang="en-US" dirty="0"/>
              <a:t>Elliot has </a:t>
            </a:r>
            <a:r>
              <a:rPr lang="en-US" dirty="0" err="1"/>
              <a:t>prev</a:t>
            </a:r>
            <a:r>
              <a:rPr lang="en-US" dirty="0"/>
              <a:t> experience w/ publishing mechanism in IGP (Elliot &amp; Jean could help talk us through the process to inform assessment) – follow-up governance call – </a:t>
            </a:r>
            <a:r>
              <a:rPr lang="en-US" b="1" dirty="0"/>
              <a:t>Target for July 5 Governance Call (Mike will open up call)</a:t>
            </a:r>
            <a:endParaRPr lang="en-US" b="1" baseline="30000" dirty="0"/>
          </a:p>
          <a:p>
            <a:pPr lvl="2"/>
            <a:r>
              <a:rPr lang="en-US" dirty="0"/>
              <a:t>Ron bringing forward broader conversation re: quality, stability, maintenance, support (re: HL7 IG Publisher) – to board retreat to help inform the discussion </a:t>
            </a:r>
          </a:p>
          <a:p>
            <a:pPr lvl="2"/>
            <a:endParaRPr lang="en-US" dirty="0"/>
          </a:p>
          <a:p>
            <a:pPr lvl="2"/>
            <a:endParaRPr lang="en-US" dirty="0"/>
          </a:p>
          <a:p>
            <a:pPr marL="0" indent="0">
              <a:buNone/>
            </a:pPr>
            <a:r>
              <a:rPr lang="en-US" dirty="0"/>
              <a:t>-------------------topics for future call--------------------------------------------</a:t>
            </a:r>
          </a:p>
          <a:p>
            <a:r>
              <a:rPr lang="en-US" dirty="0"/>
              <a:t>Contributors page</a:t>
            </a:r>
          </a:p>
          <a:p>
            <a:pPr lvl="1"/>
            <a:r>
              <a:rPr lang="en-US" dirty="0"/>
              <a:t>Any volunteers to make the md page and start adding names?</a:t>
            </a:r>
          </a:p>
          <a:p>
            <a:pPr lvl="1"/>
            <a:endParaRPr lang="en-US" dirty="0"/>
          </a:p>
          <a:p>
            <a:r>
              <a:rPr lang="en-US" dirty="0"/>
              <a:t>How do we ensure that our versioned IGuides point to the equivalent versioned profiles (in context of simplifier vs IGP)?</a:t>
            </a:r>
          </a:p>
          <a:p>
            <a:r>
              <a:rPr lang="en-US" dirty="0">
                <a:highlight>
                  <a:srgbClr val="FFFF00"/>
                </a:highlight>
              </a:rPr>
              <a:t>Discussion of conformance against various baseline versions in instances if received – Elliot previously volunteered some thinking – target for one of our upcoming profiling call / dedicated call </a:t>
            </a:r>
          </a:p>
        </p:txBody>
      </p:sp>
    </p:spTree>
    <p:extLst>
      <p:ext uri="{BB962C8B-B14F-4D97-AF65-F5344CB8AC3E}">
        <p14:creationId xmlns:p14="http://schemas.microsoft.com/office/powerpoint/2010/main" val="1559851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2936D-92D8-FCBC-F8D8-5D0CF3FD3F79}"/>
              </a:ext>
            </a:extLst>
          </p:cNvPr>
          <p:cNvSpPr>
            <a:spLocks noGrp="1"/>
          </p:cNvSpPr>
          <p:nvPr>
            <p:ph type="title"/>
          </p:nvPr>
        </p:nvSpPr>
        <p:spPr/>
        <p:txBody>
          <a:bodyPr/>
          <a:lstStyle/>
          <a:p>
            <a:r>
              <a:rPr lang="en-US" dirty="0"/>
              <a:t>Terminology Server Discussion</a:t>
            </a:r>
          </a:p>
        </p:txBody>
      </p:sp>
      <p:sp>
        <p:nvSpPr>
          <p:cNvPr id="3" name="Content Placeholder 2">
            <a:extLst>
              <a:ext uri="{FF2B5EF4-FFF2-40B4-BE49-F238E27FC236}">
                <a16:creationId xmlns:a16="http://schemas.microsoft.com/office/drawing/2014/main" id="{4F3AB9F9-3085-8A27-73FC-45FB4862DE8D}"/>
              </a:ext>
            </a:extLst>
          </p:cNvPr>
          <p:cNvSpPr>
            <a:spLocks noGrp="1"/>
          </p:cNvSpPr>
          <p:nvPr>
            <p:ph idx="1"/>
          </p:nvPr>
        </p:nvSpPr>
        <p:spPr>
          <a:xfrm>
            <a:off x="838200" y="1825625"/>
            <a:ext cx="10515600" cy="4799110"/>
          </a:xfrm>
        </p:spPr>
        <p:txBody>
          <a:bodyPr>
            <a:normAutofit fontScale="40000" lnSpcReduction="20000"/>
          </a:bodyPr>
          <a:lstStyle/>
          <a:p>
            <a:r>
              <a:rPr lang="en-US" dirty="0"/>
              <a:t>Dedalus implementing Terminology servers in Australia, Scotland, UK, Netherlands, etc. and that has supported CSIRO in usage of Ontoserver</a:t>
            </a:r>
          </a:p>
          <a:p>
            <a:r>
              <a:rPr lang="en-US" dirty="0"/>
              <a:t>Cloud based, hosted on Amazon, FHIR compliant server for hosting &amp; maintaining </a:t>
            </a:r>
            <a:r>
              <a:rPr lang="en-US" dirty="0" err="1"/>
              <a:t>ntl</a:t>
            </a:r>
            <a:r>
              <a:rPr lang="en-US" dirty="0"/>
              <a:t> terminology content</a:t>
            </a:r>
          </a:p>
          <a:p>
            <a:pPr lvl="1"/>
            <a:r>
              <a:rPr lang="en-US" dirty="0"/>
              <a:t>Q: If cloud based, will it be based in Canada</a:t>
            </a:r>
          </a:p>
          <a:p>
            <a:pPr lvl="2"/>
            <a:r>
              <a:rPr lang="en-US" dirty="0"/>
              <a:t>Still in early stage conversations re: data (not expecting PHI)</a:t>
            </a:r>
          </a:p>
          <a:p>
            <a:r>
              <a:rPr lang="en-US" dirty="0"/>
              <a:t>Accessible through APIs &amp; web tools like SHRIMP to browse terminology artefacts</a:t>
            </a:r>
          </a:p>
          <a:p>
            <a:pPr lvl="1"/>
            <a:r>
              <a:rPr lang="en-US" dirty="0"/>
              <a:t>Starting with SCT CA, PCLOCD, CCDD, PrescribeIT, and a lot subsets </a:t>
            </a:r>
          </a:p>
          <a:p>
            <a:pPr lvl="2"/>
            <a:r>
              <a:rPr lang="en-US" dirty="0"/>
              <a:t>When considering from CA Baseline – know that coordination w/ respective content owners – will likely be iterative (so some subsets might be staggered) – TG isn’t going to be shut down in interim or right away – gradual batches – timeline details forthcoming (internal reviews in early summer/June before externals like baseline can review for swaps) - Are there ways CA Baseline community can help?</a:t>
            </a:r>
          </a:p>
          <a:p>
            <a:pPr lvl="1"/>
            <a:r>
              <a:rPr lang="en-US" dirty="0"/>
              <a:t>Q: Is it also intended to host regional ValueSet? IE a province that would want to put their value sets there</a:t>
            </a:r>
          </a:p>
          <a:p>
            <a:pPr lvl="2"/>
            <a:r>
              <a:rPr lang="en-US" dirty="0"/>
              <a:t>A: Expected to host national and international terminologies – still to confirm re other terminologies </a:t>
            </a:r>
          </a:p>
          <a:p>
            <a:pPr lvl="3"/>
            <a:r>
              <a:rPr lang="en-US" dirty="0"/>
              <a:t>A: Discussions w/ provinces (know there are some existing subsets – some may be current, others may not be up to date – asking jurisdictions to review &amp; update if applicable)</a:t>
            </a:r>
          </a:p>
          <a:p>
            <a:pPr lvl="4"/>
            <a:r>
              <a:rPr lang="en-US" dirty="0"/>
              <a:t>They are trying to understand who is actively using what subsets on TG – will be posting questions on HL7 forums to determine if there are issues with porting or retiring subsets that aren’t sure folks are using</a:t>
            </a:r>
          </a:p>
          <a:p>
            <a:pPr lvl="4"/>
            <a:r>
              <a:rPr lang="en-US" dirty="0"/>
              <a:t>Q: Is this the time to evaluate updates for certain practices before the port (i.e., unit value set that mixes code systems) – </a:t>
            </a:r>
          </a:p>
          <a:p>
            <a:pPr lvl="5"/>
            <a:r>
              <a:rPr lang="en-US" dirty="0"/>
              <a:t>A: Anil &amp; Janice working on plan for tidying subsets that have a mix of code systems, as well as bucket of external owned (e.g., </a:t>
            </a:r>
            <a:r>
              <a:rPr lang="en-US" dirty="0" err="1"/>
              <a:t>Telus</a:t>
            </a:r>
            <a:r>
              <a:rPr lang="en-US" dirty="0"/>
              <a:t> owned) and with _ (underscore)</a:t>
            </a:r>
          </a:p>
          <a:p>
            <a:pPr lvl="5"/>
            <a:r>
              <a:rPr lang="en-US" dirty="0"/>
              <a:t>Considering cases where union of code systems (lab v3 have </a:t>
            </a:r>
            <a:r>
              <a:rPr lang="en-US" dirty="0" err="1"/>
              <a:t>pclocd</a:t>
            </a:r>
            <a:r>
              <a:rPr lang="en-US" dirty="0"/>
              <a:t> and </a:t>
            </a:r>
            <a:r>
              <a:rPr lang="en-US" dirty="0" err="1"/>
              <a:t>intl</a:t>
            </a:r>
            <a:r>
              <a:rPr lang="en-US" dirty="0"/>
              <a:t> </a:t>
            </a:r>
            <a:r>
              <a:rPr lang="en-US" dirty="0" err="1"/>
              <a:t>loinc</a:t>
            </a:r>
            <a:r>
              <a:rPr lang="en-US" dirty="0"/>
              <a:t>, Substitute Decision Maker have HL7 and ON specific codes) in a value set – may not be considered bad practice in that bucket</a:t>
            </a:r>
          </a:p>
          <a:p>
            <a:pPr lvl="3"/>
            <a:r>
              <a:rPr lang="en-US" dirty="0"/>
              <a:t>A:Discussions w/ other implementers about this type of use in their terminology solutions</a:t>
            </a:r>
          </a:p>
          <a:p>
            <a:pPr lvl="4"/>
            <a:r>
              <a:rPr lang="en-US" dirty="0"/>
              <a:t>Versioning of value sets often creates complexity in the space of hosting regional content</a:t>
            </a:r>
          </a:p>
          <a:p>
            <a:pPr lvl="1"/>
            <a:r>
              <a:rPr lang="en-US" dirty="0"/>
              <a:t>Q: Existing IG bound to VS in TG (some actively updating, others active but not updating/changing) – want to understand process (same url) and timing for porting over the pointers in our guides</a:t>
            </a:r>
          </a:p>
          <a:p>
            <a:r>
              <a:rPr lang="en-US" dirty="0"/>
              <a:t>Syndication to allow systems to be connected to each other – roadmap item </a:t>
            </a:r>
          </a:p>
          <a:p>
            <a:pPr lvl="1"/>
            <a:r>
              <a:rPr lang="en-US" dirty="0"/>
              <a:t>Q: Does syndication only work with other Ontoserver instances?</a:t>
            </a:r>
          </a:p>
          <a:p>
            <a:pPr lvl="2"/>
            <a:r>
              <a:rPr lang="en-US" dirty="0"/>
              <a:t>A: Don’t need to have another Ontoserver in order to connect through API/syndication</a:t>
            </a:r>
          </a:p>
          <a:p>
            <a:pPr lvl="1"/>
            <a:r>
              <a:rPr lang="en-US" dirty="0"/>
              <a:t>Q: Is there a possibility to leverage licensing options for jurisdictions to be able to have management of their own content (rather than spinning up totally independent instance)</a:t>
            </a:r>
          </a:p>
          <a:p>
            <a:pPr lvl="2"/>
            <a:r>
              <a:rPr lang="en-US" dirty="0"/>
              <a:t>A: Tarek looking into this</a:t>
            </a:r>
          </a:p>
          <a:p>
            <a:r>
              <a:rPr lang="en-US"/>
              <a:t>Q: Who </a:t>
            </a:r>
            <a:r>
              <a:rPr lang="en-US" dirty="0"/>
              <a:t>is contact if there are further questions? Tarek Kadoura (</a:t>
            </a:r>
            <a:r>
              <a:rPr lang="en-US" dirty="0">
                <a:hlinkClick r:id="rId2"/>
              </a:rPr>
              <a:t>tkadoura@infoway-inforoute.ca</a:t>
            </a:r>
            <a:r>
              <a:rPr lang="en-US" dirty="0"/>
              <a:t>)</a:t>
            </a:r>
          </a:p>
          <a:p>
            <a:r>
              <a:rPr lang="en-US" dirty="0"/>
              <a:t>Further announcements and FAQs on forums coming as well as discussions with implementers to apply lessons learned/feedback/need considerations</a:t>
            </a:r>
          </a:p>
        </p:txBody>
      </p:sp>
    </p:spTree>
    <p:extLst>
      <p:ext uri="{BB962C8B-B14F-4D97-AF65-F5344CB8AC3E}">
        <p14:creationId xmlns:p14="http://schemas.microsoft.com/office/powerpoint/2010/main" val="3331433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2603-714B-61EF-F92E-B24895EF5654}"/>
              </a:ext>
            </a:extLst>
          </p:cNvPr>
          <p:cNvSpPr>
            <a:spLocks noGrp="1"/>
          </p:cNvSpPr>
          <p:nvPr>
            <p:ph type="title"/>
          </p:nvPr>
        </p:nvSpPr>
        <p:spPr/>
        <p:txBody>
          <a:bodyPr>
            <a:normAutofit/>
          </a:bodyPr>
          <a:lstStyle/>
          <a:p>
            <a:r>
              <a:rPr lang="en-US" sz="4400" dirty="0">
                <a:latin typeface="Calibri" panose="020F0502020204030204" pitchFamily="34" charset="0"/>
              </a:rPr>
              <a:t>Discuss points re: CA Core Review from </a:t>
            </a:r>
            <a:br>
              <a:rPr lang="en-US" sz="4400" dirty="0">
                <a:latin typeface="Calibri" panose="020F0502020204030204" pitchFamily="34" charset="0"/>
              </a:rPr>
            </a:br>
            <a:r>
              <a:rPr lang="en-US" sz="4400" dirty="0">
                <a:latin typeface="Calibri" panose="020F0502020204030204" pitchFamily="34" charset="0"/>
              </a:rPr>
              <a:t>4-26 Call</a:t>
            </a:r>
            <a:endParaRPr lang="en-US" dirty="0"/>
          </a:p>
        </p:txBody>
      </p:sp>
      <p:sp>
        <p:nvSpPr>
          <p:cNvPr id="3" name="Content Placeholder 2">
            <a:extLst>
              <a:ext uri="{FF2B5EF4-FFF2-40B4-BE49-F238E27FC236}">
                <a16:creationId xmlns:a16="http://schemas.microsoft.com/office/drawing/2014/main" id="{EF5BEBD3-82EB-6280-045C-28EB19A051A7}"/>
              </a:ext>
            </a:extLst>
          </p:cNvPr>
          <p:cNvSpPr>
            <a:spLocks noGrp="1"/>
          </p:cNvSpPr>
          <p:nvPr>
            <p:ph idx="1"/>
          </p:nvPr>
        </p:nvSpPr>
        <p:spPr/>
        <p:txBody>
          <a:bodyPr>
            <a:normAutofit fontScale="92500" lnSpcReduction="10000"/>
          </a:bodyPr>
          <a:lstStyle/>
          <a:p>
            <a:r>
              <a:rPr lang="en-US" sz="1900" dirty="0"/>
              <a:t>4/26: Group discussed community review of Core profiles as worthwhile and need to consider if review (or review of change log) is something that should be done w/ each release (dependent on scope)</a:t>
            </a:r>
          </a:p>
          <a:p>
            <a:r>
              <a:rPr lang="en-US" sz="1900" dirty="0"/>
              <a:t>4/26: Group mentioned wanting to understand what reconciliation process moving forward might look like</a:t>
            </a:r>
          </a:p>
          <a:p>
            <a:r>
              <a:rPr lang="en-US" sz="1900" dirty="0">
                <a:hlinkClick r:id="rId2"/>
              </a:rPr>
              <a:t>Core v0.2 (Condition, Immunization, Medication, MedicationRequest) already available for review</a:t>
            </a:r>
            <a:endParaRPr lang="en-US" sz="1900" dirty="0"/>
          </a:p>
          <a:p>
            <a:pPr lvl="1"/>
            <a:r>
              <a:rPr lang="en-US" sz="1700" dirty="0"/>
              <a:t>Focused on mappings w/ some terminology put forward</a:t>
            </a:r>
          </a:p>
          <a:p>
            <a:pPr lvl="1"/>
            <a:r>
              <a:rPr lang="en-US" sz="1700" dirty="0"/>
              <a:t>Recent feedback that the interim approach to apply obligations on </a:t>
            </a:r>
            <a:r>
              <a:rPr lang="en-US" sz="1700" u="sng" dirty="0"/>
              <a:t>everything </a:t>
            </a:r>
            <a:r>
              <a:rPr lang="en-US" sz="1700" dirty="0"/>
              <a:t>identified in the Data Content Standard goes beyond intent </a:t>
            </a:r>
          </a:p>
          <a:p>
            <a:pPr lvl="2"/>
            <a:r>
              <a:rPr lang="en-US" sz="1500" dirty="0"/>
              <a:t>e.g., may want to expose concept and terminology for something even if it’s not considered core data for interoperability</a:t>
            </a:r>
          </a:p>
          <a:p>
            <a:pPr lvl="1"/>
            <a:r>
              <a:rPr lang="en-US" sz="1800" b="1" dirty="0"/>
              <a:t>Does this shift focus/approach of CA Baseline community review (is it about orientation to the core &amp; mappings to framework or about understanding what needs to change within the baseline)? </a:t>
            </a:r>
          </a:p>
          <a:p>
            <a:pPr lvl="1"/>
            <a:endParaRPr lang="en-US" sz="1800" b="1" dirty="0"/>
          </a:p>
          <a:p>
            <a:r>
              <a:rPr lang="en-US" sz="2200" b="1" dirty="0"/>
              <a:t>As a Community, think about the challenge of a community reconciliation on content that is intended to be a translation of an upstream artefact – how do other communities engage in cross org specs (how is this done w/ recent HL7 &amp; IHE spec?) How does it influence interactions with other </a:t>
            </a:r>
            <a:r>
              <a:rPr lang="en-US" sz="2200" b="1" dirty="0" err="1"/>
              <a:t>wgs</a:t>
            </a:r>
            <a:r>
              <a:rPr lang="en-US" sz="2200" b="1" dirty="0"/>
              <a:t> (like building blocks) now that there is a space for foundational specs?</a:t>
            </a:r>
          </a:p>
        </p:txBody>
      </p:sp>
    </p:spTree>
    <p:extLst>
      <p:ext uri="{BB962C8B-B14F-4D97-AF65-F5344CB8AC3E}">
        <p14:creationId xmlns:p14="http://schemas.microsoft.com/office/powerpoint/2010/main" val="3024107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8168B-2785-A2F1-CEC6-44D96C11E485}"/>
              </a:ext>
            </a:extLst>
          </p:cNvPr>
          <p:cNvSpPr>
            <a:spLocks noGrp="1"/>
          </p:cNvSpPr>
          <p:nvPr>
            <p:ph type="title"/>
          </p:nvPr>
        </p:nvSpPr>
        <p:spPr/>
        <p:txBody>
          <a:bodyPr/>
          <a:lstStyle/>
          <a:p>
            <a:r>
              <a:rPr lang="en-US" sz="4400" dirty="0">
                <a:latin typeface="Calibri" panose="020F0502020204030204" pitchFamily="34" charset="0"/>
              </a:rPr>
              <a:t>Discuss points re: CA Core Review from </a:t>
            </a:r>
            <a:br>
              <a:rPr lang="en-US" sz="4400" dirty="0">
                <a:latin typeface="Calibri" panose="020F0502020204030204" pitchFamily="34" charset="0"/>
              </a:rPr>
            </a:br>
            <a:r>
              <a:rPr lang="en-US" sz="4400" dirty="0">
                <a:latin typeface="Calibri" panose="020F0502020204030204" pitchFamily="34" charset="0"/>
              </a:rPr>
              <a:t>4-26 Call</a:t>
            </a:r>
            <a:endParaRPr lang="en-US" dirty="0"/>
          </a:p>
        </p:txBody>
      </p:sp>
      <p:sp>
        <p:nvSpPr>
          <p:cNvPr id="3" name="Content Placeholder 2">
            <a:extLst>
              <a:ext uri="{FF2B5EF4-FFF2-40B4-BE49-F238E27FC236}">
                <a16:creationId xmlns:a16="http://schemas.microsoft.com/office/drawing/2014/main" id="{30384D1F-5557-55CA-1FDB-57DE32C0C768}"/>
              </a:ext>
            </a:extLst>
          </p:cNvPr>
          <p:cNvSpPr>
            <a:spLocks noGrp="1"/>
          </p:cNvSpPr>
          <p:nvPr>
            <p:ph idx="1"/>
          </p:nvPr>
        </p:nvSpPr>
        <p:spPr>
          <a:xfrm>
            <a:off x="838199" y="1825625"/>
            <a:ext cx="6346371" cy="4351338"/>
          </a:xfrm>
        </p:spPr>
        <p:txBody>
          <a:bodyPr>
            <a:normAutofit/>
          </a:bodyPr>
          <a:lstStyle/>
          <a:p>
            <a:r>
              <a:rPr lang="en-US" sz="2000" b="1" dirty="0"/>
              <a:t>As a Community, think about the challenge of a community reconciliation on content that is intended to be a translation of an upstream artefact – how do other communities engage in cross org specs (how is this done w/ recent HL7 &amp; IHE spec?)</a:t>
            </a:r>
          </a:p>
          <a:p>
            <a:endParaRPr lang="en-US" sz="2000" dirty="0"/>
          </a:p>
        </p:txBody>
      </p:sp>
      <p:pic>
        <p:nvPicPr>
          <p:cNvPr id="1026" name="Picture 2">
            <a:extLst>
              <a:ext uri="{FF2B5EF4-FFF2-40B4-BE49-F238E27FC236}">
                <a16:creationId xmlns:a16="http://schemas.microsoft.com/office/drawing/2014/main" id="{BC70948D-2F20-0CA3-8F44-81DC0F6949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3478" y="1690688"/>
            <a:ext cx="4229780" cy="44329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5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Lessons learned that we could apply towards balloting CA FHIR Baseline?</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a:xfrm>
            <a:off x="838200" y="1825625"/>
            <a:ext cx="10515600" cy="4667250"/>
          </a:xfrm>
        </p:spPr>
        <p:txBody>
          <a:bodyPr>
            <a:normAutofit fontScale="70000" lnSpcReduction="20000"/>
          </a:bodyPr>
          <a:lstStyle/>
          <a:p>
            <a:r>
              <a:rPr lang="en-US" dirty="0"/>
              <a:t>Span of profiles? Timing?</a:t>
            </a:r>
          </a:p>
          <a:p>
            <a:pPr lvl="1"/>
            <a:r>
              <a:rPr lang="en-US" dirty="0"/>
              <a:t>Timing when there are other ballots (HL7 Int, pan-Canadian specs, etc.) might make it difficult to get feedback on baseline (same reviewers across all)</a:t>
            </a:r>
          </a:p>
          <a:p>
            <a:pPr lvl="1"/>
            <a:r>
              <a:rPr lang="en-US" dirty="0"/>
              <a:t>Interdependencies/impact to other guides (e.g., if baseline version X imposed by Core Y, if dependent on value sets) </a:t>
            </a:r>
          </a:p>
          <a:p>
            <a:pPr lvl="2"/>
            <a:r>
              <a:rPr lang="en-US" dirty="0"/>
              <a:t>Would like to have highest dependency changes in </a:t>
            </a:r>
            <a:r>
              <a:rPr lang="en-US" dirty="0">
                <a:sym typeface="Wingdings" panose="05000000000000000000" pitchFamily="2" charset="2"/>
              </a:rPr>
              <a:t> if this accomplished with packaging, does this change how ballot would be approached by baseline</a:t>
            </a:r>
          </a:p>
          <a:p>
            <a:pPr lvl="3"/>
            <a:r>
              <a:rPr lang="en-US" dirty="0"/>
              <a:t>Depends on what packaging is being used for (e.g., getting patches in vs formal published versions that infer additional meaning or that introduce breaking changes)</a:t>
            </a:r>
          </a:p>
          <a:p>
            <a:pPr lvl="1"/>
            <a:r>
              <a:rPr lang="en-US" dirty="0"/>
              <a:t>Because goal is to broaden exposure beyond folks who have been actively engaged in the baseline – the timing it takes for them to get up to speed with the specification should be considered (because many of those engaged in baseline to date may already have been shaping it through calls &amp; community issues) </a:t>
            </a:r>
          </a:p>
          <a:p>
            <a:r>
              <a:rPr lang="en-US" dirty="0"/>
              <a:t>Community Review? Facilitation? Disposition cycle?</a:t>
            </a:r>
          </a:p>
          <a:p>
            <a:pPr lvl="1"/>
            <a:r>
              <a:rPr lang="en-US" dirty="0"/>
              <a:t>Would need some capacity to track down folks for disposition calls if we hosted them as a CA Baseline (e.g., </a:t>
            </a:r>
            <a:r>
              <a:rPr lang="en-US" dirty="0" err="1"/>
              <a:t>equiv</a:t>
            </a:r>
            <a:r>
              <a:rPr lang="en-US" dirty="0"/>
              <a:t> to discuss in person)</a:t>
            </a:r>
          </a:p>
          <a:p>
            <a:pPr lvl="2"/>
            <a:r>
              <a:rPr lang="en-US" dirty="0"/>
              <a:t>posting a schedule might be a way of dealing with that with our current capacity challenge w/ volunteers</a:t>
            </a:r>
          </a:p>
          <a:p>
            <a:pPr lvl="2"/>
            <a:r>
              <a:rPr lang="en-US" dirty="0"/>
              <a:t>Could have our </a:t>
            </a:r>
            <a:r>
              <a:rPr lang="en-US" dirty="0" err="1"/>
              <a:t>friday</a:t>
            </a:r>
            <a:r>
              <a:rPr lang="en-US" dirty="0"/>
              <a:t> calls ahead of time to triage what goes into the schedule (starting this way anticipating it scales)</a:t>
            </a:r>
          </a:p>
          <a:p>
            <a:r>
              <a:rPr lang="en-US" dirty="0"/>
              <a:t>Ballot sheets &amp; technology? What else?</a:t>
            </a:r>
          </a:p>
          <a:p>
            <a:pPr lvl="1"/>
            <a:r>
              <a:rPr lang="en-US" dirty="0"/>
              <a:t>Initially (if low feedback) the spreadsheets may help streamline the process in the beginning for triage-</a:t>
            </a:r>
            <a:r>
              <a:rPr lang="en-US" dirty="0" err="1"/>
              <a:t>rs</a:t>
            </a:r>
            <a:r>
              <a:rPr lang="en-US" dirty="0"/>
              <a:t> (but hybridization may be more helpful once feedback grows high in volume) – targeted audience should be considered for who we want to provide feedback to the baseline</a:t>
            </a:r>
          </a:p>
        </p:txBody>
      </p:sp>
    </p:spTree>
    <p:extLst>
      <p:ext uri="{BB962C8B-B14F-4D97-AF65-F5344CB8AC3E}">
        <p14:creationId xmlns:p14="http://schemas.microsoft.com/office/powerpoint/2010/main" val="3444795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AFDEA-7DDC-066F-B2C1-DF7C2082DBF9}"/>
              </a:ext>
            </a:extLst>
          </p:cNvPr>
          <p:cNvSpPr>
            <a:spLocks noGrp="1"/>
          </p:cNvSpPr>
          <p:nvPr>
            <p:ph type="title"/>
          </p:nvPr>
        </p:nvSpPr>
        <p:spPr/>
        <p:txBody>
          <a:bodyPr/>
          <a:lstStyle/>
          <a:p>
            <a:r>
              <a:rPr lang="en-US" dirty="0" err="1"/>
              <a:t>Owncloud</a:t>
            </a:r>
            <a:endParaRPr lang="en-US" dirty="0"/>
          </a:p>
        </p:txBody>
      </p:sp>
      <p:sp>
        <p:nvSpPr>
          <p:cNvPr id="3" name="Content Placeholder 2">
            <a:extLst>
              <a:ext uri="{FF2B5EF4-FFF2-40B4-BE49-F238E27FC236}">
                <a16:creationId xmlns:a16="http://schemas.microsoft.com/office/drawing/2014/main" id="{E2CBFC8F-8338-ECC3-EC1B-9802DE07E296}"/>
              </a:ext>
            </a:extLst>
          </p:cNvPr>
          <p:cNvSpPr>
            <a:spLocks noGrp="1"/>
          </p:cNvSpPr>
          <p:nvPr>
            <p:ph idx="1"/>
          </p:nvPr>
        </p:nvSpPr>
        <p:spPr/>
        <p:txBody>
          <a:bodyPr>
            <a:normAutofit fontScale="77500" lnSpcReduction="20000"/>
          </a:bodyPr>
          <a:lstStyle/>
          <a:p>
            <a:r>
              <a:rPr lang="en-US" dirty="0"/>
              <a:t>New public link:</a:t>
            </a:r>
            <a:r>
              <a:rPr lang="en-US" sz="1800" dirty="0">
                <a:effectLst/>
                <a:latin typeface="Calibri" panose="020F0502020204030204" pitchFamily="34" charset="0"/>
                <a:hlinkClick r:id="rId2"/>
              </a:rPr>
              <a:t>https://storage.infoway-inforoute.ca/index.php/s/PgsnnhYm6iaabLk</a:t>
            </a:r>
            <a:endParaRPr lang="en-US" sz="1800" dirty="0">
              <a:latin typeface="Calibri" panose="020F0502020204030204" pitchFamily="34" charset="0"/>
            </a:endParaRPr>
          </a:p>
          <a:p>
            <a:pPr lvl="1"/>
            <a:r>
              <a:rPr lang="en-US" dirty="0"/>
              <a:t>Challenge over last few weeks as </a:t>
            </a:r>
            <a:r>
              <a:rPr lang="en-US" dirty="0" err="1"/>
              <a:t>ownclouder</a:t>
            </a:r>
            <a:r>
              <a:rPr lang="en-US" dirty="0"/>
              <a:t> folder intended for point in time collaboration / offload rather than persistent storage</a:t>
            </a:r>
          </a:p>
          <a:p>
            <a:pPr lvl="1"/>
            <a:r>
              <a:rPr lang="en-US" dirty="0"/>
              <a:t>Automatic Refresh/Time-out will could happen again in future</a:t>
            </a:r>
          </a:p>
          <a:p>
            <a:pPr marL="457200" lvl="1" indent="0">
              <a:buNone/>
            </a:pPr>
            <a:endParaRPr lang="en-US" sz="1400" dirty="0">
              <a:latin typeface="Calibri" panose="020F0502020204030204" pitchFamily="34" charset="0"/>
            </a:endParaRPr>
          </a:p>
          <a:p>
            <a:r>
              <a:rPr lang="en-US" dirty="0"/>
              <a:t>Now that we’re hosting recordings on our </a:t>
            </a:r>
            <a:r>
              <a:rPr lang="en-US" dirty="0" err="1"/>
              <a:t>youtube</a:t>
            </a:r>
            <a:r>
              <a:rPr lang="en-US" dirty="0"/>
              <a:t> channel, </a:t>
            </a:r>
            <a:r>
              <a:rPr lang="en-US" dirty="0" err="1"/>
              <a:t>owncloud</a:t>
            </a:r>
            <a:r>
              <a:rPr lang="en-US" dirty="0"/>
              <a:t> has largely been used (every few months) for special topic presentation uploads</a:t>
            </a:r>
          </a:p>
          <a:p>
            <a:endParaRPr lang="en-US" dirty="0"/>
          </a:p>
          <a:p>
            <a:r>
              <a:rPr lang="en-US" dirty="0"/>
              <a:t>Should we port everything over to Infocentral for storage and just load any special topic presentations to the Infocentral FHIR Implementers -&gt; CA Baseline Profiling Folder?</a:t>
            </a:r>
          </a:p>
          <a:p>
            <a:pPr lvl="1"/>
            <a:r>
              <a:rPr lang="en-US" dirty="0"/>
              <a:t>Natural behavior (folks look for other documents that place)</a:t>
            </a:r>
          </a:p>
          <a:p>
            <a:r>
              <a:rPr lang="en-US" dirty="0"/>
              <a:t> </a:t>
            </a:r>
            <a:r>
              <a:rPr lang="en-US" sz="2800" dirty="0">
                <a:effectLst/>
                <a:latin typeface="Calibri" panose="020F0502020204030204" pitchFamily="34" charset="0"/>
                <a:hlinkClick r:id="rId3"/>
              </a:rPr>
              <a:t>https://infocentral.infoway-inforoute.ca/en/resources/docs/fhir/ca-baseline-materials</a:t>
            </a:r>
            <a:r>
              <a:rPr lang="en-US" sz="2800" dirty="0">
                <a:latin typeface="Calibri" panose="020F0502020204030204" pitchFamily="34" charset="0"/>
              </a:rPr>
              <a:t> </a:t>
            </a:r>
            <a:r>
              <a:rPr lang="en-US" dirty="0"/>
              <a:t>Sheridan will begin porting information, we’ll have the folder link on future call housekeeping, and forum post, following that we can have the </a:t>
            </a:r>
            <a:r>
              <a:rPr lang="en-US" dirty="0" err="1"/>
              <a:t>owncloud</a:t>
            </a:r>
            <a:r>
              <a:rPr lang="en-US" dirty="0"/>
              <a:t> link dismissed</a:t>
            </a:r>
          </a:p>
        </p:txBody>
      </p:sp>
    </p:spTree>
    <p:extLst>
      <p:ext uri="{BB962C8B-B14F-4D97-AF65-F5344CB8AC3E}">
        <p14:creationId xmlns:p14="http://schemas.microsoft.com/office/powerpoint/2010/main" val="3388975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Simplifier URL &amp; Canonical URL</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p:txBody>
          <a:bodyPr>
            <a:normAutofit fontScale="47500" lnSpcReduction="20000"/>
          </a:bodyPr>
          <a:lstStyle/>
          <a:p>
            <a:r>
              <a:rPr lang="en-US" dirty="0">
                <a:hlinkClick r:id="rId2"/>
              </a:rPr>
              <a:t>https://simplifier.net/canadianfhirbaselineprofilesca-core</a:t>
            </a:r>
            <a:r>
              <a:rPr lang="en-US" dirty="0"/>
              <a:t> </a:t>
            </a:r>
          </a:p>
          <a:p>
            <a:pPr lvl="1"/>
            <a:r>
              <a:rPr lang="en-US" dirty="0"/>
              <a:t>Previously scrubbed all notion of Core from guide &amp; pages, project url remains</a:t>
            </a:r>
          </a:p>
          <a:p>
            <a:pPr lvl="1"/>
            <a:r>
              <a:rPr lang="en-US" dirty="0"/>
              <a:t>People still confused about baseline and core, however folks used to finding our project through the old hyperlink</a:t>
            </a:r>
          </a:p>
          <a:p>
            <a:pPr lvl="1"/>
            <a:r>
              <a:rPr lang="en-US" dirty="0"/>
              <a:t>Have a chance to improve project page name to provide clarity: </a:t>
            </a:r>
            <a:r>
              <a:rPr lang="en-US" dirty="0">
                <a:hlinkClick r:id="rId3"/>
              </a:rPr>
              <a:t>https://simplifier.net/CABaseline</a:t>
            </a:r>
            <a:endParaRPr lang="en-US" dirty="0"/>
          </a:p>
          <a:p>
            <a:pPr lvl="1"/>
            <a:r>
              <a:rPr lang="en-US" strike="sngStrike" dirty="0"/>
              <a:t> Not closing down the old url entirely but putting a note indicating the project has moved – archiving “old project” </a:t>
            </a:r>
          </a:p>
          <a:p>
            <a:pPr lvl="2"/>
            <a:r>
              <a:rPr lang="en-US" strike="sngStrike" dirty="0"/>
              <a:t>Options to avoid confusion in future readers who find</a:t>
            </a:r>
          </a:p>
          <a:p>
            <a:pPr lvl="3"/>
            <a:r>
              <a:rPr lang="en-US" strike="sngStrike" dirty="0"/>
              <a:t>Setting “retired” on our profiles </a:t>
            </a:r>
          </a:p>
          <a:p>
            <a:pPr lvl="3"/>
            <a:r>
              <a:rPr lang="en-US" strike="sngStrike" dirty="0"/>
              <a:t>Removing the artefacts from the </a:t>
            </a:r>
            <a:r>
              <a:rPr lang="en-US" strike="sngStrike" dirty="0">
                <a:hlinkClick r:id="rId2"/>
              </a:rPr>
              <a:t>https://simplifier.net/canadianfhirbaselineprofilesca-core</a:t>
            </a:r>
            <a:r>
              <a:rPr lang="en-US" strike="sngStrike" dirty="0"/>
              <a:t> after they are moved to </a:t>
            </a:r>
          </a:p>
          <a:p>
            <a:pPr lvl="1"/>
            <a:r>
              <a:rPr lang="en-US" strike="sngStrike" dirty="0"/>
              <a:t>Will need to get beta status fields feature added to new project</a:t>
            </a:r>
          </a:p>
          <a:p>
            <a:pPr lvl="1"/>
            <a:r>
              <a:rPr lang="en-US" strike="sngStrike" dirty="0"/>
              <a:t>Need to ask </a:t>
            </a:r>
            <a:r>
              <a:rPr lang="en-US" strike="sngStrike" dirty="0" err="1"/>
              <a:t>firely</a:t>
            </a:r>
            <a:r>
              <a:rPr lang="en-US" strike="sngStrike" dirty="0"/>
              <a:t> if we can port the profile history and package history and maintain the same packaging id</a:t>
            </a:r>
          </a:p>
          <a:p>
            <a:pPr lvl="1"/>
            <a:r>
              <a:rPr lang="en-US" strike="sngStrike" dirty="0"/>
              <a:t>Will help tie things when we host a ballot version in the directory of published versions in the future (that includes the package for that version)</a:t>
            </a:r>
          </a:p>
          <a:p>
            <a:pPr lvl="1"/>
            <a:r>
              <a:rPr lang="en-US" dirty="0">
                <a:hlinkClick r:id="rId4"/>
              </a:rPr>
              <a:t>https://simplifier.net/canadianfhirbaselineprofilesca-core/$manage/editkey?projectId=2614</a:t>
            </a:r>
            <a:r>
              <a:rPr lang="en-US" dirty="0"/>
              <a:t> – can change url of project </a:t>
            </a:r>
          </a:p>
          <a:p>
            <a:pPr lvl="1"/>
            <a:endParaRPr lang="en-US" dirty="0"/>
          </a:p>
          <a:p>
            <a:pPr lvl="1"/>
            <a:endParaRPr lang="en-US" dirty="0"/>
          </a:p>
          <a:p>
            <a:pPr lvl="2"/>
            <a:endParaRPr lang="en-US" dirty="0"/>
          </a:p>
          <a:p>
            <a:r>
              <a:rPr lang="en-US" dirty="0"/>
              <a:t>Still need to change our canonical url (discussions in Dec to resume)</a:t>
            </a:r>
          </a:p>
          <a:p>
            <a:pPr lvl="1"/>
            <a:r>
              <a:rPr lang="en-US" dirty="0"/>
              <a:t>We have hl7canada.ca domain, began discussions of hl7.ca</a:t>
            </a:r>
          </a:p>
          <a:p>
            <a:pPr lvl="2"/>
            <a:r>
              <a:rPr lang="en-US" dirty="0"/>
              <a:t>Decision on which one put to HL7 Canada in next few weeks, will also discuss redirection/landing page w/ Infoway</a:t>
            </a:r>
          </a:p>
          <a:p>
            <a:pPr lvl="1"/>
            <a:r>
              <a:rPr lang="en-US" dirty="0"/>
              <a:t>Predictability will be important </a:t>
            </a:r>
          </a:p>
          <a:p>
            <a:pPr lvl="1"/>
            <a:r>
              <a:rPr lang="en-US" dirty="0"/>
              <a:t>Some code change (pointers in profiles, impose users in profiles) will need to coordinate with other releases* (profiles/guides/software)</a:t>
            </a:r>
          </a:p>
          <a:p>
            <a:pPr lvl="2"/>
            <a:r>
              <a:rPr lang="en-US" dirty="0"/>
              <a:t>*Packaging will allow folks to shift when they are available </a:t>
            </a:r>
          </a:p>
          <a:p>
            <a:pPr lvl="2"/>
            <a:r>
              <a:rPr lang="en-US" dirty="0"/>
              <a:t>Decision about what the new canonicals will need to be made before the May WGM and before any ballot of CA Baseline </a:t>
            </a:r>
          </a:p>
          <a:p>
            <a:pPr lvl="2"/>
            <a:endParaRPr lang="en-US" dirty="0"/>
          </a:p>
        </p:txBody>
      </p:sp>
    </p:spTree>
    <p:extLst>
      <p:ext uri="{BB962C8B-B14F-4D97-AF65-F5344CB8AC3E}">
        <p14:creationId xmlns:p14="http://schemas.microsoft.com/office/powerpoint/2010/main" val="1137280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Potential Topics for Resumed Series</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lnSpcReduction="10000"/>
          </a:bodyPr>
          <a:lstStyle/>
          <a:p>
            <a:pPr lvl="1">
              <a:spcBef>
                <a:spcPts val="0"/>
              </a:spcBef>
            </a:pPr>
            <a:r>
              <a:rPr lang="en-US" sz="2000" dirty="0">
                <a:solidFill>
                  <a:schemeClr val="accent6"/>
                </a:solidFill>
                <a:latin typeface="Calibri" panose="020F0502020204030204" pitchFamily="34" charset="0"/>
              </a:rPr>
              <a:t>Lessons Learned from recent ballot that we could apply to future CA FHIR Baseline Ballot(s)</a:t>
            </a:r>
          </a:p>
          <a:p>
            <a:pPr lvl="1">
              <a:spcBef>
                <a:spcPts val="0"/>
              </a:spcBef>
            </a:pPr>
            <a:r>
              <a:rPr lang="en-US" sz="2000" dirty="0">
                <a:latin typeface="Calibri" panose="020F0502020204030204" pitchFamily="34" charset="0"/>
              </a:rPr>
              <a:t>Identification of how we'd like to address potential changes that came out of review of CA Core (e.g., harmonizing around name invariant)</a:t>
            </a:r>
          </a:p>
          <a:p>
            <a:pPr lvl="1">
              <a:spcBef>
                <a:spcPts val="0"/>
              </a:spcBef>
            </a:pPr>
            <a:r>
              <a:rPr lang="en-US" sz="2000" dirty="0">
                <a:solidFill>
                  <a:schemeClr val="accent6"/>
                </a:solidFill>
                <a:latin typeface="Calibri" panose="020F0502020204030204" pitchFamily="34" charset="0"/>
              </a:rPr>
              <a:t>Simplifier Project URL &amp; Canonical URL Changes?</a:t>
            </a:r>
          </a:p>
          <a:p>
            <a:pPr lvl="1">
              <a:spcBef>
                <a:spcPts val="0"/>
              </a:spcBef>
            </a:pPr>
            <a:r>
              <a:rPr lang="en-US" sz="2000" dirty="0">
                <a:latin typeface="Calibri" panose="020F0502020204030204" pitchFamily="34" charset="0"/>
              </a:rPr>
              <a:t>Stub value set approach</a:t>
            </a:r>
          </a:p>
          <a:p>
            <a:pPr lvl="1">
              <a:spcBef>
                <a:spcPts val="0"/>
              </a:spcBef>
            </a:pPr>
            <a:r>
              <a:rPr lang="en-US" sz="2000" dirty="0">
                <a:solidFill>
                  <a:schemeClr val="accent6"/>
                </a:solidFill>
                <a:latin typeface="Calibri" panose="020F0502020204030204" pitchFamily="34" charset="0"/>
              </a:rPr>
              <a:t>Community Issue items (new item added in Feb)</a:t>
            </a:r>
          </a:p>
          <a:p>
            <a:pPr lvl="1">
              <a:spcBef>
                <a:spcPts val="0"/>
              </a:spcBef>
            </a:pPr>
            <a:r>
              <a:rPr lang="en-US" sz="2000" dirty="0">
                <a:latin typeface="Calibri" panose="020F0502020204030204" pitchFamily="34" charset="0"/>
              </a:rPr>
              <a:t>Reconnecting to current state w/ roadmap diagram and prior questions (agenda item over next few months)</a:t>
            </a:r>
          </a:p>
          <a:p>
            <a:pPr lvl="1">
              <a:spcBef>
                <a:spcPts val="0"/>
              </a:spcBef>
            </a:pPr>
            <a:r>
              <a:rPr lang="en-US" sz="2000" dirty="0">
                <a:solidFill>
                  <a:schemeClr val="accent1"/>
                </a:solidFill>
                <a:latin typeface="Calibri" panose="020F0502020204030204" pitchFamily="34" charset="0"/>
              </a:rPr>
              <a:t>Language translations &amp; incorporation in the ValueSets/CodeSystems (may be a good hybrid topics with terminology WG) with lens of valueSets from the baseline (what it looks like/how it’s used in profile &amp; users)</a:t>
            </a:r>
          </a:p>
          <a:p>
            <a:pPr lvl="1">
              <a:spcBef>
                <a:spcPts val="0"/>
              </a:spcBef>
            </a:pPr>
            <a:r>
              <a:rPr lang="en-US" sz="2000" dirty="0">
                <a:latin typeface="Calibri" panose="020F0502020204030204" pitchFamily="34" charset="0"/>
              </a:rPr>
              <a:t>Return to discussion around MS/Obligations as a baseline specification – check back in with other bases &amp; cores on structured expectations &amp; guidance</a:t>
            </a:r>
          </a:p>
          <a:p>
            <a:pPr lvl="1">
              <a:spcBef>
                <a:spcPts val="0"/>
              </a:spcBef>
            </a:pPr>
            <a:r>
              <a:rPr lang="en-US" sz="2000" dirty="0">
                <a:latin typeface="Calibri" panose="020F0502020204030204" pitchFamily="34" charset="0"/>
              </a:rPr>
              <a:t>What is CA Baseline group scope in relationship to CA Core </a:t>
            </a:r>
          </a:p>
          <a:p>
            <a:pPr lvl="1">
              <a:spcBef>
                <a:spcPts val="0"/>
              </a:spcBef>
            </a:pPr>
            <a:r>
              <a:rPr lang="en-US" sz="2000" dirty="0">
                <a:solidFill>
                  <a:schemeClr val="accent1"/>
                </a:solidFill>
                <a:latin typeface="Calibri" panose="020F0502020204030204" pitchFamily="34" charset="0"/>
              </a:rPr>
              <a:t>Explore whether our guide for ballot of CA Baseline should be made in simplifier (guide version publishing) or through the IGP process</a:t>
            </a:r>
          </a:p>
          <a:p>
            <a:pPr lvl="1">
              <a:spcBef>
                <a:spcPts val="0"/>
              </a:spcBef>
            </a:pPr>
            <a:r>
              <a:rPr lang="en-US" sz="2000" dirty="0">
                <a:latin typeface="Calibri" panose="020F0502020204030204" pitchFamily="34" charset="0"/>
              </a:rPr>
              <a:t>Formalizing governance (what decisions need votes, where does voting occur, etc.) </a:t>
            </a:r>
          </a:p>
        </p:txBody>
      </p:sp>
    </p:spTree>
    <p:extLst>
      <p:ext uri="{BB962C8B-B14F-4D97-AF65-F5344CB8AC3E}">
        <p14:creationId xmlns:p14="http://schemas.microsoft.com/office/powerpoint/2010/main" val="1801037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rtl="0" fontAlgn="ctr">
              <a:spcBef>
                <a:spcPts val="0"/>
              </a:spcBef>
              <a:spcAft>
                <a:spcPts val="0"/>
              </a:spcAft>
              <a:buFont typeface="Arial" panose="020B0604020202020204" pitchFamily="34" charset="0"/>
              <a:buChar char="•"/>
            </a:pPr>
            <a:r>
              <a:rPr lang="en-US" dirty="0">
                <a:effectLst/>
                <a:latin typeface="Calibri" panose="020F0502020204030204" pitchFamily="34" charset="0"/>
              </a:rPr>
              <a:t>Housekeeping: </a:t>
            </a:r>
          </a:p>
          <a:p>
            <a:pPr lvl="1" fontAlgn="ctr">
              <a:spcBef>
                <a:spcPts val="0"/>
              </a:spcBef>
            </a:pPr>
            <a:r>
              <a:rPr lang="en-US" sz="2000" dirty="0">
                <a:effectLst/>
                <a:latin typeface="Calibri" panose="020F0502020204030204" pitchFamily="34" charset="0"/>
              </a:rPr>
              <a:t>YouTube Playlist changed to Public: </a:t>
            </a:r>
            <a:r>
              <a:rPr lang="en-US" sz="2000" dirty="0">
                <a:effectLst/>
                <a:latin typeface="Calibri" panose="020F0502020204030204" pitchFamily="34" charset="0"/>
                <a:hlinkClick r:id="rId2"/>
              </a:rPr>
              <a:t>https://www.youtube.com/playlist?list=PLm8ff1Z6HoFTzBvcjJg9iRHTrvucbqEEQ</a:t>
            </a:r>
            <a:r>
              <a:rPr lang="en-US" sz="2000" dirty="0">
                <a:effectLst/>
                <a:latin typeface="Calibri" panose="020F0502020204030204" pitchFamily="34" charset="0"/>
              </a:rPr>
              <a:t> </a:t>
            </a:r>
          </a:p>
          <a:p>
            <a:pPr lvl="1" fontAlgn="ctr">
              <a:spcBef>
                <a:spcPts val="0"/>
              </a:spcBef>
            </a:pPr>
            <a:r>
              <a:rPr lang="en-US" sz="2000" dirty="0">
                <a:effectLst/>
                <a:latin typeface="Calibri" panose="020F0502020204030204" pitchFamily="34" charset="0"/>
                <a:hlinkClick r:id="rId3"/>
              </a:rPr>
              <a:t>https://infocentral.infoway-inforoute.ca/en/resources/docs/fhir/ca-baseline-materials</a:t>
            </a:r>
            <a:r>
              <a:rPr lang="en-US" sz="2000" dirty="0">
                <a:latin typeface="Calibri" panose="020F0502020204030204" pitchFamily="34" charset="0"/>
              </a:rPr>
              <a:t> </a:t>
            </a:r>
          </a:p>
          <a:p>
            <a:pPr lvl="1" fontAlgn="ctr">
              <a:spcBef>
                <a:spcPts val="0"/>
              </a:spcBef>
            </a:pPr>
            <a:r>
              <a:rPr lang="en-US" sz="2000" dirty="0">
                <a:effectLst/>
                <a:latin typeface="Calibri" panose="020F0502020204030204" pitchFamily="34" charset="0"/>
                <a:hlinkClick r:id="rId4"/>
              </a:rPr>
              <a:t>Simplifier URL Facelift</a:t>
            </a:r>
            <a:r>
              <a:rPr lang="en-US" sz="2000" dirty="0">
                <a:effectLst/>
                <a:latin typeface="Calibri" panose="020F0502020204030204" pitchFamily="34" charset="0"/>
              </a:rPr>
              <a:t>: https://simplifier.net/cabaseline</a:t>
            </a:r>
          </a:p>
          <a:p>
            <a:pPr>
              <a:spcBef>
                <a:spcPts val="0"/>
              </a:spcBef>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Fixes for 1.2 </a:t>
            </a:r>
          </a:p>
          <a:p>
            <a:pPr lvl="1">
              <a:spcBef>
                <a:spcPts val="0"/>
              </a:spcBef>
            </a:pPr>
            <a:r>
              <a:rPr lang="en-US" sz="2000" dirty="0">
                <a:latin typeface="Calibri" panose="020F0502020204030204" pitchFamily="34" charset="0"/>
              </a:rPr>
              <a:t>Discussing errors/changes to </a:t>
            </a:r>
            <a:r>
              <a:rPr lang="en-US" sz="2000" dirty="0" err="1">
                <a:latin typeface="Calibri" panose="020F0502020204030204" pitchFamily="34" charset="0"/>
              </a:rPr>
              <a:t>AllergyIntolerance</a:t>
            </a:r>
            <a:r>
              <a:rPr lang="en-US" sz="2000" dirty="0">
                <a:latin typeface="Calibri" panose="020F0502020204030204" pitchFamily="34" charset="0"/>
              </a:rPr>
              <a:t>, Observation, and Smoking Status Profiles to prep for 1.2</a:t>
            </a: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917A2-8C6C-E573-66D2-5E6D8233990A}"/>
              </a:ext>
            </a:extLst>
          </p:cNvPr>
          <p:cNvSpPr>
            <a:spLocks noGrp="1"/>
          </p:cNvSpPr>
          <p:nvPr>
            <p:ph type="title"/>
          </p:nvPr>
        </p:nvSpPr>
        <p:spPr>
          <a:xfrm>
            <a:off x="838200" y="299811"/>
            <a:ext cx="10515600" cy="1325563"/>
          </a:xfrm>
        </p:spPr>
        <p:txBody>
          <a:bodyPr/>
          <a:lstStyle/>
          <a:p>
            <a:r>
              <a:rPr lang="en-US" dirty="0"/>
              <a:t>Recap Release Sequencing</a:t>
            </a:r>
          </a:p>
        </p:txBody>
      </p:sp>
      <p:sp>
        <p:nvSpPr>
          <p:cNvPr id="3" name="Content Placeholder 2">
            <a:extLst>
              <a:ext uri="{FF2B5EF4-FFF2-40B4-BE49-F238E27FC236}">
                <a16:creationId xmlns:a16="http://schemas.microsoft.com/office/drawing/2014/main" id="{6ACCBFE3-B402-A0FC-F0CB-D0557DBB15BA}"/>
              </a:ext>
            </a:extLst>
          </p:cNvPr>
          <p:cNvSpPr>
            <a:spLocks noGrp="1"/>
          </p:cNvSpPr>
          <p:nvPr>
            <p:ph idx="1"/>
          </p:nvPr>
        </p:nvSpPr>
        <p:spPr/>
        <p:txBody>
          <a:bodyPr/>
          <a:lstStyle/>
          <a:p>
            <a:r>
              <a:rPr lang="en-US" dirty="0"/>
              <a:t>1.1.8 – Stub Value Set (PR approved, package created!)</a:t>
            </a:r>
          </a:p>
          <a:p>
            <a:pPr lvl="1"/>
            <a:r>
              <a:rPr lang="en-US" dirty="0">
                <a:hlinkClick r:id="rId2"/>
              </a:rPr>
              <a:t>https://simplifier.net/packages/hl7.fhir.ca.baseline/1.1.8</a:t>
            </a:r>
            <a:r>
              <a:rPr lang="en-US" dirty="0"/>
              <a:t> </a:t>
            </a:r>
          </a:p>
          <a:p>
            <a:r>
              <a:rPr lang="en-US" dirty="0"/>
              <a:t>1.2 – Breaking Change Fix to Allergy, Observation, Device Invariants</a:t>
            </a:r>
          </a:p>
          <a:p>
            <a:r>
              <a:rPr lang="en-US" dirty="0"/>
              <a:t>2.0 – update to new canonical url &amp; overall QA clean up </a:t>
            </a:r>
          </a:p>
        </p:txBody>
      </p:sp>
    </p:spTree>
    <p:extLst>
      <p:ext uri="{BB962C8B-B14F-4D97-AF65-F5344CB8AC3E}">
        <p14:creationId xmlns:p14="http://schemas.microsoft.com/office/powerpoint/2010/main" val="655085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059C0-E06F-4611-6D91-C28922BB85E5}"/>
              </a:ext>
            </a:extLst>
          </p:cNvPr>
          <p:cNvSpPr>
            <a:spLocks noGrp="1"/>
          </p:cNvSpPr>
          <p:nvPr>
            <p:ph type="title"/>
          </p:nvPr>
        </p:nvSpPr>
        <p:spPr>
          <a:xfrm>
            <a:off x="838200" y="-205327"/>
            <a:ext cx="10515600" cy="1325563"/>
          </a:xfrm>
        </p:spPr>
        <p:txBody>
          <a:bodyPr/>
          <a:lstStyle/>
          <a:p>
            <a:r>
              <a:rPr lang="en-US" dirty="0" err="1"/>
              <a:t>AllergyIntolerance</a:t>
            </a:r>
            <a:r>
              <a:rPr lang="en-US" dirty="0"/>
              <a:t> Inv Fix – </a:t>
            </a:r>
            <a:r>
              <a:rPr lang="en-US" dirty="0" err="1"/>
              <a:t>Cont</a:t>
            </a:r>
            <a:r>
              <a:rPr lang="en-US" dirty="0"/>
              <a:t>’ </a:t>
            </a:r>
          </a:p>
        </p:txBody>
      </p:sp>
      <p:sp>
        <p:nvSpPr>
          <p:cNvPr id="3" name="Content Placeholder 2">
            <a:extLst>
              <a:ext uri="{FF2B5EF4-FFF2-40B4-BE49-F238E27FC236}">
                <a16:creationId xmlns:a16="http://schemas.microsoft.com/office/drawing/2014/main" id="{3E09DD08-B688-A0B7-4426-47C7EAD559C3}"/>
              </a:ext>
            </a:extLst>
          </p:cNvPr>
          <p:cNvSpPr>
            <a:spLocks noGrp="1"/>
          </p:cNvSpPr>
          <p:nvPr>
            <p:ph idx="1"/>
          </p:nvPr>
        </p:nvSpPr>
        <p:spPr>
          <a:xfrm>
            <a:off x="588783" y="950373"/>
            <a:ext cx="10515600" cy="4351338"/>
          </a:xfrm>
        </p:spPr>
        <p:txBody>
          <a:bodyPr>
            <a:normAutofit/>
          </a:bodyPr>
          <a:lstStyle/>
          <a:p>
            <a:r>
              <a:rPr lang="en-US" sz="2000" dirty="0" err="1"/>
              <a:t>AllergyIntolerance</a:t>
            </a:r>
            <a:r>
              <a:rPr lang="en-US" sz="2000" dirty="0"/>
              <a:t> has slicing on </a:t>
            </a:r>
            <a:r>
              <a:rPr lang="en-US" sz="2000" dirty="0" err="1"/>
              <a:t>verificationStatus.coding</a:t>
            </a:r>
            <a:r>
              <a:rPr lang="en-US" sz="2000" dirty="0"/>
              <a:t> to indicate that if a verification status is provided, at least one coding shall be from the HL7 required </a:t>
            </a:r>
            <a:r>
              <a:rPr lang="en-US" sz="2000" dirty="0" err="1"/>
              <a:t>valueSet</a:t>
            </a:r>
            <a:r>
              <a:rPr lang="en-US" sz="2000" dirty="0"/>
              <a:t> (</a:t>
            </a:r>
            <a:r>
              <a:rPr lang="en-US" sz="2000" dirty="0" err="1"/>
              <a:t>codeableConcept</a:t>
            </a:r>
            <a:r>
              <a:rPr lang="en-US" sz="2000" dirty="0"/>
              <a:t> so multiple </a:t>
            </a:r>
            <a:r>
              <a:rPr lang="en-US" sz="2000" dirty="0" err="1"/>
              <a:t>codings</a:t>
            </a:r>
            <a:r>
              <a:rPr lang="en-US" sz="2000" dirty="0"/>
              <a:t> can be provided) </a:t>
            </a:r>
          </a:p>
          <a:p>
            <a:r>
              <a:rPr lang="en-US" sz="2000" dirty="0"/>
              <a:t>IGP now interprets slices with min of 1 to apply to parent element as well (expecting </a:t>
            </a:r>
            <a:r>
              <a:rPr lang="en-US" sz="2000" dirty="0" err="1"/>
              <a:t>verificationStatus</a:t>
            </a:r>
            <a:r>
              <a:rPr lang="en-US" sz="2000" dirty="0"/>
              <a:t> min of 1 even though this isn’t the original intent of our slicing). </a:t>
            </a:r>
          </a:p>
          <a:p>
            <a:r>
              <a:rPr lang="en-US" sz="1800" b="1" dirty="0"/>
              <a:t>Should we: show the sliced </a:t>
            </a:r>
            <a:r>
              <a:rPr lang="en-US" sz="1800" b="1" dirty="0" err="1"/>
              <a:t>valueSets</a:t>
            </a:r>
            <a:r>
              <a:rPr lang="en-US" sz="1800" b="1" dirty="0"/>
              <a:t> as mappings or </a:t>
            </a:r>
            <a:r>
              <a:rPr lang="en-US" sz="1800" b="1" dirty="0" err="1"/>
              <a:t>conceptMaps</a:t>
            </a:r>
            <a:r>
              <a:rPr lang="en-US" sz="1800" b="1" dirty="0"/>
              <a:t> instead, or decide to forgo the call out of the v3 status coding (showing what was historically used) now that the </a:t>
            </a:r>
            <a:r>
              <a:rPr lang="en-US" sz="1800" b="1" dirty="0" err="1"/>
              <a:t>pCHDCF</a:t>
            </a:r>
            <a:r>
              <a:rPr lang="en-US" sz="1800" b="1" dirty="0"/>
              <a:t> and Core are moving towards the standard FHIR </a:t>
            </a:r>
            <a:r>
              <a:rPr lang="en-US" sz="1800" b="1" dirty="0" err="1"/>
              <a:t>valueSet</a:t>
            </a:r>
            <a:r>
              <a:rPr lang="en-US" sz="1800" b="1" dirty="0"/>
              <a:t> as well?</a:t>
            </a:r>
          </a:p>
          <a:p>
            <a:r>
              <a:rPr lang="en-US" sz="1800" b="1" u="sng" dirty="0"/>
              <a:t>Outcome:</a:t>
            </a:r>
            <a:r>
              <a:rPr lang="en-US" sz="1800" b="1" dirty="0"/>
              <a:t> </a:t>
            </a:r>
            <a:r>
              <a:rPr lang="en-CA" sz="1800" b="1" i="0" dirty="0">
                <a:effectLst/>
                <a:highlight>
                  <a:srgbClr val="FFFFFF"/>
                </a:highlight>
                <a:latin typeface="Segoe UI" panose="020B0502040204020203" pitchFamily="34" charset="0"/>
              </a:rPr>
              <a:t>Motion to remove the slicing from the </a:t>
            </a:r>
            <a:r>
              <a:rPr lang="en-CA" sz="1800" b="1" i="0" dirty="0" err="1">
                <a:effectLst/>
                <a:highlight>
                  <a:srgbClr val="FFFFFF"/>
                </a:highlight>
                <a:latin typeface="Segoe UI" panose="020B0502040204020203" pitchFamily="34" charset="0"/>
              </a:rPr>
              <a:t>verificationstatus</a:t>
            </a:r>
            <a:r>
              <a:rPr lang="en-CA" sz="1800" b="1" i="0" dirty="0">
                <a:effectLst/>
                <a:highlight>
                  <a:srgbClr val="FFFFFF"/>
                </a:highlight>
                <a:latin typeface="Segoe UI" panose="020B0502040204020203" pitchFamily="34" charset="0"/>
              </a:rPr>
              <a:t> element and leave the constraints on the VS same as the base </a:t>
            </a:r>
            <a:r>
              <a:rPr lang="en-CA" sz="1800" b="1" i="0">
                <a:effectLst/>
                <a:highlight>
                  <a:srgbClr val="FFFFFF"/>
                </a:highlight>
                <a:latin typeface="Segoe UI" panose="020B0502040204020203" pitchFamily="34" charset="0"/>
              </a:rPr>
              <a:t>standard</a:t>
            </a:r>
            <a:r>
              <a:rPr lang="en-CA" sz="1800" b="0" i="0">
                <a:effectLst/>
                <a:highlight>
                  <a:srgbClr val="FFFFFF"/>
                </a:highlight>
                <a:latin typeface="Segoe UI" panose="020B0502040204020203" pitchFamily="34" charset="0"/>
              </a:rPr>
              <a:t> - Carried (11-0-0)</a:t>
            </a:r>
            <a:endParaRPr lang="en-US" sz="1800" b="1" dirty="0"/>
          </a:p>
        </p:txBody>
      </p:sp>
      <p:pic>
        <p:nvPicPr>
          <p:cNvPr id="5" name="Picture 4">
            <a:extLst>
              <a:ext uri="{FF2B5EF4-FFF2-40B4-BE49-F238E27FC236}">
                <a16:creationId xmlns:a16="http://schemas.microsoft.com/office/drawing/2014/main" id="{0CE78B10-F11D-BB11-4EBD-3703FA60EEF5}"/>
              </a:ext>
            </a:extLst>
          </p:cNvPr>
          <p:cNvPicPr>
            <a:picLocks noChangeAspect="1"/>
          </p:cNvPicPr>
          <p:nvPr/>
        </p:nvPicPr>
        <p:blipFill>
          <a:blip r:embed="rId2"/>
          <a:stretch>
            <a:fillRect/>
          </a:stretch>
        </p:blipFill>
        <p:spPr>
          <a:xfrm>
            <a:off x="3978576" y="4006718"/>
            <a:ext cx="7908624" cy="2660914"/>
          </a:xfrm>
          <a:prstGeom prst="rect">
            <a:avLst/>
          </a:prstGeom>
          <a:ln>
            <a:solidFill>
              <a:schemeClr val="tx1"/>
            </a:solidFill>
          </a:ln>
        </p:spPr>
      </p:pic>
      <p:pic>
        <p:nvPicPr>
          <p:cNvPr id="7" name="Picture 6">
            <a:extLst>
              <a:ext uri="{FF2B5EF4-FFF2-40B4-BE49-F238E27FC236}">
                <a16:creationId xmlns:a16="http://schemas.microsoft.com/office/drawing/2014/main" id="{6E1DBD3F-02F6-24CD-E1AE-5F78984920EA}"/>
              </a:ext>
            </a:extLst>
          </p:cNvPr>
          <p:cNvPicPr>
            <a:picLocks noChangeAspect="1"/>
          </p:cNvPicPr>
          <p:nvPr/>
        </p:nvPicPr>
        <p:blipFill>
          <a:blip r:embed="rId3"/>
          <a:stretch>
            <a:fillRect/>
          </a:stretch>
        </p:blipFill>
        <p:spPr>
          <a:xfrm>
            <a:off x="304800" y="4006718"/>
            <a:ext cx="8561641" cy="607392"/>
          </a:xfrm>
          <a:prstGeom prst="rect">
            <a:avLst/>
          </a:prstGeom>
          <a:ln>
            <a:solidFill>
              <a:schemeClr val="tx1"/>
            </a:solidFill>
          </a:ln>
        </p:spPr>
      </p:pic>
    </p:spTree>
    <p:extLst>
      <p:ext uri="{BB962C8B-B14F-4D97-AF65-F5344CB8AC3E}">
        <p14:creationId xmlns:p14="http://schemas.microsoft.com/office/powerpoint/2010/main" val="193807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EEB2-6F6A-C3ED-6907-02DD73C2206B}"/>
              </a:ext>
            </a:extLst>
          </p:cNvPr>
          <p:cNvSpPr>
            <a:spLocks noGrp="1"/>
          </p:cNvSpPr>
          <p:nvPr>
            <p:ph type="title"/>
          </p:nvPr>
        </p:nvSpPr>
        <p:spPr/>
        <p:txBody>
          <a:bodyPr/>
          <a:lstStyle/>
          <a:p>
            <a:r>
              <a:rPr lang="en-US" dirty="0"/>
              <a:t>Observation Inv Fix</a:t>
            </a:r>
          </a:p>
        </p:txBody>
      </p:sp>
      <p:sp>
        <p:nvSpPr>
          <p:cNvPr id="3" name="Content Placeholder 2">
            <a:extLst>
              <a:ext uri="{FF2B5EF4-FFF2-40B4-BE49-F238E27FC236}">
                <a16:creationId xmlns:a16="http://schemas.microsoft.com/office/drawing/2014/main" id="{330CB34F-C02B-F2CD-16AC-C912769B74A7}"/>
              </a:ext>
            </a:extLst>
          </p:cNvPr>
          <p:cNvSpPr>
            <a:spLocks noGrp="1"/>
          </p:cNvSpPr>
          <p:nvPr>
            <p:ph idx="1"/>
          </p:nvPr>
        </p:nvSpPr>
        <p:spPr>
          <a:xfrm>
            <a:off x="838200" y="1867189"/>
            <a:ext cx="10515600" cy="4351338"/>
          </a:xfrm>
        </p:spPr>
        <p:txBody>
          <a:bodyPr>
            <a:normAutofit/>
          </a:bodyPr>
          <a:lstStyle/>
          <a:p>
            <a:r>
              <a:rPr lang="en-US" dirty="0"/>
              <a:t>Observation Results Profile has both an invariant and a fixed value for the </a:t>
            </a:r>
            <a:r>
              <a:rPr lang="en-US" dirty="0" err="1"/>
              <a:t>valueQuantity</a:t>
            </a:r>
            <a:r>
              <a:rPr lang="en-US" dirty="0"/>
              <a:t> slice that enforces the use of UCUM.</a:t>
            </a:r>
          </a:p>
          <a:p>
            <a:r>
              <a:rPr lang="en-US" b="1" dirty="0"/>
              <a:t> Do we really need both (duplicative mechanical rule)? </a:t>
            </a:r>
          </a:p>
          <a:p>
            <a:pPr marL="0" indent="0">
              <a:buNone/>
            </a:pPr>
            <a:endParaRPr lang="en-US" dirty="0"/>
          </a:p>
        </p:txBody>
      </p:sp>
      <p:pic>
        <p:nvPicPr>
          <p:cNvPr id="5" name="Picture 4">
            <a:extLst>
              <a:ext uri="{FF2B5EF4-FFF2-40B4-BE49-F238E27FC236}">
                <a16:creationId xmlns:a16="http://schemas.microsoft.com/office/drawing/2014/main" id="{9352DE5C-F198-0EBE-DCA1-666A6DB43E92}"/>
              </a:ext>
            </a:extLst>
          </p:cNvPr>
          <p:cNvPicPr>
            <a:picLocks noChangeAspect="1"/>
          </p:cNvPicPr>
          <p:nvPr/>
        </p:nvPicPr>
        <p:blipFill>
          <a:blip r:embed="rId2"/>
          <a:stretch>
            <a:fillRect/>
          </a:stretch>
        </p:blipFill>
        <p:spPr>
          <a:xfrm>
            <a:off x="1324656" y="3308184"/>
            <a:ext cx="8849960" cy="2743583"/>
          </a:xfrm>
          <a:prstGeom prst="rect">
            <a:avLst/>
          </a:prstGeom>
          <a:ln>
            <a:solidFill>
              <a:schemeClr val="tx1"/>
            </a:solidFill>
          </a:ln>
        </p:spPr>
      </p:pic>
    </p:spTree>
    <p:extLst>
      <p:ext uri="{BB962C8B-B14F-4D97-AF65-F5344CB8AC3E}">
        <p14:creationId xmlns:p14="http://schemas.microsoft.com/office/powerpoint/2010/main" val="2216185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EEB2-6F6A-C3ED-6907-02DD73C2206B}"/>
              </a:ext>
            </a:extLst>
          </p:cNvPr>
          <p:cNvSpPr>
            <a:spLocks noGrp="1"/>
          </p:cNvSpPr>
          <p:nvPr>
            <p:ph type="title"/>
          </p:nvPr>
        </p:nvSpPr>
        <p:spPr/>
        <p:txBody>
          <a:bodyPr/>
          <a:lstStyle/>
          <a:p>
            <a:r>
              <a:rPr lang="en-US" dirty="0"/>
              <a:t>Smoking Status Inv Fix </a:t>
            </a:r>
          </a:p>
        </p:txBody>
      </p:sp>
      <p:sp>
        <p:nvSpPr>
          <p:cNvPr id="3" name="Content Placeholder 2">
            <a:extLst>
              <a:ext uri="{FF2B5EF4-FFF2-40B4-BE49-F238E27FC236}">
                <a16:creationId xmlns:a16="http://schemas.microsoft.com/office/drawing/2014/main" id="{330CB34F-C02B-F2CD-16AC-C912769B74A7}"/>
              </a:ext>
            </a:extLst>
          </p:cNvPr>
          <p:cNvSpPr>
            <a:spLocks noGrp="1"/>
          </p:cNvSpPr>
          <p:nvPr>
            <p:ph idx="1"/>
          </p:nvPr>
        </p:nvSpPr>
        <p:spPr>
          <a:xfrm>
            <a:off x="838200" y="1539337"/>
            <a:ext cx="10515600" cy="4351338"/>
          </a:xfrm>
        </p:spPr>
        <p:txBody>
          <a:bodyPr>
            <a:normAutofit/>
          </a:bodyPr>
          <a:lstStyle/>
          <a:p>
            <a:r>
              <a:rPr lang="en-US" sz="2000" dirty="0"/>
              <a:t>IPS Profile has evolved in the few years since CA Baseline made a smoking profile. The only major mechanical difference is the baseline in promoting effective OR issued instead of effective</a:t>
            </a:r>
          </a:p>
          <a:p>
            <a:pPr lvl="1"/>
            <a:r>
              <a:rPr lang="en-US" sz="1800" b="1" dirty="0"/>
              <a:t>Should the Baseline even have a smoking status profile (given intent of baseline for localized base)?</a:t>
            </a:r>
          </a:p>
          <a:p>
            <a:pPr lvl="1"/>
            <a:r>
              <a:rPr lang="en-US" sz="1800" b="1" dirty="0"/>
              <a:t>If yes, is there value to having the exact same base profile except for a minor relaxation that brings us out of alignment with PS-CA/IPS?</a:t>
            </a:r>
          </a:p>
        </p:txBody>
      </p:sp>
      <p:pic>
        <p:nvPicPr>
          <p:cNvPr id="6" name="Picture 5">
            <a:extLst>
              <a:ext uri="{FF2B5EF4-FFF2-40B4-BE49-F238E27FC236}">
                <a16:creationId xmlns:a16="http://schemas.microsoft.com/office/drawing/2014/main" id="{3DC9FA5D-49FD-D4E1-3358-23BC2166DF92}"/>
              </a:ext>
            </a:extLst>
          </p:cNvPr>
          <p:cNvPicPr>
            <a:picLocks noChangeAspect="1"/>
          </p:cNvPicPr>
          <p:nvPr/>
        </p:nvPicPr>
        <p:blipFill>
          <a:blip r:embed="rId2"/>
          <a:stretch>
            <a:fillRect/>
          </a:stretch>
        </p:blipFill>
        <p:spPr>
          <a:xfrm>
            <a:off x="202502" y="3899672"/>
            <a:ext cx="6792442" cy="2747963"/>
          </a:xfrm>
          <a:prstGeom prst="rect">
            <a:avLst/>
          </a:prstGeom>
          <a:ln>
            <a:solidFill>
              <a:schemeClr val="tx1"/>
            </a:solidFill>
          </a:ln>
        </p:spPr>
      </p:pic>
      <p:pic>
        <p:nvPicPr>
          <p:cNvPr id="10" name="Picture 9">
            <a:extLst>
              <a:ext uri="{FF2B5EF4-FFF2-40B4-BE49-F238E27FC236}">
                <a16:creationId xmlns:a16="http://schemas.microsoft.com/office/drawing/2014/main" id="{F4803B7F-FDB3-67B2-879B-7BCA5C1F0265}"/>
              </a:ext>
            </a:extLst>
          </p:cNvPr>
          <p:cNvPicPr>
            <a:picLocks noChangeAspect="1"/>
          </p:cNvPicPr>
          <p:nvPr/>
        </p:nvPicPr>
        <p:blipFill>
          <a:blip r:embed="rId3"/>
          <a:stretch>
            <a:fillRect/>
          </a:stretch>
        </p:blipFill>
        <p:spPr>
          <a:xfrm>
            <a:off x="6096000" y="3231075"/>
            <a:ext cx="6136377" cy="3689309"/>
          </a:xfrm>
          <a:prstGeom prst="rect">
            <a:avLst/>
          </a:prstGeom>
          <a:ln>
            <a:solidFill>
              <a:schemeClr val="tx1"/>
            </a:solidFill>
          </a:ln>
        </p:spPr>
      </p:pic>
      <p:sp>
        <p:nvSpPr>
          <p:cNvPr id="11" name="TextBox 10">
            <a:extLst>
              <a:ext uri="{FF2B5EF4-FFF2-40B4-BE49-F238E27FC236}">
                <a16:creationId xmlns:a16="http://schemas.microsoft.com/office/drawing/2014/main" id="{1F2CD7FB-344C-8E69-273B-F8222EED1416}"/>
              </a:ext>
            </a:extLst>
          </p:cNvPr>
          <p:cNvSpPr txBox="1"/>
          <p:nvPr/>
        </p:nvSpPr>
        <p:spPr>
          <a:xfrm>
            <a:off x="202502" y="3530340"/>
            <a:ext cx="4191000" cy="369332"/>
          </a:xfrm>
          <a:prstGeom prst="rect">
            <a:avLst/>
          </a:prstGeom>
          <a:noFill/>
        </p:spPr>
        <p:txBody>
          <a:bodyPr wrap="square" rtlCol="0">
            <a:spAutoFit/>
          </a:bodyPr>
          <a:lstStyle/>
          <a:p>
            <a:r>
              <a:rPr lang="en-US" b="1" dirty="0"/>
              <a:t>CA Baseline Smoking Status Profile</a:t>
            </a:r>
          </a:p>
        </p:txBody>
      </p:sp>
      <p:sp>
        <p:nvSpPr>
          <p:cNvPr id="12" name="TextBox 11">
            <a:extLst>
              <a:ext uri="{FF2B5EF4-FFF2-40B4-BE49-F238E27FC236}">
                <a16:creationId xmlns:a16="http://schemas.microsoft.com/office/drawing/2014/main" id="{0347AA14-DEBB-5754-6A7F-3EBF336D5710}"/>
              </a:ext>
            </a:extLst>
          </p:cNvPr>
          <p:cNvSpPr txBox="1"/>
          <p:nvPr/>
        </p:nvSpPr>
        <p:spPr>
          <a:xfrm>
            <a:off x="6096000" y="2864900"/>
            <a:ext cx="4191000" cy="369332"/>
          </a:xfrm>
          <a:prstGeom prst="rect">
            <a:avLst/>
          </a:prstGeom>
          <a:noFill/>
        </p:spPr>
        <p:txBody>
          <a:bodyPr wrap="square" rtlCol="0">
            <a:spAutoFit/>
          </a:bodyPr>
          <a:lstStyle/>
          <a:p>
            <a:r>
              <a:rPr lang="en-US" b="1" dirty="0"/>
              <a:t>IPS/PS-CA Tobacco Use Profile</a:t>
            </a:r>
          </a:p>
        </p:txBody>
      </p:sp>
    </p:spTree>
    <p:extLst>
      <p:ext uri="{BB962C8B-B14F-4D97-AF65-F5344CB8AC3E}">
        <p14:creationId xmlns:p14="http://schemas.microsoft.com/office/powerpoint/2010/main" val="729901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EEB2-6F6A-C3ED-6907-02DD73C2206B}"/>
              </a:ext>
            </a:extLst>
          </p:cNvPr>
          <p:cNvSpPr>
            <a:spLocks noGrp="1"/>
          </p:cNvSpPr>
          <p:nvPr>
            <p:ph type="title"/>
          </p:nvPr>
        </p:nvSpPr>
        <p:spPr/>
        <p:txBody>
          <a:bodyPr/>
          <a:lstStyle/>
          <a:p>
            <a:r>
              <a:rPr lang="en-US" dirty="0"/>
              <a:t>AllergyIntolerance Inv Fix </a:t>
            </a:r>
          </a:p>
        </p:txBody>
      </p:sp>
      <p:sp>
        <p:nvSpPr>
          <p:cNvPr id="3" name="Content Placeholder 2">
            <a:extLst>
              <a:ext uri="{FF2B5EF4-FFF2-40B4-BE49-F238E27FC236}">
                <a16:creationId xmlns:a16="http://schemas.microsoft.com/office/drawing/2014/main" id="{330CB34F-C02B-F2CD-16AC-C912769B74A7}"/>
              </a:ext>
            </a:extLst>
          </p:cNvPr>
          <p:cNvSpPr>
            <a:spLocks noGrp="1"/>
          </p:cNvSpPr>
          <p:nvPr>
            <p:ph idx="1"/>
          </p:nvPr>
        </p:nvSpPr>
        <p:spPr/>
        <p:txBody>
          <a:bodyPr>
            <a:normAutofit fontScale="62500" lnSpcReduction="20000"/>
          </a:bodyPr>
          <a:lstStyle/>
          <a:p>
            <a:r>
              <a:rPr lang="en-US" dirty="0"/>
              <a:t>Working through conflicting/breaking invariants on AllergyIntolerance status</a:t>
            </a:r>
          </a:p>
          <a:p>
            <a:pPr lvl="1"/>
            <a:r>
              <a:rPr lang="en-US" dirty="0"/>
              <a:t>Using FHIRPath lab to help fix our invariants</a:t>
            </a:r>
          </a:p>
          <a:p>
            <a:pPr lvl="2"/>
            <a:r>
              <a:rPr lang="en-US" dirty="0"/>
              <a:t>Fixed location and syntax for the ca-baseline-allergy (changed to .exists() implies)</a:t>
            </a:r>
          </a:p>
          <a:p>
            <a:pPr lvl="2"/>
            <a:r>
              <a:rPr lang="en-US" dirty="0"/>
              <a:t>Fixed location and syntax for the ca-baseline-allergy-</a:t>
            </a:r>
            <a:r>
              <a:rPr lang="en-US" dirty="0" err="1"/>
              <a:t>notasked</a:t>
            </a:r>
            <a:r>
              <a:rPr lang="en-US" dirty="0"/>
              <a:t> (also removed verification status because it contradicted inv above)</a:t>
            </a:r>
          </a:p>
          <a:p>
            <a:pPr lvl="2"/>
            <a:endParaRPr lang="en-US" dirty="0"/>
          </a:p>
          <a:p>
            <a:r>
              <a:rPr lang="en-US" dirty="0"/>
              <a:t>Ca-baseline-</a:t>
            </a:r>
            <a:r>
              <a:rPr lang="en-US" dirty="0" err="1"/>
              <a:t>noallergy</a:t>
            </a:r>
            <a:r>
              <a:rPr lang="en-US" dirty="0"/>
              <a:t> remains</a:t>
            </a:r>
          </a:p>
          <a:p>
            <a:endParaRPr lang="en-US" dirty="0"/>
          </a:p>
          <a:p>
            <a:r>
              <a:rPr lang="en-US" dirty="0"/>
              <a:t>Also these are all errors / </a:t>
            </a:r>
            <a:r>
              <a:rPr lang="en-US" dirty="0" err="1"/>
              <a:t>overmodeled</a:t>
            </a:r>
            <a:r>
              <a:rPr lang="en-US" dirty="0"/>
              <a:t> hard constraints – may not be appropriate for baseline</a:t>
            </a:r>
          </a:p>
          <a:p>
            <a:pPr lvl="1"/>
            <a:r>
              <a:rPr lang="en-US" dirty="0"/>
              <a:t>Originally pulled from US Core 4 years ago but US Core has since changed approach – provides as guidance section rather than Inv (AU core does something similar)</a:t>
            </a:r>
          </a:p>
          <a:p>
            <a:pPr lvl="2"/>
            <a:r>
              <a:rPr lang="en-US" dirty="0"/>
              <a:t>Better to raise as warnings or shift to guidance like other core?</a:t>
            </a:r>
          </a:p>
          <a:p>
            <a:pPr lvl="2"/>
            <a:r>
              <a:rPr lang="en-US" dirty="0"/>
              <a:t>Better to raise in 2.0 ballot or as part of 1.2?</a:t>
            </a:r>
          </a:p>
          <a:p>
            <a:pPr lvl="2"/>
            <a:r>
              <a:rPr lang="en-US" dirty="0">
                <a:highlight>
                  <a:srgbClr val="FFFF00"/>
                </a:highlight>
              </a:rPr>
              <a:t>Fix syntax error now – come back to questions on guidance vs warning vs error in later releases</a:t>
            </a:r>
          </a:p>
          <a:p>
            <a:pPr lvl="1"/>
            <a:endParaRPr lang="en-US" dirty="0"/>
          </a:p>
          <a:p>
            <a:r>
              <a:rPr lang="en-US" dirty="0"/>
              <a:t>Allergy VerificationStatus slicing (min of 1 issue now that IGP is flagging things we previously modeled as conditional if slice is met)</a:t>
            </a:r>
          </a:p>
          <a:p>
            <a:pPr lvl="1"/>
            <a:r>
              <a:rPr lang="en-US" dirty="0"/>
              <a:t>Better to show mapping or do concept map than continue fighting with the slicing when FHIR has made it clear we should be switching to different valueSet?</a:t>
            </a:r>
          </a:p>
        </p:txBody>
      </p:sp>
    </p:spTree>
    <p:extLst>
      <p:ext uri="{BB962C8B-B14F-4D97-AF65-F5344CB8AC3E}">
        <p14:creationId xmlns:p14="http://schemas.microsoft.com/office/powerpoint/2010/main" val="729709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EEB2-6F6A-C3ED-6907-02DD73C2206B}"/>
              </a:ext>
            </a:extLst>
          </p:cNvPr>
          <p:cNvSpPr>
            <a:spLocks noGrp="1"/>
          </p:cNvSpPr>
          <p:nvPr>
            <p:ph type="title"/>
          </p:nvPr>
        </p:nvSpPr>
        <p:spPr/>
        <p:txBody>
          <a:bodyPr/>
          <a:lstStyle/>
          <a:p>
            <a:r>
              <a:rPr lang="en-US" dirty="0"/>
              <a:t>Device Inv Fix</a:t>
            </a:r>
          </a:p>
        </p:txBody>
      </p:sp>
      <p:sp>
        <p:nvSpPr>
          <p:cNvPr id="3" name="Content Placeholder 2">
            <a:extLst>
              <a:ext uri="{FF2B5EF4-FFF2-40B4-BE49-F238E27FC236}">
                <a16:creationId xmlns:a16="http://schemas.microsoft.com/office/drawing/2014/main" id="{330CB34F-C02B-F2CD-16AC-C912769B74A7}"/>
              </a:ext>
            </a:extLst>
          </p:cNvPr>
          <p:cNvSpPr>
            <a:spLocks noGrp="1"/>
          </p:cNvSpPr>
          <p:nvPr>
            <p:ph idx="1"/>
          </p:nvPr>
        </p:nvSpPr>
        <p:spPr/>
        <p:txBody>
          <a:bodyPr>
            <a:normAutofit fontScale="92500" lnSpcReduction="20000"/>
          </a:bodyPr>
          <a:lstStyle/>
          <a:p>
            <a:r>
              <a:rPr lang="en-US" dirty="0"/>
              <a:t>UDI invariants flagging errors</a:t>
            </a:r>
          </a:p>
          <a:p>
            <a:r>
              <a:rPr lang="en-US" dirty="0"/>
              <a:t>Originally pulled from US Core 4 years ago but US Core has since changed approach – provides as guidance section rather than Inv (AU core does something similar)</a:t>
            </a:r>
          </a:p>
          <a:p>
            <a:pPr lvl="1"/>
            <a:r>
              <a:rPr lang="en-US" dirty="0"/>
              <a:t>Do we have any reason to continue modelling the invariants in the Baseline (that is Baseline specific)?</a:t>
            </a:r>
          </a:p>
          <a:p>
            <a:pPr marL="0" indent="0">
              <a:buNone/>
            </a:pPr>
            <a:endParaRPr lang="en-US" dirty="0"/>
          </a:p>
          <a:p>
            <a:r>
              <a:rPr lang="en-US" dirty="0"/>
              <a:t>Can we also remove the text div that was applied as a whole that is creating noise in errors (holdover from when we had to publish entire generated resource w/ snapshot)? </a:t>
            </a:r>
          </a:p>
          <a:p>
            <a:pPr lvl="1"/>
            <a:r>
              <a:rPr lang="en-US" dirty="0"/>
              <a:t>If we can see that removing the “previously generated text table” from prior builds, once removed resolves the underlying issue (i.e., the v2 value set that IGP now generates text for is resolvable)</a:t>
            </a:r>
          </a:p>
          <a:p>
            <a:pPr lvl="1"/>
            <a:endParaRPr lang="en-US" dirty="0"/>
          </a:p>
        </p:txBody>
      </p:sp>
      <p:graphicFrame>
        <p:nvGraphicFramePr>
          <p:cNvPr id="4" name="Table 3">
            <a:extLst>
              <a:ext uri="{FF2B5EF4-FFF2-40B4-BE49-F238E27FC236}">
                <a16:creationId xmlns:a16="http://schemas.microsoft.com/office/drawing/2014/main" id="{26EEC689-393C-55EF-D4D9-FF969B6A87B0}"/>
              </a:ext>
            </a:extLst>
          </p:cNvPr>
          <p:cNvGraphicFramePr>
            <a:graphicFrameLocks noGrp="1"/>
          </p:cNvGraphicFramePr>
          <p:nvPr>
            <p:extLst>
              <p:ext uri="{D42A27DB-BD31-4B8C-83A1-F6EECF244321}">
                <p14:modId xmlns:p14="http://schemas.microsoft.com/office/powerpoint/2010/main" val="2541524128"/>
              </p:ext>
            </p:extLst>
          </p:nvPr>
        </p:nvGraphicFramePr>
        <p:xfrm>
          <a:off x="752475" y="5875655"/>
          <a:ext cx="10515600" cy="1234440"/>
        </p:xfrm>
        <a:graphic>
          <a:graphicData uri="http://schemas.openxmlformats.org/drawingml/2006/table">
            <a:tbl>
              <a:tblPr/>
              <a:tblGrid>
                <a:gridCol w="10515600">
                  <a:extLst>
                    <a:ext uri="{9D8B030D-6E8A-4147-A177-3AD203B41FA5}">
                      <a16:colId xmlns:a16="http://schemas.microsoft.com/office/drawing/2014/main" val="4010914074"/>
                    </a:ext>
                  </a:extLst>
                </a:gridCol>
              </a:tblGrid>
              <a:tr h="0">
                <a:tc>
                  <a:txBody>
                    <a:bodyPr/>
                    <a:lstStyle/>
                    <a:p>
                      <a:pPr fontAlgn="t"/>
                      <a:r>
                        <a:rPr lang="en-US" b="1">
                          <a:effectLst/>
                          <a:latin typeface="verdana" panose="020B0604030504040204" pitchFamily="34" charset="0"/>
                        </a:rPr>
                        <a:t>Hyperlink 'http://terminology.hl7.org/3.1.0/CodeSystem-v2-0074.html' at 'div/table/tr/td/a' for 'http://terminology.hl7.org/CodeSystem/v2-0074' does not resolve</a:t>
                      </a:r>
                      <a:endParaRPr lang="en-US" b="0">
                        <a:effectLst/>
                        <a:latin typeface="verdana" panose="020B0604030504040204" pitchFamily="34" charset="0"/>
                      </a:endParaRPr>
                    </a:p>
                  </a:txBody>
                  <a:tcPr marL="22860" marR="22860" marT="22860" marB="22860">
                    <a:lnL w="7620" cap="flat" cmpd="sng" algn="ctr">
                      <a:solidFill>
                        <a:srgbClr val="C0C0C0"/>
                      </a:solidFill>
                      <a:prstDash val="solid"/>
                      <a:round/>
                      <a:headEnd type="none" w="med" len="med"/>
                      <a:tailEnd type="none" w="med" len="med"/>
                    </a:lnL>
                    <a:lnR w="7620" cap="flat" cmpd="sng" algn="ctr">
                      <a:solidFill>
                        <a:srgbClr val="C0C0C0"/>
                      </a:solidFill>
                      <a:prstDash val="solid"/>
                      <a:round/>
                      <a:headEnd type="none" w="med" len="med"/>
                      <a:tailEnd type="none" w="med" len="med"/>
                    </a:lnR>
                    <a:lnT w="7620" cap="flat" cmpd="sng" algn="ctr">
                      <a:solidFill>
                        <a:srgbClr val="C0C0C0"/>
                      </a:solidFill>
                      <a:prstDash val="solid"/>
                      <a:round/>
                      <a:headEnd type="none" w="med" len="med"/>
                      <a:tailEnd type="none" w="med" len="med"/>
                    </a:lnT>
                    <a:lnB w="7620" cap="flat" cmpd="sng" algn="ctr">
                      <a:solidFill>
                        <a:srgbClr val="C0C0C0"/>
                      </a:solidFill>
                      <a:prstDash val="solid"/>
                      <a:round/>
                      <a:headEnd type="none" w="med" len="med"/>
                      <a:tailEnd type="none" w="med" len="med"/>
                    </a:lnB>
                    <a:solidFill>
                      <a:srgbClr val="FFCCCC"/>
                    </a:solidFill>
                  </a:tcPr>
                </a:tc>
                <a:extLst>
                  <a:ext uri="{0D108BD9-81ED-4DB2-BD59-A6C34878D82A}">
                    <a16:rowId xmlns:a16="http://schemas.microsoft.com/office/drawing/2014/main" val="3750716423"/>
                  </a:ext>
                </a:extLst>
              </a:tr>
              <a:tr h="0">
                <a:tc>
                  <a:txBody>
                    <a:bodyPr/>
                    <a:lstStyle/>
                    <a:p>
                      <a:endParaRPr lang="en-US" dirty="0"/>
                    </a:p>
                  </a:txBody>
                  <a:tcPr>
                    <a:lnT w="7620" cap="flat" cmpd="sng" algn="ctr">
                      <a:solidFill>
                        <a:srgbClr val="C0C0C0"/>
                      </a:solidFill>
                      <a:prstDash val="solid"/>
                      <a:round/>
                      <a:headEnd type="none" w="med" len="med"/>
                      <a:tailEnd type="none" w="med" len="med"/>
                    </a:lnT>
                  </a:tcPr>
                </a:tc>
                <a:extLst>
                  <a:ext uri="{0D108BD9-81ED-4DB2-BD59-A6C34878D82A}">
                    <a16:rowId xmlns:a16="http://schemas.microsoft.com/office/drawing/2014/main" val="2321952237"/>
                  </a:ext>
                </a:extLst>
              </a:tr>
            </a:tbl>
          </a:graphicData>
        </a:graphic>
      </p:graphicFrame>
      <p:sp>
        <p:nvSpPr>
          <p:cNvPr id="5" name="Rectangle 1">
            <a:extLst>
              <a:ext uri="{FF2B5EF4-FFF2-40B4-BE49-F238E27FC236}">
                <a16:creationId xmlns:a16="http://schemas.microsoft.com/office/drawing/2014/main" id="{CE8E6C03-D7ED-AD14-6DD0-FBE1605F48C7}"/>
              </a:ext>
            </a:extLst>
          </p:cNvPr>
          <p:cNvSpPr>
            <a:spLocks noChangeArrowheads="1"/>
          </p:cNvSpPr>
          <p:nvPr/>
        </p:nvSpPr>
        <p:spPr bwMode="auto">
          <a:xfrm>
            <a:off x="752475" y="587613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22024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EEB2-6F6A-C3ED-6907-02DD73C2206B}"/>
              </a:ext>
            </a:extLst>
          </p:cNvPr>
          <p:cNvSpPr>
            <a:spLocks noGrp="1"/>
          </p:cNvSpPr>
          <p:nvPr>
            <p:ph type="title"/>
          </p:nvPr>
        </p:nvSpPr>
        <p:spPr/>
        <p:txBody>
          <a:bodyPr/>
          <a:lstStyle/>
          <a:p>
            <a:r>
              <a:rPr lang="en-US" dirty="0"/>
              <a:t>Observation Inv Fix</a:t>
            </a:r>
          </a:p>
        </p:txBody>
      </p:sp>
      <p:sp>
        <p:nvSpPr>
          <p:cNvPr id="3" name="Content Placeholder 2">
            <a:extLst>
              <a:ext uri="{FF2B5EF4-FFF2-40B4-BE49-F238E27FC236}">
                <a16:creationId xmlns:a16="http://schemas.microsoft.com/office/drawing/2014/main" id="{330CB34F-C02B-F2CD-16AC-C912769B74A7}"/>
              </a:ext>
            </a:extLst>
          </p:cNvPr>
          <p:cNvSpPr>
            <a:spLocks noGrp="1"/>
          </p:cNvSpPr>
          <p:nvPr>
            <p:ph idx="1"/>
          </p:nvPr>
        </p:nvSpPr>
        <p:spPr/>
        <p:txBody>
          <a:bodyPr>
            <a:normAutofit lnSpcReduction="10000"/>
          </a:bodyPr>
          <a:lstStyle/>
          <a:p>
            <a:r>
              <a:rPr lang="en-US" dirty="0"/>
              <a:t>Observation Results – </a:t>
            </a:r>
          </a:p>
          <a:p>
            <a:pPr lvl="1"/>
            <a:r>
              <a:rPr lang="en-US" dirty="0"/>
              <a:t>Results-1 collection issue – discuss select</a:t>
            </a:r>
          </a:p>
          <a:p>
            <a:pPr lvl="1"/>
            <a:r>
              <a:rPr lang="en-US" dirty="0"/>
              <a:t>Results-2 – UCUM (is it needed if we have system fixed?)</a:t>
            </a:r>
          </a:p>
          <a:p>
            <a:pPr marL="0" indent="0">
              <a:buNone/>
            </a:pPr>
            <a:endParaRPr lang="en-US" dirty="0"/>
          </a:p>
          <a:p>
            <a:r>
              <a:rPr lang="en-US" dirty="0"/>
              <a:t>Also have similar errors for observation smoking status and result invariants</a:t>
            </a:r>
          </a:p>
          <a:p>
            <a:pPr lvl="1"/>
            <a:r>
              <a:rPr lang="en-US" dirty="0" err="1"/>
              <a:t>Obs</a:t>
            </a:r>
            <a:r>
              <a:rPr lang="en-US" dirty="0"/>
              <a:t> smoking status inv targets two elements on the wrong location</a:t>
            </a:r>
          </a:p>
          <a:p>
            <a:pPr lvl="1"/>
            <a:r>
              <a:rPr lang="en-US" dirty="0"/>
              <a:t>Also text = SHOULD but strength = Error</a:t>
            </a:r>
          </a:p>
          <a:p>
            <a:pPr lvl="1"/>
            <a:r>
              <a:rPr lang="en-US" dirty="0"/>
              <a:t>Out of alignment w/ current IPS/PS-CA – are we applying anything Canadian in Base that would have us profiling this anymore now that IPS/PS-CA has a smoking status?</a:t>
            </a:r>
          </a:p>
        </p:txBody>
      </p:sp>
    </p:spTree>
    <p:extLst>
      <p:ext uri="{BB962C8B-B14F-4D97-AF65-F5344CB8AC3E}">
        <p14:creationId xmlns:p14="http://schemas.microsoft.com/office/powerpoint/2010/main" val="2648512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B5F20A3A42CA46ACBE99266D6CD653" ma:contentTypeVersion="13" ma:contentTypeDescription="Create a new document." ma:contentTypeScope="" ma:versionID="c52071e480f6126b931a6f918b5beaa3">
  <xsd:schema xmlns:xsd="http://www.w3.org/2001/XMLSchema" xmlns:xs="http://www.w3.org/2001/XMLSchema" xmlns:p="http://schemas.microsoft.com/office/2006/metadata/properties" xmlns:ns3="58b60836-ba58-41ae-b25e-bab7cd203a8c" xmlns:ns4="25c74888-594b-4d23-bdfd-a48d93929c06" targetNamespace="http://schemas.microsoft.com/office/2006/metadata/properties" ma:root="true" ma:fieldsID="938ee96f46997116a8881402ed6445c4" ns3:_="" ns4:_="">
    <xsd:import namespace="58b60836-ba58-41ae-b25e-bab7cd203a8c"/>
    <xsd:import namespace="25c74888-594b-4d23-bdfd-a48d93929c06"/>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MediaServiceOCR"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b60836-ba58-41ae-b25e-bab7cd203a8c"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c74888-594b-4d23-bdfd-a48d93929c06"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58b60836-ba58-41ae-b25e-bab7cd203a8c" xsi:nil="true"/>
  </documentManagement>
</p:properties>
</file>

<file path=customXml/itemProps1.xml><?xml version="1.0" encoding="utf-8"?>
<ds:datastoreItem xmlns:ds="http://schemas.openxmlformats.org/officeDocument/2006/customXml" ds:itemID="{AF033006-A9A7-41B6-B2E7-352EB707AE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b60836-ba58-41ae-b25e-bab7cd203a8c"/>
    <ds:schemaRef ds:uri="25c74888-594b-4d23-bdfd-a48d93929c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2104C77-2383-4BF4-8A7B-EB2720C531F7}">
  <ds:schemaRefs>
    <ds:schemaRef ds:uri="http://schemas.microsoft.com/sharepoint/v3/contenttype/forms"/>
  </ds:schemaRefs>
</ds:datastoreItem>
</file>

<file path=customXml/itemProps3.xml><?xml version="1.0" encoding="utf-8"?>
<ds:datastoreItem xmlns:ds="http://schemas.openxmlformats.org/officeDocument/2006/customXml" ds:itemID="{7F735F96-8B35-448C-9828-D9C0F50369D6}">
  <ds:schemaRefs>
    <ds:schemaRef ds:uri="http://purl.org/dc/elements/1.1/"/>
    <ds:schemaRef ds:uri="http://purl.org/dc/dcmitype/"/>
    <ds:schemaRef ds:uri="http://purl.org/dc/terms/"/>
    <ds:schemaRef ds:uri="http://schemas.openxmlformats.org/package/2006/metadata/core-properties"/>
    <ds:schemaRef ds:uri="http://schemas.microsoft.com/office/2006/documentManagement/types"/>
    <ds:schemaRef ds:uri="25c74888-594b-4d23-bdfd-a48d93929c06"/>
    <ds:schemaRef ds:uri="http://schemas.microsoft.com/office/infopath/2007/PartnerControls"/>
    <ds:schemaRef ds:uri="58b60836-ba58-41ae-b25e-bab7cd203a8c"/>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12243</TotalTime>
  <Words>3612</Words>
  <Application>Microsoft Office PowerPoint</Application>
  <PresentationFormat>Widescreen</PresentationFormat>
  <Paragraphs>209</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Segoe UI</vt:lpstr>
      <vt:lpstr>verdana</vt:lpstr>
      <vt:lpstr>Wingdings</vt:lpstr>
      <vt:lpstr>Office Theme</vt:lpstr>
      <vt:lpstr>CA-Baseline July 2024 Profiling Call</vt:lpstr>
      <vt:lpstr>Agenda</vt:lpstr>
      <vt:lpstr>Recap Release Sequencing</vt:lpstr>
      <vt:lpstr>AllergyIntolerance Inv Fix – Cont’ </vt:lpstr>
      <vt:lpstr>Observation Inv Fix</vt:lpstr>
      <vt:lpstr>Smoking Status Inv Fix </vt:lpstr>
      <vt:lpstr>AllergyIntolerance Inv Fix </vt:lpstr>
      <vt:lpstr>Device Inv Fix</vt:lpstr>
      <vt:lpstr>Observation Inv Fix</vt:lpstr>
      <vt:lpstr>Discussion – Extension Registry </vt:lpstr>
      <vt:lpstr>Recap Canonical Url</vt:lpstr>
      <vt:lpstr>Discussion for 2.0 Publishing </vt:lpstr>
      <vt:lpstr>Terminology Server Discussion</vt:lpstr>
      <vt:lpstr>Discuss points re: CA Core Review from  4-26 Call</vt:lpstr>
      <vt:lpstr>Discuss points re: CA Core Review from  4-26 Call</vt:lpstr>
      <vt:lpstr>Lessons learned that we could apply towards balloting CA FHIR Baseline?</vt:lpstr>
      <vt:lpstr>Owncloud</vt:lpstr>
      <vt:lpstr>Simplifier URL &amp; Canonical URL</vt:lpstr>
      <vt:lpstr>Potential Topics for Resumed Series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Michael Savage</cp:lastModifiedBy>
  <cp:revision>39</cp:revision>
  <dcterms:created xsi:type="dcterms:W3CDTF">2022-10-14T17:58:45Z</dcterms:created>
  <dcterms:modified xsi:type="dcterms:W3CDTF">2024-07-17T19:21:31Z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0x010100AFB5F20A3A42CA46ACBE99266D6CD653</vt:lpwstr>
  </property>
</Properties>
</file>