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6"/>
  </p:notesMasterIdLst>
  <p:sldIdLst>
    <p:sldId id="284" r:id="rId5"/>
    <p:sldId id="365" r:id="rId6"/>
    <p:sldId id="367" r:id="rId7"/>
    <p:sldId id="366" r:id="rId8"/>
    <p:sldId id="363" r:id="rId9"/>
    <p:sldId id="377" r:id="rId10"/>
    <p:sldId id="376" r:id="rId11"/>
    <p:sldId id="379" r:id="rId12"/>
    <p:sldId id="381" r:id="rId13"/>
    <p:sldId id="368" r:id="rId14"/>
    <p:sldId id="380" r:id="rId15"/>
    <p:sldId id="378" r:id="rId16"/>
    <p:sldId id="382" r:id="rId17"/>
    <p:sldId id="372" r:id="rId18"/>
    <p:sldId id="370" r:id="rId19"/>
    <p:sldId id="369" r:id="rId20"/>
    <p:sldId id="371" r:id="rId21"/>
    <p:sldId id="375" r:id="rId22"/>
    <p:sldId id="383" r:id="rId23"/>
    <p:sldId id="364" r:id="rId24"/>
    <p:sldId id="335" r:id="rId25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Helvetica Neue Light" panose="020B0604020202020204" charset="0"/>
      <p:regular r:id="rId35"/>
      <p:bold r:id="rId36"/>
      <p:italic r:id="rId37"/>
      <p:boldItalic r:id="rId38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Canada Health Infoway" id="{30BADA36-A467-4704-BBDC-6B182C540F4B}">
          <p14:sldIdLst>
            <p14:sldId id="284"/>
            <p14:sldId id="365"/>
            <p14:sldId id="367"/>
            <p14:sldId id="366"/>
            <p14:sldId id="363"/>
            <p14:sldId id="377"/>
            <p14:sldId id="376"/>
            <p14:sldId id="379"/>
            <p14:sldId id="381"/>
            <p14:sldId id="368"/>
            <p14:sldId id="380"/>
            <p14:sldId id="378"/>
            <p14:sldId id="382"/>
            <p14:sldId id="372"/>
            <p14:sldId id="370"/>
            <p14:sldId id="369"/>
            <p14:sldId id="371"/>
            <p14:sldId id="375"/>
            <p14:sldId id="383"/>
            <p14:sldId id="36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1F2D"/>
    <a:srgbClr val="E02E3B"/>
    <a:srgbClr val="E1E1E1"/>
    <a:srgbClr val="171717"/>
    <a:srgbClr val="1A1919"/>
    <a:srgbClr val="515151"/>
    <a:srgbClr val="2B2C2B"/>
    <a:srgbClr val="555655"/>
    <a:srgbClr val="E02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1" autoAdjust="0"/>
    <p:restoredTop sz="90787" autoAdjust="0"/>
  </p:normalViewPr>
  <p:slideViewPr>
    <p:cSldViewPr snapToGrid="0" snapToObjects="1">
      <p:cViewPr varScale="1">
        <p:scale>
          <a:sx n="82" d="100"/>
          <a:sy n="82" d="100"/>
        </p:scale>
        <p:origin x="964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27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there a need to create a new mapping with the antigens for Zos live &amp; Zos to agents/tradenames?</a:t>
            </a:r>
          </a:p>
        </p:txBody>
      </p:sp>
    </p:spTree>
    <p:extLst>
      <p:ext uri="{BB962C8B-B14F-4D97-AF65-F5344CB8AC3E}">
        <p14:creationId xmlns:p14="http://schemas.microsoft.com/office/powerpoint/2010/main" val="226911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4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83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2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6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18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19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10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8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601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501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860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872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Would someone from PHSC be interested in the responsibility for RFC submissions?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82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9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141130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Pfizer-BioNTech Comirnaty Omicron XBB.1.5 infant (COVID-19)</a:t>
            </a:r>
          </a:p>
        </p:txBody>
      </p:sp>
    </p:spTree>
    <p:extLst>
      <p:ext uri="{BB962C8B-B14F-4D97-AF65-F5344CB8AC3E}">
        <p14:creationId xmlns:p14="http://schemas.microsoft.com/office/powerpoint/2010/main" val="405772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6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5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0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57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3" y="3897331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19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4" y="4506931"/>
            <a:ext cx="199197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3" y="969363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24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3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w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733425" y="1449070"/>
            <a:ext cx="4437507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3425" y="2093234"/>
            <a:ext cx="4437507" cy="21380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C93561C-51C4-BC4D-8677-DE2BDA4A4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6331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25" indent="0">
              <a:buNone/>
              <a:defRPr sz="1600">
                <a:solidFill>
                  <a:srgbClr val="181F2D"/>
                </a:solidFill>
              </a:defRPr>
            </a:lvl2pPr>
            <a:lvl3pPr marL="476250" indent="0">
              <a:buNone/>
              <a:defRPr sz="1400">
                <a:solidFill>
                  <a:srgbClr val="181F2D"/>
                </a:solidFill>
              </a:defRPr>
            </a:lvl3pPr>
            <a:lvl4pPr marL="714375" indent="0">
              <a:buNone/>
              <a:defRPr sz="1400">
                <a:solidFill>
                  <a:srgbClr val="181F2D"/>
                </a:solidFill>
              </a:defRPr>
            </a:lvl4pPr>
            <a:lvl5pPr marL="952500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6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4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75" indent="-460375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213" indent="-223838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400" indent="-223838" defTabSz="323850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200" indent="257175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3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25" indent="0">
              <a:buNone/>
              <a:defRPr/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8641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4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37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7603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1" y="4497556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©2023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41558" b="41558"/>
          <a:stretch/>
        </p:blipFill>
        <p:spPr>
          <a:xfrm>
            <a:off x="6959889" y="4635476"/>
            <a:ext cx="1920160" cy="325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14" r:id="rId3"/>
    <p:sldLayoutId id="2147483650" r:id="rId4"/>
    <p:sldLayoutId id="2147483717" r:id="rId5"/>
    <p:sldLayoutId id="2147483705" r:id="rId6"/>
    <p:sldLayoutId id="2147483710" r:id="rId7"/>
    <p:sldLayoutId id="2147483704" r:id="rId8"/>
    <p:sldLayoutId id="2147483711" r:id="rId9"/>
    <p:sldLayoutId id="2147483724" r:id="rId10"/>
    <p:sldLayoutId id="2147483729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9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8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4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68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512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56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8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81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93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6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rms.infoway-inforoute.ca/browse/SCT-18025" TargetMode="External"/><Relationship Id="rId3" Type="http://schemas.openxmlformats.org/officeDocument/2006/relationships/hyperlink" Target="https://informs.infoway-inforoute.ca/browse/SCT-18016" TargetMode="External"/><Relationship Id="rId7" Type="http://schemas.openxmlformats.org/officeDocument/2006/relationships/hyperlink" Target="https://informs.infoway-inforoute.ca/browse/SCT-180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forms.infoway-inforoute.ca/browse/SCT-18023" TargetMode="External"/><Relationship Id="rId5" Type="http://schemas.openxmlformats.org/officeDocument/2006/relationships/hyperlink" Target="https://informs.infoway-inforoute.ca/browse/SCT-18014" TargetMode="External"/><Relationship Id="rId4" Type="http://schemas.openxmlformats.org/officeDocument/2006/relationships/hyperlink" Target="https://informs.infoway-inforoute.ca/browse/SCT-180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rms.infoway-inforoute.ca/browse/SCT-20152" TargetMode="External"/><Relationship Id="rId3" Type="http://schemas.openxmlformats.org/officeDocument/2006/relationships/hyperlink" Target="https://informs.infoway-inforoute.ca/browse/SCT-21498" TargetMode="External"/><Relationship Id="rId7" Type="http://schemas.openxmlformats.org/officeDocument/2006/relationships/hyperlink" Target="https://informs.infoway-inforoute.ca/browse/SCT-2153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forms.infoway-inforoute.ca/browse/SCT-21543" TargetMode="External"/><Relationship Id="rId5" Type="http://schemas.openxmlformats.org/officeDocument/2006/relationships/hyperlink" Target="https://informs.infoway-inforoute.ca/browse/SCT-21501" TargetMode="External"/><Relationship Id="rId4" Type="http://schemas.openxmlformats.org/officeDocument/2006/relationships/hyperlink" Target="https://informs.infoway-inforoute.ca/browse/SCT-21502" TargetMode="External"/><Relationship Id="rId9" Type="http://schemas.openxmlformats.org/officeDocument/2006/relationships/hyperlink" Target="https://informs.infoway-inforoute.ca/browse/SCT-2015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s.infoway-inforoute.ca/browse/SCT-2015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central.infoway-inforoute.ca/en/collaboration/communities-2/public-health-surveill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nforms.infoway-inforoute.ca/secure/Dashboard.jspa?selectPageId=1720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rms.infoway-inforoute.ca/browse/SCT-21106" TargetMode="External"/><Relationship Id="rId3" Type="http://schemas.openxmlformats.org/officeDocument/2006/relationships/hyperlink" Target="https://informs.infoway-inforoute.ca/browse/SCT-21096" TargetMode="External"/><Relationship Id="rId7" Type="http://schemas.openxmlformats.org/officeDocument/2006/relationships/hyperlink" Target="https://informs.infoway-inforoute.ca/browse/SCT-2138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forms.infoway-inforoute.ca/browse/SCT-21545" TargetMode="External"/><Relationship Id="rId5" Type="http://schemas.openxmlformats.org/officeDocument/2006/relationships/hyperlink" Target="https://informs.infoway-inforoute.ca/browse/SCT-21388" TargetMode="External"/><Relationship Id="rId4" Type="http://schemas.openxmlformats.org/officeDocument/2006/relationships/hyperlink" Target="https://informs.infoway-inforoute.ca/browse/SCT-2109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Surveillance Community (PHSC)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October 5, 2023</a:t>
            </a:r>
          </a:p>
          <a:p>
            <a:r>
              <a:rPr lang="en-US" dirty="0"/>
              <a:t>2:00 – 3:00 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820779-5473-460D-9F5D-58BD67D1A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CA" dirty="0"/>
              <a:t>orking Group Meeting</a:t>
            </a:r>
          </a:p>
        </p:txBody>
      </p:sp>
    </p:spTree>
    <p:extLst>
      <p:ext uri="{BB962C8B-B14F-4D97-AF65-F5344CB8AC3E}">
        <p14:creationId xmlns:p14="http://schemas.microsoft.com/office/powerpoint/2010/main" val="4132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942118"/>
            <a:ext cx="4437507" cy="545423"/>
          </a:xfrm>
        </p:spPr>
        <p:txBody>
          <a:bodyPr/>
          <a:lstStyle/>
          <a:p>
            <a:r>
              <a:rPr lang="en-US" sz="1900" dirty="0"/>
              <a:t>3.  Completed RFCs – Other vaccines</a:t>
            </a:r>
            <a:endParaRPr lang="en-CA" sz="19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B2DCB-3AD1-7832-B652-D7429A46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38385"/>
              </p:ext>
            </p:extLst>
          </p:nvPr>
        </p:nvGraphicFramePr>
        <p:xfrm>
          <a:off x="350166" y="1558131"/>
          <a:ext cx="7395880" cy="32490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8970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1848970">
                  <a:extLst>
                    <a:ext uri="{9D8B030D-6E8A-4147-A177-3AD203B41FA5}">
                      <a16:colId xmlns:a16="http://schemas.microsoft.com/office/drawing/2014/main" val="2761051902"/>
                    </a:ext>
                  </a:extLst>
                </a:gridCol>
                <a:gridCol w="1848970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1848970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338722">
                <a:tc>
                  <a:txBody>
                    <a:bodyPr/>
                    <a:lstStyle/>
                    <a:p>
                      <a:r>
                        <a:rPr lang="en-US" sz="1200" dirty="0"/>
                        <a:t>RFC</a:t>
                      </a:r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Link</a:t>
                      </a:r>
                    </a:p>
                  </a:txBody>
                  <a:tcPr marL="86273" marR="86273" marT="43137" marB="43137"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HyperHEP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 110 IU/0.5 mL </a:t>
                      </a:r>
                      <a:r>
                        <a:rPr lang="en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Grif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(tradename)</a:t>
                      </a:r>
                      <a:endParaRPr lang="en-CA" sz="110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sng" strike="noStrike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3"/>
                        </a:rPr>
                        <a:t>Link to RFC</a:t>
                      </a:r>
                      <a:endParaRPr lang="en-CA" sz="110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2370483076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HyperHEP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 220 IU/mL </a:t>
                      </a:r>
                      <a:r>
                        <a:rPr lang="en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Grif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(tradename)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4"/>
                        </a:rPr>
                        <a:t>Link to RFC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2093749567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HBIg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 S/D 220 IU/mL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Grif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</a:rPr>
                        <a:t>Updated description (tradename)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  <a:hlinkClick r:id="rId5"/>
                        </a:rPr>
                        <a:t>Link to RFC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796021589"/>
                  </a:ext>
                </a:extLst>
              </a:tr>
              <a:tr h="6680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Live attenuated Human </a:t>
                      </a:r>
                      <a:r>
                        <a:rPr lang="en-C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alphaherpesvirus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antigen (Zos live)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Antigen (FR description)</a:t>
                      </a:r>
                      <a:endParaRPr lang="en-CA" sz="110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sng" strike="noStrike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6"/>
                        </a:rPr>
                        <a:t>Link to RFC</a:t>
                      </a:r>
                      <a:endParaRPr lang="en-CA" sz="110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1035270042"/>
                  </a:ext>
                </a:extLst>
              </a:tr>
              <a:tr h="6680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Non-live Human alphaherpesvirus 3 antigen (Zos)</a:t>
                      </a:r>
                      <a:endParaRPr lang="en-CA" sz="110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Antigen (EN and FR description)</a:t>
                      </a:r>
                      <a:endParaRPr lang="en-CA" sz="110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7"/>
                        </a:rPr>
                        <a:t>Link to RFC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(EN)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8"/>
                        </a:rPr>
                        <a:t>Link to RFC</a:t>
                      </a: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(FR)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187457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4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1186423"/>
            <a:ext cx="4437507" cy="545423"/>
          </a:xfrm>
        </p:spPr>
        <p:txBody>
          <a:bodyPr/>
          <a:lstStyle/>
          <a:p>
            <a:r>
              <a:rPr lang="en-US" sz="1700" dirty="0"/>
              <a:t>3.  Other Vaccines - CVC Picklist Terms</a:t>
            </a:r>
            <a:endParaRPr lang="en-CA" sz="17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B2DCB-3AD1-7832-B652-D7429A46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12217"/>
              </p:ext>
            </p:extLst>
          </p:nvPr>
        </p:nvGraphicFramePr>
        <p:xfrm>
          <a:off x="761995" y="1788476"/>
          <a:ext cx="7395880" cy="19970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8970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1848970">
                  <a:extLst>
                    <a:ext uri="{9D8B030D-6E8A-4147-A177-3AD203B41FA5}">
                      <a16:colId xmlns:a16="http://schemas.microsoft.com/office/drawing/2014/main" val="2761051902"/>
                    </a:ext>
                  </a:extLst>
                </a:gridCol>
                <a:gridCol w="1848970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1848970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338722">
                <a:tc>
                  <a:txBody>
                    <a:bodyPr/>
                    <a:lstStyle/>
                    <a:p>
                      <a:r>
                        <a:rPr lang="en-US" sz="1200" dirty="0" err="1"/>
                        <a:t>ConceptID</a:t>
                      </a:r>
                      <a:endParaRPr lang="en-US" sz="1200" dirty="0"/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Display Term (SNOMED-CT PT)</a:t>
                      </a:r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CVC Public Picklist Term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(proposed)</a:t>
                      </a:r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CVC Clinician Picklist Term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(proposed)</a:t>
                      </a:r>
                      <a:endParaRPr lang="en-US" sz="1200" dirty="0"/>
                    </a:p>
                  </a:txBody>
                  <a:tcPr marL="86273" marR="86273" marT="43137" marB="43137"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45881000087100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HBIg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 110 IU/0.5 mL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Grif</a:t>
                      </a:r>
                      <a:endParaRPr lang="en-CA" sz="11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 110 IU/0.5 mL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 110 IU/0.5 mL (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HBIg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2370483076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45871000087102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HBIg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 220 IU/mL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Grif</a:t>
                      </a:r>
                      <a:endParaRPr lang="en-CA" sz="11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 220 IU/mL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 220 IU/mL (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HBIg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2093749567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28411000087101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HBIg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 S/D 220 IU/mL 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Grif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 S/D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HyperHEP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 B S/D (</a:t>
                      </a:r>
                      <a:r>
                        <a:rPr lang="en-CA" sz="11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HBIg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)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7960215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EF17DF2-0A75-E212-2193-3563E54E4115}"/>
              </a:ext>
            </a:extLst>
          </p:cNvPr>
          <p:cNvSpPr txBox="1"/>
          <p:nvPr/>
        </p:nvSpPr>
        <p:spPr>
          <a:xfrm>
            <a:off x="397869" y="4304628"/>
            <a:ext cx="702203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1200" b="0" cap="none" dirty="0">
                <a:solidFill>
                  <a:schemeClr val="bg2"/>
                </a:solidFill>
              </a:rPr>
              <a:t>Question for stakeholders: </a:t>
            </a:r>
            <a:r>
              <a:rPr lang="en-US" sz="1200" b="0" cap="none" dirty="0">
                <a:solidFill>
                  <a:schemeClr val="bg1"/>
                </a:solidFill>
              </a:rPr>
              <a:t>is it acceptable to include the strength in </a:t>
            </a:r>
            <a:r>
              <a:rPr lang="en-US" sz="1200" b="0" cap="none" dirty="0" err="1">
                <a:solidFill>
                  <a:schemeClr val="bg1"/>
                </a:solidFill>
              </a:rPr>
              <a:t>HyperHEP</a:t>
            </a:r>
            <a:r>
              <a:rPr lang="en-US" sz="1200" b="0" cap="none" dirty="0">
                <a:solidFill>
                  <a:schemeClr val="bg1"/>
                </a:solidFill>
              </a:rPr>
              <a:t> B to differentiate between the two products? Should </a:t>
            </a:r>
            <a:r>
              <a:rPr lang="en-US" sz="1200" b="0" cap="none" dirty="0" err="1">
                <a:solidFill>
                  <a:schemeClr val="bg1"/>
                </a:solidFill>
              </a:rPr>
              <a:t>HyperHEP</a:t>
            </a:r>
            <a:r>
              <a:rPr lang="en-US" sz="1200" b="0" cap="none" dirty="0">
                <a:solidFill>
                  <a:schemeClr val="bg1"/>
                </a:solidFill>
              </a:rPr>
              <a:t> S/D also include the strength?</a:t>
            </a:r>
          </a:p>
        </p:txBody>
      </p:sp>
    </p:spTree>
    <p:extLst>
      <p:ext uri="{BB962C8B-B14F-4D97-AF65-F5344CB8AC3E}">
        <p14:creationId xmlns:p14="http://schemas.microsoft.com/office/powerpoint/2010/main" val="29610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05" y="886277"/>
            <a:ext cx="4437507" cy="545423"/>
          </a:xfrm>
        </p:spPr>
        <p:txBody>
          <a:bodyPr/>
          <a:lstStyle/>
          <a:p>
            <a:r>
              <a:rPr lang="en-US" sz="1900" dirty="0"/>
              <a:t>3.  Completed RFCs – Other vaccines</a:t>
            </a:r>
            <a:endParaRPr lang="en-CA" sz="19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B2DCB-3AD1-7832-B652-D7429A46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72690"/>
              </p:ext>
            </p:extLst>
          </p:nvPr>
        </p:nvGraphicFramePr>
        <p:xfrm>
          <a:off x="477328" y="1431700"/>
          <a:ext cx="8189344" cy="35629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619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2443053">
                  <a:extLst>
                    <a:ext uri="{9D8B030D-6E8A-4147-A177-3AD203B41FA5}">
                      <a16:colId xmlns:a16="http://schemas.microsoft.com/office/drawing/2014/main" val="2761051902"/>
                    </a:ext>
                  </a:extLst>
                </a:gridCol>
                <a:gridCol w="2047336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2047336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375062">
                <a:tc>
                  <a:txBody>
                    <a:bodyPr/>
                    <a:lstStyle/>
                    <a:p>
                      <a:r>
                        <a:rPr lang="en-US" sz="1200" dirty="0"/>
                        <a:t>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5357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Human enterovirus 71 vaccine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(agent)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description (agent – FR)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3"/>
                        </a:rPr>
                        <a:t>Link to RFC (concept)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4"/>
                        </a:rPr>
                        <a:t>Link to RFC (agent - FR)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35270042"/>
                  </a:ext>
                </a:extLst>
              </a:tr>
              <a:tr h="716499">
                <a:tc>
                  <a:txBody>
                    <a:bodyPr/>
                    <a:lstStyle/>
                    <a:p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Human enterovirus 71 antigen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(antigen)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description (antigen – FR)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5"/>
                        </a:rPr>
                        <a:t>Link to RFC (concept)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6"/>
                        </a:rPr>
                        <a:t>Link to RFC (description - FR)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874575130"/>
                  </a:ext>
                </a:extLst>
              </a:tr>
              <a:tr h="492110">
                <a:tc>
                  <a:txBody>
                    <a:bodyPr/>
                    <a:lstStyle/>
                    <a:p>
                      <a:pPr fontAlgn="t"/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Enterovirus A71 infection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</a:rPr>
                        <a:t>New description (disease – EN)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</a:rPr>
                        <a:t>New description (disease – FR)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sng" strike="noStrike" dirty="0">
                          <a:solidFill>
                            <a:srgbClr val="E02E3B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 to </a:t>
                      </a:r>
                      <a:r>
                        <a:rPr lang="en-CA" sz="1100" b="0" i="0" u="sng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RFC</a:t>
                      </a:r>
                      <a:r>
                        <a:rPr lang="en-CA" sz="1100" b="0" i="0" u="sng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(agent - EN)</a:t>
                      </a:r>
                    </a:p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6"/>
                        </a:rPr>
                        <a:t>Link to RFC (agent - FR)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539417719"/>
                  </a:ext>
                </a:extLst>
              </a:tr>
              <a:tr h="519471">
                <a:tc>
                  <a:txBody>
                    <a:bodyPr/>
                    <a:lstStyle/>
                    <a:p>
                      <a:pPr fontAlgn="t"/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RSV AREXVY GSK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</a:rPr>
                        <a:t>New concept (tradename)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Complete &amp; </a:t>
                      </a: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 be added to the CVC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8"/>
                        </a:rPr>
                        <a:t>Link to RFC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278663534"/>
                  </a:ext>
                </a:extLst>
              </a:tr>
              <a:tr h="716499">
                <a:tc>
                  <a:txBody>
                    <a:bodyPr/>
                    <a:lstStyle/>
                    <a:p>
                      <a:pPr fontAlgn="t"/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RSV respiratory syncytial virus unspecified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+mn-lt"/>
                        </a:rPr>
                        <a:t>New concept (agent)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Complete &amp; </a:t>
                      </a:r>
                      <a:r>
                        <a:rPr lang="en-CA" sz="1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 be added to the CVC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9"/>
                        </a:rPr>
                        <a:t>Link to RFC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43703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05" y="886277"/>
            <a:ext cx="4437507" cy="545423"/>
          </a:xfrm>
        </p:spPr>
        <p:txBody>
          <a:bodyPr/>
          <a:lstStyle/>
          <a:p>
            <a:r>
              <a:rPr lang="en-US" sz="1900" dirty="0"/>
              <a:t>3.  Completed RFCs – Other vaccines</a:t>
            </a:r>
            <a:endParaRPr lang="en-CA" sz="19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B2DCB-3AD1-7832-B652-D7429A46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31202"/>
              </p:ext>
            </p:extLst>
          </p:nvPr>
        </p:nvGraphicFramePr>
        <p:xfrm>
          <a:off x="477328" y="1431700"/>
          <a:ext cx="8189344" cy="9107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619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2443053">
                  <a:extLst>
                    <a:ext uri="{9D8B030D-6E8A-4147-A177-3AD203B41FA5}">
                      <a16:colId xmlns:a16="http://schemas.microsoft.com/office/drawing/2014/main" val="2761051902"/>
                    </a:ext>
                  </a:extLst>
                </a:gridCol>
                <a:gridCol w="2047336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2047336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375062">
                <a:tc>
                  <a:txBody>
                    <a:bodyPr/>
                    <a:lstStyle/>
                    <a:p>
                      <a:r>
                        <a:rPr lang="en-US" sz="1200" dirty="0"/>
                        <a:t>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53570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RSV glycoprotein F antigen</a:t>
                      </a:r>
                      <a:endParaRPr lang="en-CA" sz="11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(antigen)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11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3"/>
                        </a:rPr>
                        <a:t>Link to RFC</a:t>
                      </a:r>
                      <a:endParaRPr lang="en-CA" sz="1100" b="0" i="0" u="sng" strike="noStrike" dirty="0">
                        <a:solidFill>
                          <a:srgbClr val="0097A7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352700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824FE3-01C0-2072-FDD4-3E7B0A6AE51E}"/>
              </a:ext>
            </a:extLst>
          </p:cNvPr>
          <p:cNvSpPr txBox="1"/>
          <p:nvPr/>
        </p:nvSpPr>
        <p:spPr>
          <a:xfrm>
            <a:off x="477328" y="3521259"/>
            <a:ext cx="542090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1200" b="0" cap="none" dirty="0">
                <a:solidFill>
                  <a:schemeClr val="bg2"/>
                </a:solidFill>
              </a:rPr>
              <a:t>Question for stakeholders: </a:t>
            </a:r>
            <a:r>
              <a:rPr lang="en-US" sz="1200" b="0" cap="none" dirty="0">
                <a:solidFill>
                  <a:schemeClr val="bg1"/>
                </a:solidFill>
              </a:rPr>
              <a:t>are there other RFCs we should submit related to RSV, IE </a:t>
            </a:r>
            <a:r>
              <a:rPr lang="en-US" sz="1200" b="0" cap="none" dirty="0" err="1">
                <a:solidFill>
                  <a:schemeClr val="bg1"/>
                </a:solidFill>
              </a:rPr>
              <a:t>Beyfortus</a:t>
            </a:r>
            <a:r>
              <a:rPr lang="en-US" sz="1200" b="0" cap="none" dirty="0">
                <a:solidFill>
                  <a:schemeClr val="bg1"/>
                </a:solidFill>
              </a:rPr>
              <a:t> (AstraZeneca), a monoclonal antibody? Other more granular agent concepts that might be needed? </a:t>
            </a:r>
          </a:p>
        </p:txBody>
      </p:sp>
    </p:spTree>
    <p:extLst>
      <p:ext uri="{BB962C8B-B14F-4D97-AF65-F5344CB8AC3E}">
        <p14:creationId xmlns:p14="http://schemas.microsoft.com/office/powerpoint/2010/main" val="17407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1186423"/>
            <a:ext cx="4437507" cy="545423"/>
          </a:xfrm>
        </p:spPr>
        <p:txBody>
          <a:bodyPr/>
          <a:lstStyle/>
          <a:p>
            <a:r>
              <a:rPr lang="en-US" sz="2200" dirty="0"/>
              <a:t>4.  CVC Update – Current Scope</a:t>
            </a:r>
            <a:endParaRPr lang="en-CA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322FA-4AA3-8323-CADB-5EEBDDD5C48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6" y="1850042"/>
            <a:ext cx="4850252" cy="26441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CVC has been funded by PHAC until March 31</a:t>
            </a:r>
            <a:r>
              <a:rPr lang="en-US" sz="1600" baseline="30000" dirty="0"/>
              <a:t>st</a:t>
            </a:r>
            <a:r>
              <a:rPr lang="en-US" sz="1600" dirty="0"/>
              <a:t>, 2024. This funding includes:</a:t>
            </a:r>
          </a:p>
          <a:p>
            <a:pPr marL="763588" lvl="4" indent="-317500">
              <a:buFont typeface="Courier New" panose="02070309020205020404" pitchFamily="49" charset="0"/>
              <a:buChar char="o"/>
            </a:pPr>
            <a:r>
              <a:rPr lang="en-US" sz="1600" dirty="0"/>
              <a:t>Bi-weekly releases</a:t>
            </a:r>
          </a:p>
          <a:p>
            <a:pPr marL="763588" lvl="4" indent="-317500">
              <a:buFont typeface="Courier New" panose="02070309020205020404" pitchFamily="49" charset="0"/>
              <a:buChar char="o"/>
            </a:pPr>
            <a:r>
              <a:rPr lang="en-US" sz="1600" dirty="0"/>
              <a:t>Stakeholder engagement activities to inform a long-term solution for vaccine standards in Canada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0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937" y="1176358"/>
            <a:ext cx="4437507" cy="545423"/>
          </a:xfrm>
        </p:spPr>
        <p:txBody>
          <a:bodyPr/>
          <a:lstStyle/>
          <a:p>
            <a:r>
              <a:rPr lang="en-US" sz="2100" dirty="0"/>
              <a:t>4.  CVC Update – Future Direction</a:t>
            </a:r>
            <a:endParaRPr lang="en-CA" sz="2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322FA-4AA3-8323-CADB-5EEBDDD5C48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6" y="1938251"/>
            <a:ext cx="4850252" cy="2644136"/>
          </a:xfrm>
        </p:spPr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CA" sz="1500" dirty="0"/>
              <a:t>PHAC has announced they are building a federal vaccine catalogue, with more details to follow.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CA" sz="1500" dirty="0"/>
              <a:t>Currently, </a:t>
            </a:r>
            <a:r>
              <a:rPr lang="en-CA" sz="1500" dirty="0" err="1"/>
              <a:t>CANImmunize</a:t>
            </a:r>
            <a:r>
              <a:rPr lang="en-CA" sz="1500" dirty="0"/>
              <a:t> has not made a decision on whether the CVC will exist beyond March 2024.</a:t>
            </a:r>
          </a:p>
        </p:txBody>
      </p:sp>
    </p:spTree>
    <p:extLst>
      <p:ext uri="{BB962C8B-B14F-4D97-AF65-F5344CB8AC3E}">
        <p14:creationId xmlns:p14="http://schemas.microsoft.com/office/powerpoint/2010/main" val="15262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BFE9-467C-AED2-C6F1-13C865D5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1215606"/>
            <a:ext cx="4437507" cy="545423"/>
          </a:xfrm>
        </p:spPr>
        <p:txBody>
          <a:bodyPr/>
          <a:lstStyle/>
          <a:p>
            <a:r>
              <a:rPr lang="en-US" sz="1700" dirty="0"/>
              <a:t>CVC Release Update – v 1.1.32, v 1.1.33 &amp; v 1.1.34</a:t>
            </a:r>
            <a:endParaRPr lang="en-CA" sz="1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596F9-685C-3796-30EB-74AD2CFA2FA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4" y="1935746"/>
            <a:ext cx="4437507" cy="2138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1400" b="1" dirty="0"/>
              <a:t>Updates in v 1.1.32, released on Sept 8, 2023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400" dirty="0"/>
              <a:t>Addition of lot and expiry date data for all vaccines (including COVID-19 vaccines) for the months of April, May, June, July and August 2023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400" dirty="0"/>
              <a:t>Extension of expiry dates for select COVID-19 vaccines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400" dirty="0"/>
              <a:t>Updated mapping of tradename – DIN – lot number for 21691000087104 |MENJUGATE® Liquid (Men-C-C)|</a:t>
            </a:r>
          </a:p>
          <a:p>
            <a:pPr>
              <a:lnSpc>
                <a:spcPct val="100000"/>
              </a:lnSpc>
            </a:pPr>
            <a:endParaRPr lang="en-CA" sz="12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2611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BFE9-467C-AED2-C6F1-13C865D5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108602"/>
            <a:ext cx="4437507" cy="545423"/>
          </a:xfrm>
        </p:spPr>
        <p:txBody>
          <a:bodyPr/>
          <a:lstStyle/>
          <a:p>
            <a:r>
              <a:rPr lang="en-US" sz="1700" dirty="0"/>
              <a:t>CVC Release Update – v 1.1.32, v 1.1.33 &amp; v 1.1.34 (cont’d)</a:t>
            </a:r>
            <a:endParaRPr lang="en-CA" sz="1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596F9-685C-3796-30EB-74AD2CFA2FA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5" y="1916028"/>
            <a:ext cx="4655698" cy="32277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1300" b="1" dirty="0"/>
              <a:t>Updates in v 1.1.33, released on Sept 15, 2023 (ad hoc)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300" dirty="0"/>
              <a:t>Addition of 6 tradename concepts: SPIKEVAX XBB.1.5, COMIRNATY Omicron XBB.1.5 (infant), COMIRNATY Omicron XBB.1.5 (pediatric), COMIRNATY Omicron XBB.1.5 (regular), NUVAXOVID Omicron XBB.1.5, CORBEVAX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300" dirty="0"/>
              <a:t>Addition of lot and expiry data for SPIKEVAX XBB.1.5</a:t>
            </a:r>
            <a:endParaRPr lang="en-CA" sz="1300" b="1" dirty="0"/>
          </a:p>
          <a:p>
            <a:pPr>
              <a:lnSpc>
                <a:spcPct val="100000"/>
              </a:lnSpc>
            </a:pPr>
            <a:endParaRPr lang="en-CA" sz="1200" b="1" dirty="0"/>
          </a:p>
          <a:p>
            <a:pPr>
              <a:lnSpc>
                <a:spcPct val="100000"/>
              </a:lnSpc>
            </a:pPr>
            <a:r>
              <a:rPr lang="en-CA" sz="1300" b="1" dirty="0"/>
              <a:t>Updates in v 1.1.34, released on Sept 28, 2023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300" dirty="0"/>
              <a:t>Addition of lot and expiry date data for COVID-19 vaccines</a:t>
            </a:r>
          </a:p>
        </p:txBody>
      </p:sp>
    </p:spTree>
    <p:extLst>
      <p:ext uri="{BB962C8B-B14F-4D97-AF65-F5344CB8AC3E}">
        <p14:creationId xmlns:p14="http://schemas.microsoft.com/office/powerpoint/2010/main" val="20626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BFE9-467C-AED2-C6F1-13C865D5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962687"/>
            <a:ext cx="4437507" cy="545423"/>
          </a:xfrm>
        </p:spPr>
        <p:txBody>
          <a:bodyPr/>
          <a:lstStyle/>
          <a:p>
            <a:r>
              <a:rPr lang="en-US" sz="1700" dirty="0"/>
              <a:t>CVC Release Update – 1.1.35</a:t>
            </a:r>
            <a:endParaRPr lang="en-CA" sz="1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596F9-685C-3796-30EB-74AD2CFA2FA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5" y="1508110"/>
            <a:ext cx="4864657" cy="3227795"/>
          </a:xfrm>
        </p:spPr>
        <p:txBody>
          <a:bodyPr/>
          <a:lstStyle/>
          <a:p>
            <a:r>
              <a:rPr lang="en-CA" sz="1200" b="1" dirty="0"/>
              <a:t>Target </a:t>
            </a:r>
            <a:r>
              <a:rPr lang="en-CA" sz="1200" b="1" dirty="0" err="1"/>
              <a:t>Prerelease</a:t>
            </a:r>
            <a:r>
              <a:rPr lang="en-CA" sz="1200" b="1" dirty="0"/>
              <a:t>: Oct 6, 2023</a:t>
            </a:r>
          </a:p>
          <a:p>
            <a:r>
              <a:rPr lang="en-CA" sz="1200" b="1" dirty="0"/>
              <a:t>Target release: Oct 12,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tradename – agent – antigen – disease tab in excel workbook (request from Ontario)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Update Public &amp; Clinician Picklist terms, DIN and shelf status for newly approved COMIRNATY Omicron XBB.1.5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RSV agent, antigen &amp; AREXVY tradename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Enterovirus A71 to agent, antigen &amp; disease subset (request from BC)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Non-live Human </a:t>
            </a:r>
            <a:r>
              <a:rPr lang="en-CA" sz="1100" dirty="0" err="1"/>
              <a:t>alphaherpesvirus</a:t>
            </a:r>
            <a:r>
              <a:rPr lang="en-CA" sz="1100" dirty="0"/>
              <a:t> 3 antigen &amp; Live attenuated Human </a:t>
            </a:r>
            <a:r>
              <a:rPr lang="en-CA" sz="1100" dirty="0" err="1"/>
              <a:t>alphaherpesvirus</a:t>
            </a:r>
            <a:r>
              <a:rPr lang="en-CA" sz="1100" dirty="0"/>
              <a:t> 3 antigen to antigen subset (request from Ontario)</a:t>
            </a:r>
          </a:p>
        </p:txBody>
      </p:sp>
    </p:spTree>
    <p:extLst>
      <p:ext uri="{BB962C8B-B14F-4D97-AF65-F5344CB8AC3E}">
        <p14:creationId xmlns:p14="http://schemas.microsoft.com/office/powerpoint/2010/main" val="24471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2BFE9-467C-AED2-C6F1-13C865D50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962687"/>
            <a:ext cx="4437507" cy="545423"/>
          </a:xfrm>
        </p:spPr>
        <p:txBody>
          <a:bodyPr/>
          <a:lstStyle/>
          <a:p>
            <a:r>
              <a:rPr lang="en-US" sz="1700" dirty="0"/>
              <a:t>CVC Release Update – 1.1.35 (</a:t>
            </a:r>
            <a:r>
              <a:rPr lang="en-US" sz="1700" dirty="0" err="1"/>
              <a:t>con’t</a:t>
            </a:r>
            <a:r>
              <a:rPr lang="en-US" sz="1700" dirty="0"/>
              <a:t>)</a:t>
            </a:r>
            <a:endParaRPr lang="en-CA" sz="1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596F9-685C-3796-30EB-74AD2CFA2FA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6" y="1508110"/>
            <a:ext cx="4711094" cy="3227795"/>
          </a:xfrm>
        </p:spPr>
        <p:txBody>
          <a:bodyPr/>
          <a:lstStyle/>
          <a:p>
            <a:r>
              <a:rPr lang="en-CA" sz="1200" b="1" dirty="0"/>
              <a:t>Target </a:t>
            </a:r>
            <a:r>
              <a:rPr lang="en-CA" sz="1200" b="1" dirty="0" err="1"/>
              <a:t>Prerelease</a:t>
            </a:r>
            <a:r>
              <a:rPr lang="en-CA" sz="1200" b="1" dirty="0"/>
              <a:t>: Oct 6, 2023</a:t>
            </a:r>
          </a:p>
          <a:p>
            <a:r>
              <a:rPr lang="en-CA" sz="1200" b="1" dirty="0"/>
              <a:t>Target release: Oct 12,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Plasmodium falciparum to agent subset (anti-malaria – request from Ontario)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</a:t>
            </a:r>
            <a:r>
              <a:rPr lang="en-CA" sz="1100" dirty="0" err="1"/>
              <a:t>HBIg</a:t>
            </a:r>
            <a:r>
              <a:rPr lang="en-CA" sz="1100" dirty="0"/>
              <a:t> </a:t>
            </a:r>
            <a:r>
              <a:rPr lang="en-CA" sz="1100" dirty="0" err="1"/>
              <a:t>HyperHEP</a:t>
            </a:r>
            <a:r>
              <a:rPr lang="en-CA" sz="1100" dirty="0"/>
              <a:t> B 220 IU/mL </a:t>
            </a:r>
            <a:r>
              <a:rPr lang="en-CA" sz="1100" dirty="0" err="1"/>
              <a:t>Grif</a:t>
            </a:r>
            <a:r>
              <a:rPr lang="en-CA" sz="1100" dirty="0"/>
              <a:t> &amp; </a:t>
            </a:r>
            <a:r>
              <a:rPr lang="en-CA" sz="1100" dirty="0" err="1"/>
              <a:t>HBIg</a:t>
            </a:r>
            <a:r>
              <a:rPr lang="en-CA" sz="1100" dirty="0"/>
              <a:t> </a:t>
            </a:r>
            <a:r>
              <a:rPr lang="en-CA" sz="1100" dirty="0" err="1"/>
              <a:t>HyperHEP</a:t>
            </a:r>
            <a:r>
              <a:rPr lang="en-CA" sz="1100" dirty="0"/>
              <a:t> B 110 IU/0.5 mL </a:t>
            </a:r>
            <a:r>
              <a:rPr lang="en-CA" sz="1100" dirty="0" err="1"/>
              <a:t>Grif</a:t>
            </a:r>
            <a:r>
              <a:rPr lang="en-CA" sz="1100" dirty="0"/>
              <a:t> to tradename subset; update PT for </a:t>
            </a:r>
            <a:r>
              <a:rPr lang="en-CA" sz="1100" dirty="0" err="1"/>
              <a:t>HBIg</a:t>
            </a:r>
            <a:r>
              <a:rPr lang="en-CA" sz="1100" dirty="0"/>
              <a:t> </a:t>
            </a:r>
            <a:r>
              <a:rPr lang="en-CA" sz="1100" dirty="0" err="1"/>
              <a:t>HyperHEP</a:t>
            </a:r>
            <a:r>
              <a:rPr lang="en-CA" sz="1100" dirty="0"/>
              <a:t> B S/D 220 IU/mL </a:t>
            </a:r>
            <a:r>
              <a:rPr lang="en-CA" sz="1100" dirty="0" err="1"/>
              <a:t>Grif</a:t>
            </a:r>
            <a:r>
              <a:rPr lang="en-CA" sz="1100" dirty="0"/>
              <a:t> (request from BC)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vaccine lot/expiry data for month of Sept &amp; COVID-19 lot/expiry data since last release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Correct disease &amp; antigen mapping for 33381000087107 |Inf influenza quadrivalent high-dose unspecified|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Addition of generic concept 6991000087105 |Inf influenza A monovalent H1N1 unadjuvanted unspecified| to agent-antigen-disease subset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012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C394-BB26-4DE5-9B42-09BDF65D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81F2D"/>
                </a:solidFill>
              </a:rPr>
              <a:t>PHS Community Agenda: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59CAC-E6E6-4C67-86FF-457B0C989F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CA" dirty="0"/>
              <a:t>Welcome and introductions</a:t>
            </a:r>
          </a:p>
          <a:p>
            <a:pPr marL="342900" indent="-342900">
              <a:buAutoNum type="arabicPeriod"/>
            </a:pPr>
            <a:r>
              <a:rPr lang="en-CA" dirty="0"/>
              <a:t>Review draft Terms of Reference</a:t>
            </a:r>
          </a:p>
          <a:p>
            <a:pPr marL="342900" indent="-342900">
              <a:buAutoNum type="arabicPeriod"/>
            </a:pPr>
            <a:r>
              <a:rPr lang="en-CA" dirty="0"/>
              <a:t>RFCs update</a:t>
            </a:r>
          </a:p>
          <a:p>
            <a:r>
              <a:rPr lang="en-CA" dirty="0"/>
              <a:t>4.  CVC update</a:t>
            </a:r>
          </a:p>
          <a:p>
            <a:r>
              <a:rPr lang="en-CA" dirty="0"/>
              <a:t>5.  Questions?</a:t>
            </a:r>
          </a:p>
          <a:p>
            <a:endParaRPr lang="en-CA" dirty="0">
              <a:solidFill>
                <a:srgbClr val="181F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189B-D601-4271-9CCB-9B1F5635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759058"/>
            <a:ext cx="4999484" cy="1341018"/>
          </a:xfrm>
        </p:spPr>
        <p:txBody>
          <a:bodyPr/>
          <a:lstStyle/>
          <a:p>
            <a:r>
              <a:rPr lang="en-US" dirty="0"/>
              <a:t>Wrap up / Questions?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Next meeting date: </a:t>
            </a:r>
            <a:br>
              <a:rPr lang="en-US" sz="1800" dirty="0"/>
            </a:br>
            <a:r>
              <a:rPr lang="en-US" sz="1800" dirty="0"/>
              <a:t>Thursday, November 2, 2:00-3:00 ET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383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7FDBD9-10B0-4DA8-ACE3-459921A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12520-E1A0-4218-B178-9AA1048E2C2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Contact Information: </a:t>
            </a:r>
          </a:p>
          <a:p>
            <a:r>
              <a:rPr lang="en-CA" dirty="0"/>
              <a:t>tmawhinney@infoway-inforoute.ca</a:t>
            </a:r>
          </a:p>
        </p:txBody>
      </p:sp>
    </p:spTree>
    <p:extLst>
      <p:ext uri="{BB962C8B-B14F-4D97-AF65-F5344CB8AC3E}">
        <p14:creationId xmlns:p14="http://schemas.microsoft.com/office/powerpoint/2010/main" val="31637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67E2-EBE2-EE4A-BDCE-C9627CDC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AutoNum type="arabicPeriod"/>
            </a:pPr>
            <a:r>
              <a:rPr lang="en-US" dirty="0"/>
              <a:t> Public Health Surveillance Community (PHSC)   meetings: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3C92A-D628-5A40-9511-25540947A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</a:rPr>
              <a:t>Infoway provides secretariat support for these meetings – transition back to Infoway from CVC working group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Membership: P/Ts, CIRC, NACI, VVWG, Health Canada, etc.</a:t>
            </a: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genda, minutes, supporting materials via Infoway's 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Arial"/>
                <a:cs typeface="Arial"/>
                <a:hlinkClick r:id="rId3"/>
              </a:rPr>
              <a:t>InfoCentral Public Health Surveillance Community </a:t>
            </a: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Forum</a:t>
            </a: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CA" sz="16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Attendees must register to attend each call.</a:t>
            </a:r>
            <a:endParaRPr lang="en-CA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CA" sz="1100" u="sng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D04FE06-D256-4CC8-B5A2-5DA5EDF8B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Monthly calls:</a:t>
            </a:r>
            <a:endParaRPr lang="en-CA" dirty="0">
              <a:solidFill>
                <a:srgbClr val="181F2D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2E321-7831-4C55-8F7E-AA6FB5FD6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8995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019C-A5E4-E3B4-551B-8B7D0AFA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Review draft </a:t>
            </a:r>
            <a:r>
              <a:rPr lang="en-US" dirty="0" err="1"/>
              <a:t>ToR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24D79-E122-9E13-336D-701869A9BD1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PHSC rep for RFCs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final version at November PHSC call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6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C50F6-3BFF-467C-B76E-9EB69BFE5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FBF29-39BB-47B7-B83E-9E61FEB2B13F}" type="slidenum">
              <a:rPr kumimoji="0" lang="en-CA" sz="1000" b="1" i="0" u="none" strike="noStrike" kern="0" cap="all" spc="0" normalizeH="0" baseline="0" noProof="0" smtClean="0">
                <a:ln>
                  <a:noFill/>
                </a:ln>
                <a:solidFill>
                  <a:srgbClr val="181F2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000" b="1" i="0" u="none" strike="noStrike" kern="0" cap="all" spc="0" normalizeH="0" baseline="0" noProof="0" dirty="0">
              <a:ln>
                <a:noFill/>
              </a:ln>
              <a:solidFill>
                <a:srgbClr val="181F2D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5A7513-0430-481D-AA64-1C0FBB9B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text here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65DFAA-C135-48D0-A92F-D6FF87A7454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Subtitle text here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74913-4F47-44E9-B28A-E95ACDBD0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Neue"/>
              </a:rPr>
              <a:t>©2023 Canada Health Infoway</a:t>
            </a:r>
          </a:p>
        </p:txBody>
      </p:sp>
      <p:pic>
        <p:nvPicPr>
          <p:cNvPr id="8" name="Picture Placeholder 7" title="woman looking at table">
            <a:extLst>
              <a:ext uri="{FF2B5EF4-FFF2-40B4-BE49-F238E27FC236}">
                <a16:creationId xmlns:a16="http://schemas.microsoft.com/office/drawing/2014/main" id="{9CCB8EFD-D83E-45AB-B7CF-32045847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5676" r="1205"/>
          <a:stretch/>
        </p:blipFill>
        <p:spPr>
          <a:xfrm>
            <a:off x="5337242" y="0"/>
            <a:ext cx="5771745" cy="5143500"/>
          </a:xfrm>
        </p:spPr>
      </p:pic>
      <p:pic>
        <p:nvPicPr>
          <p:cNvPr id="5" name="Picture 4" descr="Image overlay">
            <a:extLst>
              <a:ext uri="{FF2B5EF4-FFF2-40B4-BE49-F238E27FC236}">
                <a16:creationId xmlns:a16="http://schemas.microsoft.com/office/drawing/2014/main" id="{9E6A695E-BB9D-4EB6-BD7E-C45C4404B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 title="logo: Canada Health Infoway">
            <a:extLst>
              <a:ext uri="{FF2B5EF4-FFF2-40B4-BE49-F238E27FC236}">
                <a16:creationId xmlns:a16="http://schemas.microsoft.com/office/drawing/2014/main" id="{CBE3FDDC-7758-42B3-8F1A-D73C7D45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61" y="486108"/>
            <a:ext cx="3030583" cy="476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A168BA-E806-1569-6A19-DB5D38496519}"/>
              </a:ext>
            </a:extLst>
          </p:cNvPr>
          <p:cNvSpPr txBox="1"/>
          <p:nvPr/>
        </p:nvSpPr>
        <p:spPr>
          <a:xfrm>
            <a:off x="375878" y="703631"/>
            <a:ext cx="5013816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400" cap="none" dirty="0"/>
              <a:t>3.  Requests for Changes (RFCs)</a:t>
            </a:r>
            <a:endParaRPr lang="en-US" dirty="0"/>
          </a:p>
          <a:p>
            <a:pPr algn="l" defTabSz="825500"/>
            <a:r>
              <a:rPr lang="en-US" sz="2400" cap="none" dirty="0"/>
              <a:t>     Status update:</a:t>
            </a:r>
            <a:endParaRPr lang="en-US" dirty="0"/>
          </a:p>
          <a:p>
            <a:pPr algn="l" defTabSz="825500"/>
            <a:endParaRPr lang="en-US" sz="1600" b="0" cap="none" dirty="0"/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US" sz="1600" b="0" cap="none" dirty="0"/>
              <a:t>SNOMED CT CA release due September 30, 2023</a:t>
            </a:r>
          </a:p>
          <a:p>
            <a:pPr algn="l" defTabSz="825500"/>
            <a:endParaRPr lang="en-US" sz="1600" b="0" cap="none" dirty="0"/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US" sz="1600" b="0" cap="none" dirty="0"/>
              <a:t>33 vaccine related updates:  includes new concepts for 2023 influenza and COVID 19 vaccines</a:t>
            </a:r>
          </a:p>
          <a:p>
            <a:pPr algn="l" defTabSz="825500"/>
            <a:endParaRPr lang="en-US" sz="1600" b="0" cap="none" dirty="0"/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r>
              <a:rPr lang="en-US" sz="1600" b="0" cap="none" dirty="0" err="1">
                <a:hlinkClick r:id="rId6"/>
              </a:rPr>
              <a:t>InfoRMS</a:t>
            </a:r>
            <a:r>
              <a:rPr lang="en-US" sz="1600" b="0" cap="none" dirty="0">
                <a:hlinkClick r:id="rId6"/>
              </a:rPr>
              <a:t> COVID dashboard</a:t>
            </a:r>
            <a:r>
              <a:rPr lang="en-US" sz="1600" b="0" cap="none" dirty="0"/>
              <a:t>: plan to create Vaccine Dashboard for viewing progress on submitted RFCs</a:t>
            </a:r>
          </a:p>
          <a:p>
            <a:pPr marL="285750" indent="-285750" algn="l" defTabSz="825500">
              <a:buFont typeface="Arial" panose="020B0604020202020204" pitchFamily="34" charset="0"/>
              <a:buChar char="•"/>
            </a:pPr>
            <a:endParaRPr lang="en-US" sz="1600" b="0" cap="none" dirty="0"/>
          </a:p>
          <a:p>
            <a:pPr algn="l" defTabSz="825500"/>
            <a:endParaRPr lang="en-US" sz="1600" b="0" cap="none" dirty="0"/>
          </a:p>
          <a:p>
            <a:pPr algn="l" defTabSz="825500"/>
            <a:endParaRPr lang="en-US" sz="1600" b="0" cap="none" dirty="0"/>
          </a:p>
          <a:p>
            <a:pPr algn="l" defTabSz="825500"/>
            <a:endParaRPr lang="en-US" sz="1600" b="0" cap="none" dirty="0"/>
          </a:p>
          <a:p>
            <a:pPr algn="l" defTabSz="825500"/>
            <a:endParaRPr lang="en-US" sz="1600" b="0" cap="none" dirty="0"/>
          </a:p>
          <a:p>
            <a:pPr algn="l" defTabSz="825500"/>
            <a:endParaRPr lang="en-US" sz="1600" b="0" cap="none" dirty="0"/>
          </a:p>
          <a:p>
            <a:pPr algn="l" defTabSz="825500"/>
            <a:endParaRPr lang="en-US" sz="1600" b="0" cap="none" dirty="0"/>
          </a:p>
          <a:p>
            <a:pPr algn="l" defTabSz="825500"/>
            <a:endParaRPr lang="en-CA" sz="1600" b="0" cap="none" dirty="0"/>
          </a:p>
        </p:txBody>
      </p:sp>
    </p:spTree>
    <p:extLst>
      <p:ext uri="{BB962C8B-B14F-4D97-AF65-F5344CB8AC3E}">
        <p14:creationId xmlns:p14="http://schemas.microsoft.com/office/powerpoint/2010/main" val="37821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5" y="774067"/>
            <a:ext cx="4437507" cy="545423"/>
          </a:xfrm>
        </p:spPr>
        <p:txBody>
          <a:bodyPr/>
          <a:lstStyle/>
          <a:p>
            <a:r>
              <a:rPr lang="en-US" sz="2200" dirty="0"/>
              <a:t>3.  Completed RFCs – COVID-19</a:t>
            </a:r>
            <a:endParaRPr lang="en-CA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B2DCB-3AD1-7832-B652-D7429A46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55521"/>
              </p:ext>
            </p:extLst>
          </p:nvPr>
        </p:nvGraphicFramePr>
        <p:xfrm>
          <a:off x="477328" y="1396271"/>
          <a:ext cx="8189344" cy="3507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5475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1689197">
                  <a:extLst>
                    <a:ext uri="{9D8B030D-6E8A-4147-A177-3AD203B41FA5}">
                      <a16:colId xmlns:a16="http://schemas.microsoft.com/office/drawing/2014/main" val="2761051902"/>
                    </a:ext>
                  </a:extLst>
                </a:gridCol>
                <a:gridCol w="2047336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2047336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357214">
                <a:tc>
                  <a:txBody>
                    <a:bodyPr/>
                    <a:lstStyle/>
                    <a:p>
                      <a:r>
                        <a:rPr lang="en-US" sz="1200" dirty="0"/>
                        <a:t>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50075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SPIKEVAX XBB.1.5 0.10 mg/mL mRNA MBCC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(tradename)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added to the CVC</a:t>
                      </a:r>
                      <a:endParaRPr lang="en-CA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3"/>
                        </a:rPr>
                        <a:t>Link to RFC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370483076"/>
                  </a:ext>
                </a:extLst>
              </a:tr>
              <a:tr h="4819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COMIRNATY Omicron XBB.1.5 30 mcg/0.3mL mRNA PB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(tradename)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added to the CVC</a:t>
                      </a:r>
                      <a:endParaRPr lang="en-CA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4"/>
                        </a:rPr>
                        <a:t>Link to RFC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093749567"/>
                  </a:ext>
                </a:extLst>
              </a:tr>
              <a:tr h="4327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COMIRNATY Omicron XBB.1.5 pediatric 10 mcg/0.3 mL mRNA PB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(tradename)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added to the CVC</a:t>
                      </a:r>
                      <a:endParaRPr lang="en-CA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5"/>
                        </a:rPr>
                        <a:t>Link to RFC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35270042"/>
                  </a:ext>
                </a:extLst>
              </a:tr>
              <a:tr h="505421"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COVID-19 COMIRNATY Omicron XBB.1.5 pediatric 10 mcg/0.2 mL mRNA PB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effectLst/>
                          <a:latin typeface="+mn-lt"/>
                        </a:rPr>
                        <a:t>New concept (tradename)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to be added to the CVC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effectLst/>
                          <a:latin typeface="+mn-lt"/>
                          <a:hlinkClick r:id="rId6"/>
                        </a:rPr>
                        <a:t>Link to RFC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97040732"/>
                  </a:ext>
                </a:extLst>
              </a:tr>
              <a:tr h="514728">
                <a:tc>
                  <a:txBody>
                    <a:bodyPr/>
                    <a:lstStyle/>
                    <a:p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COMIRNATY Omicron XBB.1.5 pediatric 3 mcg/0.2 mL mRNA PB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(tradename)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added to the CVC</a:t>
                      </a:r>
                      <a:endParaRPr lang="en-CA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7"/>
                        </a:rPr>
                        <a:t>Link to RFC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874575130"/>
                  </a:ext>
                </a:extLst>
              </a:tr>
              <a:tr h="682403">
                <a:tc>
                  <a:txBody>
                    <a:bodyPr/>
                    <a:lstStyle/>
                    <a:p>
                      <a:pPr fontAlgn="t"/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NUVAXOVID Omicron XBB.1.5 NOV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concept (tradename)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Complete &amp; </a:t>
                      </a: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added to the CVC</a:t>
                      </a:r>
                      <a:endParaRPr lang="en-CA" sz="9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sng" strike="noStrike" dirty="0">
                          <a:solidFill>
                            <a:srgbClr val="0097A7"/>
                          </a:solidFill>
                          <a:effectLst/>
                          <a:latin typeface="+mn-lt"/>
                          <a:hlinkClick r:id="rId8"/>
                        </a:rPr>
                        <a:t>Link to RFC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53941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8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1186423"/>
            <a:ext cx="4437507" cy="545423"/>
          </a:xfrm>
        </p:spPr>
        <p:txBody>
          <a:bodyPr/>
          <a:lstStyle/>
          <a:p>
            <a:r>
              <a:rPr lang="en-US" sz="2200" dirty="0"/>
              <a:t>3.  RFCs in Progress</a:t>
            </a:r>
            <a:endParaRPr lang="en-CA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322FA-4AA3-8323-CADB-5EEBDDD5C48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6" y="1850042"/>
            <a:ext cx="4850252" cy="2644136"/>
          </a:xfrm>
        </p:spPr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4F746260-15B9-CF66-1EB3-F0F8DB35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423" y="-193124"/>
            <a:ext cx="9964321" cy="5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704793"/>
            <a:ext cx="4437507" cy="545423"/>
          </a:xfrm>
        </p:spPr>
        <p:txBody>
          <a:bodyPr/>
          <a:lstStyle/>
          <a:p>
            <a:r>
              <a:rPr lang="en-US" sz="1700" dirty="0"/>
              <a:t>3.  COVID-19 - CVC Picklist Terms</a:t>
            </a:r>
            <a:endParaRPr lang="en-CA" sz="17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0B2DCB-3AD1-7832-B652-D7429A46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79971"/>
              </p:ext>
            </p:extLst>
          </p:nvPr>
        </p:nvGraphicFramePr>
        <p:xfrm>
          <a:off x="447888" y="1320017"/>
          <a:ext cx="7697950" cy="3655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5269">
                  <a:extLst>
                    <a:ext uri="{9D8B030D-6E8A-4147-A177-3AD203B41FA5}">
                      <a16:colId xmlns:a16="http://schemas.microsoft.com/office/drawing/2014/main" val="1900086014"/>
                    </a:ext>
                  </a:extLst>
                </a:gridCol>
                <a:gridCol w="1898602">
                  <a:extLst>
                    <a:ext uri="{9D8B030D-6E8A-4147-A177-3AD203B41FA5}">
                      <a16:colId xmlns:a16="http://schemas.microsoft.com/office/drawing/2014/main" val="2761051902"/>
                    </a:ext>
                  </a:extLst>
                </a:gridCol>
                <a:gridCol w="2393039">
                  <a:extLst>
                    <a:ext uri="{9D8B030D-6E8A-4147-A177-3AD203B41FA5}">
                      <a16:colId xmlns:a16="http://schemas.microsoft.com/office/drawing/2014/main" val="955573520"/>
                    </a:ext>
                  </a:extLst>
                </a:gridCol>
                <a:gridCol w="2151040">
                  <a:extLst>
                    <a:ext uri="{9D8B030D-6E8A-4147-A177-3AD203B41FA5}">
                      <a16:colId xmlns:a16="http://schemas.microsoft.com/office/drawing/2014/main" val="2713943258"/>
                    </a:ext>
                  </a:extLst>
                </a:gridCol>
              </a:tblGrid>
              <a:tr h="338722">
                <a:tc>
                  <a:txBody>
                    <a:bodyPr/>
                    <a:lstStyle/>
                    <a:p>
                      <a:r>
                        <a:rPr lang="en-US" sz="1200" dirty="0" err="1"/>
                        <a:t>ConceptID</a:t>
                      </a:r>
                      <a:endParaRPr lang="en-US" sz="1200" dirty="0"/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Display Term (SNOMED-CT PT)</a:t>
                      </a:r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CVC Public Picklist Term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(proposed)</a:t>
                      </a:r>
                    </a:p>
                  </a:txBody>
                  <a:tcPr marL="86273" marR="86273" marT="43137" marB="4313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CVC Clinician Picklist Term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(proposed)</a:t>
                      </a:r>
                    </a:p>
                  </a:txBody>
                  <a:tcPr marL="86273" marR="86273" marT="43137" marB="43137"/>
                </a:tc>
                <a:extLst>
                  <a:ext uri="{0D108BD9-81ED-4DB2-BD59-A6C34878D82A}">
                    <a16:rowId xmlns:a16="http://schemas.microsoft.com/office/drawing/2014/main" val="2233799489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51481000087102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SPIKEVAX XBB.1.5 0.10 mg/mL mRNA MBCC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Moderna Spikevax XBB.1.5 0.10 mg/mL COVID-19 mRNA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Moderna Spikevax XBB.1.5 0.10 mg/mL (COVID-19)</a:t>
                      </a: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2370483076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51471000087104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COMIRNATY Omicron XBB.1.5 30 mcg/0.3mL mRNA PB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Pfizer-BioNTech Comirnaty Omicron XBB.1.5 COVID-19 mRNA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Pfizer-BioNTech Comirnaty Omicron XBB.1.5 (COVID-19)</a:t>
                      </a: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2093749567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+mn-lt"/>
                        </a:rPr>
                        <a:t>51501000087108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COMIRNATY Omicron XBB.1.5 pediatric 10 mcg/0.3 mL mRNA PB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Pfizer-BioNTech Comirnaty Omicron XBB.1.5 COVID-19 mRNA pediatric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effectLst/>
                          <a:latin typeface="+mn-lt"/>
                        </a:rPr>
                        <a:t>Pfizer-BioNTech Comirnaty Omicron XBB.1.5 pediatric (COVID-19)</a:t>
                      </a: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796021589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51621000087101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COVID-19 COMIRNATY Omicron XBB.1.5 pediatric 10 mcg/0.2 mL mRNA PB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Pfizer-BioNTech Comirnaty Omicron XBB.1.5 10 mcg/0.2 mL COVID-19 mRNA pediatric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Pfizer-BioNTech Comirnaty Omicron XBB.1.5 10 mcg/0.2 mL (COVID-19)</a:t>
                      </a:r>
                      <a:endParaRPr lang="en-CA" sz="900" dirty="0">
                        <a:effectLst/>
                        <a:latin typeface="+mn-lt"/>
                      </a:endParaRP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1888055003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+mn-lt"/>
                        </a:rPr>
                        <a:t>51511000087105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COMIRNATY Omicron XBB.1.5 pediatric 3 mcg/0.2 mL mRNA PB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Pfizer-BioNTech Comirnaty Omicron XBB.1.5 COVID-19 mRNA infant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+mn-lt"/>
                        </a:rPr>
                        <a:t>Pfizer-BioNTech Comirnaty Omicron XBB.1.5 infant (COVID-19)</a:t>
                      </a: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1615169737"/>
                  </a:ext>
                </a:extLst>
              </a:tr>
              <a:tr h="5052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+mn-lt"/>
                        </a:rPr>
                        <a:t>51491000087100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NUVAXOVID Omicron XBB.1.5 NOV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marL="0" marR="0" lvl="0" indent="0" algn="ctr" defTabSz="30956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Novavax NUVAXOVID Omicron XBB.1.5 COVID-19</a:t>
                      </a:r>
                    </a:p>
                  </a:txBody>
                  <a:tcPr marL="89868" marR="89868" marT="89868" marB="8986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+mn-lt"/>
                        </a:rPr>
                        <a:t>Novavax NUVAXOVID Omicron XBB.1.5 (COVID-19)</a:t>
                      </a:r>
                    </a:p>
                  </a:txBody>
                  <a:tcPr marL="89868" marR="89868" marT="89868" marB="89868"/>
                </a:tc>
                <a:extLst>
                  <a:ext uri="{0D108BD9-81ED-4DB2-BD59-A6C34878D82A}">
                    <a16:rowId xmlns:a16="http://schemas.microsoft.com/office/drawing/2014/main" val="235814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8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C098-7D35-57F7-32A9-FBB56E02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1186423"/>
            <a:ext cx="4437507" cy="545423"/>
          </a:xfrm>
        </p:spPr>
        <p:txBody>
          <a:bodyPr/>
          <a:lstStyle/>
          <a:p>
            <a:r>
              <a:rPr lang="en-US" sz="2000" dirty="0"/>
              <a:t>3.  Questions for stakeholders – COVID-19 CVC Picklist Terms</a:t>
            </a:r>
            <a:endParaRPr lang="en-CA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322FA-4AA3-8323-CADB-5EEBDDD5C48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3426" y="1850042"/>
            <a:ext cx="4850252" cy="2644136"/>
          </a:xfrm>
        </p:spPr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CA" sz="1400" dirty="0"/>
              <a:t>How to best differentiate between the two pediatric COMIRNATY Omicron XBB.1.5 products?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CA" sz="1400" dirty="0"/>
              <a:t>IE: should we also include the strength in the CVC public &amp; clinician picklist terms for both COMIRNATY Omicron XBB.1.5 pediatric products? Or include the strength in the picklist term for </a:t>
            </a:r>
            <a:r>
              <a:rPr lang="en-CA" sz="1400" b="1" u="sng" dirty="0"/>
              <a:t>all</a:t>
            </a:r>
            <a:r>
              <a:rPr lang="en-CA" sz="1400" dirty="0"/>
              <a:t> COMIRNATY Omicron XBB.1.5 products?</a:t>
            </a:r>
          </a:p>
        </p:txBody>
      </p:sp>
    </p:spTree>
    <p:extLst>
      <p:ext uri="{BB962C8B-B14F-4D97-AF65-F5344CB8AC3E}">
        <p14:creationId xmlns:p14="http://schemas.microsoft.com/office/powerpoint/2010/main" val="14152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FB1737D3ADF408AD5D7E0B63CC05F" ma:contentTypeVersion="16" ma:contentTypeDescription="Crée un document." ma:contentTypeScope="" ma:versionID="7032d88973916cbbae36706089cdf6af">
  <xsd:schema xmlns:xsd="http://www.w3.org/2001/XMLSchema" xmlns:xs="http://www.w3.org/2001/XMLSchema" xmlns:p="http://schemas.microsoft.com/office/2006/metadata/properties" xmlns:ns2="e14ff43e-9fb8-476f-9770-2d51c4416729" xmlns:ns3="237c58ee-8818-4734-942d-414921572f1c" xmlns:ns4="2cdb266e-1a0e-4c93-a58e-463a4bf8e431" targetNamespace="http://schemas.microsoft.com/office/2006/metadata/properties" ma:root="true" ma:fieldsID="0b677aa91ee6d27588a14efc0de80c36" ns2:_="" ns3:_="" ns4:_="">
    <xsd:import namespace="e14ff43e-9fb8-476f-9770-2d51c4416729"/>
    <xsd:import namespace="237c58ee-8818-4734-942d-414921572f1c"/>
    <xsd:import namespace="2cdb266e-1a0e-4c93-a58e-463a4bf8e4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TIB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ff43e-9fb8-476f-9770-2d51c44167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TIB" ma:index="16" nillable="true" ma:displayName="TIB" ma:format="Dropdown" ma:list="UserInfo" ma:SharePointGroup="0" ma:internalName="TIB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33847b5b-d0e3-4485-a095-699f088b1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c58ee-8818-4734-942d-414921572f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b266e-1a0e-4c93-a58e-463a4bf8e43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b59c7b-7b2c-4743-9c92-c9e3c3fb9343}" ma:internalName="TaxCatchAll" ma:showField="CatchAllData" ma:web="237c58ee-8818-4734-942d-414921572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4ff43e-9fb8-476f-9770-2d51c4416729">
      <Terms xmlns="http://schemas.microsoft.com/office/infopath/2007/PartnerControls"/>
    </lcf76f155ced4ddcb4097134ff3c332f>
    <TIB xmlns="e14ff43e-9fb8-476f-9770-2d51c4416729">
      <UserInfo>
        <DisplayName/>
        <AccountId xsi:nil="true"/>
        <AccountType/>
      </UserInfo>
    </TIB>
    <TaxCatchAll xmlns="2cdb266e-1a0e-4c93-a58e-463a4bf8e4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380037-F883-47E2-BC58-C1C0AA0CA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ff43e-9fb8-476f-9770-2d51c4416729"/>
    <ds:schemaRef ds:uri="237c58ee-8818-4734-942d-414921572f1c"/>
    <ds:schemaRef ds:uri="2cdb266e-1a0e-4c93-a58e-463a4bf8e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F0A39-13F3-4495-8DCD-12724F479580}">
  <ds:schemaRefs>
    <ds:schemaRef ds:uri="http://purl.org/dc/elements/1.1/"/>
    <ds:schemaRef ds:uri="http://schemas.microsoft.com/office/2006/documentManagement/types"/>
    <ds:schemaRef ds:uri="2cdb266e-1a0e-4c93-a58e-463a4bf8e431"/>
    <ds:schemaRef ds:uri="e14ff43e-9fb8-476f-9770-2d51c4416729"/>
    <ds:schemaRef ds:uri="http://purl.org/dc/dcmitype/"/>
    <ds:schemaRef ds:uri="http://purl.org/dc/terms/"/>
    <ds:schemaRef ds:uri="237c58ee-8818-4734-942d-414921572f1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B3A32A-3AC4-430D-B2DD-1320DDBDFE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Infoway - PowerPoint Template - V2 - November 7 2018</Template>
  <TotalTime>33540</TotalTime>
  <Words>1745</Words>
  <Application>Microsoft Office PowerPoint</Application>
  <PresentationFormat>On-screen Show (16:9)</PresentationFormat>
  <Paragraphs>231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Helvetica</vt:lpstr>
      <vt:lpstr>Courier New</vt:lpstr>
      <vt:lpstr>Helvetica Neue Light</vt:lpstr>
      <vt:lpstr>Helvetica Neue</vt:lpstr>
      <vt:lpstr>Arial</vt:lpstr>
      <vt:lpstr>Canada Health Infoway</vt:lpstr>
      <vt:lpstr>Public Health Surveillance Community (PHSC) </vt:lpstr>
      <vt:lpstr>PHS Community Agenda:</vt:lpstr>
      <vt:lpstr> Public Health Surveillance Community (PHSC)   meetings:</vt:lpstr>
      <vt:lpstr>2.  Review draft ToR</vt:lpstr>
      <vt:lpstr>Title text here</vt:lpstr>
      <vt:lpstr>3.  Completed RFCs – COVID-19</vt:lpstr>
      <vt:lpstr>3.  RFCs in Progress</vt:lpstr>
      <vt:lpstr>3.  COVID-19 - CVC Picklist Terms</vt:lpstr>
      <vt:lpstr>3.  Questions for stakeholders – COVID-19 CVC Picklist Terms</vt:lpstr>
      <vt:lpstr>3.  Completed RFCs – Other vaccines</vt:lpstr>
      <vt:lpstr>3.  Other Vaccines - CVC Picklist Terms</vt:lpstr>
      <vt:lpstr>3.  Completed RFCs – Other vaccines</vt:lpstr>
      <vt:lpstr>3.  Completed RFCs – Other vaccines</vt:lpstr>
      <vt:lpstr>4.  CVC Update – Current Scope</vt:lpstr>
      <vt:lpstr>4.  CVC Update – Future Direction</vt:lpstr>
      <vt:lpstr>CVC Release Update – v 1.1.32, v 1.1.33 &amp; v 1.1.34</vt:lpstr>
      <vt:lpstr>CVC Release Update – v 1.1.32, v 1.1.33 &amp; v 1.1.34 (cont’d)</vt:lpstr>
      <vt:lpstr>CVC Release Update – 1.1.35</vt:lpstr>
      <vt:lpstr>CVC Release Update – 1.1.35 (con’t)</vt:lpstr>
      <vt:lpstr>Wrap up / Questions?  Next meeting date:  Thursday, November 2, 2:00-3:00 ET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Lucy Langstaff</dc:creator>
  <cp:lastModifiedBy>Mawhinney , Tara</cp:lastModifiedBy>
  <cp:revision>512</cp:revision>
  <dcterms:created xsi:type="dcterms:W3CDTF">2018-11-29T01:44:37Z</dcterms:created>
  <dcterms:modified xsi:type="dcterms:W3CDTF">2023-10-05T19:40:15Z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0x0101007DDFB1737D3ADF408AD5D7E0B63CC05F</vt:lpwstr>
  </property>
  <property fmtid="{D5CDD505-2E9C-101B-9397-08002B2CF9AE}" pid="3" name="MediaServiceImageTags">
    <vt:lpwstr/>
  </property>
</Properties>
</file>