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755" r:id="rId6"/>
    <p:sldMasterId id="2147483777" r:id="rId7"/>
    <p:sldMasterId id="2147483811" r:id="rId8"/>
  </p:sldMasterIdLst>
  <p:notesMasterIdLst>
    <p:notesMasterId r:id="rId47"/>
  </p:notesMasterIdLst>
  <p:sldIdLst>
    <p:sldId id="256" r:id="rId9"/>
    <p:sldId id="313" r:id="rId10"/>
    <p:sldId id="2147480980" r:id="rId11"/>
    <p:sldId id="324" r:id="rId12"/>
    <p:sldId id="2147481022" r:id="rId13"/>
    <p:sldId id="2147481023" r:id="rId14"/>
    <p:sldId id="2147480979" r:id="rId15"/>
    <p:sldId id="2147480988" r:id="rId16"/>
    <p:sldId id="2147481024" r:id="rId17"/>
    <p:sldId id="2147481017" r:id="rId18"/>
    <p:sldId id="2147480997" r:id="rId19"/>
    <p:sldId id="2147481018" r:id="rId20"/>
    <p:sldId id="2147481025" r:id="rId21"/>
    <p:sldId id="2147481026" r:id="rId22"/>
    <p:sldId id="2147481027" r:id="rId23"/>
    <p:sldId id="2147481019" r:id="rId24"/>
    <p:sldId id="2147481029" r:id="rId25"/>
    <p:sldId id="2147481028" r:id="rId26"/>
    <p:sldId id="2147481009" r:id="rId27"/>
    <p:sldId id="2147481030" r:id="rId28"/>
    <p:sldId id="2147481035" r:id="rId29"/>
    <p:sldId id="2147481033" r:id="rId30"/>
    <p:sldId id="2147481032" r:id="rId31"/>
    <p:sldId id="2147481021" r:id="rId32"/>
    <p:sldId id="2147481034" r:id="rId33"/>
    <p:sldId id="2147481031" r:id="rId34"/>
    <p:sldId id="2147481014" r:id="rId35"/>
    <p:sldId id="2147481008" r:id="rId36"/>
    <p:sldId id="2147480996" r:id="rId37"/>
    <p:sldId id="2147480992" r:id="rId38"/>
    <p:sldId id="2147480994" r:id="rId39"/>
    <p:sldId id="2147480995" r:id="rId40"/>
    <p:sldId id="2147481012" r:id="rId41"/>
    <p:sldId id="2147481005" r:id="rId42"/>
    <p:sldId id="2147481013" r:id="rId43"/>
    <p:sldId id="2147481003" r:id="rId44"/>
    <p:sldId id="2147481010" r:id="rId45"/>
    <p:sldId id="2147481000" r:id="rId46"/>
  </p:sldIdLst>
  <p:sldSz cx="9144000" cy="5943600"/>
  <p:notesSz cx="6858000" cy="9144000"/>
  <p:embeddedFontLst>
    <p:embeddedFont>
      <p:font typeface="Aptos Narrow" panose="020B0004020202020204" pitchFamily="34" charset="0"/>
      <p:regular r:id="rId48"/>
      <p:bold r:id="rId49"/>
      <p:italic r:id="rId50"/>
      <p:boldItalic r:id="rId51"/>
    </p:embeddedFont>
    <p:embeddedFont>
      <p:font typeface="Helvetica Neue Light" panose="020B060402020202020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
      <p:font typeface="Segoe UI" panose="020B0502040204020203" pitchFamily="34" charset="0"/>
      <p:regular r:id="rId60"/>
      <p:bold r:id="rId61"/>
      <p:italic r:id="rId62"/>
      <p:boldItalic r:id="rId63"/>
    </p:embeddedFont>
    <p:embeddedFont>
      <p:font typeface="Segoe UI Historic" panose="020B0502040204020203" pitchFamily="34"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0"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99"/>
    <a:srgbClr val="AE35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623A2-16DB-4B9D-88E2-431516C4A783}" v="33" dt="2025-03-14T20:29:59.862"/>
  </p1510:revLst>
</p1510:revInfo>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460" y="72"/>
      </p:cViewPr>
      <p:guideLst>
        <p:guide orient="horz" pos="187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notesMaster" Target="notesMasters/notesMaster1.xml"/><Relationship Id="rId63" Type="http://schemas.openxmlformats.org/officeDocument/2006/relationships/font" Target="fonts/font16.fntdata"/><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font" Target="fonts/font6.fntdata"/><Relationship Id="rId58" Type="http://schemas.openxmlformats.org/officeDocument/2006/relationships/font" Target="fonts/font11.fntdata"/><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4.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8" Type="http://schemas.openxmlformats.org/officeDocument/2006/relationships/slideMaster" Target="slideMasters/slideMaster5.xml"/><Relationship Id="rId51" Type="http://schemas.openxmlformats.org/officeDocument/2006/relationships/font" Target="fonts/font4.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1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7.fntdata"/><Relationship Id="rId62" Type="http://schemas.openxmlformats.org/officeDocument/2006/relationships/font" Target="fonts/font15.fntdata"/><Relationship Id="rId70" Type="http://customschemas.google.com/relationships/presentationmetadata" Target="metadata"/><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5.fntdata"/><Relationship Id="rId60" Type="http://schemas.openxmlformats.org/officeDocument/2006/relationships/font" Target="fonts/font13.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3.fntdata"/><Relationship Id="rId55" Type="http://schemas.openxmlformats.org/officeDocument/2006/relationships/font" Target="fonts/font8.fntdata"/><Relationship Id="rId76"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994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0340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3E217-8486-48EE-B840-876B4BB23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0CAC08-5268-16CF-3484-A9954E0DC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8C84BB-7D45-E416-6A18-52D64E8F9CC7}"/>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A4A68E68-A3A7-9995-0BF8-98A84821F3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641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a:t>Other standards/tools compared – Telus Health Equity Questionnaire, Ontario Guidance for Collection and Use of Sociodemographic Data, and Gravity as well. </a:t>
            </a:r>
          </a:p>
          <a:p>
            <a:pPr lvl="0"/>
            <a:endParaRPr lang="en-CA"/>
          </a:p>
          <a:p>
            <a:pPr lvl="0"/>
            <a:r>
              <a:rPr lang="en-CA"/>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strike="noStrike">
                <a:effectLst/>
              </a:rPr>
              <a:t>Goal:  </a:t>
            </a:r>
            <a:r>
              <a:rPr lang="en-CA" sz="1200" u="none" strike="noStrike">
                <a:effectLst/>
              </a:rPr>
              <a:t>Identify if there are matches in SNOMED CT for the responses to the questions in the SDOH questionnaire. </a:t>
            </a:r>
          </a:p>
          <a:p>
            <a:r>
              <a:rPr lang="en-CA" sz="1200" u="sng" strike="noStrike">
                <a:effectLst/>
              </a:rPr>
              <a:t>Approach:</a:t>
            </a:r>
            <a:r>
              <a:rPr lang="en-CA" sz="1200" u="none" strike="noStrike">
                <a:effectLst/>
              </a:rPr>
              <a:t>  Three C&amp;T specialists and the Program Lead reviewed the responses and searched the</a:t>
            </a:r>
          </a:p>
          <a:p>
            <a:r>
              <a:rPr lang="en-CA" sz="1200" u="none" strike="noStrike">
                <a:effectLst/>
              </a:rPr>
              <a:t>SNOMED CT CA to identify any lexical matches.  When there was no lexical match further review was undertaken to determine if there were "similar" matches in SNOMED CT where the response could be considered a synonym to the SNOMED CT concept.  The specialist identified this in the synonym column for consideration. </a:t>
            </a:r>
            <a:br>
              <a:rPr lang="en-CA" sz="1200" u="none" strike="noStrike">
                <a:effectLst/>
              </a:rPr>
            </a:br>
            <a:br>
              <a:rPr lang="en-CA" sz="1200" u="none" strike="noStrike">
                <a:effectLst/>
              </a:rPr>
            </a:br>
            <a:r>
              <a:rPr lang="en-CA" sz="1200" u="none" strike="noStrike">
                <a:effectLst/>
              </a:rPr>
              <a:t>The team utilized the Finding hierarchy in SNOMED CT. </a:t>
            </a:r>
            <a:br>
              <a:rPr lang="en-CA" sz="1200" u="none" strike="noStrike">
                <a:effectLst/>
              </a:rPr>
            </a:br>
            <a:br>
              <a:rPr lang="en-CA" sz="1200" u="none" strike="noStrike">
                <a:effectLst/>
              </a:rPr>
            </a:br>
            <a:r>
              <a:rPr lang="en-CA" sz="1200" u="none" strike="noStrike">
                <a:effectLst/>
              </a:rPr>
              <a:t>When there was no lexical match and no similar concept, the specialist provided a suggestion for a new SNOMED CT concept and the associated parent for consideration as a submission to Canada Health Infoway. </a:t>
            </a:r>
            <a:br>
              <a:rPr lang="en-CA" sz="1200" u="none" strike="noStrike">
                <a:effectLst/>
              </a:rPr>
            </a:br>
            <a:br>
              <a:rPr lang="en-CA" sz="1200" u="none" strike="noStrike">
                <a:effectLst/>
              </a:rPr>
            </a:br>
            <a:r>
              <a:rPr lang="en-CA" sz="1200" u="none" strike="noStrike">
                <a:effectLst/>
              </a:rPr>
              <a:t>In the instances where the response was "yes" or "no" , "Not applicable" etc.., the suggestion was to consider using an HL7 value for these responses. </a:t>
            </a:r>
            <a:br>
              <a:rPr lang="en-CA" sz="1200" u="none" strike="noStrike">
                <a:effectLst/>
              </a:rPr>
            </a:br>
            <a:br>
              <a:rPr lang="en-CA" sz="1200" u="none" strike="noStrike">
                <a:effectLst/>
              </a:rPr>
            </a:br>
            <a:r>
              <a:rPr lang="en-CA" sz="1200" u="none" strike="noStrike">
                <a:effectLst/>
              </a:rPr>
              <a:t>Additional comments were provided for consideration of whether or not a "yes", "No" value is enough where the response has specific information, such as "included in rent". </a:t>
            </a:r>
            <a:endParaRPr lang="en-CA"/>
          </a:p>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09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2F993-7672-4926-3A04-A6D91A3CA8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FB820-7703-1043-79E0-A93212FFD0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661BE4-19CE-5F3A-73E0-1AD0290637F3}"/>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5C39974E-D92B-8B94-5EAB-7AA3521CBD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573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164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A713-0177-7AF0-8CF4-C42F560A46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119481-A967-B249-C3E1-5EEC894F60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91B13C-F00D-E589-8FB6-FAD79C9F6282}"/>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DD9161A-32CD-F5DE-B2B6-16866D23C18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719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161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61"/>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281601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2"/>
            <a:ext cx="7812360" cy="572126"/>
          </a:xfrm>
          <a:prstGeom prst="rect">
            <a:avLst/>
          </a:prstGeom>
          <a:solidFill>
            <a:srgbClr val="00A199"/>
          </a:solidFill>
        </p:spPr>
        <p:txBody>
          <a:bodyPr wrap="square" lIns="72000" tIns="108000" rIns="198000" bIns="108000" rtlCol="0" anchor="ctr" anchorCtr="0">
            <a:noAutofit/>
          </a:bodyPr>
          <a:lstStyle/>
          <a:p>
            <a:pPr algn="r">
              <a:tabLst>
                <a:tab pos="1257238" algn="l"/>
              </a:tabLst>
            </a:pPr>
            <a:endParaRPr lang="en-CA" sz="2400">
              <a:solidFill>
                <a:schemeClr val="bg1"/>
              </a:solidFill>
            </a:endParaRPr>
          </a:p>
        </p:txBody>
      </p:sp>
      <p:sp>
        <p:nvSpPr>
          <p:cNvPr id="13" name="TextBox 12"/>
          <p:cNvSpPr txBox="1"/>
          <p:nvPr userDrawn="1"/>
        </p:nvSpPr>
        <p:spPr bwMode="black">
          <a:xfrm>
            <a:off x="5131614" y="5457341"/>
            <a:ext cx="2608738" cy="1200329"/>
          </a:xfrm>
          <a:prstGeom prst="rect">
            <a:avLst/>
          </a:prstGeom>
          <a:noFill/>
        </p:spPr>
        <p:txBody>
          <a:bodyPr wrap="square" rtlCol="0">
            <a:spAutoFit/>
          </a:bodyPr>
          <a:lstStyle/>
          <a:p>
            <a:pPr algn="r">
              <a:tabLst>
                <a:tab pos="1257238" algn="l"/>
              </a:tabLst>
            </a:pPr>
            <a:r>
              <a:rPr lang="en-CA" sz="2400">
                <a:solidFill>
                  <a:schemeClr val="bg1"/>
                </a:solidFill>
              </a:rPr>
              <a:t>   cihi.ca</a:t>
            </a:r>
            <a:r>
              <a:rPr lang="en-US" sz="2400">
                <a:solidFill>
                  <a:schemeClr val="bg1"/>
                </a:solidFill>
              </a:rPr>
              <a:t>	</a:t>
            </a:r>
            <a:r>
              <a:rPr lang="en-CA" sz="2400">
                <a:solidFill>
                  <a:schemeClr val="bg1"/>
                </a:solidFill>
              </a:rPr>
              <a:t>@</a:t>
            </a:r>
            <a:r>
              <a:rPr lang="en-CA" sz="2400" err="1">
                <a:solidFill>
                  <a:schemeClr val="bg1"/>
                </a:solidFill>
              </a:rPr>
              <a:t>cihi_icis</a:t>
            </a:r>
            <a:endParaRPr lang="en-CA" sz="2400">
              <a:solidFill>
                <a:schemeClr val="bg1"/>
              </a:solidFill>
            </a:endParaRPr>
          </a:p>
        </p:txBody>
      </p:sp>
      <p:sp>
        <p:nvSpPr>
          <p:cNvPr id="2" name="Title 1"/>
          <p:cNvSpPr>
            <a:spLocks noGrp="1"/>
          </p:cNvSpPr>
          <p:nvPr>
            <p:ph type="title" hasCustomPrompt="1"/>
          </p:nvPr>
        </p:nvSpPr>
        <p:spPr>
          <a:xfrm>
            <a:off x="1291641" y="2067007"/>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087488"/>
            <a:ext cx="6336704" cy="369332"/>
          </a:xfrm>
          <a:prstGeom prst="rect">
            <a:avLst/>
          </a:prstGeom>
          <a:noFill/>
        </p:spPr>
        <p:txBody>
          <a:bodyPr wrap="square" lIns="0" tIns="0" rIns="0" bIns="0" rtlCol="0" anchor="b" anchorCtr="0">
            <a:spAutoFit/>
          </a:bodyPr>
          <a:lstStyle/>
          <a:p>
            <a:r>
              <a:rPr lang="en-CA" sz="24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29411"/>
            <a:ext cx="2275992" cy="269304"/>
          </a:xfrm>
          <a:prstGeom prst="rect">
            <a:avLst/>
          </a:prstGeom>
          <a:noFill/>
        </p:spPr>
        <p:txBody>
          <a:bodyPr wrap="square" lIns="0" tIns="0" rIns="0" bIns="0" numCol="1" spcCol="36000" anchor="ctr" anchorCtr="0">
            <a:spAutoFit/>
          </a:bodyPr>
          <a:lstStyle>
            <a:lvl1pPr marL="0" indent="0" algn="l">
              <a:buNone/>
              <a:tabLst>
                <a:tab pos="182554" algn="l"/>
                <a:tab pos="2422405" algn="l"/>
              </a:tabLst>
              <a:defRPr sz="1800" b="0">
                <a:solidFill>
                  <a:schemeClr val="bg1"/>
                </a:solidFill>
              </a:defRPr>
            </a:lvl1pPr>
            <a:lvl2pPr marL="457178" indent="0">
              <a:buNone/>
              <a:defRPr>
                <a:solidFill>
                  <a:srgbClr val="FF0000"/>
                </a:solidFill>
              </a:defRPr>
            </a:lvl2pPr>
            <a:lvl3pPr marL="914355" indent="0">
              <a:buNone/>
              <a:defRPr>
                <a:solidFill>
                  <a:srgbClr val="FF0000"/>
                </a:solidFill>
              </a:defRPr>
            </a:lvl3pPr>
            <a:lvl4pPr marL="1371532" indent="0">
              <a:buNone/>
              <a:defRPr>
                <a:solidFill>
                  <a:srgbClr val="FF0000"/>
                </a:solidFill>
              </a:defRPr>
            </a:lvl4pPr>
            <a:lvl5pPr marL="1828709"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29410"/>
            <a:ext cx="2392714" cy="269304"/>
          </a:xfrm>
          <a:prstGeom prst="rect">
            <a:avLst/>
          </a:prstGeom>
          <a:noFill/>
        </p:spPr>
        <p:txBody>
          <a:bodyPr wrap="square" lIns="0" tIns="0" rIns="0" bIns="0" numCol="1" spcCol="36000" anchor="ctr" anchorCtr="0">
            <a:spAutoFit/>
          </a:bodyPr>
          <a:lstStyle>
            <a:lvl1pPr marL="0" indent="0" algn="r">
              <a:buNone/>
              <a:tabLst>
                <a:tab pos="182554" algn="l"/>
                <a:tab pos="2422405" algn="l"/>
              </a:tabLst>
              <a:defRPr sz="1800" b="0">
                <a:solidFill>
                  <a:schemeClr val="bg1"/>
                </a:solidFill>
              </a:defRPr>
            </a:lvl1pPr>
            <a:lvl2pPr marL="457178" indent="0">
              <a:buNone/>
              <a:defRPr>
                <a:solidFill>
                  <a:srgbClr val="FF0000"/>
                </a:solidFill>
              </a:defRPr>
            </a:lvl2pPr>
            <a:lvl3pPr marL="914355" indent="0">
              <a:buNone/>
              <a:defRPr>
                <a:solidFill>
                  <a:srgbClr val="FF0000"/>
                </a:solidFill>
              </a:defRPr>
            </a:lvl3pPr>
            <a:lvl4pPr marL="1371532" indent="0">
              <a:buNone/>
              <a:defRPr>
                <a:solidFill>
                  <a:srgbClr val="FF0000"/>
                </a:solidFill>
              </a:defRPr>
            </a:lvl4pPr>
            <a:lvl5pPr marL="1828709"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1" y="2639766"/>
            <a:ext cx="6332487" cy="276486"/>
          </a:xfrm>
          <a:prstGeom prst="rect">
            <a:avLst/>
          </a:prstGeom>
        </p:spPr>
        <p:txBody>
          <a:bodyPr wrap="square" lIns="0" tIns="0" rIns="0" bIns="0">
            <a:spAutoFit/>
          </a:bodyPr>
          <a:lstStyle>
            <a:lvl1pPr marL="0" marR="0" indent="0" algn="l" defTabSz="914355"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78" indent="0">
              <a:buNone/>
              <a:defRPr sz="2200">
                <a:solidFill>
                  <a:srgbClr val="14838E"/>
                </a:solidFill>
              </a:defRPr>
            </a:lvl2pPr>
            <a:lvl3pPr marL="914355" indent="0">
              <a:buNone/>
              <a:defRPr sz="2200">
                <a:solidFill>
                  <a:srgbClr val="14838E"/>
                </a:solidFill>
              </a:defRPr>
            </a:lvl3pPr>
            <a:lvl4pPr marL="1371532" indent="0">
              <a:buNone/>
              <a:defRPr sz="2200">
                <a:solidFill>
                  <a:srgbClr val="14838E"/>
                </a:solidFill>
              </a:defRPr>
            </a:lvl4pPr>
            <a:lvl5pPr marL="1828709" indent="0">
              <a:buNone/>
              <a:defRPr sz="2200">
                <a:solidFill>
                  <a:srgbClr val="14838E"/>
                </a:solidFill>
              </a:defRPr>
            </a:lvl5pPr>
          </a:lstStyle>
          <a:p>
            <a:pPr marL="0" marR="0" lvl="0" indent="0" algn="l" defTabSz="914355"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3"/>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91214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54" marR="0" indent="-182554" algn="l" defTabSz="914355"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57" indent="-176204">
              <a:lnSpc>
                <a:spcPts val="2100"/>
              </a:lnSpc>
              <a:spcBef>
                <a:spcPts val="600"/>
              </a:spcBef>
              <a:spcAft>
                <a:spcPts val="600"/>
              </a:spcAft>
              <a:buFont typeface="Calibri" panose="020F0502020204030204" pitchFamily="34" charset="0"/>
              <a:buChar char="•"/>
              <a:defRPr sz="1700" b="1">
                <a:solidFill>
                  <a:srgbClr val="365254"/>
                </a:solidFill>
              </a:defRPr>
            </a:lvl2pPr>
            <a:lvl3pPr marL="541312" indent="-182554">
              <a:lnSpc>
                <a:spcPts val="2100"/>
              </a:lnSpc>
              <a:spcBef>
                <a:spcPts val="600"/>
              </a:spcBef>
              <a:spcAft>
                <a:spcPts val="600"/>
              </a:spcAft>
              <a:buFont typeface="Calibri" panose="020F0502020204030204" pitchFamily="34" charset="0"/>
              <a:buChar char="‒"/>
              <a:defRPr sz="16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1110577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9286" y="1583662"/>
            <a:ext cx="3600000" cy="679289"/>
          </a:xfrm>
          <a:prstGeom prst="rect">
            <a:avLst/>
          </a:prstGeom>
        </p:spPr>
        <p:txBody>
          <a:bodyPr wrap="square" lIns="0" tIns="0" rIns="0" bIns="0">
            <a:spAutoFit/>
          </a:bodyPr>
          <a:lstStyle>
            <a:lvl1pPr marL="182554" indent="-182554">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41" indent="-182554">
              <a:lnSpc>
                <a:spcPts val="2100"/>
              </a:lnSpc>
              <a:spcBef>
                <a:spcPts val="600"/>
              </a:spcBef>
              <a:spcAft>
                <a:spcPts val="600"/>
              </a:spcAft>
              <a:buFont typeface="Calibri" panose="020F0502020204030204" pitchFamily="34" charset="0"/>
              <a:buChar char="‒"/>
              <a:defRPr sz="1600"/>
            </a:lvl2pPr>
            <a:lvl3pPr marL="449241" indent="-182554">
              <a:lnSpc>
                <a:spcPts val="2100"/>
              </a:lnSpc>
              <a:spcBef>
                <a:spcPts val="600"/>
              </a:spcBef>
              <a:spcAft>
                <a:spcPts val="600"/>
              </a:spcAft>
              <a:buFont typeface="Calibri" panose="020F0502020204030204" pitchFamily="34" charset="0"/>
              <a:buChar char="‒"/>
              <a:defRPr sz="1600" baseline="0"/>
            </a:lvl3pPr>
            <a:lvl4pPr marL="449241" indent="-182554">
              <a:lnSpc>
                <a:spcPts val="2100"/>
              </a:lnSpc>
              <a:spcBef>
                <a:spcPts val="600"/>
              </a:spcBef>
              <a:spcAft>
                <a:spcPts val="600"/>
              </a:spcAft>
              <a:buFont typeface="Calibri" panose="020F0502020204030204" pitchFamily="34" charset="0"/>
              <a:buChar char="‒"/>
              <a:defRPr sz="1600" baseline="0"/>
            </a:lvl4pPr>
            <a:lvl5pPr marL="449241" indent="-182554">
              <a:lnSpc>
                <a:spcPts val="2100"/>
              </a:lnSpc>
              <a:spcBef>
                <a:spcPts val="600"/>
              </a:spcBef>
              <a:spcAft>
                <a:spcPts val="600"/>
              </a:spcAft>
              <a:buFont typeface="Calibri" panose="020F0502020204030204" pitchFamily="34" charset="0"/>
              <a:buChar char="‒"/>
              <a:defRPr sz="1600" baseline="0"/>
            </a:lvl5pPr>
            <a:lvl6pPr marL="449241" indent="-182554">
              <a:lnSpc>
                <a:spcPts val="2100"/>
              </a:lnSpc>
              <a:spcBef>
                <a:spcPts val="600"/>
              </a:spcBef>
              <a:spcAft>
                <a:spcPts val="600"/>
              </a:spcAft>
              <a:buFont typeface="Calibri" panose="020F0502020204030204" pitchFamily="34" charset="0"/>
              <a:buChar char="‒"/>
              <a:defRPr sz="1600" baseline="0"/>
            </a:lvl6pPr>
            <a:lvl7pPr marL="449241" indent="-182554">
              <a:lnSpc>
                <a:spcPts val="2100"/>
              </a:lnSpc>
              <a:spcBef>
                <a:spcPts val="600"/>
              </a:spcBef>
              <a:spcAft>
                <a:spcPts val="600"/>
              </a:spcAft>
              <a:buFont typeface="Calibri" panose="020F0502020204030204" pitchFamily="34" charset="0"/>
              <a:buChar char="‒"/>
              <a:defRPr sz="1600"/>
            </a:lvl7pPr>
            <a:lvl8pPr marL="449241" indent="-182554">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4688961" y="1583662"/>
            <a:ext cx="3600000" cy="679289"/>
          </a:xfrm>
          <a:prstGeom prst="rect">
            <a:avLst/>
          </a:prstGeom>
        </p:spPr>
        <p:txBody>
          <a:bodyPr wrap="square" lIns="0" tIns="0" rIns="0" bIns="0">
            <a:spAutoFit/>
          </a:bodyPr>
          <a:lstStyle>
            <a:lvl1pPr marL="182554" indent="-182554">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41" indent="-182554">
              <a:lnSpc>
                <a:spcPts val="2100"/>
              </a:lnSpc>
              <a:spcBef>
                <a:spcPts val="600"/>
              </a:spcBef>
              <a:spcAft>
                <a:spcPts val="600"/>
              </a:spcAft>
              <a:buFont typeface="Calibri" panose="020F0502020204030204" pitchFamily="34" charset="0"/>
              <a:buChar char="‒"/>
              <a:defRPr sz="1600"/>
            </a:lvl2pPr>
            <a:lvl3pPr marL="449241" indent="-182554">
              <a:lnSpc>
                <a:spcPts val="2100"/>
              </a:lnSpc>
              <a:spcBef>
                <a:spcPts val="600"/>
              </a:spcBef>
              <a:spcAft>
                <a:spcPts val="600"/>
              </a:spcAft>
              <a:buFont typeface="Calibri" panose="020F0502020204030204" pitchFamily="34" charset="0"/>
              <a:buChar char="‒"/>
              <a:defRPr sz="1600" baseline="0"/>
            </a:lvl3pPr>
            <a:lvl4pPr marL="449241" indent="-182554">
              <a:lnSpc>
                <a:spcPts val="2100"/>
              </a:lnSpc>
              <a:spcBef>
                <a:spcPts val="600"/>
              </a:spcBef>
              <a:spcAft>
                <a:spcPts val="600"/>
              </a:spcAft>
              <a:buFont typeface="Calibri" panose="020F0502020204030204" pitchFamily="34" charset="0"/>
              <a:buChar char="‒"/>
              <a:defRPr sz="1600" baseline="0"/>
            </a:lvl4pPr>
            <a:lvl5pPr marL="449241" indent="-182554">
              <a:lnSpc>
                <a:spcPts val="2100"/>
              </a:lnSpc>
              <a:spcBef>
                <a:spcPts val="600"/>
              </a:spcBef>
              <a:spcAft>
                <a:spcPts val="600"/>
              </a:spcAft>
              <a:buFont typeface="Calibri" panose="020F0502020204030204" pitchFamily="34" charset="0"/>
              <a:buChar char="‒"/>
              <a:defRPr sz="1600" baseline="0"/>
            </a:lvl5pPr>
            <a:lvl6pPr marL="449241" indent="-182554">
              <a:lnSpc>
                <a:spcPts val="2100"/>
              </a:lnSpc>
              <a:spcBef>
                <a:spcPts val="600"/>
              </a:spcBef>
              <a:spcAft>
                <a:spcPts val="600"/>
              </a:spcAft>
              <a:buFont typeface="Calibri" panose="020F0502020204030204" pitchFamily="34" charset="0"/>
              <a:buChar char="‒"/>
              <a:defRPr sz="1600" baseline="0"/>
            </a:lvl6pPr>
            <a:lvl7pPr marL="449241" indent="-182554">
              <a:lnSpc>
                <a:spcPts val="2100"/>
              </a:lnSpc>
              <a:spcBef>
                <a:spcPts val="600"/>
              </a:spcBef>
              <a:spcAft>
                <a:spcPts val="600"/>
              </a:spcAft>
              <a:buFont typeface="Calibri" panose="020F0502020204030204" pitchFamily="34" charset="0"/>
              <a:buChar char="‒"/>
              <a:defRPr sz="1600"/>
            </a:lvl7pPr>
            <a:lvl8pPr marL="449241" indent="-182554">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1357982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12146" y="1590267"/>
            <a:ext cx="3600000" cy="1128129"/>
          </a:xfrm>
          <a:prstGeom prst="rect">
            <a:avLst/>
          </a:prstGeom>
        </p:spPr>
        <p:txBody>
          <a:bodyPr wrap="square" lIns="0" tIns="0" rIns="0" bIns="0">
            <a:spAutoFit/>
          </a:bodyPr>
          <a:lstStyle>
            <a:lvl1pPr marL="182554" marR="0" indent="-182554" algn="l" defTabSz="914355"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57" indent="-176204">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12" indent="-182554">
              <a:lnSpc>
                <a:spcPts val="2100"/>
              </a:lnSpc>
              <a:spcBef>
                <a:spcPts val="600"/>
              </a:spcBef>
              <a:spcAft>
                <a:spcPts val="600"/>
              </a:spcAft>
              <a:buFont typeface="Calibri" panose="020F0502020204030204" pitchFamily="34" charset="0"/>
              <a:buChar char="‒"/>
              <a:defRPr sz="16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4688961" y="1590267"/>
            <a:ext cx="3600000" cy="1128129"/>
          </a:xfrm>
          <a:prstGeom prst="rect">
            <a:avLst/>
          </a:prstGeom>
        </p:spPr>
        <p:txBody>
          <a:bodyPr wrap="square" lIns="0" tIns="0" rIns="0" bIns="0">
            <a:spAutoFit/>
          </a:bodyPr>
          <a:lstStyle>
            <a:lvl1pPr marL="182554" marR="0" indent="-182554" algn="l" defTabSz="914355"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57" indent="-176204">
              <a:lnSpc>
                <a:spcPts val="2100"/>
              </a:lnSpc>
              <a:spcBef>
                <a:spcPts val="600"/>
              </a:spcBef>
              <a:spcAft>
                <a:spcPts val="600"/>
              </a:spcAft>
              <a:buFont typeface="Calibri" panose="020F0502020204030204" pitchFamily="34" charset="0"/>
              <a:buChar char="•"/>
              <a:defRPr sz="1700" b="1">
                <a:solidFill>
                  <a:srgbClr val="365254"/>
                </a:solidFill>
              </a:defRPr>
            </a:lvl2pPr>
            <a:lvl3pPr marL="541312" indent="-182554">
              <a:lnSpc>
                <a:spcPts val="2100"/>
              </a:lnSpc>
              <a:spcBef>
                <a:spcPts val="600"/>
              </a:spcBef>
              <a:spcAft>
                <a:spcPts val="600"/>
              </a:spcAft>
              <a:buFont typeface="Calibri" panose="020F0502020204030204" pitchFamily="34" charset="0"/>
              <a:buChar char="‒"/>
              <a:defRPr sz="16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1393553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29410"/>
            <a:ext cx="2275992" cy="269304"/>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29409"/>
            <a:ext cx="2392714" cy="269304"/>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27066325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11" name="Text Placeholder 10"/>
          <p:cNvSpPr>
            <a:spLocks noGrp="1"/>
          </p:cNvSpPr>
          <p:nvPr>
            <p:ph type="body" sz="quarter" idx="10" hasCustomPrompt="1"/>
          </p:nvPr>
        </p:nvSpPr>
        <p:spPr>
          <a:xfrm>
            <a:off x="708660" y="1583661"/>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1566194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11" name="Text Placeholder 10"/>
          <p:cNvSpPr>
            <a:spLocks noGrp="1"/>
          </p:cNvSpPr>
          <p:nvPr>
            <p:ph type="body" sz="quarter" idx="10" hasCustomPrompt="1"/>
          </p:nvPr>
        </p:nvSpPr>
        <p:spPr>
          <a:xfrm>
            <a:off x="708660" y="1583662"/>
            <a:ext cx="7200000" cy="679289"/>
          </a:xfrm>
          <a:prstGeom prst="rect">
            <a:avLst/>
          </a:prstGeom>
        </p:spPr>
        <p:txBody>
          <a:bodyPr wrap="square" lIns="0" tIns="0" rIns="0" bIns="0">
            <a:spAutoFit/>
          </a:bodyPr>
          <a:lstStyle>
            <a:lvl1pPr marL="182554" indent="-182554">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41" indent="-182554">
              <a:lnSpc>
                <a:spcPts val="2100"/>
              </a:lnSpc>
              <a:spcBef>
                <a:spcPts val="600"/>
              </a:spcBef>
              <a:spcAft>
                <a:spcPts val="600"/>
              </a:spcAft>
              <a:buFont typeface="Calibri" panose="020F0502020204030204" pitchFamily="34" charset="0"/>
              <a:buChar char="‒"/>
              <a:defRPr sz="1600"/>
            </a:lvl2pPr>
            <a:lvl3pPr marL="449241" indent="-182554">
              <a:lnSpc>
                <a:spcPts val="2100"/>
              </a:lnSpc>
              <a:spcBef>
                <a:spcPts val="600"/>
              </a:spcBef>
              <a:spcAft>
                <a:spcPts val="600"/>
              </a:spcAft>
              <a:buFont typeface="Calibri" panose="020F0502020204030204" pitchFamily="34" charset="0"/>
              <a:buChar char="‒"/>
              <a:defRPr sz="1600" baseline="0"/>
            </a:lvl3pPr>
            <a:lvl4pPr marL="449241" indent="-182554">
              <a:lnSpc>
                <a:spcPts val="2100"/>
              </a:lnSpc>
              <a:spcBef>
                <a:spcPts val="600"/>
              </a:spcBef>
              <a:spcAft>
                <a:spcPts val="600"/>
              </a:spcAft>
              <a:buFont typeface="Calibri" panose="020F0502020204030204" pitchFamily="34" charset="0"/>
              <a:buChar char="‒"/>
              <a:defRPr sz="1600" baseline="0"/>
            </a:lvl4pPr>
            <a:lvl5pPr marL="449241" indent="-182554">
              <a:lnSpc>
                <a:spcPts val="2100"/>
              </a:lnSpc>
              <a:spcBef>
                <a:spcPts val="600"/>
              </a:spcBef>
              <a:spcAft>
                <a:spcPts val="600"/>
              </a:spcAft>
              <a:buFont typeface="Calibri" panose="020F0502020204030204" pitchFamily="34" charset="0"/>
              <a:buChar char="‒"/>
              <a:defRPr sz="1600" baseline="0"/>
            </a:lvl5pPr>
            <a:lvl6pPr marL="449241" indent="-182554">
              <a:lnSpc>
                <a:spcPts val="2100"/>
              </a:lnSpc>
              <a:spcBef>
                <a:spcPts val="600"/>
              </a:spcBef>
              <a:spcAft>
                <a:spcPts val="600"/>
              </a:spcAft>
              <a:buFont typeface="Calibri" panose="020F0502020204030204" pitchFamily="34" charset="0"/>
              <a:buChar char="‒"/>
              <a:defRPr sz="1600" baseline="0"/>
            </a:lvl6pPr>
            <a:lvl7pPr marL="449241" indent="-182554">
              <a:lnSpc>
                <a:spcPts val="2100"/>
              </a:lnSpc>
              <a:spcBef>
                <a:spcPts val="600"/>
              </a:spcBef>
              <a:spcAft>
                <a:spcPts val="600"/>
              </a:spcAft>
              <a:buFont typeface="Calibri" panose="020F0502020204030204" pitchFamily="34" charset="0"/>
              <a:buChar char="‒"/>
              <a:defRPr sz="1600"/>
            </a:lvl7pPr>
            <a:lvl8pPr marL="449241" indent="-182554">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99360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36598"/>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2"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3436129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61"/>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805552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4038607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9286" y="1583661"/>
            <a:ext cx="36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4688961" y="1583661"/>
            <a:ext cx="36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2877922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12146" y="1590267"/>
            <a:ext cx="36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4688961" y="1590267"/>
            <a:ext cx="36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897420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4204354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2369072"/>
            <a:ext cx="4320000" cy="1205458"/>
          </a:xfrm>
          <a:prstGeom prst="rect">
            <a:avLst/>
          </a:prstGeom>
          <a:noFill/>
        </p:spPr>
        <p:txBody>
          <a:bodyPr wrap="square" lIns="0" tIns="0" rIns="0" bIns="0" anchor="ctr" anchorCtr="0">
            <a:spAutoFit/>
          </a:bodyPr>
          <a:lstStyle>
            <a:lvl1pPr marL="228588" indent="-228588">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588" indent="-228588">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588" indent="-228588">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830040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88" indent="-228588">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88" indent="-228588">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88" indent="-228588">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4" y="425334"/>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42856134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4" marR="0" indent="-182554" algn="l" defTabSz="914355"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57" indent="-176204">
              <a:lnSpc>
                <a:spcPts val="2100"/>
              </a:lnSpc>
              <a:spcBef>
                <a:spcPts val="600"/>
              </a:spcBef>
              <a:spcAft>
                <a:spcPts val="600"/>
              </a:spcAft>
              <a:buFont typeface="Arial" panose="020B0604020202020204" pitchFamily="34" charset="0"/>
              <a:buChar char="•"/>
              <a:defRPr sz="1700" b="0">
                <a:solidFill>
                  <a:schemeClr val="tx1"/>
                </a:solidFill>
              </a:defRPr>
            </a:lvl2pPr>
            <a:lvl3pPr marL="355582" indent="-182554">
              <a:lnSpc>
                <a:spcPts val="2100"/>
              </a:lnSpc>
              <a:spcBef>
                <a:spcPts val="600"/>
              </a:spcBef>
              <a:spcAft>
                <a:spcPts val="600"/>
              </a:spcAft>
              <a:buFont typeface="Arial" panose="020B0604020202020204" pitchFamily="34" charset="0"/>
              <a:buChar char="•"/>
              <a:defRPr sz="17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1066794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2664" y="1549565"/>
            <a:ext cx="4068000" cy="1374796"/>
          </a:xfrm>
          <a:prstGeom prst="rect">
            <a:avLst/>
          </a:prstGeom>
          <a:solidFill>
            <a:srgbClr val="14838E"/>
          </a:solidFill>
        </p:spPr>
        <p:txBody>
          <a:bodyPr wrap="square" lIns="288000" tIns="522000" rIns="720000" bIns="522000" anchor="t" anchorCtr="0">
            <a:spAutoFit/>
          </a:bodyPr>
          <a:lstStyle>
            <a:lvl1pPr marL="228588" indent="-228588">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88" indent="-228588">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88" indent="-228588">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Sidebar text</a:t>
            </a:r>
          </a:p>
        </p:txBody>
      </p:sp>
      <p:sp>
        <p:nvSpPr>
          <p:cNvPr id="6"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4448609" y="1558372"/>
            <a:ext cx="3600000" cy="1105944"/>
          </a:xfrm>
          <a:prstGeom prst="rect">
            <a:avLst/>
          </a:prstGeom>
        </p:spPr>
        <p:txBody>
          <a:bodyPr wrap="square" lIns="0" tIns="0" rIns="0" bIns="0">
            <a:spAutoFit/>
          </a:bodyPr>
          <a:lstStyle>
            <a:lvl1pPr marL="182554" marR="0" indent="-182554" algn="l" defTabSz="914355"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54" indent="-176204">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54" indent="-176204">
              <a:lnSpc>
                <a:spcPts val="2100"/>
              </a:lnSpc>
              <a:spcBef>
                <a:spcPts val="600"/>
              </a:spcBef>
              <a:spcAft>
                <a:spcPts val="600"/>
              </a:spcAft>
              <a:buClrTx/>
              <a:buFont typeface="Calibri" panose="020F0502020204030204" pitchFamily="34" charset="0"/>
              <a:buChar char="•"/>
              <a:defRPr sz="17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23924804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6"/>
            <a:ext cx="5243696" cy="1797860"/>
          </a:xfrm>
          <a:prstGeom prst="rect">
            <a:avLst/>
          </a:prstGeom>
          <a:solidFill>
            <a:srgbClr val="00A199"/>
          </a:solidFill>
        </p:spPr>
        <p:txBody>
          <a:bodyPr wrap="square" lIns="288000" tIns="522000" rIns="1260000" bIns="522000" anchor="ctr" anchorCtr="0">
            <a:spAutoFit/>
          </a:bodyPr>
          <a:lstStyle>
            <a:lvl1pPr marL="228588" indent="-228588">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88" indent="-228588">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88" indent="-228588">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88" indent="-228588">
              <a:buClr>
                <a:srgbClr val="00A199"/>
              </a:buClr>
              <a:buFont typeface="Calibri" panose="020F0502020204030204" pitchFamily="34" charset="0"/>
              <a:buChar char=" "/>
              <a:defRPr sz="1700">
                <a:solidFill>
                  <a:schemeClr val="bg1"/>
                </a:solidFill>
              </a:defRPr>
            </a:lvl4pPr>
            <a:lvl5pPr marL="228588" indent="-228588">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33470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3193"/>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59"/>
            <a:ext cx="7200000" cy="846386"/>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3747614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59436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10"/>
          <p:cNvSpPr>
            <a:spLocks noGrp="1"/>
          </p:cNvSpPr>
          <p:nvPr>
            <p:ph type="body" sz="quarter" idx="14" hasCustomPrompt="1"/>
          </p:nvPr>
        </p:nvSpPr>
        <p:spPr>
          <a:xfrm>
            <a:off x="4448609" y="1057989"/>
            <a:ext cx="3600000" cy="1141210"/>
          </a:xfrm>
          <a:prstGeom prst="rect">
            <a:avLst/>
          </a:prstGeom>
        </p:spPr>
        <p:txBody>
          <a:bodyPr wrap="square" lIns="0" tIns="0" rIns="0" bIns="0">
            <a:spAutoFit/>
          </a:bodyPr>
          <a:lstStyle>
            <a:lvl1pPr marL="182554" marR="0" indent="-182554" algn="l" defTabSz="914355"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57" indent="-176204">
              <a:lnSpc>
                <a:spcPts val="2100"/>
              </a:lnSpc>
              <a:spcBef>
                <a:spcPts val="600"/>
              </a:spcBef>
              <a:spcAft>
                <a:spcPts val="600"/>
              </a:spcAft>
              <a:buFont typeface="Arial" panose="020B0604020202020204" pitchFamily="34" charset="0"/>
              <a:buChar char="•"/>
              <a:defRPr sz="1700" b="0">
                <a:solidFill>
                  <a:schemeClr val="tx1"/>
                </a:solidFill>
              </a:defRPr>
            </a:lvl2pPr>
            <a:lvl3pPr marL="355582" indent="-182554">
              <a:lnSpc>
                <a:spcPts val="2200"/>
              </a:lnSpc>
              <a:spcBef>
                <a:spcPts val="600"/>
              </a:spcBef>
              <a:spcAft>
                <a:spcPts val="600"/>
              </a:spcAft>
              <a:buFont typeface="Arial" panose="020B0604020202020204" pitchFamily="34" charset="0"/>
              <a:buChar char="•"/>
              <a:defRPr sz="1700" baseline="0"/>
            </a:lvl3pPr>
            <a:lvl4pPr marL="541312" indent="-182554">
              <a:lnSpc>
                <a:spcPts val="2100"/>
              </a:lnSpc>
              <a:spcBef>
                <a:spcPts val="600"/>
              </a:spcBef>
              <a:spcAft>
                <a:spcPts val="600"/>
              </a:spcAft>
              <a:buFont typeface="Calibri" panose="020F0502020204030204" pitchFamily="34" charset="0"/>
              <a:buChar char="‒"/>
              <a:defRPr sz="1600" baseline="0"/>
            </a:lvl4pPr>
            <a:lvl5pPr marL="541312" indent="-182554">
              <a:lnSpc>
                <a:spcPts val="2100"/>
              </a:lnSpc>
              <a:spcBef>
                <a:spcPts val="600"/>
              </a:spcBef>
              <a:spcAft>
                <a:spcPts val="600"/>
              </a:spcAft>
              <a:buFont typeface="Calibri" panose="020F0502020204030204" pitchFamily="34" charset="0"/>
              <a:buChar char="‒"/>
              <a:defRPr sz="1600" baseline="0"/>
            </a:lvl5pPr>
            <a:lvl6pPr marL="541312" indent="-182554">
              <a:lnSpc>
                <a:spcPts val="2100"/>
              </a:lnSpc>
              <a:spcBef>
                <a:spcPts val="600"/>
              </a:spcBef>
              <a:spcAft>
                <a:spcPts val="600"/>
              </a:spcAft>
              <a:buFont typeface="Calibri" panose="020F0502020204030204" pitchFamily="34" charset="0"/>
              <a:buChar char="‒"/>
              <a:defRPr sz="1600" baseline="0"/>
            </a:lvl6pPr>
            <a:lvl7pPr marL="541312" indent="-182554">
              <a:lnSpc>
                <a:spcPts val="2100"/>
              </a:lnSpc>
              <a:spcBef>
                <a:spcPts val="600"/>
              </a:spcBef>
              <a:spcAft>
                <a:spcPts val="600"/>
              </a:spcAft>
              <a:buFont typeface="Calibri" panose="020F0502020204030204" pitchFamily="34" charset="0"/>
              <a:buChar char="‒"/>
              <a:defRPr sz="1600"/>
            </a:lvl7pPr>
            <a:lvl8pPr marL="541312" indent="-182554">
              <a:lnSpc>
                <a:spcPts val="2100"/>
              </a:lnSpc>
              <a:spcBef>
                <a:spcPts val="600"/>
              </a:spcBef>
              <a:spcAft>
                <a:spcPts val="600"/>
              </a:spcAft>
              <a:buFont typeface="Calibri" panose="020F0502020204030204" pitchFamily="34" charset="0"/>
              <a:buChar char="‒"/>
              <a:defRPr sz="1600"/>
            </a:lvl8pPr>
            <a:lvl9pPr marL="3657418"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683568" y="1640454"/>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8151091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Tree>
    <p:extLst>
      <p:ext uri="{BB962C8B-B14F-4D97-AF65-F5344CB8AC3E}">
        <p14:creationId xmlns:p14="http://schemas.microsoft.com/office/powerpoint/2010/main" val="3936695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2369071"/>
            <a:ext cx="4320000" cy="1205458"/>
          </a:xfrm>
          <a:prstGeom prst="rect">
            <a:avLst/>
          </a:prstGeom>
          <a:noFill/>
        </p:spPr>
        <p:txBody>
          <a:bodyPr wrap="square" lIns="0" tIns="0" rIns="0" bIns="0" anchor="ctr" anchorCtr="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5562545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2894122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70745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2664" y="1549565"/>
            <a:ext cx="4068000" cy="1374796"/>
          </a:xfrm>
          <a:prstGeom prst="rect">
            <a:avLst/>
          </a:prstGeom>
          <a:solidFill>
            <a:srgbClr val="14838E"/>
          </a:solidFill>
        </p:spPr>
        <p:txBody>
          <a:bodyPr wrap="square" lIns="288000" tIns="522000" rIns="720000" bIns="522000" anchor="t" anchorCtr="0">
            <a:spAutoFit/>
          </a:bodyPr>
          <a:lstStyle>
            <a:lvl1pPr marL="228594" indent="-228594">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94" indent="-228594">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94" indent="-228594">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Sidebar text</a:t>
            </a:r>
          </a:p>
        </p:txBody>
      </p:sp>
      <p:sp>
        <p:nvSpPr>
          <p:cNvPr id="6"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4448609" y="1558371"/>
            <a:ext cx="3600000" cy="1105944"/>
          </a:xfrm>
          <a:prstGeom prst="rect">
            <a:avLst/>
          </a:prstGeom>
        </p:spPr>
        <p:txBody>
          <a:bodyPr wrap="square" lIns="0" tIns="0" rIns="0" bIns="0">
            <a:spAutoFit/>
          </a:bodyPr>
          <a:lstStyle>
            <a:lvl1pPr marL="182558" marR="0" indent="-182558" algn="l" defTabSz="914378"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58" indent="-176209">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58" indent="-176209">
              <a:lnSpc>
                <a:spcPts val="2100"/>
              </a:lnSpc>
              <a:spcBef>
                <a:spcPts val="600"/>
              </a:spcBef>
              <a:spcAft>
                <a:spcPts val="600"/>
              </a:spcAft>
              <a:buClrTx/>
              <a:buFont typeface="Calibri" panose="020F050202020403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21702756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6"/>
            <a:ext cx="5243696" cy="1797860"/>
          </a:xfrm>
          <a:prstGeom prst="rect">
            <a:avLst/>
          </a:prstGeom>
          <a:solidFill>
            <a:srgbClr val="00A199"/>
          </a:solidFill>
        </p:spPr>
        <p:txBody>
          <a:bodyPr wrap="square" lIns="288000" tIns="522000" rIns="1260000" bIns="522000" anchor="ctr" anchorCtr="0">
            <a:spAutoFit/>
          </a:bodyPr>
          <a:lstStyle>
            <a:lvl1pPr marL="228594" indent="-228594">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594" indent="-228594">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594" indent="-228594">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416449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59436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10"/>
          <p:cNvSpPr>
            <a:spLocks noGrp="1"/>
          </p:cNvSpPr>
          <p:nvPr>
            <p:ph type="body" sz="quarter" idx="14" hasCustomPrompt="1"/>
          </p:nvPr>
        </p:nvSpPr>
        <p:spPr>
          <a:xfrm>
            <a:off x="4448609" y="1057988"/>
            <a:ext cx="3600000" cy="1141210"/>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2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683568" y="1640453"/>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2427462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35712240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176" y="869999"/>
            <a:ext cx="3971057" cy="3948319"/>
          </a:xfrm>
          <a:prstGeom prst="rect">
            <a:avLst/>
          </a:prstGeom>
          <a:noFill/>
          <a:ln>
            <a:noFill/>
          </a:ln>
        </p:spPr>
      </p:pic>
    </p:spTree>
    <p:extLst>
      <p:ext uri="{BB962C8B-B14F-4D97-AF65-F5344CB8AC3E}">
        <p14:creationId xmlns:p14="http://schemas.microsoft.com/office/powerpoint/2010/main" val="107405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Calibri" panose="020F0502020204030204" pitchFamily="34" charset="0"/>
              <a:buChar char="•"/>
              <a:defRPr sz="1700" b="1">
                <a:solidFill>
                  <a:srgbClr val="365254"/>
                </a:solidFill>
              </a:defRPr>
            </a:lvl2pPr>
            <a:lvl3pPr marL="541325" indent="-182558">
              <a:lnSpc>
                <a:spcPts val="2100"/>
              </a:lnSpc>
              <a:spcBef>
                <a:spcPts val="600"/>
              </a:spcBef>
              <a:spcAft>
                <a:spcPts val="600"/>
              </a:spcAft>
              <a:buFont typeface="Calibri" panose="020F0502020204030204" pitchFamily="34" charset="0"/>
              <a:buChar char="‒"/>
              <a:defRPr sz="16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41230342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5"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5"/>
            <a:ext cx="7822168" cy="572126"/>
          </a:xfrm>
          <a:prstGeom prst="rect">
            <a:avLst/>
          </a:prstGeom>
          <a:solidFill>
            <a:srgbClr val="00A199"/>
          </a:solidFill>
        </p:spPr>
        <p:txBody>
          <a:bodyPr wrap="square" lIns="72000" tIns="108000" rIns="198000" bIns="108000" rtlCol="0" anchor="ctr" anchorCtr="0">
            <a:noAutofit/>
          </a:bodyPr>
          <a:lstStyle/>
          <a:p>
            <a:pPr algn="r">
              <a:tabLst>
                <a:tab pos="1257238" algn="l"/>
              </a:tabLst>
            </a:pPr>
            <a:endParaRPr lang="en-CA" sz="24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8" y="5540280"/>
            <a:ext cx="266355" cy="249600"/>
          </a:xfrm>
          <a:prstGeom prst="rect">
            <a:avLst/>
          </a:prstGeom>
        </p:spPr>
      </p:pic>
    </p:spTree>
    <p:extLst>
      <p:ext uri="{BB962C8B-B14F-4D97-AF65-F5344CB8AC3E}">
        <p14:creationId xmlns:p14="http://schemas.microsoft.com/office/powerpoint/2010/main" val="686998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0921212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 Column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70" y="5562102"/>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bwMode="black">
          <a:xfrm>
            <a:off x="708660" y="1583661"/>
            <a:ext cx="7200000" cy="627992"/>
          </a:xfrm>
        </p:spPr>
        <p:txBody>
          <a:bodyPr wrap="square" lIns="0" tIns="0" rIns="0" bIns="0">
            <a:spAutoFit/>
          </a:bodyPr>
          <a:lstStyle>
            <a:lvl1pPr marL="182554" indent="-182554">
              <a:lnSpc>
                <a:spcPts val="1700"/>
              </a:lnSpc>
              <a:spcBef>
                <a:spcPts val="600"/>
              </a:spcBef>
              <a:spcAft>
                <a:spcPts val="600"/>
              </a:spcAft>
              <a:defRPr sz="1700" b="1" baseline="0">
                <a:solidFill>
                  <a:srgbClr val="365254"/>
                </a:solidFill>
              </a:defRPr>
            </a:lvl1pPr>
            <a:lvl2pPr marL="449241" indent="-182554">
              <a:lnSpc>
                <a:spcPts val="2100"/>
              </a:lnSpc>
              <a:spcBef>
                <a:spcPts val="600"/>
              </a:spcBef>
              <a:spcAft>
                <a:spcPts val="600"/>
              </a:spcAft>
              <a:buFont typeface="Calibri" panose="020F0502020204030204" pitchFamily="34" charset="0"/>
              <a:buChar char="‒"/>
              <a:defRPr sz="1600"/>
            </a:lvl2pPr>
            <a:lvl3pPr marL="449241" indent="-182554">
              <a:lnSpc>
                <a:spcPts val="2100"/>
              </a:lnSpc>
              <a:spcBef>
                <a:spcPts val="600"/>
              </a:spcBef>
              <a:spcAft>
                <a:spcPts val="600"/>
              </a:spcAft>
              <a:buFont typeface="Calibri" panose="020F0502020204030204" pitchFamily="34" charset="0"/>
              <a:buChar char="‒"/>
              <a:defRPr sz="1600" baseline="0"/>
            </a:lvl3pPr>
            <a:lvl4pPr marL="449241" indent="-182554">
              <a:lnSpc>
                <a:spcPts val="2100"/>
              </a:lnSpc>
              <a:spcBef>
                <a:spcPts val="600"/>
              </a:spcBef>
              <a:spcAft>
                <a:spcPts val="600"/>
              </a:spcAft>
              <a:buFont typeface="Calibri" panose="020F0502020204030204" pitchFamily="34" charset="0"/>
              <a:buChar char="‒"/>
              <a:defRPr sz="1600" baseline="0"/>
            </a:lvl4pPr>
            <a:lvl5pPr marL="449241" indent="-182554">
              <a:lnSpc>
                <a:spcPts val="2100"/>
              </a:lnSpc>
              <a:spcBef>
                <a:spcPts val="600"/>
              </a:spcBef>
              <a:spcAft>
                <a:spcPts val="600"/>
              </a:spcAft>
              <a:buFont typeface="Calibri" panose="020F0502020204030204" pitchFamily="34" charset="0"/>
              <a:buChar char="‒"/>
              <a:defRPr sz="1600" baseline="0"/>
            </a:lvl5pPr>
            <a:lvl6pPr marL="449241" indent="-182554">
              <a:lnSpc>
                <a:spcPts val="2100"/>
              </a:lnSpc>
              <a:spcBef>
                <a:spcPts val="600"/>
              </a:spcBef>
              <a:spcAft>
                <a:spcPts val="600"/>
              </a:spcAft>
              <a:buFont typeface="Calibri" panose="020F0502020204030204" pitchFamily="34" charset="0"/>
              <a:buChar char="‒"/>
              <a:defRPr sz="1600" baseline="0"/>
            </a:lvl6pPr>
            <a:lvl7pPr marL="449241" indent="-182554">
              <a:lnSpc>
                <a:spcPts val="2100"/>
              </a:lnSpc>
              <a:spcBef>
                <a:spcPts val="600"/>
              </a:spcBef>
              <a:spcAft>
                <a:spcPts val="600"/>
              </a:spcAft>
              <a:buFont typeface="Calibri" panose="020F0502020204030204" pitchFamily="34" charset="0"/>
              <a:buChar char="‒"/>
              <a:defRPr sz="1600"/>
            </a:lvl7pPr>
            <a:lvl8pPr marL="449241" indent="-182554">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0100" y="5508803"/>
            <a:ext cx="533400" cy="219155"/>
          </a:xfrm>
          <a:prstGeom prst="rect">
            <a:avLst/>
          </a:prstGeom>
        </p:spPr>
      </p:pic>
    </p:spTree>
    <p:extLst>
      <p:ext uri="{BB962C8B-B14F-4D97-AF65-F5344CB8AC3E}">
        <p14:creationId xmlns:p14="http://schemas.microsoft.com/office/powerpoint/2010/main" val="1522944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727B-0481-80B6-BE14-CEC08796FD18}"/>
              </a:ext>
            </a:extLst>
          </p:cNvPr>
          <p:cNvSpPr>
            <a:spLocks noGrp="1"/>
          </p:cNvSpPr>
          <p:nvPr>
            <p:ph type="title"/>
          </p:nvPr>
        </p:nvSpPr>
        <p:spPr>
          <a:xfrm>
            <a:off x="457200" y="508543"/>
            <a:ext cx="8229600" cy="429092"/>
          </a:xfrm>
        </p:spPr>
        <p:txBody>
          <a:bodyPr/>
          <a:lstStyle/>
          <a:p>
            <a:r>
              <a:rPr lang="en-GB"/>
              <a:t>Click to edit Master title style</a:t>
            </a:r>
            <a:endParaRPr lang="en-CA"/>
          </a:p>
        </p:txBody>
      </p:sp>
      <p:sp>
        <p:nvSpPr>
          <p:cNvPr id="3" name="Content Placeholder 2">
            <a:extLst>
              <a:ext uri="{FF2B5EF4-FFF2-40B4-BE49-F238E27FC236}">
                <a16:creationId xmlns:a16="http://schemas.microsoft.com/office/drawing/2014/main" id="{0D584385-A591-8ED5-0022-3D0DA56862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A"/>
          </a:p>
        </p:txBody>
      </p:sp>
      <p:sp>
        <p:nvSpPr>
          <p:cNvPr id="4" name="Date Placeholder 3">
            <a:extLst>
              <a:ext uri="{FF2B5EF4-FFF2-40B4-BE49-F238E27FC236}">
                <a16:creationId xmlns:a16="http://schemas.microsoft.com/office/drawing/2014/main" id="{ADD90ED2-02F5-AD40-B082-7BE0AC501D63}"/>
              </a:ext>
            </a:extLst>
          </p:cNvPr>
          <p:cNvSpPr>
            <a:spLocks noGrp="1"/>
          </p:cNvSpPr>
          <p:nvPr>
            <p:ph type="dt" sz="half" idx="10"/>
          </p:nvPr>
        </p:nvSpPr>
        <p:spPr/>
        <p:txBody>
          <a:bodyPr/>
          <a:lstStyle/>
          <a:p>
            <a:fld id="{1CA35913-5ECC-4E9B-A170-FB81245A9702}" type="datetimeFigureOut">
              <a:rPr lang="en-CA" smtClean="0"/>
              <a:t>2025-03-10</a:t>
            </a:fld>
            <a:endParaRPr lang="en-CA"/>
          </a:p>
        </p:txBody>
      </p:sp>
      <p:sp>
        <p:nvSpPr>
          <p:cNvPr id="5" name="Footer Placeholder 4">
            <a:extLst>
              <a:ext uri="{FF2B5EF4-FFF2-40B4-BE49-F238E27FC236}">
                <a16:creationId xmlns:a16="http://schemas.microsoft.com/office/drawing/2014/main" id="{4CE5D7BD-E018-23DD-9ABF-FCDF3FB7D5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D512AA6-995E-C978-07D8-CD4C503DE1AA}"/>
              </a:ext>
            </a:extLst>
          </p:cNvPr>
          <p:cNvSpPr>
            <a:spLocks noGrp="1"/>
          </p:cNvSpPr>
          <p:nvPr>
            <p:ph type="sldNum" sz="quarter" idx="12"/>
          </p:nvPr>
        </p:nvSpPr>
        <p:spPr/>
        <p:txBody>
          <a:bodyPr/>
          <a:lstStyle/>
          <a:p>
            <a:fld id="{6A7E5CA7-CD2A-4B6E-B4B6-9CAA2C443102}" type="slidenum">
              <a:rPr lang="en-CA" smtClean="0"/>
              <a:t>‹#›</a:t>
            </a:fld>
            <a:endParaRPr lang="en-CA"/>
          </a:p>
        </p:txBody>
      </p:sp>
    </p:spTree>
    <p:extLst>
      <p:ext uri="{BB962C8B-B14F-4D97-AF65-F5344CB8AC3E}">
        <p14:creationId xmlns:p14="http://schemas.microsoft.com/office/powerpoint/2010/main" val="8745744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0"/>
            <a:ext cx="7812360" cy="572126"/>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sz="1400">
              <a:solidFill>
                <a:schemeClr val="bg1"/>
              </a:solidFill>
            </a:endParaRPr>
          </a:p>
        </p:txBody>
      </p:sp>
      <p:sp>
        <p:nvSpPr>
          <p:cNvPr id="13" name="TextBox 12"/>
          <p:cNvSpPr txBox="1"/>
          <p:nvPr userDrawn="1"/>
        </p:nvSpPr>
        <p:spPr bwMode="black">
          <a:xfrm>
            <a:off x="5131614" y="5457341"/>
            <a:ext cx="2608738" cy="307777"/>
          </a:xfrm>
          <a:prstGeom prst="rect">
            <a:avLst/>
          </a:prstGeom>
          <a:noFill/>
        </p:spPr>
        <p:txBody>
          <a:bodyPr wrap="square" rtlCol="0">
            <a:spAutoFit/>
          </a:bodyPr>
          <a:lstStyle/>
          <a:p>
            <a:pPr algn="r">
              <a:tabLst>
                <a:tab pos="1257300" algn="l"/>
              </a:tabLst>
            </a:pPr>
            <a:r>
              <a:rPr lang="en-CA" sz="1400">
                <a:solidFill>
                  <a:schemeClr val="bg1"/>
                </a:solidFill>
              </a:rPr>
              <a:t>   cihi.ca</a:t>
            </a:r>
            <a:r>
              <a:rPr lang="en-US" sz="1400">
                <a:solidFill>
                  <a:schemeClr val="bg1"/>
                </a:solidFill>
              </a:rPr>
              <a:t>	</a:t>
            </a:r>
            <a:r>
              <a:rPr lang="en-CA" sz="1400">
                <a:solidFill>
                  <a:schemeClr val="bg1"/>
                </a:solidFill>
              </a:rPr>
              <a:t>@</a:t>
            </a:r>
            <a:r>
              <a:rPr lang="en-CA" sz="1400" err="1">
                <a:solidFill>
                  <a:schemeClr val="bg1"/>
                </a:solidFill>
              </a:rPr>
              <a:t>cihi_icis</a:t>
            </a:r>
            <a:endParaRPr lang="en-CA" sz="1400">
              <a:solidFill>
                <a:schemeClr val="bg1"/>
              </a:solidFill>
            </a:endParaRPr>
          </a:p>
        </p:txBody>
      </p:sp>
      <p:sp>
        <p:nvSpPr>
          <p:cNvPr id="2" name="Title 1"/>
          <p:cNvSpPr>
            <a:spLocks noGrp="1"/>
          </p:cNvSpPr>
          <p:nvPr>
            <p:ph type="title" hasCustomPrompt="1"/>
          </p:nvPr>
        </p:nvSpPr>
        <p:spPr>
          <a:xfrm>
            <a:off x="1291640" y="2067005"/>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241373"/>
            <a:ext cx="6336704" cy="215444"/>
          </a:xfrm>
          <a:prstGeom prst="rect">
            <a:avLst/>
          </a:prstGeom>
          <a:noFill/>
        </p:spPr>
        <p:txBody>
          <a:bodyPr wrap="square" lIns="0" tIns="0" rIns="0" bIns="0" rtlCol="0" anchor="b" anchorCtr="0">
            <a:spAutoFit/>
          </a:bodyPr>
          <a:lstStyle/>
          <a:p>
            <a:r>
              <a:rPr lang="en-CA" sz="14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29410"/>
            <a:ext cx="2275992" cy="269304"/>
          </a:xfrm>
          <a:prstGeom prst="rect">
            <a:avLst/>
          </a:prstGeom>
          <a:noFill/>
        </p:spPr>
        <p:txBody>
          <a:bodyPr wrap="square" lIns="0" tIns="0" rIns="0" bIns="0" numCol="1" spcCol="36000" anchor="ctr" anchorCtr="0">
            <a:spAutoFit/>
          </a:bodyPr>
          <a:lstStyle>
            <a:lvl1pPr marL="0" indent="0" algn="l">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29409"/>
            <a:ext cx="2392714" cy="269304"/>
          </a:xfrm>
          <a:prstGeom prst="rect">
            <a:avLst/>
          </a:prstGeom>
          <a:noFill/>
        </p:spPr>
        <p:txBody>
          <a:bodyPr wrap="square" lIns="0" tIns="0" rIns="0" bIns="0" numCol="1" spcCol="36000" anchor="ctr" anchorCtr="0">
            <a:spAutoFit/>
          </a:bodyPr>
          <a:lstStyle>
            <a:lvl1pPr marL="0" indent="0" algn="r">
              <a:buNone/>
              <a:tabLst>
                <a:tab pos="182563" algn="l"/>
                <a:tab pos="2422525" algn="l"/>
              </a:tabLst>
              <a:defRPr sz="1800" b="0">
                <a:solidFill>
                  <a:schemeClr val="bg1"/>
                </a:solidFill>
              </a:defRPr>
            </a:lvl1pPr>
            <a:lvl2pPr marL="457200" indent="0">
              <a:buNone/>
              <a:defRPr>
                <a:solidFill>
                  <a:srgbClr val="FF0000"/>
                </a:solidFill>
              </a:defRPr>
            </a:lvl2pPr>
            <a:lvl3pPr marL="914400" indent="0">
              <a:buNone/>
              <a:defRPr>
                <a:solidFill>
                  <a:srgbClr val="FF0000"/>
                </a:solidFill>
              </a:defRPr>
            </a:lvl3pPr>
            <a:lvl4pPr marL="1371600" indent="0">
              <a:buNone/>
              <a:defRPr>
                <a:solidFill>
                  <a:srgbClr val="FF0000"/>
                </a:solidFill>
              </a:defRPr>
            </a:lvl4pPr>
            <a:lvl5pPr marL="1828800"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200" indent="0">
              <a:buNone/>
              <a:defRPr sz="2200">
                <a:solidFill>
                  <a:srgbClr val="14838E"/>
                </a:solidFill>
              </a:defRPr>
            </a:lvl2pPr>
            <a:lvl3pPr marL="914400" indent="0">
              <a:buNone/>
              <a:defRPr sz="2200">
                <a:solidFill>
                  <a:srgbClr val="14838E"/>
                </a:solidFill>
              </a:defRPr>
            </a:lvl3pPr>
            <a:lvl4pPr marL="1371600" indent="0">
              <a:buNone/>
              <a:defRPr sz="2200">
                <a:solidFill>
                  <a:srgbClr val="14838E"/>
                </a:solidFill>
              </a:defRPr>
            </a:lvl4pPr>
            <a:lvl5pPr marL="1828800" indent="0">
              <a:buNone/>
              <a:defRPr sz="2200">
                <a:solidFill>
                  <a:srgbClr val="14838E"/>
                </a:solidFill>
              </a:defRPr>
            </a:lvl5pPr>
          </a:lstStyle>
          <a:p>
            <a:pPr marL="0" marR="0" lvl="0" indent="0" algn="l" defTabSz="914400"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7"/>
            <a:ext cx="178815" cy="166400"/>
          </a:xfrm>
          <a:prstGeom prst="rect">
            <a:avLst/>
          </a:prstGeom>
        </p:spPr>
      </p:pic>
    </p:spTree>
    <p:extLst>
      <p:ext uri="{BB962C8B-B14F-4D97-AF65-F5344CB8AC3E}">
        <p14:creationId xmlns:p14="http://schemas.microsoft.com/office/powerpoint/2010/main" val="9898473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59"/>
            <a:ext cx="72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12452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with headers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10"/>
          <p:cNvSpPr>
            <a:spLocks noGrp="1"/>
          </p:cNvSpPr>
          <p:nvPr>
            <p:ph type="body" sz="quarter" idx="14" hasCustomPrompt="1"/>
          </p:nvPr>
        </p:nvSpPr>
        <p:spPr>
          <a:xfrm>
            <a:off x="712146" y="1590267"/>
            <a:ext cx="72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963151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 column content — Slide title</a:t>
            </a:r>
            <a:endParaRPr lang="en-CA"/>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9286" y="1583659"/>
            <a:ext cx="36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
        <p:nvSpPr>
          <p:cNvPr id="6" name="Text Placeholder 10"/>
          <p:cNvSpPr>
            <a:spLocks noGrp="1"/>
          </p:cNvSpPr>
          <p:nvPr>
            <p:ph type="body" sz="quarter" idx="11" hasCustomPrompt="1"/>
          </p:nvPr>
        </p:nvSpPr>
        <p:spPr>
          <a:xfrm>
            <a:off x="4688961" y="1583659"/>
            <a:ext cx="3600000" cy="679289"/>
          </a:xfrm>
          <a:prstGeom prst="rect">
            <a:avLst/>
          </a:prstGeom>
        </p:spPr>
        <p:txBody>
          <a:bodyPr wrap="square" lIns="0" tIns="0" rIns="0" bIns="0">
            <a:spAutoFit/>
          </a:bodyPr>
          <a:lstStyle>
            <a:lvl1pPr marL="182563" indent="-182563">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63" indent="-182563">
              <a:lnSpc>
                <a:spcPts val="2100"/>
              </a:lnSpc>
              <a:spcBef>
                <a:spcPts val="600"/>
              </a:spcBef>
              <a:spcAft>
                <a:spcPts val="600"/>
              </a:spcAft>
              <a:buFont typeface="Calibri" panose="020F0502020204030204" pitchFamily="34" charset="0"/>
              <a:buChar char="‒"/>
              <a:defRPr sz="1600"/>
            </a:lvl2pPr>
            <a:lvl3pPr marL="449263" indent="-182563">
              <a:lnSpc>
                <a:spcPts val="2100"/>
              </a:lnSpc>
              <a:spcBef>
                <a:spcPts val="600"/>
              </a:spcBef>
              <a:spcAft>
                <a:spcPts val="600"/>
              </a:spcAft>
              <a:buFont typeface="Calibri" panose="020F0502020204030204" pitchFamily="34" charset="0"/>
              <a:buChar char="‒"/>
              <a:defRPr sz="1600" baseline="0"/>
            </a:lvl3pPr>
            <a:lvl4pPr marL="449263" indent="-182563">
              <a:lnSpc>
                <a:spcPts val="2100"/>
              </a:lnSpc>
              <a:spcBef>
                <a:spcPts val="600"/>
              </a:spcBef>
              <a:spcAft>
                <a:spcPts val="600"/>
              </a:spcAft>
              <a:buFont typeface="Calibri" panose="020F0502020204030204" pitchFamily="34" charset="0"/>
              <a:buChar char="‒"/>
              <a:defRPr sz="1600" baseline="0"/>
            </a:lvl4pPr>
            <a:lvl5pPr marL="449263" indent="-182563">
              <a:lnSpc>
                <a:spcPts val="2100"/>
              </a:lnSpc>
              <a:spcBef>
                <a:spcPts val="600"/>
              </a:spcBef>
              <a:spcAft>
                <a:spcPts val="600"/>
              </a:spcAft>
              <a:buFont typeface="Calibri" panose="020F0502020204030204" pitchFamily="34" charset="0"/>
              <a:buChar char="‒"/>
              <a:defRPr sz="1600" baseline="0"/>
            </a:lvl5pPr>
            <a:lvl6pPr marL="449263" indent="-182563">
              <a:lnSpc>
                <a:spcPts val="2100"/>
              </a:lnSpc>
              <a:spcBef>
                <a:spcPts val="600"/>
              </a:spcBef>
              <a:spcAft>
                <a:spcPts val="600"/>
              </a:spcAft>
              <a:buFont typeface="Calibri" panose="020F0502020204030204" pitchFamily="34" charset="0"/>
              <a:buChar char="‒"/>
              <a:defRPr sz="1600" baseline="0"/>
            </a:lvl6pPr>
            <a:lvl7pPr marL="449263" indent="-182563">
              <a:lnSpc>
                <a:spcPts val="2100"/>
              </a:lnSpc>
              <a:spcBef>
                <a:spcPts val="600"/>
              </a:spcBef>
              <a:spcAft>
                <a:spcPts val="600"/>
              </a:spcAft>
              <a:buFont typeface="Calibri" panose="020F0502020204030204" pitchFamily="34" charset="0"/>
              <a:buChar char="‒"/>
              <a:defRPr sz="1600"/>
            </a:lvl7pPr>
            <a:lvl8pPr marL="449263" indent="-182563">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3864527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2-column content  with headers — Slide title</a:t>
            </a:r>
            <a:endParaRPr lang="en-CA"/>
          </a:p>
        </p:txBody>
      </p:sp>
      <p:sp>
        <p:nvSpPr>
          <p:cNvPr id="22" name="Text Placeholder 10"/>
          <p:cNvSpPr>
            <a:spLocks noGrp="1"/>
          </p:cNvSpPr>
          <p:nvPr>
            <p:ph type="body" sz="quarter" idx="14" hasCustomPrompt="1"/>
          </p:nvPr>
        </p:nvSpPr>
        <p:spPr>
          <a:xfrm>
            <a:off x="712146" y="1590267"/>
            <a:ext cx="36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Clr>
                <a:srgbClr val="365254"/>
              </a:buClr>
              <a:buSzPct val="100000"/>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
        <p:nvSpPr>
          <p:cNvPr id="23" name="Text Placeholder 10"/>
          <p:cNvSpPr>
            <a:spLocks noGrp="1"/>
          </p:cNvSpPr>
          <p:nvPr>
            <p:ph type="body" sz="quarter" idx="15" hasCustomPrompt="1"/>
          </p:nvPr>
        </p:nvSpPr>
        <p:spPr>
          <a:xfrm>
            <a:off x="4688961" y="1590267"/>
            <a:ext cx="3600000" cy="1128129"/>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Calibri" panose="020F0502020204030204" pitchFamily="34" charset="0"/>
              <a:buChar char="•"/>
              <a:defRPr sz="1700" b="1">
                <a:solidFill>
                  <a:srgbClr val="365254"/>
                </a:solidFill>
              </a:defRPr>
            </a:lvl2pPr>
            <a:lvl3pPr marL="541338" indent="-182563">
              <a:lnSpc>
                <a:spcPts val="2100"/>
              </a:lnSpc>
              <a:spcBef>
                <a:spcPts val="600"/>
              </a:spcBef>
              <a:spcAft>
                <a:spcPts val="600"/>
              </a:spcAft>
              <a:buFont typeface="Calibri" panose="020F0502020204030204" pitchFamily="34" charset="0"/>
              <a:buChar char="‒"/>
              <a:defRPr sz="16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a:t>
            </a:r>
          </a:p>
          <a:p>
            <a:pPr lvl="1"/>
            <a:r>
              <a:rPr lang="en-US"/>
              <a:t>Bullet 1</a:t>
            </a:r>
          </a:p>
          <a:p>
            <a:pPr lvl="2"/>
            <a:r>
              <a:rPr lang="en-US"/>
              <a:t>Bullet 2</a:t>
            </a:r>
          </a:p>
        </p:txBody>
      </p:sp>
    </p:spTree>
    <p:extLst>
      <p:ext uri="{BB962C8B-B14F-4D97-AF65-F5344CB8AC3E}">
        <p14:creationId xmlns:p14="http://schemas.microsoft.com/office/powerpoint/2010/main" val="18064751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Title only layout — Slide title</a:t>
            </a:r>
          </a:p>
        </p:txBody>
      </p:sp>
    </p:spTree>
    <p:extLst>
      <p:ext uri="{BB962C8B-B14F-4D97-AF65-F5344CB8AC3E}">
        <p14:creationId xmlns:p14="http://schemas.microsoft.com/office/powerpoint/2010/main" val="124591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Tree>
    <p:extLst>
      <p:ext uri="{BB962C8B-B14F-4D97-AF65-F5344CB8AC3E}">
        <p14:creationId xmlns:p14="http://schemas.microsoft.com/office/powerpoint/2010/main" val="27030091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4067944" y="2369071"/>
            <a:ext cx="4320000" cy="1205458"/>
          </a:xfrm>
          <a:prstGeom prst="rect">
            <a:avLst/>
          </a:prstGeom>
          <a:noFill/>
        </p:spPr>
        <p:txBody>
          <a:bodyPr wrap="square" lIns="0" tIns="0" rIns="0" bIns="0" anchor="ctr" anchorCtr="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a:solidFill>
                  <a:srgbClr val="365254"/>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rgbClr val="177784"/>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14"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3215621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259654"/>
          </a:xfrm>
          <a:prstGeom prst="rect">
            <a:avLst/>
          </a:prstGeom>
          <a:solidFill>
            <a:srgbClr val="00A199"/>
          </a:solidFill>
        </p:spPr>
        <p:txBody>
          <a:bodyPr wrap="square" lIns="180000" tIns="522000" rIns="0" bIns="522000">
            <a:spAutoFit/>
          </a:bodyPr>
          <a:lstStyle>
            <a:lvl1pPr marL="228600" indent="-228600">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600" indent="-228600">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600" indent="-228600">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2"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8440527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4"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1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94475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2664" y="1549565"/>
            <a:ext cx="4068000" cy="1374796"/>
          </a:xfrm>
          <a:prstGeom prst="rect">
            <a:avLst/>
          </a:prstGeom>
          <a:solidFill>
            <a:srgbClr val="14838E"/>
          </a:solidFill>
        </p:spPr>
        <p:txBody>
          <a:bodyPr wrap="square" lIns="288000" tIns="522000" rIns="720000" bIns="522000" anchor="t"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Sidebar text</a:t>
            </a:r>
          </a:p>
        </p:txBody>
      </p:sp>
      <p:sp>
        <p:nvSpPr>
          <p:cNvPr id="6" name="Title 1"/>
          <p:cNvSpPr>
            <a:spLocks noGrp="1"/>
          </p:cNvSpPr>
          <p:nvPr>
            <p:ph type="title" hasCustomPrompt="1"/>
          </p:nvPr>
        </p:nvSpPr>
        <p:spPr>
          <a:xfrm>
            <a:off x="457200" y="503099"/>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10" name="Text Placeholder 10"/>
          <p:cNvSpPr>
            <a:spLocks noGrp="1"/>
          </p:cNvSpPr>
          <p:nvPr>
            <p:ph type="body" sz="quarter" idx="15" hasCustomPrompt="1"/>
          </p:nvPr>
        </p:nvSpPr>
        <p:spPr>
          <a:xfrm>
            <a:off x="4448609" y="1558371"/>
            <a:ext cx="3600000" cy="1105944"/>
          </a:xfrm>
          <a:prstGeom prst="rect">
            <a:avLst/>
          </a:prstGeom>
        </p:spPr>
        <p:txBody>
          <a:bodyPr wrap="square" lIns="0" tIns="0" rIns="0" bIns="0">
            <a:spAutoFit/>
          </a:bodyPr>
          <a:lstStyle>
            <a:lvl1pPr marL="182563" marR="0" indent="-182563" algn="l" defTabSz="914400" rtl="0" eaLnBrk="1" fontAlgn="auto" latinLnBrk="0" hangingPunct="1">
              <a:lnSpc>
                <a:spcPts val="2100"/>
              </a:lnSpc>
              <a:spcBef>
                <a:spcPts val="600"/>
              </a:spcBef>
              <a:spcAft>
                <a:spcPts val="600"/>
              </a:spcAft>
              <a:buClrTx/>
              <a:buSzTx/>
              <a:buFont typeface="Calibri" panose="020F0502020204030204" pitchFamily="34" charset="0"/>
              <a:buChar char="•"/>
              <a:tabLst/>
              <a:defRPr sz="1700" b="0" baseline="0">
                <a:solidFill>
                  <a:schemeClr val="tx1"/>
                </a:solidFill>
              </a:defRPr>
            </a:lvl1pPr>
            <a:lvl2pPr marL="182563" indent="-176213">
              <a:lnSpc>
                <a:spcPts val="2100"/>
              </a:lnSpc>
              <a:spcBef>
                <a:spcPts val="600"/>
              </a:spcBef>
              <a:spcAft>
                <a:spcPts val="600"/>
              </a:spcAft>
              <a:buClrTx/>
              <a:buFont typeface="Calibri" panose="020F0502020204030204" pitchFamily="34" charset="0"/>
              <a:buChar char="•"/>
              <a:defRPr sz="1700" b="0">
                <a:solidFill>
                  <a:schemeClr val="tx1"/>
                </a:solidFill>
              </a:defRPr>
            </a:lvl2pPr>
            <a:lvl3pPr marL="182563" indent="-176213">
              <a:lnSpc>
                <a:spcPts val="2100"/>
              </a:lnSpc>
              <a:spcBef>
                <a:spcPts val="600"/>
              </a:spcBef>
              <a:spcAft>
                <a:spcPts val="600"/>
              </a:spcAft>
              <a:buClrTx/>
              <a:buFont typeface="Calibri" panose="020F050202020403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Bullet 1</a:t>
            </a:r>
          </a:p>
          <a:p>
            <a:pPr lvl="1"/>
            <a:r>
              <a:rPr lang="en-US"/>
              <a:t>Bullet 2</a:t>
            </a:r>
          </a:p>
          <a:p>
            <a:pPr lvl="2"/>
            <a:r>
              <a:rPr lang="en-US"/>
              <a:t>Bullet 3</a:t>
            </a:r>
          </a:p>
        </p:txBody>
      </p:sp>
    </p:spTree>
    <p:extLst>
      <p:ext uri="{BB962C8B-B14F-4D97-AF65-F5344CB8AC3E}">
        <p14:creationId xmlns:p14="http://schemas.microsoft.com/office/powerpoint/2010/main" val="36150034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2" name="Text Placeholder 7"/>
          <p:cNvSpPr>
            <a:spLocks noGrp="1"/>
          </p:cNvSpPr>
          <p:nvPr>
            <p:ph type="body" sz="quarter" idx="14" hasCustomPrompt="1"/>
          </p:nvPr>
        </p:nvSpPr>
        <p:spPr>
          <a:xfrm>
            <a:off x="3900304" y="1946704"/>
            <a:ext cx="5243696" cy="1797860"/>
          </a:xfrm>
          <a:prstGeom prst="rect">
            <a:avLst/>
          </a:prstGeom>
          <a:solidFill>
            <a:srgbClr val="00A199"/>
          </a:solidFill>
        </p:spPr>
        <p:txBody>
          <a:bodyPr wrap="square" lIns="288000" tIns="522000" rIns="1260000" bIns="522000" anchor="ctr" anchorCtr="0">
            <a:spAutoFit/>
          </a:bodyPr>
          <a:lstStyle>
            <a:lvl1pPr marL="228600" indent="-228600">
              <a:lnSpc>
                <a:spcPts val="2500"/>
              </a:lnSpc>
              <a:spcBef>
                <a:spcPts val="0"/>
              </a:spcBef>
              <a:spcAft>
                <a:spcPts val="1200"/>
              </a:spcAft>
              <a:buClr>
                <a:srgbClr val="00A199"/>
              </a:buClr>
              <a:buFont typeface="Calibri" panose="020F0502020204030204" pitchFamily="34" charset="0"/>
              <a:buChar char=" "/>
              <a:defRPr sz="2200" b="0" baseline="0">
                <a:solidFill>
                  <a:schemeClr val="bg1"/>
                </a:solidFill>
              </a:defRPr>
            </a:lvl1pPr>
            <a:lvl2pPr marL="228600" indent="-228600">
              <a:lnSpc>
                <a:spcPts val="2200"/>
              </a:lnSpc>
              <a:spcBef>
                <a:spcPts val="0"/>
              </a:spcBef>
              <a:spcAft>
                <a:spcPts val="600"/>
              </a:spcAft>
              <a:buClr>
                <a:srgbClr val="00A199"/>
              </a:buClr>
              <a:buFont typeface="Calibri" panose="020F0502020204030204" pitchFamily="34" charset="0"/>
              <a:buChar char=" "/>
              <a:defRPr sz="1700" baseline="0">
                <a:solidFill>
                  <a:schemeClr val="bg1"/>
                </a:solidFill>
              </a:defRPr>
            </a:lvl2pPr>
            <a:lvl3pPr marL="228600" indent="-228600">
              <a:lnSpc>
                <a:spcPts val="2200"/>
              </a:lnSpc>
              <a:spcBef>
                <a:spcPts val="0"/>
              </a:spcBef>
              <a:spcAft>
                <a:spcPts val="600"/>
              </a:spcAft>
              <a:buClr>
                <a:srgbClr val="00A199"/>
              </a:buClr>
              <a:buFont typeface="Calibri" panose="020F0502020204030204" pitchFamily="34" charset="0"/>
              <a:buChar char=" "/>
              <a:defRPr sz="1700">
                <a:solidFill>
                  <a:schemeClr val="tx1"/>
                </a:solidFill>
              </a:defRPr>
            </a:lvl3pPr>
            <a:lvl4pPr marL="228600" indent="-228600">
              <a:buClr>
                <a:srgbClr val="00A199"/>
              </a:buClr>
              <a:buFont typeface="Calibri" panose="020F0502020204030204" pitchFamily="34" charset="0"/>
              <a:buChar char=" "/>
              <a:defRPr sz="1700">
                <a:solidFill>
                  <a:schemeClr val="bg1"/>
                </a:solidFill>
              </a:defRPr>
            </a:lvl4pPr>
            <a:lvl5pPr marL="228600" indent="-228600">
              <a:buClr>
                <a:srgbClr val="00A199"/>
              </a:buClr>
              <a:buFont typeface="Calibri" panose="020F0502020204030204" pitchFamily="34" charset="0"/>
              <a:buChar char=" "/>
              <a:defRPr sz="1700">
                <a:solidFill>
                  <a:schemeClr val="bg1"/>
                </a:solidFill>
              </a:defRPr>
            </a:lvl5pPr>
          </a:lstStyle>
          <a:p>
            <a:pPr lvl="0"/>
            <a:r>
              <a:rPr lang="en-US"/>
              <a:t>Visual break — Header text</a:t>
            </a:r>
          </a:p>
          <a:p>
            <a:pPr lvl="1"/>
            <a:r>
              <a:rPr lang="en-US"/>
              <a:t>Extra text or content</a:t>
            </a:r>
          </a:p>
        </p:txBody>
      </p:sp>
      <p:sp>
        <p:nvSpPr>
          <p:cNvPr id="15"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2687860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3473450" cy="59436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sp>
        <p:nvSpPr>
          <p:cNvPr id="9" name="Slide Number Placeholder 6"/>
          <p:cNvSpPr txBox="1">
            <a:spLocks/>
          </p:cNvSpPr>
          <p:nvPr userDrawn="1"/>
        </p:nvSpPr>
        <p:spPr>
          <a:xfrm>
            <a:off x="4283968" y="5562100"/>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10"/>
          <p:cNvSpPr>
            <a:spLocks noGrp="1"/>
          </p:cNvSpPr>
          <p:nvPr>
            <p:ph type="body" sz="quarter" idx="14" hasCustomPrompt="1"/>
          </p:nvPr>
        </p:nvSpPr>
        <p:spPr>
          <a:xfrm>
            <a:off x="4448609" y="1057988"/>
            <a:ext cx="3600000" cy="1141210"/>
          </a:xfrm>
          <a:prstGeom prst="rect">
            <a:avLst/>
          </a:prstGeom>
        </p:spPr>
        <p:txBody>
          <a:bodyPr wrap="square" lIns="0" tIns="0" rIns="0" bIns="0">
            <a:spAutoFit/>
          </a:bodyPr>
          <a:lstStyle>
            <a:lvl1pPr marL="182563" marR="0" indent="-182563" algn="l" defTabSz="914400"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75" indent="-176213">
              <a:lnSpc>
                <a:spcPts val="2100"/>
              </a:lnSpc>
              <a:spcBef>
                <a:spcPts val="600"/>
              </a:spcBef>
              <a:spcAft>
                <a:spcPts val="600"/>
              </a:spcAft>
              <a:buFont typeface="Arial" panose="020B0604020202020204" pitchFamily="34" charset="0"/>
              <a:buChar char="•"/>
              <a:defRPr sz="1700" b="0">
                <a:solidFill>
                  <a:schemeClr val="tx1"/>
                </a:solidFill>
              </a:defRPr>
            </a:lvl2pPr>
            <a:lvl3pPr marL="355600" indent="-182563">
              <a:lnSpc>
                <a:spcPts val="2200"/>
              </a:lnSpc>
              <a:spcBef>
                <a:spcPts val="600"/>
              </a:spcBef>
              <a:spcAft>
                <a:spcPts val="600"/>
              </a:spcAft>
              <a:buFont typeface="Arial" panose="020B0604020202020204" pitchFamily="34" charset="0"/>
              <a:buChar char="•"/>
              <a:defRPr sz="1700" baseline="0"/>
            </a:lvl3pPr>
            <a:lvl4pPr marL="541338" indent="-182563">
              <a:lnSpc>
                <a:spcPts val="2100"/>
              </a:lnSpc>
              <a:spcBef>
                <a:spcPts val="600"/>
              </a:spcBef>
              <a:spcAft>
                <a:spcPts val="600"/>
              </a:spcAft>
              <a:buFont typeface="Calibri" panose="020F0502020204030204" pitchFamily="34" charset="0"/>
              <a:buChar char="‒"/>
              <a:defRPr sz="1600" baseline="0"/>
            </a:lvl4pPr>
            <a:lvl5pPr marL="541338" indent="-182563">
              <a:lnSpc>
                <a:spcPts val="2100"/>
              </a:lnSpc>
              <a:spcBef>
                <a:spcPts val="600"/>
              </a:spcBef>
              <a:spcAft>
                <a:spcPts val="600"/>
              </a:spcAft>
              <a:buFont typeface="Calibri" panose="020F0502020204030204" pitchFamily="34" charset="0"/>
              <a:buChar char="‒"/>
              <a:defRPr sz="1600" baseline="0"/>
            </a:lvl5pPr>
            <a:lvl6pPr marL="541338" indent="-182563">
              <a:lnSpc>
                <a:spcPts val="2100"/>
              </a:lnSpc>
              <a:spcBef>
                <a:spcPts val="600"/>
              </a:spcBef>
              <a:spcAft>
                <a:spcPts val="600"/>
              </a:spcAft>
              <a:buFont typeface="Calibri" panose="020F0502020204030204" pitchFamily="34" charset="0"/>
              <a:buChar char="‒"/>
              <a:defRPr sz="1600" baseline="0"/>
            </a:lvl6pPr>
            <a:lvl7pPr marL="541338" indent="-182563">
              <a:lnSpc>
                <a:spcPts val="2100"/>
              </a:lnSpc>
              <a:spcBef>
                <a:spcPts val="600"/>
              </a:spcBef>
              <a:spcAft>
                <a:spcPts val="600"/>
              </a:spcAft>
              <a:buFont typeface="Calibri" panose="020F0502020204030204" pitchFamily="34" charset="0"/>
              <a:buChar char="‒"/>
              <a:defRPr sz="1600"/>
            </a:lvl7pPr>
            <a:lvl8pPr marL="541338" indent="-182563">
              <a:lnSpc>
                <a:spcPts val="2100"/>
              </a:lnSpc>
              <a:spcBef>
                <a:spcPts val="600"/>
              </a:spcBef>
              <a:spcAft>
                <a:spcPts val="600"/>
              </a:spcAft>
              <a:buFont typeface="Calibri" panose="020F0502020204030204" pitchFamily="34" charset="0"/>
              <a:buChar char="‒"/>
              <a:defRPr sz="1600"/>
            </a:lvl8pPr>
            <a:lvl9pPr marL="3657600" indent="0">
              <a:buNone/>
              <a:defRPr/>
            </a:lvl9pPr>
          </a:lstStyle>
          <a:p>
            <a:pPr lvl="0"/>
            <a:r>
              <a:rPr lang="en-US"/>
              <a:t>Visual break — Header text </a:t>
            </a:r>
          </a:p>
          <a:p>
            <a:pPr lvl="1"/>
            <a:r>
              <a:rPr lang="en-US"/>
              <a:t>Bullet 1</a:t>
            </a:r>
          </a:p>
          <a:p>
            <a:pPr lvl="2"/>
            <a:r>
              <a:rPr lang="en-US"/>
              <a:t>Bullet 2</a:t>
            </a:r>
          </a:p>
        </p:txBody>
      </p:sp>
      <p:sp>
        <p:nvSpPr>
          <p:cNvPr id="10" name="Content Placeholder 18"/>
          <p:cNvSpPr>
            <a:spLocks noGrp="1"/>
          </p:cNvSpPr>
          <p:nvPr>
            <p:ph sz="quarter" idx="13" hasCustomPrompt="1"/>
          </p:nvPr>
        </p:nvSpPr>
        <p:spPr>
          <a:xfrm>
            <a:off x="683568" y="1640452"/>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Tree>
    <p:extLst>
      <p:ext uri="{BB962C8B-B14F-4D97-AF65-F5344CB8AC3E}">
        <p14:creationId xmlns:p14="http://schemas.microsoft.com/office/powerpoint/2010/main" val="1298395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8" y="869997"/>
            <a:ext cx="3971552" cy="3948320"/>
          </a:xfrm>
          <a:prstGeom prst="rect">
            <a:avLst/>
          </a:prstGeom>
          <a:noFill/>
          <a:ln>
            <a:noFill/>
          </a:ln>
        </p:spPr>
      </p:pic>
    </p:spTree>
    <p:extLst>
      <p:ext uri="{BB962C8B-B14F-4D97-AF65-F5344CB8AC3E}">
        <p14:creationId xmlns:p14="http://schemas.microsoft.com/office/powerpoint/2010/main" val="18774670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5176" y="869997"/>
            <a:ext cx="3971057" cy="3948320"/>
          </a:xfrm>
          <a:prstGeom prst="rect">
            <a:avLst/>
          </a:prstGeom>
          <a:noFill/>
          <a:ln>
            <a:noFill/>
          </a:ln>
        </p:spPr>
      </p:pic>
    </p:spTree>
    <p:extLst>
      <p:ext uri="{BB962C8B-B14F-4D97-AF65-F5344CB8AC3E}">
        <p14:creationId xmlns:p14="http://schemas.microsoft.com/office/powerpoint/2010/main" val="6488232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7"/>
            <a:ext cx="4975908" cy="804991"/>
          </a:xfrm>
          <a:prstGeom prst="rect">
            <a:avLst/>
          </a:prstGeom>
          <a:noFill/>
          <a:ln>
            <a:noFill/>
          </a:ln>
        </p:spPr>
      </p:pic>
      <p:sp>
        <p:nvSpPr>
          <p:cNvPr id="5" name="TextBox 4"/>
          <p:cNvSpPr txBox="1"/>
          <p:nvPr userDrawn="1"/>
        </p:nvSpPr>
        <p:spPr>
          <a:xfrm>
            <a:off x="7806122"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3"/>
            <a:ext cx="7822168" cy="572126"/>
          </a:xfrm>
          <a:prstGeom prst="rect">
            <a:avLst/>
          </a:prstGeom>
          <a:solidFill>
            <a:srgbClr val="00A199"/>
          </a:solidFill>
        </p:spPr>
        <p:txBody>
          <a:bodyPr wrap="square" lIns="72000" tIns="108000" rIns="198000" bIns="108000" rtlCol="0" anchor="ctr" anchorCtr="0">
            <a:noAutofit/>
          </a:bodyPr>
          <a:lstStyle/>
          <a:p>
            <a:pPr algn="r">
              <a:tabLst>
                <a:tab pos="1257300" algn="l"/>
              </a:tabLst>
            </a:pPr>
            <a:endParaRPr lang="en-CA" sz="14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2586308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2025-03-10</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image" Target="../media/image9.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theme" Target="../theme/theme4.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8"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image" Target="../media/image9.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 id="2147483773" r:id="rId2"/>
    <p:sldLayoutId id="2147483774" r:id="rId3"/>
    <p:sldLayoutId id="2147483810"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2025-03-10</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8544"/>
            <a:ext cx="8229600" cy="429092"/>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3505200" y="5540864"/>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pPr/>
              <a:t>‹#›</a:t>
            </a:fld>
            <a:endParaRPr lang="en-CA"/>
          </a:p>
        </p:txBody>
      </p:sp>
      <p:sp>
        <p:nvSpPr>
          <p:cNvPr id="10" name="Text Placeholder 9"/>
          <p:cNvSpPr>
            <a:spLocks noGrp="1"/>
          </p:cNvSpPr>
          <p:nvPr>
            <p:ph type="body" idx="1"/>
          </p:nvPr>
        </p:nvSpPr>
        <p:spPr>
          <a:xfrm>
            <a:off x="693093" y="1583659"/>
            <a:ext cx="8229600" cy="194886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465194" y="5540865"/>
            <a:ext cx="495450" cy="204876"/>
          </a:xfrm>
          <a:prstGeom prst="rect">
            <a:avLst/>
          </a:prstGeom>
        </p:spPr>
      </p:pic>
    </p:spTree>
    <p:extLst>
      <p:ext uri="{BB962C8B-B14F-4D97-AF65-F5344CB8AC3E}">
        <p14:creationId xmlns:p14="http://schemas.microsoft.com/office/powerpoint/2010/main" val="338778039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8" r:id="rId30"/>
    <p:sldLayoutId id="2147483809" r:id="rId31"/>
  </p:sldLayoutIdLst>
  <p:txStyles>
    <p:titleStyle>
      <a:lvl1pPr algn="l" defTabSz="914378"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1" indent="-180971" algn="l" defTabSz="914378"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41" indent="-171446" algn="l" defTabSz="914378"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41" indent="-171446" algn="l" defTabSz="914378"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08543"/>
            <a:ext cx="8229600" cy="429092"/>
          </a:xfrm>
          <a:prstGeom prst="rect">
            <a:avLst/>
          </a:prstGeom>
        </p:spPr>
        <p:txBody>
          <a:bodyPr vert="horz" lIns="0" tIns="0" rIns="0" bIns="0" rtlCol="0" anchor="t" anchorCtr="0">
            <a:spAutoFit/>
          </a:bodyPr>
          <a:lstStyle/>
          <a:p>
            <a:r>
              <a:rPr lang="en-US"/>
              <a:t>Click to edit Master title style</a:t>
            </a:r>
            <a:endParaRPr lang="en-CA"/>
          </a:p>
        </p:txBody>
      </p:sp>
      <p:sp>
        <p:nvSpPr>
          <p:cNvPr id="6" name="Slide Number Placeholder 5"/>
          <p:cNvSpPr>
            <a:spLocks noGrp="1"/>
          </p:cNvSpPr>
          <p:nvPr>
            <p:ph type="sldNum" sz="quarter" idx="4"/>
          </p:nvPr>
        </p:nvSpPr>
        <p:spPr>
          <a:xfrm>
            <a:off x="3505200" y="5545583"/>
            <a:ext cx="2133600" cy="153888"/>
          </a:xfrm>
          <a:prstGeom prst="rect">
            <a:avLst/>
          </a:prstGeom>
        </p:spPr>
        <p:txBody>
          <a:bodyPr vert="horz" lIns="0" tIns="0" rIns="0" bIns="0" rtlCol="0" anchor="t" anchorCtr="0">
            <a:spAutoFit/>
          </a:bodyPr>
          <a:lstStyle>
            <a:lvl1pPr algn="ctr">
              <a:defRPr sz="1000">
                <a:solidFill>
                  <a:schemeClr val="tx1">
                    <a:tint val="75000"/>
                  </a:schemeClr>
                </a:solidFill>
              </a:defRPr>
            </a:lvl1pPr>
          </a:lstStyle>
          <a:p>
            <a:fld id="{705A8334-9369-44D4-A315-FEF68A97AEA3}" type="slidenum">
              <a:rPr lang="en-CA" smtClean="0"/>
              <a:pPr/>
              <a:t>‹#›</a:t>
            </a:fld>
            <a:endParaRPr lang="en-CA"/>
          </a:p>
        </p:txBody>
      </p:sp>
      <p:sp>
        <p:nvSpPr>
          <p:cNvPr id="10" name="Text Placeholder 9"/>
          <p:cNvSpPr>
            <a:spLocks noGrp="1"/>
          </p:cNvSpPr>
          <p:nvPr>
            <p:ph type="body" idx="1"/>
          </p:nvPr>
        </p:nvSpPr>
        <p:spPr>
          <a:xfrm>
            <a:off x="693093" y="1583659"/>
            <a:ext cx="8229600" cy="1948867"/>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465194" y="5540865"/>
            <a:ext cx="495450" cy="204875"/>
          </a:xfrm>
          <a:prstGeom prst="rect">
            <a:avLst/>
          </a:prstGeom>
        </p:spPr>
      </p:pic>
    </p:spTree>
    <p:extLst>
      <p:ext uri="{BB962C8B-B14F-4D97-AF65-F5344CB8AC3E}">
        <p14:creationId xmlns:p14="http://schemas.microsoft.com/office/powerpoint/2010/main" val="330146655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Lst>
  <p:txStyles>
    <p:titleStyle>
      <a:lvl1pPr algn="l" defTabSz="914400" rtl="0" eaLnBrk="1" latinLnBrk="0" hangingPunct="1">
        <a:lnSpc>
          <a:spcPts val="3300"/>
        </a:lnSpc>
        <a:spcBef>
          <a:spcPct val="0"/>
        </a:spcBef>
        <a:buNone/>
        <a:defRPr sz="3300" kern="1200">
          <a:solidFill>
            <a:srgbClr val="365254"/>
          </a:solidFill>
          <a:latin typeface="+mj-lt"/>
          <a:ea typeface="+mj-ea"/>
          <a:cs typeface="+mj-cs"/>
        </a:defRPr>
      </a:lvl1pPr>
    </p:titleStyle>
    <p:bodyStyle>
      <a:lvl1pPr marL="180975" indent="-180975" algn="l" defTabSz="914400" rtl="0" eaLnBrk="1" latinLnBrk="0" hangingPunct="1">
        <a:lnSpc>
          <a:spcPts val="2100"/>
        </a:lnSpc>
        <a:spcBef>
          <a:spcPts val="600"/>
        </a:spcBef>
        <a:spcAft>
          <a:spcPts val="600"/>
        </a:spcAft>
        <a:buFont typeface="Arial" panose="020B0604020202020204" pitchFamily="34" charset="0"/>
        <a:buChar char="•"/>
        <a:defRPr sz="1700" b="1" kern="1200">
          <a:solidFill>
            <a:srgbClr val="365254"/>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hyperlink" Target="https://loinc.org/63504-5" TargetMode="External"/><Relationship Id="rId2" Type="http://schemas.openxmlformats.org/officeDocument/2006/relationships/image" Target="../media/image25.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hyperlink" Target="https://simplifier.net/on-mentalhealthandaddictiondatarepository/observationlevelofeducation-duplicate-2" TargetMode="External"/><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socialprescribing.ca/social-prescribing-day-2025"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March 12, 2025 - 10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03D7B-EC1C-3AD7-E36C-C6C7BA443B43}"/>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EC36D50-6A13-86CE-49AB-F3D0C4B9F504}"/>
              </a:ext>
            </a:extLst>
          </p:cNvPr>
          <p:cNvSpPr>
            <a:spLocks noGrp="1"/>
          </p:cNvSpPr>
          <p:nvPr>
            <p:ph type="body" sz="quarter" idx="14"/>
          </p:nvPr>
        </p:nvSpPr>
        <p:spPr>
          <a:xfrm>
            <a:off x="0" y="389292"/>
            <a:ext cx="2304607" cy="5154258"/>
          </a:xfrm>
        </p:spPr>
        <p:txBody>
          <a:bodyPr vert="horz" wrap="square" lIns="0" tIns="0" rIns="0" bIns="0" rtlCol="0" anchor="ctr" anchorCtr="0">
            <a:noAutofit/>
          </a:bodyPr>
          <a:lstStyle/>
          <a:p>
            <a:pPr marL="0" indent="0" algn="ctr">
              <a:buNone/>
            </a:pPr>
            <a:r>
              <a:rPr lang="en-CA" sz="2400" b="1"/>
              <a:t>Social Determinants of Health </a:t>
            </a:r>
          </a:p>
          <a:p>
            <a:pPr marL="0" indent="0" algn="ctr">
              <a:buNone/>
            </a:pPr>
            <a:r>
              <a:rPr lang="en-CA" sz="2100" b="1"/>
              <a:t>Housing Stability and Education concept review</a:t>
            </a:r>
          </a:p>
        </p:txBody>
      </p:sp>
      <p:sp>
        <p:nvSpPr>
          <p:cNvPr id="9" name="TextBox 8">
            <a:extLst>
              <a:ext uri="{FF2B5EF4-FFF2-40B4-BE49-F238E27FC236}">
                <a16:creationId xmlns:a16="http://schemas.microsoft.com/office/drawing/2014/main" id="{2AE0BDD5-F5BB-D2C5-378D-0974F842C0B2}"/>
              </a:ext>
            </a:extLst>
          </p:cNvPr>
          <p:cNvSpPr txBox="1"/>
          <p:nvPr/>
        </p:nvSpPr>
        <p:spPr>
          <a:xfrm>
            <a:off x="2775098" y="902438"/>
            <a:ext cx="6164226" cy="2585323"/>
          </a:xfrm>
          <a:prstGeom prst="rect">
            <a:avLst/>
          </a:prstGeom>
          <a:noFill/>
        </p:spPr>
        <p:txBody>
          <a:bodyPr wrap="square" rtlCol="0">
            <a:spAutoFit/>
          </a:bodyPr>
          <a:lstStyle/>
          <a:p>
            <a:pPr defTabSz="685800">
              <a:buClrTx/>
            </a:pPr>
            <a:r>
              <a:rPr lang="en-CA" sz="1800" b="1" kern="1200" dirty="0">
                <a:latin typeface="Calibri"/>
                <a:ea typeface="+mn-ea"/>
                <a:cs typeface="+mn-cs"/>
              </a:rPr>
              <a:t>Preliminary </a:t>
            </a:r>
            <a:r>
              <a:rPr lang="en-CA" sz="1800" kern="1200" dirty="0">
                <a:latin typeface="Calibri"/>
                <a:ea typeface="+mn-ea"/>
                <a:cs typeface="+mn-cs"/>
              </a:rPr>
              <a:t>review of possible concepts that we are seeking feedback on.</a:t>
            </a:r>
          </a:p>
          <a:p>
            <a:pPr defTabSz="685800">
              <a:buClrTx/>
            </a:pPr>
            <a:endParaRPr lang="en-CA" sz="1800" b="1" kern="1200" dirty="0">
              <a:latin typeface="Calibri"/>
              <a:ea typeface="+mn-ea"/>
              <a:cs typeface="+mn-cs"/>
            </a:endParaRPr>
          </a:p>
          <a:p>
            <a:pPr defTabSz="685800">
              <a:buClrTx/>
            </a:pPr>
            <a:r>
              <a:rPr lang="en-CA" sz="1800" b="1" kern="1200" dirty="0">
                <a:latin typeface="Calibri"/>
                <a:ea typeface="+mn-ea"/>
                <a:cs typeface="+mn-cs"/>
              </a:rPr>
              <a:t>Granularity</a:t>
            </a:r>
          </a:p>
          <a:p>
            <a:pPr marL="257175" indent="-257175" defTabSz="685800">
              <a:buClrTx/>
              <a:buFont typeface="Arial" panose="020B0604020202020204" pitchFamily="34" charset="0"/>
              <a:buChar char="•"/>
            </a:pPr>
            <a:r>
              <a:rPr lang="en-CA" sz="1800" kern="1200" dirty="0">
                <a:latin typeface="Calibri"/>
                <a:ea typeface="+mn-ea"/>
                <a:cs typeface="+mn-cs"/>
              </a:rPr>
              <a:t>Is the level of detail sufficient? More or less?</a:t>
            </a:r>
          </a:p>
          <a:p>
            <a:pPr defTabSz="685800">
              <a:buClrTx/>
            </a:pPr>
            <a:endParaRPr lang="en-CA" sz="1800" kern="1200" dirty="0">
              <a:latin typeface="Calibri"/>
              <a:ea typeface="+mn-ea"/>
              <a:cs typeface="+mn-cs"/>
            </a:endParaRPr>
          </a:p>
          <a:p>
            <a:pPr defTabSz="685800">
              <a:buClrTx/>
            </a:pPr>
            <a:r>
              <a:rPr lang="en-CA" sz="1800" b="1" kern="1200" dirty="0">
                <a:latin typeface="Calibri"/>
                <a:ea typeface="+mn-ea"/>
                <a:cs typeface="+mn-cs"/>
              </a:rPr>
              <a:t>Missing concepts</a:t>
            </a:r>
            <a:endParaRPr lang="en-CA" sz="1800" kern="1200" dirty="0">
              <a:latin typeface="Calibri"/>
              <a:ea typeface="+mn-ea"/>
              <a:cs typeface="+mn-cs"/>
            </a:endParaRPr>
          </a:p>
          <a:p>
            <a:pPr marL="257175" indent="-257175" defTabSz="685800">
              <a:buClrTx/>
              <a:buFont typeface="Arial" panose="020B0604020202020204" pitchFamily="34" charset="0"/>
              <a:buChar char="•"/>
            </a:pPr>
            <a:r>
              <a:rPr lang="en-CA" sz="1800" kern="1200" dirty="0">
                <a:latin typeface="Calibri"/>
                <a:ea typeface="+mn-ea"/>
                <a:cs typeface="+mn-cs"/>
              </a:rPr>
              <a:t>Are there any concepts that have not been captured here that would be key for screening SDOH?</a:t>
            </a:r>
          </a:p>
        </p:txBody>
      </p:sp>
    </p:spTree>
    <p:extLst>
      <p:ext uri="{BB962C8B-B14F-4D97-AF65-F5344CB8AC3E}">
        <p14:creationId xmlns:p14="http://schemas.microsoft.com/office/powerpoint/2010/main" val="471274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321BBDD-2F5F-4ADD-7890-7EBE2CE946C9}"/>
              </a:ext>
            </a:extLst>
          </p:cNvPr>
          <p:cNvSpPr>
            <a:spLocks noGrp="1"/>
          </p:cNvSpPr>
          <p:nvPr>
            <p:ph type="body" sz="quarter" idx="14"/>
          </p:nvPr>
        </p:nvSpPr>
        <p:spPr>
          <a:xfrm>
            <a:off x="1186954" y="1617142"/>
            <a:ext cx="7957046" cy="2105765"/>
          </a:xfrm>
        </p:spPr>
        <p:txBody>
          <a:bodyPr/>
          <a:lstStyle/>
          <a:p>
            <a:r>
              <a:rPr lang="en-US" sz="3600" dirty="0"/>
              <a:t>SDOH: Housing Stability- Value set exploration</a:t>
            </a:r>
            <a:endParaRPr lang="en-CA" dirty="0"/>
          </a:p>
        </p:txBody>
      </p:sp>
    </p:spTree>
    <p:extLst>
      <p:ext uri="{BB962C8B-B14F-4D97-AF65-F5344CB8AC3E}">
        <p14:creationId xmlns:p14="http://schemas.microsoft.com/office/powerpoint/2010/main" val="1850950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5BE500-7E81-126F-B290-E862E724AF04}"/>
              </a:ext>
            </a:extLst>
          </p:cNvPr>
          <p:cNvSpPr>
            <a:spLocks noGrp="1"/>
          </p:cNvSpPr>
          <p:nvPr>
            <p:ph type="title"/>
          </p:nvPr>
        </p:nvSpPr>
        <p:spPr>
          <a:xfrm>
            <a:off x="374089" y="211107"/>
            <a:ext cx="8229600" cy="398635"/>
          </a:xfrm>
        </p:spPr>
        <p:txBody>
          <a:bodyPr/>
          <a:lstStyle/>
          <a:p>
            <a:r>
              <a:rPr lang="en-CA" sz="2400" dirty="0"/>
              <a:t>Leading SDOH Screening Tool: Housing</a:t>
            </a:r>
          </a:p>
        </p:txBody>
      </p:sp>
      <p:graphicFrame>
        <p:nvGraphicFramePr>
          <p:cNvPr id="3" name="Table 2">
            <a:extLst>
              <a:ext uri="{FF2B5EF4-FFF2-40B4-BE49-F238E27FC236}">
                <a16:creationId xmlns:a16="http://schemas.microsoft.com/office/drawing/2014/main" id="{EEDBCE40-99E9-2F5C-D3AD-F03345ED47CB}"/>
              </a:ext>
            </a:extLst>
          </p:cNvPr>
          <p:cNvGraphicFramePr>
            <a:graphicFrameLocks noGrp="1"/>
          </p:cNvGraphicFramePr>
          <p:nvPr>
            <p:extLst>
              <p:ext uri="{D42A27DB-BD31-4B8C-83A1-F6EECF244321}">
                <p14:modId xmlns:p14="http://schemas.microsoft.com/office/powerpoint/2010/main" val="21686831"/>
              </p:ext>
            </p:extLst>
          </p:nvPr>
        </p:nvGraphicFramePr>
        <p:xfrm>
          <a:off x="320301" y="640199"/>
          <a:ext cx="8454865" cy="4870171"/>
        </p:xfrm>
        <a:graphic>
          <a:graphicData uri="http://schemas.openxmlformats.org/drawingml/2006/table">
            <a:tbl>
              <a:tblPr/>
              <a:tblGrid>
                <a:gridCol w="2807101">
                  <a:extLst>
                    <a:ext uri="{9D8B030D-6E8A-4147-A177-3AD203B41FA5}">
                      <a16:colId xmlns:a16="http://schemas.microsoft.com/office/drawing/2014/main" val="183268046"/>
                    </a:ext>
                  </a:extLst>
                </a:gridCol>
                <a:gridCol w="2916492">
                  <a:extLst>
                    <a:ext uri="{9D8B030D-6E8A-4147-A177-3AD203B41FA5}">
                      <a16:colId xmlns:a16="http://schemas.microsoft.com/office/drawing/2014/main" val="341059602"/>
                    </a:ext>
                  </a:extLst>
                </a:gridCol>
                <a:gridCol w="2731272">
                  <a:extLst>
                    <a:ext uri="{9D8B030D-6E8A-4147-A177-3AD203B41FA5}">
                      <a16:colId xmlns:a16="http://schemas.microsoft.com/office/drawing/2014/main" val="425343719"/>
                    </a:ext>
                  </a:extLst>
                </a:gridCol>
              </a:tblGrid>
              <a:tr h="220151">
                <a:tc gridSpan="3">
                  <a:txBody>
                    <a:bodyPr/>
                    <a:lstStyle/>
                    <a:p>
                      <a:pPr algn="l" fontAlgn="b"/>
                      <a:r>
                        <a:rPr lang="en-CA" sz="1200" b="1" i="0" u="none" strike="noStrike">
                          <a:solidFill>
                            <a:srgbClr val="000000"/>
                          </a:solidFill>
                          <a:effectLst/>
                          <a:latin typeface="+mn-lt"/>
                        </a:rPr>
                        <a:t>Question: What is your current housing situation?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41207092"/>
                  </a:ext>
                </a:extLst>
              </a:tr>
              <a:tr h="220151">
                <a:tc>
                  <a:txBody>
                    <a:bodyPr/>
                    <a:lstStyle/>
                    <a:p>
                      <a:pPr algn="l" fontAlgn="t"/>
                      <a:r>
                        <a:rPr lang="en-CA" sz="1200" b="1" i="0" u="none" strike="noStrike">
                          <a:solidFill>
                            <a:srgbClr val="000000"/>
                          </a:solidFill>
                          <a:effectLst/>
                          <a:latin typeface="+mn-lt"/>
                        </a:rPr>
                        <a:t>SPARK</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CA" sz="1200" b="1" i="0" u="none" strike="noStrike">
                          <a:solidFill>
                            <a:srgbClr val="000000"/>
                          </a:solidFill>
                          <a:effectLst/>
                          <a:latin typeface="+mn-lt"/>
                        </a:rPr>
                        <a:t>OH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CA" sz="1200" b="1" i="0" u="none" strike="noStrike">
                          <a:solidFill>
                            <a:srgbClr val="000000"/>
                          </a:solidFill>
                          <a:effectLst/>
                          <a:latin typeface="+mn-lt"/>
                        </a:rPr>
                        <a:t>Alliance Telus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677265"/>
                  </a:ext>
                </a:extLst>
              </a:tr>
              <a:tr h="220151">
                <a:tc>
                  <a:txBody>
                    <a:bodyPr/>
                    <a:lstStyle/>
                    <a:p>
                      <a:pPr algn="l" fontAlgn="b"/>
                      <a:r>
                        <a:rPr lang="en-CA" sz="1200" b="0" i="0" u="none" strike="noStrike">
                          <a:solidFill>
                            <a:srgbClr val="000000"/>
                          </a:solidFill>
                          <a:effectLst/>
                          <a:latin typeface="+mn-lt"/>
                        </a:rPr>
                        <a:t>A place you or your family owns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A place you or your family owns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A place you or your family owns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355645"/>
                  </a:ext>
                </a:extLst>
              </a:tr>
              <a:tr h="220151">
                <a:tc>
                  <a:txBody>
                    <a:bodyPr/>
                    <a:lstStyle/>
                    <a:p>
                      <a:pPr algn="l" fontAlgn="b"/>
                      <a:r>
                        <a:rPr lang="en-CA" sz="1200" b="0" i="0" u="none" strike="noStrike">
                          <a:solidFill>
                            <a:srgbClr val="000000"/>
                          </a:solidFill>
                          <a:effectLst/>
                          <a:latin typeface="+mn-lt"/>
                        </a:rPr>
                        <a:t>A place you or your family rents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A place you or your family rents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A place you or your family rents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774949"/>
                  </a:ext>
                </a:extLst>
              </a:tr>
              <a:tr h="660454">
                <a:tc>
                  <a:txBody>
                    <a:bodyPr/>
                    <a:lstStyle/>
                    <a:p>
                      <a:pPr algn="l" fontAlgn="b"/>
                      <a:r>
                        <a:rPr lang="en-CA" sz="1200" b="0" i="0" u="none" strike="noStrike">
                          <a:solidFill>
                            <a:srgbClr val="000000"/>
                          </a:solidFill>
                          <a:effectLst/>
                          <a:latin typeface="+mn-lt"/>
                        </a:rPr>
                        <a:t>Social housing, Subsidized housing or Rent-geared-to income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Social housing, Subsidized housing or Rent-geared-to income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Social housing, Subsidized housing or Rent-geared-to income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753832"/>
                  </a:ext>
                </a:extLst>
              </a:tr>
              <a:tr h="440303">
                <a:tc>
                  <a:txBody>
                    <a:bodyPr/>
                    <a:lstStyle/>
                    <a:p>
                      <a:pPr algn="l" fontAlgn="b"/>
                      <a:r>
                        <a:rPr lang="en-CA" sz="1200" b="0" i="0" u="none" strike="noStrike">
                          <a:solidFill>
                            <a:srgbClr val="000000"/>
                          </a:solidFill>
                          <a:effectLst/>
                          <a:latin typeface="+mn-lt"/>
                        </a:rPr>
                        <a:t>Supportive housing or Group Home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Supportive housing or Group Home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Supportive housing or Group Home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656342"/>
                  </a:ext>
                </a:extLst>
              </a:tr>
              <a:tr h="220151">
                <a:tc>
                  <a:txBody>
                    <a:bodyPr/>
                    <a:lstStyle/>
                    <a:p>
                      <a:pPr algn="l" fontAlgn="b"/>
                      <a:r>
                        <a:rPr lang="en-CA" sz="1200" b="0" i="0" u="none" strike="noStrike">
                          <a:solidFill>
                            <a:srgbClr val="000000"/>
                          </a:solidFill>
                          <a:effectLst/>
                          <a:latin typeface="+mn-lt"/>
                        </a:rPr>
                        <a:t>Long-term care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Long-term care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Long-term care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103708"/>
                  </a:ext>
                </a:extLst>
              </a:tr>
              <a:tr h="220151">
                <a:tc>
                  <a:txBody>
                    <a:bodyPr/>
                    <a:lstStyle/>
                    <a:p>
                      <a:pPr algn="l" fontAlgn="b"/>
                      <a:r>
                        <a:rPr lang="en-CA" sz="1200" b="0" i="0" u="none" strike="noStrike">
                          <a:solidFill>
                            <a:srgbClr val="000000"/>
                          </a:solidFill>
                          <a:effectLst/>
                          <a:latin typeface="+mn-lt"/>
                        </a:rPr>
                        <a:t>Correctional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Correctional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Correctional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576082"/>
                  </a:ext>
                </a:extLst>
              </a:tr>
              <a:tr h="440303">
                <a:tc>
                  <a:txBody>
                    <a:bodyPr/>
                    <a:lstStyle/>
                    <a:p>
                      <a:pPr algn="l" fontAlgn="b"/>
                      <a:r>
                        <a:rPr lang="en-CA" sz="1200" b="0" i="0" u="none" strike="noStrike">
                          <a:solidFill>
                            <a:srgbClr val="000000"/>
                          </a:solidFill>
                          <a:effectLst/>
                          <a:latin typeface="+mn-lt"/>
                        </a:rPr>
                        <a:t>Staying in someone else’s place because you have no alternative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Staying in someone else’s place because you have no alternative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Staying in someone else’s place because you have no alternative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481444"/>
                  </a:ext>
                </a:extLst>
              </a:tr>
              <a:tr h="660454">
                <a:tc>
                  <a:txBody>
                    <a:bodyPr/>
                    <a:lstStyle/>
                    <a:p>
                      <a:pPr algn="l" fontAlgn="b"/>
                      <a:r>
                        <a:rPr lang="en-CA" sz="1200" b="0" i="0" u="none" strike="noStrike">
                          <a:solidFill>
                            <a:srgbClr val="000000"/>
                          </a:solidFill>
                          <a:effectLst/>
                          <a:latin typeface="+mn-lt"/>
                        </a:rPr>
                        <a:t>Experiencing homelessness (e.g., shelter, living in a public place or vehicle)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Experiencing homelessness (e.g., shelter, living in a public place or vehicle)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Experiencing homelessness (e.g., shelter, living in a public place or vehicle)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691288"/>
                  </a:ext>
                </a:extLst>
              </a:tr>
              <a:tr h="440303">
                <a:tc>
                  <a:txBody>
                    <a:bodyPr/>
                    <a:lstStyle/>
                    <a:p>
                      <a:pPr algn="l" fontAlgn="b"/>
                      <a:r>
                        <a:rPr lang="en-CA" sz="1200" b="0" i="0" u="none" strike="noStrike">
                          <a:solidFill>
                            <a:srgbClr val="000000"/>
                          </a:solidFill>
                          <a:effectLst/>
                          <a:latin typeface="+mn-lt"/>
                        </a:rPr>
                        <a:t>Other housing situation (if not included above). Please specify: ________________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Other.  Please specify: ________________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969586"/>
                  </a:ext>
                </a:extLst>
              </a:tr>
              <a:tr h="220151">
                <a:tc>
                  <a:txBody>
                    <a:bodyPr/>
                    <a:lstStyle/>
                    <a:p>
                      <a:pPr algn="l" fontAlgn="b"/>
                      <a:r>
                        <a:rPr lang="en-CA" sz="1200" b="0" i="0" u="none" strike="noStrike">
                          <a:solidFill>
                            <a:srgbClr val="000000"/>
                          </a:solidFill>
                          <a:effectLst/>
                          <a:latin typeface="+mn-lt"/>
                        </a:rPr>
                        <a:t>Do not know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Do not know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Do not know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3679886"/>
                  </a:ext>
                </a:extLst>
              </a:tr>
              <a:tr h="220151">
                <a:tc>
                  <a:txBody>
                    <a:bodyPr/>
                    <a:lstStyle/>
                    <a:p>
                      <a:pPr algn="l" fontAlgn="b"/>
                      <a:r>
                        <a:rPr lang="en-CA" sz="1200" b="0" i="0" u="none" strike="noStrike">
                          <a:solidFill>
                            <a:srgbClr val="000000"/>
                          </a:solidFill>
                          <a:effectLst/>
                          <a:latin typeface="+mn-lt"/>
                        </a:rPr>
                        <a:t>Prefer not to answer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mn-lt"/>
                        </a:rPr>
                        <a:t>Prefer not to answer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Prefer not to answer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9805607"/>
                  </a:ext>
                </a:extLst>
              </a:tr>
            </a:tbl>
          </a:graphicData>
        </a:graphic>
      </p:graphicFrame>
    </p:spTree>
    <p:extLst>
      <p:ext uri="{BB962C8B-B14F-4D97-AF65-F5344CB8AC3E}">
        <p14:creationId xmlns:p14="http://schemas.microsoft.com/office/powerpoint/2010/main" val="158552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CD528-8F2F-BD01-70C6-A7849407E1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B41125-3E70-E741-7AD1-6E8D783636FB}"/>
              </a:ext>
            </a:extLst>
          </p:cNvPr>
          <p:cNvSpPr>
            <a:spLocks noGrp="1"/>
          </p:cNvSpPr>
          <p:nvPr>
            <p:ph type="title"/>
          </p:nvPr>
        </p:nvSpPr>
        <p:spPr>
          <a:xfrm>
            <a:off x="374089" y="211107"/>
            <a:ext cx="5242940" cy="398635"/>
          </a:xfrm>
        </p:spPr>
        <p:txBody>
          <a:bodyPr/>
          <a:lstStyle/>
          <a:p>
            <a:r>
              <a:rPr lang="en-CA" sz="2400" dirty="0"/>
              <a:t>Unpacking Concepts</a:t>
            </a:r>
          </a:p>
        </p:txBody>
      </p:sp>
      <p:graphicFrame>
        <p:nvGraphicFramePr>
          <p:cNvPr id="3" name="Table 2">
            <a:extLst>
              <a:ext uri="{FF2B5EF4-FFF2-40B4-BE49-F238E27FC236}">
                <a16:creationId xmlns:a16="http://schemas.microsoft.com/office/drawing/2014/main" id="{5C81A040-E431-03F7-84CA-29A042E0F0BC}"/>
              </a:ext>
            </a:extLst>
          </p:cNvPr>
          <p:cNvGraphicFramePr>
            <a:graphicFrameLocks noGrp="1"/>
          </p:cNvGraphicFramePr>
          <p:nvPr>
            <p:extLst>
              <p:ext uri="{D42A27DB-BD31-4B8C-83A1-F6EECF244321}">
                <p14:modId xmlns:p14="http://schemas.microsoft.com/office/powerpoint/2010/main" val="721933740"/>
              </p:ext>
            </p:extLst>
          </p:nvPr>
        </p:nvGraphicFramePr>
        <p:xfrm>
          <a:off x="374089" y="929311"/>
          <a:ext cx="6860428" cy="4500934"/>
        </p:xfrm>
        <a:graphic>
          <a:graphicData uri="http://schemas.openxmlformats.org/drawingml/2006/table">
            <a:tbl>
              <a:tblPr/>
              <a:tblGrid>
                <a:gridCol w="3599517">
                  <a:extLst>
                    <a:ext uri="{9D8B030D-6E8A-4147-A177-3AD203B41FA5}">
                      <a16:colId xmlns:a16="http://schemas.microsoft.com/office/drawing/2014/main" val="183268046"/>
                    </a:ext>
                  </a:extLst>
                </a:gridCol>
                <a:gridCol w="3260911">
                  <a:extLst>
                    <a:ext uri="{9D8B030D-6E8A-4147-A177-3AD203B41FA5}">
                      <a16:colId xmlns:a16="http://schemas.microsoft.com/office/drawing/2014/main" val="341059602"/>
                    </a:ext>
                  </a:extLst>
                </a:gridCol>
              </a:tblGrid>
              <a:tr h="220151">
                <a:tc gridSpan="2">
                  <a:txBody>
                    <a:bodyPr/>
                    <a:lstStyle/>
                    <a:p>
                      <a:pPr algn="l" fontAlgn="b"/>
                      <a:r>
                        <a:rPr lang="en-CA" sz="1800" b="1" i="0" u="none" strike="noStrike" dirty="0">
                          <a:solidFill>
                            <a:srgbClr val="000000"/>
                          </a:solidFill>
                          <a:effectLst/>
                          <a:latin typeface="+mn-lt"/>
                        </a:rPr>
                        <a:t>Question: What is your current housing situation?</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3841207092"/>
                  </a:ext>
                </a:extLst>
              </a:tr>
              <a:tr h="220151">
                <a:tc>
                  <a:txBody>
                    <a:bodyPr/>
                    <a:lstStyle/>
                    <a:p>
                      <a:pPr algn="l" fontAlgn="t"/>
                      <a:r>
                        <a:rPr lang="en-CA" sz="1200" b="1" i="0" u="none" strike="noStrike" dirty="0">
                          <a:solidFill>
                            <a:srgbClr val="000000"/>
                          </a:solidFill>
                          <a:effectLst/>
                          <a:latin typeface="+mn-lt"/>
                        </a:rPr>
                        <a:t>Responses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CA" sz="1200" b="1" i="0" u="none" strike="noStrike" dirty="0">
                          <a:solidFill>
                            <a:srgbClr val="000000"/>
                          </a:solidFill>
                          <a:effectLst/>
                          <a:latin typeface="+mn-lt"/>
                        </a:rPr>
                        <a:t>Concepts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677265"/>
                  </a:ext>
                </a:extLst>
              </a:tr>
              <a:tr h="220151">
                <a:tc>
                  <a:txBody>
                    <a:bodyPr/>
                    <a:lstStyle/>
                    <a:p>
                      <a:pPr algn="l" fontAlgn="b"/>
                      <a:r>
                        <a:rPr lang="en-CA" sz="1200" b="0" i="0" u="none" strike="noStrike">
                          <a:solidFill>
                            <a:srgbClr val="000000"/>
                          </a:solidFill>
                          <a:effectLst/>
                          <a:latin typeface="+mn-lt"/>
                        </a:rPr>
                        <a:t>A place you or your family owns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Owns home</a:t>
                      </a:r>
                    </a:p>
                    <a:p>
                      <a:pPr algn="l" fontAlgn="b"/>
                      <a:r>
                        <a:rPr lang="en-CA" sz="1200" b="0" i="0" u="none" strike="noStrike" dirty="0">
                          <a:solidFill>
                            <a:srgbClr val="000000"/>
                          </a:solidFill>
                          <a:effectLst/>
                          <a:latin typeface="+mn-lt"/>
                        </a:rPr>
                        <a:t>Lives in home owned by family member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355645"/>
                  </a:ext>
                </a:extLst>
              </a:tr>
              <a:tr h="220151">
                <a:tc>
                  <a:txBody>
                    <a:bodyPr/>
                    <a:lstStyle/>
                    <a:p>
                      <a:pPr algn="l" fontAlgn="b"/>
                      <a:r>
                        <a:rPr lang="en-CA" sz="1200" b="0" i="0" u="none" strike="noStrike">
                          <a:solidFill>
                            <a:srgbClr val="000000"/>
                          </a:solidFill>
                          <a:effectLst/>
                          <a:latin typeface="+mn-lt"/>
                        </a:rPr>
                        <a:t>A place you or your family rents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Lives in home that is rented</a:t>
                      </a:r>
                    </a:p>
                    <a:p>
                      <a:pPr algn="l" fontAlgn="b"/>
                      <a:r>
                        <a:rPr lang="en-CA" sz="1200" b="0" i="0" u="none" strike="noStrike" dirty="0">
                          <a:solidFill>
                            <a:srgbClr val="000000"/>
                          </a:solidFill>
                          <a:effectLst/>
                          <a:latin typeface="+mn-lt"/>
                        </a:rPr>
                        <a:t>Lives in home rented by a family member</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774949"/>
                  </a:ext>
                </a:extLst>
              </a:tr>
              <a:tr h="660454">
                <a:tc>
                  <a:txBody>
                    <a:bodyPr/>
                    <a:lstStyle/>
                    <a:p>
                      <a:pPr algn="l" fontAlgn="b"/>
                      <a:r>
                        <a:rPr lang="en-CA" sz="1200" b="0" i="0" u="none" strike="noStrike" dirty="0">
                          <a:solidFill>
                            <a:srgbClr val="000000"/>
                          </a:solidFill>
                          <a:effectLst/>
                          <a:latin typeface="+mn-lt"/>
                        </a:rPr>
                        <a:t>Social housing, Subsidized housing or Rent-geared-to income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Lives in Social housing </a:t>
                      </a:r>
                    </a:p>
                    <a:p>
                      <a:pPr algn="l" fontAlgn="b"/>
                      <a:r>
                        <a:rPr lang="en-CA" sz="1200" b="0" i="0" u="none" strike="noStrike" dirty="0">
                          <a:solidFill>
                            <a:srgbClr val="000000"/>
                          </a:solidFill>
                          <a:effectLst/>
                          <a:latin typeface="+mn-lt"/>
                        </a:rPr>
                        <a:t>Lives in Subsidized housing</a:t>
                      </a:r>
                    </a:p>
                    <a:p>
                      <a:pPr algn="l" fontAlgn="b"/>
                      <a:r>
                        <a:rPr lang="en-CA" sz="1200" b="0" i="0" u="none" strike="noStrike" dirty="0">
                          <a:solidFill>
                            <a:srgbClr val="000000"/>
                          </a:solidFill>
                          <a:effectLst/>
                          <a:latin typeface="+mn-lt"/>
                        </a:rPr>
                        <a:t>Lives in Rent-geared-to income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753832"/>
                  </a:ext>
                </a:extLst>
              </a:tr>
              <a:tr h="440303">
                <a:tc>
                  <a:txBody>
                    <a:bodyPr/>
                    <a:lstStyle/>
                    <a:p>
                      <a:pPr algn="l" fontAlgn="b"/>
                      <a:r>
                        <a:rPr lang="en-CA" sz="1200" b="0" i="0" u="none" strike="noStrike">
                          <a:solidFill>
                            <a:srgbClr val="000000"/>
                          </a:solidFill>
                          <a:effectLst/>
                          <a:latin typeface="+mn-lt"/>
                        </a:rPr>
                        <a:t>Supportive housing or Group Home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Lives in Supportive housing</a:t>
                      </a:r>
                    </a:p>
                    <a:p>
                      <a:pPr algn="l" fontAlgn="b"/>
                      <a:r>
                        <a:rPr lang="en-CA" sz="1200" b="0" i="0" u="none" strike="noStrike" dirty="0">
                          <a:solidFill>
                            <a:srgbClr val="000000"/>
                          </a:solidFill>
                          <a:effectLst/>
                          <a:latin typeface="+mn-lt"/>
                        </a:rPr>
                        <a:t>Lives in Group Home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656342"/>
                  </a:ext>
                </a:extLst>
              </a:tr>
              <a:tr h="220151">
                <a:tc>
                  <a:txBody>
                    <a:bodyPr/>
                    <a:lstStyle/>
                    <a:p>
                      <a:pPr algn="l" fontAlgn="b"/>
                      <a:r>
                        <a:rPr lang="en-CA" sz="1200" b="0" i="0" u="none" strike="noStrike">
                          <a:solidFill>
                            <a:srgbClr val="000000"/>
                          </a:solidFill>
                          <a:effectLst/>
                          <a:latin typeface="+mn-lt"/>
                        </a:rPr>
                        <a:t>Long-term care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Lives in Long-term care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103708"/>
                  </a:ext>
                </a:extLst>
              </a:tr>
              <a:tr h="220151">
                <a:tc>
                  <a:txBody>
                    <a:bodyPr/>
                    <a:lstStyle/>
                    <a:p>
                      <a:pPr algn="l" fontAlgn="b"/>
                      <a:r>
                        <a:rPr lang="en-CA" sz="1200" b="0" i="0" u="none" strike="noStrike">
                          <a:solidFill>
                            <a:srgbClr val="000000"/>
                          </a:solidFill>
                          <a:effectLst/>
                          <a:latin typeface="+mn-lt"/>
                        </a:rPr>
                        <a:t>Correctional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Incarcerated at correctional facility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576082"/>
                  </a:ext>
                </a:extLst>
              </a:tr>
              <a:tr h="440303">
                <a:tc>
                  <a:txBody>
                    <a:bodyPr/>
                    <a:lstStyle/>
                    <a:p>
                      <a:pPr algn="l" fontAlgn="b"/>
                      <a:r>
                        <a:rPr lang="en-CA" sz="1200" b="0" i="0" u="none" strike="noStrike">
                          <a:solidFill>
                            <a:srgbClr val="000000"/>
                          </a:solidFill>
                          <a:effectLst/>
                          <a:latin typeface="+mn-lt"/>
                        </a:rPr>
                        <a:t>Staying in someone else’s place because you have no alternative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Unhoused, staying with friends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481444"/>
                  </a:ext>
                </a:extLst>
              </a:tr>
              <a:tr h="660454">
                <a:tc>
                  <a:txBody>
                    <a:bodyPr/>
                    <a:lstStyle/>
                    <a:p>
                      <a:pPr algn="l" fontAlgn="b"/>
                      <a:r>
                        <a:rPr lang="en-CA" sz="1200" b="0" i="0" u="none" strike="noStrike" dirty="0">
                          <a:solidFill>
                            <a:srgbClr val="000000"/>
                          </a:solidFill>
                          <a:effectLst/>
                          <a:latin typeface="+mn-lt"/>
                        </a:rPr>
                        <a:t>Experiencing homelessness (e.g., shelter, living in a public place or vehicle)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200" b="0" i="0" u="none" strike="noStrike" dirty="0">
                          <a:solidFill>
                            <a:srgbClr val="000000"/>
                          </a:solidFill>
                          <a:effectLst/>
                          <a:latin typeface="+mn-lt"/>
                        </a:rPr>
                        <a:t>Experiencing homelessness</a:t>
                      </a:r>
                    </a:p>
                    <a:p>
                      <a:pPr algn="l" fontAlgn="b"/>
                      <a:r>
                        <a:rPr lang="en-CA" sz="1200" b="0" i="0" u="none" strike="noStrike" dirty="0">
                          <a:solidFill>
                            <a:srgbClr val="000000"/>
                          </a:solidFill>
                          <a:effectLst/>
                          <a:latin typeface="+mn-lt"/>
                        </a:rPr>
                        <a:t>Living in a shelter</a:t>
                      </a:r>
                    </a:p>
                    <a:p>
                      <a:pPr algn="l" fontAlgn="b"/>
                      <a:r>
                        <a:rPr lang="en-CA" sz="1200" b="0" i="0" u="none" strike="noStrike" dirty="0">
                          <a:solidFill>
                            <a:srgbClr val="000000"/>
                          </a:solidFill>
                          <a:effectLst/>
                          <a:latin typeface="+mn-lt"/>
                        </a:rPr>
                        <a:t>Living in a public place</a:t>
                      </a:r>
                    </a:p>
                    <a:p>
                      <a:pPr algn="l" fontAlgn="b"/>
                      <a:r>
                        <a:rPr lang="en-CA" sz="1200" b="0" i="0" u="none" strike="noStrike" dirty="0">
                          <a:solidFill>
                            <a:srgbClr val="000000"/>
                          </a:solidFill>
                          <a:effectLst/>
                          <a:latin typeface="+mn-lt"/>
                        </a:rPr>
                        <a:t>Living in a vehicle</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691288"/>
                  </a:ext>
                </a:extLst>
              </a:tr>
            </a:tbl>
          </a:graphicData>
        </a:graphic>
      </p:graphicFrame>
      <p:sp>
        <p:nvSpPr>
          <p:cNvPr id="2" name="TextBox 1">
            <a:extLst>
              <a:ext uri="{FF2B5EF4-FFF2-40B4-BE49-F238E27FC236}">
                <a16:creationId xmlns:a16="http://schemas.microsoft.com/office/drawing/2014/main" id="{278346F3-4876-E6DD-D80D-57867BBC9B70}"/>
              </a:ext>
            </a:extLst>
          </p:cNvPr>
          <p:cNvSpPr txBox="1"/>
          <p:nvPr/>
        </p:nvSpPr>
        <p:spPr>
          <a:xfrm>
            <a:off x="7340681" y="3512"/>
            <a:ext cx="1715914" cy="5940088"/>
          </a:xfrm>
          <a:prstGeom prst="rect">
            <a:avLst/>
          </a:prstGeom>
          <a:noFill/>
          <a:ln w="15875">
            <a:solidFill>
              <a:srgbClr val="7030A0"/>
            </a:solidFill>
          </a:ln>
        </p:spPr>
        <p:txBody>
          <a:bodyPr wrap="square" rtlCol="0">
            <a:spAutoFit/>
          </a:bodyPr>
          <a:lstStyle/>
          <a:p>
            <a:r>
              <a:rPr lang="en-CA" sz="1000" b="1" dirty="0">
                <a:highlight>
                  <a:srgbClr val="FFFF00"/>
                </a:highlight>
              </a:rPr>
              <a:t>Feedback:</a:t>
            </a:r>
          </a:p>
          <a:p>
            <a:r>
              <a:rPr lang="en-CA" sz="1000" dirty="0"/>
              <a:t>Are there other housing status concepts to consider?</a:t>
            </a:r>
          </a:p>
          <a:p>
            <a:pPr marL="171450" indent="-171450">
              <a:buFontTx/>
              <a:buChar char="-"/>
            </a:pPr>
            <a:r>
              <a:rPr lang="en-CA" sz="1000" dirty="0"/>
              <a:t>Students post-secondary residence</a:t>
            </a:r>
          </a:p>
          <a:p>
            <a:pPr marL="171450" indent="-171450">
              <a:buFontTx/>
              <a:buChar char="-"/>
            </a:pPr>
            <a:r>
              <a:rPr lang="en-CA" sz="1000" dirty="0"/>
              <a:t>Military housing</a:t>
            </a:r>
          </a:p>
          <a:p>
            <a:pPr marL="171450" indent="-171450">
              <a:buFontTx/>
              <a:buChar char="-"/>
            </a:pPr>
            <a:r>
              <a:rPr lang="en-CA" sz="1000" dirty="0"/>
              <a:t>temporarily displaced e.g. due to  evacuation </a:t>
            </a:r>
          </a:p>
          <a:p>
            <a:pPr marL="171450" indent="-171450">
              <a:buFontTx/>
              <a:buChar char="-"/>
            </a:pPr>
            <a:r>
              <a:rPr lang="en-CA" sz="1000" dirty="0"/>
              <a:t>Unstable/stable</a:t>
            </a:r>
          </a:p>
          <a:p>
            <a:pPr marL="171450" indent="-171450">
              <a:buFontTx/>
              <a:buChar char="-"/>
            </a:pPr>
            <a:r>
              <a:rPr lang="en-CA" sz="1000" dirty="0"/>
              <a:t>Safe/unsafe</a:t>
            </a:r>
          </a:p>
          <a:p>
            <a:pPr marL="171450" indent="-171450">
              <a:buFontTx/>
              <a:buChar char="-"/>
            </a:pPr>
            <a:r>
              <a:rPr lang="en-CA" sz="1000" dirty="0"/>
              <a:t>Home ownership and rental can still present housing instability</a:t>
            </a:r>
          </a:p>
          <a:p>
            <a:pPr marL="171450" indent="-171450">
              <a:buFontTx/>
              <a:buChar char="-"/>
            </a:pPr>
            <a:r>
              <a:rPr lang="en-CA" sz="1000" dirty="0"/>
              <a:t>What is your housing situation? is vague – “How are you currently housed?” perhaps matches actual response set. However, phrasing of question not likely to change so best option may be to put in a clarifying statement in the Data Content Standard</a:t>
            </a:r>
          </a:p>
          <a:p>
            <a:pPr marL="171450" indent="-171450">
              <a:buFontTx/>
              <a:buChar char="-"/>
            </a:pPr>
            <a:r>
              <a:rPr lang="en-CA" sz="1000" dirty="0"/>
              <a:t>Sheltered vs unsheltered is relevant but nuanced – those living in encampments might consider themselves to be sheltered</a:t>
            </a:r>
          </a:p>
          <a:p>
            <a:pPr marL="171450" indent="-171450">
              <a:buFontTx/>
              <a:buChar char="-"/>
            </a:pPr>
            <a:r>
              <a:rPr lang="en-CA" sz="1000" dirty="0"/>
              <a:t>Without granularity – erroneous assumptions made – but better than nothing?</a:t>
            </a:r>
          </a:p>
          <a:p>
            <a:pPr marL="171450" indent="-171450">
              <a:buFontTx/>
              <a:buChar char="-"/>
            </a:pPr>
            <a:endParaRPr lang="en-CA" sz="1000" dirty="0"/>
          </a:p>
        </p:txBody>
      </p:sp>
    </p:spTree>
    <p:extLst>
      <p:ext uri="{BB962C8B-B14F-4D97-AF65-F5344CB8AC3E}">
        <p14:creationId xmlns:p14="http://schemas.microsoft.com/office/powerpoint/2010/main" val="224631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A755-EE9B-FEE5-6B32-FC466C9672BA}"/>
              </a:ext>
            </a:extLst>
          </p:cNvPr>
          <p:cNvSpPr>
            <a:spLocks noGrp="1"/>
          </p:cNvSpPr>
          <p:nvPr>
            <p:ph type="title"/>
          </p:nvPr>
        </p:nvSpPr>
        <p:spPr>
          <a:xfrm>
            <a:off x="204773" y="154438"/>
            <a:ext cx="8669806" cy="398635"/>
          </a:xfrm>
        </p:spPr>
        <p:txBody>
          <a:bodyPr/>
          <a:lstStyle/>
          <a:p>
            <a:r>
              <a:rPr lang="en-CA" sz="2400" dirty="0"/>
              <a:t>SNOMED CT CA: Finding of housing ownership and tenure (finding)</a:t>
            </a:r>
          </a:p>
        </p:txBody>
      </p:sp>
      <p:grpSp>
        <p:nvGrpSpPr>
          <p:cNvPr id="16" name="Group 15">
            <a:extLst>
              <a:ext uri="{FF2B5EF4-FFF2-40B4-BE49-F238E27FC236}">
                <a16:creationId xmlns:a16="http://schemas.microsoft.com/office/drawing/2014/main" id="{4E501B4A-AB40-2579-D86F-A99A5A3105F4}"/>
              </a:ext>
            </a:extLst>
          </p:cNvPr>
          <p:cNvGrpSpPr/>
          <p:nvPr/>
        </p:nvGrpSpPr>
        <p:grpSpPr>
          <a:xfrm>
            <a:off x="284496" y="881488"/>
            <a:ext cx="4679390" cy="4492736"/>
            <a:chOff x="3719259" y="932192"/>
            <a:chExt cx="5219968" cy="4800847"/>
          </a:xfrm>
        </p:grpSpPr>
        <p:pic>
          <p:nvPicPr>
            <p:cNvPr id="5" name="Picture 4">
              <a:extLst>
                <a:ext uri="{FF2B5EF4-FFF2-40B4-BE49-F238E27FC236}">
                  <a16:creationId xmlns:a16="http://schemas.microsoft.com/office/drawing/2014/main" id="{E9072B60-47AD-EE1D-A741-B9E5EF53ED5D}"/>
                </a:ext>
              </a:extLst>
            </p:cNvPr>
            <p:cNvPicPr>
              <a:picLocks noChangeAspect="1"/>
            </p:cNvPicPr>
            <p:nvPr/>
          </p:nvPicPr>
          <p:blipFill>
            <a:blip r:embed="rId2"/>
            <a:stretch>
              <a:fillRect/>
            </a:stretch>
          </p:blipFill>
          <p:spPr>
            <a:xfrm>
              <a:off x="3719259" y="932192"/>
              <a:ext cx="5219968" cy="4800847"/>
            </a:xfrm>
            <a:prstGeom prst="rect">
              <a:avLst/>
            </a:prstGeom>
          </p:spPr>
        </p:pic>
        <p:cxnSp>
          <p:nvCxnSpPr>
            <p:cNvPr id="10" name="Straight Arrow Connector 9">
              <a:extLst>
                <a:ext uri="{FF2B5EF4-FFF2-40B4-BE49-F238E27FC236}">
                  <a16:creationId xmlns:a16="http://schemas.microsoft.com/office/drawing/2014/main" id="{C2352C14-1B0E-B2EA-F57A-21494FB5CBA1}"/>
                </a:ext>
              </a:extLst>
            </p:cNvPr>
            <p:cNvCxnSpPr>
              <a:cxnSpLocks/>
            </p:cNvCxnSpPr>
            <p:nvPr/>
          </p:nvCxnSpPr>
          <p:spPr>
            <a:xfrm flipH="1">
              <a:off x="6778279" y="1609805"/>
              <a:ext cx="41397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4BB079A-AD54-DB7E-1D95-965C889E8113}"/>
                </a:ext>
              </a:extLst>
            </p:cNvPr>
            <p:cNvCxnSpPr>
              <a:cxnSpLocks/>
            </p:cNvCxnSpPr>
            <p:nvPr/>
          </p:nvCxnSpPr>
          <p:spPr>
            <a:xfrm flipH="1">
              <a:off x="6876891" y="2246299"/>
              <a:ext cx="41397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FF1200F-F0AF-7821-44FD-67D0D21C2485}"/>
                </a:ext>
              </a:extLst>
            </p:cNvPr>
            <p:cNvCxnSpPr>
              <a:cxnSpLocks/>
            </p:cNvCxnSpPr>
            <p:nvPr/>
          </p:nvCxnSpPr>
          <p:spPr>
            <a:xfrm flipH="1">
              <a:off x="5492484" y="2683008"/>
              <a:ext cx="41397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A3B2721-F731-D08F-6952-2A3612B0F244}"/>
                </a:ext>
              </a:extLst>
            </p:cNvPr>
            <p:cNvCxnSpPr>
              <a:cxnSpLocks/>
            </p:cNvCxnSpPr>
            <p:nvPr/>
          </p:nvCxnSpPr>
          <p:spPr>
            <a:xfrm flipH="1">
              <a:off x="7290868" y="2866144"/>
              <a:ext cx="41397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C1D687D3-8B85-B0EB-E030-DD67D4022123}"/>
              </a:ext>
            </a:extLst>
          </p:cNvPr>
          <p:cNvPicPr>
            <a:picLocks noChangeAspect="1"/>
          </p:cNvPicPr>
          <p:nvPr/>
        </p:nvPicPr>
        <p:blipFill>
          <a:blip r:embed="rId3"/>
          <a:stretch>
            <a:fillRect/>
          </a:stretch>
        </p:blipFill>
        <p:spPr>
          <a:xfrm>
            <a:off x="5075821" y="1025425"/>
            <a:ext cx="3791145" cy="3892750"/>
          </a:xfrm>
          <a:prstGeom prst="rect">
            <a:avLst/>
          </a:prstGeom>
          <a:ln w="15875">
            <a:solidFill>
              <a:srgbClr val="0070C0"/>
            </a:solidFill>
          </a:ln>
        </p:spPr>
      </p:pic>
      <p:cxnSp>
        <p:nvCxnSpPr>
          <p:cNvPr id="19" name="Straight Arrow Connector 18">
            <a:extLst>
              <a:ext uri="{FF2B5EF4-FFF2-40B4-BE49-F238E27FC236}">
                <a16:creationId xmlns:a16="http://schemas.microsoft.com/office/drawing/2014/main" id="{CC9F0E1B-7223-5295-4BF0-53782B233535}"/>
              </a:ext>
            </a:extLst>
          </p:cNvPr>
          <p:cNvCxnSpPr>
            <a:cxnSpLocks/>
          </p:cNvCxnSpPr>
          <p:nvPr/>
        </p:nvCxnSpPr>
        <p:spPr>
          <a:xfrm flipH="1">
            <a:off x="7282399" y="1091711"/>
            <a:ext cx="371106"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2C10EEB-D45C-4F90-88E2-18BD9AFA98AD}"/>
              </a:ext>
            </a:extLst>
          </p:cNvPr>
          <p:cNvCxnSpPr>
            <a:cxnSpLocks/>
          </p:cNvCxnSpPr>
          <p:nvPr/>
        </p:nvCxnSpPr>
        <p:spPr>
          <a:xfrm flipH="1">
            <a:off x="7880474" y="1344004"/>
            <a:ext cx="371106"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520868F-9316-DEA7-B93F-9154A756D858}"/>
              </a:ext>
            </a:extLst>
          </p:cNvPr>
          <p:cNvCxnSpPr>
            <a:cxnSpLocks/>
          </p:cNvCxnSpPr>
          <p:nvPr/>
        </p:nvCxnSpPr>
        <p:spPr>
          <a:xfrm flipH="1">
            <a:off x="7549771" y="2579853"/>
            <a:ext cx="371106"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6E53B1C-9D2A-80E9-5422-D7B451D9B0D3}"/>
              </a:ext>
            </a:extLst>
          </p:cNvPr>
          <p:cNvCxnSpPr>
            <a:cxnSpLocks/>
          </p:cNvCxnSpPr>
          <p:nvPr/>
        </p:nvCxnSpPr>
        <p:spPr>
          <a:xfrm flipH="1">
            <a:off x="7178665" y="4030855"/>
            <a:ext cx="371106"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209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3AAC-CF54-0214-7420-6BB909D164E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F443DFF-F8C9-DBAC-4104-91974902C127}"/>
              </a:ext>
            </a:extLst>
          </p:cNvPr>
          <p:cNvSpPr>
            <a:spLocks noGrp="1"/>
          </p:cNvSpPr>
          <p:nvPr>
            <p:ph type="title"/>
          </p:nvPr>
        </p:nvSpPr>
        <p:spPr>
          <a:xfrm>
            <a:off x="457200" y="503100"/>
            <a:ext cx="8229600" cy="398635"/>
          </a:xfrm>
        </p:spPr>
        <p:txBody>
          <a:bodyPr/>
          <a:lstStyle/>
          <a:p>
            <a:r>
              <a:rPr lang="en-CA" sz="2400" dirty="0"/>
              <a:t>Value Set Options: Housing - Finding Branch</a:t>
            </a:r>
          </a:p>
        </p:txBody>
      </p:sp>
      <p:sp>
        <p:nvSpPr>
          <p:cNvPr id="10" name="Picture Placeholder 5">
            <a:extLst>
              <a:ext uri="{FF2B5EF4-FFF2-40B4-BE49-F238E27FC236}">
                <a16:creationId xmlns:a16="http://schemas.microsoft.com/office/drawing/2014/main" id="{3721A203-5D22-D0A9-9AF7-AC180B7818D8}"/>
              </a:ext>
            </a:extLst>
          </p:cNvPr>
          <p:cNvSpPr>
            <a:spLocks noGrp="1"/>
          </p:cNvSpPr>
          <p:nvPr/>
        </p:nvSpPr>
        <p:spPr>
          <a:xfrm>
            <a:off x="2418972" y="1584324"/>
            <a:ext cx="3383342" cy="3204029"/>
          </a:xfrm>
          <a:prstGeom prst="rect">
            <a:avLst/>
          </a:prstGeom>
        </p:spPr>
        <p:txBody>
          <a:bodyPr vert="horz" wrap="square" lIns="0" tIns="0" rIns="0" bIns="0" rtlCol="0">
            <a:normAutofit/>
          </a:bodyPr>
          <a:lstStyle>
            <a:lvl1pPr marL="0" indent="0" algn="ctr" defTabSz="914400" rtl="0" eaLnBrk="1" latinLnBrk="0" hangingPunct="1">
              <a:lnSpc>
                <a:spcPts val="2100"/>
              </a:lnSpc>
              <a:spcBef>
                <a:spcPts val="600"/>
              </a:spcBef>
              <a:spcAft>
                <a:spcPts val="600"/>
              </a:spcAft>
              <a:buFont typeface="Arial" panose="020B0604020202020204" pitchFamily="34" charset="0"/>
              <a:buNone/>
              <a:defRPr sz="2000" b="1" kern="1200">
                <a:solidFill>
                  <a:srgbClr val="002060"/>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a:p>
        </p:txBody>
      </p:sp>
      <p:pic>
        <p:nvPicPr>
          <p:cNvPr id="13" name="Picture 12">
            <a:extLst>
              <a:ext uri="{FF2B5EF4-FFF2-40B4-BE49-F238E27FC236}">
                <a16:creationId xmlns:a16="http://schemas.microsoft.com/office/drawing/2014/main" id="{79FE68BD-9DC8-6034-0F02-9CCD02189662}"/>
              </a:ext>
            </a:extLst>
          </p:cNvPr>
          <p:cNvPicPr>
            <a:picLocks noChangeAspect="1"/>
          </p:cNvPicPr>
          <p:nvPr/>
        </p:nvPicPr>
        <p:blipFill>
          <a:blip r:embed="rId3"/>
          <a:stretch>
            <a:fillRect/>
          </a:stretch>
        </p:blipFill>
        <p:spPr>
          <a:xfrm>
            <a:off x="457200" y="1313448"/>
            <a:ext cx="8337176" cy="3076551"/>
          </a:xfrm>
          <a:prstGeom prst="rect">
            <a:avLst/>
          </a:prstGeom>
        </p:spPr>
      </p:pic>
    </p:spTree>
    <p:extLst>
      <p:ext uri="{BB962C8B-B14F-4D97-AF65-F5344CB8AC3E}">
        <p14:creationId xmlns:p14="http://schemas.microsoft.com/office/powerpoint/2010/main" val="3951829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DF89DB-BEA5-5FED-C942-9C573ADF62F8}"/>
              </a:ext>
            </a:extLst>
          </p:cNvPr>
          <p:cNvSpPr>
            <a:spLocks noGrp="1"/>
          </p:cNvSpPr>
          <p:nvPr>
            <p:ph type="title"/>
          </p:nvPr>
        </p:nvSpPr>
        <p:spPr>
          <a:xfrm>
            <a:off x="457200" y="503100"/>
            <a:ext cx="8229600" cy="398635"/>
          </a:xfrm>
        </p:spPr>
        <p:txBody>
          <a:bodyPr/>
          <a:lstStyle/>
          <a:p>
            <a:r>
              <a:rPr lang="en-CA" sz="2400" dirty="0"/>
              <a:t>Value Set Options: Housing - Environment Branch</a:t>
            </a:r>
          </a:p>
        </p:txBody>
      </p:sp>
      <p:sp>
        <p:nvSpPr>
          <p:cNvPr id="10" name="Picture Placeholder 5">
            <a:extLst>
              <a:ext uri="{FF2B5EF4-FFF2-40B4-BE49-F238E27FC236}">
                <a16:creationId xmlns:a16="http://schemas.microsoft.com/office/drawing/2014/main" id="{350D8535-651E-2598-8206-425BF9136895}"/>
              </a:ext>
            </a:extLst>
          </p:cNvPr>
          <p:cNvSpPr>
            <a:spLocks noGrp="1"/>
          </p:cNvSpPr>
          <p:nvPr/>
        </p:nvSpPr>
        <p:spPr>
          <a:xfrm>
            <a:off x="2418972" y="1584324"/>
            <a:ext cx="3383342" cy="3204029"/>
          </a:xfrm>
          <a:prstGeom prst="rect">
            <a:avLst/>
          </a:prstGeom>
        </p:spPr>
        <p:txBody>
          <a:bodyPr vert="horz" wrap="square" lIns="0" tIns="0" rIns="0" bIns="0" rtlCol="0">
            <a:normAutofit/>
          </a:bodyPr>
          <a:lstStyle>
            <a:lvl1pPr marL="0" indent="0" algn="ctr" defTabSz="914400" rtl="0" eaLnBrk="1" latinLnBrk="0" hangingPunct="1">
              <a:lnSpc>
                <a:spcPts val="2100"/>
              </a:lnSpc>
              <a:spcBef>
                <a:spcPts val="600"/>
              </a:spcBef>
              <a:spcAft>
                <a:spcPts val="600"/>
              </a:spcAft>
              <a:buFont typeface="Arial" panose="020B0604020202020204" pitchFamily="34" charset="0"/>
              <a:buNone/>
              <a:defRPr sz="2000" b="1" kern="1200">
                <a:solidFill>
                  <a:srgbClr val="002060"/>
                </a:solidFill>
                <a:latin typeface="+mn-lt"/>
                <a:ea typeface="+mn-ea"/>
                <a:cs typeface="+mn-cs"/>
              </a:defRPr>
            </a:lvl1pPr>
            <a:lvl2pPr marL="361950" indent="-171450" algn="l" defTabSz="914400" rtl="0" eaLnBrk="1" latinLnBrk="0" hangingPunct="1">
              <a:lnSpc>
                <a:spcPts val="2100"/>
              </a:lnSpc>
              <a:spcBef>
                <a:spcPts val="600"/>
              </a:spcBef>
              <a:spcAft>
                <a:spcPts val="600"/>
              </a:spcAft>
              <a:buFont typeface="Courier New" panose="02070309020205020404" pitchFamily="49" charset="0"/>
              <a:buChar char="-"/>
              <a:tabLst/>
              <a:defRPr sz="1600" kern="1200">
                <a:solidFill>
                  <a:schemeClr val="tx1"/>
                </a:solidFill>
                <a:latin typeface="+mn-lt"/>
                <a:ea typeface="+mn-ea"/>
                <a:cs typeface="+mn-cs"/>
              </a:defRPr>
            </a:lvl2pPr>
            <a:lvl3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3pPr>
            <a:lvl4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4pPr>
            <a:lvl5pPr marL="361950" indent="-171450" algn="l" defTabSz="914400" rtl="0" eaLnBrk="1" latinLnBrk="0" hangingPunct="1">
              <a:lnSpc>
                <a:spcPts val="2100"/>
              </a:lnSpc>
              <a:spcBef>
                <a:spcPts val="600"/>
              </a:spcBef>
              <a:spcAft>
                <a:spcPts val="600"/>
              </a:spcAft>
              <a:buFont typeface="Courier New" panose="02070309020205020404" pitchFamily="49"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a:p>
        </p:txBody>
      </p:sp>
      <p:pic>
        <p:nvPicPr>
          <p:cNvPr id="15" name="Picture 14">
            <a:extLst>
              <a:ext uri="{FF2B5EF4-FFF2-40B4-BE49-F238E27FC236}">
                <a16:creationId xmlns:a16="http://schemas.microsoft.com/office/drawing/2014/main" id="{A2FDFDA3-F890-A243-5CE5-10A3DA2E9385}"/>
              </a:ext>
            </a:extLst>
          </p:cNvPr>
          <p:cNvPicPr>
            <a:picLocks noChangeAspect="1"/>
          </p:cNvPicPr>
          <p:nvPr/>
        </p:nvPicPr>
        <p:blipFill>
          <a:blip r:embed="rId3"/>
          <a:stretch>
            <a:fillRect/>
          </a:stretch>
        </p:blipFill>
        <p:spPr>
          <a:xfrm>
            <a:off x="203029" y="1787397"/>
            <a:ext cx="8556769" cy="2109112"/>
          </a:xfrm>
          <a:prstGeom prst="rect">
            <a:avLst/>
          </a:prstGeom>
          <a:ln>
            <a:solidFill>
              <a:schemeClr val="tx1"/>
            </a:solidFill>
          </a:ln>
        </p:spPr>
      </p:pic>
    </p:spTree>
    <p:extLst>
      <p:ext uri="{BB962C8B-B14F-4D97-AF65-F5344CB8AC3E}">
        <p14:creationId xmlns:p14="http://schemas.microsoft.com/office/powerpoint/2010/main" val="159631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8B4A-C8D7-E652-4EB0-819280DBC7D3}"/>
              </a:ext>
            </a:extLst>
          </p:cNvPr>
          <p:cNvSpPr>
            <a:spLocks noGrp="1"/>
          </p:cNvSpPr>
          <p:nvPr>
            <p:ph type="title"/>
          </p:nvPr>
        </p:nvSpPr>
        <p:spPr>
          <a:xfrm>
            <a:off x="457200" y="288554"/>
            <a:ext cx="8229600" cy="398635"/>
          </a:xfrm>
        </p:spPr>
        <p:txBody>
          <a:bodyPr/>
          <a:lstStyle/>
          <a:p>
            <a:r>
              <a:rPr lang="en-CA" sz="2400" dirty="0"/>
              <a:t>Ontario Health Mental Health and Addictions PDS</a:t>
            </a:r>
          </a:p>
        </p:txBody>
      </p:sp>
      <p:pic>
        <p:nvPicPr>
          <p:cNvPr id="7" name="Picture 6">
            <a:extLst>
              <a:ext uri="{FF2B5EF4-FFF2-40B4-BE49-F238E27FC236}">
                <a16:creationId xmlns:a16="http://schemas.microsoft.com/office/drawing/2014/main" id="{162061D0-60BE-3E64-5D09-64F5DD4ACF95}"/>
              </a:ext>
            </a:extLst>
          </p:cNvPr>
          <p:cNvPicPr>
            <a:picLocks noChangeAspect="1"/>
          </p:cNvPicPr>
          <p:nvPr/>
        </p:nvPicPr>
        <p:blipFill>
          <a:blip r:embed="rId2"/>
          <a:stretch>
            <a:fillRect/>
          </a:stretch>
        </p:blipFill>
        <p:spPr>
          <a:xfrm>
            <a:off x="753035" y="892068"/>
            <a:ext cx="7029055" cy="4553938"/>
          </a:xfrm>
          <a:prstGeom prst="rect">
            <a:avLst/>
          </a:prstGeom>
        </p:spPr>
      </p:pic>
    </p:spTree>
    <p:extLst>
      <p:ext uri="{BB962C8B-B14F-4D97-AF65-F5344CB8AC3E}">
        <p14:creationId xmlns:p14="http://schemas.microsoft.com/office/powerpoint/2010/main" val="261391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B1171-E43C-ED52-0016-63F0493B3011}"/>
              </a:ext>
            </a:extLst>
          </p:cNvPr>
          <p:cNvSpPr txBox="1"/>
          <p:nvPr/>
        </p:nvSpPr>
        <p:spPr>
          <a:xfrm>
            <a:off x="2420471" y="1690487"/>
            <a:ext cx="4525895" cy="523220"/>
          </a:xfrm>
          <a:prstGeom prst="rect">
            <a:avLst/>
          </a:prstGeom>
          <a:noFill/>
        </p:spPr>
        <p:txBody>
          <a:bodyPr wrap="square" rtlCol="0">
            <a:spAutoFit/>
          </a:bodyPr>
          <a:lstStyle/>
          <a:p>
            <a:r>
              <a:rPr lang="en-CA" dirty="0"/>
              <a:t>Move to spreadsheet for Housing Status concept mapping details</a:t>
            </a:r>
          </a:p>
        </p:txBody>
      </p:sp>
    </p:spTree>
    <p:extLst>
      <p:ext uri="{BB962C8B-B14F-4D97-AF65-F5344CB8AC3E}">
        <p14:creationId xmlns:p14="http://schemas.microsoft.com/office/powerpoint/2010/main" val="330209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8E1A3-50B6-7C01-AEFA-2AC92243E40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AE87DCE-3BAB-F771-CDBD-7F5CB3B12C39}"/>
              </a:ext>
            </a:extLst>
          </p:cNvPr>
          <p:cNvSpPr>
            <a:spLocks noGrp="1"/>
          </p:cNvSpPr>
          <p:nvPr>
            <p:ph type="body" sz="quarter" idx="14"/>
          </p:nvPr>
        </p:nvSpPr>
        <p:spPr>
          <a:xfrm>
            <a:off x="1186954" y="1617142"/>
            <a:ext cx="7957046" cy="2105765"/>
          </a:xfrm>
        </p:spPr>
        <p:txBody>
          <a:bodyPr/>
          <a:lstStyle/>
          <a:p>
            <a:r>
              <a:rPr lang="en-US" sz="3600" dirty="0"/>
              <a:t>SDOH: Education - Value set exploration</a:t>
            </a:r>
            <a:endParaRPr lang="en-CA" dirty="0"/>
          </a:p>
        </p:txBody>
      </p:sp>
    </p:spTree>
    <p:extLst>
      <p:ext uri="{BB962C8B-B14F-4D97-AF65-F5344CB8AC3E}">
        <p14:creationId xmlns:p14="http://schemas.microsoft.com/office/powerpoint/2010/main" val="294290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a:solidFill>
                  <a:srgbClr val="00A199"/>
                </a:solidFill>
                <a:effectLst/>
                <a:latin typeface="Calibri" panose="020F0502020204030204" pitchFamily="34" charset="0"/>
              </a:rPr>
              <a:t>Land acknowledgement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365254"/>
                </a:solidFill>
                <a:effectLst/>
                <a:latin typeface="Calibri" panose="020F0502020204030204" pitchFamily="34" charset="0"/>
              </a:rPr>
              <a:t>We would like to acknowledge the lands that we occupy, whether treaty or unceded. We recognize that these lands are home to many diverse First Nations, Inuit and Métis Peoples.</a:t>
            </a:r>
            <a:endParaRPr lang="en-US" b="0" i="0">
              <a:solidFill>
                <a:srgbClr val="000000"/>
              </a:solidFill>
              <a:effectLst/>
              <a:latin typeface="Segoe UI" panose="020B0502040204020203" pitchFamily="34" charset="0"/>
            </a:endParaRPr>
          </a:p>
          <a:p>
            <a:endParaRPr lang="en-CA"/>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8502C-416A-8D1C-EF21-30FE392D6F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7E0C6A1-EBB8-BBE5-0780-76142AC00E41}"/>
              </a:ext>
            </a:extLst>
          </p:cNvPr>
          <p:cNvSpPr>
            <a:spLocks noGrp="1"/>
          </p:cNvSpPr>
          <p:nvPr>
            <p:ph type="title"/>
          </p:nvPr>
        </p:nvSpPr>
        <p:spPr>
          <a:xfrm>
            <a:off x="457200" y="323806"/>
            <a:ext cx="8229600" cy="398635"/>
          </a:xfrm>
        </p:spPr>
        <p:txBody>
          <a:bodyPr/>
          <a:lstStyle/>
          <a:p>
            <a:r>
              <a:rPr lang="en-CA" sz="2400" dirty="0"/>
              <a:t>Leading SDOH Screening Tool: Education</a:t>
            </a:r>
          </a:p>
        </p:txBody>
      </p:sp>
      <p:graphicFrame>
        <p:nvGraphicFramePr>
          <p:cNvPr id="2" name="Table 1">
            <a:extLst>
              <a:ext uri="{FF2B5EF4-FFF2-40B4-BE49-F238E27FC236}">
                <a16:creationId xmlns:a16="http://schemas.microsoft.com/office/drawing/2014/main" id="{72005F7F-461D-81C9-9416-58AC29333D75}"/>
              </a:ext>
            </a:extLst>
          </p:cNvPr>
          <p:cNvGraphicFramePr>
            <a:graphicFrameLocks noGrp="1"/>
          </p:cNvGraphicFramePr>
          <p:nvPr>
            <p:extLst>
              <p:ext uri="{D42A27DB-BD31-4B8C-83A1-F6EECF244321}">
                <p14:modId xmlns:p14="http://schemas.microsoft.com/office/powerpoint/2010/main" val="3220392276"/>
              </p:ext>
            </p:extLst>
          </p:nvPr>
        </p:nvGraphicFramePr>
        <p:xfrm>
          <a:off x="457200" y="944318"/>
          <a:ext cx="8068235" cy="4635594"/>
        </p:xfrm>
        <a:graphic>
          <a:graphicData uri="http://schemas.openxmlformats.org/drawingml/2006/table">
            <a:tbl>
              <a:tblPr>
                <a:tableStyleId>{B2A4382F-CAB0-4629-B1BA-8C671CB8BB92}</a:tableStyleId>
              </a:tblPr>
              <a:tblGrid>
                <a:gridCol w="2564321">
                  <a:extLst>
                    <a:ext uri="{9D8B030D-6E8A-4147-A177-3AD203B41FA5}">
                      <a16:colId xmlns:a16="http://schemas.microsoft.com/office/drawing/2014/main" val="2627736900"/>
                    </a:ext>
                  </a:extLst>
                </a:gridCol>
                <a:gridCol w="2751957">
                  <a:extLst>
                    <a:ext uri="{9D8B030D-6E8A-4147-A177-3AD203B41FA5}">
                      <a16:colId xmlns:a16="http://schemas.microsoft.com/office/drawing/2014/main" val="2918454012"/>
                    </a:ext>
                  </a:extLst>
                </a:gridCol>
                <a:gridCol w="2751957">
                  <a:extLst>
                    <a:ext uri="{9D8B030D-6E8A-4147-A177-3AD203B41FA5}">
                      <a16:colId xmlns:a16="http://schemas.microsoft.com/office/drawing/2014/main" val="3385247093"/>
                    </a:ext>
                  </a:extLst>
                </a:gridCol>
              </a:tblGrid>
              <a:tr h="205406">
                <a:tc gridSpan="3">
                  <a:txBody>
                    <a:bodyPr/>
                    <a:lstStyle/>
                    <a:p>
                      <a:pPr algn="l" fontAlgn="b"/>
                      <a:r>
                        <a:rPr lang="en-CA" sz="1200" b="1" u="none" strike="noStrike" dirty="0">
                          <a:effectLst/>
                        </a:rPr>
                        <a:t>Question: What is your current level of education?</a:t>
                      </a:r>
                      <a:endParaRPr lang="en-CA" sz="1200" b="1" i="0" u="none" strike="noStrike" dirty="0">
                        <a:solidFill>
                          <a:srgbClr val="000000"/>
                        </a:solidFill>
                        <a:effectLst/>
                        <a:latin typeface="Aptos Narrow" panose="020B0004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982778786"/>
                  </a:ext>
                </a:extLst>
              </a:tr>
              <a:tr h="137380">
                <a:tc>
                  <a:txBody>
                    <a:bodyPr/>
                    <a:lstStyle/>
                    <a:p>
                      <a:pPr algn="l" fontAlgn="t"/>
                      <a:r>
                        <a:rPr lang="en-CA" sz="1000" u="none" strike="noStrike">
                          <a:effectLst/>
                        </a:rPr>
                        <a:t>SPARK</a:t>
                      </a:r>
                      <a:endParaRPr lang="en-CA" sz="1000" b="1" i="0" u="none" strike="noStrike">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dirty="0">
                          <a:effectLst/>
                        </a:rPr>
                        <a:t>OH </a:t>
                      </a:r>
                      <a:endParaRPr lang="en-CA" sz="1000" b="1" i="0" u="none" strike="noStrike" dirty="0">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Alliance Telus</a:t>
                      </a:r>
                      <a:endParaRPr lang="en-CA" sz="1000" b="1" i="0" u="none" strike="noStrike">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498448"/>
                  </a:ext>
                </a:extLst>
              </a:tr>
              <a:tr h="274758">
                <a:tc>
                  <a:txBody>
                    <a:bodyPr/>
                    <a:lstStyle/>
                    <a:p>
                      <a:pPr algn="l" fontAlgn="t"/>
                      <a:r>
                        <a:rPr lang="en-CA" sz="1000" u="none" strike="noStrike" dirty="0">
                          <a:effectLst/>
                        </a:rPr>
                        <a:t>No formal schooling </a:t>
                      </a:r>
                      <a:br>
                        <a:rPr lang="en-CA" sz="1000" u="none" strike="noStrike" dirty="0">
                          <a:effectLst/>
                        </a:rPr>
                      </a:br>
                      <a:endParaRPr lang="en-CA" sz="1000" b="0" i="0" u="none" strike="noStrike" dirty="0">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No formal schooling </a:t>
                      </a:r>
                      <a:br>
                        <a:rPr lang="en-CA" sz="1000" u="none" strike="noStrike">
                          <a:effectLst/>
                        </a:rPr>
                      </a:br>
                      <a:endParaRPr lang="en-CA" sz="1000" b="0" i="0" u="none" strike="noStrike">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 </a:t>
                      </a:r>
                      <a:endParaRPr lang="en-CA" sz="1000" b="0" i="0" u="none" strike="noStrike">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915956"/>
                  </a:ext>
                </a:extLst>
              </a:tr>
              <a:tr h="274758">
                <a:tc>
                  <a:txBody>
                    <a:bodyPr/>
                    <a:lstStyle/>
                    <a:p>
                      <a:pPr algn="l" fontAlgn="t"/>
                      <a:r>
                        <a:rPr lang="en-CA" sz="1000" u="none" strike="noStrike">
                          <a:effectLst/>
                        </a:rPr>
                        <a:t>Grade school (grade 1-8)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Grade school (grade 1-8)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Grade school (grade 1-8)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156207"/>
                  </a:ext>
                </a:extLst>
              </a:tr>
              <a:tr h="274758">
                <a:tc>
                  <a:txBody>
                    <a:bodyPr/>
                    <a:lstStyle/>
                    <a:p>
                      <a:pPr algn="l" fontAlgn="t"/>
                      <a:r>
                        <a:rPr lang="en-CA" sz="1000" u="none" strike="noStrike" dirty="0">
                          <a:effectLst/>
                        </a:rPr>
                        <a:t>Some high school, but did not graduate</a:t>
                      </a: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dirty="0">
                          <a:effectLst/>
                        </a:rPr>
                        <a:t>Some high school, but did not graduate</a:t>
                      </a: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Some high school, but did not graduate</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9334351"/>
                  </a:ext>
                </a:extLst>
              </a:tr>
              <a:tr h="274758">
                <a:tc>
                  <a:txBody>
                    <a:bodyPr/>
                    <a:lstStyle/>
                    <a:p>
                      <a:pPr algn="l" fontAlgn="t"/>
                      <a:r>
                        <a:rPr lang="en-CA" sz="1000" u="none" strike="noStrike">
                          <a:effectLst/>
                        </a:rPr>
                        <a:t>High school or high school equivalency certificate (grade 9-12)</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High school or high school equivalency certificate (grade 9-12)</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High school or high school equivalency certificate (grade 9-12)</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276804"/>
                  </a:ext>
                </a:extLst>
              </a:tr>
              <a:tr h="412140">
                <a:tc>
                  <a:txBody>
                    <a:bodyPr/>
                    <a:lstStyle/>
                    <a:p>
                      <a:pPr algn="l" fontAlgn="t"/>
                      <a:r>
                        <a:rPr lang="en-CA" sz="1000" u="none" strike="noStrike">
                          <a:effectLst/>
                        </a:rPr>
                        <a:t>Completed Registered Apprenticeship or other trades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Completed Registered Apprenticeship or other trades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Completed Registered Apprenticeship or other trades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178446"/>
                  </a:ext>
                </a:extLst>
              </a:tr>
              <a:tr h="412140">
                <a:tc>
                  <a:txBody>
                    <a:bodyPr/>
                    <a:lstStyle/>
                    <a:p>
                      <a:pPr algn="l" fontAlgn="t"/>
                      <a:r>
                        <a:rPr lang="en-CA" sz="1000" u="none" strike="noStrike">
                          <a:effectLst/>
                        </a:rPr>
                        <a:t>College, CEGEP or other non-university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College, CEGEP or other non-university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College, CEGEP or other non-university certificate or diploma (or ongoing)</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5780488"/>
                  </a:ext>
                </a:extLst>
              </a:tr>
              <a:tr h="274758">
                <a:tc>
                  <a:txBody>
                    <a:bodyPr/>
                    <a:lstStyle/>
                    <a:p>
                      <a:pPr algn="l" fontAlgn="t"/>
                      <a:r>
                        <a:rPr lang="en-CA" sz="1000" u="none" strike="noStrike">
                          <a:effectLst/>
                        </a:rPr>
                        <a:t>Undergraduate degree or some university</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Undergraduate degree or some university</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Undergraduate degree or some university</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209659"/>
                  </a:ext>
                </a:extLst>
              </a:tr>
              <a:tr h="412140">
                <a:tc>
                  <a:txBody>
                    <a:bodyPr/>
                    <a:lstStyle/>
                    <a:p>
                      <a:pPr algn="l" fontAlgn="t"/>
                      <a:r>
                        <a:rPr lang="en-CA" sz="1000" u="none" strike="noStrike" dirty="0">
                          <a:effectLst/>
                        </a:rPr>
                        <a:t>Postgraduate degree or professional designation (e.g., Master’s, PhD, MD)</a:t>
                      </a: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Postgraduate degree or professional designation (e.g., Master’s, PhD, MD)</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Postgraduate degree or professional designation (e.g., Master’s, PhD, MD)</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2753604"/>
                  </a:ext>
                </a:extLst>
              </a:tr>
              <a:tr h="137380">
                <a:tc>
                  <a:txBody>
                    <a:bodyPr/>
                    <a:lstStyle/>
                    <a:p>
                      <a:pPr algn="l" fontAlgn="t"/>
                      <a:r>
                        <a:rPr lang="en-CA" sz="1000" u="none" strike="noStrike">
                          <a:effectLst/>
                        </a:rPr>
                        <a:t>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Not Applicable</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161936"/>
                  </a:ext>
                </a:extLst>
              </a:tr>
              <a:tr h="137380">
                <a:tc>
                  <a:txBody>
                    <a:bodyPr/>
                    <a:lstStyle/>
                    <a:p>
                      <a:pPr algn="l" fontAlgn="t"/>
                      <a:r>
                        <a:rPr lang="en-CA" sz="1000" u="none" strike="noStrike">
                          <a:effectLst/>
                        </a:rPr>
                        <a:t>Do not know</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Do not know</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Do not know</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762062"/>
                  </a:ext>
                </a:extLst>
              </a:tr>
              <a:tr h="137380">
                <a:tc>
                  <a:txBody>
                    <a:bodyPr/>
                    <a:lstStyle/>
                    <a:p>
                      <a:pPr algn="l" fontAlgn="t"/>
                      <a:r>
                        <a:rPr lang="en-CA" sz="1000" u="none" strike="noStrike" dirty="0">
                          <a:effectLst/>
                        </a:rPr>
                        <a:t>Prefer not to answer</a:t>
                      </a: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dirty="0">
                          <a:effectLst/>
                        </a:rPr>
                        <a:t>Prefer not to answer</a:t>
                      </a: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Prefer not to answer</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308739"/>
                  </a:ext>
                </a:extLst>
              </a:tr>
              <a:tr h="274758">
                <a:tc>
                  <a:txBody>
                    <a:bodyPr/>
                    <a:lstStyle/>
                    <a:p>
                      <a:pPr algn="l" fontAlgn="b"/>
                      <a:r>
                        <a:rPr lang="en-CA" sz="1000" u="none" strike="noStrike" dirty="0">
                          <a:effectLst/>
                        </a:rPr>
                        <a:t> </a:t>
                      </a:r>
                      <a:endParaRPr lang="en-CA" sz="1000" b="0" i="0" u="none" strike="noStrike" dirty="0">
                        <a:solidFill>
                          <a:srgbClr val="000000"/>
                        </a:solidFill>
                        <a:effectLst/>
                        <a:latin typeface="Aptos Narrow" panose="020B000402020202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a:effectLst/>
                        </a:rPr>
                        <a:t> </a:t>
                      </a:r>
                      <a:endParaRPr lang="en-CA" sz="10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CA" sz="1000" u="none" strike="noStrike" dirty="0">
                          <a:effectLst/>
                        </a:rPr>
                        <a:t>Null</a:t>
                      </a:r>
                      <a:br>
                        <a:rPr lang="en-CA" sz="1000" u="none" strike="noStrike" dirty="0">
                          <a:effectLst/>
                        </a:rPr>
                      </a:br>
                      <a:endParaRPr lang="en-CA" sz="10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0838801"/>
                  </a:ext>
                </a:extLst>
              </a:tr>
            </a:tbl>
          </a:graphicData>
        </a:graphic>
      </p:graphicFrame>
    </p:spTree>
    <p:extLst>
      <p:ext uri="{BB962C8B-B14F-4D97-AF65-F5344CB8AC3E}">
        <p14:creationId xmlns:p14="http://schemas.microsoft.com/office/powerpoint/2010/main" val="138368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3EE17-25D1-F64F-74E6-3462A8B9D8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7C65E1-573A-1D20-A921-7B740F21DE16}"/>
              </a:ext>
            </a:extLst>
          </p:cNvPr>
          <p:cNvSpPr>
            <a:spLocks noGrp="1"/>
          </p:cNvSpPr>
          <p:nvPr>
            <p:ph type="title"/>
          </p:nvPr>
        </p:nvSpPr>
        <p:spPr>
          <a:xfrm>
            <a:off x="374089" y="211107"/>
            <a:ext cx="5242940" cy="398635"/>
          </a:xfrm>
        </p:spPr>
        <p:txBody>
          <a:bodyPr/>
          <a:lstStyle/>
          <a:p>
            <a:r>
              <a:rPr lang="en-CA" sz="2400" dirty="0"/>
              <a:t>Unpacking Concepts</a:t>
            </a:r>
          </a:p>
        </p:txBody>
      </p:sp>
      <p:graphicFrame>
        <p:nvGraphicFramePr>
          <p:cNvPr id="3" name="Table 2">
            <a:extLst>
              <a:ext uri="{FF2B5EF4-FFF2-40B4-BE49-F238E27FC236}">
                <a16:creationId xmlns:a16="http://schemas.microsoft.com/office/drawing/2014/main" id="{14671332-9244-8B7F-7C89-50209919A220}"/>
              </a:ext>
            </a:extLst>
          </p:cNvPr>
          <p:cNvGraphicFramePr>
            <a:graphicFrameLocks noGrp="1"/>
          </p:cNvGraphicFramePr>
          <p:nvPr>
            <p:extLst>
              <p:ext uri="{D42A27DB-BD31-4B8C-83A1-F6EECF244321}">
                <p14:modId xmlns:p14="http://schemas.microsoft.com/office/powerpoint/2010/main" val="2014641665"/>
              </p:ext>
            </p:extLst>
          </p:nvPr>
        </p:nvGraphicFramePr>
        <p:xfrm>
          <a:off x="374089" y="700711"/>
          <a:ext cx="7573123" cy="4849797"/>
        </p:xfrm>
        <a:graphic>
          <a:graphicData uri="http://schemas.openxmlformats.org/drawingml/2006/table">
            <a:tbl>
              <a:tblPr/>
              <a:tblGrid>
                <a:gridCol w="2700594">
                  <a:extLst>
                    <a:ext uri="{9D8B030D-6E8A-4147-A177-3AD203B41FA5}">
                      <a16:colId xmlns:a16="http://schemas.microsoft.com/office/drawing/2014/main" val="183268046"/>
                    </a:ext>
                  </a:extLst>
                </a:gridCol>
                <a:gridCol w="4872529">
                  <a:extLst>
                    <a:ext uri="{9D8B030D-6E8A-4147-A177-3AD203B41FA5}">
                      <a16:colId xmlns:a16="http://schemas.microsoft.com/office/drawing/2014/main" val="341059602"/>
                    </a:ext>
                  </a:extLst>
                </a:gridCol>
              </a:tblGrid>
              <a:tr h="220151">
                <a:tc gridSpan="2">
                  <a:txBody>
                    <a:bodyPr/>
                    <a:lstStyle/>
                    <a:p>
                      <a:pPr algn="l" fontAlgn="b"/>
                      <a:r>
                        <a:rPr lang="en-CA" sz="1100" b="1" i="0" u="none" strike="noStrike" dirty="0">
                          <a:solidFill>
                            <a:srgbClr val="000000"/>
                          </a:solidFill>
                          <a:effectLst/>
                          <a:latin typeface="+mn-lt"/>
                        </a:rPr>
                        <a:t>Question: </a:t>
                      </a:r>
                      <a:r>
                        <a:rPr lang="en-CA" sz="1100" b="1" u="none" strike="noStrike" dirty="0">
                          <a:effectLst/>
                        </a:rPr>
                        <a:t>What is your current level of education?</a:t>
                      </a:r>
                      <a:endParaRPr lang="en-CA" sz="1100" b="1" i="0" u="none" strike="noStrike" dirty="0">
                        <a:solidFill>
                          <a:srgbClr val="000000"/>
                        </a:solidFill>
                        <a:effectLst/>
                        <a:latin typeface="+mn-lt"/>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CA"/>
                    </a:p>
                  </a:txBody>
                  <a:tcPr/>
                </a:tc>
                <a:extLst>
                  <a:ext uri="{0D108BD9-81ED-4DB2-BD59-A6C34878D82A}">
                    <a16:rowId xmlns:a16="http://schemas.microsoft.com/office/drawing/2014/main" val="3841207092"/>
                  </a:ext>
                </a:extLst>
              </a:tr>
              <a:tr h="220151">
                <a:tc>
                  <a:txBody>
                    <a:bodyPr/>
                    <a:lstStyle/>
                    <a:p>
                      <a:pPr algn="l" fontAlgn="t"/>
                      <a:r>
                        <a:rPr lang="en-CA" sz="1100" b="1" i="0" u="none" strike="noStrike" dirty="0">
                          <a:solidFill>
                            <a:srgbClr val="000000"/>
                          </a:solidFill>
                          <a:effectLst/>
                          <a:latin typeface="+mn-lt"/>
                        </a:rPr>
                        <a:t>Responses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CA" sz="1100" b="1" i="0" u="none" strike="noStrike" dirty="0">
                          <a:solidFill>
                            <a:srgbClr val="000000"/>
                          </a:solidFill>
                          <a:effectLst/>
                          <a:latin typeface="+mn-lt"/>
                        </a:rPr>
                        <a:t>Concepts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677265"/>
                  </a:ext>
                </a:extLst>
              </a:tr>
              <a:tr h="0">
                <a:tc>
                  <a:txBody>
                    <a:bodyPr/>
                    <a:lstStyle/>
                    <a:p>
                      <a:pPr algn="l" fontAlgn="t"/>
                      <a:r>
                        <a:rPr lang="en-CA" sz="1100" u="none" strike="noStrike" dirty="0">
                          <a:effectLst/>
                        </a:rPr>
                        <a:t>No formal schooling </a:t>
                      </a:r>
                      <a:br>
                        <a:rPr lang="en-CA" sz="1100" u="none" strike="noStrike" dirty="0">
                          <a:effectLst/>
                        </a:rPr>
                      </a:br>
                      <a:endParaRPr lang="en-CA" sz="1100" b="0" i="0" u="none" strike="noStrike" dirty="0">
                        <a:solidFill>
                          <a:srgbClr val="000000"/>
                        </a:solidFill>
                        <a:effectLst/>
                        <a:latin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100" b="0" i="0" u="none" strike="noStrike" dirty="0">
                          <a:solidFill>
                            <a:srgbClr val="000000"/>
                          </a:solidFill>
                          <a:effectLst/>
                          <a:latin typeface="+mn-lt"/>
                        </a:rPr>
                        <a:t>Kindergarten or preschool only? Not intended to me home-schooled.</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0355645"/>
                  </a:ext>
                </a:extLst>
              </a:tr>
              <a:tr h="220151">
                <a:tc>
                  <a:txBody>
                    <a:bodyPr/>
                    <a:lstStyle/>
                    <a:p>
                      <a:pPr algn="l" fontAlgn="t"/>
                      <a:r>
                        <a:rPr lang="en-CA" sz="1100" u="none" strike="noStrike">
                          <a:effectLst/>
                        </a:rPr>
                        <a:t>Grade school (grade 1-8) </a:t>
                      </a:r>
                      <a:endParaRPr lang="en-CA" sz="11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100" b="0" i="0" u="none" strike="noStrike" dirty="0">
                          <a:solidFill>
                            <a:srgbClr val="000000"/>
                          </a:solidFill>
                          <a:effectLst/>
                          <a:latin typeface="+mn-lt"/>
                        </a:rPr>
                        <a:t>Elementary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6774949"/>
                  </a:ext>
                </a:extLst>
              </a:tr>
              <a:tr h="354883">
                <a:tc>
                  <a:txBody>
                    <a:bodyPr/>
                    <a:lstStyle/>
                    <a:p>
                      <a:pPr algn="l" fontAlgn="t"/>
                      <a:r>
                        <a:rPr lang="en-CA" sz="1100" u="none" strike="noStrike" dirty="0">
                          <a:effectLst/>
                        </a:rPr>
                        <a:t>Some high school, but did not graduate</a:t>
                      </a:r>
                      <a:endParaRPr lang="en-CA" sz="11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CA" sz="1100" b="0" i="0" u="none" strike="noStrike" dirty="0">
                          <a:solidFill>
                            <a:srgbClr val="000000"/>
                          </a:solidFill>
                          <a:effectLst/>
                          <a:latin typeface="+mn-lt"/>
                        </a:rPr>
                        <a:t>Achieved an amount of high school experience, pursuing courses from grade 9,10, 11, 12 curriculum but not achieving enough course credits to achieve high school diploma.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7753832"/>
                  </a:ext>
                </a:extLst>
              </a:tr>
              <a:tr h="440303">
                <a:tc>
                  <a:txBody>
                    <a:bodyPr/>
                    <a:lstStyle/>
                    <a:p>
                      <a:pPr algn="l" fontAlgn="t"/>
                      <a:r>
                        <a:rPr lang="en-CA" sz="1100" u="none" strike="noStrike">
                          <a:effectLst/>
                        </a:rPr>
                        <a:t>High school or high school equivalency certificate (grade 9-12)</a:t>
                      </a:r>
                      <a:endParaRPr lang="en-CA" sz="11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r>
                        <a:rPr lang="en-CA" sz="1100" b="0" i="0" u="none" strike="noStrike" dirty="0">
                          <a:solidFill>
                            <a:srgbClr val="000000"/>
                          </a:solidFill>
                          <a:effectLst/>
                          <a:latin typeface="+mn-lt"/>
                        </a:rPr>
                        <a:t>High school diploma achieved</a:t>
                      </a:r>
                    </a:p>
                    <a:p>
                      <a:pPr marL="171450" indent="-171450" algn="l" fontAlgn="b">
                        <a:buFont typeface="Arial" panose="020B0604020202020204" pitchFamily="34" charset="0"/>
                        <a:buChar char="•"/>
                      </a:pPr>
                      <a:r>
                        <a:rPr lang="en-CA" sz="1100" b="0" i="0" u="none" strike="noStrike" dirty="0">
                          <a:solidFill>
                            <a:srgbClr val="000000"/>
                          </a:solidFill>
                          <a:effectLst/>
                          <a:latin typeface="+mn-lt"/>
                        </a:rPr>
                        <a:t>General Education Development (GED), also called the Ontario High School Equivalency Certificate, now known as  the Canadian Adult Education Credential (CAEC) replaces GED in Canada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6656342"/>
                  </a:ext>
                </a:extLst>
              </a:tr>
              <a:tr h="220151">
                <a:tc>
                  <a:txBody>
                    <a:bodyPr/>
                    <a:lstStyle/>
                    <a:p>
                      <a:pPr algn="l" fontAlgn="t"/>
                      <a:r>
                        <a:rPr lang="en-CA" sz="1100" u="none" strike="noStrike">
                          <a:effectLst/>
                        </a:rPr>
                        <a:t>Completed Registered Apprenticeship or other trades certificate or diploma (or ongoing)</a:t>
                      </a:r>
                      <a:endParaRPr lang="en-CA" sz="11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r>
                        <a:rPr lang="en-CA" sz="1100" b="0" i="0" u="none" strike="noStrike" dirty="0">
                          <a:solidFill>
                            <a:srgbClr val="000000"/>
                          </a:solidFill>
                          <a:effectLst/>
                          <a:latin typeface="+mn-lt"/>
                        </a:rPr>
                        <a:t>Training in the trades occurs via college programs often (but is next category)</a:t>
                      </a:r>
                    </a:p>
                    <a:p>
                      <a:pPr marL="171450" indent="-171450" algn="l" fontAlgn="b">
                        <a:buFont typeface="Arial" panose="020B0604020202020204" pitchFamily="34" charset="0"/>
                        <a:buChar char="•"/>
                      </a:pPr>
                      <a:r>
                        <a:rPr lang="en-CA" sz="1100" b="0" i="0" u="none" strike="noStrike" dirty="0">
                          <a:solidFill>
                            <a:srgbClr val="000000"/>
                          </a:solidFill>
                          <a:effectLst/>
                          <a:latin typeface="+mn-lt"/>
                        </a:rPr>
                        <a:t>Vocational training may be synonymous</a:t>
                      </a:r>
                    </a:p>
                    <a:p>
                      <a:pPr marL="171450" indent="-171450" algn="l" fontAlgn="b">
                        <a:buFont typeface="Arial" panose="020B0604020202020204" pitchFamily="34" charset="0"/>
                        <a:buChar char="•"/>
                      </a:pPr>
                      <a:r>
                        <a:rPr lang="en-CA" sz="1100" b="0" i="0" u="none" strike="noStrike" dirty="0">
                          <a:solidFill>
                            <a:srgbClr val="000000"/>
                          </a:solidFill>
                          <a:effectLst/>
                          <a:latin typeface="+mn-lt"/>
                        </a:rPr>
                        <a:t>CEGEP is equivalent of grade 12 in Quebec and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1103708"/>
                  </a:ext>
                </a:extLst>
              </a:tr>
              <a:tr h="220151">
                <a:tc>
                  <a:txBody>
                    <a:bodyPr/>
                    <a:lstStyle/>
                    <a:p>
                      <a:pPr algn="l" fontAlgn="t"/>
                      <a:r>
                        <a:rPr lang="en-CA" sz="1100" u="none" strike="noStrike">
                          <a:effectLst/>
                        </a:rPr>
                        <a:t>College, CEGEP or other non-university certificate or diploma (or ongoing)</a:t>
                      </a:r>
                      <a:endParaRPr lang="en-CA" sz="1100" b="0" i="0" u="none" strike="noStrike">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r>
                        <a:rPr lang="en-CA" sz="1100" b="0" i="0" u="none" strike="noStrike" dirty="0">
                          <a:solidFill>
                            <a:srgbClr val="000000"/>
                          </a:solidFill>
                          <a:effectLst/>
                          <a:latin typeface="+mn-lt"/>
                        </a:rPr>
                        <a:t>College begins after grade 12 and required high school diploma in many jurisdictions</a:t>
                      </a:r>
                    </a:p>
                    <a:p>
                      <a:pPr marL="171450" indent="-171450" algn="l" fontAlgn="b">
                        <a:buFont typeface="Arial" panose="020B0604020202020204" pitchFamily="34" charset="0"/>
                        <a:buChar char="•"/>
                      </a:pPr>
                      <a:r>
                        <a:rPr lang="en-CA" sz="1100" b="0" i="0" u="none" strike="noStrike" dirty="0">
                          <a:solidFill>
                            <a:srgbClr val="000000"/>
                          </a:solidFill>
                          <a:effectLst/>
                          <a:latin typeface="+mn-lt"/>
                        </a:rPr>
                        <a:t>In Quebec CEGEP begins after grade 11 and is a 6 </a:t>
                      </a:r>
                      <a:r>
                        <a:rPr lang="en-CA" sz="1100" b="0" i="0" u="none" strike="noStrike" dirty="0" err="1">
                          <a:solidFill>
                            <a:srgbClr val="000000"/>
                          </a:solidFill>
                          <a:effectLst/>
                          <a:latin typeface="+mn-lt"/>
                        </a:rPr>
                        <a:t>mon</a:t>
                      </a:r>
                      <a:r>
                        <a:rPr lang="en-CA" sz="1100" b="0" i="0" u="none" strike="noStrike" dirty="0">
                          <a:solidFill>
                            <a:srgbClr val="000000"/>
                          </a:solidFill>
                          <a:effectLst/>
                          <a:latin typeface="+mn-lt"/>
                        </a:rPr>
                        <a:t> -3 year program</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7576082"/>
                  </a:ext>
                </a:extLst>
              </a:tr>
              <a:tr h="440303">
                <a:tc>
                  <a:txBody>
                    <a:bodyPr/>
                    <a:lstStyle/>
                    <a:p>
                      <a:pPr algn="l" fontAlgn="t"/>
                      <a:r>
                        <a:rPr lang="en-CA" sz="1100" u="none" strike="noStrike" dirty="0">
                          <a:effectLst/>
                        </a:rPr>
                        <a:t>Undergraduate degree or some university</a:t>
                      </a:r>
                      <a:endParaRPr lang="en-CA" sz="11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r>
                        <a:rPr lang="en-CA" sz="1100" b="0" i="0" u="none" strike="noStrike" dirty="0">
                          <a:solidFill>
                            <a:srgbClr val="000000"/>
                          </a:solidFill>
                          <a:effectLst/>
                          <a:latin typeface="+mn-lt"/>
                        </a:rPr>
                        <a:t>Considerable difference in taking some university courses and earning a BSc or BA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481444"/>
                  </a:ext>
                </a:extLst>
              </a:tr>
              <a:tr h="660454">
                <a:tc>
                  <a:txBody>
                    <a:bodyPr/>
                    <a:lstStyle/>
                    <a:p>
                      <a:pPr marL="0" marR="0" lvl="0" indent="0" algn="l" defTabSz="914378" rtl="0" eaLnBrk="1" fontAlgn="t" latinLnBrk="0" hangingPunct="1">
                        <a:lnSpc>
                          <a:spcPct val="100000"/>
                        </a:lnSpc>
                        <a:spcBef>
                          <a:spcPts val="0"/>
                        </a:spcBef>
                        <a:spcAft>
                          <a:spcPts val="0"/>
                        </a:spcAft>
                        <a:buClrTx/>
                        <a:buSzTx/>
                        <a:buFontTx/>
                        <a:buNone/>
                        <a:tabLst/>
                        <a:defRPr/>
                      </a:pPr>
                      <a:r>
                        <a:rPr lang="en-CA" sz="1100" u="none" strike="noStrike" dirty="0">
                          <a:effectLst/>
                        </a:rPr>
                        <a:t>Postgraduate degree or professional designation (e.g., Master’s, PhD, MD)</a:t>
                      </a:r>
                      <a:endParaRPr lang="en-CA" sz="1100" b="0" i="0" u="none" strike="noStrike" dirty="0">
                        <a:solidFill>
                          <a:srgbClr val="000000"/>
                        </a:solidFill>
                        <a:effectLst/>
                        <a:latin typeface="Aptos Narrow" panose="020B00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fontAlgn="b">
                        <a:buFont typeface="Arial" panose="020B0604020202020204" pitchFamily="34" charset="0"/>
                        <a:buChar char="•"/>
                      </a:pPr>
                      <a:r>
                        <a:rPr lang="en-CA" sz="1100" b="0" i="0" u="none" strike="noStrike" dirty="0">
                          <a:solidFill>
                            <a:srgbClr val="000000"/>
                          </a:solidFill>
                          <a:effectLst/>
                          <a:latin typeface="+mn-lt"/>
                        </a:rPr>
                        <a:t>Consider relevance for clinical or social risks</a:t>
                      </a:r>
                    </a:p>
                    <a:p>
                      <a:pPr marL="171450" indent="-171450" algn="l" fontAlgn="b">
                        <a:buFont typeface="Arial" panose="020B0604020202020204" pitchFamily="34" charset="0"/>
                        <a:buChar char="•"/>
                      </a:pPr>
                      <a:r>
                        <a:rPr lang="en-CA" sz="1100" b="0" i="0" u="none" strike="noStrike" dirty="0">
                          <a:solidFill>
                            <a:srgbClr val="000000"/>
                          </a:solidFill>
                          <a:effectLst/>
                          <a:latin typeface="+mn-lt"/>
                        </a:rPr>
                        <a:t>MSc, PhD, Post-doc may all indicate a similar social risk in one sense, but can come with financial hardships</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2691288"/>
                  </a:ext>
                </a:extLst>
              </a:tr>
            </a:tbl>
          </a:graphicData>
        </a:graphic>
      </p:graphicFrame>
      <p:sp>
        <p:nvSpPr>
          <p:cNvPr id="2" name="TextBox 1">
            <a:extLst>
              <a:ext uri="{FF2B5EF4-FFF2-40B4-BE49-F238E27FC236}">
                <a16:creationId xmlns:a16="http://schemas.microsoft.com/office/drawing/2014/main" id="{5505A12E-8EEE-703A-B633-CAD7D02547F4}"/>
              </a:ext>
            </a:extLst>
          </p:cNvPr>
          <p:cNvSpPr txBox="1"/>
          <p:nvPr/>
        </p:nvSpPr>
        <p:spPr>
          <a:xfrm>
            <a:off x="8023090" y="687638"/>
            <a:ext cx="966267" cy="4862870"/>
          </a:xfrm>
          <a:prstGeom prst="rect">
            <a:avLst/>
          </a:prstGeom>
          <a:noFill/>
          <a:ln w="15875">
            <a:solidFill>
              <a:srgbClr val="7030A0"/>
            </a:solidFill>
          </a:ln>
        </p:spPr>
        <p:txBody>
          <a:bodyPr wrap="square" rtlCol="0">
            <a:spAutoFit/>
          </a:bodyPr>
          <a:lstStyle/>
          <a:p>
            <a:r>
              <a:rPr lang="en-CA" sz="1000" b="1" dirty="0">
                <a:highlight>
                  <a:srgbClr val="FFFF00"/>
                </a:highlight>
                <a:latin typeface="Calibri" panose="020F0502020204030204" pitchFamily="34" charset="0"/>
                <a:ea typeface="Calibri" panose="020F0502020204030204" pitchFamily="34" charset="0"/>
                <a:cs typeface="Calibri" panose="020F0502020204030204" pitchFamily="34" charset="0"/>
              </a:rPr>
              <a:t>Feedback</a:t>
            </a:r>
            <a:endParaRPr lang="en-CA" sz="10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CA" sz="1000" dirty="0">
              <a:latin typeface="Calibri" panose="020F0502020204030204" pitchFamily="34" charset="0"/>
              <a:ea typeface="Calibri" panose="020F0502020204030204" pitchFamily="34" charset="0"/>
              <a:cs typeface="Calibri" panose="020F0502020204030204" pitchFamily="34" charset="0"/>
            </a:endParaRPr>
          </a:p>
          <a:p>
            <a:r>
              <a:rPr lang="en-CA" sz="1000" dirty="0">
                <a:latin typeface="Calibri" panose="020F0502020204030204" pitchFamily="34" charset="0"/>
                <a:ea typeface="Calibri" panose="020F0502020204030204" pitchFamily="34" charset="0"/>
                <a:cs typeface="Calibri" panose="020F0502020204030204" pitchFamily="34" charset="0"/>
              </a:rPr>
              <a:t>What is the clinical significance of capturing these data? </a:t>
            </a:r>
          </a:p>
          <a:p>
            <a:endParaRPr lang="en-CA" sz="1000" dirty="0">
              <a:latin typeface="Calibri" panose="020F0502020204030204" pitchFamily="34" charset="0"/>
              <a:ea typeface="Calibri" panose="020F0502020204030204" pitchFamily="34" charset="0"/>
              <a:cs typeface="Calibri" panose="020F0502020204030204" pitchFamily="34" charset="0"/>
            </a:endParaRPr>
          </a:p>
          <a:p>
            <a:r>
              <a:rPr lang="en-CA" sz="1000" dirty="0">
                <a:latin typeface="Calibri" panose="020F0502020204030204" pitchFamily="34" charset="0"/>
                <a:ea typeface="Calibri" panose="020F0502020204030204" pitchFamily="34" charset="0"/>
                <a:cs typeface="Calibri" panose="020F0502020204030204" pitchFamily="34" charset="0"/>
              </a:rPr>
              <a:t>What education levels are related social risk/social risk protection. How do they intersect with health literacy?</a:t>
            </a:r>
          </a:p>
          <a:p>
            <a:endParaRPr lang="en-CA" sz="1000" dirty="0">
              <a:latin typeface="Calibri" panose="020F0502020204030204" pitchFamily="34" charset="0"/>
              <a:ea typeface="Calibri" panose="020F0502020204030204" pitchFamily="34" charset="0"/>
              <a:cs typeface="Calibri" panose="020F0502020204030204" pitchFamily="34" charset="0"/>
            </a:endParaRPr>
          </a:p>
          <a:p>
            <a:r>
              <a:rPr lang="en-CA" sz="1000" dirty="0">
                <a:latin typeface="Calibri" panose="020F0502020204030204" pitchFamily="34" charset="0"/>
                <a:ea typeface="Calibri" panose="020F0502020204030204" pitchFamily="34" charset="0"/>
                <a:cs typeface="Calibri" panose="020F0502020204030204" pitchFamily="34" charset="0"/>
              </a:rPr>
              <a:t>Are there other education attainment concepts to consider?</a:t>
            </a:r>
          </a:p>
          <a:p>
            <a:endParaRPr lang="en-CA" sz="1000" dirty="0">
              <a:latin typeface="Calibri" panose="020F0502020204030204" pitchFamily="34" charset="0"/>
              <a:ea typeface="Calibri" panose="020F0502020204030204" pitchFamily="34" charset="0"/>
              <a:cs typeface="Calibri" panose="020F0502020204030204" pitchFamily="34" charset="0"/>
            </a:endParaRPr>
          </a:p>
          <a:p>
            <a:r>
              <a:rPr lang="en-CA" sz="1000" dirty="0">
                <a:latin typeface="Calibri" panose="020F0502020204030204" pitchFamily="34" charset="0"/>
                <a:ea typeface="Calibri" panose="020F0502020204030204" pitchFamily="34" charset="0"/>
                <a:cs typeface="Calibri" panose="020F0502020204030204" pitchFamily="34" charset="0"/>
              </a:rPr>
              <a:t>How to consider differences in Prov/Ter?</a:t>
            </a:r>
          </a:p>
        </p:txBody>
      </p:sp>
    </p:spTree>
    <p:extLst>
      <p:ext uri="{BB962C8B-B14F-4D97-AF65-F5344CB8AC3E}">
        <p14:creationId xmlns:p14="http://schemas.microsoft.com/office/powerpoint/2010/main" val="2918667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442B-D887-393C-1C40-2B03F9B1E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60484-F0F3-8C63-D05A-BB0A88C39838}"/>
              </a:ext>
            </a:extLst>
          </p:cNvPr>
          <p:cNvSpPr>
            <a:spLocks noGrp="1"/>
          </p:cNvSpPr>
          <p:nvPr>
            <p:ph type="title"/>
          </p:nvPr>
        </p:nvSpPr>
        <p:spPr>
          <a:xfrm>
            <a:off x="457200" y="903150"/>
            <a:ext cx="8229600" cy="398635"/>
          </a:xfrm>
        </p:spPr>
        <p:txBody>
          <a:bodyPr/>
          <a:lstStyle/>
          <a:p>
            <a:r>
              <a:rPr lang="en-US" sz="2400"/>
              <a:t>SDOH: Education - SNOMED CT CA Value set exploration</a:t>
            </a:r>
          </a:p>
        </p:txBody>
      </p:sp>
      <p:sp>
        <p:nvSpPr>
          <p:cNvPr id="9" name="Text Placeholder 8">
            <a:extLst>
              <a:ext uri="{FF2B5EF4-FFF2-40B4-BE49-F238E27FC236}">
                <a16:creationId xmlns:a16="http://schemas.microsoft.com/office/drawing/2014/main" id="{AA76E456-4A63-44E7-ADC8-A0EA1ECCB6F4}"/>
              </a:ext>
            </a:extLst>
          </p:cNvPr>
          <p:cNvSpPr>
            <a:spLocks noGrp="1"/>
          </p:cNvSpPr>
          <p:nvPr>
            <p:ph type="body" sz="quarter" idx="10"/>
          </p:nvPr>
        </p:nvSpPr>
        <p:spPr>
          <a:xfrm>
            <a:off x="843413" y="1813971"/>
            <a:ext cx="3600000" cy="3654847"/>
          </a:xfrm>
          <a:ln>
            <a:solidFill>
              <a:srgbClr val="365254"/>
            </a:solidFill>
          </a:ln>
        </p:spPr>
        <p:txBody>
          <a:bodyPr/>
          <a:lstStyle/>
          <a:p>
            <a:pPr marL="0" indent="0">
              <a:buNone/>
            </a:pPr>
            <a:r>
              <a:rPr lang="en-CA" sz="1400"/>
              <a:t> Finding of education received in the past</a:t>
            </a:r>
          </a:p>
          <a:p>
            <a:pPr lvl="1">
              <a:buFont typeface="Arial" panose="020B0604020202020204" pitchFamily="34" charset="0"/>
              <a:buChar char="•"/>
            </a:pPr>
            <a:r>
              <a:rPr lang="en-CA" sz="1300">
                <a:solidFill>
                  <a:srgbClr val="333333"/>
                </a:solidFill>
              </a:rPr>
              <a:t>Received elementary school education  </a:t>
            </a:r>
          </a:p>
          <a:p>
            <a:pPr lvl="1" fontAlgn="ctr">
              <a:buFont typeface="Arial" panose="020B0604020202020204" pitchFamily="34" charset="0"/>
              <a:buChar char="•"/>
            </a:pPr>
            <a:r>
              <a:rPr lang="en-CA" sz="1300">
                <a:solidFill>
                  <a:srgbClr val="0070C0"/>
                </a:solidFill>
              </a:rPr>
              <a:t>Educated to high school level</a:t>
            </a:r>
          </a:p>
          <a:p>
            <a:pPr lvl="1" fontAlgn="ctr">
              <a:buFont typeface="Arial" panose="020B0604020202020204" pitchFamily="34" charset="0"/>
              <a:buChar char="•"/>
            </a:pPr>
            <a:r>
              <a:rPr lang="en-CA" sz="1300">
                <a:solidFill>
                  <a:srgbClr val="0070C0"/>
                </a:solidFill>
              </a:rPr>
              <a:t>Educated to secondary school level</a:t>
            </a:r>
          </a:p>
          <a:p>
            <a:pPr lvl="2" fontAlgn="ctr">
              <a:buFont typeface="Arial" panose="020B0604020202020204" pitchFamily="34" charset="0"/>
              <a:buChar char="•"/>
            </a:pPr>
            <a:r>
              <a:rPr lang="en-CA" sz="1300">
                <a:solidFill>
                  <a:srgbClr val="0070C0"/>
                </a:solidFill>
              </a:rPr>
              <a:t>Received senior high school education</a:t>
            </a:r>
          </a:p>
          <a:p>
            <a:pPr lvl="1" fontAlgn="ctr">
              <a:buFont typeface="Arial" panose="020B0604020202020204" pitchFamily="34" charset="0"/>
              <a:buChar char="•"/>
            </a:pPr>
            <a:r>
              <a:rPr lang="en-CA" sz="1300"/>
              <a:t>Received education at a technical college</a:t>
            </a:r>
          </a:p>
          <a:p>
            <a:pPr lvl="1" fontAlgn="ctr">
              <a:buFont typeface="Arial" panose="020B0604020202020204" pitchFamily="34" charset="0"/>
              <a:buChar char="•"/>
            </a:pPr>
            <a:r>
              <a:rPr lang="en-CA" sz="1300"/>
              <a:t>Received vocational training</a:t>
            </a:r>
          </a:p>
          <a:p>
            <a:pPr lvl="1" fontAlgn="ctr">
              <a:buFont typeface="Arial" panose="020B0604020202020204" pitchFamily="34" charset="0"/>
              <a:buChar char="•"/>
            </a:pPr>
            <a:r>
              <a:rPr lang="en-CA" sz="1300">
                <a:solidFill>
                  <a:srgbClr val="ED7024"/>
                </a:solidFill>
              </a:rPr>
              <a:t>Received undergraduate education</a:t>
            </a:r>
          </a:p>
          <a:p>
            <a:pPr algn="l" fontAlgn="ctr"/>
            <a:endParaRPr lang="en-CA" sz="1400"/>
          </a:p>
        </p:txBody>
      </p:sp>
      <p:sp>
        <p:nvSpPr>
          <p:cNvPr id="10" name="Text Placeholder 9">
            <a:extLst>
              <a:ext uri="{FF2B5EF4-FFF2-40B4-BE49-F238E27FC236}">
                <a16:creationId xmlns:a16="http://schemas.microsoft.com/office/drawing/2014/main" id="{CA735B45-9A91-C730-1662-DE9A83133A56}"/>
              </a:ext>
            </a:extLst>
          </p:cNvPr>
          <p:cNvSpPr>
            <a:spLocks noGrp="1"/>
          </p:cNvSpPr>
          <p:nvPr>
            <p:ph type="body" sz="quarter" idx="11"/>
          </p:nvPr>
        </p:nvSpPr>
        <p:spPr>
          <a:xfrm>
            <a:off x="4729314" y="1813970"/>
            <a:ext cx="3345645" cy="3654847"/>
          </a:xfrm>
          <a:ln>
            <a:solidFill>
              <a:schemeClr val="tx1"/>
            </a:solidFill>
          </a:ln>
        </p:spPr>
        <p:txBody>
          <a:bodyPr/>
          <a:lstStyle/>
          <a:p>
            <a:pPr marL="0" indent="0">
              <a:buNone/>
            </a:pPr>
            <a:r>
              <a:rPr lang="en-CA" sz="1400" dirty="0"/>
              <a:t> Finding of Educational Achievement</a:t>
            </a:r>
          </a:p>
          <a:p>
            <a:pPr lvl="1">
              <a:buFont typeface="Arial" panose="020B0604020202020204" pitchFamily="34" charset="0"/>
              <a:buChar char="•"/>
            </a:pPr>
            <a:r>
              <a:rPr lang="en-CA" sz="1300" dirty="0">
                <a:solidFill>
                  <a:srgbClr val="0070C0"/>
                </a:solidFill>
              </a:rPr>
              <a:t>Secondary school diploma achieved</a:t>
            </a:r>
          </a:p>
          <a:p>
            <a:pPr lvl="1">
              <a:buFont typeface="Arial" panose="020B0604020202020204" pitchFamily="34" charset="0"/>
              <a:buChar char="•"/>
            </a:pPr>
            <a:r>
              <a:rPr lang="en-CA" sz="1300" dirty="0">
                <a:solidFill>
                  <a:srgbClr val="0070C0"/>
                </a:solidFill>
              </a:rPr>
              <a:t>Received less than secondary school graduate school education [?]</a:t>
            </a:r>
          </a:p>
          <a:p>
            <a:pPr lvl="1">
              <a:buFont typeface="Arial" panose="020B0604020202020204" pitchFamily="34" charset="0"/>
              <a:buChar char="•"/>
            </a:pPr>
            <a:r>
              <a:rPr lang="en-CA" sz="1300" dirty="0"/>
              <a:t>College diploma received</a:t>
            </a:r>
          </a:p>
          <a:p>
            <a:pPr lvl="4">
              <a:buFont typeface="Arial" panose="020B0604020202020204" pitchFamily="34" charset="0"/>
              <a:buChar char="•"/>
            </a:pPr>
            <a:r>
              <a:rPr lang="en-CA" sz="1400" dirty="0"/>
              <a:t>       Synonym CEGEP</a:t>
            </a:r>
          </a:p>
          <a:p>
            <a:pPr lvl="1">
              <a:buFont typeface="Arial" panose="020B0604020202020204" pitchFamily="34" charset="0"/>
              <a:buChar char="•"/>
            </a:pPr>
            <a:r>
              <a:rPr lang="en-CA" sz="1400" dirty="0">
                <a:solidFill>
                  <a:srgbClr val="ED7024"/>
                </a:solidFill>
              </a:rPr>
              <a:t>Bachelor’s degree achieved</a:t>
            </a:r>
          </a:p>
          <a:p>
            <a:pPr lvl="1">
              <a:buFont typeface="Arial" panose="020B0604020202020204" pitchFamily="34" charset="0"/>
              <a:buChar char="•"/>
            </a:pPr>
            <a:r>
              <a:rPr lang="en-CA" sz="1400" dirty="0"/>
              <a:t>Masters degree achieved</a:t>
            </a:r>
          </a:p>
          <a:p>
            <a:pPr lvl="1">
              <a:buFont typeface="Arial" panose="020B0604020202020204" pitchFamily="34" charset="0"/>
              <a:buChar char="•"/>
            </a:pPr>
            <a:r>
              <a:rPr lang="en-CA" sz="1400" dirty="0"/>
              <a:t>Doctorate degree achieved</a:t>
            </a:r>
            <a:endParaRPr lang="en-CA" b="0" dirty="0"/>
          </a:p>
        </p:txBody>
      </p:sp>
      <p:pic>
        <p:nvPicPr>
          <p:cNvPr id="12" name="Picture 11">
            <a:extLst>
              <a:ext uri="{FF2B5EF4-FFF2-40B4-BE49-F238E27FC236}">
                <a16:creationId xmlns:a16="http://schemas.microsoft.com/office/drawing/2014/main" id="{EB6D47DD-FD7C-831C-EDE1-DE784C0A9B8D}"/>
              </a:ext>
            </a:extLst>
          </p:cNvPr>
          <p:cNvPicPr>
            <a:picLocks noChangeAspect="1"/>
          </p:cNvPicPr>
          <p:nvPr/>
        </p:nvPicPr>
        <p:blipFill>
          <a:blip r:embed="rId3"/>
          <a:stretch>
            <a:fillRect/>
          </a:stretch>
        </p:blipFill>
        <p:spPr>
          <a:xfrm>
            <a:off x="3865924" y="3552401"/>
            <a:ext cx="514350" cy="257175"/>
          </a:xfrm>
          <a:prstGeom prst="rect">
            <a:avLst/>
          </a:prstGeom>
        </p:spPr>
      </p:pic>
      <p:sp>
        <p:nvSpPr>
          <p:cNvPr id="13" name="TextBox 12">
            <a:extLst>
              <a:ext uri="{FF2B5EF4-FFF2-40B4-BE49-F238E27FC236}">
                <a16:creationId xmlns:a16="http://schemas.microsoft.com/office/drawing/2014/main" id="{92B42FCA-EE47-3B04-5CD7-8E360FCD1E2C}"/>
              </a:ext>
            </a:extLst>
          </p:cNvPr>
          <p:cNvSpPr txBox="1"/>
          <p:nvPr/>
        </p:nvSpPr>
        <p:spPr>
          <a:xfrm>
            <a:off x="843413" y="1390384"/>
            <a:ext cx="7394139" cy="338554"/>
          </a:xfrm>
          <a:prstGeom prst="rect">
            <a:avLst/>
          </a:prstGeom>
          <a:solidFill>
            <a:schemeClr val="accent6">
              <a:lumMod val="20000"/>
              <a:lumOff val="80000"/>
            </a:schemeClr>
          </a:solidFill>
          <a:ln>
            <a:solidFill>
              <a:srgbClr val="365254"/>
            </a:solidFill>
          </a:ln>
        </p:spPr>
        <p:txBody>
          <a:bodyPr wrap="square" rtlCol="0">
            <a:spAutoFit/>
          </a:bodyPr>
          <a:lstStyle/>
          <a:p>
            <a:pPr algn="ctr">
              <a:buClrTx/>
            </a:pPr>
            <a:r>
              <a:rPr lang="en-CA" sz="1600" b="1" kern="1200">
                <a:latin typeface="Helvetica Neue"/>
                <a:ea typeface="+mn-ea"/>
                <a:cs typeface="+mn-cs"/>
              </a:rPr>
              <a:t>Education and/or schooling finding (finding)</a:t>
            </a:r>
            <a:endParaRPr lang="en-CA" sz="1600" b="1" kern="1200">
              <a:latin typeface="Calibri"/>
              <a:ea typeface="+mn-ea"/>
              <a:cs typeface="+mn-cs"/>
            </a:endParaRPr>
          </a:p>
        </p:txBody>
      </p:sp>
      <p:pic>
        <p:nvPicPr>
          <p:cNvPr id="14" name="Picture 13">
            <a:extLst>
              <a:ext uri="{FF2B5EF4-FFF2-40B4-BE49-F238E27FC236}">
                <a16:creationId xmlns:a16="http://schemas.microsoft.com/office/drawing/2014/main" id="{C8B1C107-F93C-D429-03ED-B43E36A8CC41}"/>
              </a:ext>
            </a:extLst>
          </p:cNvPr>
          <p:cNvPicPr>
            <a:picLocks noChangeAspect="1"/>
          </p:cNvPicPr>
          <p:nvPr/>
        </p:nvPicPr>
        <p:blipFill>
          <a:blip r:embed="rId3"/>
          <a:stretch>
            <a:fillRect/>
          </a:stretch>
        </p:blipFill>
        <p:spPr>
          <a:xfrm>
            <a:off x="3672934" y="4846738"/>
            <a:ext cx="514350" cy="257175"/>
          </a:xfrm>
          <a:prstGeom prst="rect">
            <a:avLst/>
          </a:prstGeom>
        </p:spPr>
      </p:pic>
      <p:pic>
        <p:nvPicPr>
          <p:cNvPr id="15" name="Picture 14">
            <a:extLst>
              <a:ext uri="{FF2B5EF4-FFF2-40B4-BE49-F238E27FC236}">
                <a16:creationId xmlns:a16="http://schemas.microsoft.com/office/drawing/2014/main" id="{EEA3F9B2-C680-893C-2FCA-AC3F5B59E0B9}"/>
              </a:ext>
            </a:extLst>
          </p:cNvPr>
          <p:cNvPicPr>
            <a:picLocks noChangeAspect="1"/>
          </p:cNvPicPr>
          <p:nvPr/>
        </p:nvPicPr>
        <p:blipFill>
          <a:blip r:embed="rId3"/>
          <a:stretch>
            <a:fillRect/>
          </a:stretch>
        </p:blipFill>
        <p:spPr>
          <a:xfrm>
            <a:off x="6911938" y="3370658"/>
            <a:ext cx="514350" cy="257175"/>
          </a:xfrm>
          <a:prstGeom prst="rect">
            <a:avLst/>
          </a:prstGeom>
        </p:spPr>
      </p:pic>
    </p:spTree>
    <p:extLst>
      <p:ext uri="{BB962C8B-B14F-4D97-AF65-F5344CB8AC3E}">
        <p14:creationId xmlns:p14="http://schemas.microsoft.com/office/powerpoint/2010/main" val="759645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DF63A-7E5A-39B7-3E2B-9C6824C91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16155D-BED3-009E-D4C4-3C72A66B731D}"/>
              </a:ext>
            </a:extLst>
          </p:cNvPr>
          <p:cNvSpPr>
            <a:spLocks noGrp="1"/>
          </p:cNvSpPr>
          <p:nvPr>
            <p:ph type="title"/>
          </p:nvPr>
        </p:nvSpPr>
        <p:spPr>
          <a:xfrm>
            <a:off x="510989" y="436125"/>
            <a:ext cx="8229600" cy="398635"/>
          </a:xfrm>
        </p:spPr>
        <p:txBody>
          <a:bodyPr/>
          <a:lstStyle/>
          <a:p>
            <a:r>
              <a:rPr lang="en-US" sz="2400" dirty="0"/>
              <a:t>SDOH: Education – LOINC Value set exploration</a:t>
            </a:r>
          </a:p>
        </p:txBody>
      </p:sp>
      <p:pic>
        <p:nvPicPr>
          <p:cNvPr id="5" name="Picture 4">
            <a:extLst>
              <a:ext uri="{FF2B5EF4-FFF2-40B4-BE49-F238E27FC236}">
                <a16:creationId xmlns:a16="http://schemas.microsoft.com/office/drawing/2014/main" id="{7B47DFF5-A34F-7813-0578-A40CECA6D429}"/>
              </a:ext>
            </a:extLst>
          </p:cNvPr>
          <p:cNvPicPr>
            <a:picLocks noChangeAspect="1"/>
          </p:cNvPicPr>
          <p:nvPr/>
        </p:nvPicPr>
        <p:blipFill>
          <a:blip r:embed="rId2"/>
          <a:stretch>
            <a:fillRect/>
          </a:stretch>
        </p:blipFill>
        <p:spPr>
          <a:xfrm>
            <a:off x="564776" y="965118"/>
            <a:ext cx="5291579" cy="4273416"/>
          </a:xfrm>
          <a:prstGeom prst="rect">
            <a:avLst/>
          </a:prstGeom>
        </p:spPr>
      </p:pic>
      <p:sp>
        <p:nvSpPr>
          <p:cNvPr id="7" name="TextBox 6">
            <a:extLst>
              <a:ext uri="{FF2B5EF4-FFF2-40B4-BE49-F238E27FC236}">
                <a16:creationId xmlns:a16="http://schemas.microsoft.com/office/drawing/2014/main" id="{2B28F00D-3F60-EEB6-9928-3679684103D5}"/>
              </a:ext>
            </a:extLst>
          </p:cNvPr>
          <p:cNvSpPr txBox="1"/>
          <p:nvPr/>
        </p:nvSpPr>
        <p:spPr>
          <a:xfrm>
            <a:off x="564776" y="5353586"/>
            <a:ext cx="3173157" cy="307777"/>
          </a:xfrm>
          <a:prstGeom prst="rect">
            <a:avLst/>
          </a:prstGeom>
          <a:noFill/>
        </p:spPr>
        <p:txBody>
          <a:bodyPr wrap="square" rtlCol="0">
            <a:spAutoFit/>
          </a:bodyPr>
          <a:lstStyle/>
          <a:p>
            <a:pPr>
              <a:buClrTx/>
            </a:pPr>
            <a:r>
              <a:rPr lang="en-CA" kern="1200" dirty="0">
                <a:latin typeface="Calibri"/>
                <a:ea typeface="+mn-ea"/>
                <a:cs typeface="+mn-cs"/>
                <a:hlinkClick r:id="rId3"/>
              </a:rPr>
              <a:t>Source: https://loinc.org/63504-5</a:t>
            </a:r>
            <a:r>
              <a:rPr lang="en-CA" kern="1200" dirty="0">
                <a:latin typeface="Calibri"/>
                <a:ea typeface="+mn-ea"/>
                <a:cs typeface="+mn-cs"/>
              </a:rPr>
              <a:t> </a:t>
            </a:r>
          </a:p>
        </p:txBody>
      </p:sp>
    </p:spTree>
    <p:extLst>
      <p:ext uri="{BB962C8B-B14F-4D97-AF65-F5344CB8AC3E}">
        <p14:creationId xmlns:p14="http://schemas.microsoft.com/office/powerpoint/2010/main" val="4011858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4C17168-26B6-1B8A-BD28-DE46EBFE9303}"/>
              </a:ext>
            </a:extLst>
          </p:cNvPr>
          <p:cNvGraphicFramePr>
            <a:graphicFrameLocks noGrp="1"/>
          </p:cNvGraphicFramePr>
          <p:nvPr>
            <p:extLst>
              <p:ext uri="{D42A27DB-BD31-4B8C-83A1-F6EECF244321}">
                <p14:modId xmlns:p14="http://schemas.microsoft.com/office/powerpoint/2010/main" val="602421257"/>
              </p:ext>
            </p:extLst>
          </p:nvPr>
        </p:nvGraphicFramePr>
        <p:xfrm>
          <a:off x="504266" y="1006899"/>
          <a:ext cx="8357346" cy="4484310"/>
        </p:xfrm>
        <a:graphic>
          <a:graphicData uri="http://schemas.openxmlformats.org/drawingml/2006/table">
            <a:tbl>
              <a:tblPr/>
              <a:tblGrid>
                <a:gridCol w="4067735">
                  <a:extLst>
                    <a:ext uri="{9D8B030D-6E8A-4147-A177-3AD203B41FA5}">
                      <a16:colId xmlns:a16="http://schemas.microsoft.com/office/drawing/2014/main" val="2230044585"/>
                    </a:ext>
                  </a:extLst>
                </a:gridCol>
                <a:gridCol w="4289611">
                  <a:extLst>
                    <a:ext uri="{9D8B030D-6E8A-4147-A177-3AD203B41FA5}">
                      <a16:colId xmlns:a16="http://schemas.microsoft.com/office/drawing/2014/main" val="4245542664"/>
                    </a:ext>
                  </a:extLst>
                </a:gridCol>
              </a:tblGrid>
              <a:tr h="128385">
                <a:tc>
                  <a:txBody>
                    <a:bodyPr/>
                    <a:lstStyle/>
                    <a:p>
                      <a:pPr algn="l" fontAlgn="t"/>
                      <a:r>
                        <a:rPr lang="en-CA" sz="1200" b="1" i="0" u="none" strike="noStrike">
                          <a:solidFill>
                            <a:srgbClr val="000000"/>
                          </a:solidFill>
                          <a:effectLst/>
                          <a:latin typeface="Calibri" panose="020F0502020204030204" pitchFamily="34" charset="0"/>
                        </a:rPr>
                        <a:t>LOINC Description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1" i="0" u="none" strike="noStrike">
                          <a:solidFill>
                            <a:srgbClr val="000000"/>
                          </a:solidFill>
                          <a:effectLst/>
                          <a:latin typeface="Aptos Narrow" panose="020B0004020202020204" pitchFamily="34" charset="0"/>
                        </a:rPr>
                        <a:t>SNOMED CT Fully Specified Name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44087603"/>
                  </a:ext>
                </a:extLst>
              </a:tr>
              <a:tr h="238747">
                <a:tc>
                  <a:txBody>
                    <a:bodyPr/>
                    <a:lstStyle/>
                    <a:p>
                      <a:pPr algn="l" fontAlgn="t"/>
                      <a:r>
                        <a:rPr lang="en-CA" sz="1200" b="0" i="0" u="none" strike="noStrike">
                          <a:solidFill>
                            <a:srgbClr val="000000"/>
                          </a:solidFill>
                          <a:effectLst/>
                          <a:latin typeface="Aptos Narrow" panose="020B0004020202020204" pitchFamily="34" charset="0"/>
                        </a:rPr>
                        <a:t>Never attended/kindergarten only</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No formal education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2400356"/>
                  </a:ext>
                </a:extLst>
              </a:tr>
              <a:tr h="128385">
                <a:tc>
                  <a:txBody>
                    <a:bodyPr/>
                    <a:lstStyle/>
                    <a:p>
                      <a:pPr algn="l" fontAlgn="t"/>
                      <a:r>
                        <a:rPr lang="en-CA" sz="1200" b="0" i="0" u="none" strike="noStrike">
                          <a:solidFill>
                            <a:srgbClr val="000000"/>
                          </a:solidFill>
                          <a:effectLst/>
                          <a:latin typeface="Aptos Narrow" panose="020B0004020202020204" pitchFamily="34" charset="0"/>
                        </a:rPr>
                        <a:t>1st grade … up to 8</a:t>
                      </a:r>
                      <a:r>
                        <a:rPr lang="en-CA" sz="1200" b="0" i="0" u="none" strike="noStrike" baseline="30000">
                          <a:solidFill>
                            <a:srgbClr val="000000"/>
                          </a:solidFill>
                          <a:effectLst/>
                          <a:latin typeface="Aptos Narrow" panose="020B0004020202020204" pitchFamily="34" charset="0"/>
                        </a:rPr>
                        <a:t>th</a:t>
                      </a:r>
                      <a:r>
                        <a:rPr lang="en-CA" sz="1200" b="0" i="0" u="none" strike="noStrike">
                          <a:solidFill>
                            <a:srgbClr val="000000"/>
                          </a:solidFill>
                          <a:effectLst/>
                          <a:latin typeface="Aptos Narrow" panose="020B0004020202020204" pitchFamily="34" charset="0"/>
                        </a:rPr>
                        <a:t> grade (all separate concepts)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Received elementary school education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182666"/>
                  </a:ext>
                </a:extLst>
              </a:tr>
              <a:tr h="256770">
                <a:tc>
                  <a:txBody>
                    <a:bodyPr/>
                    <a:lstStyle/>
                    <a:p>
                      <a:pPr algn="l" fontAlgn="t"/>
                      <a:r>
                        <a:rPr lang="en-CA" sz="1200" b="0" i="0" u="none" strike="noStrike">
                          <a:solidFill>
                            <a:srgbClr val="000000"/>
                          </a:solidFill>
                          <a:effectLst/>
                          <a:latin typeface="Aptos Narrow" panose="020B0004020202020204" pitchFamily="34" charset="0"/>
                        </a:rPr>
                        <a:t>9</a:t>
                      </a:r>
                      <a:r>
                        <a:rPr lang="en-CA" sz="1200" b="0" i="0" u="none" strike="noStrike" baseline="30000">
                          <a:solidFill>
                            <a:srgbClr val="000000"/>
                          </a:solidFill>
                          <a:effectLst/>
                          <a:latin typeface="Aptos Narrow" panose="020B0004020202020204" pitchFamily="34" charset="0"/>
                        </a:rPr>
                        <a:t>th</a:t>
                      </a:r>
                      <a:r>
                        <a:rPr lang="en-CA" sz="1200" b="0" i="0" u="none" strike="noStrike">
                          <a:solidFill>
                            <a:srgbClr val="000000"/>
                          </a:solidFill>
                          <a:effectLst/>
                          <a:latin typeface="Aptos Narrow" panose="020B0004020202020204" pitchFamily="34" charset="0"/>
                        </a:rPr>
                        <a:t> to 12</a:t>
                      </a:r>
                      <a:r>
                        <a:rPr lang="en-CA" sz="1200" b="0" i="0" u="none" strike="noStrike" baseline="30000">
                          <a:solidFill>
                            <a:srgbClr val="000000"/>
                          </a:solidFill>
                          <a:effectLst/>
                          <a:latin typeface="Aptos Narrow" panose="020B0004020202020204" pitchFamily="34" charset="0"/>
                        </a:rPr>
                        <a:t>th</a:t>
                      </a:r>
                      <a:r>
                        <a:rPr lang="en-CA" sz="1200" b="0" i="0" u="none" strike="noStrike">
                          <a:solidFill>
                            <a:srgbClr val="000000"/>
                          </a:solidFill>
                          <a:effectLst/>
                          <a:latin typeface="Aptos Narrow" panose="020B0004020202020204" pitchFamily="34" charset="0"/>
                        </a:rPr>
                        <a:t>  grade, no diploma</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dirty="0">
                          <a:solidFill>
                            <a:srgbClr val="000000"/>
                          </a:solidFill>
                          <a:effectLst/>
                          <a:latin typeface="Aptos Narrow" panose="020B0004020202020204" pitchFamily="34" charset="0"/>
                        </a:rPr>
                        <a:t>Received less than secondary school graduate education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1363938"/>
                  </a:ext>
                </a:extLst>
              </a:tr>
              <a:tr h="256770">
                <a:tc>
                  <a:txBody>
                    <a:bodyPr/>
                    <a:lstStyle/>
                    <a:p>
                      <a:pPr algn="l" fontAlgn="t"/>
                      <a:r>
                        <a:rPr lang="en-CA" sz="1200" b="0" i="0" u="none" strike="noStrike">
                          <a:solidFill>
                            <a:srgbClr val="000000"/>
                          </a:solidFill>
                          <a:effectLst/>
                          <a:latin typeface="Aptos Narrow" panose="020B0004020202020204" pitchFamily="34" charset="0"/>
                        </a:rPr>
                        <a:t>Less than high school degree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Received less than secondary school graduate education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1720338"/>
                  </a:ext>
                </a:extLst>
              </a:tr>
              <a:tr h="128385">
                <a:tc>
                  <a:txBody>
                    <a:bodyPr/>
                    <a:lstStyle/>
                    <a:p>
                      <a:pPr algn="l" fontAlgn="t"/>
                      <a:r>
                        <a:rPr lang="en-CA" sz="1200" b="0" i="0" u="none" strike="noStrike">
                          <a:solidFill>
                            <a:srgbClr val="000000"/>
                          </a:solidFill>
                          <a:effectLst/>
                          <a:latin typeface="Aptos Narrow" panose="020B0004020202020204" pitchFamily="34" charset="0"/>
                        </a:rPr>
                        <a:t>More than high school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Aptos Narrow" panose="020B00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331872"/>
                  </a:ext>
                </a:extLst>
              </a:tr>
              <a:tr h="128385">
                <a:tc>
                  <a:txBody>
                    <a:bodyPr/>
                    <a:lstStyle/>
                    <a:p>
                      <a:pPr algn="l" fontAlgn="t"/>
                      <a:r>
                        <a:rPr lang="en-CA" sz="1200" b="0" i="0" u="none" strike="noStrike">
                          <a:solidFill>
                            <a:srgbClr val="000000"/>
                          </a:solidFill>
                          <a:effectLst/>
                          <a:latin typeface="Aptos Narrow" panose="020B0004020202020204" pitchFamily="34" charset="0"/>
                        </a:rPr>
                        <a:t>GED or equivalent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Secondary school diploma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6199598"/>
                  </a:ext>
                </a:extLst>
              </a:tr>
              <a:tr h="256770">
                <a:tc>
                  <a:txBody>
                    <a:bodyPr/>
                    <a:lstStyle/>
                    <a:p>
                      <a:pPr algn="l" fontAlgn="t"/>
                      <a:r>
                        <a:rPr lang="en-CA" sz="1200" b="0" i="0" u="none" strike="noStrike">
                          <a:solidFill>
                            <a:srgbClr val="000000"/>
                          </a:solidFill>
                          <a:effectLst/>
                          <a:latin typeface="Aptos Narrow" panose="020B0004020202020204" pitchFamily="34" charset="0"/>
                        </a:rPr>
                        <a:t>High school diploma or GED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Secondary school diploma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1589656"/>
                  </a:ext>
                </a:extLst>
              </a:tr>
              <a:tr h="128385">
                <a:tc>
                  <a:txBody>
                    <a:bodyPr/>
                    <a:lstStyle/>
                    <a:p>
                      <a:pPr algn="l" fontAlgn="t"/>
                      <a:r>
                        <a:rPr lang="en-CA" sz="1200" b="0" i="0" u="none" strike="noStrike">
                          <a:solidFill>
                            <a:srgbClr val="000000"/>
                          </a:solidFill>
                          <a:effectLst/>
                          <a:latin typeface="Aptos Narrow" panose="020B0004020202020204" pitchFamily="34" charset="0"/>
                        </a:rPr>
                        <a:t>High school graduate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Secondary school diploma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2497026"/>
                  </a:ext>
                </a:extLst>
              </a:tr>
              <a:tr h="302845">
                <a:tc>
                  <a:txBody>
                    <a:bodyPr/>
                    <a:lstStyle/>
                    <a:p>
                      <a:pPr algn="l" fontAlgn="t"/>
                      <a:r>
                        <a:rPr lang="en-CA" sz="1200" b="0" i="0" u="none" strike="noStrike">
                          <a:solidFill>
                            <a:srgbClr val="000000"/>
                          </a:solidFill>
                          <a:effectLst/>
                          <a:latin typeface="Aptos Narrow" panose="020B0004020202020204" pitchFamily="34" charset="0"/>
                        </a:rPr>
                        <a:t>Associate degree: occupational, technical, or vocational program</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Vocational training diploma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9243788"/>
                  </a:ext>
                </a:extLst>
              </a:tr>
              <a:tr h="256770">
                <a:tc>
                  <a:txBody>
                    <a:bodyPr/>
                    <a:lstStyle/>
                    <a:p>
                      <a:pPr algn="l" fontAlgn="t"/>
                      <a:r>
                        <a:rPr lang="en-CA" sz="1200" b="0" i="0" u="none" strike="noStrike">
                          <a:solidFill>
                            <a:srgbClr val="000000"/>
                          </a:solidFill>
                          <a:effectLst/>
                          <a:latin typeface="Aptos Narrow" panose="020B0004020202020204" pitchFamily="34" charset="0"/>
                        </a:rPr>
                        <a:t>Some college, no degree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College diploma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0472880"/>
                  </a:ext>
                </a:extLst>
              </a:tr>
              <a:tr h="256770">
                <a:tc>
                  <a:txBody>
                    <a:bodyPr/>
                    <a:lstStyle/>
                    <a:p>
                      <a:pPr algn="l" fontAlgn="t"/>
                      <a:r>
                        <a:rPr lang="en-CA" sz="1200" b="0" i="0" u="none" strike="noStrike">
                          <a:solidFill>
                            <a:srgbClr val="000000"/>
                          </a:solidFill>
                          <a:effectLst/>
                          <a:latin typeface="Aptos Narrow" panose="020B0004020202020204" pitchFamily="34" charset="0"/>
                        </a:rPr>
                        <a:t>Bachelor's degree (e.g., BA, AB, BS)</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Received undergraduate education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664852"/>
                  </a:ext>
                </a:extLst>
              </a:tr>
              <a:tr h="124988">
                <a:tc>
                  <a:txBody>
                    <a:bodyPr/>
                    <a:lstStyle/>
                    <a:p>
                      <a:pPr algn="l" fontAlgn="t"/>
                      <a:r>
                        <a:rPr lang="en-CA" sz="1200" b="0" i="0" u="none" strike="noStrike" dirty="0">
                          <a:solidFill>
                            <a:srgbClr val="000000"/>
                          </a:solidFill>
                          <a:effectLst/>
                          <a:latin typeface="Aptos Narrow" panose="020B0004020202020204" pitchFamily="34" charset="0"/>
                        </a:rPr>
                        <a:t>Associate degree: academic program</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Post-secondary diploma above bachelor's degree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3346455"/>
                  </a:ext>
                </a:extLst>
              </a:tr>
              <a:tr h="305248">
                <a:tc>
                  <a:txBody>
                    <a:bodyPr/>
                    <a:lstStyle/>
                    <a:p>
                      <a:pPr algn="l" fontAlgn="t"/>
                      <a:r>
                        <a:rPr lang="en-CA" sz="1200" b="0" i="0" u="none" strike="noStrike">
                          <a:solidFill>
                            <a:srgbClr val="000000"/>
                          </a:solidFill>
                          <a:effectLst/>
                          <a:latin typeface="Aptos Narrow" panose="020B0004020202020204" pitchFamily="34" charset="0"/>
                        </a:rPr>
                        <a:t>Master's degree (e.g., MA, MS, MEng, MEd, MSW, MBA)</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a:solidFill>
                            <a:srgbClr val="000000"/>
                          </a:solidFill>
                          <a:effectLst/>
                          <a:latin typeface="Aptos Narrow" panose="020B0004020202020204" pitchFamily="34" charset="0"/>
                        </a:rPr>
                        <a:t>Master's degree achieved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7316866"/>
                  </a:ext>
                </a:extLst>
              </a:tr>
              <a:tr h="310057">
                <a:tc>
                  <a:txBody>
                    <a:bodyPr/>
                    <a:lstStyle/>
                    <a:p>
                      <a:pPr algn="l" fontAlgn="t"/>
                      <a:r>
                        <a:rPr lang="en-CA" sz="1200" b="0" i="0" u="none" strike="noStrike">
                          <a:solidFill>
                            <a:srgbClr val="000000"/>
                          </a:solidFill>
                          <a:effectLst/>
                          <a:latin typeface="Aptos Narrow" panose="020B0004020202020204" pitchFamily="34" charset="0"/>
                        </a:rPr>
                        <a:t>Professional school degree (example: MD, DDS, DVM, JD)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CA" sz="1200" b="0" i="0" u="none" strike="noStrike">
                          <a:solidFill>
                            <a:srgbClr val="000000"/>
                          </a:solidFill>
                          <a:effectLst/>
                          <a:latin typeface="Aptos Narrow" panose="020B000402020202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1736484"/>
                  </a:ext>
                </a:extLst>
              </a:tr>
              <a:tr h="256770">
                <a:tc>
                  <a:txBody>
                    <a:bodyPr/>
                    <a:lstStyle/>
                    <a:p>
                      <a:pPr algn="l" fontAlgn="t"/>
                      <a:r>
                        <a:rPr lang="en-CA" sz="1200" b="0" i="0" u="none" strike="noStrike">
                          <a:solidFill>
                            <a:srgbClr val="000000"/>
                          </a:solidFill>
                          <a:effectLst/>
                          <a:latin typeface="Aptos Narrow" panose="020B0004020202020204" pitchFamily="34" charset="0"/>
                        </a:rPr>
                        <a:t>Doctoral degree (example: PhD, EdD)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t"/>
                      <a:r>
                        <a:rPr lang="en-CA" sz="1200" b="0" i="0" u="none" strike="noStrike" dirty="0">
                          <a:solidFill>
                            <a:srgbClr val="000000"/>
                          </a:solidFill>
                          <a:effectLst/>
                          <a:latin typeface="Aptos Narrow" panose="020B0004020202020204" pitchFamily="34" charset="0"/>
                        </a:rPr>
                        <a:t>Received doctorate degree (finding)</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7537325"/>
                  </a:ext>
                </a:extLst>
              </a:tr>
            </a:tbl>
          </a:graphicData>
        </a:graphic>
      </p:graphicFrame>
      <p:sp>
        <p:nvSpPr>
          <p:cNvPr id="4" name="Title 1">
            <a:extLst>
              <a:ext uri="{FF2B5EF4-FFF2-40B4-BE49-F238E27FC236}">
                <a16:creationId xmlns:a16="http://schemas.microsoft.com/office/drawing/2014/main" id="{598DF4A3-2527-7AC9-DE68-E0ABD47670D9}"/>
              </a:ext>
            </a:extLst>
          </p:cNvPr>
          <p:cNvSpPr txBox="1">
            <a:spLocks/>
          </p:cNvSpPr>
          <p:nvPr/>
        </p:nvSpPr>
        <p:spPr>
          <a:xfrm>
            <a:off x="457200" y="308720"/>
            <a:ext cx="8229600" cy="429108"/>
          </a:xfrm>
          <a:prstGeom prst="rect">
            <a:avLst/>
          </a:prstGeom>
        </p:spPr>
        <p:txBody>
          <a:bodyPr vert="horz" lIns="0" tIns="0" rIns="0" bIns="0" rtlCol="0" anchor="t" anchorCtr="0">
            <a:spAutoFit/>
          </a:bodyPr>
          <a:lstStyle>
            <a:lvl1pPr algn="l" defTabSz="914378" rtl="0" eaLnBrk="1" latinLnBrk="0" hangingPunct="1">
              <a:lnSpc>
                <a:spcPts val="3300"/>
              </a:lnSpc>
              <a:spcBef>
                <a:spcPct val="0"/>
              </a:spcBef>
              <a:buNone/>
              <a:defRPr sz="3300" kern="1200" baseline="0">
                <a:solidFill>
                  <a:srgbClr val="365254"/>
                </a:solidFill>
                <a:latin typeface="+mj-lt"/>
                <a:ea typeface="+mj-ea"/>
                <a:cs typeface="+mj-cs"/>
              </a:defRPr>
            </a:lvl1pPr>
          </a:lstStyle>
          <a:p>
            <a:pPr>
              <a:buClrTx/>
              <a:buFontTx/>
            </a:pPr>
            <a:r>
              <a:rPr lang="en-CA" b="1"/>
              <a:t>Social Determinants of Health – Education</a:t>
            </a:r>
          </a:p>
        </p:txBody>
      </p:sp>
    </p:spTree>
    <p:extLst>
      <p:ext uri="{BB962C8B-B14F-4D97-AF65-F5344CB8AC3E}">
        <p14:creationId xmlns:p14="http://schemas.microsoft.com/office/powerpoint/2010/main" val="162810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7B50A-22E5-024A-104B-439EAB44F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1D6A90-E8BF-C104-E59F-638B6D013F8C}"/>
              </a:ext>
            </a:extLst>
          </p:cNvPr>
          <p:cNvSpPr>
            <a:spLocks noGrp="1"/>
          </p:cNvSpPr>
          <p:nvPr>
            <p:ph type="title"/>
          </p:nvPr>
        </p:nvSpPr>
        <p:spPr>
          <a:xfrm>
            <a:off x="457200" y="903150"/>
            <a:ext cx="8229600" cy="398635"/>
          </a:xfrm>
        </p:spPr>
        <p:txBody>
          <a:bodyPr/>
          <a:lstStyle/>
          <a:p>
            <a:r>
              <a:rPr lang="en-US" sz="2400"/>
              <a:t>SDOH: Education - SNOMED CT CA Value set exploration</a:t>
            </a:r>
          </a:p>
        </p:txBody>
      </p:sp>
      <p:sp>
        <p:nvSpPr>
          <p:cNvPr id="13" name="TextBox 12">
            <a:extLst>
              <a:ext uri="{FF2B5EF4-FFF2-40B4-BE49-F238E27FC236}">
                <a16:creationId xmlns:a16="http://schemas.microsoft.com/office/drawing/2014/main" id="{78AB6719-8C4E-C5C4-37B7-587E23ABC4E7}"/>
              </a:ext>
            </a:extLst>
          </p:cNvPr>
          <p:cNvSpPr txBox="1"/>
          <p:nvPr/>
        </p:nvSpPr>
        <p:spPr>
          <a:xfrm>
            <a:off x="582067" y="1448306"/>
            <a:ext cx="7568021" cy="3785652"/>
          </a:xfrm>
          <a:prstGeom prst="rect">
            <a:avLst/>
          </a:prstGeom>
          <a:noFill/>
          <a:ln>
            <a:solidFill>
              <a:srgbClr val="365254"/>
            </a:solidFill>
          </a:ln>
        </p:spPr>
        <p:txBody>
          <a:bodyPr wrap="square" rtlCol="0">
            <a:spAutoFit/>
          </a:bodyPr>
          <a:lstStyle/>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What else is </a:t>
            </a:r>
            <a:r>
              <a:rPr lang="en-CA" sz="1600" b="1" kern="1200">
                <a:latin typeface="Calibri"/>
                <a:ea typeface="+mn-ea"/>
                <a:cs typeface="Calibri" panose="020F0502020204030204" pitchFamily="34" charset="0"/>
              </a:rPr>
              <a:t>clinically relevant for social risk assessment</a:t>
            </a:r>
            <a:r>
              <a:rPr lang="en-CA" sz="1600" kern="1200">
                <a:latin typeface="Calibri"/>
                <a:ea typeface="+mn-ea"/>
                <a:cs typeface="Calibri" panose="020F0502020204030204" pitchFamily="34" charset="0"/>
              </a:rPr>
              <a:t>?</a:t>
            </a:r>
          </a:p>
          <a:p>
            <a:pPr marL="285750" indent="-285750">
              <a:buClrTx/>
              <a:buFont typeface="Arial" panose="020B0604020202020204" pitchFamily="34" charset="0"/>
              <a:buChar char="•"/>
            </a:pPr>
            <a:endParaRPr lang="en-CA" sz="1600" kern="1200">
              <a:latin typeface="Calibri"/>
              <a:ea typeface="+mn-ea"/>
              <a:cs typeface="Calibri" panose="020F0502020204030204" pitchFamily="34" charset="0"/>
            </a:endParaRPr>
          </a:p>
          <a:p>
            <a:pPr marL="742950" lvl="1" indent="-285750">
              <a:buClrTx/>
              <a:buFont typeface="Arial" panose="020B0604020202020204" pitchFamily="34" charset="0"/>
              <a:buChar char="•"/>
            </a:pPr>
            <a:r>
              <a:rPr lang="en-US" altLang="en-US" sz="1600" kern="1200">
                <a:latin typeface="Calibri"/>
                <a:ea typeface="+mn-ea"/>
                <a:cs typeface="+mn-cs"/>
              </a:rPr>
              <a:t>Completed adult learning center program (finding)</a:t>
            </a:r>
          </a:p>
          <a:p>
            <a:pPr marL="742950" lvl="1" indent="-285750">
              <a:buClrTx/>
              <a:buFont typeface="Arial" panose="020B0604020202020204" pitchFamily="34" charset="0"/>
              <a:buChar char="•"/>
            </a:pPr>
            <a:r>
              <a:rPr lang="en-US" altLang="en-US" sz="1600" kern="1200">
                <a:latin typeface="Calibri"/>
                <a:ea typeface="+mn-ea"/>
                <a:cs typeface="+mn-cs"/>
              </a:rPr>
              <a:t>Completed basic skills training program (finding)</a:t>
            </a:r>
          </a:p>
          <a:p>
            <a:pPr marL="742950" lvl="1" indent="-285750">
              <a:buClrTx/>
              <a:buFont typeface="Arial" panose="020B0604020202020204" pitchFamily="34" charset="0"/>
              <a:buChar char="•"/>
            </a:pPr>
            <a:r>
              <a:rPr lang="en-US" altLang="en-US" sz="1600" kern="1200">
                <a:latin typeface="Calibri"/>
                <a:ea typeface="+mn-ea"/>
                <a:cs typeface="+mn-cs"/>
              </a:rPr>
              <a:t>Completed English as a second language program (finding)</a:t>
            </a:r>
          </a:p>
          <a:p>
            <a:pPr marL="742950" lvl="1" indent="-285750">
              <a:buClrTx/>
              <a:buFont typeface="Arial" panose="020B0604020202020204" pitchFamily="34" charset="0"/>
              <a:buChar char="•"/>
            </a:pPr>
            <a:r>
              <a:rPr lang="en-US" altLang="en-US" sz="1600" kern="1200">
                <a:latin typeface="Calibri"/>
                <a:ea typeface="+mn-ea"/>
                <a:cs typeface="+mn-cs"/>
              </a:rPr>
              <a:t>Completed vocational education program (finding)</a:t>
            </a:r>
          </a:p>
          <a:p>
            <a:pPr marL="285750" indent="-285750">
              <a:buClrTx/>
              <a:buFont typeface="Arial" panose="020B0604020202020204" pitchFamily="34" charset="0"/>
              <a:buChar char="•"/>
            </a:pPr>
            <a:endParaRPr lang="en-CA" sz="1600" kern="1200">
              <a:latin typeface="Calibri"/>
              <a:ea typeface="+mn-ea"/>
              <a:cs typeface="Calibri" panose="020F0502020204030204" pitchFamily="34" charset="0"/>
            </a:endParaRP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What </a:t>
            </a:r>
            <a:r>
              <a:rPr lang="en-CA" sz="1600" b="1" kern="1200">
                <a:latin typeface="Calibri"/>
                <a:ea typeface="+mn-ea"/>
                <a:cs typeface="Calibri" panose="020F0502020204030204" pitchFamily="34" charset="0"/>
              </a:rPr>
              <a:t>level of granularity</a:t>
            </a:r>
            <a:r>
              <a:rPr lang="en-CA" sz="1600" kern="1200">
                <a:latin typeface="Calibri"/>
                <a:ea typeface="+mn-ea"/>
                <a:cs typeface="Calibri" panose="020F0502020204030204" pitchFamily="34" charset="0"/>
              </a:rPr>
              <a:t>?</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Grade 6</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Grade 8</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Grade 10</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Grade 11</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Grade 12</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High school diploma </a:t>
            </a:r>
          </a:p>
          <a:p>
            <a:pPr marL="285750" indent="-285750">
              <a:buClrTx/>
              <a:buFont typeface="Arial" panose="020B0604020202020204" pitchFamily="34" charset="0"/>
              <a:buChar char="•"/>
            </a:pPr>
            <a:r>
              <a:rPr lang="en-CA" sz="1600" kern="1200">
                <a:latin typeface="Calibri"/>
                <a:ea typeface="+mn-ea"/>
                <a:cs typeface="Calibri" panose="020F0502020204030204" pitchFamily="34" charset="0"/>
              </a:rPr>
              <a:t>High school equivalency certificate</a:t>
            </a:r>
          </a:p>
        </p:txBody>
      </p:sp>
      <p:sp>
        <p:nvSpPr>
          <p:cNvPr id="8" name="Rectangle 1">
            <a:extLst>
              <a:ext uri="{FF2B5EF4-FFF2-40B4-BE49-F238E27FC236}">
                <a16:creationId xmlns:a16="http://schemas.microsoft.com/office/drawing/2014/main" id="{83F2FEDA-9912-D24F-FF03-3AB87440A1BD}"/>
              </a:ext>
            </a:extLst>
          </p:cNvPr>
          <p:cNvSpPr>
            <a:spLocks noChangeArrowheads="1"/>
          </p:cNvSpPr>
          <p:nvPr/>
        </p:nvSpPr>
        <p:spPr bwMode="auto">
          <a:xfrm>
            <a:off x="0" y="-122791"/>
            <a:ext cx="277640" cy="104568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365010" numCol="1" anchor="ctr" anchorCtr="0" compatLnSpc="1">
            <a:prstTxWarp prst="textNoShape">
              <a:avLst/>
            </a:prstTxWarp>
            <a:spAutoFit/>
          </a:bodyPr>
          <a:lstStyle/>
          <a:p>
            <a:pPr eaLnBrk="0" fontAlgn="base" hangingPunct="0">
              <a:spcBef>
                <a:spcPct val="0"/>
              </a:spcBef>
              <a:spcAft>
                <a:spcPct val="0"/>
              </a:spcAft>
              <a:buClrTx/>
            </a:pPr>
            <a:endParaRPr lang="en-US" altLang="en-US" sz="1800" kern="1200">
              <a:latin typeface="Arial" panose="020B0604020202020204" pitchFamily="34" charset="0"/>
              <a:ea typeface="+mn-ea"/>
              <a:cs typeface="+mn-cs"/>
            </a:endParaRPr>
          </a:p>
          <a:p>
            <a:pPr eaLnBrk="0" fontAlgn="base" hangingPunct="0">
              <a:spcBef>
                <a:spcPct val="0"/>
              </a:spcBef>
              <a:spcAft>
                <a:spcPct val="0"/>
              </a:spcAft>
              <a:buClrTx/>
              <a:buFontTx/>
              <a:buChar char="•"/>
            </a:pPr>
            <a:r>
              <a:rPr lang="en-US" altLang="en-US" sz="800" b="1" kern="1200">
                <a:solidFill>
                  <a:srgbClr val="8A6D3B"/>
                </a:solidFill>
                <a:latin typeface="Helvetica Neue"/>
                <a:ea typeface="+mn-ea"/>
                <a:cs typeface="+mn-cs"/>
              </a:rPr>
              <a:t>  </a:t>
            </a:r>
            <a:endParaRPr lang="en-US" altLang="en-US" sz="900" kern="1200">
              <a:solidFill>
                <a:srgbClr val="333333"/>
              </a:solidFill>
              <a:latin typeface="Helvetica Neue"/>
              <a:ea typeface="+mn-ea"/>
              <a:cs typeface="+mn-cs"/>
            </a:endParaRPr>
          </a:p>
          <a:p>
            <a:pPr eaLnBrk="0" fontAlgn="base" hangingPunct="0">
              <a:spcBef>
                <a:spcPct val="0"/>
              </a:spcBef>
              <a:spcAft>
                <a:spcPct val="0"/>
              </a:spcAft>
              <a:buClrTx/>
            </a:pPr>
            <a:endParaRPr lang="en-US" altLang="en-US" sz="1800" kern="1200">
              <a:latin typeface="Arial" panose="020B0604020202020204" pitchFamily="34" charset="0"/>
              <a:ea typeface="+mn-ea"/>
              <a:cs typeface="+mn-cs"/>
            </a:endParaRPr>
          </a:p>
        </p:txBody>
      </p:sp>
    </p:spTree>
    <p:extLst>
      <p:ext uri="{BB962C8B-B14F-4D97-AF65-F5344CB8AC3E}">
        <p14:creationId xmlns:p14="http://schemas.microsoft.com/office/powerpoint/2010/main" val="2241360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4AE82-3802-C78A-57B3-E9440FD5584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C259113-ACE1-B743-A4FE-F2B77A40B8E4}"/>
              </a:ext>
            </a:extLst>
          </p:cNvPr>
          <p:cNvSpPr txBox="1">
            <a:spLocks/>
          </p:cNvSpPr>
          <p:nvPr/>
        </p:nvSpPr>
        <p:spPr>
          <a:xfrm>
            <a:off x="464075" y="193516"/>
            <a:ext cx="8769302" cy="562526"/>
          </a:xfrm>
          <a:prstGeom prst="rect">
            <a:avLst/>
          </a:prstGeom>
        </p:spPr>
        <p:txBody>
          <a:bodyPr vert="horz" wrap="square" lIns="0" tIns="0" rIns="0" bIns="0" rtlCol="0" anchor="t" anchorCtr="0">
            <a:spAutoFit/>
          </a:bodyPr>
          <a:lstStyle>
            <a:lvl1pPr algn="l" defTabSz="914378" rtl="0" eaLnBrk="1" latinLnBrk="0" hangingPunct="1">
              <a:lnSpc>
                <a:spcPts val="3300"/>
              </a:lnSpc>
              <a:spcBef>
                <a:spcPct val="0"/>
              </a:spcBef>
              <a:buNone/>
              <a:defRPr sz="3300" kern="1200" baseline="0">
                <a:solidFill>
                  <a:srgbClr val="365254"/>
                </a:solidFill>
                <a:latin typeface="+mj-lt"/>
                <a:ea typeface="+mj-ea"/>
                <a:cs typeface="+mj-cs"/>
              </a:defRPr>
            </a:lvl1pPr>
          </a:lstStyle>
          <a:p>
            <a:pPr algn="l">
              <a:lnSpc>
                <a:spcPts val="2250"/>
              </a:lnSpc>
            </a:pPr>
            <a:r>
              <a:rPr lang="en-CA" sz="1400" b="1" i="0" dirty="0">
                <a:solidFill>
                  <a:srgbClr val="333333"/>
                </a:solidFill>
                <a:effectLst/>
                <a:latin typeface="Open Sans" panose="020B0606030504020204" pitchFamily="34" charset="0"/>
              </a:rPr>
              <a:t>Mental Health and Addictions – </a:t>
            </a:r>
            <a:r>
              <a:rPr lang="en-CA" sz="1400" b="1" dirty="0">
                <a:solidFill>
                  <a:srgbClr val="333333"/>
                </a:solidFill>
                <a:latin typeface="Open Sans" panose="020B0606030504020204" pitchFamily="34" charset="0"/>
              </a:rPr>
              <a:t>FHIR </a:t>
            </a:r>
            <a:r>
              <a:rPr lang="en-CA" sz="1400" b="1" i="0" dirty="0">
                <a:solidFill>
                  <a:srgbClr val="333333"/>
                </a:solidFill>
                <a:effectLst/>
                <a:latin typeface="Open Sans" panose="020B0606030504020204" pitchFamily="34" charset="0"/>
              </a:rPr>
              <a:t>Observation Profiles</a:t>
            </a:r>
          </a:p>
          <a:p>
            <a:pPr algn="l">
              <a:lnSpc>
                <a:spcPts val="2250"/>
              </a:lnSpc>
            </a:pPr>
            <a:r>
              <a:rPr lang="en-CA" sz="1400" b="1" dirty="0">
                <a:solidFill>
                  <a:srgbClr val="333333"/>
                </a:solidFill>
                <a:latin typeface="Open Sans" panose="020B0606030504020204" pitchFamily="34" charset="0"/>
              </a:rPr>
              <a:t>Detail: Highest Level of Education and Housing Status</a:t>
            </a:r>
            <a:endParaRPr lang="en-CA" sz="1400" b="0" i="0" dirty="0">
              <a:solidFill>
                <a:srgbClr val="333333"/>
              </a:solidFill>
              <a:effectLst/>
              <a:latin typeface="Open Sans" panose="020B0606030504020204" pitchFamily="34" charset="0"/>
            </a:endParaRPr>
          </a:p>
        </p:txBody>
      </p:sp>
      <p:pic>
        <p:nvPicPr>
          <p:cNvPr id="5" name="Picture 4">
            <a:extLst>
              <a:ext uri="{FF2B5EF4-FFF2-40B4-BE49-F238E27FC236}">
                <a16:creationId xmlns:a16="http://schemas.microsoft.com/office/drawing/2014/main" id="{46FBE1E4-5FAD-9391-E108-1111A92163D9}"/>
              </a:ext>
            </a:extLst>
          </p:cNvPr>
          <p:cNvPicPr>
            <a:picLocks noChangeAspect="1"/>
          </p:cNvPicPr>
          <p:nvPr/>
        </p:nvPicPr>
        <p:blipFill>
          <a:blip r:embed="rId2"/>
          <a:stretch>
            <a:fillRect/>
          </a:stretch>
        </p:blipFill>
        <p:spPr>
          <a:xfrm>
            <a:off x="399879" y="781977"/>
            <a:ext cx="5208475" cy="4549175"/>
          </a:xfrm>
          <a:prstGeom prst="rect">
            <a:avLst/>
          </a:prstGeom>
        </p:spPr>
      </p:pic>
      <p:sp>
        <p:nvSpPr>
          <p:cNvPr id="6" name="TextBox 5">
            <a:extLst>
              <a:ext uri="{FF2B5EF4-FFF2-40B4-BE49-F238E27FC236}">
                <a16:creationId xmlns:a16="http://schemas.microsoft.com/office/drawing/2014/main" id="{0F4FC99F-5AE7-0625-01E4-09570838DFDD}"/>
              </a:ext>
            </a:extLst>
          </p:cNvPr>
          <p:cNvSpPr txBox="1"/>
          <p:nvPr/>
        </p:nvSpPr>
        <p:spPr>
          <a:xfrm>
            <a:off x="5678667" y="1247482"/>
            <a:ext cx="3347980" cy="861774"/>
          </a:xfrm>
          <a:prstGeom prst="rect">
            <a:avLst/>
          </a:prstGeom>
          <a:noFill/>
        </p:spPr>
        <p:txBody>
          <a:bodyPr wrap="square" rtlCol="0">
            <a:spAutoFit/>
          </a:bodyPr>
          <a:lstStyle/>
          <a:p>
            <a:r>
              <a:rPr lang="en-CA" sz="1000" b="1" dirty="0"/>
              <a:t>Category</a:t>
            </a:r>
            <a:r>
              <a:rPr lang="en-CA" sz="1000" dirty="0"/>
              <a:t>: Social History (Fixed Code)</a:t>
            </a:r>
          </a:p>
          <a:p>
            <a:r>
              <a:rPr lang="en-CA" sz="1000" dirty="0"/>
              <a:t>Social History Observations define the patient's occupational, personal (e.g., lifestyle), social, familial, and environmental history and health risk factors that may impact the patient's health.</a:t>
            </a:r>
          </a:p>
        </p:txBody>
      </p:sp>
      <p:sp>
        <p:nvSpPr>
          <p:cNvPr id="8" name="TextBox 7">
            <a:extLst>
              <a:ext uri="{FF2B5EF4-FFF2-40B4-BE49-F238E27FC236}">
                <a16:creationId xmlns:a16="http://schemas.microsoft.com/office/drawing/2014/main" id="{6680B769-1EFF-2568-7B96-8D1F4F50B2BF}"/>
              </a:ext>
            </a:extLst>
          </p:cNvPr>
          <p:cNvSpPr txBox="1"/>
          <p:nvPr/>
        </p:nvSpPr>
        <p:spPr>
          <a:xfrm>
            <a:off x="5678192" y="2140843"/>
            <a:ext cx="3065929" cy="400110"/>
          </a:xfrm>
          <a:prstGeom prst="rect">
            <a:avLst/>
          </a:prstGeom>
          <a:noFill/>
        </p:spPr>
        <p:txBody>
          <a:bodyPr wrap="square" rtlCol="0">
            <a:spAutoFit/>
          </a:bodyPr>
          <a:lstStyle/>
          <a:p>
            <a:r>
              <a:rPr lang="en-CA" sz="1000" b="1" dirty="0"/>
              <a:t>Code</a:t>
            </a:r>
            <a:r>
              <a:rPr lang="en-CA" sz="1000" dirty="0"/>
              <a:t>: 'SDOH-</a:t>
            </a:r>
            <a:r>
              <a:rPr lang="en-CA" sz="1000" dirty="0" err="1"/>
              <a:t>ObservationCode</a:t>
            </a:r>
            <a:r>
              <a:rPr lang="en-CA" sz="1000" dirty="0"/>
              <a:t>’: </a:t>
            </a:r>
          </a:p>
          <a:p>
            <a:r>
              <a:rPr lang="en-CA" sz="1000" dirty="0"/>
              <a:t>Highest Level of Education (LOINC 82589-3) </a:t>
            </a:r>
          </a:p>
        </p:txBody>
      </p:sp>
      <p:sp>
        <p:nvSpPr>
          <p:cNvPr id="11" name="TextBox 10">
            <a:extLst>
              <a:ext uri="{FF2B5EF4-FFF2-40B4-BE49-F238E27FC236}">
                <a16:creationId xmlns:a16="http://schemas.microsoft.com/office/drawing/2014/main" id="{89D7FD13-BC4B-C85C-03E7-97B6B50A435C}"/>
              </a:ext>
            </a:extLst>
          </p:cNvPr>
          <p:cNvSpPr txBox="1"/>
          <p:nvPr/>
        </p:nvSpPr>
        <p:spPr>
          <a:xfrm>
            <a:off x="5788957" y="3203360"/>
            <a:ext cx="3128162" cy="400110"/>
          </a:xfrm>
          <a:prstGeom prst="rect">
            <a:avLst/>
          </a:prstGeom>
          <a:noFill/>
        </p:spPr>
        <p:txBody>
          <a:bodyPr wrap="square" rtlCol="0">
            <a:spAutoFit/>
          </a:bodyPr>
          <a:lstStyle/>
          <a:p>
            <a:r>
              <a:rPr lang="en-CA" sz="1000" b="1" dirty="0"/>
              <a:t>Value Set</a:t>
            </a:r>
            <a:r>
              <a:rPr lang="en-CA" sz="1000" dirty="0"/>
              <a:t>: </a:t>
            </a:r>
            <a:r>
              <a:rPr lang="en-CA" sz="1000" dirty="0" err="1"/>
              <a:t>EducationalAttainment</a:t>
            </a:r>
            <a:r>
              <a:rPr lang="en-CA" sz="1000" dirty="0"/>
              <a:t> (required): The highest level of education attained by the client.</a:t>
            </a:r>
          </a:p>
        </p:txBody>
      </p:sp>
      <p:sp>
        <p:nvSpPr>
          <p:cNvPr id="12" name="TextBox 11">
            <a:extLst>
              <a:ext uri="{FF2B5EF4-FFF2-40B4-BE49-F238E27FC236}">
                <a16:creationId xmlns:a16="http://schemas.microsoft.com/office/drawing/2014/main" id="{6904F056-E3D4-622C-86B4-E3DFC61727C9}"/>
              </a:ext>
            </a:extLst>
          </p:cNvPr>
          <p:cNvSpPr txBox="1"/>
          <p:nvPr/>
        </p:nvSpPr>
        <p:spPr>
          <a:xfrm>
            <a:off x="5678192" y="2508695"/>
            <a:ext cx="2956115" cy="415498"/>
          </a:xfrm>
          <a:prstGeom prst="rect">
            <a:avLst/>
          </a:prstGeom>
          <a:noFill/>
        </p:spPr>
        <p:txBody>
          <a:bodyPr wrap="square" rtlCol="0">
            <a:spAutoFit/>
          </a:bodyPr>
          <a:lstStyle/>
          <a:p>
            <a:r>
              <a:rPr lang="en-CA" sz="1000" b="1" dirty="0"/>
              <a:t>Code</a:t>
            </a:r>
            <a:r>
              <a:rPr lang="en-CA" sz="1000" dirty="0"/>
              <a:t>: 'SDOH-</a:t>
            </a:r>
            <a:r>
              <a:rPr lang="en-CA" sz="1000" dirty="0" err="1"/>
              <a:t>ObservationCode</a:t>
            </a:r>
            <a:r>
              <a:rPr lang="en-CA" sz="1000" dirty="0"/>
              <a:t>’: </a:t>
            </a:r>
          </a:p>
          <a:p>
            <a:r>
              <a:rPr lang="en-CA" sz="1000" dirty="0"/>
              <a:t>Housing status (LOINC 71802-3)</a:t>
            </a:r>
          </a:p>
        </p:txBody>
      </p:sp>
      <p:sp>
        <p:nvSpPr>
          <p:cNvPr id="17" name="Rectangle 5">
            <a:extLst>
              <a:ext uri="{FF2B5EF4-FFF2-40B4-BE49-F238E27FC236}">
                <a16:creationId xmlns:a16="http://schemas.microsoft.com/office/drawing/2014/main" id="{214E078F-265A-383D-3381-9F961B2C17F9}"/>
              </a:ext>
            </a:extLst>
          </p:cNvPr>
          <p:cNvSpPr>
            <a:spLocks noChangeArrowheads="1"/>
          </p:cNvSpPr>
          <p:nvPr/>
        </p:nvSpPr>
        <p:spPr bwMode="auto">
          <a:xfrm>
            <a:off x="-1" y="168011"/>
            <a:ext cx="11018525" cy="1211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283" tIns="14283" rIns="14283" bIns="14283"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E62FADB0-94C8-65BC-717F-5AD030781027}"/>
              </a:ext>
            </a:extLst>
          </p:cNvPr>
          <p:cNvSpPr txBox="1"/>
          <p:nvPr/>
        </p:nvSpPr>
        <p:spPr>
          <a:xfrm>
            <a:off x="6153292" y="4283900"/>
            <a:ext cx="2694693" cy="1215717"/>
          </a:xfrm>
          <a:prstGeom prst="rect">
            <a:avLst/>
          </a:prstGeom>
          <a:noFill/>
          <a:ln>
            <a:solidFill>
              <a:schemeClr val="tx1"/>
            </a:solidFill>
          </a:ln>
        </p:spPr>
        <p:txBody>
          <a:bodyPr wrap="square" rtlCol="0">
            <a:spAutoFit/>
          </a:bodyPr>
          <a:lstStyle/>
          <a:p>
            <a:r>
              <a:rPr lang="en-CA" sz="900" b="1" dirty="0"/>
              <a:t>Source</a:t>
            </a:r>
            <a:r>
              <a:rPr lang="en-CA" sz="900" dirty="0"/>
              <a:t>:</a:t>
            </a:r>
          </a:p>
          <a:p>
            <a:r>
              <a:rPr lang="en-CA" sz="900" dirty="0">
                <a:hlinkClick r:id="rId3"/>
              </a:rPr>
              <a:t>ON - Mental Health and Addictions PDS | MHA Observation-</a:t>
            </a:r>
            <a:r>
              <a:rPr lang="en-CA" sz="900" dirty="0" err="1">
                <a:hlinkClick r:id="rId3"/>
              </a:rPr>
              <a:t>LevelOfEducation</a:t>
            </a:r>
            <a:r>
              <a:rPr lang="en-CA" sz="900" dirty="0">
                <a:hlinkClick r:id="rId3"/>
              </a:rPr>
              <a:t> Profile - SIMPLIFIER.NET</a:t>
            </a:r>
            <a:endParaRPr lang="en-CA" sz="900" dirty="0"/>
          </a:p>
          <a:p>
            <a:r>
              <a:rPr lang="en-CA" sz="900" dirty="0">
                <a:hlinkClick r:id="rId3"/>
              </a:rPr>
              <a:t>ON - Mental Health and Addictions PDS | MHA Observation-</a:t>
            </a:r>
            <a:r>
              <a:rPr lang="en-CA" sz="900" dirty="0" err="1">
                <a:hlinkClick r:id="rId3"/>
              </a:rPr>
              <a:t>LevelOfEducation</a:t>
            </a:r>
            <a:r>
              <a:rPr lang="en-CA" sz="900" dirty="0">
                <a:hlinkClick r:id="rId3"/>
              </a:rPr>
              <a:t> Profile - SIMPLIFIER.NET</a:t>
            </a:r>
            <a:endParaRPr lang="en-CA" sz="900" dirty="0"/>
          </a:p>
          <a:p>
            <a:endParaRPr lang="en-CA" sz="1000" dirty="0"/>
          </a:p>
        </p:txBody>
      </p:sp>
      <p:sp>
        <p:nvSpPr>
          <p:cNvPr id="25" name="TextBox 24">
            <a:extLst>
              <a:ext uri="{FF2B5EF4-FFF2-40B4-BE49-F238E27FC236}">
                <a16:creationId xmlns:a16="http://schemas.microsoft.com/office/drawing/2014/main" id="{40BF6637-90ED-2971-B5B5-3E608AD91983}"/>
              </a:ext>
            </a:extLst>
          </p:cNvPr>
          <p:cNvSpPr txBox="1"/>
          <p:nvPr/>
        </p:nvSpPr>
        <p:spPr>
          <a:xfrm>
            <a:off x="5788576" y="3592127"/>
            <a:ext cx="3128162" cy="553998"/>
          </a:xfrm>
          <a:prstGeom prst="rect">
            <a:avLst/>
          </a:prstGeom>
          <a:noFill/>
        </p:spPr>
        <p:txBody>
          <a:bodyPr wrap="square" rtlCol="0">
            <a:spAutoFit/>
          </a:bodyPr>
          <a:lstStyle/>
          <a:p>
            <a:r>
              <a:rPr lang="en-CA" sz="1000" b="1" dirty="0"/>
              <a:t>Value Set</a:t>
            </a:r>
            <a:r>
              <a:rPr lang="en-CA" sz="1000" dirty="0"/>
              <a:t>: </a:t>
            </a:r>
            <a:r>
              <a:rPr lang="en-CA" sz="1000" dirty="0" err="1"/>
              <a:t>HousingStatus</a:t>
            </a:r>
            <a:r>
              <a:rPr lang="en-CA" sz="1000" dirty="0"/>
              <a:t> (required): The type of residential setting and arrangement where the client normally lives.</a:t>
            </a:r>
          </a:p>
        </p:txBody>
      </p:sp>
      <p:cxnSp>
        <p:nvCxnSpPr>
          <p:cNvPr id="26" name="Straight Arrow Connector 25">
            <a:extLst>
              <a:ext uri="{FF2B5EF4-FFF2-40B4-BE49-F238E27FC236}">
                <a16:creationId xmlns:a16="http://schemas.microsoft.com/office/drawing/2014/main" id="{4184760F-1620-6F67-11F2-1BC492386FD3}"/>
              </a:ext>
            </a:extLst>
          </p:cNvPr>
          <p:cNvCxnSpPr>
            <a:cxnSpLocks/>
          </p:cNvCxnSpPr>
          <p:nvPr/>
        </p:nvCxnSpPr>
        <p:spPr>
          <a:xfrm>
            <a:off x="5206003" y="1893748"/>
            <a:ext cx="47218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33078DB-CAA1-C515-97E4-A5B0F951F98A}"/>
              </a:ext>
            </a:extLst>
          </p:cNvPr>
          <p:cNvCxnSpPr>
            <a:cxnSpLocks/>
          </p:cNvCxnSpPr>
          <p:nvPr/>
        </p:nvCxnSpPr>
        <p:spPr>
          <a:xfrm>
            <a:off x="5206004" y="2245529"/>
            <a:ext cx="47218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4DD0EE5-7188-49E4-4839-68411930090C}"/>
              </a:ext>
            </a:extLst>
          </p:cNvPr>
          <p:cNvCxnSpPr>
            <a:cxnSpLocks/>
          </p:cNvCxnSpPr>
          <p:nvPr/>
        </p:nvCxnSpPr>
        <p:spPr>
          <a:xfrm>
            <a:off x="5273167" y="3339831"/>
            <a:ext cx="472187" cy="0"/>
          </a:xfrm>
          <a:prstGeom prst="straightConnector1">
            <a:avLst/>
          </a:prstGeom>
          <a:ln w="3492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595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692C87-53C6-95F5-2C0D-5AFCA992583B}"/>
              </a:ext>
            </a:extLst>
          </p:cNvPr>
          <p:cNvSpPr>
            <a:spLocks noGrp="1"/>
          </p:cNvSpPr>
          <p:nvPr>
            <p:ph type="ctrTitle"/>
          </p:nvPr>
        </p:nvSpPr>
        <p:spPr/>
        <p:txBody>
          <a:bodyPr/>
          <a:lstStyle/>
          <a:p>
            <a:r>
              <a:rPr lang="en-CA" b="1"/>
              <a:t>Additional Slides</a:t>
            </a:r>
          </a:p>
        </p:txBody>
      </p:sp>
    </p:spTree>
    <p:extLst>
      <p:ext uri="{BB962C8B-B14F-4D97-AF65-F5344CB8AC3E}">
        <p14:creationId xmlns:p14="http://schemas.microsoft.com/office/powerpoint/2010/main" val="3348147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12772-AE25-51B0-C1AD-3FF73914AC4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8250378A-F507-91C9-47A8-575095393E23}"/>
              </a:ext>
            </a:extLst>
          </p:cNvPr>
          <p:cNvPicPr>
            <a:picLocks noChangeAspect="1"/>
          </p:cNvPicPr>
          <p:nvPr/>
        </p:nvPicPr>
        <p:blipFill>
          <a:blip r:embed="rId2"/>
          <a:stretch>
            <a:fillRect/>
          </a:stretch>
        </p:blipFill>
        <p:spPr>
          <a:xfrm>
            <a:off x="356635" y="1656689"/>
            <a:ext cx="4616450" cy="2746843"/>
          </a:xfrm>
          <a:prstGeom prst="rect">
            <a:avLst/>
          </a:prstGeom>
        </p:spPr>
      </p:pic>
      <p:pic>
        <p:nvPicPr>
          <p:cNvPr id="12" name="Picture 11">
            <a:extLst>
              <a:ext uri="{FF2B5EF4-FFF2-40B4-BE49-F238E27FC236}">
                <a16:creationId xmlns:a16="http://schemas.microsoft.com/office/drawing/2014/main" id="{2442C831-2DD9-3200-FA82-D7130F684984}"/>
              </a:ext>
            </a:extLst>
          </p:cNvPr>
          <p:cNvPicPr>
            <a:picLocks noChangeAspect="1"/>
          </p:cNvPicPr>
          <p:nvPr/>
        </p:nvPicPr>
        <p:blipFill>
          <a:blip r:embed="rId3"/>
          <a:srcRect r="25774"/>
          <a:stretch/>
        </p:blipFill>
        <p:spPr>
          <a:xfrm>
            <a:off x="4988987" y="1264424"/>
            <a:ext cx="3503453" cy="4155217"/>
          </a:xfrm>
          <a:prstGeom prst="rect">
            <a:avLst/>
          </a:prstGeom>
          <a:ln w="12700">
            <a:solidFill>
              <a:srgbClr val="0070C0"/>
            </a:solidFill>
          </a:ln>
        </p:spPr>
      </p:pic>
      <p:sp>
        <p:nvSpPr>
          <p:cNvPr id="13" name="TextBox 12">
            <a:extLst>
              <a:ext uri="{FF2B5EF4-FFF2-40B4-BE49-F238E27FC236}">
                <a16:creationId xmlns:a16="http://schemas.microsoft.com/office/drawing/2014/main" id="{81068CA3-F909-BF36-83DA-845AD96647DB}"/>
              </a:ext>
            </a:extLst>
          </p:cNvPr>
          <p:cNvSpPr txBox="1"/>
          <p:nvPr/>
        </p:nvSpPr>
        <p:spPr>
          <a:xfrm>
            <a:off x="294197" y="662718"/>
            <a:ext cx="7943286" cy="461665"/>
          </a:xfrm>
          <a:prstGeom prst="rect">
            <a:avLst/>
          </a:prstGeom>
          <a:noFill/>
        </p:spPr>
        <p:txBody>
          <a:bodyPr wrap="square" rtlCol="0">
            <a:spAutoFit/>
          </a:bodyPr>
          <a:lstStyle/>
          <a:p>
            <a:r>
              <a:rPr lang="en-CA" sz="2400" b="1">
                <a:solidFill>
                  <a:srgbClr val="365254"/>
                </a:solidFill>
                <a:latin typeface="+mj-lt"/>
              </a:rPr>
              <a:t>Finding of Housing ownership and tenure (finding)</a:t>
            </a:r>
            <a:endParaRPr lang="en-CA" b="1">
              <a:solidFill>
                <a:srgbClr val="365254"/>
              </a:solidFill>
            </a:endParaRPr>
          </a:p>
        </p:txBody>
      </p:sp>
      <p:sp>
        <p:nvSpPr>
          <p:cNvPr id="14" name="Star: 5 Points 13">
            <a:extLst>
              <a:ext uri="{FF2B5EF4-FFF2-40B4-BE49-F238E27FC236}">
                <a16:creationId xmlns:a16="http://schemas.microsoft.com/office/drawing/2014/main" id="{341B8266-3634-BA52-F4E9-1D110C0B04AC}"/>
              </a:ext>
            </a:extLst>
          </p:cNvPr>
          <p:cNvSpPr/>
          <p:nvPr/>
        </p:nvSpPr>
        <p:spPr>
          <a:xfrm>
            <a:off x="6637346" y="2077775"/>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tar: 5 Points 14">
            <a:extLst>
              <a:ext uri="{FF2B5EF4-FFF2-40B4-BE49-F238E27FC236}">
                <a16:creationId xmlns:a16="http://schemas.microsoft.com/office/drawing/2014/main" id="{7ABD5FD6-32D3-F6E3-F323-7C1348238E73}"/>
              </a:ext>
            </a:extLst>
          </p:cNvPr>
          <p:cNvSpPr/>
          <p:nvPr/>
        </p:nvSpPr>
        <p:spPr>
          <a:xfrm>
            <a:off x="7024977" y="360575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tar: 5 Points 15">
            <a:extLst>
              <a:ext uri="{FF2B5EF4-FFF2-40B4-BE49-F238E27FC236}">
                <a16:creationId xmlns:a16="http://schemas.microsoft.com/office/drawing/2014/main" id="{30344F96-AC38-4571-A368-1ED8986D4B72}"/>
              </a:ext>
            </a:extLst>
          </p:cNvPr>
          <p:cNvSpPr/>
          <p:nvPr/>
        </p:nvSpPr>
        <p:spPr>
          <a:xfrm>
            <a:off x="6945462" y="4903139"/>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Star: 5 Points 16">
            <a:extLst>
              <a:ext uri="{FF2B5EF4-FFF2-40B4-BE49-F238E27FC236}">
                <a16:creationId xmlns:a16="http://schemas.microsoft.com/office/drawing/2014/main" id="{74C9393F-0ADF-2C8C-0F88-69601E8F7746}"/>
              </a:ext>
            </a:extLst>
          </p:cNvPr>
          <p:cNvSpPr/>
          <p:nvPr/>
        </p:nvSpPr>
        <p:spPr>
          <a:xfrm>
            <a:off x="7262192" y="4155715"/>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Star: 5 Points 17">
            <a:extLst>
              <a:ext uri="{FF2B5EF4-FFF2-40B4-BE49-F238E27FC236}">
                <a16:creationId xmlns:a16="http://schemas.microsoft.com/office/drawing/2014/main" id="{1B8C2753-2A40-D1C9-37D4-459DB89E1BA8}"/>
              </a:ext>
            </a:extLst>
          </p:cNvPr>
          <p:cNvSpPr/>
          <p:nvPr/>
        </p:nvSpPr>
        <p:spPr>
          <a:xfrm>
            <a:off x="7650480" y="3186486"/>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Star: 5 Points 18">
            <a:extLst>
              <a:ext uri="{FF2B5EF4-FFF2-40B4-BE49-F238E27FC236}">
                <a16:creationId xmlns:a16="http://schemas.microsoft.com/office/drawing/2014/main" id="{1E4530A1-F63C-4FFA-305A-10F1F7FFC5B9}"/>
              </a:ext>
            </a:extLst>
          </p:cNvPr>
          <p:cNvSpPr/>
          <p:nvPr/>
        </p:nvSpPr>
        <p:spPr>
          <a:xfrm>
            <a:off x="7024977" y="169097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31699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A4CC-805E-5F49-FBE0-CC2F537D47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DA0C21F-65E8-C988-43B3-608D0BAB16CE}"/>
              </a:ext>
            </a:extLst>
          </p:cNvPr>
          <p:cNvPicPr>
            <a:picLocks noChangeAspect="1"/>
          </p:cNvPicPr>
          <p:nvPr/>
        </p:nvPicPr>
        <p:blipFill>
          <a:blip r:embed="rId2"/>
          <a:stretch>
            <a:fillRect/>
          </a:stretch>
        </p:blipFill>
        <p:spPr>
          <a:xfrm>
            <a:off x="2911616" y="400051"/>
            <a:ext cx="5098423" cy="5080883"/>
          </a:xfrm>
          <a:prstGeom prst="rect">
            <a:avLst/>
          </a:prstGeom>
        </p:spPr>
      </p:pic>
      <p:sp>
        <p:nvSpPr>
          <p:cNvPr id="3" name="TextBox 2">
            <a:extLst>
              <a:ext uri="{FF2B5EF4-FFF2-40B4-BE49-F238E27FC236}">
                <a16:creationId xmlns:a16="http://schemas.microsoft.com/office/drawing/2014/main" id="{B121CB53-4C45-4BC8-34CD-6B0366986975}"/>
              </a:ext>
            </a:extLst>
          </p:cNvPr>
          <p:cNvSpPr txBox="1"/>
          <p:nvPr/>
        </p:nvSpPr>
        <p:spPr>
          <a:xfrm>
            <a:off x="294198" y="662718"/>
            <a:ext cx="1940120" cy="461665"/>
          </a:xfrm>
          <a:prstGeom prst="rect">
            <a:avLst/>
          </a:prstGeom>
          <a:noFill/>
        </p:spPr>
        <p:txBody>
          <a:bodyPr wrap="square" rtlCol="0">
            <a:spAutoFit/>
          </a:bodyPr>
          <a:lstStyle/>
          <a:p>
            <a:r>
              <a:rPr lang="en-CA" sz="2400" b="1">
                <a:solidFill>
                  <a:srgbClr val="365254"/>
                </a:solidFill>
              </a:rPr>
              <a:t>Homeless</a:t>
            </a:r>
          </a:p>
        </p:txBody>
      </p:sp>
      <p:sp>
        <p:nvSpPr>
          <p:cNvPr id="5" name="Star: 5 Points 4">
            <a:extLst>
              <a:ext uri="{FF2B5EF4-FFF2-40B4-BE49-F238E27FC236}">
                <a16:creationId xmlns:a16="http://schemas.microsoft.com/office/drawing/2014/main" id="{2EFC79D4-18AA-C6C4-C1A0-B172CA4B24AC}"/>
              </a:ext>
            </a:extLst>
          </p:cNvPr>
          <p:cNvSpPr/>
          <p:nvPr/>
        </p:nvSpPr>
        <p:spPr>
          <a:xfrm>
            <a:off x="4740303" y="4699884"/>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tar: 5 Points 5">
            <a:extLst>
              <a:ext uri="{FF2B5EF4-FFF2-40B4-BE49-F238E27FC236}">
                <a16:creationId xmlns:a16="http://schemas.microsoft.com/office/drawing/2014/main" id="{4C920532-249D-E8FA-58A1-75EF5C80EE70}"/>
              </a:ext>
            </a:extLst>
          </p:cNvPr>
          <p:cNvSpPr/>
          <p:nvPr/>
        </p:nvSpPr>
        <p:spPr>
          <a:xfrm>
            <a:off x="4688619" y="489999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tar: 5 Points 6">
            <a:extLst>
              <a:ext uri="{FF2B5EF4-FFF2-40B4-BE49-F238E27FC236}">
                <a16:creationId xmlns:a16="http://schemas.microsoft.com/office/drawing/2014/main" id="{0B888288-3417-DC80-3FDE-4332E51956BB}"/>
              </a:ext>
            </a:extLst>
          </p:cNvPr>
          <p:cNvSpPr/>
          <p:nvPr/>
        </p:nvSpPr>
        <p:spPr>
          <a:xfrm>
            <a:off x="4791986" y="509040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tar: 5 Points 7">
            <a:extLst>
              <a:ext uri="{FF2B5EF4-FFF2-40B4-BE49-F238E27FC236}">
                <a16:creationId xmlns:a16="http://schemas.microsoft.com/office/drawing/2014/main" id="{11A5A40E-976E-60F3-3F3F-B9C51A133F7D}"/>
              </a:ext>
            </a:extLst>
          </p:cNvPr>
          <p:cNvSpPr/>
          <p:nvPr/>
        </p:nvSpPr>
        <p:spPr>
          <a:xfrm>
            <a:off x="5357460" y="377976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tar: 5 Points 8">
            <a:extLst>
              <a:ext uri="{FF2B5EF4-FFF2-40B4-BE49-F238E27FC236}">
                <a16:creationId xmlns:a16="http://schemas.microsoft.com/office/drawing/2014/main" id="{DDA015F8-1BBD-9BFC-4D01-7D3B4F347811}"/>
              </a:ext>
            </a:extLst>
          </p:cNvPr>
          <p:cNvSpPr/>
          <p:nvPr/>
        </p:nvSpPr>
        <p:spPr>
          <a:xfrm>
            <a:off x="5357459" y="3550506"/>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tar: 5 Points 9">
            <a:extLst>
              <a:ext uri="{FF2B5EF4-FFF2-40B4-BE49-F238E27FC236}">
                <a16:creationId xmlns:a16="http://schemas.microsoft.com/office/drawing/2014/main" id="{03F95796-3E2E-6DF9-516B-ED744F235B49}"/>
              </a:ext>
            </a:extLst>
          </p:cNvPr>
          <p:cNvSpPr/>
          <p:nvPr/>
        </p:nvSpPr>
        <p:spPr>
          <a:xfrm>
            <a:off x="5144099" y="394939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68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FA552-A3AC-02C0-FBB2-B09BB0EED16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1A3A969F-E93F-E5B3-0E66-94793C89FA79}"/>
              </a:ext>
            </a:extLst>
          </p:cNvPr>
          <p:cNvPicPr>
            <a:picLocks noChangeAspect="1"/>
          </p:cNvPicPr>
          <p:nvPr/>
        </p:nvPicPr>
        <p:blipFill>
          <a:blip r:embed="rId2"/>
          <a:stretch>
            <a:fillRect/>
          </a:stretch>
        </p:blipFill>
        <p:spPr>
          <a:xfrm>
            <a:off x="513273" y="1847271"/>
            <a:ext cx="4791075" cy="1581150"/>
          </a:xfrm>
          <a:prstGeom prst="rect">
            <a:avLst/>
          </a:prstGeom>
        </p:spPr>
      </p:pic>
      <p:sp>
        <p:nvSpPr>
          <p:cNvPr id="9" name="Star: 5 Points 8">
            <a:extLst>
              <a:ext uri="{FF2B5EF4-FFF2-40B4-BE49-F238E27FC236}">
                <a16:creationId xmlns:a16="http://schemas.microsoft.com/office/drawing/2014/main" id="{285D5033-22A3-5CB8-67CC-EBB51EF33EBA}"/>
              </a:ext>
            </a:extLst>
          </p:cNvPr>
          <p:cNvSpPr/>
          <p:nvPr/>
        </p:nvSpPr>
        <p:spPr>
          <a:xfrm>
            <a:off x="4981906" y="320238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0EAEBD09-8B57-0DFC-D919-78E21FCB9051}"/>
              </a:ext>
            </a:extLst>
          </p:cNvPr>
          <p:cNvSpPr txBox="1"/>
          <p:nvPr/>
        </p:nvSpPr>
        <p:spPr>
          <a:xfrm>
            <a:off x="324086" y="580254"/>
            <a:ext cx="4572000" cy="461665"/>
          </a:xfrm>
          <a:prstGeom prst="rect">
            <a:avLst/>
          </a:prstGeom>
          <a:noFill/>
        </p:spPr>
        <p:txBody>
          <a:bodyPr wrap="square">
            <a:spAutoFit/>
          </a:bodyPr>
          <a:lstStyle/>
          <a:p>
            <a:r>
              <a:rPr lang="en-US" sz="2400" b="1">
                <a:solidFill>
                  <a:srgbClr val="365254"/>
                </a:solidFill>
              </a:rPr>
              <a:t>Does not own home (finding)</a:t>
            </a:r>
            <a:endParaRPr lang="en-CA" sz="2400" b="1">
              <a:solidFill>
                <a:srgbClr val="365254"/>
              </a:solidFill>
            </a:endParaRPr>
          </a:p>
        </p:txBody>
      </p:sp>
      <p:sp>
        <p:nvSpPr>
          <p:cNvPr id="17" name="TextBox 16">
            <a:extLst>
              <a:ext uri="{FF2B5EF4-FFF2-40B4-BE49-F238E27FC236}">
                <a16:creationId xmlns:a16="http://schemas.microsoft.com/office/drawing/2014/main" id="{67C75D44-412E-29A2-E8CC-834082AE0DA2}"/>
              </a:ext>
            </a:extLst>
          </p:cNvPr>
          <p:cNvSpPr txBox="1"/>
          <p:nvPr/>
        </p:nvSpPr>
        <p:spPr>
          <a:xfrm>
            <a:off x="5534107" y="3113138"/>
            <a:ext cx="2878372" cy="338554"/>
          </a:xfrm>
          <a:prstGeom prst="rect">
            <a:avLst/>
          </a:prstGeom>
          <a:noFill/>
        </p:spPr>
        <p:txBody>
          <a:bodyPr wrap="square" rtlCol="0">
            <a:spAutoFit/>
          </a:bodyPr>
          <a:lstStyle/>
          <a:p>
            <a:r>
              <a:rPr lang="en-CA" sz="1600"/>
              <a:t>Most Apartment rentals</a:t>
            </a:r>
          </a:p>
        </p:txBody>
      </p:sp>
      <p:sp>
        <p:nvSpPr>
          <p:cNvPr id="18" name="TextBox 17">
            <a:extLst>
              <a:ext uri="{FF2B5EF4-FFF2-40B4-BE49-F238E27FC236}">
                <a16:creationId xmlns:a16="http://schemas.microsoft.com/office/drawing/2014/main" id="{5B69035C-D0E3-864E-61A3-3838EBD7E7A6}"/>
              </a:ext>
            </a:extLst>
          </p:cNvPr>
          <p:cNvSpPr txBox="1"/>
          <p:nvPr/>
        </p:nvSpPr>
        <p:spPr>
          <a:xfrm>
            <a:off x="5304347" y="2041038"/>
            <a:ext cx="3326381" cy="584775"/>
          </a:xfrm>
          <a:prstGeom prst="rect">
            <a:avLst/>
          </a:prstGeom>
          <a:noFill/>
        </p:spPr>
        <p:txBody>
          <a:bodyPr wrap="square" rtlCol="0">
            <a:spAutoFit/>
          </a:bodyPr>
          <a:lstStyle/>
          <a:p>
            <a:r>
              <a:rPr lang="en-CA" sz="1600"/>
              <a:t>Live with family or family provide housing</a:t>
            </a:r>
          </a:p>
        </p:txBody>
      </p:sp>
      <p:sp>
        <p:nvSpPr>
          <p:cNvPr id="19" name="Star: 5 Points 18">
            <a:extLst>
              <a:ext uri="{FF2B5EF4-FFF2-40B4-BE49-F238E27FC236}">
                <a16:creationId xmlns:a16="http://schemas.microsoft.com/office/drawing/2014/main" id="{A3D58F38-129E-49E9-71DC-80393742601B}"/>
              </a:ext>
            </a:extLst>
          </p:cNvPr>
          <p:cNvSpPr/>
          <p:nvPr/>
        </p:nvSpPr>
        <p:spPr>
          <a:xfrm>
            <a:off x="4704935" y="223800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81604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51A9-A857-5F0F-940B-4A9891FD5AC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1A6339-E10D-5C93-64F0-43E9E5B1A29F}"/>
              </a:ext>
            </a:extLst>
          </p:cNvPr>
          <p:cNvSpPr txBox="1"/>
          <p:nvPr/>
        </p:nvSpPr>
        <p:spPr>
          <a:xfrm>
            <a:off x="294196" y="247750"/>
            <a:ext cx="4553805" cy="461665"/>
          </a:xfrm>
          <a:prstGeom prst="rect">
            <a:avLst/>
          </a:prstGeom>
          <a:noFill/>
        </p:spPr>
        <p:txBody>
          <a:bodyPr wrap="square" rtlCol="0">
            <a:spAutoFit/>
          </a:bodyPr>
          <a:lstStyle/>
          <a:p>
            <a:r>
              <a:rPr lang="en-CA" sz="2400" b="1">
                <a:solidFill>
                  <a:srgbClr val="365254"/>
                </a:solidFill>
                <a:latin typeface="+mj-lt"/>
              </a:rPr>
              <a:t>Environment Branches</a:t>
            </a:r>
          </a:p>
        </p:txBody>
      </p:sp>
      <p:pic>
        <p:nvPicPr>
          <p:cNvPr id="4" name="Picture 3">
            <a:extLst>
              <a:ext uri="{FF2B5EF4-FFF2-40B4-BE49-F238E27FC236}">
                <a16:creationId xmlns:a16="http://schemas.microsoft.com/office/drawing/2014/main" id="{4DEB528C-FA2C-E59E-2C01-C68C63323F86}"/>
              </a:ext>
            </a:extLst>
          </p:cNvPr>
          <p:cNvPicPr>
            <a:picLocks noChangeAspect="1"/>
          </p:cNvPicPr>
          <p:nvPr/>
        </p:nvPicPr>
        <p:blipFill>
          <a:blip r:embed="rId2"/>
          <a:stretch>
            <a:fillRect/>
          </a:stretch>
        </p:blipFill>
        <p:spPr>
          <a:xfrm>
            <a:off x="294197" y="948691"/>
            <a:ext cx="4638836" cy="4256197"/>
          </a:xfrm>
          <a:prstGeom prst="rect">
            <a:avLst/>
          </a:prstGeom>
        </p:spPr>
      </p:pic>
      <p:pic>
        <p:nvPicPr>
          <p:cNvPr id="5" name="Picture 4">
            <a:extLst>
              <a:ext uri="{FF2B5EF4-FFF2-40B4-BE49-F238E27FC236}">
                <a16:creationId xmlns:a16="http://schemas.microsoft.com/office/drawing/2014/main" id="{74B19A93-6333-4D46-CA28-AD448065EE9A}"/>
              </a:ext>
            </a:extLst>
          </p:cNvPr>
          <p:cNvPicPr>
            <a:picLocks noChangeAspect="1"/>
          </p:cNvPicPr>
          <p:nvPr/>
        </p:nvPicPr>
        <p:blipFill>
          <a:blip r:embed="rId3"/>
          <a:stretch>
            <a:fillRect/>
          </a:stretch>
        </p:blipFill>
        <p:spPr>
          <a:xfrm>
            <a:off x="4572000" y="948690"/>
            <a:ext cx="4553806" cy="4161054"/>
          </a:xfrm>
          <a:prstGeom prst="rect">
            <a:avLst/>
          </a:prstGeom>
        </p:spPr>
      </p:pic>
      <p:sp>
        <p:nvSpPr>
          <p:cNvPr id="6" name="Star: 5 Points 5">
            <a:extLst>
              <a:ext uri="{FF2B5EF4-FFF2-40B4-BE49-F238E27FC236}">
                <a16:creationId xmlns:a16="http://schemas.microsoft.com/office/drawing/2014/main" id="{942522EA-41F7-0BA4-1403-6326D51A46A8}"/>
              </a:ext>
            </a:extLst>
          </p:cNvPr>
          <p:cNvSpPr/>
          <p:nvPr/>
        </p:nvSpPr>
        <p:spPr>
          <a:xfrm>
            <a:off x="2510249" y="4494060"/>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tar: 5 Points 6">
            <a:extLst>
              <a:ext uri="{FF2B5EF4-FFF2-40B4-BE49-F238E27FC236}">
                <a16:creationId xmlns:a16="http://schemas.microsoft.com/office/drawing/2014/main" id="{AB3E8988-3B82-22BB-ED11-17A4FF44A0D8}"/>
              </a:ext>
            </a:extLst>
          </p:cNvPr>
          <p:cNvSpPr/>
          <p:nvPr/>
        </p:nvSpPr>
        <p:spPr>
          <a:xfrm>
            <a:off x="6745537" y="410577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68504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6A4-6D46-AFCC-1DB0-00ECEB34040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2A13B1A-87BA-D1D2-EA8B-650A8D9F4D95}"/>
              </a:ext>
            </a:extLst>
          </p:cNvPr>
          <p:cNvPicPr>
            <a:picLocks noChangeAspect="1"/>
          </p:cNvPicPr>
          <p:nvPr/>
        </p:nvPicPr>
        <p:blipFill>
          <a:blip r:embed="rId2"/>
          <a:stretch>
            <a:fillRect/>
          </a:stretch>
        </p:blipFill>
        <p:spPr>
          <a:xfrm>
            <a:off x="294197" y="1256913"/>
            <a:ext cx="4936588" cy="2984500"/>
          </a:xfrm>
          <a:prstGeom prst="rect">
            <a:avLst/>
          </a:prstGeom>
        </p:spPr>
      </p:pic>
      <p:pic>
        <p:nvPicPr>
          <p:cNvPr id="6" name="Picture 5">
            <a:extLst>
              <a:ext uri="{FF2B5EF4-FFF2-40B4-BE49-F238E27FC236}">
                <a16:creationId xmlns:a16="http://schemas.microsoft.com/office/drawing/2014/main" id="{0604C204-F35C-BB40-CD51-AE87150EB540}"/>
              </a:ext>
            </a:extLst>
          </p:cNvPr>
          <p:cNvPicPr>
            <a:picLocks noChangeAspect="1"/>
          </p:cNvPicPr>
          <p:nvPr/>
        </p:nvPicPr>
        <p:blipFill>
          <a:blip r:embed="rId3"/>
          <a:stretch>
            <a:fillRect/>
          </a:stretch>
        </p:blipFill>
        <p:spPr>
          <a:xfrm>
            <a:off x="4129410" y="1256914"/>
            <a:ext cx="4735257" cy="3563049"/>
          </a:xfrm>
          <a:prstGeom prst="rect">
            <a:avLst/>
          </a:prstGeom>
        </p:spPr>
      </p:pic>
      <p:sp>
        <p:nvSpPr>
          <p:cNvPr id="7" name="Star: 5 Points 6">
            <a:extLst>
              <a:ext uri="{FF2B5EF4-FFF2-40B4-BE49-F238E27FC236}">
                <a16:creationId xmlns:a16="http://schemas.microsoft.com/office/drawing/2014/main" id="{403E9FB0-3D14-7710-E1D5-422EE1E6BFD3}"/>
              </a:ext>
            </a:extLst>
          </p:cNvPr>
          <p:cNvSpPr/>
          <p:nvPr/>
        </p:nvSpPr>
        <p:spPr>
          <a:xfrm>
            <a:off x="6613122" y="185422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tar: 5 Points 7">
            <a:extLst>
              <a:ext uri="{FF2B5EF4-FFF2-40B4-BE49-F238E27FC236}">
                <a16:creationId xmlns:a16="http://schemas.microsoft.com/office/drawing/2014/main" id="{2946AA1D-4285-148C-2B56-9F48AD8BABA8}"/>
              </a:ext>
            </a:extLst>
          </p:cNvPr>
          <p:cNvSpPr/>
          <p:nvPr/>
        </p:nvSpPr>
        <p:spPr>
          <a:xfrm>
            <a:off x="6272541" y="3493522"/>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tar: 5 Points 8">
            <a:extLst>
              <a:ext uri="{FF2B5EF4-FFF2-40B4-BE49-F238E27FC236}">
                <a16:creationId xmlns:a16="http://schemas.microsoft.com/office/drawing/2014/main" id="{E031C299-7D84-9E88-44EA-FE5E120A75D5}"/>
              </a:ext>
            </a:extLst>
          </p:cNvPr>
          <p:cNvSpPr/>
          <p:nvPr/>
        </p:nvSpPr>
        <p:spPr>
          <a:xfrm>
            <a:off x="6445354" y="405143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tar: 5 Points 9">
            <a:extLst>
              <a:ext uri="{FF2B5EF4-FFF2-40B4-BE49-F238E27FC236}">
                <a16:creationId xmlns:a16="http://schemas.microsoft.com/office/drawing/2014/main" id="{F6FBACE3-D65D-B618-7506-E06B007342D5}"/>
              </a:ext>
            </a:extLst>
          </p:cNvPr>
          <p:cNvSpPr/>
          <p:nvPr/>
        </p:nvSpPr>
        <p:spPr>
          <a:xfrm>
            <a:off x="6450941" y="4435700"/>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0A7E19AB-757F-6E37-32BD-2B12AF2E213C}"/>
              </a:ext>
            </a:extLst>
          </p:cNvPr>
          <p:cNvSpPr txBox="1"/>
          <p:nvPr/>
        </p:nvSpPr>
        <p:spPr>
          <a:xfrm>
            <a:off x="294197" y="564415"/>
            <a:ext cx="4936587" cy="461665"/>
          </a:xfrm>
          <a:prstGeom prst="rect">
            <a:avLst/>
          </a:prstGeom>
          <a:noFill/>
        </p:spPr>
        <p:txBody>
          <a:bodyPr wrap="square" rtlCol="0">
            <a:spAutoFit/>
          </a:bodyPr>
          <a:lstStyle/>
          <a:p>
            <a:r>
              <a:rPr lang="en-CA" sz="2400">
                <a:solidFill>
                  <a:srgbClr val="365254"/>
                </a:solidFill>
                <a:latin typeface="+mj-lt"/>
              </a:rPr>
              <a:t>Environment Branches</a:t>
            </a:r>
          </a:p>
        </p:txBody>
      </p:sp>
    </p:spTree>
    <p:extLst>
      <p:ext uri="{BB962C8B-B14F-4D97-AF65-F5344CB8AC3E}">
        <p14:creationId xmlns:p14="http://schemas.microsoft.com/office/powerpoint/2010/main" val="37522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5CFB6-99D2-7CB3-892E-6CC6A7401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5F4A0-795B-7082-F166-391A8B36C1D4}"/>
              </a:ext>
            </a:extLst>
          </p:cNvPr>
          <p:cNvSpPr>
            <a:spLocks noGrp="1"/>
          </p:cNvSpPr>
          <p:nvPr>
            <p:ph type="title"/>
          </p:nvPr>
        </p:nvSpPr>
        <p:spPr>
          <a:xfrm>
            <a:off x="353683" y="205461"/>
            <a:ext cx="8229600" cy="423193"/>
          </a:xfrm>
        </p:spPr>
        <p:txBody>
          <a:bodyPr/>
          <a:lstStyle/>
          <a:p>
            <a:r>
              <a:rPr lang="en-US" sz="2400" dirty="0"/>
              <a:t>SNOMED CT CA: Finding of education received in past</a:t>
            </a:r>
          </a:p>
        </p:txBody>
      </p:sp>
      <p:pic>
        <p:nvPicPr>
          <p:cNvPr id="4" name="Picture 3">
            <a:extLst>
              <a:ext uri="{FF2B5EF4-FFF2-40B4-BE49-F238E27FC236}">
                <a16:creationId xmlns:a16="http://schemas.microsoft.com/office/drawing/2014/main" id="{8E808EA5-F791-9698-456A-33545C922DBD}"/>
              </a:ext>
            </a:extLst>
          </p:cNvPr>
          <p:cNvPicPr>
            <a:picLocks noChangeAspect="1"/>
          </p:cNvPicPr>
          <p:nvPr/>
        </p:nvPicPr>
        <p:blipFill>
          <a:blip r:embed="rId2"/>
          <a:stretch>
            <a:fillRect/>
          </a:stretch>
        </p:blipFill>
        <p:spPr>
          <a:xfrm>
            <a:off x="457200" y="1315252"/>
            <a:ext cx="4711166" cy="2921385"/>
          </a:xfrm>
          <a:prstGeom prst="rect">
            <a:avLst/>
          </a:prstGeom>
        </p:spPr>
      </p:pic>
      <p:pic>
        <p:nvPicPr>
          <p:cNvPr id="11" name="Picture 10">
            <a:extLst>
              <a:ext uri="{FF2B5EF4-FFF2-40B4-BE49-F238E27FC236}">
                <a16:creationId xmlns:a16="http://schemas.microsoft.com/office/drawing/2014/main" id="{A67C5FA0-54C6-9E69-8D9F-6693C8F74F59}"/>
              </a:ext>
            </a:extLst>
          </p:cNvPr>
          <p:cNvPicPr>
            <a:picLocks noChangeAspect="1"/>
          </p:cNvPicPr>
          <p:nvPr/>
        </p:nvPicPr>
        <p:blipFill>
          <a:blip r:embed="rId3"/>
          <a:stretch>
            <a:fillRect/>
          </a:stretch>
        </p:blipFill>
        <p:spPr>
          <a:xfrm>
            <a:off x="4681174" y="1315251"/>
            <a:ext cx="3661786" cy="4038462"/>
          </a:xfrm>
          <a:prstGeom prst="rect">
            <a:avLst/>
          </a:prstGeom>
          <a:ln>
            <a:solidFill>
              <a:srgbClr val="0070C0"/>
            </a:solidFill>
          </a:ln>
        </p:spPr>
      </p:pic>
      <p:sp>
        <p:nvSpPr>
          <p:cNvPr id="12" name="Star: 5 Points 11">
            <a:extLst>
              <a:ext uri="{FF2B5EF4-FFF2-40B4-BE49-F238E27FC236}">
                <a16:creationId xmlns:a16="http://schemas.microsoft.com/office/drawing/2014/main" id="{08873E67-8FC0-190F-BE3E-EFB6E980AB5D}"/>
              </a:ext>
            </a:extLst>
          </p:cNvPr>
          <p:cNvSpPr/>
          <p:nvPr/>
        </p:nvSpPr>
        <p:spPr>
          <a:xfrm>
            <a:off x="8239594" y="2728235"/>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tar: 5 Points 12">
            <a:extLst>
              <a:ext uri="{FF2B5EF4-FFF2-40B4-BE49-F238E27FC236}">
                <a16:creationId xmlns:a16="http://schemas.microsoft.com/office/drawing/2014/main" id="{E9CEA810-C6E2-A5A5-C5C4-3C47062B2DAB}"/>
              </a:ext>
            </a:extLst>
          </p:cNvPr>
          <p:cNvSpPr/>
          <p:nvPr/>
        </p:nvSpPr>
        <p:spPr>
          <a:xfrm>
            <a:off x="7652523" y="2117310"/>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6DF0DBF2-7E19-615F-BCBF-BFF8D2C0949F}"/>
              </a:ext>
            </a:extLst>
          </p:cNvPr>
          <p:cNvSpPr/>
          <p:nvPr/>
        </p:nvSpPr>
        <p:spPr>
          <a:xfrm>
            <a:off x="7280137" y="5012760"/>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tar: 5 Points 14">
            <a:extLst>
              <a:ext uri="{FF2B5EF4-FFF2-40B4-BE49-F238E27FC236}">
                <a16:creationId xmlns:a16="http://schemas.microsoft.com/office/drawing/2014/main" id="{681CEF3B-16E7-7EA1-AA3A-505C8410BA5B}"/>
              </a:ext>
            </a:extLst>
          </p:cNvPr>
          <p:cNvSpPr/>
          <p:nvPr/>
        </p:nvSpPr>
        <p:spPr>
          <a:xfrm>
            <a:off x="7549156" y="1736972"/>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Star: 5 Points 15">
            <a:extLst>
              <a:ext uri="{FF2B5EF4-FFF2-40B4-BE49-F238E27FC236}">
                <a16:creationId xmlns:a16="http://schemas.microsoft.com/office/drawing/2014/main" id="{F7A2113C-6320-1589-88C9-485C923DB4C3}"/>
              </a:ext>
            </a:extLst>
          </p:cNvPr>
          <p:cNvSpPr/>
          <p:nvPr/>
        </p:nvSpPr>
        <p:spPr>
          <a:xfrm>
            <a:off x="7331820" y="1933439"/>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44302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C8BA4-A32C-ECFD-A203-CDCCB04124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5DBF8F-38B4-54EC-39EB-59E70679D684}"/>
              </a:ext>
            </a:extLst>
          </p:cNvPr>
          <p:cNvSpPr>
            <a:spLocks noGrp="1"/>
          </p:cNvSpPr>
          <p:nvPr>
            <p:ph type="title"/>
          </p:nvPr>
        </p:nvSpPr>
        <p:spPr>
          <a:xfrm>
            <a:off x="358400" y="308429"/>
            <a:ext cx="8229600" cy="423193"/>
          </a:xfrm>
        </p:spPr>
        <p:txBody>
          <a:bodyPr/>
          <a:lstStyle/>
          <a:p>
            <a:r>
              <a:rPr lang="en-US" sz="2400" dirty="0"/>
              <a:t>SNOMED CT CA: Received higher education</a:t>
            </a:r>
          </a:p>
        </p:txBody>
      </p:sp>
      <p:pic>
        <p:nvPicPr>
          <p:cNvPr id="3" name="Picture 2">
            <a:extLst>
              <a:ext uri="{FF2B5EF4-FFF2-40B4-BE49-F238E27FC236}">
                <a16:creationId xmlns:a16="http://schemas.microsoft.com/office/drawing/2014/main" id="{0ED6FC90-742F-7D39-5A6E-293EE1332BE8}"/>
              </a:ext>
            </a:extLst>
          </p:cNvPr>
          <p:cNvPicPr>
            <a:picLocks noChangeAspect="1"/>
          </p:cNvPicPr>
          <p:nvPr/>
        </p:nvPicPr>
        <p:blipFill>
          <a:blip r:embed="rId2"/>
          <a:stretch>
            <a:fillRect/>
          </a:stretch>
        </p:blipFill>
        <p:spPr>
          <a:xfrm>
            <a:off x="358400" y="1271713"/>
            <a:ext cx="5119458" cy="3543300"/>
          </a:xfrm>
          <a:prstGeom prst="rect">
            <a:avLst/>
          </a:prstGeom>
        </p:spPr>
      </p:pic>
      <p:pic>
        <p:nvPicPr>
          <p:cNvPr id="9" name="Picture 8">
            <a:extLst>
              <a:ext uri="{FF2B5EF4-FFF2-40B4-BE49-F238E27FC236}">
                <a16:creationId xmlns:a16="http://schemas.microsoft.com/office/drawing/2014/main" id="{D4F5ACEB-1FDB-C762-4B57-4981A48E9ACB}"/>
              </a:ext>
            </a:extLst>
          </p:cNvPr>
          <p:cNvPicPr>
            <a:picLocks noChangeAspect="1"/>
          </p:cNvPicPr>
          <p:nvPr/>
        </p:nvPicPr>
        <p:blipFill>
          <a:blip r:embed="rId3"/>
          <a:stretch>
            <a:fillRect/>
          </a:stretch>
        </p:blipFill>
        <p:spPr>
          <a:xfrm>
            <a:off x="4643561" y="1351296"/>
            <a:ext cx="4225048" cy="3684365"/>
          </a:xfrm>
          <a:prstGeom prst="rect">
            <a:avLst/>
          </a:prstGeom>
          <a:ln>
            <a:solidFill>
              <a:srgbClr val="0070C0"/>
            </a:solidFill>
          </a:ln>
        </p:spPr>
      </p:pic>
      <p:sp>
        <p:nvSpPr>
          <p:cNvPr id="10" name="Star: 5 Points 9">
            <a:extLst>
              <a:ext uri="{FF2B5EF4-FFF2-40B4-BE49-F238E27FC236}">
                <a16:creationId xmlns:a16="http://schemas.microsoft.com/office/drawing/2014/main" id="{B2FA5C15-DE52-8A31-6B5D-E66032D7E764}"/>
              </a:ext>
            </a:extLst>
          </p:cNvPr>
          <p:cNvSpPr/>
          <p:nvPr/>
        </p:nvSpPr>
        <p:spPr>
          <a:xfrm>
            <a:off x="7721434" y="1925488"/>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tar: 5 Points 10">
            <a:extLst>
              <a:ext uri="{FF2B5EF4-FFF2-40B4-BE49-F238E27FC236}">
                <a16:creationId xmlns:a16="http://schemas.microsoft.com/office/drawing/2014/main" id="{48EFB91D-FC54-8604-6E85-542430D3B17B}"/>
              </a:ext>
            </a:extLst>
          </p:cNvPr>
          <p:cNvSpPr/>
          <p:nvPr/>
        </p:nvSpPr>
        <p:spPr>
          <a:xfrm>
            <a:off x="8128276" y="319347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tar: 5 Points 11">
            <a:extLst>
              <a:ext uri="{FF2B5EF4-FFF2-40B4-BE49-F238E27FC236}">
                <a16:creationId xmlns:a16="http://schemas.microsoft.com/office/drawing/2014/main" id="{FF3979B1-64AF-E1C2-56FC-FE7C81C9140C}"/>
              </a:ext>
            </a:extLst>
          </p:cNvPr>
          <p:cNvSpPr/>
          <p:nvPr/>
        </p:nvSpPr>
        <p:spPr>
          <a:xfrm>
            <a:off x="8733917" y="423401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E565F78C-32B6-8CA6-0446-F0426115C0FB}"/>
              </a:ext>
            </a:extLst>
          </p:cNvPr>
          <p:cNvSpPr/>
          <p:nvPr/>
        </p:nvSpPr>
        <p:spPr>
          <a:xfrm>
            <a:off x="7824801" y="2431477"/>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8427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665A4-F69C-9695-8B49-F97CA886D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884E9-2D3A-3906-558D-87357FF011D2}"/>
              </a:ext>
            </a:extLst>
          </p:cNvPr>
          <p:cNvSpPr>
            <a:spLocks noGrp="1"/>
          </p:cNvSpPr>
          <p:nvPr>
            <p:ph type="title"/>
          </p:nvPr>
        </p:nvSpPr>
        <p:spPr>
          <a:xfrm>
            <a:off x="457200" y="252683"/>
            <a:ext cx="8229600" cy="423193"/>
          </a:xfrm>
        </p:spPr>
        <p:txBody>
          <a:bodyPr/>
          <a:lstStyle/>
          <a:p>
            <a:r>
              <a:rPr lang="en-US" sz="2400" dirty="0"/>
              <a:t>SNOMED CT CA: Finding of educational achievement</a:t>
            </a:r>
          </a:p>
        </p:txBody>
      </p:sp>
      <p:pic>
        <p:nvPicPr>
          <p:cNvPr id="6" name="Picture 5">
            <a:extLst>
              <a:ext uri="{FF2B5EF4-FFF2-40B4-BE49-F238E27FC236}">
                <a16:creationId xmlns:a16="http://schemas.microsoft.com/office/drawing/2014/main" id="{53EFC925-07B4-0191-6532-5C727A569002}"/>
              </a:ext>
            </a:extLst>
          </p:cNvPr>
          <p:cNvPicPr>
            <a:picLocks noChangeAspect="1"/>
          </p:cNvPicPr>
          <p:nvPr/>
        </p:nvPicPr>
        <p:blipFill>
          <a:blip r:embed="rId2"/>
          <a:stretch>
            <a:fillRect/>
          </a:stretch>
        </p:blipFill>
        <p:spPr>
          <a:xfrm>
            <a:off x="273037" y="1505281"/>
            <a:ext cx="4394380" cy="2758109"/>
          </a:xfrm>
          <a:prstGeom prst="rect">
            <a:avLst/>
          </a:prstGeom>
        </p:spPr>
      </p:pic>
      <p:pic>
        <p:nvPicPr>
          <p:cNvPr id="8" name="Picture 7">
            <a:extLst>
              <a:ext uri="{FF2B5EF4-FFF2-40B4-BE49-F238E27FC236}">
                <a16:creationId xmlns:a16="http://schemas.microsoft.com/office/drawing/2014/main" id="{7368D614-15D1-0AC0-1254-606EDAEA141C}"/>
              </a:ext>
            </a:extLst>
          </p:cNvPr>
          <p:cNvPicPr>
            <a:picLocks noChangeAspect="1"/>
          </p:cNvPicPr>
          <p:nvPr/>
        </p:nvPicPr>
        <p:blipFill>
          <a:blip r:embed="rId3"/>
          <a:srcRect r="11958"/>
          <a:stretch/>
        </p:blipFill>
        <p:spPr>
          <a:xfrm>
            <a:off x="4667418" y="1505280"/>
            <a:ext cx="4086969" cy="3736606"/>
          </a:xfrm>
          <a:prstGeom prst="rect">
            <a:avLst/>
          </a:prstGeom>
          <a:ln>
            <a:solidFill>
              <a:srgbClr val="0070C0"/>
            </a:solidFill>
          </a:ln>
        </p:spPr>
      </p:pic>
      <p:sp>
        <p:nvSpPr>
          <p:cNvPr id="3" name="Arrow: Right 2">
            <a:extLst>
              <a:ext uri="{FF2B5EF4-FFF2-40B4-BE49-F238E27FC236}">
                <a16:creationId xmlns:a16="http://schemas.microsoft.com/office/drawing/2014/main" id="{D0404115-E9F7-CD47-59EF-A9241D61AD7F}"/>
              </a:ext>
            </a:extLst>
          </p:cNvPr>
          <p:cNvSpPr/>
          <p:nvPr/>
        </p:nvSpPr>
        <p:spPr>
          <a:xfrm rot="10800000">
            <a:off x="8126233" y="2884334"/>
            <a:ext cx="182880" cy="10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Arrow: Right 3">
            <a:extLst>
              <a:ext uri="{FF2B5EF4-FFF2-40B4-BE49-F238E27FC236}">
                <a16:creationId xmlns:a16="http://schemas.microsoft.com/office/drawing/2014/main" id="{105D8688-C420-9A23-EF59-ECE39A114CFE}"/>
              </a:ext>
            </a:extLst>
          </p:cNvPr>
          <p:cNvSpPr/>
          <p:nvPr/>
        </p:nvSpPr>
        <p:spPr>
          <a:xfrm rot="10800000">
            <a:off x="7703489" y="3082705"/>
            <a:ext cx="182880" cy="10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Right 4">
            <a:extLst>
              <a:ext uri="{FF2B5EF4-FFF2-40B4-BE49-F238E27FC236}">
                <a16:creationId xmlns:a16="http://schemas.microsoft.com/office/drawing/2014/main" id="{E4C58E6B-BC63-1CBF-246E-86A896A5D0CF}"/>
              </a:ext>
            </a:extLst>
          </p:cNvPr>
          <p:cNvSpPr/>
          <p:nvPr/>
        </p:nvSpPr>
        <p:spPr>
          <a:xfrm rot="10800000">
            <a:off x="7635903" y="2700627"/>
            <a:ext cx="182880" cy="10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Right 8">
            <a:extLst>
              <a:ext uri="{FF2B5EF4-FFF2-40B4-BE49-F238E27FC236}">
                <a16:creationId xmlns:a16="http://schemas.microsoft.com/office/drawing/2014/main" id="{BDCE61FC-A791-98D3-B585-26533555E231}"/>
              </a:ext>
            </a:extLst>
          </p:cNvPr>
          <p:cNvSpPr/>
          <p:nvPr/>
        </p:nvSpPr>
        <p:spPr>
          <a:xfrm rot="10800000">
            <a:off x="7703489" y="2509588"/>
            <a:ext cx="182880" cy="10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Star: 5 Points 9">
            <a:extLst>
              <a:ext uri="{FF2B5EF4-FFF2-40B4-BE49-F238E27FC236}">
                <a16:creationId xmlns:a16="http://schemas.microsoft.com/office/drawing/2014/main" id="{41B0DF05-91BC-F8CA-AB71-CA53543ACCA2}"/>
              </a:ext>
            </a:extLst>
          </p:cNvPr>
          <p:cNvSpPr/>
          <p:nvPr/>
        </p:nvSpPr>
        <p:spPr>
          <a:xfrm>
            <a:off x="7117135" y="2076563"/>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Star: 5 Points 10">
            <a:extLst>
              <a:ext uri="{FF2B5EF4-FFF2-40B4-BE49-F238E27FC236}">
                <a16:creationId xmlns:a16="http://schemas.microsoft.com/office/drawing/2014/main" id="{AB16B210-F0D7-7E07-023B-1114F8E74C0B}"/>
              </a:ext>
            </a:extLst>
          </p:cNvPr>
          <p:cNvSpPr/>
          <p:nvPr/>
        </p:nvSpPr>
        <p:spPr>
          <a:xfrm>
            <a:off x="7220502" y="227667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tar: 5 Points 11">
            <a:extLst>
              <a:ext uri="{FF2B5EF4-FFF2-40B4-BE49-F238E27FC236}">
                <a16:creationId xmlns:a16="http://schemas.microsoft.com/office/drawing/2014/main" id="{3CFB7A0B-EF95-0C3B-B7C7-967F005B5348}"/>
              </a:ext>
            </a:extLst>
          </p:cNvPr>
          <p:cNvSpPr/>
          <p:nvPr/>
        </p:nvSpPr>
        <p:spPr>
          <a:xfrm>
            <a:off x="7013768" y="3606630"/>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Star: 5 Points 12">
            <a:extLst>
              <a:ext uri="{FF2B5EF4-FFF2-40B4-BE49-F238E27FC236}">
                <a16:creationId xmlns:a16="http://schemas.microsoft.com/office/drawing/2014/main" id="{055939FE-3C6B-6770-D699-EC3093799010}"/>
              </a:ext>
            </a:extLst>
          </p:cNvPr>
          <p:cNvSpPr/>
          <p:nvPr/>
        </p:nvSpPr>
        <p:spPr>
          <a:xfrm>
            <a:off x="7743246" y="4848359"/>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Star: 5 Points 13">
            <a:extLst>
              <a:ext uri="{FF2B5EF4-FFF2-40B4-BE49-F238E27FC236}">
                <a16:creationId xmlns:a16="http://schemas.microsoft.com/office/drawing/2014/main" id="{A73C63CA-9232-929E-3079-E1A43EFE1001}"/>
              </a:ext>
            </a:extLst>
          </p:cNvPr>
          <p:cNvSpPr/>
          <p:nvPr/>
        </p:nvSpPr>
        <p:spPr>
          <a:xfrm>
            <a:off x="7691562" y="446628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Star: 5 Points 14">
            <a:extLst>
              <a:ext uri="{FF2B5EF4-FFF2-40B4-BE49-F238E27FC236}">
                <a16:creationId xmlns:a16="http://schemas.microsoft.com/office/drawing/2014/main" id="{03A9F173-4DC7-2FED-7016-8C062640FBD0}"/>
              </a:ext>
            </a:extLst>
          </p:cNvPr>
          <p:cNvSpPr/>
          <p:nvPr/>
        </p:nvSpPr>
        <p:spPr>
          <a:xfrm>
            <a:off x="8635117" y="4215681"/>
            <a:ext cx="103367" cy="95416"/>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3626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19D0-A751-BAB3-7610-07195B25C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2AA50-568C-4A0E-E399-B425982F9231}"/>
              </a:ext>
            </a:extLst>
          </p:cNvPr>
          <p:cNvSpPr>
            <a:spLocks noGrp="1"/>
          </p:cNvSpPr>
          <p:nvPr>
            <p:ph type="title"/>
          </p:nvPr>
        </p:nvSpPr>
        <p:spPr>
          <a:xfrm>
            <a:off x="457200" y="267865"/>
            <a:ext cx="8229600" cy="423193"/>
          </a:xfrm>
        </p:spPr>
        <p:txBody>
          <a:bodyPr/>
          <a:lstStyle/>
          <a:p>
            <a:r>
              <a:rPr lang="en-US" sz="2400" dirty="0"/>
              <a:t>SNOMED CT CA : College diploma &amp; CEGEP</a:t>
            </a:r>
          </a:p>
        </p:txBody>
      </p:sp>
      <p:grpSp>
        <p:nvGrpSpPr>
          <p:cNvPr id="5" name="Group 4">
            <a:extLst>
              <a:ext uri="{FF2B5EF4-FFF2-40B4-BE49-F238E27FC236}">
                <a16:creationId xmlns:a16="http://schemas.microsoft.com/office/drawing/2014/main" id="{304F0338-285E-0CB3-F3A4-C38325143B03}"/>
              </a:ext>
            </a:extLst>
          </p:cNvPr>
          <p:cNvGrpSpPr/>
          <p:nvPr/>
        </p:nvGrpSpPr>
        <p:grpSpPr>
          <a:xfrm>
            <a:off x="457201" y="2049517"/>
            <a:ext cx="4502625" cy="3058511"/>
            <a:chOff x="457201" y="2049517"/>
            <a:chExt cx="4502625" cy="3058511"/>
          </a:xfrm>
        </p:grpSpPr>
        <p:pic>
          <p:nvPicPr>
            <p:cNvPr id="3" name="Picture 2">
              <a:extLst>
                <a:ext uri="{FF2B5EF4-FFF2-40B4-BE49-F238E27FC236}">
                  <a16:creationId xmlns:a16="http://schemas.microsoft.com/office/drawing/2014/main" id="{9EED9CAE-160D-EDCD-9CAA-57FADE2F73E8}"/>
                </a:ext>
              </a:extLst>
            </p:cNvPr>
            <p:cNvPicPr>
              <a:picLocks noChangeAspect="1"/>
            </p:cNvPicPr>
            <p:nvPr/>
          </p:nvPicPr>
          <p:blipFill>
            <a:blip r:embed="rId2"/>
            <a:srcRect t="18166" b="1875"/>
            <a:stretch/>
          </p:blipFill>
          <p:spPr>
            <a:xfrm>
              <a:off x="457201" y="2049517"/>
              <a:ext cx="4502625" cy="3058511"/>
            </a:xfrm>
            <a:prstGeom prst="rect">
              <a:avLst/>
            </a:prstGeom>
          </p:spPr>
        </p:pic>
        <p:sp>
          <p:nvSpPr>
            <p:cNvPr id="4" name="Arrow: Right 3">
              <a:extLst>
                <a:ext uri="{FF2B5EF4-FFF2-40B4-BE49-F238E27FC236}">
                  <a16:creationId xmlns:a16="http://schemas.microsoft.com/office/drawing/2014/main" id="{C659FBA7-7B65-4EE7-FF2B-F16FD5DA8888}"/>
                </a:ext>
              </a:extLst>
            </p:cNvPr>
            <p:cNvSpPr/>
            <p:nvPr/>
          </p:nvSpPr>
          <p:spPr>
            <a:xfrm rot="10800000">
              <a:off x="2617072" y="3432974"/>
              <a:ext cx="182880" cy="1068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069188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B098A-4D68-EB0E-5E1C-D5EF78D14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980F-53D6-3B1E-BA98-C3F4AA8D13D5}"/>
              </a:ext>
            </a:extLst>
          </p:cNvPr>
          <p:cNvSpPr>
            <a:spLocks noGrp="1"/>
          </p:cNvSpPr>
          <p:nvPr>
            <p:ph type="title"/>
          </p:nvPr>
        </p:nvSpPr>
        <p:spPr>
          <a:xfrm>
            <a:off x="457201" y="401191"/>
            <a:ext cx="8229600" cy="423193"/>
          </a:xfrm>
        </p:spPr>
        <p:txBody>
          <a:bodyPr/>
          <a:lstStyle/>
          <a:p>
            <a:r>
              <a:rPr lang="en-US" sz="2400" dirty="0"/>
              <a:t>SDOH: Education – LOINC Value set exploration</a:t>
            </a:r>
          </a:p>
        </p:txBody>
      </p:sp>
      <p:pic>
        <p:nvPicPr>
          <p:cNvPr id="7" name="Picture 6">
            <a:extLst>
              <a:ext uri="{FF2B5EF4-FFF2-40B4-BE49-F238E27FC236}">
                <a16:creationId xmlns:a16="http://schemas.microsoft.com/office/drawing/2014/main" id="{F32270D8-EB15-DE1C-39CC-F5A31B319319}"/>
              </a:ext>
            </a:extLst>
          </p:cNvPr>
          <p:cNvPicPr>
            <a:picLocks noChangeAspect="1"/>
          </p:cNvPicPr>
          <p:nvPr/>
        </p:nvPicPr>
        <p:blipFill>
          <a:blip r:embed="rId2"/>
          <a:stretch>
            <a:fillRect/>
          </a:stretch>
        </p:blipFill>
        <p:spPr>
          <a:xfrm>
            <a:off x="356235" y="2016112"/>
            <a:ext cx="7334250" cy="3314700"/>
          </a:xfrm>
          <a:prstGeom prst="rect">
            <a:avLst/>
          </a:prstGeom>
        </p:spPr>
      </p:pic>
      <p:sp>
        <p:nvSpPr>
          <p:cNvPr id="8" name="TextBox 7">
            <a:extLst>
              <a:ext uri="{FF2B5EF4-FFF2-40B4-BE49-F238E27FC236}">
                <a16:creationId xmlns:a16="http://schemas.microsoft.com/office/drawing/2014/main" id="{80021168-B6D0-DF43-8568-18F75A739C0D}"/>
              </a:ext>
            </a:extLst>
          </p:cNvPr>
          <p:cNvSpPr txBox="1"/>
          <p:nvPr/>
        </p:nvSpPr>
        <p:spPr>
          <a:xfrm>
            <a:off x="457201" y="1322402"/>
            <a:ext cx="7414591" cy="954107"/>
          </a:xfrm>
          <a:prstGeom prst="rect">
            <a:avLst/>
          </a:prstGeom>
          <a:noFill/>
        </p:spPr>
        <p:txBody>
          <a:bodyPr wrap="square" rtlCol="0">
            <a:spAutoFit/>
          </a:bodyPr>
          <a:lstStyle/>
          <a:p>
            <a:pPr marL="285750" indent="-285750">
              <a:buFont typeface="Arial" panose="020B0604020202020204" pitchFamily="34" charset="0"/>
              <a:buChar char="•"/>
            </a:pPr>
            <a:r>
              <a:rPr lang="en-CA" dirty="0"/>
              <a:t>Value Set: Less Than High School Education Screening Assessments Answers</a:t>
            </a:r>
          </a:p>
          <a:p>
            <a:pPr marL="285750" indent="-285750">
              <a:buFont typeface="Arial" panose="020B0604020202020204" pitchFamily="34" charset="0"/>
              <a:buChar char="•"/>
            </a:pPr>
            <a:r>
              <a:rPr lang="en-CA" dirty="0"/>
              <a:t>Code System: LOINC; Extensional</a:t>
            </a:r>
          </a:p>
          <a:p>
            <a:pPr marL="285750" indent="-285750">
              <a:buFont typeface="Arial" panose="020B0604020202020204" pitchFamily="34" charset="0"/>
              <a:buChar char="•"/>
            </a:pPr>
            <a:r>
              <a:rPr lang="en-CA" dirty="0"/>
              <a:t>Version 2023; Gravity</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2918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55435-32BF-9DBC-7E34-9178ED8737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1F5FE-FC8A-87D5-28F0-D27553B45D39}"/>
              </a:ext>
            </a:extLst>
          </p:cNvPr>
          <p:cNvSpPr>
            <a:spLocks noGrp="1"/>
          </p:cNvSpPr>
          <p:nvPr>
            <p:ph type="title"/>
          </p:nvPr>
        </p:nvSpPr>
        <p:spPr>
          <a:xfrm>
            <a:off x="417445" y="496466"/>
            <a:ext cx="8229600" cy="423193"/>
          </a:xfrm>
        </p:spPr>
        <p:txBody>
          <a:bodyPr/>
          <a:lstStyle/>
          <a:p>
            <a:r>
              <a:rPr lang="en-US" sz="2400" dirty="0"/>
              <a:t>SDOH: Education – LOINC Value set exploration</a:t>
            </a:r>
          </a:p>
        </p:txBody>
      </p:sp>
      <p:pic>
        <p:nvPicPr>
          <p:cNvPr id="4" name="Picture 3">
            <a:extLst>
              <a:ext uri="{FF2B5EF4-FFF2-40B4-BE49-F238E27FC236}">
                <a16:creationId xmlns:a16="http://schemas.microsoft.com/office/drawing/2014/main" id="{4CBF30E9-0513-0747-8BF6-C0B90A72B15D}"/>
              </a:ext>
            </a:extLst>
          </p:cNvPr>
          <p:cNvPicPr>
            <a:picLocks noChangeAspect="1"/>
          </p:cNvPicPr>
          <p:nvPr/>
        </p:nvPicPr>
        <p:blipFill>
          <a:blip r:embed="rId2"/>
          <a:stretch>
            <a:fillRect/>
          </a:stretch>
        </p:blipFill>
        <p:spPr>
          <a:xfrm>
            <a:off x="457200" y="1633786"/>
            <a:ext cx="7315200" cy="2962275"/>
          </a:xfrm>
          <a:prstGeom prst="rect">
            <a:avLst/>
          </a:prstGeom>
        </p:spPr>
      </p:pic>
      <p:pic>
        <p:nvPicPr>
          <p:cNvPr id="6" name="Picture 5">
            <a:extLst>
              <a:ext uri="{FF2B5EF4-FFF2-40B4-BE49-F238E27FC236}">
                <a16:creationId xmlns:a16="http://schemas.microsoft.com/office/drawing/2014/main" id="{9ECC1339-71AC-9191-685A-710EFDB10FC6}"/>
              </a:ext>
            </a:extLst>
          </p:cNvPr>
          <p:cNvPicPr>
            <a:picLocks noChangeAspect="1"/>
          </p:cNvPicPr>
          <p:nvPr/>
        </p:nvPicPr>
        <p:blipFill>
          <a:blip r:embed="rId3"/>
          <a:stretch>
            <a:fillRect/>
          </a:stretch>
        </p:blipFill>
        <p:spPr>
          <a:xfrm>
            <a:off x="417445" y="1417815"/>
            <a:ext cx="7315200" cy="246490"/>
          </a:xfrm>
          <a:prstGeom prst="rect">
            <a:avLst/>
          </a:prstGeom>
        </p:spPr>
      </p:pic>
    </p:spTree>
    <p:extLst>
      <p:ext uri="{BB962C8B-B14F-4D97-AF65-F5344CB8AC3E}">
        <p14:creationId xmlns:p14="http://schemas.microsoft.com/office/powerpoint/2010/main" val="283276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p:cNvSpPr txBox="1"/>
          <p:nvPr/>
        </p:nvSpPr>
        <p:spPr>
          <a:xfrm>
            <a:off x="442709" y="1533525"/>
            <a:ext cx="8177416" cy="2415737"/>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2000" dirty="0">
                <a:effectLst/>
                <a:highlight>
                  <a:srgbClr val="FFFFFF"/>
                </a:highlight>
                <a:latin typeface="Calibri" panose="020F0502020204030204" pitchFamily="34" charset="0"/>
                <a:ea typeface="Arial" panose="020B0604020202020204" pitchFamily="34" charset="0"/>
                <a:cs typeface="Calibri" panose="020F0502020204030204" pitchFamily="34" charset="0"/>
              </a:rPr>
              <a:t>Welcome and introductions to new Members – 5 min</a:t>
            </a:r>
            <a:endParaRPr lang="en-CA" sz="2000" dirty="0">
              <a:highlight>
                <a:srgbClr val="FFFFFF"/>
              </a:highlight>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spcAft>
                <a:spcPts val="1000"/>
              </a:spcAft>
              <a:buAutoNum type="arabicPeriod"/>
            </a:pPr>
            <a:r>
              <a:rPr lang="en-CA" sz="2000" dirty="0">
                <a:latin typeface="Calibri" panose="020F0502020204030204" pitchFamily="34" charset="0"/>
                <a:ea typeface="Arial" panose="020B0604020202020204" pitchFamily="34" charset="0"/>
                <a:cs typeface="Calibri" panose="020F0502020204030204" pitchFamily="34" charset="0"/>
              </a:rPr>
              <a:t>Initial review of</a:t>
            </a:r>
            <a:r>
              <a:rPr lang="en-CA" sz="2000" dirty="0">
                <a:effectLst/>
                <a:latin typeface="Calibri" panose="020F0502020204030204" pitchFamily="34" charset="0"/>
                <a:ea typeface="Arial" panose="020B0604020202020204" pitchFamily="34" charset="0"/>
                <a:cs typeface="Calibri" panose="020F0502020204030204" pitchFamily="34" charset="0"/>
              </a:rPr>
              <a:t> Housing </a:t>
            </a:r>
            <a:r>
              <a:rPr lang="en-CA" sz="2000">
                <a:latin typeface="Calibri" panose="020F0502020204030204" pitchFamily="34" charset="0"/>
                <a:ea typeface="Arial" panose="020B0604020202020204" pitchFamily="34" charset="0"/>
                <a:cs typeface="Calibri" panose="020F0502020204030204" pitchFamily="34" charset="0"/>
              </a:rPr>
              <a:t>S</a:t>
            </a:r>
            <a:r>
              <a:rPr lang="en-CA" sz="2000">
                <a:effectLst/>
                <a:latin typeface="Calibri" panose="020F0502020204030204" pitchFamily="34" charset="0"/>
                <a:ea typeface="Arial" panose="020B0604020202020204" pitchFamily="34" charset="0"/>
                <a:cs typeface="Calibri" panose="020F0502020204030204" pitchFamily="34" charset="0"/>
              </a:rPr>
              <a:t>tability</a:t>
            </a:r>
            <a:r>
              <a:rPr lang="en-CA" sz="2000" dirty="0">
                <a:effectLst/>
                <a:latin typeface="Calibri" panose="020F0502020204030204" pitchFamily="34" charset="0"/>
                <a:ea typeface="Arial" panose="020B0604020202020204" pitchFamily="34" charset="0"/>
                <a:cs typeface="Calibri" panose="020F0502020204030204" pitchFamily="34" charset="0"/>
              </a:rPr>
              <a:t> (20 min)</a:t>
            </a:r>
          </a:p>
          <a:p>
            <a:pPr marL="342900" indent="-342900">
              <a:lnSpc>
                <a:spcPct val="115000"/>
              </a:lnSpc>
              <a:spcAft>
                <a:spcPts val="1000"/>
              </a:spcAft>
              <a:buAutoNum type="arabicPeriod"/>
            </a:pPr>
            <a:r>
              <a:rPr lang="en-CA" sz="2000" dirty="0">
                <a:latin typeface="Calibri" panose="020F0502020204030204" pitchFamily="34" charset="0"/>
                <a:ea typeface="Arial" panose="020B0604020202020204" pitchFamily="34" charset="0"/>
                <a:cs typeface="Calibri" panose="020F0502020204030204" pitchFamily="34" charset="0"/>
              </a:rPr>
              <a:t>Initial review of Education Level (20 min)</a:t>
            </a:r>
          </a:p>
          <a:p>
            <a:pPr marL="342900" indent="-342900">
              <a:lnSpc>
                <a:spcPct val="115000"/>
              </a:lnSpc>
              <a:spcAft>
                <a:spcPts val="1000"/>
              </a:spcAft>
              <a:buAutoNum type="arabicPeriod"/>
            </a:pPr>
            <a:r>
              <a:rPr lang="en-CA" sz="2000" dirty="0">
                <a:effectLst/>
                <a:latin typeface="Calibri" panose="020F0502020204030204" pitchFamily="34" charset="0"/>
                <a:ea typeface="Arial" panose="020B0604020202020204" pitchFamily="34" charset="0"/>
                <a:cs typeface="Calibri" panose="020F0502020204030204" pitchFamily="34" charset="0"/>
              </a:rPr>
              <a:t>Next Steps (5 min)</a:t>
            </a:r>
          </a:p>
          <a:p>
            <a:pPr lvl="3">
              <a:lnSpc>
                <a:spcPct val="115000"/>
              </a:lnSpc>
              <a:spcAft>
                <a:spcPts val="1000"/>
              </a:spcAft>
            </a:pPr>
            <a:r>
              <a:rPr lang="en-CA" sz="1600" dirty="0">
                <a:latin typeface="Calibri" panose="020F0502020204030204" pitchFamily="34" charset="0"/>
                <a:ea typeface="Arial" panose="020B0604020202020204" pitchFamily="34" charset="0"/>
                <a:cs typeface="Calibri" panose="020F0502020204030204" pitchFamily="34" charset="0"/>
              </a:rPr>
              <a:t>	</a:t>
            </a:r>
            <a:endParaRPr lang="en-CA" sz="1600" dirty="0">
              <a:effectLst/>
              <a:latin typeface="Calibri" panose="020F0502020204030204" pitchFamily="34" charset="0"/>
              <a:ea typeface="Arial" panose="020B0604020202020204" pitchFamily="34" charset="0"/>
              <a:cs typeface="Calibri" panose="020F0502020204030204" pitchFamily="34" charset="0"/>
            </a:endParaRP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extLst>
      <p:ext uri="{BB962C8B-B14F-4D97-AF65-F5344CB8AC3E}">
        <p14:creationId xmlns:p14="http://schemas.microsoft.com/office/powerpoint/2010/main" val="228027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26FE2-6075-C48A-A4D0-74240D61DE7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8A9CC3-F36A-F86F-45C3-096EDD6E3C07}"/>
              </a:ext>
            </a:extLst>
          </p:cNvPr>
          <p:cNvPicPr>
            <a:picLocks noChangeAspect="1"/>
          </p:cNvPicPr>
          <p:nvPr/>
        </p:nvPicPr>
        <p:blipFill>
          <a:blip r:embed="rId2"/>
          <a:stretch>
            <a:fillRect/>
          </a:stretch>
        </p:blipFill>
        <p:spPr>
          <a:xfrm>
            <a:off x="508834" y="199688"/>
            <a:ext cx="3357196" cy="896524"/>
          </a:xfrm>
          <a:prstGeom prst="rect">
            <a:avLst/>
          </a:prstGeom>
        </p:spPr>
      </p:pic>
      <p:grpSp>
        <p:nvGrpSpPr>
          <p:cNvPr id="8" name="Group 7">
            <a:extLst>
              <a:ext uri="{FF2B5EF4-FFF2-40B4-BE49-F238E27FC236}">
                <a16:creationId xmlns:a16="http://schemas.microsoft.com/office/drawing/2014/main" id="{F2188986-4A8A-8A9F-58B7-C2472C96C8B0}"/>
              </a:ext>
            </a:extLst>
          </p:cNvPr>
          <p:cNvGrpSpPr/>
          <p:nvPr/>
        </p:nvGrpSpPr>
        <p:grpSpPr>
          <a:xfrm>
            <a:off x="614167" y="1849585"/>
            <a:ext cx="7036013" cy="2742253"/>
            <a:chOff x="453357" y="1880321"/>
            <a:chExt cx="7036013" cy="2742253"/>
          </a:xfrm>
        </p:grpSpPr>
        <p:pic>
          <p:nvPicPr>
            <p:cNvPr id="4" name="Picture 3">
              <a:extLst>
                <a:ext uri="{FF2B5EF4-FFF2-40B4-BE49-F238E27FC236}">
                  <a16:creationId xmlns:a16="http://schemas.microsoft.com/office/drawing/2014/main" id="{F562E4DB-4C54-340E-EF76-7A2667D03AD5}"/>
                </a:ext>
              </a:extLst>
            </p:cNvPr>
            <p:cNvPicPr>
              <a:picLocks noChangeAspect="1"/>
            </p:cNvPicPr>
            <p:nvPr/>
          </p:nvPicPr>
          <p:blipFill>
            <a:blip r:embed="rId3"/>
            <a:stretch>
              <a:fillRect/>
            </a:stretch>
          </p:blipFill>
          <p:spPr>
            <a:xfrm>
              <a:off x="453357" y="1880321"/>
              <a:ext cx="4229483" cy="2742253"/>
            </a:xfrm>
            <a:prstGeom prst="rect">
              <a:avLst/>
            </a:prstGeom>
          </p:spPr>
        </p:pic>
        <p:pic>
          <p:nvPicPr>
            <p:cNvPr id="7" name="Picture 6">
              <a:extLst>
                <a:ext uri="{FF2B5EF4-FFF2-40B4-BE49-F238E27FC236}">
                  <a16:creationId xmlns:a16="http://schemas.microsoft.com/office/drawing/2014/main" id="{CDDD2360-21E5-B866-598A-B2554B3F4E3C}"/>
                </a:ext>
              </a:extLst>
            </p:cNvPr>
            <p:cNvPicPr>
              <a:picLocks noChangeAspect="1"/>
            </p:cNvPicPr>
            <p:nvPr/>
          </p:nvPicPr>
          <p:blipFill>
            <a:blip r:embed="rId4"/>
            <a:stretch>
              <a:fillRect/>
            </a:stretch>
          </p:blipFill>
          <p:spPr>
            <a:xfrm>
              <a:off x="4572000" y="1880321"/>
              <a:ext cx="2917370" cy="2742253"/>
            </a:xfrm>
            <a:prstGeom prst="rect">
              <a:avLst/>
            </a:prstGeom>
          </p:spPr>
        </p:pic>
      </p:grpSp>
    </p:spTree>
    <p:extLst>
      <p:ext uri="{BB962C8B-B14F-4D97-AF65-F5344CB8AC3E}">
        <p14:creationId xmlns:p14="http://schemas.microsoft.com/office/powerpoint/2010/main" val="381917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A25BD-39C3-3892-BAC8-08EBA9FDA4F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0123A7C-37EB-6488-27CA-6962B1792E2F}"/>
              </a:ext>
            </a:extLst>
          </p:cNvPr>
          <p:cNvSpPr txBox="1"/>
          <p:nvPr/>
        </p:nvSpPr>
        <p:spPr>
          <a:xfrm>
            <a:off x="107736" y="1707775"/>
            <a:ext cx="2507876" cy="2677656"/>
          </a:xfrm>
          <a:prstGeom prst="rect">
            <a:avLst/>
          </a:prstGeom>
          <a:noFill/>
        </p:spPr>
        <p:txBody>
          <a:bodyPr wrap="square" rtlCol="0">
            <a:spAutoFit/>
          </a:bodyPr>
          <a:lstStyle/>
          <a:p>
            <a:r>
              <a:rPr lang="en-CA" b="1">
                <a:solidFill>
                  <a:schemeClr val="accent5">
                    <a:lumMod val="85000"/>
                    <a:lumOff val="15000"/>
                  </a:schemeClr>
                </a:solidFill>
                <a:latin typeface="+mn-lt"/>
              </a:rPr>
              <a:t>CISP Virtual Events</a:t>
            </a:r>
            <a:r>
              <a:rPr lang="en-CA">
                <a:solidFill>
                  <a:schemeClr val="accent5">
                    <a:lumMod val="85000"/>
                    <a:lumOff val="15000"/>
                  </a:schemeClr>
                </a:solidFill>
                <a:latin typeface="+mn-lt"/>
              </a:rPr>
              <a:t>:</a:t>
            </a:r>
          </a:p>
          <a:p>
            <a:endParaRPr lang="en-CA">
              <a:solidFill>
                <a:schemeClr val="accent5">
                  <a:lumMod val="85000"/>
                  <a:lumOff val="15000"/>
                </a:schemeClr>
              </a:solidFill>
              <a:latin typeface="+mn-lt"/>
            </a:endParaRPr>
          </a:p>
          <a:p>
            <a:pPr algn="ctr"/>
            <a:r>
              <a:rPr lang="en-CA" b="1" i="0">
                <a:solidFill>
                  <a:schemeClr val="accent5">
                    <a:lumMod val="85000"/>
                    <a:lumOff val="15000"/>
                  </a:schemeClr>
                </a:solidFill>
                <a:effectLst/>
                <a:latin typeface="+mn-lt"/>
              </a:rPr>
              <a:t>Date:</a:t>
            </a:r>
            <a:r>
              <a:rPr lang="en-CA" b="0" i="0">
                <a:solidFill>
                  <a:schemeClr val="accent5">
                    <a:lumMod val="85000"/>
                    <a:lumOff val="15000"/>
                  </a:schemeClr>
                </a:solidFill>
                <a:effectLst/>
                <a:latin typeface="+mn-lt"/>
              </a:rPr>
              <a:t> Monday March 17</a:t>
            </a:r>
          </a:p>
          <a:p>
            <a:pPr algn="ctr"/>
            <a:r>
              <a:rPr lang="en-CA" b="1" i="0">
                <a:solidFill>
                  <a:schemeClr val="accent5">
                    <a:lumMod val="85000"/>
                    <a:lumOff val="15000"/>
                  </a:schemeClr>
                </a:solidFill>
                <a:effectLst/>
                <a:latin typeface="+mn-lt"/>
              </a:rPr>
              <a:t>Time:</a:t>
            </a:r>
            <a:r>
              <a:rPr lang="en-CA" b="0" i="0">
                <a:solidFill>
                  <a:schemeClr val="accent5">
                    <a:lumMod val="85000"/>
                    <a:lumOff val="15000"/>
                  </a:schemeClr>
                </a:solidFill>
                <a:effectLst/>
                <a:latin typeface="+mn-lt"/>
              </a:rPr>
              <a:t> 1 PM - 2 PM EST</a:t>
            </a:r>
          </a:p>
          <a:p>
            <a:endParaRPr lang="en-CA">
              <a:solidFill>
                <a:schemeClr val="accent5">
                  <a:lumMod val="85000"/>
                  <a:lumOff val="15000"/>
                </a:schemeClr>
              </a:solidFill>
              <a:latin typeface="+mn-lt"/>
            </a:endParaRPr>
          </a:p>
          <a:p>
            <a:pPr algn="ctr"/>
            <a:r>
              <a:rPr lang="en-CA" b="1" i="0">
                <a:solidFill>
                  <a:schemeClr val="accent5">
                    <a:lumMod val="85000"/>
                    <a:lumOff val="15000"/>
                  </a:schemeClr>
                </a:solidFill>
                <a:effectLst/>
                <a:latin typeface="+mn-lt"/>
              </a:rPr>
              <a:t>Date:</a:t>
            </a:r>
            <a:r>
              <a:rPr lang="en-CA" b="0" i="0">
                <a:solidFill>
                  <a:schemeClr val="accent5">
                    <a:lumMod val="85000"/>
                    <a:lumOff val="15000"/>
                  </a:schemeClr>
                </a:solidFill>
                <a:effectLst/>
                <a:latin typeface="+mn-lt"/>
              </a:rPr>
              <a:t> Tuesday March 19</a:t>
            </a:r>
          </a:p>
          <a:p>
            <a:pPr algn="ctr"/>
            <a:r>
              <a:rPr lang="en-CA" b="1" i="0">
                <a:solidFill>
                  <a:schemeClr val="accent5">
                    <a:lumMod val="85000"/>
                    <a:lumOff val="15000"/>
                  </a:schemeClr>
                </a:solidFill>
                <a:effectLst/>
                <a:latin typeface="+mn-lt"/>
              </a:rPr>
              <a:t>Time:</a:t>
            </a:r>
            <a:r>
              <a:rPr lang="en-CA" b="0" i="0">
                <a:solidFill>
                  <a:schemeClr val="accent5">
                    <a:lumMod val="85000"/>
                    <a:lumOff val="15000"/>
                  </a:schemeClr>
                </a:solidFill>
                <a:effectLst/>
                <a:latin typeface="+mn-lt"/>
              </a:rPr>
              <a:t> 1 PM - 2 PM EST</a:t>
            </a:r>
          </a:p>
          <a:p>
            <a:endParaRPr lang="en-CA">
              <a:solidFill>
                <a:schemeClr val="accent5">
                  <a:lumMod val="85000"/>
                  <a:lumOff val="15000"/>
                </a:schemeClr>
              </a:solidFill>
              <a:latin typeface="+mn-lt"/>
            </a:endParaRPr>
          </a:p>
          <a:p>
            <a:pPr algn="ctr"/>
            <a:r>
              <a:rPr lang="en-CA" b="1" i="0">
                <a:solidFill>
                  <a:schemeClr val="accent5">
                    <a:lumMod val="85000"/>
                    <a:lumOff val="15000"/>
                  </a:schemeClr>
                </a:solidFill>
                <a:effectLst/>
                <a:latin typeface="+mn-lt"/>
              </a:rPr>
              <a:t>Date:</a:t>
            </a:r>
            <a:r>
              <a:rPr lang="en-CA" b="0" i="0">
                <a:solidFill>
                  <a:schemeClr val="accent5">
                    <a:lumMod val="85000"/>
                    <a:lumOff val="15000"/>
                  </a:schemeClr>
                </a:solidFill>
                <a:effectLst/>
                <a:latin typeface="+mn-lt"/>
              </a:rPr>
              <a:t> Friday March 21</a:t>
            </a:r>
          </a:p>
          <a:p>
            <a:pPr algn="ctr"/>
            <a:r>
              <a:rPr lang="en-CA" b="1" i="0">
                <a:solidFill>
                  <a:schemeClr val="accent5">
                    <a:lumMod val="85000"/>
                    <a:lumOff val="15000"/>
                  </a:schemeClr>
                </a:solidFill>
                <a:effectLst/>
                <a:latin typeface="+mn-lt"/>
              </a:rPr>
              <a:t>Time:</a:t>
            </a:r>
            <a:r>
              <a:rPr lang="en-CA" b="0" i="0">
                <a:solidFill>
                  <a:schemeClr val="accent5">
                    <a:lumMod val="85000"/>
                    <a:lumOff val="15000"/>
                  </a:schemeClr>
                </a:solidFill>
                <a:effectLst/>
                <a:latin typeface="+mn-lt"/>
              </a:rPr>
              <a:t> 1 PM - 2 PM EST</a:t>
            </a:r>
          </a:p>
          <a:p>
            <a:pPr algn="ctr"/>
            <a:endParaRPr lang="en-CA" b="0" i="0">
              <a:solidFill>
                <a:schemeClr val="accent5">
                  <a:lumMod val="85000"/>
                  <a:lumOff val="15000"/>
                </a:schemeClr>
              </a:solidFill>
              <a:effectLst/>
              <a:latin typeface="+mn-lt"/>
            </a:endParaRPr>
          </a:p>
          <a:p>
            <a:endParaRPr lang="en-CA">
              <a:solidFill>
                <a:schemeClr val="accent5">
                  <a:lumMod val="85000"/>
                  <a:lumOff val="15000"/>
                </a:schemeClr>
              </a:solidFill>
              <a:latin typeface="+mn-lt"/>
            </a:endParaRPr>
          </a:p>
        </p:txBody>
      </p:sp>
      <p:sp>
        <p:nvSpPr>
          <p:cNvPr id="15" name="TextBox 14">
            <a:extLst>
              <a:ext uri="{FF2B5EF4-FFF2-40B4-BE49-F238E27FC236}">
                <a16:creationId xmlns:a16="http://schemas.microsoft.com/office/drawing/2014/main" id="{77B34433-988B-924C-7795-A0682EE92204}"/>
              </a:ext>
            </a:extLst>
          </p:cNvPr>
          <p:cNvSpPr txBox="1"/>
          <p:nvPr/>
        </p:nvSpPr>
        <p:spPr>
          <a:xfrm>
            <a:off x="352985" y="107148"/>
            <a:ext cx="8438029" cy="461665"/>
          </a:xfrm>
          <a:prstGeom prst="rect">
            <a:avLst/>
          </a:prstGeom>
          <a:noFill/>
        </p:spPr>
        <p:txBody>
          <a:bodyPr wrap="square" rtlCol="0">
            <a:spAutoFit/>
          </a:bodyPr>
          <a:lstStyle/>
          <a:p>
            <a:pPr algn="ctr"/>
            <a:r>
              <a:rPr lang="en-CA" sz="2400" b="1">
                <a:latin typeface="+mn-lt"/>
                <a:hlinkClick r:id="rId2"/>
              </a:rPr>
              <a:t>Social Prescribing Day 2025</a:t>
            </a:r>
            <a:r>
              <a:rPr lang="en-CA" sz="2400" b="1">
                <a:latin typeface="+mn-lt"/>
              </a:rPr>
              <a:t>: March 19</a:t>
            </a:r>
          </a:p>
        </p:txBody>
      </p:sp>
      <p:pic>
        <p:nvPicPr>
          <p:cNvPr id="3" name="Picture 2">
            <a:extLst>
              <a:ext uri="{FF2B5EF4-FFF2-40B4-BE49-F238E27FC236}">
                <a16:creationId xmlns:a16="http://schemas.microsoft.com/office/drawing/2014/main" id="{0BD970AF-B08B-0551-B6D1-D545A9262A08}"/>
              </a:ext>
            </a:extLst>
          </p:cNvPr>
          <p:cNvPicPr>
            <a:picLocks noChangeAspect="1"/>
          </p:cNvPicPr>
          <p:nvPr/>
        </p:nvPicPr>
        <p:blipFill>
          <a:blip r:embed="rId3"/>
          <a:stretch>
            <a:fillRect/>
          </a:stretch>
        </p:blipFill>
        <p:spPr>
          <a:xfrm>
            <a:off x="2615612" y="708211"/>
            <a:ext cx="6528388" cy="5174770"/>
          </a:xfrm>
          <a:prstGeom prst="rect">
            <a:avLst/>
          </a:prstGeom>
        </p:spPr>
      </p:pic>
    </p:spTree>
    <p:extLst>
      <p:ext uri="{BB962C8B-B14F-4D97-AF65-F5344CB8AC3E}">
        <p14:creationId xmlns:p14="http://schemas.microsoft.com/office/powerpoint/2010/main" val="363274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a:solidFill>
                  <a:prstClr val="black"/>
                </a:solidFill>
                <a:latin typeface="Calibri"/>
                <a:ea typeface="+mn-ea"/>
                <a:cs typeface="+mn-cs"/>
              </a:rPr>
              <a:t>Definition</a:t>
            </a:r>
            <a:r>
              <a:rPr lang="en-US" kern="1200">
                <a:solidFill>
                  <a:prstClr val="black"/>
                </a:solidFill>
                <a:latin typeface="Calibri"/>
                <a:ea typeface="+mn-ea"/>
                <a:cs typeface="+mn-cs"/>
              </a:rPr>
              <a:t>: </a:t>
            </a:r>
            <a:r>
              <a:rPr lang="en-CA" kern="1200">
                <a:solidFill>
                  <a:prstClr val="black"/>
                </a:solidFill>
                <a:latin typeface="Calibri"/>
                <a:ea typeface="+mn-ea"/>
                <a:cs typeface="+mn-cs"/>
              </a:rPr>
              <a:t>A detailed assessment of a person’s needs related to the social determinants of health, including social and demographic information. </a:t>
            </a:r>
            <a:r>
              <a:rPr lang="en-US" kern="120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770933" y="5717678"/>
            <a:ext cx="5334738" cy="261610"/>
          </a:xfrm>
          <a:prstGeom prst="rect">
            <a:avLst/>
          </a:prstGeom>
          <a:noFill/>
        </p:spPr>
        <p:txBody>
          <a:bodyPr wrap="square" rtlCol="0">
            <a:spAutoFit/>
          </a:bodyPr>
          <a:lstStyle/>
          <a:p>
            <a:r>
              <a:rPr lang="en-CA" sz="110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Star: 5 Points 31">
            <a:extLst>
              <a:ext uri="{FF2B5EF4-FFF2-40B4-BE49-F238E27FC236}">
                <a16:creationId xmlns:a16="http://schemas.microsoft.com/office/drawing/2014/main" id="{07F2E0B4-1CC6-B9BC-9619-7DA37CF7C0E2}"/>
              </a:ext>
            </a:extLst>
          </p:cNvPr>
          <p:cNvSpPr/>
          <p:nvPr/>
        </p:nvSpPr>
        <p:spPr>
          <a:xfrm>
            <a:off x="1966283" y="2391420"/>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tar: 5 Points 64">
            <a:extLst>
              <a:ext uri="{FF2B5EF4-FFF2-40B4-BE49-F238E27FC236}">
                <a16:creationId xmlns:a16="http://schemas.microsoft.com/office/drawing/2014/main" id="{275A1924-977A-53A2-0E29-33AC07487E6F}"/>
              </a:ext>
            </a:extLst>
          </p:cNvPr>
          <p:cNvSpPr/>
          <p:nvPr/>
        </p:nvSpPr>
        <p:spPr>
          <a:xfrm>
            <a:off x="4981796" y="2361772"/>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tar: 5 Points 70">
            <a:extLst>
              <a:ext uri="{FF2B5EF4-FFF2-40B4-BE49-F238E27FC236}">
                <a16:creationId xmlns:a16="http://schemas.microsoft.com/office/drawing/2014/main" id="{29B224FA-4158-7DA2-61E3-F2B5E80C1B5A}"/>
              </a:ext>
            </a:extLst>
          </p:cNvPr>
          <p:cNvSpPr/>
          <p:nvPr/>
        </p:nvSpPr>
        <p:spPr>
          <a:xfrm>
            <a:off x="4978273" y="2725629"/>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Star: 5 Points 71">
            <a:extLst>
              <a:ext uri="{FF2B5EF4-FFF2-40B4-BE49-F238E27FC236}">
                <a16:creationId xmlns:a16="http://schemas.microsoft.com/office/drawing/2014/main" id="{CF642CC3-83AF-1A78-2F74-D5203284CBF2}"/>
              </a:ext>
            </a:extLst>
          </p:cNvPr>
          <p:cNvSpPr/>
          <p:nvPr/>
        </p:nvSpPr>
        <p:spPr>
          <a:xfrm>
            <a:off x="4970656" y="3049407"/>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3" name="Star: 5 Points 72">
            <a:extLst>
              <a:ext uri="{FF2B5EF4-FFF2-40B4-BE49-F238E27FC236}">
                <a16:creationId xmlns:a16="http://schemas.microsoft.com/office/drawing/2014/main" id="{4779468E-BBA6-6024-EB7B-B7A9D53DCA14}"/>
              </a:ext>
            </a:extLst>
          </p:cNvPr>
          <p:cNvSpPr/>
          <p:nvPr/>
        </p:nvSpPr>
        <p:spPr>
          <a:xfrm>
            <a:off x="1959520" y="2707166"/>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Star: 5 Points 73">
            <a:extLst>
              <a:ext uri="{FF2B5EF4-FFF2-40B4-BE49-F238E27FC236}">
                <a16:creationId xmlns:a16="http://schemas.microsoft.com/office/drawing/2014/main" id="{93B0BB13-E9B2-2613-3A4F-83B0B0AE8EBE}"/>
              </a:ext>
            </a:extLst>
          </p:cNvPr>
          <p:cNvSpPr/>
          <p:nvPr/>
        </p:nvSpPr>
        <p:spPr>
          <a:xfrm>
            <a:off x="821792" y="5516476"/>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72960CF1-1A3D-53A8-AADF-1584AFC8BCD7}"/>
              </a:ext>
            </a:extLst>
          </p:cNvPr>
          <p:cNvSpPr txBox="1"/>
          <p:nvPr/>
        </p:nvSpPr>
        <p:spPr>
          <a:xfrm>
            <a:off x="1009259" y="5516618"/>
            <a:ext cx="2451133" cy="261610"/>
          </a:xfrm>
          <a:prstGeom prst="rect">
            <a:avLst/>
          </a:prstGeom>
          <a:noFill/>
        </p:spPr>
        <p:txBody>
          <a:bodyPr wrap="square" rtlCol="0">
            <a:spAutoFit/>
          </a:bodyPr>
          <a:lstStyle/>
          <a:p>
            <a:r>
              <a:rPr lang="en-CA" sz="1100">
                <a:latin typeface="+mn-lt"/>
              </a:rPr>
              <a:t>Priority data elements for development</a:t>
            </a:r>
          </a:p>
        </p:txBody>
      </p:sp>
      <p:sp>
        <p:nvSpPr>
          <p:cNvPr id="76" name="Star: 5 Points 75">
            <a:extLst>
              <a:ext uri="{FF2B5EF4-FFF2-40B4-BE49-F238E27FC236}">
                <a16:creationId xmlns:a16="http://schemas.microsoft.com/office/drawing/2014/main" id="{5D334AC4-A6AF-9392-8784-F2A00D148E8E}"/>
              </a:ext>
            </a:extLst>
          </p:cNvPr>
          <p:cNvSpPr/>
          <p:nvPr/>
        </p:nvSpPr>
        <p:spPr>
          <a:xfrm>
            <a:off x="7044330" y="4472941"/>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8" name="TextBox 87">
            <a:extLst>
              <a:ext uri="{FF2B5EF4-FFF2-40B4-BE49-F238E27FC236}">
                <a16:creationId xmlns:a16="http://schemas.microsoft.com/office/drawing/2014/main" id="{65537F92-2AA5-5347-F837-22B96BC26938}"/>
              </a:ext>
            </a:extLst>
          </p:cNvPr>
          <p:cNvSpPr txBox="1"/>
          <p:nvPr/>
        </p:nvSpPr>
        <p:spPr>
          <a:xfrm>
            <a:off x="7251868" y="4486100"/>
            <a:ext cx="1581912" cy="307777"/>
          </a:xfrm>
          <a:prstGeom prst="rect">
            <a:avLst/>
          </a:prstGeom>
          <a:noFill/>
        </p:spPr>
        <p:txBody>
          <a:bodyPr wrap="square" rtlCol="0">
            <a:spAutoFit/>
          </a:bodyPr>
          <a:lstStyle/>
          <a:p>
            <a:r>
              <a:rPr lang="en-CA">
                <a:latin typeface="+mn-lt"/>
              </a:rPr>
              <a:t>Today’s review</a:t>
            </a:r>
          </a:p>
        </p:txBody>
      </p:sp>
      <p:cxnSp>
        <p:nvCxnSpPr>
          <p:cNvPr id="92" name="Straight Connector 91">
            <a:extLst>
              <a:ext uri="{FF2B5EF4-FFF2-40B4-BE49-F238E27FC236}">
                <a16:creationId xmlns:a16="http://schemas.microsoft.com/office/drawing/2014/main" id="{17269E1A-B567-89CE-5709-7A05CB4A7F73}"/>
              </a:ext>
            </a:extLst>
          </p:cNvPr>
          <p:cNvCxnSpPr>
            <a:cxnSpLocks/>
          </p:cNvCxnSpPr>
          <p:nvPr/>
        </p:nvCxnSpPr>
        <p:spPr>
          <a:xfrm>
            <a:off x="3212506" y="503154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88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9D28-6A3B-0B05-762A-720C072CB04B}"/>
              </a:ext>
            </a:extLst>
          </p:cNvPr>
          <p:cNvSpPr>
            <a:spLocks noGrp="1"/>
          </p:cNvSpPr>
          <p:nvPr>
            <p:ph type="title"/>
          </p:nvPr>
        </p:nvSpPr>
        <p:spPr/>
        <p:txBody>
          <a:bodyPr/>
          <a:lstStyle/>
          <a:p>
            <a:r>
              <a:rPr lang="en-CA" dirty="0"/>
              <a:t>Methods</a:t>
            </a:r>
          </a:p>
        </p:txBody>
      </p:sp>
      <p:sp>
        <p:nvSpPr>
          <p:cNvPr id="3" name="Text Placeholder 2">
            <a:extLst>
              <a:ext uri="{FF2B5EF4-FFF2-40B4-BE49-F238E27FC236}">
                <a16:creationId xmlns:a16="http://schemas.microsoft.com/office/drawing/2014/main" id="{43E90393-5DB2-309C-5D18-FE57BEF8811B}"/>
              </a:ext>
            </a:extLst>
          </p:cNvPr>
          <p:cNvSpPr>
            <a:spLocks noGrp="1"/>
          </p:cNvSpPr>
          <p:nvPr>
            <p:ph type="body" idx="1"/>
          </p:nvPr>
        </p:nvSpPr>
        <p:spPr>
          <a:xfrm>
            <a:off x="246082" y="1286661"/>
            <a:ext cx="8221262" cy="4213149"/>
          </a:xfrm>
        </p:spPr>
        <p:txBody>
          <a:bodyPr>
            <a:normAutofit/>
          </a:bodyPr>
          <a:lstStyle/>
          <a:p>
            <a:pPr marL="228600" indent="0"/>
            <a:r>
              <a:rPr lang="en-CA" sz="1600" u="sng" strike="noStrike" dirty="0">
                <a:effectLst/>
              </a:rPr>
              <a:t>Goal:</a:t>
            </a:r>
            <a:r>
              <a:rPr lang="en-CA" sz="1600" strike="noStrike">
                <a:effectLst/>
              </a:rPr>
              <a:t>  </a:t>
            </a:r>
            <a:r>
              <a:rPr lang="en-CA" sz="1600" u="none" strike="noStrike" dirty="0">
                <a:effectLst/>
              </a:rPr>
              <a:t>Identify if there are matches in SNOMED CT or LOINC for the responses to the questions in the SDOH questionnaire. </a:t>
            </a:r>
          </a:p>
          <a:p>
            <a:pPr marL="228600" indent="0"/>
            <a:r>
              <a:rPr lang="en-CA" sz="1600" u="sng" strike="noStrike" dirty="0">
                <a:effectLst/>
              </a:rPr>
              <a:t>Approach:</a:t>
            </a:r>
            <a:r>
              <a:rPr lang="en-CA" sz="1600" u="none" strike="noStrike" dirty="0">
                <a:effectLst/>
              </a:rPr>
              <a:t>  </a:t>
            </a:r>
          </a:p>
          <a:p>
            <a:pPr marL="571500" indent="-342900">
              <a:buFont typeface="+mj-lt"/>
              <a:buAutoNum type="arabicPeriod"/>
            </a:pPr>
            <a:r>
              <a:rPr lang="en-CA" sz="1600" u="none" strike="noStrike" dirty="0">
                <a:effectLst/>
              </a:rPr>
              <a:t>Look for any existing curated value sets to adopt or adapt.</a:t>
            </a:r>
          </a:p>
          <a:p>
            <a:pPr marL="571500" indent="-342900">
              <a:buFont typeface="+mj-lt"/>
              <a:buAutoNum type="arabicPeriod"/>
            </a:pPr>
            <a:r>
              <a:rPr lang="en-CA" sz="1600" u="none" strike="noStrike" dirty="0">
                <a:effectLst/>
              </a:rPr>
              <a:t>Searched SNOMED CT CA, LOINC to identify </a:t>
            </a:r>
          </a:p>
          <a:p>
            <a:pPr marL="1028700" lvl="1" indent="-342900">
              <a:buFont typeface="+mj-lt"/>
              <a:buAutoNum type="alphaLcParenR"/>
            </a:pPr>
            <a:r>
              <a:rPr lang="en-CA" dirty="0"/>
              <a:t>A</a:t>
            </a:r>
            <a:r>
              <a:rPr lang="en-CA" u="none" strike="noStrike" dirty="0">
                <a:effectLst/>
              </a:rPr>
              <a:t>ny lexical matches to responses</a:t>
            </a:r>
            <a:endParaRPr lang="en-CA" dirty="0"/>
          </a:p>
          <a:p>
            <a:pPr marL="1028700" lvl="1" indent="-342900">
              <a:buFont typeface="+mj-lt"/>
              <a:buAutoNum type="alphaLcParenR"/>
            </a:pPr>
            <a:r>
              <a:rPr lang="en-CA" u="none" strike="noStrike" dirty="0">
                <a:effectLst/>
              </a:rPr>
              <a:t>Similar matches</a:t>
            </a:r>
          </a:p>
          <a:p>
            <a:pPr marL="1028700" lvl="1" indent="-342900">
              <a:buFont typeface="+mj-lt"/>
              <a:buAutoNum type="alphaLcParenR"/>
            </a:pPr>
            <a:r>
              <a:rPr lang="en-CA" dirty="0"/>
              <a:t>Need for new synonym proposal</a:t>
            </a:r>
          </a:p>
          <a:p>
            <a:pPr marL="1028700" lvl="1" indent="-342900">
              <a:buFont typeface="+mj-lt"/>
              <a:buAutoNum type="alphaLcParenR"/>
            </a:pPr>
            <a:r>
              <a:rPr lang="en-CA" u="none" strike="noStrike" dirty="0">
                <a:effectLst/>
              </a:rPr>
              <a:t>Need for new concept proposal</a:t>
            </a:r>
          </a:p>
          <a:p>
            <a:pPr marL="571500" indent="-342900">
              <a:buFont typeface="+mj-lt"/>
              <a:buAutoNum type="arabicPeriod"/>
            </a:pPr>
            <a:r>
              <a:rPr lang="en-CA" sz="1600" dirty="0"/>
              <a:t>Consult with SDOH WG, Terminology team, Subject matter experts, </a:t>
            </a:r>
          </a:p>
          <a:p>
            <a:pPr marL="228600" indent="0"/>
            <a:r>
              <a:rPr lang="en-CA" sz="1600" dirty="0"/>
              <a:t>     Clinicians, Community</a:t>
            </a:r>
          </a:p>
          <a:p>
            <a:pPr marL="228600" indent="0"/>
            <a:endParaRPr lang="en-CA" u="none" strike="noStrike" dirty="0">
              <a:effectLst/>
            </a:endParaRPr>
          </a:p>
          <a:p>
            <a:pPr marL="228600" indent="0"/>
            <a:endParaRPr lang="en-CA" sz="1800" u="none" strike="noStrike" dirty="0">
              <a:effectLst/>
            </a:endParaRPr>
          </a:p>
          <a:p>
            <a:pPr marL="571500" indent="-342900">
              <a:buFont typeface="+mj-lt"/>
              <a:buAutoNum type="arabicPeriod"/>
            </a:pPr>
            <a:endParaRPr lang="en-CA" sz="1800" u="none" strike="noStrike" dirty="0">
              <a:effectLst/>
            </a:endParaRPr>
          </a:p>
          <a:p>
            <a:pPr marL="514350" indent="-28575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662E2718-968B-9261-F66F-CEBDC3356F9B}"/>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7" name="Arrow: Left 6">
            <a:extLst>
              <a:ext uri="{FF2B5EF4-FFF2-40B4-BE49-F238E27FC236}">
                <a16:creationId xmlns:a16="http://schemas.microsoft.com/office/drawing/2014/main" id="{2AAF0C19-42B4-3DE1-E41F-F8D0CCACAD06}"/>
              </a:ext>
            </a:extLst>
          </p:cNvPr>
          <p:cNvSpPr/>
          <p:nvPr/>
        </p:nvSpPr>
        <p:spPr>
          <a:xfrm rot="19885617">
            <a:off x="6880505" y="3754330"/>
            <a:ext cx="1500474" cy="679441"/>
          </a:xfrm>
          <a:prstGeom prst="leftArrow">
            <a:avLst/>
          </a:prstGeom>
          <a:solidFill>
            <a:srgbClr val="00A1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We are here</a:t>
            </a:r>
          </a:p>
        </p:txBody>
      </p:sp>
    </p:spTree>
    <p:extLst>
      <p:ext uri="{BB962C8B-B14F-4D97-AF65-F5344CB8AC3E}">
        <p14:creationId xmlns:p14="http://schemas.microsoft.com/office/powerpoint/2010/main" val="231427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F4C8-B5B1-8EFE-B221-B12EB2E69763}"/>
              </a:ext>
            </a:extLst>
          </p:cNvPr>
          <p:cNvSpPr>
            <a:spLocks noGrp="1"/>
          </p:cNvSpPr>
          <p:nvPr>
            <p:ph type="title"/>
          </p:nvPr>
        </p:nvSpPr>
        <p:spPr/>
        <p:txBody>
          <a:bodyPr/>
          <a:lstStyle/>
          <a:p>
            <a:r>
              <a:rPr lang="en-CA" b="1"/>
              <a:t>Housing Related Data Elements</a:t>
            </a:r>
            <a:endParaRPr lang="en-CA"/>
          </a:p>
        </p:txBody>
      </p:sp>
      <p:sp>
        <p:nvSpPr>
          <p:cNvPr id="4" name="Slide Number Placeholder 3">
            <a:extLst>
              <a:ext uri="{FF2B5EF4-FFF2-40B4-BE49-F238E27FC236}">
                <a16:creationId xmlns:a16="http://schemas.microsoft.com/office/drawing/2014/main" id="{6951A360-0F0D-C472-A875-ADC5B27039F0}"/>
              </a:ext>
            </a:extLst>
          </p:cNvPr>
          <p:cNvSpPr>
            <a:spLocks noGrp="1"/>
          </p:cNvSpPr>
          <p:nvPr>
            <p:ph type="sldNum" idx="12"/>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Pts val="1000"/>
                <a:buFont typeface="Arial"/>
                <a:buNone/>
                <a:tabLst/>
                <a:defRPr/>
              </a:pPr>
              <a:t>9</a:t>
            </a:fld>
            <a:endParaRPr kumimoji="0" lang="en-US" sz="1000" b="1" i="0" u="none" strike="noStrike" kern="0" cap="none" spc="0" normalizeH="0" baseline="0" noProof="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AB00BC82-C5B3-CCED-E84C-840AD8220912}"/>
              </a:ext>
            </a:extLst>
          </p:cNvPr>
          <p:cNvPicPr>
            <a:picLocks noChangeAspect="1"/>
          </p:cNvPicPr>
          <p:nvPr/>
        </p:nvPicPr>
        <p:blipFill>
          <a:blip r:embed="rId2"/>
          <a:srcRect r="36708"/>
          <a:stretch/>
        </p:blipFill>
        <p:spPr>
          <a:xfrm>
            <a:off x="301748" y="1841432"/>
            <a:ext cx="8058797" cy="1968696"/>
          </a:xfrm>
          <a:prstGeom prst="rect">
            <a:avLst/>
          </a:prstGeom>
        </p:spPr>
      </p:pic>
      <p:cxnSp>
        <p:nvCxnSpPr>
          <p:cNvPr id="3" name="Straight Arrow Connector 2">
            <a:extLst>
              <a:ext uri="{FF2B5EF4-FFF2-40B4-BE49-F238E27FC236}">
                <a16:creationId xmlns:a16="http://schemas.microsoft.com/office/drawing/2014/main" id="{421165F3-309D-E063-7740-BF8488A56625}"/>
              </a:ext>
            </a:extLst>
          </p:cNvPr>
          <p:cNvCxnSpPr>
            <a:cxnSpLocks/>
          </p:cNvCxnSpPr>
          <p:nvPr/>
        </p:nvCxnSpPr>
        <p:spPr>
          <a:xfrm flipH="1">
            <a:off x="8174992" y="2065023"/>
            <a:ext cx="484914" cy="0"/>
          </a:xfrm>
          <a:prstGeom prst="straightConnector1">
            <a:avLst/>
          </a:prstGeom>
          <a:ln w="508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507351"/>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5.xml><?xml version="1.0" encoding="utf-8"?>
<a:theme xmlns:a="http://schemas.openxmlformats.org/drawingml/2006/main" name="PPT_EN">
  <a:themeElements>
    <a:clrScheme name="CIHI Branding">
      <a:dk1>
        <a:srgbClr val="000000"/>
      </a:dk1>
      <a:lt1>
        <a:sysClr val="window" lastClr="FFFFFF"/>
      </a:lt1>
      <a:dk2>
        <a:srgbClr val="000000"/>
      </a:dk2>
      <a:lt2>
        <a:srgbClr val="FFFFFF"/>
      </a:lt2>
      <a:accent1>
        <a:srgbClr val="00A199"/>
      </a:accent1>
      <a:accent2>
        <a:srgbClr val="365254"/>
      </a:accent2>
      <a:accent3>
        <a:srgbClr val="14838E"/>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279D426-A114-474A-A55C-06DF9F062457}" vid="{D635142E-56DC-49DC-AC2F-16EDEE734BA3}"/>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23AB-2DD7-42AB-ABD8-CF941E873847}">
  <ds:schemaRefs>
    <ds:schemaRef ds:uri="http://schemas.microsoft.com/office/infopath/2007/PartnerControls"/>
    <ds:schemaRef ds:uri="fd536205-73bb-4c47-a2d2-20f2a6fe7dd1"/>
    <ds:schemaRef ds:uri="728f58cb-dbec-484a-aa13-330e222547ee"/>
    <ds:schemaRef ds:uri="http://schemas.openxmlformats.org/package/2006/metadata/core-properties"/>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3.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6050</TotalTime>
  <Words>2601</Words>
  <Application>Microsoft Office PowerPoint</Application>
  <PresentationFormat>Custom</PresentationFormat>
  <Paragraphs>384</Paragraphs>
  <Slides>38</Slides>
  <Notes>12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38</vt:i4>
      </vt:variant>
    </vt:vector>
  </HeadingPairs>
  <TitlesOfParts>
    <vt:vector size="54" baseType="lpstr">
      <vt:lpstr>Aptos Narrow</vt:lpstr>
      <vt:lpstr>Open Sans</vt:lpstr>
      <vt:lpstr>inherit</vt:lpstr>
      <vt:lpstr>Calibri Light</vt:lpstr>
      <vt:lpstr>Arial</vt:lpstr>
      <vt:lpstr>Helvetica Neue Light</vt:lpstr>
      <vt:lpstr>Calibri</vt:lpstr>
      <vt:lpstr>Helvetica Neue</vt:lpstr>
      <vt:lpstr>Segoe UI</vt:lpstr>
      <vt:lpstr>Courier New</vt:lpstr>
      <vt:lpstr>Segoe UI Historic</vt:lpstr>
      <vt:lpstr>Canada Health Infoway</vt:lpstr>
      <vt:lpstr>1_Canada Health Infoway</vt:lpstr>
      <vt:lpstr>2_Office Theme</vt:lpstr>
      <vt:lpstr>1_PPT_EN</vt:lpstr>
      <vt:lpstr>PPT_EN</vt:lpstr>
      <vt:lpstr>PowerPoint Presentation</vt:lpstr>
      <vt:lpstr>Land Acknowledgement</vt:lpstr>
      <vt:lpstr>Recording is starting</vt:lpstr>
      <vt:lpstr>Agenda</vt:lpstr>
      <vt:lpstr>PowerPoint Presentation</vt:lpstr>
      <vt:lpstr>PowerPoint Presentation</vt:lpstr>
      <vt:lpstr>Social Determinants of Health Assessment</vt:lpstr>
      <vt:lpstr>Methods</vt:lpstr>
      <vt:lpstr>Housing Related Data Elements</vt:lpstr>
      <vt:lpstr>PowerPoint Presentation</vt:lpstr>
      <vt:lpstr>PowerPoint Presentation</vt:lpstr>
      <vt:lpstr>Leading SDOH Screening Tool: Housing</vt:lpstr>
      <vt:lpstr>Unpacking Concepts</vt:lpstr>
      <vt:lpstr>SNOMED CT CA: Finding of housing ownership and tenure (finding)</vt:lpstr>
      <vt:lpstr>Value Set Options: Housing - Finding Branch</vt:lpstr>
      <vt:lpstr>Value Set Options: Housing - Environment Branch</vt:lpstr>
      <vt:lpstr>Ontario Health Mental Health and Addictions PDS</vt:lpstr>
      <vt:lpstr>PowerPoint Presentation</vt:lpstr>
      <vt:lpstr>PowerPoint Presentation</vt:lpstr>
      <vt:lpstr>Leading SDOH Screening Tool: Education</vt:lpstr>
      <vt:lpstr>Unpacking Concepts</vt:lpstr>
      <vt:lpstr>SDOH: Education - SNOMED CT CA Value set exploration</vt:lpstr>
      <vt:lpstr>SDOH: Education – LOINC Value set exploration</vt:lpstr>
      <vt:lpstr>PowerPoint Presentation</vt:lpstr>
      <vt:lpstr>SDOH: Education - SNOMED CT CA Value set exploration</vt:lpstr>
      <vt:lpstr>PowerPoint Presentation</vt:lpstr>
      <vt:lpstr>Additional Slides</vt:lpstr>
      <vt:lpstr>PowerPoint Presentation</vt:lpstr>
      <vt:lpstr>PowerPoint Presentation</vt:lpstr>
      <vt:lpstr>PowerPoint Presentation</vt:lpstr>
      <vt:lpstr>PowerPoint Presentation</vt:lpstr>
      <vt:lpstr>PowerPoint Presentation</vt:lpstr>
      <vt:lpstr>SNOMED CT CA: Finding of education received in past</vt:lpstr>
      <vt:lpstr>SNOMED CT CA: Received higher education</vt:lpstr>
      <vt:lpstr>SNOMED CT CA: Finding of educational achievement</vt:lpstr>
      <vt:lpstr>SNOMED CT CA : College diploma &amp; CEGEP</vt:lpstr>
      <vt:lpstr>SDOH: Education – LOINC Value set exploration</vt:lpstr>
      <vt:lpstr>SDOH: Education – LOINC Value set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3</cp:revision>
  <dcterms:created xsi:type="dcterms:W3CDTF">2020-07-08T17:27:57Z</dcterms:created>
  <dcterms:modified xsi:type="dcterms:W3CDTF">2025-03-14T21:16:13Z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