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85" r:id="rId3"/>
    <p:sldId id="290" r:id="rId4"/>
    <p:sldId id="292" r:id="rId5"/>
    <p:sldId id="289" r:id="rId6"/>
    <p:sldId id="291" r:id="rId7"/>
    <p:sldId id="295" r:id="rId8"/>
    <p:sldId id="294" r:id="rId9"/>
    <p:sldId id="293" r:id="rId10"/>
    <p:sldId id="286" r:id="rId11"/>
    <p:sldId id="287" r:id="rId12"/>
    <p:sldId id="28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Lst>
        </p14:section>
        <p14:section name="Recap" id="{5EC30AE0-5C59-432E-BD61-471B26D1FEBF}">
          <p14:sldIdLst>
            <p14:sldId id="290"/>
            <p14:sldId id="292"/>
            <p14:sldId id="289"/>
          </p14:sldIdLst>
        </p14:section>
        <p14:section name="Proposal" id="{E02C7645-F301-4FF3-9562-91425F2274DE}">
          <p14:sldIdLst>
            <p14:sldId id="291"/>
            <p14:sldId id="295"/>
            <p14:sldId id="294"/>
            <p14:sldId id="293"/>
          </p14:sldIdLst>
        </p14:section>
        <p14:section name="Appendix" id="{6F47E054-46C5-4E22-9DF0-2FCCAE3410AF}">
          <p14:sldIdLst>
            <p14:sldId id="286"/>
            <p14:sldId id="287"/>
            <p14:sldId id="28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EC1575-E063-4281-8FFB-1214D1F1BD02}" v="4" dt="2023-06-14T18:52:17.2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4660"/>
  </p:normalViewPr>
  <p:slideViewPr>
    <p:cSldViewPr snapToGrid="0">
      <p:cViewPr>
        <p:scale>
          <a:sx n="110" d="100"/>
          <a:sy n="110" d="100"/>
        </p:scale>
        <p:origin x="62" y="-5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4EEC1575-E063-4281-8FFB-1214D1F1BD02}"/>
    <pc:docChg chg="custSel addSld modSld addSection modSection">
      <pc:chgData name="Cook, Sheridan" userId="281e4631-2ba3-493a-978c-63fee9769b29" providerId="ADAL" clId="{4EEC1575-E063-4281-8FFB-1214D1F1BD02}" dt="2023-06-16T19:18:50.740" v="3427" actId="20577"/>
      <pc:docMkLst>
        <pc:docMk/>
      </pc:docMkLst>
      <pc:sldChg chg="modSp mod">
        <pc:chgData name="Cook, Sheridan" userId="281e4631-2ba3-493a-978c-63fee9769b29" providerId="ADAL" clId="{4EEC1575-E063-4281-8FFB-1214D1F1BD02}" dt="2023-06-16T18:06:02.261" v="2115" actId="20577"/>
        <pc:sldMkLst>
          <pc:docMk/>
          <pc:sldMk cId="2619770611" sldId="285"/>
        </pc:sldMkLst>
        <pc:spChg chg="mod">
          <ac:chgData name="Cook, Sheridan" userId="281e4631-2ba3-493a-978c-63fee9769b29" providerId="ADAL" clId="{4EEC1575-E063-4281-8FFB-1214D1F1BD02}" dt="2023-06-16T18:06:02.261" v="2115" actId="20577"/>
          <ac:spMkLst>
            <pc:docMk/>
            <pc:sldMk cId="2619770611" sldId="285"/>
            <ac:spMk id="3" creationId="{3E4FBE9C-3113-48B8-AD7B-C730FC4A799F}"/>
          </ac:spMkLst>
        </pc:spChg>
      </pc:sldChg>
      <pc:sldChg chg="modSp mod">
        <pc:chgData name="Cook, Sheridan" userId="281e4631-2ba3-493a-978c-63fee9769b29" providerId="ADAL" clId="{4EEC1575-E063-4281-8FFB-1214D1F1BD02}" dt="2023-06-16T19:18:50.740" v="3427" actId="20577"/>
        <pc:sldMkLst>
          <pc:docMk/>
          <pc:sldMk cId="708599316" sldId="291"/>
        </pc:sldMkLst>
        <pc:spChg chg="mod">
          <ac:chgData name="Cook, Sheridan" userId="281e4631-2ba3-493a-978c-63fee9769b29" providerId="ADAL" clId="{4EEC1575-E063-4281-8FFB-1214D1F1BD02}" dt="2023-06-16T19:18:50.740" v="3427" actId="20577"/>
          <ac:spMkLst>
            <pc:docMk/>
            <pc:sldMk cId="708599316" sldId="291"/>
            <ac:spMk id="3" creationId="{10DE9109-1167-30FB-A655-76B33DF6836D}"/>
          </ac:spMkLst>
        </pc:spChg>
      </pc:sldChg>
      <pc:sldChg chg="addSp delSp modSp new mod">
        <pc:chgData name="Cook, Sheridan" userId="281e4631-2ba3-493a-978c-63fee9769b29" providerId="ADAL" clId="{4EEC1575-E063-4281-8FFB-1214D1F1BD02}" dt="2023-06-16T18:50:28.412" v="3260" actId="20577"/>
        <pc:sldMkLst>
          <pc:docMk/>
          <pc:sldMk cId="1298486662" sldId="295"/>
        </pc:sldMkLst>
        <pc:spChg chg="mod">
          <ac:chgData name="Cook, Sheridan" userId="281e4631-2ba3-493a-978c-63fee9769b29" providerId="ADAL" clId="{4EEC1575-E063-4281-8FFB-1214D1F1BD02}" dt="2023-06-14T18:50:24.040" v="965" actId="20577"/>
          <ac:spMkLst>
            <pc:docMk/>
            <pc:sldMk cId="1298486662" sldId="295"/>
            <ac:spMk id="2" creationId="{84C1686E-1CD9-E8CE-7884-6E837720CF18}"/>
          </ac:spMkLst>
        </pc:spChg>
        <pc:spChg chg="del">
          <ac:chgData name="Cook, Sheridan" userId="281e4631-2ba3-493a-978c-63fee9769b29" providerId="ADAL" clId="{4EEC1575-E063-4281-8FFB-1214D1F1BD02}" dt="2023-06-14T18:49:00.720" v="950" actId="478"/>
          <ac:spMkLst>
            <pc:docMk/>
            <pc:sldMk cId="1298486662" sldId="295"/>
            <ac:spMk id="3" creationId="{1AC420B1-8081-3E3A-C448-3C7D866D68C4}"/>
          </ac:spMkLst>
        </pc:spChg>
        <pc:spChg chg="add mod">
          <ac:chgData name="Cook, Sheridan" userId="281e4631-2ba3-493a-978c-63fee9769b29" providerId="ADAL" clId="{4EEC1575-E063-4281-8FFB-1214D1F1BD02}" dt="2023-06-16T18:50:28.412" v="3260" actId="20577"/>
          <ac:spMkLst>
            <pc:docMk/>
            <pc:sldMk cId="1298486662" sldId="295"/>
            <ac:spMk id="7" creationId="{D4B9A033-1AF4-22FF-EC95-6DC43F69998A}"/>
          </ac:spMkLst>
        </pc:spChg>
        <pc:picChg chg="add mod">
          <ac:chgData name="Cook, Sheridan" userId="281e4631-2ba3-493a-978c-63fee9769b29" providerId="ADAL" clId="{4EEC1575-E063-4281-8FFB-1214D1F1BD02}" dt="2023-06-14T18:51:22.561" v="966" actId="1076"/>
          <ac:picMkLst>
            <pc:docMk/>
            <pc:sldMk cId="1298486662" sldId="295"/>
            <ac:picMk id="5" creationId="{68C0942A-B790-4DBA-72F7-70A063FA1FC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6/16/2023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6/16/2023</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6/16/2023</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build.fhir.org/ig/HL7NZ/nzbase/StructureDefinition-NzCondition.html" TargetMode="External"/><Relationship Id="rId2" Type="http://schemas.openxmlformats.org/officeDocument/2006/relationships/hyperlink" Target="http://build.fhir.org/ig/hl7au/au-fhir-base/StructureDefinition-au-condition.html" TargetMode="External"/><Relationship Id="rId1" Type="http://schemas.openxmlformats.org/officeDocument/2006/relationships/slideLayout" Target="../slideLayouts/slideLayout2.xml"/><Relationship Id="rId6" Type="http://schemas.openxmlformats.org/officeDocument/2006/relationships/hyperlink" Target="http://build.fhir.org/ig/HL7-Canada/ca-baseline/branches/master/StructureDefinition-profile-condition.html" TargetMode="External"/><Relationship Id="rId5" Type="http://schemas.openxmlformats.org/officeDocument/2006/relationships/hyperlink" Target="https://hl7.dk/fhir/core/StructureDefinition-dk-core-condition.html" TargetMode="External"/><Relationship Id="rId4" Type="http://schemas.openxmlformats.org/officeDocument/2006/relationships/hyperlink" Target="https://simplifier.net/guide/uk-core-implementation-guide-stu3-sequence/Home/ProfilesandExtensions/Profile-UKCore-Condition?version=1.6.0"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storage.infoway-inforoute.ca/index.php/s/r2fgjIKoaNMXpV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build.fhir.org/ig/HL7-Canada/ca-baseline/branches/master/developmentprocess.html#profile-development-proces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build.fhir.org/ig/HL7-Canada/ca-baseline/branches/master/general-guidance.html#must-support" TargetMode="External"/><Relationship Id="rId2" Type="http://schemas.openxmlformats.org/officeDocument/2006/relationships/hyperlink" Target="http://build.fhir.org/ig/HL7-Canada/ca-baseline/branches/master/developmentprocess.html#profile-development-proces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hyperlink" Target="https://infocentral.infoway-inforoute.ca/en/forum/266-fhir-implementations/4973-ca-fhir-baseline-mustsupport-modelling-decision-feedback-by-june-9th#852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June Profiling Call – </a:t>
            </a:r>
            <a:br>
              <a:rPr lang="en-US" sz="3600" dirty="0"/>
            </a:br>
            <a:r>
              <a:rPr lang="en-US" sz="3600" dirty="0"/>
              <a:t>Special Session – Must Support Modeling Change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68079-1A16-6DD9-CF76-EC2A6C49E378}"/>
              </a:ext>
            </a:extLst>
          </p:cNvPr>
          <p:cNvSpPr>
            <a:spLocks noGrp="1"/>
          </p:cNvSpPr>
          <p:nvPr>
            <p:ph type="title"/>
          </p:nvPr>
        </p:nvSpPr>
        <p:spPr/>
        <p:txBody>
          <a:bodyPr/>
          <a:lstStyle/>
          <a:p>
            <a:r>
              <a:rPr lang="en-US" dirty="0"/>
              <a:t>Refining for more Use Case Agnosticism</a:t>
            </a:r>
          </a:p>
        </p:txBody>
      </p:sp>
      <p:sp>
        <p:nvSpPr>
          <p:cNvPr id="3" name="Content Placeholder 2">
            <a:extLst>
              <a:ext uri="{FF2B5EF4-FFF2-40B4-BE49-F238E27FC236}">
                <a16:creationId xmlns:a16="http://schemas.microsoft.com/office/drawing/2014/main" id="{FA0B4810-B230-B98D-F460-013F7536DFEE}"/>
              </a:ext>
            </a:extLst>
          </p:cNvPr>
          <p:cNvSpPr>
            <a:spLocks noGrp="1"/>
          </p:cNvSpPr>
          <p:nvPr>
            <p:ph idx="1"/>
          </p:nvPr>
        </p:nvSpPr>
        <p:spPr/>
        <p:txBody>
          <a:bodyPr>
            <a:normAutofit/>
          </a:bodyPr>
          <a:lstStyle/>
          <a:p>
            <a:pPr marL="0" indent="0">
              <a:buNone/>
            </a:pPr>
            <a:r>
              <a:rPr lang="en-US" dirty="0"/>
              <a:t>From a past governance call:</a:t>
            </a:r>
          </a:p>
          <a:p>
            <a:r>
              <a:rPr lang="en-US" sz="1800" b="1" dirty="0">
                <a:latin typeface="Calibri" panose="020F0502020204030204" pitchFamily="34" charset="0"/>
              </a:rPr>
              <a:t>True use case agnosticism</a:t>
            </a:r>
            <a:r>
              <a:rPr lang="en-US" sz="1800" dirty="0">
                <a:latin typeface="Calibri" panose="020F0502020204030204" pitchFamily="34" charset="0"/>
              </a:rPr>
              <a:t> might not be where we are at with the baseline if we have constraints  - </a:t>
            </a:r>
            <a:r>
              <a:rPr lang="en-US" sz="1800" u="sng" dirty="0">
                <a:latin typeface="Calibri" panose="020F0502020204030204" pitchFamily="34" charset="0"/>
              </a:rPr>
              <a:t>Other National Bases have much less constraints”</a:t>
            </a:r>
            <a:endParaRPr lang="en-US" sz="1800" dirty="0">
              <a:latin typeface="Calibri" panose="020F0502020204030204" pitchFamily="34" charset="0"/>
            </a:endParaRPr>
          </a:p>
          <a:p>
            <a:r>
              <a:rPr lang="en-US" sz="1800" dirty="0">
                <a:latin typeface="Calibri" panose="020F0502020204030204" pitchFamily="34" charset="0"/>
              </a:rPr>
              <a:t>If we continue as a set of artifacts that is useful to Core/Mores we need to continue actively vetting whether we’re maintaining use case agnosticism </a:t>
            </a:r>
            <a:r>
              <a:rPr lang="en-US" sz="1600" dirty="0">
                <a:latin typeface="Calibri" panose="020F0502020204030204" pitchFamily="34" charset="0"/>
              </a:rPr>
              <a:t>– needs to be a foundational process to ensure that requests for changes are handled in a transparent manner</a:t>
            </a:r>
          </a:p>
          <a:p>
            <a:pPr marL="0" indent="0">
              <a:buNone/>
            </a:pPr>
            <a:r>
              <a:rPr lang="en-US" sz="2800" dirty="0">
                <a:latin typeface="Calibri" panose="020F0502020204030204" pitchFamily="34" charset="0"/>
              </a:rPr>
              <a:t>Review what other more agnostic approaches look like in other bases</a:t>
            </a:r>
          </a:p>
          <a:p>
            <a:r>
              <a:rPr lang="en-US" sz="1100" dirty="0">
                <a:hlinkClick r:id="rId2"/>
              </a:rPr>
              <a:t>http://build.fhir.org/ig/hl7au/au-fhir-base/StructureDefinition-au-condition.html</a:t>
            </a:r>
            <a:endParaRPr lang="en-US" sz="1100" dirty="0"/>
          </a:p>
          <a:p>
            <a:r>
              <a:rPr lang="en-US" sz="1100" dirty="0">
                <a:hlinkClick r:id="rId3"/>
              </a:rPr>
              <a:t>https://build.fhir.org/ig/HL7NZ/nzbase/StructureDefinition-NzCondition.html</a:t>
            </a:r>
            <a:r>
              <a:rPr lang="en-US" sz="1100" dirty="0"/>
              <a:t> </a:t>
            </a:r>
          </a:p>
          <a:p>
            <a:r>
              <a:rPr lang="en-US" sz="1100" dirty="0">
                <a:hlinkClick r:id="rId4"/>
              </a:rPr>
              <a:t>https://simplifier.net/guide/uk-core-implementation-guide-stu3-sequence/Home/ProfilesandExtensions/Profile-UKCore-Condition?version=1.6.0</a:t>
            </a:r>
            <a:endParaRPr lang="en-US" sz="1100" dirty="0"/>
          </a:p>
          <a:p>
            <a:r>
              <a:rPr lang="en-US" sz="1100" dirty="0">
                <a:hlinkClick r:id="rId5"/>
              </a:rPr>
              <a:t>https://hl7.dk/fhir/core/StructureDefinition-dk-core-condition.html</a:t>
            </a:r>
            <a:endParaRPr lang="en-US" sz="1100" dirty="0"/>
          </a:p>
          <a:p>
            <a:r>
              <a:rPr lang="en-US" sz="1100" dirty="0">
                <a:hlinkClick r:id="rId6"/>
              </a:rPr>
              <a:t>http://build.fhir.org/ig/HL7-Canada/ca-baseline/branches/master/StructureDefinition-profile-condition.html</a:t>
            </a:r>
            <a:r>
              <a:rPr lang="en-US" sz="1100" dirty="0"/>
              <a:t> </a:t>
            </a:r>
          </a:p>
          <a:p>
            <a:pPr marL="0" indent="0">
              <a:buNone/>
            </a:pPr>
            <a:endParaRPr lang="en-US" sz="1100" dirty="0"/>
          </a:p>
        </p:txBody>
      </p:sp>
    </p:spTree>
    <p:extLst>
      <p:ext uri="{BB962C8B-B14F-4D97-AF65-F5344CB8AC3E}">
        <p14:creationId xmlns:p14="http://schemas.microsoft.com/office/powerpoint/2010/main" val="3195955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81C0-43C1-3CD1-AB1B-049B8F52FC3D}"/>
              </a:ext>
            </a:extLst>
          </p:cNvPr>
          <p:cNvSpPr>
            <a:spLocks noGrp="1"/>
          </p:cNvSpPr>
          <p:nvPr>
            <p:ph type="title"/>
          </p:nvPr>
        </p:nvSpPr>
        <p:spPr/>
        <p:txBody>
          <a:bodyPr>
            <a:normAutofit/>
          </a:bodyPr>
          <a:lstStyle/>
          <a:p>
            <a:r>
              <a:rPr lang="en-US" dirty="0"/>
              <a:t>Refining for more Use Case Agnosticism</a:t>
            </a:r>
          </a:p>
        </p:txBody>
      </p:sp>
      <p:sp>
        <p:nvSpPr>
          <p:cNvPr id="3" name="Content Placeholder 2">
            <a:extLst>
              <a:ext uri="{FF2B5EF4-FFF2-40B4-BE49-F238E27FC236}">
                <a16:creationId xmlns:a16="http://schemas.microsoft.com/office/drawing/2014/main" id="{2F1E66BB-7F91-425C-D135-503C40DB6BB6}"/>
              </a:ext>
            </a:extLst>
          </p:cNvPr>
          <p:cNvSpPr>
            <a:spLocks noGrp="1"/>
          </p:cNvSpPr>
          <p:nvPr>
            <p:ph idx="1"/>
          </p:nvPr>
        </p:nvSpPr>
        <p:spPr/>
        <p:txBody>
          <a:bodyPr>
            <a:normAutofit fontScale="55000" lnSpcReduction="20000"/>
          </a:bodyPr>
          <a:lstStyle/>
          <a:p>
            <a:r>
              <a:rPr lang="en-US" dirty="0">
                <a:latin typeface="Calibri" panose="020F0502020204030204" pitchFamily="34" charset="0"/>
              </a:rPr>
              <a:t>W</a:t>
            </a:r>
            <a:r>
              <a:rPr lang="en-US" sz="2800" dirty="0">
                <a:latin typeface="Calibri" panose="020F0502020204030204" pitchFamily="34" charset="0"/>
              </a:rPr>
              <a:t>here we may be missing the mark for use case agnosticism?</a:t>
            </a:r>
          </a:p>
          <a:p>
            <a:pPr lvl="1"/>
            <a:r>
              <a:rPr lang="en-US" dirty="0">
                <a:latin typeface="Calibri" panose="020F0502020204030204" pitchFamily="34" charset="0"/>
              </a:rPr>
              <a:t>Prior to use cases the IGuide provides consistent representation of concepts </a:t>
            </a:r>
          </a:p>
          <a:p>
            <a:pPr lvl="1"/>
            <a:r>
              <a:rPr lang="en-US" dirty="0">
                <a:latin typeface="Calibri" panose="020F0502020204030204" pitchFamily="34" charset="0"/>
              </a:rPr>
              <a:t>Are there things that we can comfortably apply </a:t>
            </a:r>
            <a:r>
              <a:rPr lang="en-US" u="sng" dirty="0">
                <a:latin typeface="Calibri" panose="020F0502020204030204" pitchFamily="34" charset="0"/>
              </a:rPr>
              <a:t>cardinality</a:t>
            </a:r>
            <a:r>
              <a:rPr lang="en-US" dirty="0">
                <a:latin typeface="Calibri" panose="020F0502020204030204" pitchFamily="34" charset="0"/>
              </a:rPr>
              <a:t> or </a:t>
            </a:r>
            <a:r>
              <a:rPr lang="en-US" u="sng" dirty="0" err="1">
                <a:latin typeface="Calibri" panose="020F0502020204030204" pitchFamily="34" charset="0"/>
              </a:rPr>
              <a:t>MustSupport</a:t>
            </a:r>
            <a:r>
              <a:rPr lang="en-US" dirty="0">
                <a:latin typeface="Calibri" panose="020F0502020204030204" pitchFamily="34" charset="0"/>
              </a:rPr>
              <a:t> rules that will never be challenged by use cases (paramedical services, consumer apps, emergency treatment) (what about CDS hooks?)</a:t>
            </a:r>
          </a:p>
          <a:p>
            <a:pPr lvl="1"/>
            <a:r>
              <a:rPr lang="en-US" dirty="0">
                <a:latin typeface="Calibri" panose="020F0502020204030204" pitchFamily="34" charset="0"/>
              </a:rPr>
              <a:t>Are CA Baseline requirements different from the FHIR Base? When do we need to be different due to our locale…and whether it is necessary to represent in the StructureDefinition?</a:t>
            </a:r>
          </a:p>
          <a:p>
            <a:pPr lvl="2"/>
            <a:r>
              <a:rPr lang="en-US" dirty="0">
                <a:latin typeface="Calibri" panose="020F0502020204030204" pitchFamily="34" charset="0"/>
              </a:rPr>
              <a:t>If we really mean for something to be applied consistently– computable constraints are necessary</a:t>
            </a:r>
          </a:p>
          <a:p>
            <a:pPr lvl="2"/>
            <a:r>
              <a:rPr lang="en-US" dirty="0" err="1">
                <a:latin typeface="Calibri" panose="020F0502020204030204" pitchFamily="34" charset="0"/>
              </a:rPr>
              <a:t>MustSupport</a:t>
            </a:r>
            <a:r>
              <a:rPr lang="en-US" dirty="0">
                <a:latin typeface="Calibri" panose="020F0502020204030204" pitchFamily="34" charset="0"/>
              </a:rPr>
              <a:t>? </a:t>
            </a:r>
          </a:p>
          <a:p>
            <a:pPr lvl="3"/>
            <a:r>
              <a:rPr lang="en-US" dirty="0">
                <a:latin typeface="Calibri" panose="020F0502020204030204" pitchFamily="34" charset="0"/>
              </a:rPr>
              <a:t>Practitioner and </a:t>
            </a:r>
            <a:r>
              <a:rPr lang="en-US" dirty="0" err="1">
                <a:latin typeface="Calibri" panose="020F0502020204030204" pitchFamily="34" charset="0"/>
              </a:rPr>
              <a:t>PractitionerRole</a:t>
            </a:r>
            <a:r>
              <a:rPr lang="en-US" dirty="0">
                <a:latin typeface="Calibri" panose="020F0502020204030204" pitchFamily="34" charset="0"/>
              </a:rPr>
              <a:t> examples where MS was too strong raised by BC </a:t>
            </a:r>
          </a:p>
          <a:p>
            <a:pPr lvl="3"/>
            <a:r>
              <a:rPr lang="en-US" dirty="0">
                <a:latin typeface="Calibri" panose="020F0502020204030204" pitchFamily="34" charset="0"/>
              </a:rPr>
              <a:t>Considerations for </a:t>
            </a:r>
            <a:r>
              <a:rPr lang="en-US" dirty="0" err="1">
                <a:latin typeface="Calibri" panose="020F0502020204030204" pitchFamily="34" charset="0"/>
              </a:rPr>
              <a:t>mustSupport</a:t>
            </a:r>
            <a:r>
              <a:rPr lang="en-US" dirty="0">
                <a:latin typeface="Calibri" panose="020F0502020204030204" pitchFamily="34" charset="0"/>
              </a:rPr>
              <a:t> as a section in guide (without applying the MS flags themselves?)</a:t>
            </a:r>
          </a:p>
          <a:p>
            <a:pPr lvl="3"/>
            <a:r>
              <a:rPr lang="en-US" dirty="0">
                <a:latin typeface="Calibri" panose="020F0502020204030204" pitchFamily="34" charset="0"/>
              </a:rPr>
              <a:t>Do we want to change or delay change because of what is coming forward in the replacement of </a:t>
            </a:r>
            <a:r>
              <a:rPr lang="en-US" dirty="0" err="1">
                <a:latin typeface="Calibri" panose="020F0502020204030204" pitchFamily="34" charset="0"/>
              </a:rPr>
              <a:t>MustSupport</a:t>
            </a:r>
            <a:r>
              <a:rPr lang="en-US" dirty="0">
                <a:latin typeface="Calibri" panose="020F0502020204030204" pitchFamily="34" charset="0"/>
              </a:rPr>
              <a:t> and the work occurring with pan-Canadian data models?</a:t>
            </a:r>
          </a:p>
          <a:p>
            <a:pPr lvl="4"/>
            <a:r>
              <a:rPr lang="en-US" dirty="0">
                <a:latin typeface="Calibri" panose="020F0502020204030204" pitchFamily="34" charset="0"/>
              </a:rPr>
              <a:t>Process for how we make this decision: Send note to the forums on the decision (remove or not remove </a:t>
            </a:r>
            <a:r>
              <a:rPr lang="en-US" dirty="0" err="1">
                <a:latin typeface="Calibri" panose="020F0502020204030204" pitchFamily="34" charset="0"/>
              </a:rPr>
              <a:t>MustSupport</a:t>
            </a:r>
            <a:r>
              <a:rPr lang="en-US" dirty="0">
                <a:latin typeface="Calibri" panose="020F0502020204030204" pitchFamily="34" charset="0"/>
              </a:rPr>
              <a:t> flags w/ addition of noting any in a section), decision will be made by community by date X, will be discussed on X call, feedback provided before date X via forums and/or calls, posting the decision that was made on forum and reiterated on call </a:t>
            </a:r>
          </a:p>
          <a:p>
            <a:pPr lvl="5"/>
            <a:r>
              <a:rPr lang="en-US" dirty="0">
                <a:latin typeface="Calibri" panose="020F0502020204030204" pitchFamily="34" charset="0"/>
              </a:rPr>
              <a:t>Two weeks notice ahead of last feedback call  - Feedback before the 9</a:t>
            </a:r>
            <a:r>
              <a:rPr lang="en-US" baseline="30000" dirty="0">
                <a:latin typeface="Calibri" panose="020F0502020204030204" pitchFamily="34" charset="0"/>
              </a:rPr>
              <a:t>th</a:t>
            </a:r>
            <a:r>
              <a:rPr lang="en-US" dirty="0">
                <a:latin typeface="Calibri" panose="020F0502020204030204" pitchFamily="34" charset="0"/>
              </a:rPr>
              <a:t>, discussion on the 2</a:t>
            </a:r>
            <a:r>
              <a:rPr lang="en-US" baseline="30000" dirty="0">
                <a:latin typeface="Calibri" panose="020F0502020204030204" pitchFamily="34" charset="0"/>
              </a:rPr>
              <a:t>nd</a:t>
            </a:r>
            <a:r>
              <a:rPr lang="en-US" dirty="0">
                <a:latin typeface="Calibri" panose="020F0502020204030204" pitchFamily="34" charset="0"/>
              </a:rPr>
              <a:t>, discussion on how to handle on the 9</a:t>
            </a:r>
            <a:r>
              <a:rPr lang="en-US" baseline="30000" dirty="0">
                <a:latin typeface="Calibri" panose="020F0502020204030204" pitchFamily="34" charset="0"/>
              </a:rPr>
              <a:t>th</a:t>
            </a:r>
            <a:r>
              <a:rPr lang="en-US" dirty="0">
                <a:latin typeface="Calibri" panose="020F0502020204030204" pitchFamily="34" charset="0"/>
              </a:rPr>
              <a:t>, decision after the 9</a:t>
            </a:r>
            <a:r>
              <a:rPr lang="en-US" baseline="30000" dirty="0">
                <a:latin typeface="Calibri" panose="020F0502020204030204" pitchFamily="34" charset="0"/>
              </a:rPr>
              <a:t>th</a:t>
            </a:r>
            <a:r>
              <a:rPr lang="en-US" dirty="0">
                <a:latin typeface="Calibri" panose="020F0502020204030204" pitchFamily="34" charset="0"/>
              </a:rPr>
              <a:t> communicated as above </a:t>
            </a:r>
          </a:p>
          <a:p>
            <a:pPr lvl="5"/>
            <a:r>
              <a:rPr lang="en-US" dirty="0">
                <a:latin typeface="Calibri" panose="020F0502020204030204" pitchFamily="34" charset="0"/>
              </a:rPr>
              <a:t>Right level for a major change like position on </a:t>
            </a:r>
            <a:r>
              <a:rPr lang="en-US" dirty="0" err="1">
                <a:latin typeface="Calibri" panose="020F0502020204030204" pitchFamily="34" charset="0"/>
              </a:rPr>
              <a:t>mustSupport</a:t>
            </a:r>
            <a:endParaRPr lang="en-US" dirty="0">
              <a:latin typeface="Calibri" panose="020F0502020204030204" pitchFamily="34" charset="0"/>
            </a:endParaRPr>
          </a:p>
          <a:p>
            <a:pPr lvl="4"/>
            <a:r>
              <a:rPr lang="en-US" dirty="0">
                <a:latin typeface="Calibri" panose="020F0502020204030204" pitchFamily="34" charset="0"/>
              </a:rPr>
              <a:t>Following similar process for other types of decisions (with potential for grouping)</a:t>
            </a:r>
          </a:p>
          <a:p>
            <a:pPr lvl="2"/>
            <a:r>
              <a:rPr lang="en-US" dirty="0">
                <a:latin typeface="Calibri" panose="020F0502020204030204" pitchFamily="34" charset="0"/>
              </a:rPr>
              <a:t>Cardinality?</a:t>
            </a:r>
          </a:p>
          <a:p>
            <a:pPr lvl="2"/>
            <a:r>
              <a:rPr lang="en-US" dirty="0">
                <a:latin typeface="Calibri" panose="020F0502020204030204" pitchFamily="34" charset="0"/>
              </a:rPr>
              <a:t>Terminology?</a:t>
            </a:r>
          </a:p>
          <a:p>
            <a:pPr lvl="3"/>
            <a:r>
              <a:rPr lang="en-US" dirty="0">
                <a:latin typeface="Calibri" panose="020F0502020204030204" pitchFamily="34" charset="0"/>
              </a:rPr>
              <a:t>Clinical terminology: can cause creep of use cases (e.g., different billing codes vs clinical codes)</a:t>
            </a:r>
          </a:p>
          <a:p>
            <a:pPr lvl="2"/>
            <a:r>
              <a:rPr lang="en-US" dirty="0">
                <a:latin typeface="Calibri" panose="020F0502020204030204" pitchFamily="34" charset="0"/>
              </a:rPr>
              <a:t>Data Types?</a:t>
            </a:r>
          </a:p>
          <a:p>
            <a:pPr lvl="2"/>
            <a:r>
              <a:rPr lang="en-US" dirty="0">
                <a:latin typeface="Calibri" panose="020F0502020204030204" pitchFamily="34" charset="0"/>
              </a:rPr>
              <a:t>Reference Targets?</a:t>
            </a:r>
          </a:p>
          <a:p>
            <a:pPr lvl="2"/>
            <a:r>
              <a:rPr lang="en-US" dirty="0">
                <a:latin typeface="Calibri" panose="020F0502020204030204" pitchFamily="34" charset="0"/>
              </a:rPr>
              <a:t>Extensions?</a:t>
            </a:r>
          </a:p>
          <a:p>
            <a:pPr lvl="1"/>
            <a:r>
              <a:rPr lang="en-US" dirty="0">
                <a:latin typeface="Calibri" panose="020F0502020204030204" pitchFamily="34" charset="0"/>
              </a:rPr>
              <a:t>Do we set a target? And if so how do we get there? Is it different from our current DDR process?</a:t>
            </a:r>
          </a:p>
          <a:p>
            <a:endParaRPr lang="en-US" sz="2800" dirty="0">
              <a:latin typeface="Calibri" panose="020F0502020204030204" pitchFamily="34" charset="0"/>
            </a:endParaRPr>
          </a:p>
          <a:p>
            <a:endParaRPr lang="en-US" dirty="0"/>
          </a:p>
        </p:txBody>
      </p:sp>
    </p:spTree>
    <p:extLst>
      <p:ext uri="{BB962C8B-B14F-4D97-AF65-F5344CB8AC3E}">
        <p14:creationId xmlns:p14="http://schemas.microsoft.com/office/powerpoint/2010/main" val="3684124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81C0-43C1-3CD1-AB1B-049B8F52FC3D}"/>
              </a:ext>
            </a:extLst>
          </p:cNvPr>
          <p:cNvSpPr>
            <a:spLocks noGrp="1"/>
          </p:cNvSpPr>
          <p:nvPr>
            <p:ph type="title"/>
          </p:nvPr>
        </p:nvSpPr>
        <p:spPr/>
        <p:txBody>
          <a:bodyPr>
            <a:normAutofit/>
          </a:bodyPr>
          <a:lstStyle/>
          <a:p>
            <a:r>
              <a:rPr lang="en-US" dirty="0"/>
              <a:t>Refining for more Use Case Agnosticism</a:t>
            </a:r>
          </a:p>
        </p:txBody>
      </p:sp>
      <p:sp>
        <p:nvSpPr>
          <p:cNvPr id="3" name="Content Placeholder 2">
            <a:extLst>
              <a:ext uri="{FF2B5EF4-FFF2-40B4-BE49-F238E27FC236}">
                <a16:creationId xmlns:a16="http://schemas.microsoft.com/office/drawing/2014/main" id="{2F1E66BB-7F91-425C-D135-503C40DB6BB6}"/>
              </a:ext>
            </a:extLst>
          </p:cNvPr>
          <p:cNvSpPr>
            <a:spLocks noGrp="1"/>
          </p:cNvSpPr>
          <p:nvPr>
            <p:ph idx="1"/>
          </p:nvPr>
        </p:nvSpPr>
        <p:spPr/>
        <p:txBody>
          <a:bodyPr>
            <a:normAutofit/>
          </a:bodyPr>
          <a:lstStyle/>
          <a:p>
            <a:r>
              <a:rPr lang="en-US" dirty="0">
                <a:latin typeface="Calibri" panose="020F0502020204030204" pitchFamily="34" charset="0"/>
              </a:rPr>
              <a:t>Will there be impact to users that is different if we preempt these revisions vs wait for them to come up organically in the community?</a:t>
            </a:r>
          </a:p>
          <a:p>
            <a:pPr lvl="1"/>
            <a:r>
              <a:rPr lang="en-US" dirty="0">
                <a:latin typeface="Calibri" panose="020F0502020204030204" pitchFamily="34" charset="0"/>
              </a:rPr>
              <a:t>Does it erode some of the value for our users to remove some of these items? How do we prioritize our users?</a:t>
            </a:r>
          </a:p>
          <a:p>
            <a:pPr lvl="1"/>
            <a:r>
              <a:rPr lang="en-US" dirty="0">
                <a:latin typeface="Calibri" panose="020F0502020204030204" pitchFamily="34" charset="0"/>
              </a:rPr>
              <a:t>Does this concern only exist for some types of revisions (e.g., Must Support) what about data type rules)?</a:t>
            </a:r>
          </a:p>
          <a:p>
            <a:pPr marL="457200" lvl="1" indent="0">
              <a:buNone/>
            </a:pPr>
            <a:endParaRPr lang="en-US" dirty="0">
              <a:latin typeface="Calibri" panose="020F0502020204030204" pitchFamily="34" charset="0"/>
            </a:endParaRPr>
          </a:p>
          <a:p>
            <a:r>
              <a:rPr lang="en-US" dirty="0">
                <a:latin typeface="Calibri" panose="020F0502020204030204" pitchFamily="34" charset="0"/>
              </a:rPr>
              <a:t>W</a:t>
            </a:r>
            <a:r>
              <a:rPr lang="en-US" sz="2800" dirty="0">
                <a:latin typeface="Calibri" panose="020F0502020204030204" pitchFamily="34" charset="0"/>
              </a:rPr>
              <a:t>hat is and isn’t working about our current DDR and community issue process to determine if anything needs to change with those to drive the work?</a:t>
            </a:r>
          </a:p>
          <a:p>
            <a:endParaRPr lang="en-US" sz="2800" dirty="0">
              <a:latin typeface="Calibri" panose="020F0502020204030204" pitchFamily="34" charset="0"/>
            </a:endParaRPr>
          </a:p>
          <a:p>
            <a:endParaRPr lang="en-US" dirty="0"/>
          </a:p>
        </p:txBody>
      </p:sp>
    </p:spTree>
    <p:extLst>
      <p:ext uri="{BB962C8B-B14F-4D97-AF65-F5344CB8AC3E}">
        <p14:creationId xmlns:p14="http://schemas.microsoft.com/office/powerpoint/2010/main" val="799372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a:spcBef>
                <a:spcPts val="0"/>
              </a:spcBef>
            </a:pPr>
            <a:r>
              <a:rPr lang="en-US" sz="2400" dirty="0">
                <a:latin typeface="Calibri" panose="020F0502020204030204" pitchFamily="34" charset="0"/>
              </a:rPr>
              <a:t>Housekeeping: </a:t>
            </a:r>
          </a:p>
          <a:p>
            <a:pPr lvl="1">
              <a:spcBef>
                <a:spcPts val="0"/>
              </a:spcBef>
            </a:pPr>
            <a:r>
              <a:rPr lang="en-US" sz="2000" dirty="0">
                <a:latin typeface="Calibri" panose="020F0502020204030204" pitchFamily="34" charset="0"/>
              </a:rPr>
              <a:t>OwnCloud: </a:t>
            </a:r>
            <a:r>
              <a:rPr lang="en-US" sz="2000" dirty="0">
                <a:latin typeface="Calibri" panose="020F0502020204030204" pitchFamily="34" charset="0"/>
                <a:hlinkClick r:id="rId2"/>
              </a:rPr>
              <a:t>https://storage.infoway-inforoute.ca/index.php/s/r2fgjIKoaNMXpVT</a:t>
            </a:r>
            <a:r>
              <a:rPr lang="en-US" sz="2000" dirty="0">
                <a:latin typeface="Calibri" panose="020F0502020204030204" pitchFamily="34" charset="0"/>
              </a:rPr>
              <a:t> </a:t>
            </a:r>
          </a:p>
          <a:p>
            <a:pPr lvl="1">
              <a:spcBef>
                <a:spcPts val="0"/>
              </a:spcBef>
            </a:pPr>
            <a:r>
              <a:rPr lang="en-US" sz="2000" dirty="0">
                <a:latin typeface="Calibri" panose="020F0502020204030204" pitchFamily="34" charset="0"/>
              </a:rPr>
              <a:t>Recording and outcomes of today</a:t>
            </a:r>
          </a:p>
          <a:p>
            <a:pPr marL="0" indent="0">
              <a:spcBef>
                <a:spcPts val="0"/>
              </a:spcBef>
              <a:buNone/>
            </a:pPr>
            <a:endParaRPr lang="en-US" sz="2400" dirty="0">
              <a:latin typeface="Calibri" panose="020F0502020204030204" pitchFamily="34" charset="0"/>
            </a:endParaRPr>
          </a:p>
          <a:p>
            <a:pPr>
              <a:spcBef>
                <a:spcPts val="0"/>
              </a:spcBef>
            </a:pPr>
            <a:r>
              <a:rPr lang="en-US" sz="2400" dirty="0">
                <a:latin typeface="Calibri" panose="020F0502020204030204" pitchFamily="34" charset="0"/>
              </a:rPr>
              <a:t>Initially looking to come to a decision on the 6/2 call but heavy discussion led to decision to discuss 6/09 &amp; 6/16 to land on a refined proposal </a:t>
            </a:r>
            <a:endParaRPr lang="en-US" sz="1600" dirty="0">
              <a:latin typeface="Calibri" panose="020F0502020204030204" pitchFamily="34" charset="0"/>
            </a:endParaRPr>
          </a:p>
          <a:p>
            <a:pPr marL="0" indent="0">
              <a:spcBef>
                <a:spcPts val="0"/>
              </a:spcBef>
              <a:buNone/>
            </a:pPr>
            <a:endParaRPr lang="en-US" sz="2400" dirty="0">
              <a:latin typeface="Calibri" panose="020F0502020204030204" pitchFamily="34" charset="0"/>
            </a:endParaRPr>
          </a:p>
          <a:p>
            <a:pPr>
              <a:spcBef>
                <a:spcPts val="0"/>
              </a:spcBef>
            </a:pPr>
            <a:r>
              <a:rPr lang="en-US" sz="2400" dirty="0">
                <a:latin typeface="Calibri" panose="020F0502020204030204" pitchFamily="34" charset="0"/>
              </a:rPr>
              <a:t>Goal is to agree on refined proposal and close feedback loop by EOD if we feel confident this is the way forward</a:t>
            </a:r>
          </a:p>
          <a:p>
            <a:pPr marL="0" indent="0">
              <a:spcBef>
                <a:spcPts val="0"/>
              </a:spcBef>
              <a:buNone/>
            </a:pPr>
            <a:endParaRPr lang="en-US" sz="2400" dirty="0">
              <a:latin typeface="Calibri" panose="020F0502020204030204" pitchFamily="34" charset="0"/>
            </a:endParaRPr>
          </a:p>
          <a:p>
            <a:pPr marL="0" indent="0">
              <a:spcBef>
                <a:spcPts val="0"/>
              </a:spcBef>
              <a:buNone/>
            </a:pPr>
            <a:endParaRPr lang="en-US" sz="2000" dirty="0">
              <a:latin typeface="Calibri" panose="020F0502020204030204" pitchFamily="34" charset="0"/>
            </a:endParaRPr>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D6E2B-8AE2-4BE0-2F3F-12C6D201AB79}"/>
              </a:ext>
            </a:extLst>
          </p:cNvPr>
          <p:cNvSpPr>
            <a:spLocks noGrp="1"/>
          </p:cNvSpPr>
          <p:nvPr>
            <p:ph type="title"/>
          </p:nvPr>
        </p:nvSpPr>
        <p:spPr/>
        <p:txBody>
          <a:bodyPr>
            <a:normAutofit fontScale="90000"/>
          </a:bodyPr>
          <a:lstStyle/>
          <a:p>
            <a:r>
              <a:rPr lang="en-US" dirty="0"/>
              <a:t>Recap of what is driving a re-consideration of modeling practices for the CA FHIR Baseline profiles</a:t>
            </a:r>
          </a:p>
        </p:txBody>
      </p:sp>
      <p:sp>
        <p:nvSpPr>
          <p:cNvPr id="3" name="Content Placeholder 2">
            <a:extLst>
              <a:ext uri="{FF2B5EF4-FFF2-40B4-BE49-F238E27FC236}">
                <a16:creationId xmlns:a16="http://schemas.microsoft.com/office/drawing/2014/main" id="{DDB4580D-E60F-32FA-5F9E-D60A6C22C4B6}"/>
              </a:ext>
            </a:extLst>
          </p:cNvPr>
          <p:cNvSpPr>
            <a:spLocks noGrp="1"/>
          </p:cNvSpPr>
          <p:nvPr>
            <p:ph idx="1"/>
          </p:nvPr>
        </p:nvSpPr>
        <p:spPr/>
        <p:txBody>
          <a:bodyPr>
            <a:normAutofit fontScale="70000" lnSpcReduction="20000"/>
          </a:bodyPr>
          <a:lstStyle/>
          <a:p>
            <a:r>
              <a:rPr lang="en-US" dirty="0"/>
              <a:t>When we started CA FHIR Baseline profiling – only had US Core and a nascent AU Base to use as reference points for process</a:t>
            </a:r>
          </a:p>
          <a:p>
            <a:r>
              <a:rPr lang="en-US" dirty="0"/>
              <a:t>Defined our intent, scope, </a:t>
            </a:r>
            <a:r>
              <a:rPr lang="en-US" dirty="0">
                <a:hlinkClick r:id="rId2"/>
              </a:rPr>
              <a:t>development principles</a:t>
            </a:r>
            <a:r>
              <a:rPr lang="en-US" dirty="0"/>
              <a:t> and processes</a:t>
            </a:r>
          </a:p>
          <a:p>
            <a:pPr lvl="1"/>
            <a:r>
              <a:rPr lang="en-US" dirty="0"/>
              <a:t>Began profiling work to develop initial set of profiles for community reaction</a:t>
            </a:r>
          </a:p>
          <a:p>
            <a:pPr lvl="1"/>
            <a:r>
              <a:rPr lang="en-US" dirty="0"/>
              <a:t>Documented our approach (e.g., what does </a:t>
            </a:r>
            <a:r>
              <a:rPr lang="en-US" dirty="0" err="1"/>
              <a:t>MustSupport</a:t>
            </a:r>
            <a:r>
              <a:rPr lang="en-US" dirty="0"/>
              <a:t> mean in context of Baseline)</a:t>
            </a:r>
          </a:p>
          <a:p>
            <a:pPr lvl="1"/>
            <a:r>
              <a:rPr lang="en-US" dirty="0"/>
              <a:t>Iteratively refined the profiles and our processes as we identified how we wanted the profiles to be used</a:t>
            </a:r>
          </a:p>
          <a:p>
            <a:r>
              <a:rPr lang="en-US" dirty="0"/>
              <a:t>Long-standing discussions about our processes for executing against a use case agnostic approach – how that would fit into change &amp; maintenance</a:t>
            </a:r>
          </a:p>
          <a:p>
            <a:pPr lvl="1"/>
            <a:r>
              <a:rPr lang="en-US" dirty="0"/>
              <a:t>Created Due Diligence Review Process ~ 2 years ago as organic way of targeting use case agnosticism – tied it to artefact maturity process</a:t>
            </a:r>
          </a:p>
          <a:p>
            <a:pPr lvl="1"/>
            <a:r>
              <a:rPr lang="en-US" dirty="0"/>
              <a:t>The more DDRs conducted – the smaller the changes became – but we were left with some items that kept some prescriptive constraints</a:t>
            </a:r>
          </a:p>
          <a:p>
            <a:r>
              <a:rPr lang="en-US" dirty="0"/>
              <a:t>More national bases and cores were developed – in Jan 2023 we started talking about our differences (particularly towards MS)</a:t>
            </a:r>
          </a:p>
          <a:p>
            <a:r>
              <a:rPr lang="en-US" dirty="0"/>
              <a:t>Pan-Canadian Initiatives that will drive the development of a CA Core+ began – prompting discussions on how the Baseline could be best leveraged and our processes for making those changes</a:t>
            </a:r>
          </a:p>
        </p:txBody>
      </p:sp>
    </p:spTree>
    <p:extLst>
      <p:ext uri="{BB962C8B-B14F-4D97-AF65-F5344CB8AC3E}">
        <p14:creationId xmlns:p14="http://schemas.microsoft.com/office/powerpoint/2010/main" val="103870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D6E2B-8AE2-4BE0-2F3F-12C6D201AB79}"/>
              </a:ext>
            </a:extLst>
          </p:cNvPr>
          <p:cNvSpPr>
            <a:spLocks noGrp="1"/>
          </p:cNvSpPr>
          <p:nvPr>
            <p:ph type="title"/>
          </p:nvPr>
        </p:nvSpPr>
        <p:spPr/>
        <p:txBody>
          <a:bodyPr>
            <a:normAutofit/>
          </a:bodyPr>
          <a:lstStyle/>
          <a:p>
            <a:r>
              <a:rPr lang="en-US" dirty="0"/>
              <a:t>Review of Process to Define/Set MS Date</a:t>
            </a:r>
          </a:p>
        </p:txBody>
      </p:sp>
      <p:sp>
        <p:nvSpPr>
          <p:cNvPr id="3" name="Content Placeholder 2">
            <a:extLst>
              <a:ext uri="{FF2B5EF4-FFF2-40B4-BE49-F238E27FC236}">
                <a16:creationId xmlns:a16="http://schemas.microsoft.com/office/drawing/2014/main" id="{DDB4580D-E60F-32FA-5F9E-D60A6C22C4B6}"/>
              </a:ext>
            </a:extLst>
          </p:cNvPr>
          <p:cNvSpPr>
            <a:spLocks noGrp="1"/>
          </p:cNvSpPr>
          <p:nvPr>
            <p:ph idx="1"/>
          </p:nvPr>
        </p:nvSpPr>
        <p:spPr/>
        <p:txBody>
          <a:bodyPr>
            <a:normAutofit/>
          </a:bodyPr>
          <a:lstStyle/>
          <a:p>
            <a:r>
              <a:rPr lang="en-US" dirty="0"/>
              <a:t>Defined our intent, scope, </a:t>
            </a:r>
            <a:r>
              <a:rPr lang="en-US" dirty="0">
                <a:hlinkClick r:id="rId2"/>
              </a:rPr>
              <a:t>development principles</a:t>
            </a:r>
            <a:r>
              <a:rPr lang="en-US" dirty="0"/>
              <a:t> and processes</a:t>
            </a:r>
          </a:p>
          <a:p>
            <a:pPr lvl="2"/>
            <a:r>
              <a:rPr lang="en-US" dirty="0"/>
              <a:t>Profiles developed through the three profiling streams (entities, medication, clinical)</a:t>
            </a:r>
          </a:p>
          <a:p>
            <a:pPr lvl="2"/>
            <a:r>
              <a:rPr lang="en-US" dirty="0"/>
              <a:t>Starting with reviewing constraints applied in US Core constraints and assessed against context of Canadian healthcare &amp; existing implementations</a:t>
            </a:r>
          </a:p>
          <a:p>
            <a:pPr lvl="2"/>
            <a:r>
              <a:rPr lang="en-US" dirty="0"/>
              <a:t>Collected feedback from community – landed at a starting point for the profiles</a:t>
            </a:r>
          </a:p>
          <a:p>
            <a:r>
              <a:rPr lang="en-US" dirty="0"/>
              <a:t> </a:t>
            </a:r>
            <a:r>
              <a:rPr lang="en-US" dirty="0">
                <a:hlinkClick r:id="rId3"/>
              </a:rPr>
              <a:t>Defined</a:t>
            </a:r>
            <a:r>
              <a:rPr lang="en-US" dirty="0"/>
              <a:t> what Must Support meant in context</a:t>
            </a:r>
          </a:p>
          <a:p>
            <a:pPr lvl="1"/>
            <a:r>
              <a:rPr lang="en-US" dirty="0"/>
              <a:t>Client/Server and Query/Create Scenario</a:t>
            </a:r>
          </a:p>
          <a:p>
            <a:pPr lvl="1"/>
            <a:r>
              <a:rPr lang="en-US" dirty="0"/>
              <a:t>Assessed for impact against our technical mechanisms for use/alignment</a:t>
            </a:r>
          </a:p>
          <a:p>
            <a:r>
              <a:rPr lang="en-US" dirty="0"/>
              <a:t>Maintained &amp; Changed using DDR and community feedback</a:t>
            </a:r>
          </a:p>
        </p:txBody>
      </p:sp>
    </p:spTree>
    <p:extLst>
      <p:ext uri="{BB962C8B-B14F-4D97-AF65-F5344CB8AC3E}">
        <p14:creationId xmlns:p14="http://schemas.microsoft.com/office/powerpoint/2010/main" val="221416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44920-CC67-E3F6-8C3C-13EBB212C99A}"/>
              </a:ext>
            </a:extLst>
          </p:cNvPr>
          <p:cNvSpPr>
            <a:spLocks noGrp="1"/>
          </p:cNvSpPr>
          <p:nvPr>
            <p:ph type="title"/>
          </p:nvPr>
        </p:nvSpPr>
        <p:spPr/>
        <p:txBody>
          <a:bodyPr/>
          <a:lstStyle/>
          <a:p>
            <a:r>
              <a:rPr lang="en-US" dirty="0"/>
              <a:t>Comparison with other Base Practices</a:t>
            </a:r>
          </a:p>
        </p:txBody>
      </p:sp>
      <p:pic>
        <p:nvPicPr>
          <p:cNvPr id="5" name="Picture 4">
            <a:extLst>
              <a:ext uri="{FF2B5EF4-FFF2-40B4-BE49-F238E27FC236}">
                <a16:creationId xmlns:a16="http://schemas.microsoft.com/office/drawing/2014/main" id="{151B825B-C912-2570-3F34-41CC17C95162}"/>
              </a:ext>
            </a:extLst>
          </p:cNvPr>
          <p:cNvPicPr>
            <a:picLocks noChangeAspect="1"/>
          </p:cNvPicPr>
          <p:nvPr/>
        </p:nvPicPr>
        <p:blipFill>
          <a:blip r:embed="rId2"/>
          <a:stretch>
            <a:fillRect/>
          </a:stretch>
        </p:blipFill>
        <p:spPr>
          <a:xfrm>
            <a:off x="430412" y="2047842"/>
            <a:ext cx="4851472" cy="3818666"/>
          </a:xfrm>
          <a:prstGeom prst="rect">
            <a:avLst/>
          </a:prstGeom>
        </p:spPr>
      </p:pic>
      <p:pic>
        <p:nvPicPr>
          <p:cNvPr id="9" name="Picture 8">
            <a:extLst>
              <a:ext uri="{FF2B5EF4-FFF2-40B4-BE49-F238E27FC236}">
                <a16:creationId xmlns:a16="http://schemas.microsoft.com/office/drawing/2014/main" id="{C02C6A15-7BE3-B8E9-B88A-FCAD31FE9DE2}"/>
              </a:ext>
            </a:extLst>
          </p:cNvPr>
          <p:cNvPicPr>
            <a:picLocks noChangeAspect="1"/>
          </p:cNvPicPr>
          <p:nvPr/>
        </p:nvPicPr>
        <p:blipFill rotWithShape="1">
          <a:blip r:embed="rId3"/>
          <a:srcRect r="6445"/>
          <a:stretch/>
        </p:blipFill>
        <p:spPr>
          <a:xfrm>
            <a:off x="5072724" y="1591230"/>
            <a:ext cx="6281076" cy="1996613"/>
          </a:xfrm>
          <a:prstGeom prst="rect">
            <a:avLst/>
          </a:prstGeom>
        </p:spPr>
      </p:pic>
      <p:pic>
        <p:nvPicPr>
          <p:cNvPr id="11" name="Picture 10">
            <a:extLst>
              <a:ext uri="{FF2B5EF4-FFF2-40B4-BE49-F238E27FC236}">
                <a16:creationId xmlns:a16="http://schemas.microsoft.com/office/drawing/2014/main" id="{6162B0BB-1AB4-1B18-5C1C-1EDDFE4FB136}"/>
              </a:ext>
            </a:extLst>
          </p:cNvPr>
          <p:cNvPicPr>
            <a:picLocks noChangeAspect="1"/>
          </p:cNvPicPr>
          <p:nvPr/>
        </p:nvPicPr>
        <p:blipFill>
          <a:blip r:embed="rId4"/>
          <a:stretch>
            <a:fillRect/>
          </a:stretch>
        </p:blipFill>
        <p:spPr>
          <a:xfrm>
            <a:off x="6096000" y="3861925"/>
            <a:ext cx="4503810" cy="2933954"/>
          </a:xfrm>
          <a:prstGeom prst="rect">
            <a:avLst/>
          </a:prstGeom>
        </p:spPr>
      </p:pic>
      <p:sp>
        <p:nvSpPr>
          <p:cNvPr id="12" name="TextBox 11">
            <a:extLst>
              <a:ext uri="{FF2B5EF4-FFF2-40B4-BE49-F238E27FC236}">
                <a16:creationId xmlns:a16="http://schemas.microsoft.com/office/drawing/2014/main" id="{7A518E12-063F-C821-24A5-6D6ED53609EE}"/>
              </a:ext>
            </a:extLst>
          </p:cNvPr>
          <p:cNvSpPr txBox="1"/>
          <p:nvPr/>
        </p:nvSpPr>
        <p:spPr>
          <a:xfrm>
            <a:off x="742950" y="5866508"/>
            <a:ext cx="3514725" cy="369332"/>
          </a:xfrm>
          <a:prstGeom prst="rect">
            <a:avLst/>
          </a:prstGeom>
          <a:noFill/>
        </p:spPr>
        <p:txBody>
          <a:bodyPr wrap="square" rtlCol="0">
            <a:spAutoFit/>
          </a:bodyPr>
          <a:lstStyle/>
          <a:p>
            <a:r>
              <a:rPr lang="en-US" dirty="0"/>
              <a:t>CA Baseline Patient</a:t>
            </a:r>
          </a:p>
        </p:txBody>
      </p:sp>
      <p:sp>
        <p:nvSpPr>
          <p:cNvPr id="13" name="TextBox 12">
            <a:extLst>
              <a:ext uri="{FF2B5EF4-FFF2-40B4-BE49-F238E27FC236}">
                <a16:creationId xmlns:a16="http://schemas.microsoft.com/office/drawing/2014/main" id="{CB79FD97-7954-B566-B135-A8E3A99D3585}"/>
              </a:ext>
            </a:extLst>
          </p:cNvPr>
          <p:cNvSpPr txBox="1"/>
          <p:nvPr/>
        </p:nvSpPr>
        <p:spPr>
          <a:xfrm>
            <a:off x="5072724" y="1259998"/>
            <a:ext cx="3514725" cy="369332"/>
          </a:xfrm>
          <a:prstGeom prst="rect">
            <a:avLst/>
          </a:prstGeom>
          <a:noFill/>
        </p:spPr>
        <p:txBody>
          <a:bodyPr wrap="square" rtlCol="0">
            <a:spAutoFit/>
          </a:bodyPr>
          <a:lstStyle/>
          <a:p>
            <a:r>
              <a:rPr lang="en-US" dirty="0"/>
              <a:t>AU Base Condition</a:t>
            </a:r>
          </a:p>
        </p:txBody>
      </p:sp>
      <p:sp>
        <p:nvSpPr>
          <p:cNvPr id="14" name="TextBox 13">
            <a:extLst>
              <a:ext uri="{FF2B5EF4-FFF2-40B4-BE49-F238E27FC236}">
                <a16:creationId xmlns:a16="http://schemas.microsoft.com/office/drawing/2014/main" id="{243415EF-F9AD-D722-F79A-71694184EF31}"/>
              </a:ext>
            </a:extLst>
          </p:cNvPr>
          <p:cNvSpPr txBox="1"/>
          <p:nvPr/>
        </p:nvSpPr>
        <p:spPr>
          <a:xfrm>
            <a:off x="6215724" y="3570903"/>
            <a:ext cx="3514725" cy="369332"/>
          </a:xfrm>
          <a:prstGeom prst="rect">
            <a:avLst/>
          </a:prstGeom>
          <a:noFill/>
        </p:spPr>
        <p:txBody>
          <a:bodyPr wrap="square" rtlCol="0">
            <a:spAutoFit/>
          </a:bodyPr>
          <a:lstStyle/>
          <a:p>
            <a:r>
              <a:rPr lang="en-US" dirty="0"/>
              <a:t>UK Core Condition</a:t>
            </a:r>
          </a:p>
        </p:txBody>
      </p:sp>
    </p:spTree>
    <p:extLst>
      <p:ext uri="{BB962C8B-B14F-4D97-AF65-F5344CB8AC3E}">
        <p14:creationId xmlns:p14="http://schemas.microsoft.com/office/powerpoint/2010/main" val="4285052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753-120B-851B-A038-E0B4A0066736}"/>
              </a:ext>
            </a:extLst>
          </p:cNvPr>
          <p:cNvSpPr>
            <a:spLocks noGrp="1"/>
          </p:cNvSpPr>
          <p:nvPr>
            <p:ph type="title"/>
          </p:nvPr>
        </p:nvSpPr>
        <p:spPr/>
        <p:txBody>
          <a:bodyPr/>
          <a:lstStyle/>
          <a:p>
            <a:r>
              <a:rPr lang="en-US" dirty="0"/>
              <a:t>Proposal</a:t>
            </a:r>
          </a:p>
        </p:txBody>
      </p:sp>
      <p:sp>
        <p:nvSpPr>
          <p:cNvPr id="3" name="Content Placeholder 2">
            <a:extLst>
              <a:ext uri="{FF2B5EF4-FFF2-40B4-BE49-F238E27FC236}">
                <a16:creationId xmlns:a16="http://schemas.microsoft.com/office/drawing/2014/main" id="{10DE9109-1167-30FB-A655-76B33DF6836D}"/>
              </a:ext>
            </a:extLst>
          </p:cNvPr>
          <p:cNvSpPr>
            <a:spLocks noGrp="1"/>
          </p:cNvSpPr>
          <p:nvPr>
            <p:ph idx="1"/>
          </p:nvPr>
        </p:nvSpPr>
        <p:spPr>
          <a:xfrm>
            <a:off x="838200" y="1463040"/>
            <a:ext cx="10515600" cy="4713923"/>
          </a:xfrm>
        </p:spPr>
        <p:txBody>
          <a:bodyPr>
            <a:normAutofit fontScale="55000" lnSpcReduction="20000"/>
          </a:bodyPr>
          <a:lstStyle/>
          <a:p>
            <a:r>
              <a:rPr lang="en-US" dirty="0">
                <a:hlinkClick r:id="rId2"/>
              </a:rPr>
              <a:t>Thread on Infocentral FHIR Implementers Forum</a:t>
            </a:r>
            <a:endParaRPr lang="en-US" dirty="0"/>
          </a:p>
          <a:p>
            <a:r>
              <a:rPr lang="en-US" dirty="0"/>
              <a:t>Change our modeling approach to be more aggressive about Use Case Agnosticism (additional steps beyond DDR to consider removal of Must Supports</a:t>
            </a:r>
          </a:p>
          <a:p>
            <a:pPr lvl="1"/>
            <a:r>
              <a:rPr lang="en-US" dirty="0"/>
              <a:t>Re-evaluate where </a:t>
            </a:r>
            <a:r>
              <a:rPr lang="en-US" dirty="0" err="1"/>
              <a:t>MustSupports</a:t>
            </a:r>
            <a:r>
              <a:rPr lang="en-US" dirty="0"/>
              <a:t> are supposed to be removed </a:t>
            </a:r>
          </a:p>
          <a:p>
            <a:pPr lvl="2"/>
            <a:r>
              <a:rPr lang="en-US" dirty="0"/>
              <a:t>“Spring Cleaning” – removing any that are not use case agnostic </a:t>
            </a:r>
          </a:p>
          <a:p>
            <a:pPr lvl="3"/>
            <a:r>
              <a:rPr lang="en-US" dirty="0"/>
              <a:t>If we decide that an element meets this bar – then it should be computable/not just referenced in the narrative</a:t>
            </a:r>
          </a:p>
          <a:p>
            <a:pPr lvl="4"/>
            <a:r>
              <a:rPr lang="en-US" dirty="0"/>
              <a:t>How do we access the bar: </a:t>
            </a:r>
          </a:p>
          <a:p>
            <a:pPr lvl="5"/>
            <a:r>
              <a:rPr lang="en-US" dirty="0"/>
              <a:t>Would element occur in every care setting (e.g., outside of hospital encounter, in context of registration system or lab systems)</a:t>
            </a:r>
          </a:p>
          <a:p>
            <a:pPr lvl="6"/>
            <a:r>
              <a:rPr lang="en-US" dirty="0"/>
              <a:t> </a:t>
            </a:r>
            <a:r>
              <a:rPr lang="en-US" sz="1800" dirty="0"/>
              <a:t>If one care setting (starting with a list of common care settings that could be refined)</a:t>
            </a:r>
            <a:endParaRPr lang="en-US" dirty="0"/>
          </a:p>
          <a:p>
            <a:pPr lvl="5"/>
            <a:r>
              <a:rPr lang="en-US" dirty="0"/>
              <a:t>If we identify guides in jurisdictional assets or use cases (not just name – has to be “claim” by the jurisdiction) that don’t share the MS – </a:t>
            </a:r>
          </a:p>
          <a:p>
            <a:pPr lvl="5"/>
            <a:r>
              <a:rPr lang="en-US" dirty="0"/>
              <a:t>Treating where MS would show up as an exception </a:t>
            </a:r>
          </a:p>
          <a:p>
            <a:pPr lvl="5"/>
            <a:r>
              <a:rPr lang="en-US" dirty="0"/>
              <a:t>Considering impact on expectation on </a:t>
            </a:r>
            <a:r>
              <a:rPr lang="en-US"/>
              <a:t>receivers </a:t>
            </a:r>
            <a:endParaRPr lang="en-US" dirty="0"/>
          </a:p>
          <a:p>
            <a:pPr lvl="3"/>
            <a:r>
              <a:rPr lang="en-US" b="1" dirty="0"/>
              <a:t>Question: </a:t>
            </a:r>
            <a:r>
              <a:rPr lang="en-US" dirty="0"/>
              <a:t>Does impending change to use more sophisticated methods (e.g., Obligation) make a difference?</a:t>
            </a:r>
          </a:p>
          <a:p>
            <a:pPr lvl="4"/>
            <a:r>
              <a:rPr lang="en-US" dirty="0"/>
              <a:t>Not right now – but may have to let readers know about impending change in the FHIR Spec (and differences from how MS is being used – noting scenario of impact to end users – and if there are challenges to come forward)</a:t>
            </a:r>
          </a:p>
          <a:p>
            <a:pPr lvl="2"/>
            <a:r>
              <a:rPr lang="en-US" dirty="0"/>
              <a:t>Continue to ask people to identify areas that need to be relaxed through our community issue process</a:t>
            </a:r>
          </a:p>
          <a:p>
            <a:pPr lvl="3"/>
            <a:r>
              <a:rPr lang="en-US" dirty="0"/>
              <a:t>As things are removed Document the removed </a:t>
            </a:r>
            <a:r>
              <a:rPr lang="en-US" dirty="0" err="1"/>
              <a:t>MustSupport</a:t>
            </a:r>
            <a:r>
              <a:rPr lang="en-US" dirty="0"/>
              <a:t> constraints in the following ways: </a:t>
            </a:r>
          </a:p>
          <a:p>
            <a:pPr lvl="4"/>
            <a:r>
              <a:rPr lang="en-US" dirty="0"/>
              <a:t>In the Guide – identify them in the individual profile pages of the guide as “Considerations for Harmonized Use in Canadian Guides” (validate)</a:t>
            </a:r>
          </a:p>
          <a:p>
            <a:pPr lvl="4"/>
            <a:r>
              <a:rPr lang="en-US" dirty="0"/>
              <a:t>In the Profile – ensure they are marked in the differential with a comment indicating the element is a “Consideration for Harmonized Use in Canadian Guides (validate)</a:t>
            </a:r>
          </a:p>
          <a:p>
            <a:pPr lvl="1"/>
            <a:r>
              <a:rPr lang="en-US" dirty="0"/>
              <a:t>Document the list of current state of </a:t>
            </a:r>
            <a:r>
              <a:rPr lang="en-US" dirty="0" err="1"/>
              <a:t>MustSupport</a:t>
            </a:r>
            <a:r>
              <a:rPr lang="en-US" dirty="0"/>
              <a:t> and discuss how they might align to obligations in the future</a:t>
            </a:r>
          </a:p>
          <a:p>
            <a:pPr lvl="1"/>
            <a:r>
              <a:rPr lang="en-US" dirty="0"/>
              <a:t>Update the development process and general guidance (</a:t>
            </a:r>
            <a:r>
              <a:rPr lang="en-US" dirty="0" err="1"/>
              <a:t>mustSupport</a:t>
            </a:r>
            <a:r>
              <a:rPr lang="en-US" dirty="0"/>
              <a:t> section) pages on new approach</a:t>
            </a:r>
          </a:p>
          <a:p>
            <a:pPr lvl="2"/>
            <a:r>
              <a:rPr lang="en-US" dirty="0"/>
              <a:t>Additional Spring Cleaning process</a:t>
            </a:r>
          </a:p>
          <a:p>
            <a:pPr lvl="2"/>
            <a:r>
              <a:rPr lang="en-US" dirty="0"/>
              <a:t>Considering modifying </a:t>
            </a:r>
            <a:r>
              <a:rPr lang="en-US" dirty="0" err="1"/>
              <a:t>mustSupport</a:t>
            </a:r>
            <a:r>
              <a:rPr lang="en-US" dirty="0"/>
              <a:t> page in guide to describe the definition in CA Baseline as starting point and awareness of </a:t>
            </a:r>
            <a:r>
              <a:rPr lang="en-US" dirty="0" err="1"/>
              <a:t>mustSupport</a:t>
            </a:r>
            <a:r>
              <a:rPr lang="en-US" dirty="0"/>
              <a:t> replacement/deprecation</a:t>
            </a:r>
          </a:p>
          <a:p>
            <a:pPr lvl="1"/>
            <a:r>
              <a:rPr lang="en-US" dirty="0"/>
              <a:t>Further explore the ability to express usage and convey to readers </a:t>
            </a:r>
          </a:p>
        </p:txBody>
      </p:sp>
    </p:spTree>
    <p:extLst>
      <p:ext uri="{BB962C8B-B14F-4D97-AF65-F5344CB8AC3E}">
        <p14:creationId xmlns:p14="http://schemas.microsoft.com/office/powerpoint/2010/main" val="708599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1686E-1CD9-E8CE-7884-6E837720CF18}"/>
              </a:ext>
            </a:extLst>
          </p:cNvPr>
          <p:cNvSpPr>
            <a:spLocks noGrp="1"/>
          </p:cNvSpPr>
          <p:nvPr>
            <p:ph type="title"/>
          </p:nvPr>
        </p:nvSpPr>
        <p:spPr/>
        <p:txBody>
          <a:bodyPr/>
          <a:lstStyle/>
          <a:p>
            <a:r>
              <a:rPr lang="en-US" dirty="0"/>
              <a:t>Proposal – Re-evaluation Example  </a:t>
            </a:r>
          </a:p>
        </p:txBody>
      </p:sp>
      <p:pic>
        <p:nvPicPr>
          <p:cNvPr id="5" name="Picture 4">
            <a:extLst>
              <a:ext uri="{FF2B5EF4-FFF2-40B4-BE49-F238E27FC236}">
                <a16:creationId xmlns:a16="http://schemas.microsoft.com/office/drawing/2014/main" id="{68C0942A-B790-4DBA-72F7-70A063FA1FC9}"/>
              </a:ext>
            </a:extLst>
          </p:cNvPr>
          <p:cNvPicPr>
            <a:picLocks noChangeAspect="1"/>
          </p:cNvPicPr>
          <p:nvPr/>
        </p:nvPicPr>
        <p:blipFill>
          <a:blip r:embed="rId2"/>
          <a:stretch>
            <a:fillRect/>
          </a:stretch>
        </p:blipFill>
        <p:spPr>
          <a:xfrm>
            <a:off x="5267325" y="1419437"/>
            <a:ext cx="6843130" cy="4688246"/>
          </a:xfrm>
          <a:prstGeom prst="rect">
            <a:avLst/>
          </a:prstGeom>
        </p:spPr>
      </p:pic>
      <p:sp>
        <p:nvSpPr>
          <p:cNvPr id="7" name="TextBox 6">
            <a:extLst>
              <a:ext uri="{FF2B5EF4-FFF2-40B4-BE49-F238E27FC236}">
                <a16:creationId xmlns:a16="http://schemas.microsoft.com/office/drawing/2014/main" id="{D4B9A033-1AF4-22FF-EC95-6DC43F69998A}"/>
              </a:ext>
            </a:extLst>
          </p:cNvPr>
          <p:cNvSpPr txBox="1"/>
          <p:nvPr/>
        </p:nvSpPr>
        <p:spPr>
          <a:xfrm>
            <a:off x="228600" y="1690688"/>
            <a:ext cx="5038726" cy="3970318"/>
          </a:xfrm>
          <a:prstGeom prst="rect">
            <a:avLst/>
          </a:prstGeom>
          <a:noFill/>
        </p:spPr>
        <p:txBody>
          <a:bodyPr wrap="square">
            <a:spAutoFit/>
          </a:bodyPr>
          <a:lstStyle/>
          <a:p>
            <a:pPr lvl="1"/>
            <a:r>
              <a:rPr lang="en-US" sz="1400" dirty="0"/>
              <a:t>Re-evaluate where </a:t>
            </a:r>
            <a:r>
              <a:rPr lang="en-US" sz="1400" dirty="0" err="1"/>
              <a:t>MustSupports</a:t>
            </a:r>
            <a:r>
              <a:rPr lang="en-US" sz="1400" dirty="0"/>
              <a:t> are supposed to be removed </a:t>
            </a:r>
          </a:p>
          <a:p>
            <a:pPr lvl="2"/>
            <a:r>
              <a:rPr lang="en-US" sz="1400" dirty="0"/>
              <a:t>“Spring Cleaning” – removing any that are not use case agnostic </a:t>
            </a:r>
          </a:p>
          <a:p>
            <a:pPr marL="1657350" lvl="3" indent="-285750">
              <a:buFont typeface="Arial" panose="020B0604020202020204" pitchFamily="34" charset="0"/>
              <a:buChar char="•"/>
            </a:pPr>
            <a:r>
              <a:rPr lang="en-US" sz="1400" dirty="0"/>
              <a:t>Would element occur in every care setting (e.g., outside of hospital encounter, in context of registration system or lab systems)</a:t>
            </a:r>
          </a:p>
          <a:p>
            <a:pPr marL="2114550" lvl="4" indent="-285750">
              <a:buFont typeface="Arial" panose="020B0604020202020204" pitchFamily="34" charset="0"/>
              <a:buChar char="•"/>
            </a:pPr>
            <a:r>
              <a:rPr lang="en-US" sz="1400" dirty="0"/>
              <a:t>If one care setting (starting with a list of common care settings that could be refined)</a:t>
            </a:r>
          </a:p>
          <a:p>
            <a:pPr marL="1657350" lvl="3" indent="-285750">
              <a:buFontTx/>
              <a:buChar char="-"/>
            </a:pPr>
            <a:r>
              <a:rPr lang="en-US" sz="1400" dirty="0"/>
              <a:t>Lack of presence in jurisdictionally claimed guides</a:t>
            </a:r>
          </a:p>
          <a:p>
            <a:pPr marL="1657350" lvl="3" indent="-285750">
              <a:buFontTx/>
              <a:buChar char="-"/>
            </a:pPr>
            <a:r>
              <a:rPr lang="en-US" sz="1400" dirty="0"/>
              <a:t>Treating it as an exception – </a:t>
            </a:r>
          </a:p>
          <a:p>
            <a:pPr marL="1657350" lvl="3" indent="-285750">
              <a:buFontTx/>
              <a:buChar char="-"/>
            </a:pPr>
            <a:r>
              <a:rPr lang="en-US" sz="1400" dirty="0"/>
              <a:t>Considering impact on expectation on receivers -</a:t>
            </a:r>
          </a:p>
          <a:p>
            <a:pPr lvl="2"/>
            <a:r>
              <a:rPr lang="en-US" sz="1400" dirty="0"/>
              <a:t>Continue to ask people to identify areas that need to be relaxed through our community issue process</a:t>
            </a:r>
          </a:p>
        </p:txBody>
      </p:sp>
    </p:spTree>
    <p:extLst>
      <p:ext uri="{BB962C8B-B14F-4D97-AF65-F5344CB8AC3E}">
        <p14:creationId xmlns:p14="http://schemas.microsoft.com/office/powerpoint/2010/main" val="1298486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8F212-9DA9-4D93-E889-D4D526E6CD1E}"/>
              </a:ext>
            </a:extLst>
          </p:cNvPr>
          <p:cNvSpPr>
            <a:spLocks noGrp="1"/>
          </p:cNvSpPr>
          <p:nvPr>
            <p:ph type="title"/>
          </p:nvPr>
        </p:nvSpPr>
        <p:spPr/>
        <p:txBody>
          <a:bodyPr/>
          <a:lstStyle/>
          <a:p>
            <a:r>
              <a:rPr lang="en-US" dirty="0"/>
              <a:t>Feedback from 6/2</a:t>
            </a:r>
          </a:p>
        </p:txBody>
      </p:sp>
      <p:sp>
        <p:nvSpPr>
          <p:cNvPr id="3" name="Content Placeholder 2">
            <a:extLst>
              <a:ext uri="{FF2B5EF4-FFF2-40B4-BE49-F238E27FC236}">
                <a16:creationId xmlns:a16="http://schemas.microsoft.com/office/drawing/2014/main" id="{54586B22-F088-7559-53BB-9B6C045FA2B3}"/>
              </a:ext>
            </a:extLst>
          </p:cNvPr>
          <p:cNvSpPr>
            <a:spLocks noGrp="1"/>
          </p:cNvSpPr>
          <p:nvPr>
            <p:ph idx="1"/>
          </p:nvPr>
        </p:nvSpPr>
        <p:spPr/>
        <p:txBody>
          <a:bodyPr/>
          <a:lstStyle/>
          <a:p>
            <a:r>
              <a:rPr lang="en-US" dirty="0"/>
              <a:t>There is some value in the education the </a:t>
            </a:r>
            <a:r>
              <a:rPr lang="en-US" dirty="0" err="1"/>
              <a:t>MustSupport</a:t>
            </a:r>
            <a:r>
              <a:rPr lang="en-US" dirty="0"/>
              <a:t> definition in the guide currently provides </a:t>
            </a:r>
          </a:p>
          <a:p>
            <a:r>
              <a:rPr lang="en-US" dirty="0"/>
              <a:t>Impacts of conformance / testing activities – either for derived profiles or target profiles</a:t>
            </a:r>
          </a:p>
          <a:p>
            <a:pPr lvl="1"/>
            <a:r>
              <a:rPr lang="en-US" dirty="0"/>
              <a:t>Particularly automated testing / assertions to indicate that they are compliant to the CA Baseline</a:t>
            </a:r>
          </a:p>
          <a:p>
            <a:r>
              <a:rPr lang="en-US" dirty="0"/>
              <a:t>What are the concerns around how the change could be (mis)interpreted – impacts to our community</a:t>
            </a:r>
          </a:p>
        </p:txBody>
      </p:sp>
    </p:spTree>
    <p:extLst>
      <p:ext uri="{BB962C8B-B14F-4D97-AF65-F5344CB8AC3E}">
        <p14:creationId xmlns:p14="http://schemas.microsoft.com/office/powerpoint/2010/main" val="1956315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16742-22D5-90EE-D9DB-6512C43BFE25}"/>
              </a:ext>
            </a:extLst>
          </p:cNvPr>
          <p:cNvSpPr>
            <a:spLocks noGrp="1"/>
          </p:cNvSpPr>
          <p:nvPr>
            <p:ph type="title"/>
          </p:nvPr>
        </p:nvSpPr>
        <p:spPr/>
        <p:txBody>
          <a:bodyPr/>
          <a:lstStyle/>
          <a:p>
            <a:r>
              <a:rPr lang="en-US" dirty="0"/>
              <a:t>Forum Feed</a:t>
            </a:r>
          </a:p>
        </p:txBody>
      </p:sp>
      <p:sp>
        <p:nvSpPr>
          <p:cNvPr id="3" name="Content Placeholder 2">
            <a:extLst>
              <a:ext uri="{FF2B5EF4-FFF2-40B4-BE49-F238E27FC236}">
                <a16:creationId xmlns:a16="http://schemas.microsoft.com/office/drawing/2014/main" id="{CBE12A77-3B6F-F52C-8BD2-83DD396EDBF5}"/>
              </a:ext>
            </a:extLst>
          </p:cNvPr>
          <p:cNvSpPr>
            <a:spLocks noGrp="1"/>
          </p:cNvSpPr>
          <p:nvPr>
            <p:ph idx="1"/>
          </p:nvPr>
        </p:nvSpPr>
        <p:spPr/>
        <p:txBody>
          <a:bodyPr/>
          <a:lstStyle/>
          <a:p>
            <a:r>
              <a:rPr lang="en-US" dirty="0"/>
              <a:t>Lloyd </a:t>
            </a:r>
            <a:r>
              <a:rPr lang="en-US" dirty="0" err="1"/>
              <a:t>Mckenzie</a:t>
            </a:r>
            <a:r>
              <a:rPr lang="en-US" dirty="0"/>
              <a:t> on Infocentral topic: “There's been a fair bit of effort that's gone into trying to land on the MS assertions, so it'd be a shame to throw all of that away. However, the new "obligation" framework that allows more specific SHALL/SHOULD/MAY assertions specific to particular types of apps (and that can be maintained separately from the base profiles) is definitely where we should go with this. Perhaps, for now, move the MS notion into a parallel spreadsheet pre profile with rows for each element that we can eventually migrate into Obligations?”</a:t>
            </a:r>
          </a:p>
        </p:txBody>
      </p:sp>
    </p:spTree>
    <p:extLst>
      <p:ext uri="{BB962C8B-B14F-4D97-AF65-F5344CB8AC3E}">
        <p14:creationId xmlns:p14="http://schemas.microsoft.com/office/powerpoint/2010/main" val="2258683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3412</TotalTime>
  <Words>1756</Words>
  <Application>Microsoft Office PowerPoint</Application>
  <PresentationFormat>Widescreen</PresentationFormat>
  <Paragraphs>110</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CA-Baseline June Profiling Call –  Special Session – Must Support Modeling Change Discussion</vt:lpstr>
      <vt:lpstr>Agenda</vt:lpstr>
      <vt:lpstr>Recap of what is driving a re-consideration of modeling practices for the CA FHIR Baseline profiles</vt:lpstr>
      <vt:lpstr>Review of Process to Define/Set MS Date</vt:lpstr>
      <vt:lpstr>Comparison with other Base Practices</vt:lpstr>
      <vt:lpstr>Proposal</vt:lpstr>
      <vt:lpstr>Proposal – Re-evaluation Example  </vt:lpstr>
      <vt:lpstr>Feedback from 6/2</vt:lpstr>
      <vt:lpstr>Forum Feed</vt:lpstr>
      <vt:lpstr>Refining for more Use Case Agnosticism</vt:lpstr>
      <vt:lpstr>Refining for more Use Case Agnosticism</vt:lpstr>
      <vt:lpstr>Refining for more Use Case Agnosticism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16</cp:revision>
  <dcterms:created xsi:type="dcterms:W3CDTF">2022-10-14T17:58:45Z</dcterms:created>
  <dcterms:modified xsi:type="dcterms:W3CDTF">2023-06-16T19:18:51Z</dcterms:modified>
</cp:coreProperties>
</file>