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84" r:id="rId2"/>
    <p:sldId id="330" r:id="rId3"/>
    <p:sldId id="348" r:id="rId4"/>
    <p:sldId id="349" r:id="rId5"/>
    <p:sldId id="350" r:id="rId6"/>
    <p:sldId id="351" r:id="rId7"/>
    <p:sldId id="352" r:id="rId8"/>
    <p:sldId id="353" r:id="rId9"/>
    <p:sldId id="354" r:id="rId10"/>
    <p:sldId id="355" r:id="rId11"/>
    <p:sldId id="358" r:id="rId12"/>
    <p:sldId id="356" r:id="rId13"/>
    <p:sldId id="335"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
      <p:font typeface="Helvetica Neue Light" panose="020B0604020202020204" charset="0"/>
      <p:regular r:id="rId24"/>
      <p:bold r:id="rId25"/>
      <p:italic r:id="rId26"/>
      <p:boldItalic r:id="rId27"/>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30"/>
            <p14:sldId id="348"/>
            <p14:sldId id="349"/>
            <p14:sldId id="350"/>
            <p14:sldId id="351"/>
            <p14:sldId id="352"/>
            <p14:sldId id="353"/>
            <p14:sldId id="354"/>
            <p14:sldId id="355"/>
            <p14:sldId id="358"/>
            <p14:sldId id="356"/>
            <p14:sldId id="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1F2D"/>
    <a:srgbClr val="E02E3B"/>
    <a:srgbClr val="E1E1E1"/>
    <a:srgbClr val="171717"/>
    <a:srgbClr val="1A1919"/>
    <a:srgbClr val="515151"/>
    <a:srgbClr val="2B2C2B"/>
    <a:srgbClr val="555655"/>
    <a:srgbClr val="E0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0741" autoAdjust="0"/>
  </p:normalViewPr>
  <p:slideViewPr>
    <p:cSldViewPr snapToGrid="0" snapToObjects="1">
      <p:cViewPr varScale="1">
        <p:scale>
          <a:sx n="82" d="100"/>
          <a:sy n="82" d="100"/>
        </p:scale>
        <p:origin x="744" y="44"/>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1191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4453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9459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1501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7360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7853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72811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3891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6618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4006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6494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89928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dirty="0">
                <a:solidFill>
                  <a:srgbClr val="181F2D"/>
                </a:solidFill>
              </a:rPr>
              <a:t>Let’s Connect on LinkedIn</a:t>
            </a:r>
          </a:p>
          <a:p>
            <a:pPr algn="l"/>
            <a:r>
              <a:rPr lang="en-CA" sz="1000" b="0" cap="none" dirty="0">
                <a:solidFill>
                  <a:srgbClr val="181F2D"/>
                </a:solidFill>
              </a:rPr>
              <a:t>linkedin.com/company/canada-health-</a:t>
            </a:r>
            <a:r>
              <a:rPr lang="en-CA" sz="1000" b="0" cap="none" dirty="0" err="1">
                <a:solidFill>
                  <a:srgbClr val="181F2D"/>
                </a:solidFill>
              </a:rPr>
              <a:t>infoway</a:t>
            </a:r>
            <a:r>
              <a:rPr lang="en-CA" sz="1000" b="0" cap="none" dirty="0">
                <a:solidFill>
                  <a:srgbClr val="181F2D"/>
                </a:solidFill>
              </a:rPr>
              <a:t>/</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dirty="0">
                <a:solidFill>
                  <a:srgbClr val="181F2D"/>
                </a:solidFill>
              </a:rPr>
              <a:t>Let’s Connect on Twitter</a:t>
            </a:r>
          </a:p>
          <a:p>
            <a:pPr algn="l"/>
            <a:r>
              <a:rPr kumimoji="0" lang="en-CA" sz="1000" b="0" i="0" u="none" strike="noStrike" cap="none" spc="0" normalizeH="0" baseline="0" dirty="0">
                <a:ln>
                  <a:noFill/>
                </a:ln>
                <a:solidFill>
                  <a:srgbClr val="181F2D"/>
                </a:solidFill>
                <a:effectLst/>
                <a:uFillTx/>
                <a:latin typeface="+mn-lt"/>
                <a:ea typeface="+mn-ea"/>
                <a:cs typeface="+mn-cs"/>
                <a:sym typeface="Helvetica Neue"/>
              </a:rPr>
              <a:t>@infoway</a:t>
            </a:r>
            <a:endParaRPr lang="en-CA" sz="1000"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dirty="0">
                <a:solidFill>
                  <a:srgbClr val="181F2D"/>
                </a:solidFill>
              </a:rPr>
              <a:t>Visit OUR WEBSITE</a:t>
            </a:r>
          </a:p>
          <a:p>
            <a:pPr algn="r"/>
            <a:r>
              <a:rPr lang="en-CA" sz="1000"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dirty="0">
                <a:solidFill>
                  <a:srgbClr val="181F2D"/>
                </a:solidFill>
              </a:rPr>
              <a:t>VISIT OUR SURVEY WEBSITE</a:t>
            </a:r>
          </a:p>
          <a:p>
            <a:pPr algn="r"/>
            <a:r>
              <a:rPr lang="en-CA" sz="1000"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dirty="0"/>
              <a:t>Click to edit Master title style</a:t>
            </a:r>
            <a:endParaRPr dirty="0"/>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dirty="0"/>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©2021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dirty="0"/>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lang="en-US" dirty="0"/>
              <a:t>Click to edit Master title style</a:t>
            </a:r>
            <a:endParaRPr dirty="0"/>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defTabSz="457200">
              <a:defRPr sz="2100" b="0" cap="none">
                <a:solidFill>
                  <a:srgbClr val="000000"/>
                </a:solidFill>
              </a:defRPr>
            </a:lvl1pPr>
          </a:lstStyle>
          <a:p>
            <a:endParaRPr sz="700"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dirty="0"/>
              <a:t>©2021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3" y="1292190"/>
            <a:ext cx="3976597" cy="1165860"/>
          </a:xfrm>
        </p:spPr>
        <p:txBody>
          <a:bodyPr/>
          <a:lstStyle/>
          <a:p>
            <a:r>
              <a:rPr lang="en-US" dirty="0"/>
              <a:t>Sex and Gender Working Group</a:t>
            </a:r>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p:txBody>
          <a:bodyPr/>
          <a:lstStyle/>
          <a:p>
            <a:r>
              <a:rPr lang="en-CA" dirty="0"/>
              <a:t>Monthly Tuesday Zoom Meeting</a:t>
            </a:r>
          </a:p>
          <a:p>
            <a:r>
              <a:rPr lang="en-US" dirty="0"/>
              <a:t>August 24, 2021 at 9am PT / 12pm ET</a:t>
            </a:r>
          </a:p>
          <a:p>
            <a:endParaRPr lang="en-US" dirty="0"/>
          </a:p>
          <a:p>
            <a:r>
              <a:rPr lang="en-CA" dirty="0"/>
              <a:t>Kelly Davison RN, CTSS, Canada Health Infoway</a:t>
            </a:r>
          </a:p>
          <a:p>
            <a:r>
              <a:rPr lang="en-CA" dirty="0"/>
              <a:t>Karen Courtney RN, PhD, University of Victoria</a:t>
            </a:r>
          </a:p>
          <a:p>
            <a:r>
              <a:rPr lang="en-CA" dirty="0"/>
              <a:t>Francis Lau PhD, CTSS University of Victoria</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Schedule and Topics Review</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graphicFrame>
        <p:nvGraphicFramePr>
          <p:cNvPr id="8" name="Table 8">
            <a:extLst>
              <a:ext uri="{FF2B5EF4-FFF2-40B4-BE49-F238E27FC236}">
                <a16:creationId xmlns:a16="http://schemas.microsoft.com/office/drawing/2014/main" id="{54460681-2412-465C-A8F5-0E5E04D9BB2B}"/>
              </a:ext>
            </a:extLst>
          </p:cNvPr>
          <p:cNvGraphicFramePr>
            <a:graphicFrameLocks noGrp="1"/>
          </p:cNvGraphicFramePr>
          <p:nvPr>
            <p:ph sz="quarter" idx="10"/>
            <p:extLst>
              <p:ext uri="{D42A27DB-BD31-4B8C-83A1-F6EECF244321}">
                <p14:modId xmlns:p14="http://schemas.microsoft.com/office/powerpoint/2010/main" val="3898498116"/>
              </p:ext>
            </p:extLst>
          </p:nvPr>
        </p:nvGraphicFramePr>
        <p:xfrm>
          <a:off x="733271" y="898389"/>
          <a:ext cx="7643812" cy="3677920"/>
        </p:xfrm>
        <a:graphic>
          <a:graphicData uri="http://schemas.openxmlformats.org/drawingml/2006/table">
            <a:tbl>
              <a:tblPr firstRow="1" bandRow="1">
                <a:tableStyleId>{073A0DAA-6AF3-43AB-8588-CEC1D06C72B9}</a:tableStyleId>
              </a:tblPr>
              <a:tblGrid>
                <a:gridCol w="847402">
                  <a:extLst>
                    <a:ext uri="{9D8B030D-6E8A-4147-A177-3AD203B41FA5}">
                      <a16:colId xmlns:a16="http://schemas.microsoft.com/office/drawing/2014/main" val="1705660952"/>
                    </a:ext>
                  </a:extLst>
                </a:gridCol>
                <a:gridCol w="6796410">
                  <a:extLst>
                    <a:ext uri="{9D8B030D-6E8A-4147-A177-3AD203B41FA5}">
                      <a16:colId xmlns:a16="http://schemas.microsoft.com/office/drawing/2014/main" val="1174336960"/>
                    </a:ext>
                  </a:extLst>
                </a:gridCol>
              </a:tblGrid>
              <a:tr h="370840">
                <a:tc>
                  <a:txBody>
                    <a:bodyPr/>
                    <a:lstStyle/>
                    <a:p>
                      <a:r>
                        <a:rPr lang="en-CA" sz="1300" dirty="0">
                          <a:latin typeface="Calibri" panose="020F0502020204030204" pitchFamily="34" charset="0"/>
                          <a:cs typeface="Calibri" panose="020F0502020204030204" pitchFamily="34" charset="0"/>
                        </a:rPr>
                        <a:t>Session</a:t>
                      </a:r>
                    </a:p>
                  </a:txBody>
                  <a:tcPr marL="121920" marR="121920" marT="60960" marB="60960" anchor="ctr"/>
                </a:tc>
                <a:tc>
                  <a:txBody>
                    <a:bodyPr/>
                    <a:lstStyle/>
                    <a:p>
                      <a:r>
                        <a:rPr lang="en-CA" sz="1300">
                          <a:latin typeface="Calibri" panose="020F0502020204030204" pitchFamily="34" charset="0"/>
                          <a:cs typeface="Calibri" panose="020F0502020204030204" pitchFamily="34" charset="0"/>
                        </a:rPr>
                        <a:t>Infoway SGWG Meetings </a:t>
                      </a:r>
                      <a:r>
                        <a:rPr lang="en-CA" sz="1300" baseline="0">
                          <a:latin typeface="Calibri" panose="020F0502020204030204" pitchFamily="34" charset="0"/>
                          <a:cs typeface="Calibri" panose="020F0502020204030204" pitchFamily="34" charset="0"/>
                        </a:rPr>
                        <a:t>4</a:t>
                      </a:r>
                      <a:r>
                        <a:rPr lang="en-CA" sz="1300" baseline="30000">
                          <a:latin typeface="Calibri" panose="020F0502020204030204" pitchFamily="34" charset="0"/>
                          <a:cs typeface="Calibri" panose="020F0502020204030204" pitchFamily="34" charset="0"/>
                        </a:rPr>
                        <a:t>th</a:t>
                      </a:r>
                      <a:r>
                        <a:rPr lang="en-CA" sz="1300" baseline="0">
                          <a:latin typeface="Calibri" panose="020F0502020204030204" pitchFamily="34" charset="0"/>
                          <a:cs typeface="Calibri" panose="020F0502020204030204" pitchFamily="34" charset="0"/>
                        </a:rPr>
                        <a:t> Tuesday Each Month</a:t>
                      </a:r>
                      <a:endParaRPr lang="en-CA" sz="1300" dirty="0">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409898252"/>
                  </a:ext>
                </a:extLst>
              </a:tr>
              <a:tr h="370840">
                <a:tc>
                  <a:txBody>
                    <a:bodyPr/>
                    <a:lstStyle/>
                    <a:p>
                      <a:pPr algn="l"/>
                      <a:r>
                        <a:rPr lang="en-CA" sz="1100" strike="sngStrike" dirty="0">
                          <a:solidFill>
                            <a:schemeClr val="tx1"/>
                          </a:solidFill>
                          <a:latin typeface="Calibri" panose="020F0502020204030204" pitchFamily="34" charset="0"/>
                          <a:cs typeface="Calibri" panose="020F0502020204030204" pitchFamily="34" charset="0"/>
                        </a:rPr>
                        <a:t>Jan</a:t>
                      </a:r>
                      <a:r>
                        <a:rPr lang="en-CA" sz="1100" strike="sngStrike" baseline="0" dirty="0">
                          <a:solidFill>
                            <a:schemeClr val="tx1"/>
                          </a:solidFill>
                          <a:latin typeface="Calibri" panose="020F0502020204030204" pitchFamily="34" charset="0"/>
                          <a:cs typeface="Calibri" panose="020F0502020204030204" pitchFamily="34" charset="0"/>
                        </a:rPr>
                        <a:t> 26</a:t>
                      </a:r>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Feb 23</a:t>
                      </a: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strike="sngStrike" dirty="0">
                          <a:solidFill>
                            <a:schemeClr val="tx1"/>
                          </a:solidFill>
                          <a:latin typeface="Calibri" panose="020F0502020204030204" pitchFamily="34" charset="0"/>
                          <a:cs typeface="Calibri" panose="020F0502020204030204" pitchFamily="34" charset="0"/>
                        </a:rPr>
                        <a:t>Mar</a:t>
                      </a:r>
                      <a:r>
                        <a:rPr lang="en-CA" sz="1100" strike="sngStrike" baseline="0" dirty="0">
                          <a:solidFill>
                            <a:schemeClr val="tx1"/>
                          </a:solidFill>
                          <a:latin typeface="Calibri" panose="020F0502020204030204" pitchFamily="34" charset="0"/>
                          <a:cs typeface="Calibri" panose="020F0502020204030204" pitchFamily="34" charset="0"/>
                        </a:rPr>
                        <a:t> 23</a:t>
                      </a:r>
                      <a:endParaRPr lang="en-CA" sz="1100" strike="sngStrike" dirty="0">
                        <a:solidFill>
                          <a:schemeClr val="tx1"/>
                        </a:solidFill>
                        <a:latin typeface="Calibri" panose="020F0502020204030204" pitchFamily="34" charset="0"/>
                        <a:cs typeface="Calibri" panose="020F0502020204030204" pitchFamily="34" charset="0"/>
                      </a:endParaRP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endPar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Apr 27</a:t>
                      </a:r>
                    </a:p>
                    <a:p>
                      <a:pPr algn="l"/>
                      <a:endPar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May 25</a:t>
                      </a: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strike="sngStrike" dirty="0">
                          <a:solidFill>
                            <a:schemeClr val="tx1"/>
                          </a:solidFill>
                          <a:latin typeface="Calibri" panose="020F0502020204030204" pitchFamily="34" charset="0"/>
                          <a:cs typeface="Calibri" panose="020F0502020204030204" pitchFamily="34" charset="0"/>
                        </a:rPr>
                        <a:t>Jun 22</a:t>
                      </a:r>
                    </a:p>
                    <a:p>
                      <a:pPr marL="0" marR="0" lvl="0" indent="0" algn="l" defTabSz="309563"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strike="sngStrike" dirty="0">
                          <a:solidFill>
                            <a:schemeClr val="tx1"/>
                          </a:solidFill>
                          <a:latin typeface="Calibri" panose="020F0502020204030204" pitchFamily="34" charset="0"/>
                          <a:cs typeface="Calibri" panose="020F0502020204030204" pitchFamily="34" charset="0"/>
                        </a:rPr>
                        <a:t>Jul 27</a:t>
                      </a:r>
                    </a:p>
                    <a:p>
                      <a:pPr marL="0" marR="0" lvl="0" indent="0" algn="l" defTabSz="309563"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strike="sngStrike" dirty="0">
                          <a:solidFill>
                            <a:schemeClr val="tx1"/>
                          </a:solidFill>
                          <a:latin typeface="Calibri" panose="020F0502020204030204" pitchFamily="34" charset="0"/>
                          <a:cs typeface="Calibri" panose="020F0502020204030204" pitchFamily="34" charset="0"/>
                        </a:rPr>
                        <a:t>Aug 24</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Sep 28</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Oct 26</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Nov 23</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Dec 14</a:t>
                      </a:r>
                    </a:p>
                  </a:txBody>
                  <a:tcPr marL="121920" marR="121920" marT="60960" marB="60960"/>
                </a:tc>
                <a:tc>
                  <a:txBody>
                    <a:bodyPr/>
                    <a:lstStyle/>
                    <a:p>
                      <a:pPr algn="l"/>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Francis Lau, UVic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strike="sngStrike" baseline="0" dirty="0">
                          <a:solidFill>
                            <a:schemeClr val="tx1"/>
                          </a:solidFill>
                          <a:latin typeface="Calibri" panose="020F0502020204030204" pitchFamily="34" charset="0"/>
                          <a:cs typeface="Calibri" panose="020F0502020204030204" pitchFamily="34" charset="0"/>
                        </a:rPr>
                        <a:t> </a:t>
                      </a:r>
                      <a:r>
                        <a:rPr lang="en-CA" sz="1100" strike="sngStrike" dirty="0">
                          <a:solidFill>
                            <a:schemeClr val="tx1"/>
                          </a:solidFill>
                          <a:latin typeface="Calibri" panose="020F0502020204030204" pitchFamily="34" charset="0"/>
                          <a:cs typeface="Calibri" panose="020F0502020204030204" pitchFamily="34" charset="0"/>
                        </a:rPr>
                        <a:t>Recap and Next Steps</a:t>
                      </a:r>
                    </a:p>
                    <a:p>
                      <a:pPr algn="l"/>
                      <a:r>
                        <a:rPr lang="en-CA" sz="1100" i="1" strike="sngStrike" baseline="0" dirty="0">
                          <a:solidFill>
                            <a:srgbClr val="0000FF"/>
                          </a:solidFill>
                          <a:latin typeface="Calibri" panose="020F0502020204030204" pitchFamily="34" charset="0"/>
                          <a:cs typeface="Calibri" panose="020F0502020204030204" pitchFamily="34" charset="0"/>
                        </a:rPr>
                        <a:t>Fernand Comeau, LGBTQ2 Secretariat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i="0" strike="sngStrike" baseline="0" dirty="0">
                          <a:solidFill>
                            <a:schemeClr val="tx1"/>
                          </a:solidFill>
                          <a:latin typeface="Calibri" panose="020F0502020204030204" pitchFamily="34" charset="0"/>
                          <a:cs typeface="Calibri" panose="020F0502020204030204" pitchFamily="34" charset="0"/>
                        </a:rPr>
                        <a:t>LGBT Action Plan</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France-Pascale Ménard and Elena Prokopenko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StatCan, Centre for Gender, Diversity and Inclusion Studies</a:t>
                      </a:r>
                    </a:p>
                    <a:p>
                      <a:pPr algn="l"/>
                      <a:r>
                        <a:rPr lang="en-CA" sz="1100" i="1" strike="sngStrike" baseline="0" dirty="0">
                          <a:solidFill>
                            <a:srgbClr val="0000FF"/>
                          </a:solidFill>
                          <a:latin typeface="Calibri" panose="020F0502020204030204" pitchFamily="34" charset="0"/>
                          <a:cs typeface="Calibri" panose="020F0502020204030204" pitchFamily="34" charset="0"/>
                        </a:rPr>
                        <a:t>Sidsel Pedersen, SAIT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i="0" strike="sngStrike" baseline="0" dirty="0">
                          <a:solidFill>
                            <a:schemeClr val="tx1"/>
                          </a:solidFill>
                          <a:latin typeface="Calibri" panose="020F0502020204030204" pitchFamily="34" charset="0"/>
                          <a:cs typeface="Calibri" panose="020F0502020204030204" pitchFamily="34" charset="0"/>
                        </a:rPr>
                        <a:t>Sex, Identity, Gender, Expression Form- Pilot Project</a:t>
                      </a:r>
                    </a:p>
                    <a:p>
                      <a:pPr algn="l"/>
                      <a:r>
                        <a:rPr lang="en-CA" sz="1100" i="1" strike="sngStrike" kern="1200" dirty="0">
                          <a:solidFill>
                            <a:srgbClr val="0000FF"/>
                          </a:solidFill>
                          <a:effectLst/>
                          <a:latin typeface="Calibri" panose="020F0502020204030204" pitchFamily="34" charset="0"/>
                          <a:ea typeface="+mn-ea"/>
                          <a:cs typeface="Calibri" panose="020F0502020204030204" pitchFamily="34" charset="0"/>
                        </a:rPr>
                        <a:t>Amédé Gogovor, </a:t>
                      </a:r>
                      <a:r>
                        <a:rPr lang="en-CA" sz="1100" i="1" strike="sngStrike" kern="1200" dirty="0" err="1">
                          <a:solidFill>
                            <a:srgbClr val="0000FF"/>
                          </a:solidFill>
                          <a:effectLst/>
                          <a:latin typeface="Calibri" panose="020F0502020204030204" pitchFamily="34" charset="0"/>
                          <a:ea typeface="+mn-ea"/>
                          <a:cs typeface="Calibri" panose="020F0502020204030204" pitchFamily="34" charset="0"/>
                        </a:rPr>
                        <a:t>Université</a:t>
                      </a:r>
                      <a:r>
                        <a:rPr lang="en-CA" sz="1100" i="1" strike="sngStrike" kern="1200" baseline="0" dirty="0">
                          <a:solidFill>
                            <a:srgbClr val="0000FF"/>
                          </a:solidFill>
                          <a:effectLst/>
                          <a:latin typeface="Calibri" panose="020F0502020204030204" pitchFamily="34" charset="0"/>
                          <a:ea typeface="+mn-ea"/>
                          <a:cs typeface="Calibri" panose="020F0502020204030204" pitchFamily="34" charset="0"/>
                        </a:rPr>
                        <a:t> Laval (Laval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Sex and </a:t>
                      </a:r>
                      <a:r>
                        <a:rPr lang="en-CA" sz="1100" i="0" strike="sngStrike" kern="1200" baseline="0" dirty="0">
                          <a:solidFill>
                            <a:schemeClr val="tx1"/>
                          </a:solidFill>
                          <a:effectLst/>
                          <a:latin typeface="Calibri" panose="020F0502020204030204" pitchFamily="34" charset="0"/>
                          <a:ea typeface="+mn-ea"/>
                          <a:cs typeface="Calibri" panose="020F0502020204030204" pitchFamily="34" charset="0"/>
                        </a:rPr>
                        <a:t>Gender Considerations in Knowledge Translation Interventions</a:t>
                      </a:r>
                      <a:endParaRPr lang="en-CA" sz="1100" i="0" strike="sng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Alex Abramovich, University of Toronto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Investigating Health Outcomes and Health Service Use Among Transgender Individuals in Ontario</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Erin Ziegler, Ryerson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Primary</a:t>
                      </a:r>
                      <a:r>
                        <a:rPr lang="en-CA" sz="1100" i="0" strike="sngStrike" baseline="0" dirty="0">
                          <a:solidFill>
                            <a:schemeClr val="tx1"/>
                          </a:solidFill>
                          <a:latin typeface="Calibri" panose="020F0502020204030204" pitchFamily="34" charset="0"/>
                          <a:cs typeface="Calibri" panose="020F0502020204030204" pitchFamily="34" charset="0"/>
                        </a:rPr>
                        <a:t> Care for Transgender Individuals: Literature Review, a Canadian Perspective </a:t>
                      </a:r>
                      <a:endParaRPr lang="en-CA" sz="1100" i="1" strike="sngStrike" baseline="0" dirty="0">
                        <a:solidFill>
                          <a:srgbClr val="0000FF"/>
                        </a:solidFill>
                        <a:latin typeface="Calibri" panose="020F0502020204030204" pitchFamily="34" charset="0"/>
                        <a:cs typeface="Calibri" panose="020F0502020204030204" pitchFamily="34" charset="0"/>
                      </a:endParaRPr>
                    </a:p>
                    <a:p>
                      <a:pPr algn="l"/>
                      <a:r>
                        <a:rPr lang="en-CA" sz="1100" i="1" strike="sngStrike" baseline="0" dirty="0">
                          <a:solidFill>
                            <a:srgbClr val="0000FF"/>
                          </a:solidFill>
                          <a:latin typeface="Calibri" panose="020F0502020204030204" pitchFamily="34" charset="0"/>
                          <a:cs typeface="Calibri" panose="020F0502020204030204" pitchFamily="34" charset="0"/>
                        </a:rPr>
                        <a:t>Clair Kronk, University of Cincinnati School of Medicine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Modeling and Operationalizing Gender, Sex, and Sexual Orientation: Recommendations and Future Directions</a:t>
                      </a:r>
                    </a:p>
                    <a:p>
                      <a:pPr algn="l"/>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Marian Luctkar-Flude, Queen’s University School of Nursing and Erin Ziegler, Ryerson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Developing a Sexual Orientation and Gender Identity Nursing Education Toolkit</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Tehmina Ahmad, University of Toronto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The case for a Canadian standard for 2SLGBTQIA+ medical education</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Margaret Robinson, Dalhousie University </a:t>
                      </a:r>
                      <a:r>
                        <a:rPr lang="en-CA" sz="11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Two-Spirit Identity in a Time of Gender Fluidity</a:t>
                      </a:r>
                      <a:endPar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baseline="0" dirty="0">
                          <a:solidFill>
                            <a:srgbClr val="0000FF"/>
                          </a:solidFill>
                          <a:latin typeface="Calibri" panose="020F0502020204030204" pitchFamily="34" charset="0"/>
                          <a:cs typeface="Calibri" panose="020F0502020204030204" pitchFamily="34" charset="0"/>
                        </a:rPr>
                        <a:t>Robert McClure and Robert Horn, HL7 International </a:t>
                      </a:r>
                      <a:r>
                        <a:rPr lang="en-CA" sz="11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Gender Harmony Project Informative Ballot</a:t>
                      </a:r>
                      <a:endPar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See MSFHR Schedule</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See MSFHR Schedule</a:t>
                      </a:r>
                      <a:endParaRPr lang="en-CA" sz="1100" b="0" i="0" u="none" strike="no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endParaRPr>
                    </a:p>
                  </a:txBody>
                  <a:tcPr marL="121920" marR="121920" marT="60960" marB="60960"/>
                </a:tc>
                <a:extLst>
                  <a:ext uri="{0D108BD9-81ED-4DB2-BD59-A6C34878D82A}">
                    <a16:rowId xmlns:a16="http://schemas.microsoft.com/office/drawing/2014/main" val="1812840085"/>
                  </a:ext>
                </a:extLst>
              </a:tr>
            </a:tbl>
          </a:graphicData>
        </a:graphic>
      </p:graphicFrame>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10</a:t>
            </a:fld>
            <a:endParaRPr lang="en-CA"/>
          </a:p>
        </p:txBody>
      </p:sp>
    </p:spTree>
    <p:extLst>
      <p:ext uri="{BB962C8B-B14F-4D97-AF65-F5344CB8AC3E}">
        <p14:creationId xmlns:p14="http://schemas.microsoft.com/office/powerpoint/2010/main" val="8083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normAutofit/>
          </a:bodyPr>
          <a:lstStyle/>
          <a:p>
            <a:r>
              <a:rPr lang="en-CA" dirty="0">
                <a:solidFill>
                  <a:srgbClr val="181F2D"/>
                </a:solidFill>
              </a:rPr>
              <a:t>Schedule and Topics Review …cont’d</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graphicFrame>
        <p:nvGraphicFramePr>
          <p:cNvPr id="8" name="Table 8">
            <a:extLst>
              <a:ext uri="{FF2B5EF4-FFF2-40B4-BE49-F238E27FC236}">
                <a16:creationId xmlns:a16="http://schemas.microsoft.com/office/drawing/2014/main" id="{54460681-2412-465C-A8F5-0E5E04D9BB2B}"/>
              </a:ext>
            </a:extLst>
          </p:cNvPr>
          <p:cNvGraphicFramePr>
            <a:graphicFrameLocks noGrp="1"/>
          </p:cNvGraphicFramePr>
          <p:nvPr>
            <p:ph sz="quarter" idx="10"/>
            <p:extLst>
              <p:ext uri="{D42A27DB-BD31-4B8C-83A1-F6EECF244321}">
                <p14:modId xmlns:p14="http://schemas.microsoft.com/office/powerpoint/2010/main" val="2646868245"/>
              </p:ext>
            </p:extLst>
          </p:nvPr>
        </p:nvGraphicFramePr>
        <p:xfrm>
          <a:off x="733271" y="898389"/>
          <a:ext cx="7643812" cy="2001520"/>
        </p:xfrm>
        <a:graphic>
          <a:graphicData uri="http://schemas.openxmlformats.org/drawingml/2006/table">
            <a:tbl>
              <a:tblPr firstRow="1" bandRow="1">
                <a:tableStyleId>{073A0DAA-6AF3-43AB-8588-CEC1D06C72B9}</a:tableStyleId>
              </a:tblPr>
              <a:tblGrid>
                <a:gridCol w="847402">
                  <a:extLst>
                    <a:ext uri="{9D8B030D-6E8A-4147-A177-3AD203B41FA5}">
                      <a16:colId xmlns:a16="http://schemas.microsoft.com/office/drawing/2014/main" val="1705660952"/>
                    </a:ext>
                  </a:extLst>
                </a:gridCol>
                <a:gridCol w="6796410">
                  <a:extLst>
                    <a:ext uri="{9D8B030D-6E8A-4147-A177-3AD203B41FA5}">
                      <a16:colId xmlns:a16="http://schemas.microsoft.com/office/drawing/2014/main" val="1174336960"/>
                    </a:ext>
                  </a:extLst>
                </a:gridCol>
              </a:tblGrid>
              <a:tr h="370840">
                <a:tc>
                  <a:txBody>
                    <a:bodyPr/>
                    <a:lstStyle/>
                    <a:p>
                      <a:r>
                        <a:rPr lang="en-CA" sz="1300" dirty="0">
                          <a:latin typeface="Calibri" panose="020F0502020204030204" pitchFamily="34" charset="0"/>
                          <a:cs typeface="Calibri" panose="020F0502020204030204" pitchFamily="34" charset="0"/>
                        </a:rPr>
                        <a:t>Session</a:t>
                      </a:r>
                    </a:p>
                  </a:txBody>
                  <a:tcPr marL="121920" marR="121920" marT="60960" marB="60960" anchor="ctr"/>
                </a:tc>
                <a:tc>
                  <a:txBody>
                    <a:bodyPr/>
                    <a:lstStyle/>
                    <a:p>
                      <a:r>
                        <a:rPr lang="en-CA" sz="1300" dirty="0">
                          <a:latin typeface="Calibri" panose="020F0502020204030204" pitchFamily="34" charset="0"/>
                          <a:cs typeface="Calibri" panose="020F0502020204030204" pitchFamily="34" charset="0"/>
                        </a:rPr>
                        <a:t>MSFHR REACH KT Grant Special Topics Meetings 2</a:t>
                      </a:r>
                      <a:r>
                        <a:rPr lang="en-CA" sz="1300" baseline="30000" dirty="0">
                          <a:latin typeface="Calibri" panose="020F0502020204030204" pitchFamily="34" charset="0"/>
                          <a:cs typeface="Calibri" panose="020F0502020204030204" pitchFamily="34" charset="0"/>
                        </a:rPr>
                        <a:t>nd</a:t>
                      </a:r>
                      <a:r>
                        <a:rPr lang="en-CA" sz="1300" baseline="0" dirty="0">
                          <a:latin typeface="Calibri" panose="020F0502020204030204" pitchFamily="34" charset="0"/>
                          <a:cs typeface="Calibri" panose="020F0502020204030204" pitchFamily="34" charset="0"/>
                        </a:rPr>
                        <a:t> Tuesday Each Month</a:t>
                      </a:r>
                      <a:endParaRPr lang="en-CA" sz="1300" dirty="0">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409898252"/>
                  </a:ext>
                </a:extLst>
              </a:tr>
              <a:tr h="370840">
                <a:tc>
                  <a:txBody>
                    <a:bodyPr/>
                    <a:lstStyle/>
                    <a:p>
                      <a:pPr algn="l"/>
                      <a:r>
                        <a:rPr lang="en-CA" sz="1100" strike="sngStrike" dirty="0">
                          <a:solidFill>
                            <a:schemeClr val="tx1"/>
                          </a:solidFill>
                          <a:latin typeface="Calibri" panose="020F0502020204030204" pitchFamily="34" charset="0"/>
                          <a:cs typeface="Calibri" panose="020F0502020204030204" pitchFamily="34" charset="0"/>
                        </a:rPr>
                        <a:t>May 11</a:t>
                      </a:r>
                    </a:p>
                    <a:p>
                      <a:pPr algn="l"/>
                      <a:r>
                        <a:rPr lang="en-CA" sz="1100" strike="sngStrike" dirty="0">
                          <a:solidFill>
                            <a:schemeClr val="tx1"/>
                          </a:solidFill>
                          <a:latin typeface="Calibri" panose="020F0502020204030204" pitchFamily="34" charset="0"/>
                          <a:cs typeface="Calibri" panose="020F0502020204030204" pitchFamily="34" charset="0"/>
                        </a:rPr>
                        <a:t>Jun</a:t>
                      </a:r>
                      <a:r>
                        <a:rPr lang="en-CA" sz="1100" strike="sngStrike" baseline="0" dirty="0">
                          <a:solidFill>
                            <a:schemeClr val="tx1"/>
                          </a:solidFill>
                          <a:latin typeface="Calibri" panose="020F0502020204030204" pitchFamily="34" charset="0"/>
                          <a:cs typeface="Calibri" panose="020F0502020204030204" pitchFamily="34" charset="0"/>
                        </a:rPr>
                        <a:t> 8</a:t>
                      </a:r>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i="0" strike="sngStrike" dirty="0">
                          <a:solidFill>
                            <a:schemeClr val="tx1"/>
                          </a:solidFill>
                          <a:latin typeface="Calibri" panose="020F0502020204030204" pitchFamily="34" charset="0"/>
                          <a:cs typeface="Calibri" panose="020F0502020204030204" pitchFamily="34" charset="0"/>
                        </a:rPr>
                        <a:t>Jul  13</a:t>
                      </a:r>
                    </a:p>
                    <a:p>
                      <a:pPr algn="l"/>
                      <a:r>
                        <a:rPr lang="en-CA" sz="1100" i="0" strike="sngStrike" dirty="0">
                          <a:solidFill>
                            <a:schemeClr val="tx1"/>
                          </a:solidFill>
                          <a:latin typeface="Calibri" panose="020F0502020204030204" pitchFamily="34" charset="0"/>
                          <a:cs typeface="Calibri" panose="020F0502020204030204" pitchFamily="34" charset="0"/>
                        </a:rPr>
                        <a:t>Aug 10</a:t>
                      </a:r>
                    </a:p>
                    <a:p>
                      <a:pPr algn="l"/>
                      <a:r>
                        <a:rPr lang="en-CA" sz="1100" i="0" dirty="0">
                          <a:solidFill>
                            <a:schemeClr val="tx1"/>
                          </a:solidFill>
                          <a:latin typeface="Calibri" panose="020F0502020204030204" pitchFamily="34" charset="0"/>
                          <a:cs typeface="Calibri" panose="020F0502020204030204" pitchFamily="34" charset="0"/>
                        </a:rPr>
                        <a:t>Sept 14</a:t>
                      </a:r>
                    </a:p>
                    <a:p>
                      <a:pPr algn="l"/>
                      <a:r>
                        <a:rPr lang="en-CA" sz="1100" i="0" dirty="0">
                          <a:solidFill>
                            <a:schemeClr val="tx1"/>
                          </a:solidFill>
                          <a:latin typeface="Calibri" panose="020F0502020204030204" pitchFamily="34" charset="0"/>
                          <a:cs typeface="Calibri" panose="020F0502020204030204" pitchFamily="34" charset="0"/>
                        </a:rPr>
                        <a:t>Oct 12</a:t>
                      </a:r>
                    </a:p>
                    <a:p>
                      <a:pPr algn="l"/>
                      <a:r>
                        <a:rPr lang="en-CA" sz="1100" i="0" dirty="0">
                          <a:solidFill>
                            <a:schemeClr val="tx1"/>
                          </a:solidFill>
                          <a:latin typeface="Calibri" panose="020F0502020204030204" pitchFamily="34" charset="0"/>
                          <a:cs typeface="Calibri" panose="020F0502020204030204" pitchFamily="34" charset="0"/>
                        </a:rPr>
                        <a:t>Nov 9</a:t>
                      </a:r>
                    </a:p>
                    <a:p>
                      <a:pPr algn="l"/>
                      <a:r>
                        <a:rPr lang="en-CA" sz="1100" i="0" dirty="0">
                          <a:solidFill>
                            <a:schemeClr val="tx1"/>
                          </a:solidFill>
                          <a:latin typeface="Calibri" panose="020F0502020204030204" pitchFamily="34" charset="0"/>
                          <a:cs typeface="Calibri" panose="020F0502020204030204" pitchFamily="34" charset="0"/>
                        </a:rPr>
                        <a:t>Nov 23</a:t>
                      </a:r>
                    </a:p>
                    <a:p>
                      <a:pPr algn="l"/>
                      <a:r>
                        <a:rPr lang="en-CA" sz="1100" i="0" dirty="0">
                          <a:solidFill>
                            <a:schemeClr val="tx1"/>
                          </a:solidFill>
                          <a:latin typeface="Calibri" panose="020F0502020204030204" pitchFamily="34" charset="0"/>
                          <a:cs typeface="Calibri" panose="020F0502020204030204" pitchFamily="34" charset="0"/>
                        </a:rPr>
                        <a:t>Dec 14</a:t>
                      </a:r>
                    </a:p>
                  </a:txBody>
                  <a:tcPr marL="121920" marR="121920" marT="60960" marB="60960"/>
                </a:tc>
                <a:tc>
                  <a:txBody>
                    <a:bodyPr/>
                    <a:lstStyle/>
                    <a:p>
                      <a:pPr marL="0" lvl="0" indent="0" algn="l">
                        <a:buFont typeface="+mj-lt"/>
                        <a:buNone/>
                      </a:pPr>
                      <a:r>
                        <a:rPr lang="en-CA" sz="1100" dirty="0">
                          <a:solidFill>
                            <a:srgbClr val="000000"/>
                          </a:solidFill>
                          <a:latin typeface="Calibri" panose="020F0502020204030204" pitchFamily="34" charset="0"/>
                          <a:cs typeface="Calibri" panose="020F0502020204030204" pitchFamily="34" charset="0"/>
                        </a:rPr>
                        <a:t>Francis Lau – UVIC – </a:t>
                      </a:r>
                      <a:r>
                        <a:rPr lang="en-CA" sz="1100" i="1" dirty="0">
                          <a:solidFill>
                            <a:srgbClr val="00B0F0"/>
                          </a:solidFill>
                          <a:latin typeface="Calibri" panose="020F0502020204030204" pitchFamily="34" charset="0"/>
                          <a:cs typeface="Calibri" panose="020F0502020204030204" pitchFamily="34" charset="0"/>
                        </a:rPr>
                        <a:t>MSFHR REACH Grant, Special Topics Meeting #1 - Terminology</a:t>
                      </a:r>
                      <a:endParaRPr lang="en-CA" sz="1100" dirty="0">
                        <a:solidFill>
                          <a:srgbClr val="00B0F0"/>
                        </a:solidFill>
                        <a:latin typeface="Calibri" panose="020F0502020204030204" pitchFamily="34" charset="0"/>
                        <a:cs typeface="Calibri" panose="020F0502020204030204" pitchFamily="34" charset="0"/>
                      </a:endParaRPr>
                    </a:p>
                    <a:p>
                      <a:pPr marL="0" lvl="0" indent="0" algn="l">
                        <a:buFont typeface="+mj-lt"/>
                        <a:buNone/>
                      </a:pPr>
                      <a:r>
                        <a:rPr lang="en-CA" sz="1100" dirty="0">
                          <a:solidFill>
                            <a:srgbClr val="000000"/>
                          </a:solidFill>
                          <a:latin typeface="Calibri" panose="020F0502020204030204" pitchFamily="34" charset="0"/>
                          <a:cs typeface="Calibri" panose="020F0502020204030204" pitchFamily="34" charset="0"/>
                        </a:rPr>
                        <a:t>Francis Lau – UVIC – </a:t>
                      </a:r>
                      <a:r>
                        <a:rPr lang="en-CA" sz="1100" i="1" dirty="0">
                          <a:solidFill>
                            <a:srgbClr val="00B0F0"/>
                          </a:solidFill>
                          <a:latin typeface="Calibri" panose="020F0502020204030204" pitchFamily="34" charset="0"/>
                          <a:cs typeface="Calibri" panose="020F0502020204030204" pitchFamily="34" charset="0"/>
                        </a:rPr>
                        <a:t>MSFHR REACH Grant, Special Topics Meeting #2 - Terminology</a:t>
                      </a:r>
                      <a:endParaRPr lang="en-CA" sz="1100" dirty="0">
                        <a:solidFill>
                          <a:srgbClr val="00B0F0"/>
                        </a:solidFill>
                        <a:latin typeface="Calibri" panose="020F0502020204030204" pitchFamily="34" charset="0"/>
                        <a:cs typeface="Calibri" panose="020F0502020204030204" pitchFamily="34" charset="0"/>
                      </a:endParaRPr>
                    </a:p>
                    <a:p>
                      <a:pPr algn="l"/>
                      <a:r>
                        <a:rPr lang="en-CA" sz="1100" dirty="0">
                          <a:solidFill>
                            <a:srgbClr val="000000"/>
                          </a:solidFill>
                          <a:latin typeface="Calibri" panose="020F0502020204030204" pitchFamily="34" charset="0"/>
                          <a:cs typeface="Calibri" panose="020F0502020204030204" pitchFamily="34" charset="0"/>
                        </a:rPr>
                        <a:t>Francis Lau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#3 - Digital Health/EHR Functions</a:t>
                      </a:r>
                    </a:p>
                    <a:p>
                      <a:pPr algn="l"/>
                      <a:r>
                        <a:rPr lang="en-CA" sz="1100" dirty="0">
                          <a:solidFill>
                            <a:srgbClr val="000000"/>
                          </a:solidFill>
                          <a:latin typeface="Calibri" panose="020F0502020204030204" pitchFamily="34" charset="0"/>
                          <a:cs typeface="Calibri" panose="020F0502020204030204" pitchFamily="34" charset="0"/>
                        </a:rPr>
                        <a:t>Francis Lau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#4 - Digital Health/EHR Functions</a:t>
                      </a:r>
                    </a:p>
                    <a:p>
                      <a:pPr algn="l"/>
                      <a:r>
                        <a:rPr lang="en-CA" sz="1100" dirty="0">
                          <a:solidFill>
                            <a:srgbClr val="000000"/>
                          </a:solidFill>
                          <a:latin typeface="Calibri" panose="020F0502020204030204" pitchFamily="34" charset="0"/>
                          <a:cs typeface="Calibri" panose="020F0502020204030204" pitchFamily="34" charset="0"/>
                        </a:rPr>
                        <a:t>Marcy Antonio &amp; Kelly Davison – UVIC – </a:t>
                      </a:r>
                      <a:r>
                        <a:rPr lang="en-CA" sz="1100" i="1" dirty="0">
                          <a:solidFill>
                            <a:srgbClr val="00B0F0"/>
                          </a:solidFill>
                          <a:latin typeface="Calibri" panose="020F0502020204030204" pitchFamily="34" charset="0"/>
                          <a:cs typeface="Calibri" panose="020F0502020204030204" pitchFamily="34" charset="0"/>
                        </a:rPr>
                        <a:t>MSFHR REACH Grant,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Special Topics Meeting #5 - Policy &amp; Practice</a:t>
                      </a:r>
                    </a:p>
                    <a:p>
                      <a:pPr algn="l"/>
                      <a:r>
                        <a:rPr lang="en-CA" sz="1100" dirty="0">
                          <a:solidFill>
                            <a:srgbClr val="000000"/>
                          </a:solidFill>
                          <a:latin typeface="Calibri" panose="020F0502020204030204" pitchFamily="34" charset="0"/>
                          <a:cs typeface="Calibri" panose="020F0502020204030204" pitchFamily="34" charset="0"/>
                        </a:rPr>
                        <a:t>Marcy Antonio &amp; 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#6 - Policy &amp; Practice</a:t>
                      </a:r>
                    </a:p>
                    <a:p>
                      <a:pPr algn="l"/>
                      <a:r>
                        <a:rPr lang="en-CA" sz="1100" dirty="0">
                          <a:solidFill>
                            <a:srgbClr val="000000"/>
                          </a:solidFill>
                          <a:latin typeface="Calibri" panose="020F0502020204030204" pitchFamily="34" charset="0"/>
                          <a:cs typeface="Calibri" panose="020F0502020204030204" pitchFamily="34" charset="0"/>
                        </a:rPr>
                        <a:t>Karen Courtney &amp; 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#7 - Settings – Primary Care</a:t>
                      </a:r>
                    </a:p>
                    <a:p>
                      <a:pPr algn="l"/>
                      <a:r>
                        <a:rPr lang="en-CA" sz="1100" dirty="0">
                          <a:solidFill>
                            <a:srgbClr val="000000"/>
                          </a:solidFill>
                          <a:latin typeface="Calibri" panose="020F0502020204030204" pitchFamily="34" charset="0"/>
                          <a:cs typeface="Calibri" panose="020F0502020204030204" pitchFamily="34" charset="0"/>
                        </a:rPr>
                        <a:t>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#8 - Settings – Acute &amp; Tertiary Care</a:t>
                      </a:r>
                    </a:p>
                    <a:p>
                      <a:pPr algn="l"/>
                      <a:r>
                        <a:rPr lang="en-CA" sz="1100" dirty="0">
                          <a:solidFill>
                            <a:srgbClr val="000000"/>
                          </a:solidFill>
                          <a:latin typeface="Calibri" panose="020F0502020204030204" pitchFamily="34" charset="0"/>
                          <a:cs typeface="Calibri" panose="020F0502020204030204" pitchFamily="34" charset="0"/>
                        </a:rPr>
                        <a:t>Karen Courtney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a:t>
                      </a:r>
                      <a:r>
                        <a:rPr lang="en-CA" sz="1100" i="1" dirty="0">
                          <a:solidFill>
                            <a:srgbClr val="00B0F0"/>
                          </a:solidFill>
                          <a:latin typeface="Calibri" panose="020F0502020204030204" pitchFamily="34" charset="0"/>
                          <a:cs typeface="Calibri" panose="020F0502020204030204" pitchFamily="34" charset="0"/>
                        </a:rPr>
                        <a:t>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#9 - REACH Project Update</a:t>
                      </a:r>
                    </a:p>
                  </a:txBody>
                  <a:tcPr marL="121920" marR="121920" marT="60960" marB="60960"/>
                </a:tc>
                <a:extLst>
                  <a:ext uri="{0D108BD9-81ED-4DB2-BD59-A6C34878D82A}">
                    <a16:rowId xmlns:a16="http://schemas.microsoft.com/office/drawing/2014/main" val="1812840085"/>
                  </a:ext>
                </a:extLst>
              </a:tr>
            </a:tbl>
          </a:graphicData>
        </a:graphic>
      </p:graphicFrame>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11</a:t>
            </a:fld>
            <a:endParaRPr lang="en-CA"/>
          </a:p>
        </p:txBody>
      </p:sp>
    </p:spTree>
    <p:extLst>
      <p:ext uri="{BB962C8B-B14F-4D97-AF65-F5344CB8AC3E}">
        <p14:creationId xmlns:p14="http://schemas.microsoft.com/office/powerpoint/2010/main" val="145267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850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Tehmina Ahmad, University of Toronto – The case for a Canadian standard for 2SLGBTQIA+ medical education</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chemeClr val="bg1">
                    <a:lumMod val="85000"/>
                  </a:schemeClr>
                </a:solidFill>
              </a:rPr>
              <a:t>Update – Francis Lau – UVIC – </a:t>
            </a:r>
            <a:r>
              <a:rPr lang="en-CA" i="1" dirty="0">
                <a:solidFill>
                  <a:schemeClr val="bg1">
                    <a:lumMod val="85000"/>
                  </a:schemeClr>
                </a:solidFill>
              </a:rPr>
              <a:t>MSFHR REACH Grant, Digital Health/EHR Functions Meeting</a:t>
            </a:r>
            <a:endParaRPr lang="en-CA" dirty="0">
              <a:solidFill>
                <a:schemeClr val="bg1">
                  <a:lumMod val="85000"/>
                </a:schemeClr>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chemeClr val="bg1">
                    <a:lumMod val="85000"/>
                  </a:schemeClr>
                </a:solidFill>
              </a:rPr>
              <a:t>Schedule and Topics Review</a:t>
            </a:r>
          </a:p>
          <a:p>
            <a:pPr marL="457200" lvl="0" indent="-457200">
              <a:buFont typeface="+mj-lt"/>
              <a:buAutoNum type="arabicPeriod"/>
            </a:pPr>
            <a:r>
              <a:rPr lang="en-CA" dirty="0">
                <a:solidFill>
                  <a:srgbClr val="000000"/>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12</a:t>
            </a:fld>
            <a:endParaRPr lang="en-CA"/>
          </a:p>
        </p:txBody>
      </p:sp>
    </p:spTree>
    <p:extLst>
      <p:ext uri="{BB962C8B-B14F-4D97-AF65-F5344CB8AC3E}">
        <p14:creationId xmlns:p14="http://schemas.microsoft.com/office/powerpoint/2010/main" val="329999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FDBD9-10B0-4DA8-ACE3-459921A8CA6A}"/>
              </a:ext>
            </a:extLst>
          </p:cNvPr>
          <p:cNvSpPr>
            <a:spLocks noGrp="1"/>
          </p:cNvSpPr>
          <p:nvPr>
            <p:ph type="title"/>
          </p:nvPr>
        </p:nvSpPr>
        <p:spPr/>
        <p:txBody>
          <a:bodyPr/>
          <a:lstStyle/>
          <a:p>
            <a:r>
              <a:rPr lang="en-CA" dirty="0"/>
              <a:t>Thank you!</a:t>
            </a:r>
          </a:p>
        </p:txBody>
      </p:sp>
      <p:sp>
        <p:nvSpPr>
          <p:cNvPr id="7" name="Text Placeholder 6">
            <a:extLst>
              <a:ext uri="{FF2B5EF4-FFF2-40B4-BE49-F238E27FC236}">
                <a16:creationId xmlns:a16="http://schemas.microsoft.com/office/drawing/2014/main" id="{DC412520-E1A0-4218-B178-9AA1048E2C2F}"/>
              </a:ext>
            </a:extLst>
          </p:cNvPr>
          <p:cNvSpPr>
            <a:spLocks noGrp="1"/>
          </p:cNvSpPr>
          <p:nvPr>
            <p:ph type="body" sz="quarter" idx="1"/>
          </p:nvPr>
        </p:nvSpPr>
        <p:spPr/>
        <p:txBody>
          <a:bodyPr/>
          <a:lstStyle/>
          <a:p>
            <a:r>
              <a:rPr lang="en-CA" dirty="0"/>
              <a:t>kdavison@infoway-inforoute.ca</a:t>
            </a:r>
          </a:p>
        </p:txBody>
      </p:sp>
    </p:spTree>
    <p:extLst>
      <p:ext uri="{BB962C8B-B14F-4D97-AF65-F5344CB8AC3E}">
        <p14:creationId xmlns:p14="http://schemas.microsoft.com/office/powerpoint/2010/main" val="31637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85000" lnSpcReduction="20000"/>
          </a:bodyPr>
          <a:lstStyle/>
          <a:p>
            <a:pPr marL="457200" lvl="0" indent="-457200">
              <a:buFont typeface="+mj-lt"/>
              <a:buAutoNum type="arabicPeriod"/>
            </a:pPr>
            <a:r>
              <a:rPr lang="en-CA" dirty="0">
                <a:solidFill>
                  <a:srgbClr val="000000"/>
                </a:solidFill>
              </a:rPr>
              <a:t>Welcome and Acknowledgement </a:t>
            </a:r>
          </a:p>
          <a:p>
            <a:pPr marL="457200" lvl="0" indent="-457200">
              <a:buFont typeface="+mj-lt"/>
              <a:buAutoNum type="arabicPeriod"/>
            </a:pPr>
            <a:r>
              <a:rPr lang="en-CA" dirty="0">
                <a:solidFill>
                  <a:srgbClr val="000000"/>
                </a:solidFill>
              </a:rPr>
              <a:t>Purpose of Infoway Sex and Gender Working Group</a:t>
            </a:r>
          </a:p>
          <a:p>
            <a:pPr marL="457200" indent="-457200" rtl="0">
              <a:buFont typeface="+mj-lt"/>
              <a:buAutoNum type="arabicPeriod"/>
            </a:pPr>
            <a:r>
              <a:rPr lang="en-CA" sz="1900" dirty="0">
                <a:solidFill>
                  <a:srgbClr val="000000"/>
                </a:solidFill>
              </a:rPr>
              <a:t>Tehmina Ahmad, University of Toronto </a:t>
            </a:r>
            <a:r>
              <a:rPr lang="en-CA" sz="1900" dirty="0">
                <a:solidFill>
                  <a:srgbClr val="000000"/>
                </a:solidFill>
                <a:sym typeface="Helvetica Neue Light"/>
              </a:rPr>
              <a:t>– </a:t>
            </a:r>
            <a:r>
              <a:rPr lang="en-CA" sz="1900" i="1" dirty="0">
                <a:solidFill>
                  <a:srgbClr val="0000FF"/>
                </a:solidFill>
                <a:sym typeface="Helvetica Neue Light"/>
              </a:rPr>
              <a:t>The case for a Canadian standard for 2SLGBTQIA+ medical education</a:t>
            </a:r>
          </a:p>
          <a:p>
            <a:pPr marL="457200" lvl="0" indent="-457200">
              <a:buFont typeface="+mj-lt"/>
              <a:buAutoNum type="arabicPeriod"/>
            </a:pPr>
            <a:r>
              <a:rPr lang="en-CA" dirty="0">
                <a:solidFill>
                  <a:srgbClr val="000000"/>
                </a:solidFill>
              </a:rPr>
              <a:t>Group Discussion and/or Questions </a:t>
            </a:r>
          </a:p>
          <a:p>
            <a:pPr marL="457200" lvl="0" indent="-457200">
              <a:buFont typeface="+mj-lt"/>
              <a:buAutoNum type="arabicPeriod"/>
            </a:pPr>
            <a:r>
              <a:rPr lang="en-CA" dirty="0">
                <a:solidFill>
                  <a:srgbClr val="000000"/>
                </a:solidFill>
              </a:rPr>
              <a:t>Update – Karen Courtney – UVIC – </a:t>
            </a:r>
            <a:r>
              <a:rPr lang="en-CA" i="1" dirty="0">
                <a:solidFill>
                  <a:srgbClr val="0000FF"/>
                </a:solidFill>
              </a:rPr>
              <a:t>MSFHR REACH Grant, Digital Health/EHR Functions Meeting</a:t>
            </a:r>
          </a:p>
          <a:p>
            <a:pPr marL="457200" lvl="0" indent="-457200">
              <a:buFont typeface="+mj-lt"/>
              <a:buAutoNum type="arabicPeriod"/>
            </a:pPr>
            <a:r>
              <a:rPr lang="en-CA" dirty="0">
                <a:solidFill>
                  <a:srgbClr val="000000"/>
                </a:solidFill>
              </a:rPr>
              <a:t>Update – Karen Courtney – UVIC – </a:t>
            </a:r>
            <a:r>
              <a:rPr lang="en-CA" i="1" dirty="0">
                <a:solidFill>
                  <a:srgbClr val="0000FF"/>
                </a:solidFill>
              </a:rPr>
              <a:t>MSFHR REACH Grant, Meeting Plan</a:t>
            </a:r>
          </a:p>
          <a:p>
            <a:pPr marL="457200" lvl="0" indent="-457200">
              <a:buFont typeface="+mj-lt"/>
              <a:buAutoNum type="arabicPeriod"/>
            </a:pPr>
            <a:r>
              <a:rPr lang="en-CA" dirty="0">
                <a:solidFill>
                  <a:srgbClr val="000000"/>
                </a:solidFill>
              </a:rPr>
              <a:t>Schedule and Topics Review</a:t>
            </a:r>
          </a:p>
          <a:p>
            <a:pPr marL="457200" lvl="0" indent="-457200">
              <a:buFont typeface="+mj-lt"/>
              <a:buAutoNum type="arabicPeriod"/>
            </a:pPr>
            <a:r>
              <a:rPr lang="en-CA" dirty="0">
                <a:solidFill>
                  <a:srgbClr val="000000"/>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a:t>
            </a:fld>
            <a:endParaRPr lang="en-CA"/>
          </a:p>
        </p:txBody>
      </p:sp>
    </p:spTree>
    <p:extLst>
      <p:ext uri="{BB962C8B-B14F-4D97-AF65-F5344CB8AC3E}">
        <p14:creationId xmlns:p14="http://schemas.microsoft.com/office/powerpoint/2010/main" val="29051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Welcome and Acknowledgement</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1524" indent="0" rtl="0" fontAlgn="t">
              <a:buNone/>
            </a:pPr>
            <a:r>
              <a:rPr lang="en-CA" sz="1600" dirty="0"/>
              <a:t>We respectfully acknowledge that the land on which we are hosting this meeting – the land that sustains us – includes the ancestral territories of many First Peoples. Canada Health Infoway recognizes the colonial injustices experienced by Indigenous Peoples, many of which continue today and continue to affect their health and well-being. I invite all attendees to reflect on the privilege they have of living, working and playing in the territory from which you are joining this call, and invite you to commit yourself with me to having an open heart and an open mind; to forging culturally safe spaces for and relationships with Indigenous People including Two-Spirit people in Canadian health care; and in making a meaningful contribution to reconciliation through our shared work.</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a:t>
            </a:fld>
            <a:endParaRPr lang="en-CA"/>
          </a:p>
        </p:txBody>
      </p:sp>
    </p:spTree>
    <p:extLst>
      <p:ext uri="{BB962C8B-B14F-4D97-AF65-F5344CB8AC3E}">
        <p14:creationId xmlns:p14="http://schemas.microsoft.com/office/powerpoint/2010/main" val="397081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Purpose</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92500" lnSpcReduction="10000"/>
          </a:bodyPr>
          <a:lstStyle/>
          <a:p>
            <a:pPr marL="1524" indent="0">
              <a:buNone/>
            </a:pPr>
            <a:r>
              <a:rPr lang="en-US" b="1" i="1" kern="1200" dirty="0">
                <a:solidFill>
                  <a:srgbClr val="0000FF"/>
                </a:solidFill>
                <a:latin typeface="Arial" panose="020B0604020202020204" pitchFamily="34" charset="0"/>
                <a:cs typeface="Arial" panose="020B0604020202020204" pitchFamily="34" charset="0"/>
              </a:rPr>
              <a:t>Sex and Gender Working Group meeting every fourth Tuesday of month. Our next meeting is September 28th, 2021 at 9am PT/12pm ET.</a:t>
            </a:r>
            <a:endParaRPr lang="en-US" i="1" kern="1200" dirty="0">
              <a:solidFill>
                <a:srgbClr val="0000FF"/>
              </a:solidFill>
              <a:latin typeface="Arial" panose="020B0604020202020204" pitchFamily="34" charset="0"/>
              <a:cs typeface="Arial" panose="020B0604020202020204" pitchFamily="34" charset="0"/>
            </a:endParaRPr>
          </a:p>
          <a:p>
            <a:pPr marL="1524" indent="0">
              <a:buNone/>
            </a:pPr>
            <a:r>
              <a:rPr lang="en-US" kern="1200" dirty="0">
                <a:solidFill>
                  <a:schemeClr val="tx1"/>
                </a:solidFill>
                <a:latin typeface="Arial" panose="020B0604020202020204" pitchFamily="34" charset="0"/>
                <a:cs typeface="Arial" panose="020B0604020202020204" pitchFamily="34" charset="0"/>
              </a:rPr>
              <a:t>Bring your knowledge and experience to this working group to develop an implementation strategy to modernize sex and gender information practices in EHR systems in Canada. In this WG we will:</a:t>
            </a:r>
          </a:p>
          <a:p>
            <a:pPr marL="285750" indent="-285750"/>
            <a:r>
              <a:rPr lang="en-US" kern="1200" dirty="0">
                <a:solidFill>
                  <a:schemeClr val="tx1"/>
                </a:solidFill>
                <a:latin typeface="Arial" panose="020B0604020202020204" pitchFamily="34" charset="0"/>
                <a:cs typeface="Arial" panose="020B0604020202020204" pitchFamily="34" charset="0"/>
              </a:rPr>
              <a:t>Examine expanded definition, collection, use and sharing of sex-gender info in EHRs</a:t>
            </a:r>
          </a:p>
          <a:p>
            <a:pPr marL="285750" indent="-285750"/>
            <a:r>
              <a:rPr lang="en-US" kern="1200" dirty="0">
                <a:solidFill>
                  <a:schemeClr val="tx1"/>
                </a:solidFill>
                <a:latin typeface="Arial" panose="020B0604020202020204" pitchFamily="34" charset="0"/>
                <a:cs typeface="Arial" panose="020B0604020202020204" pitchFamily="34" charset="0"/>
              </a:rPr>
              <a:t>Discuss current research, practices, gaps and challenges</a:t>
            </a:r>
          </a:p>
          <a:p>
            <a:pPr marL="285750" indent="-285750"/>
            <a:r>
              <a:rPr lang="en-US" kern="1200" dirty="0">
                <a:solidFill>
                  <a:schemeClr val="tx1"/>
                </a:solidFill>
                <a:latin typeface="Arial" panose="020B0604020202020204" pitchFamily="34" charset="0"/>
                <a:cs typeface="Arial" panose="020B0604020202020204" pitchFamily="34" charset="0"/>
              </a:rPr>
              <a:t>Work to operationalize the Action Plan</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4</a:t>
            </a:fld>
            <a:endParaRPr lang="en-CA"/>
          </a:p>
        </p:txBody>
      </p:sp>
    </p:spTree>
    <p:extLst>
      <p:ext uri="{BB962C8B-B14F-4D97-AF65-F5344CB8AC3E}">
        <p14:creationId xmlns:p14="http://schemas.microsoft.com/office/powerpoint/2010/main" val="33383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850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indent="-457200" rtl="0">
              <a:buFont typeface="+mj-lt"/>
              <a:buAutoNum type="arabicPeriod"/>
            </a:pPr>
            <a:r>
              <a:rPr lang="en-CA" dirty="0">
                <a:solidFill>
                  <a:srgbClr val="000000"/>
                </a:solidFill>
              </a:rPr>
              <a:t>Tehmina Ahmad, University of Toronto </a:t>
            </a:r>
            <a:r>
              <a:rPr lang="en-CA" dirty="0">
                <a:solidFill>
                  <a:srgbClr val="000000"/>
                </a:solidFill>
                <a:sym typeface="Helvetica Neue Light"/>
              </a:rPr>
              <a:t>– </a:t>
            </a:r>
            <a:r>
              <a:rPr lang="en-CA" i="1" dirty="0">
                <a:solidFill>
                  <a:srgbClr val="0000FF"/>
                </a:solidFill>
                <a:sym typeface="Helvetica Neue Light"/>
              </a:rPr>
              <a:t>The case for a Canadian standard for 2SLGBTQIA+ medical education</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Digital Health/EHR Functions Meeting</a:t>
            </a:r>
            <a:endParaRPr lang="en-CA" dirty="0">
              <a:solidFill>
                <a:schemeClr val="bg1">
                  <a:lumMod val="85000"/>
                </a:schemeClr>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chemeClr val="bg1">
                    <a:lumMod val="85000"/>
                  </a:schemeClr>
                </a:solidFill>
              </a:rPr>
              <a:t>Schedule and Topics Review</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5</a:t>
            </a:fld>
            <a:endParaRPr lang="en-CA"/>
          </a:p>
        </p:txBody>
      </p:sp>
    </p:spTree>
    <p:extLst>
      <p:ext uri="{BB962C8B-B14F-4D97-AF65-F5344CB8AC3E}">
        <p14:creationId xmlns:p14="http://schemas.microsoft.com/office/powerpoint/2010/main" val="57905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850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Tehmina Ahmad, University of Toronto – The case for a Canadian standard for 2SLGBTQIA+ medical education</a:t>
            </a:r>
          </a:p>
          <a:p>
            <a:pPr marL="457200" lvl="0" indent="-457200">
              <a:buFont typeface="+mj-lt"/>
              <a:buAutoNum type="arabicPeriod"/>
            </a:pPr>
            <a:r>
              <a:rPr lang="en-CA" dirty="0">
                <a:solidFill>
                  <a:srgbClr val="000000"/>
                </a:solidFill>
              </a:rPr>
              <a:t>Group Discussion and/or Questions </a:t>
            </a:r>
          </a:p>
          <a:p>
            <a:pPr marL="457200" lvl="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Digital Health/EHR Functions Meeting</a:t>
            </a:r>
            <a:endParaRPr lang="en-CA" dirty="0">
              <a:solidFill>
                <a:schemeClr val="bg1">
                  <a:lumMod val="85000"/>
                </a:schemeClr>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chemeClr val="bg1">
                    <a:lumMod val="85000"/>
                  </a:schemeClr>
                </a:solidFill>
              </a:rPr>
              <a:t>Schedule and Topics Review</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6</a:t>
            </a:fld>
            <a:endParaRPr lang="en-CA"/>
          </a:p>
        </p:txBody>
      </p:sp>
    </p:spTree>
    <p:extLst>
      <p:ext uri="{BB962C8B-B14F-4D97-AF65-F5344CB8AC3E}">
        <p14:creationId xmlns:p14="http://schemas.microsoft.com/office/powerpoint/2010/main" val="234668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850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Tehmina Ahmad, University of Toronto – The case for a Canadian standard for 2SLGBTQIA+ medical education</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rgbClr val="000000"/>
                </a:solidFill>
              </a:rPr>
              <a:t>Update – Karen Courtney – UVIC – </a:t>
            </a:r>
            <a:r>
              <a:rPr lang="en-CA" i="1" dirty="0">
                <a:solidFill>
                  <a:srgbClr val="0000FF"/>
                </a:solidFill>
              </a:rPr>
              <a:t>MSFHR REACH Grant, Digital Health/EHR Functions Meeting</a:t>
            </a:r>
            <a:endParaRPr lang="en-CA" dirty="0">
              <a:solidFill>
                <a:srgbClr val="000000"/>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chemeClr val="bg1">
                    <a:lumMod val="85000"/>
                  </a:schemeClr>
                </a:solidFill>
              </a:rPr>
              <a:t>Schedule and Topics Review</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7</a:t>
            </a:fld>
            <a:endParaRPr lang="en-CA"/>
          </a:p>
        </p:txBody>
      </p:sp>
    </p:spTree>
    <p:extLst>
      <p:ext uri="{BB962C8B-B14F-4D97-AF65-F5344CB8AC3E}">
        <p14:creationId xmlns:p14="http://schemas.microsoft.com/office/powerpoint/2010/main" val="155091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850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Tehmina Ahmad, University of Toronto – The case for a Canadian standard for 2SLGBTQIA+ medical education</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Digital Health/EHR Functions Meeting</a:t>
            </a:r>
            <a:endParaRPr lang="en-CA" dirty="0">
              <a:solidFill>
                <a:schemeClr val="bg1">
                  <a:lumMod val="85000"/>
                </a:schemeClr>
              </a:solidFill>
            </a:endParaRPr>
          </a:p>
          <a:p>
            <a:pPr marL="457200" indent="-457200">
              <a:buFont typeface="+mj-lt"/>
              <a:buAutoNum type="arabicPeriod"/>
            </a:pPr>
            <a:r>
              <a:rPr lang="en-CA" dirty="0">
                <a:solidFill>
                  <a:srgbClr val="000000"/>
                </a:solidFill>
              </a:rPr>
              <a:t>Update – Karen Courtney – UVIC – </a:t>
            </a:r>
            <a:r>
              <a:rPr lang="en-CA" i="1" dirty="0">
                <a:solidFill>
                  <a:srgbClr val="0000FF"/>
                </a:solidFill>
              </a:rPr>
              <a:t>MSFHR REACH Grant, Meeting Plan</a:t>
            </a:r>
          </a:p>
          <a:p>
            <a:pPr marL="457200" lvl="0" indent="-457200">
              <a:buFont typeface="+mj-lt"/>
              <a:buAutoNum type="arabicPeriod"/>
            </a:pPr>
            <a:r>
              <a:rPr lang="en-CA" dirty="0">
                <a:solidFill>
                  <a:schemeClr val="bg1">
                    <a:lumMod val="85000"/>
                  </a:schemeClr>
                </a:solidFill>
              </a:rPr>
              <a:t>Schedule and Topics Review</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8</a:t>
            </a:fld>
            <a:endParaRPr lang="en-CA"/>
          </a:p>
        </p:txBody>
      </p:sp>
    </p:spTree>
    <p:extLst>
      <p:ext uri="{BB962C8B-B14F-4D97-AF65-F5344CB8AC3E}">
        <p14:creationId xmlns:p14="http://schemas.microsoft.com/office/powerpoint/2010/main" val="191961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850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Tehmina Ahmad, University of Toronto – The case for a Canadian standard for 2SLGBTQIA+ medical education</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Digital Health/EHR Functions Meeting</a:t>
            </a:r>
            <a:endParaRPr lang="en-CA" dirty="0">
              <a:solidFill>
                <a:schemeClr val="bg1">
                  <a:lumMod val="85000"/>
                </a:schemeClr>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rgbClr val="000000"/>
                </a:solidFill>
              </a:rPr>
              <a:t>Schedule and Topics Review</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9</a:t>
            </a:fld>
            <a:endParaRPr lang="en-CA"/>
          </a:p>
        </p:txBody>
      </p:sp>
    </p:spTree>
    <p:extLst>
      <p:ext uri="{BB962C8B-B14F-4D97-AF65-F5344CB8AC3E}">
        <p14:creationId xmlns:p14="http://schemas.microsoft.com/office/powerpoint/2010/main" val="5971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42268</TotalTime>
  <Words>1350</Words>
  <Application>Microsoft Office PowerPoint</Application>
  <PresentationFormat>On-screen Show (16:9)</PresentationFormat>
  <Paragraphs>165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Helvetica Neue</vt:lpstr>
      <vt:lpstr>Calibri</vt:lpstr>
      <vt:lpstr>Helvetica Neue Light</vt:lpstr>
      <vt:lpstr>Canada Health Infoway</vt:lpstr>
      <vt:lpstr>Sex and Gender Working Group</vt:lpstr>
      <vt:lpstr>Agenda</vt:lpstr>
      <vt:lpstr>Welcome and Acknowledgement</vt:lpstr>
      <vt:lpstr>Purpose</vt:lpstr>
      <vt:lpstr>Agenda</vt:lpstr>
      <vt:lpstr>Agenda</vt:lpstr>
      <vt:lpstr>Agenda</vt:lpstr>
      <vt:lpstr>Agenda</vt:lpstr>
      <vt:lpstr>Agenda</vt:lpstr>
      <vt:lpstr>Schedule and Topics Review</vt:lpstr>
      <vt:lpstr>Schedule and Topics Review …cont’d</vt:lpstr>
      <vt:lpstr>Agenda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Davison , Kelly</cp:lastModifiedBy>
  <cp:revision>514</cp:revision>
  <dcterms:created xsi:type="dcterms:W3CDTF">2018-11-29T01:44:37Z</dcterms:created>
  <dcterms:modified xsi:type="dcterms:W3CDTF">2021-08-24T15:52:48Z</dcterms:modified>
</cp:coreProperties>
</file>