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1" r:id="rId5"/>
    <p:sldId id="262" r:id="rId6"/>
    <p:sldId id="263" r:id="rId7"/>
    <p:sldId id="260" r:id="rId8"/>
    <p:sldId id="258"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4" d="100"/>
          <a:sy n="64" d="100"/>
        </p:scale>
        <p:origin x="556"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63D996-D03F-43EE-B82F-583D12D5884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E811F5E-3A2B-49F7-BA09-2163C0A264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C988E15-B407-4584-B2E9-04669D9219B6}"/>
              </a:ext>
            </a:extLst>
          </p:cNvPr>
          <p:cNvSpPr>
            <a:spLocks noGrp="1"/>
          </p:cNvSpPr>
          <p:nvPr>
            <p:ph type="dt" sz="half" idx="10"/>
          </p:nvPr>
        </p:nvSpPr>
        <p:spPr/>
        <p:txBody>
          <a:bodyPr/>
          <a:lstStyle/>
          <a:p>
            <a:fld id="{F7A49D3C-A5F6-44E8-8A2F-30C97AB85413}" type="datetimeFigureOut">
              <a:rPr lang="en-US" smtClean="0"/>
              <a:t>1/18/2023</a:t>
            </a:fld>
            <a:endParaRPr lang="en-US"/>
          </a:p>
        </p:txBody>
      </p:sp>
      <p:sp>
        <p:nvSpPr>
          <p:cNvPr id="5" name="Footer Placeholder 4">
            <a:extLst>
              <a:ext uri="{FF2B5EF4-FFF2-40B4-BE49-F238E27FC236}">
                <a16:creationId xmlns:a16="http://schemas.microsoft.com/office/drawing/2014/main" id="{01D25A25-FF24-4237-A9DA-E379B0CC1E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3D79FA-5747-48C0-B4CC-C4423B102217}"/>
              </a:ext>
            </a:extLst>
          </p:cNvPr>
          <p:cNvSpPr>
            <a:spLocks noGrp="1"/>
          </p:cNvSpPr>
          <p:nvPr>
            <p:ph type="sldNum" sz="quarter" idx="12"/>
          </p:nvPr>
        </p:nvSpPr>
        <p:spPr/>
        <p:txBody>
          <a:bodyPr/>
          <a:lstStyle/>
          <a:p>
            <a:fld id="{AB6E1EE1-1417-4E6C-9D5D-1CBF1C236910}" type="slidenum">
              <a:rPr lang="en-US" smtClean="0"/>
              <a:t>‹#›</a:t>
            </a:fld>
            <a:endParaRPr lang="en-US"/>
          </a:p>
        </p:txBody>
      </p:sp>
    </p:spTree>
    <p:extLst>
      <p:ext uri="{BB962C8B-B14F-4D97-AF65-F5344CB8AC3E}">
        <p14:creationId xmlns:p14="http://schemas.microsoft.com/office/powerpoint/2010/main" val="21498327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329EC-4960-4729-B69B-6A95214EC0D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3DA6F5D-B3CD-4614-BB99-35A0C9F29DA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A2B2BE-F8CF-4D4B-8C87-4D997DAC0450}"/>
              </a:ext>
            </a:extLst>
          </p:cNvPr>
          <p:cNvSpPr>
            <a:spLocks noGrp="1"/>
          </p:cNvSpPr>
          <p:nvPr>
            <p:ph type="dt" sz="half" idx="10"/>
          </p:nvPr>
        </p:nvSpPr>
        <p:spPr/>
        <p:txBody>
          <a:bodyPr/>
          <a:lstStyle/>
          <a:p>
            <a:fld id="{F7A49D3C-A5F6-44E8-8A2F-30C97AB85413}" type="datetimeFigureOut">
              <a:rPr lang="en-US" smtClean="0"/>
              <a:t>1/18/2023</a:t>
            </a:fld>
            <a:endParaRPr lang="en-US"/>
          </a:p>
        </p:txBody>
      </p:sp>
      <p:sp>
        <p:nvSpPr>
          <p:cNvPr id="5" name="Footer Placeholder 4">
            <a:extLst>
              <a:ext uri="{FF2B5EF4-FFF2-40B4-BE49-F238E27FC236}">
                <a16:creationId xmlns:a16="http://schemas.microsoft.com/office/drawing/2014/main" id="{24BA6253-597F-46E3-BF4D-43403352D4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10E39BB-B8D6-473F-B956-D40FEB39FED8}"/>
              </a:ext>
            </a:extLst>
          </p:cNvPr>
          <p:cNvSpPr>
            <a:spLocks noGrp="1"/>
          </p:cNvSpPr>
          <p:nvPr>
            <p:ph type="sldNum" sz="quarter" idx="12"/>
          </p:nvPr>
        </p:nvSpPr>
        <p:spPr/>
        <p:txBody>
          <a:bodyPr/>
          <a:lstStyle/>
          <a:p>
            <a:fld id="{AB6E1EE1-1417-4E6C-9D5D-1CBF1C236910}" type="slidenum">
              <a:rPr lang="en-US" smtClean="0"/>
              <a:t>‹#›</a:t>
            </a:fld>
            <a:endParaRPr lang="en-US"/>
          </a:p>
        </p:txBody>
      </p:sp>
    </p:spTree>
    <p:extLst>
      <p:ext uri="{BB962C8B-B14F-4D97-AF65-F5344CB8AC3E}">
        <p14:creationId xmlns:p14="http://schemas.microsoft.com/office/powerpoint/2010/main" val="3766429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8F42C42-3CF0-49B6-998D-233EE9FCA9F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E43107A-4789-40D2-B334-8455671DE91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3A19220-76D0-4F24-ADD9-04D65677D725}"/>
              </a:ext>
            </a:extLst>
          </p:cNvPr>
          <p:cNvSpPr>
            <a:spLocks noGrp="1"/>
          </p:cNvSpPr>
          <p:nvPr>
            <p:ph type="dt" sz="half" idx="10"/>
          </p:nvPr>
        </p:nvSpPr>
        <p:spPr/>
        <p:txBody>
          <a:bodyPr/>
          <a:lstStyle/>
          <a:p>
            <a:fld id="{F7A49D3C-A5F6-44E8-8A2F-30C97AB85413}" type="datetimeFigureOut">
              <a:rPr lang="en-US" smtClean="0"/>
              <a:t>1/18/2023</a:t>
            </a:fld>
            <a:endParaRPr lang="en-US"/>
          </a:p>
        </p:txBody>
      </p:sp>
      <p:sp>
        <p:nvSpPr>
          <p:cNvPr id="5" name="Footer Placeholder 4">
            <a:extLst>
              <a:ext uri="{FF2B5EF4-FFF2-40B4-BE49-F238E27FC236}">
                <a16:creationId xmlns:a16="http://schemas.microsoft.com/office/drawing/2014/main" id="{9A0849D8-AF10-444C-AC48-8AD2B9C5D1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155527-13B7-4675-9A15-04BEB7FE3742}"/>
              </a:ext>
            </a:extLst>
          </p:cNvPr>
          <p:cNvSpPr>
            <a:spLocks noGrp="1"/>
          </p:cNvSpPr>
          <p:nvPr>
            <p:ph type="sldNum" sz="quarter" idx="12"/>
          </p:nvPr>
        </p:nvSpPr>
        <p:spPr/>
        <p:txBody>
          <a:bodyPr/>
          <a:lstStyle/>
          <a:p>
            <a:fld id="{AB6E1EE1-1417-4E6C-9D5D-1CBF1C236910}" type="slidenum">
              <a:rPr lang="en-US" smtClean="0"/>
              <a:t>‹#›</a:t>
            </a:fld>
            <a:endParaRPr lang="en-US"/>
          </a:p>
        </p:txBody>
      </p:sp>
    </p:spTree>
    <p:extLst>
      <p:ext uri="{BB962C8B-B14F-4D97-AF65-F5344CB8AC3E}">
        <p14:creationId xmlns:p14="http://schemas.microsoft.com/office/powerpoint/2010/main" val="40758999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B61602-52F1-4683-B045-9091FB473F4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BEB9FA1-B140-4616-A56F-1881FDAF7D0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11DEE0-9802-41F4-B880-FB221B569222}"/>
              </a:ext>
            </a:extLst>
          </p:cNvPr>
          <p:cNvSpPr>
            <a:spLocks noGrp="1"/>
          </p:cNvSpPr>
          <p:nvPr>
            <p:ph type="dt" sz="half" idx="10"/>
          </p:nvPr>
        </p:nvSpPr>
        <p:spPr/>
        <p:txBody>
          <a:bodyPr/>
          <a:lstStyle/>
          <a:p>
            <a:fld id="{F7A49D3C-A5F6-44E8-8A2F-30C97AB85413}" type="datetimeFigureOut">
              <a:rPr lang="en-US" smtClean="0"/>
              <a:t>1/18/2023</a:t>
            </a:fld>
            <a:endParaRPr lang="en-US"/>
          </a:p>
        </p:txBody>
      </p:sp>
      <p:sp>
        <p:nvSpPr>
          <p:cNvPr id="5" name="Footer Placeholder 4">
            <a:extLst>
              <a:ext uri="{FF2B5EF4-FFF2-40B4-BE49-F238E27FC236}">
                <a16:creationId xmlns:a16="http://schemas.microsoft.com/office/drawing/2014/main" id="{94937BAC-3A71-4B4C-95F2-51EAB318B2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329D3A-607D-47ED-B97A-0462648D4364}"/>
              </a:ext>
            </a:extLst>
          </p:cNvPr>
          <p:cNvSpPr>
            <a:spLocks noGrp="1"/>
          </p:cNvSpPr>
          <p:nvPr>
            <p:ph type="sldNum" sz="quarter" idx="12"/>
          </p:nvPr>
        </p:nvSpPr>
        <p:spPr/>
        <p:txBody>
          <a:bodyPr/>
          <a:lstStyle/>
          <a:p>
            <a:fld id="{AB6E1EE1-1417-4E6C-9D5D-1CBF1C236910}" type="slidenum">
              <a:rPr lang="en-US" smtClean="0"/>
              <a:t>‹#›</a:t>
            </a:fld>
            <a:endParaRPr lang="en-US"/>
          </a:p>
        </p:txBody>
      </p:sp>
    </p:spTree>
    <p:extLst>
      <p:ext uri="{BB962C8B-B14F-4D97-AF65-F5344CB8AC3E}">
        <p14:creationId xmlns:p14="http://schemas.microsoft.com/office/powerpoint/2010/main" val="3100890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2D0AFA-A223-4952-AA3D-32C235FB834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36B5289-1789-406E-9F0E-30A8D62E662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614AD99-BCA8-4F4A-9451-ECF4F40270FA}"/>
              </a:ext>
            </a:extLst>
          </p:cNvPr>
          <p:cNvSpPr>
            <a:spLocks noGrp="1"/>
          </p:cNvSpPr>
          <p:nvPr>
            <p:ph type="dt" sz="half" idx="10"/>
          </p:nvPr>
        </p:nvSpPr>
        <p:spPr/>
        <p:txBody>
          <a:bodyPr/>
          <a:lstStyle/>
          <a:p>
            <a:fld id="{F7A49D3C-A5F6-44E8-8A2F-30C97AB85413}" type="datetimeFigureOut">
              <a:rPr lang="en-US" smtClean="0"/>
              <a:t>1/18/2023</a:t>
            </a:fld>
            <a:endParaRPr lang="en-US"/>
          </a:p>
        </p:txBody>
      </p:sp>
      <p:sp>
        <p:nvSpPr>
          <p:cNvPr id="5" name="Footer Placeholder 4">
            <a:extLst>
              <a:ext uri="{FF2B5EF4-FFF2-40B4-BE49-F238E27FC236}">
                <a16:creationId xmlns:a16="http://schemas.microsoft.com/office/drawing/2014/main" id="{1D393894-8C11-4186-9ABB-A7CD2F98B4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20121E-0D77-4F2C-A882-75BAFC5F1373}"/>
              </a:ext>
            </a:extLst>
          </p:cNvPr>
          <p:cNvSpPr>
            <a:spLocks noGrp="1"/>
          </p:cNvSpPr>
          <p:nvPr>
            <p:ph type="sldNum" sz="quarter" idx="12"/>
          </p:nvPr>
        </p:nvSpPr>
        <p:spPr/>
        <p:txBody>
          <a:bodyPr/>
          <a:lstStyle/>
          <a:p>
            <a:fld id="{AB6E1EE1-1417-4E6C-9D5D-1CBF1C236910}" type="slidenum">
              <a:rPr lang="en-US" smtClean="0"/>
              <a:t>‹#›</a:t>
            </a:fld>
            <a:endParaRPr lang="en-US"/>
          </a:p>
        </p:txBody>
      </p:sp>
    </p:spTree>
    <p:extLst>
      <p:ext uri="{BB962C8B-B14F-4D97-AF65-F5344CB8AC3E}">
        <p14:creationId xmlns:p14="http://schemas.microsoft.com/office/powerpoint/2010/main" val="29867940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FD507D-5DFC-41DA-B118-4612EA4B60E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F77E97-28F6-4B37-B546-127687C72FD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EF22A6B-BBF5-4297-A27E-00115FDF478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CB034E-137A-4FB8-986D-0B397232B14B}"/>
              </a:ext>
            </a:extLst>
          </p:cNvPr>
          <p:cNvSpPr>
            <a:spLocks noGrp="1"/>
          </p:cNvSpPr>
          <p:nvPr>
            <p:ph type="dt" sz="half" idx="10"/>
          </p:nvPr>
        </p:nvSpPr>
        <p:spPr/>
        <p:txBody>
          <a:bodyPr/>
          <a:lstStyle/>
          <a:p>
            <a:fld id="{F7A49D3C-A5F6-44E8-8A2F-30C97AB85413}" type="datetimeFigureOut">
              <a:rPr lang="en-US" smtClean="0"/>
              <a:t>1/18/2023</a:t>
            </a:fld>
            <a:endParaRPr lang="en-US"/>
          </a:p>
        </p:txBody>
      </p:sp>
      <p:sp>
        <p:nvSpPr>
          <p:cNvPr id="6" name="Footer Placeholder 5">
            <a:extLst>
              <a:ext uri="{FF2B5EF4-FFF2-40B4-BE49-F238E27FC236}">
                <a16:creationId xmlns:a16="http://schemas.microsoft.com/office/drawing/2014/main" id="{F0B9D480-FD88-44C6-95BD-E4563E97470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3FEE84-5439-49F2-BE32-DA6B5687A434}"/>
              </a:ext>
            </a:extLst>
          </p:cNvPr>
          <p:cNvSpPr>
            <a:spLocks noGrp="1"/>
          </p:cNvSpPr>
          <p:nvPr>
            <p:ph type="sldNum" sz="quarter" idx="12"/>
          </p:nvPr>
        </p:nvSpPr>
        <p:spPr/>
        <p:txBody>
          <a:bodyPr/>
          <a:lstStyle/>
          <a:p>
            <a:fld id="{AB6E1EE1-1417-4E6C-9D5D-1CBF1C236910}" type="slidenum">
              <a:rPr lang="en-US" smtClean="0"/>
              <a:t>‹#›</a:t>
            </a:fld>
            <a:endParaRPr lang="en-US"/>
          </a:p>
        </p:txBody>
      </p:sp>
    </p:spTree>
    <p:extLst>
      <p:ext uri="{BB962C8B-B14F-4D97-AF65-F5344CB8AC3E}">
        <p14:creationId xmlns:p14="http://schemas.microsoft.com/office/powerpoint/2010/main" val="22870831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EBB585-2D38-4BBD-A917-288EBB6D5AD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7DA4604-1851-4B26-A2A6-B8E83D9574B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F44E8B7-1E61-4EAD-856F-06B1B7D61A6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BADFD85-B86C-46D8-92E5-1D2E821BFCB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1047242-3C71-49E3-B8B7-C5E85876DCC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51C18AA-4BF4-411A-B45B-CAC656219ED2}"/>
              </a:ext>
            </a:extLst>
          </p:cNvPr>
          <p:cNvSpPr>
            <a:spLocks noGrp="1"/>
          </p:cNvSpPr>
          <p:nvPr>
            <p:ph type="dt" sz="half" idx="10"/>
          </p:nvPr>
        </p:nvSpPr>
        <p:spPr/>
        <p:txBody>
          <a:bodyPr/>
          <a:lstStyle/>
          <a:p>
            <a:fld id="{F7A49D3C-A5F6-44E8-8A2F-30C97AB85413}" type="datetimeFigureOut">
              <a:rPr lang="en-US" smtClean="0"/>
              <a:t>1/18/2023</a:t>
            </a:fld>
            <a:endParaRPr lang="en-US"/>
          </a:p>
        </p:txBody>
      </p:sp>
      <p:sp>
        <p:nvSpPr>
          <p:cNvPr id="8" name="Footer Placeholder 7">
            <a:extLst>
              <a:ext uri="{FF2B5EF4-FFF2-40B4-BE49-F238E27FC236}">
                <a16:creationId xmlns:a16="http://schemas.microsoft.com/office/drawing/2014/main" id="{CE222871-97F1-45C1-B641-E2D1E54B76B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8F60F44-3A35-4A9A-98A9-9E89729A7F24}"/>
              </a:ext>
            </a:extLst>
          </p:cNvPr>
          <p:cNvSpPr>
            <a:spLocks noGrp="1"/>
          </p:cNvSpPr>
          <p:nvPr>
            <p:ph type="sldNum" sz="quarter" idx="12"/>
          </p:nvPr>
        </p:nvSpPr>
        <p:spPr/>
        <p:txBody>
          <a:bodyPr/>
          <a:lstStyle/>
          <a:p>
            <a:fld id="{AB6E1EE1-1417-4E6C-9D5D-1CBF1C236910}" type="slidenum">
              <a:rPr lang="en-US" smtClean="0"/>
              <a:t>‹#›</a:t>
            </a:fld>
            <a:endParaRPr lang="en-US"/>
          </a:p>
        </p:txBody>
      </p:sp>
    </p:spTree>
    <p:extLst>
      <p:ext uri="{BB962C8B-B14F-4D97-AF65-F5344CB8AC3E}">
        <p14:creationId xmlns:p14="http://schemas.microsoft.com/office/powerpoint/2010/main" val="53962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6A4F61-E771-4FC2-A607-B79DFBDFA20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CB9071E-A0B7-4D31-8067-2EFD265D8F5E}"/>
              </a:ext>
            </a:extLst>
          </p:cNvPr>
          <p:cNvSpPr>
            <a:spLocks noGrp="1"/>
          </p:cNvSpPr>
          <p:nvPr>
            <p:ph type="dt" sz="half" idx="10"/>
          </p:nvPr>
        </p:nvSpPr>
        <p:spPr/>
        <p:txBody>
          <a:bodyPr/>
          <a:lstStyle/>
          <a:p>
            <a:fld id="{F7A49D3C-A5F6-44E8-8A2F-30C97AB85413}" type="datetimeFigureOut">
              <a:rPr lang="en-US" smtClean="0"/>
              <a:t>1/18/2023</a:t>
            </a:fld>
            <a:endParaRPr lang="en-US"/>
          </a:p>
        </p:txBody>
      </p:sp>
      <p:sp>
        <p:nvSpPr>
          <p:cNvPr id="4" name="Footer Placeholder 3">
            <a:extLst>
              <a:ext uri="{FF2B5EF4-FFF2-40B4-BE49-F238E27FC236}">
                <a16:creationId xmlns:a16="http://schemas.microsoft.com/office/drawing/2014/main" id="{DBE637FC-498A-4CAA-A372-44D89C3473E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BBEE50C-B9A3-4322-812D-C56B8A8A11EC}"/>
              </a:ext>
            </a:extLst>
          </p:cNvPr>
          <p:cNvSpPr>
            <a:spLocks noGrp="1"/>
          </p:cNvSpPr>
          <p:nvPr>
            <p:ph type="sldNum" sz="quarter" idx="12"/>
          </p:nvPr>
        </p:nvSpPr>
        <p:spPr/>
        <p:txBody>
          <a:bodyPr/>
          <a:lstStyle/>
          <a:p>
            <a:fld id="{AB6E1EE1-1417-4E6C-9D5D-1CBF1C236910}" type="slidenum">
              <a:rPr lang="en-US" smtClean="0"/>
              <a:t>‹#›</a:t>
            </a:fld>
            <a:endParaRPr lang="en-US"/>
          </a:p>
        </p:txBody>
      </p:sp>
    </p:spTree>
    <p:extLst>
      <p:ext uri="{BB962C8B-B14F-4D97-AF65-F5344CB8AC3E}">
        <p14:creationId xmlns:p14="http://schemas.microsoft.com/office/powerpoint/2010/main" val="1273450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41E5319-90EB-4409-9E48-A09D83E26986}"/>
              </a:ext>
            </a:extLst>
          </p:cNvPr>
          <p:cNvSpPr>
            <a:spLocks noGrp="1"/>
          </p:cNvSpPr>
          <p:nvPr>
            <p:ph type="dt" sz="half" idx="10"/>
          </p:nvPr>
        </p:nvSpPr>
        <p:spPr/>
        <p:txBody>
          <a:bodyPr/>
          <a:lstStyle/>
          <a:p>
            <a:fld id="{F7A49D3C-A5F6-44E8-8A2F-30C97AB85413}" type="datetimeFigureOut">
              <a:rPr lang="en-US" smtClean="0"/>
              <a:t>1/18/2023</a:t>
            </a:fld>
            <a:endParaRPr lang="en-US"/>
          </a:p>
        </p:txBody>
      </p:sp>
      <p:sp>
        <p:nvSpPr>
          <p:cNvPr id="3" name="Footer Placeholder 2">
            <a:extLst>
              <a:ext uri="{FF2B5EF4-FFF2-40B4-BE49-F238E27FC236}">
                <a16:creationId xmlns:a16="http://schemas.microsoft.com/office/drawing/2014/main" id="{4E1E1F54-1F45-48CF-90FE-D32E7530F0D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B4DD06B-56A5-4344-BA32-1BA206A593E3}"/>
              </a:ext>
            </a:extLst>
          </p:cNvPr>
          <p:cNvSpPr>
            <a:spLocks noGrp="1"/>
          </p:cNvSpPr>
          <p:nvPr>
            <p:ph type="sldNum" sz="quarter" idx="12"/>
          </p:nvPr>
        </p:nvSpPr>
        <p:spPr/>
        <p:txBody>
          <a:bodyPr/>
          <a:lstStyle/>
          <a:p>
            <a:fld id="{AB6E1EE1-1417-4E6C-9D5D-1CBF1C236910}" type="slidenum">
              <a:rPr lang="en-US" smtClean="0"/>
              <a:t>‹#›</a:t>
            </a:fld>
            <a:endParaRPr lang="en-US"/>
          </a:p>
        </p:txBody>
      </p:sp>
    </p:spTree>
    <p:extLst>
      <p:ext uri="{BB962C8B-B14F-4D97-AF65-F5344CB8AC3E}">
        <p14:creationId xmlns:p14="http://schemas.microsoft.com/office/powerpoint/2010/main" val="14487542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25C47E-FF3D-4222-980A-5181B66F7C4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12771CC-A231-4B70-BCAD-E6B1FCFA32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B9FFF80-1229-4420-9BF0-E69790F89E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3ABE6C-423C-4F31-B570-6091A141153B}"/>
              </a:ext>
            </a:extLst>
          </p:cNvPr>
          <p:cNvSpPr>
            <a:spLocks noGrp="1"/>
          </p:cNvSpPr>
          <p:nvPr>
            <p:ph type="dt" sz="half" idx="10"/>
          </p:nvPr>
        </p:nvSpPr>
        <p:spPr/>
        <p:txBody>
          <a:bodyPr/>
          <a:lstStyle/>
          <a:p>
            <a:fld id="{F7A49D3C-A5F6-44E8-8A2F-30C97AB85413}" type="datetimeFigureOut">
              <a:rPr lang="en-US" smtClean="0"/>
              <a:t>1/18/2023</a:t>
            </a:fld>
            <a:endParaRPr lang="en-US"/>
          </a:p>
        </p:txBody>
      </p:sp>
      <p:sp>
        <p:nvSpPr>
          <p:cNvPr id="6" name="Footer Placeholder 5">
            <a:extLst>
              <a:ext uri="{FF2B5EF4-FFF2-40B4-BE49-F238E27FC236}">
                <a16:creationId xmlns:a16="http://schemas.microsoft.com/office/drawing/2014/main" id="{2C71D2F7-5476-4D89-83DF-9E0BCAF843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94C5683-6D9A-4397-A65B-26B204BCB6CE}"/>
              </a:ext>
            </a:extLst>
          </p:cNvPr>
          <p:cNvSpPr>
            <a:spLocks noGrp="1"/>
          </p:cNvSpPr>
          <p:nvPr>
            <p:ph type="sldNum" sz="quarter" idx="12"/>
          </p:nvPr>
        </p:nvSpPr>
        <p:spPr/>
        <p:txBody>
          <a:bodyPr/>
          <a:lstStyle/>
          <a:p>
            <a:fld id="{AB6E1EE1-1417-4E6C-9D5D-1CBF1C236910}" type="slidenum">
              <a:rPr lang="en-US" smtClean="0"/>
              <a:t>‹#›</a:t>
            </a:fld>
            <a:endParaRPr lang="en-US"/>
          </a:p>
        </p:txBody>
      </p:sp>
    </p:spTree>
    <p:extLst>
      <p:ext uri="{BB962C8B-B14F-4D97-AF65-F5344CB8AC3E}">
        <p14:creationId xmlns:p14="http://schemas.microsoft.com/office/powerpoint/2010/main" val="2024697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318B35-C50D-4472-AA86-68D9E6C798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3AA46CB-02C6-46AF-B08A-557BAA33D5B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EB96EED-1241-4B00-9E91-08B9C13595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BDF9B87-29AE-4C23-8CE6-3D2FC8ECB42D}"/>
              </a:ext>
            </a:extLst>
          </p:cNvPr>
          <p:cNvSpPr>
            <a:spLocks noGrp="1"/>
          </p:cNvSpPr>
          <p:nvPr>
            <p:ph type="dt" sz="half" idx="10"/>
          </p:nvPr>
        </p:nvSpPr>
        <p:spPr/>
        <p:txBody>
          <a:bodyPr/>
          <a:lstStyle/>
          <a:p>
            <a:fld id="{F7A49D3C-A5F6-44E8-8A2F-30C97AB85413}" type="datetimeFigureOut">
              <a:rPr lang="en-US" smtClean="0"/>
              <a:t>1/18/2023</a:t>
            </a:fld>
            <a:endParaRPr lang="en-US"/>
          </a:p>
        </p:txBody>
      </p:sp>
      <p:sp>
        <p:nvSpPr>
          <p:cNvPr id="6" name="Footer Placeholder 5">
            <a:extLst>
              <a:ext uri="{FF2B5EF4-FFF2-40B4-BE49-F238E27FC236}">
                <a16:creationId xmlns:a16="http://schemas.microsoft.com/office/drawing/2014/main" id="{BC40BCA5-C5E8-47FC-AE3E-D6A335F5345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05A5F1-1D82-4364-9976-0655B3847154}"/>
              </a:ext>
            </a:extLst>
          </p:cNvPr>
          <p:cNvSpPr>
            <a:spLocks noGrp="1"/>
          </p:cNvSpPr>
          <p:nvPr>
            <p:ph type="sldNum" sz="quarter" idx="12"/>
          </p:nvPr>
        </p:nvSpPr>
        <p:spPr/>
        <p:txBody>
          <a:bodyPr/>
          <a:lstStyle/>
          <a:p>
            <a:fld id="{AB6E1EE1-1417-4E6C-9D5D-1CBF1C236910}" type="slidenum">
              <a:rPr lang="en-US" smtClean="0"/>
              <a:t>‹#›</a:t>
            </a:fld>
            <a:endParaRPr lang="en-US"/>
          </a:p>
        </p:txBody>
      </p:sp>
    </p:spTree>
    <p:extLst>
      <p:ext uri="{BB962C8B-B14F-4D97-AF65-F5344CB8AC3E}">
        <p14:creationId xmlns:p14="http://schemas.microsoft.com/office/powerpoint/2010/main" val="2619007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A964B7C-4B3F-4588-A0A2-16C94449D6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79E92E8-897C-42A5-84E2-D02EC768EA4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6DEED21-E00B-43F0-A1F7-3261597CA1C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A49D3C-A5F6-44E8-8A2F-30C97AB85413}" type="datetimeFigureOut">
              <a:rPr lang="en-US" smtClean="0"/>
              <a:t>1/18/2023</a:t>
            </a:fld>
            <a:endParaRPr lang="en-US"/>
          </a:p>
        </p:txBody>
      </p:sp>
      <p:sp>
        <p:nvSpPr>
          <p:cNvPr id="5" name="Footer Placeholder 4">
            <a:extLst>
              <a:ext uri="{FF2B5EF4-FFF2-40B4-BE49-F238E27FC236}">
                <a16:creationId xmlns:a16="http://schemas.microsoft.com/office/drawing/2014/main" id="{92B0E142-6AAF-4ACE-8282-292E0E893F2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959EB9D-84CC-45AA-A0AE-1CAD3AD4E6B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6E1EE1-1417-4E6C-9D5D-1CBF1C236910}" type="slidenum">
              <a:rPr lang="en-US" smtClean="0"/>
              <a:t>‹#›</a:t>
            </a:fld>
            <a:endParaRPr lang="en-US"/>
          </a:p>
        </p:txBody>
      </p:sp>
    </p:spTree>
    <p:extLst>
      <p:ext uri="{BB962C8B-B14F-4D97-AF65-F5344CB8AC3E}">
        <p14:creationId xmlns:p14="http://schemas.microsoft.com/office/powerpoint/2010/main" val="781761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build.fhir.org/actordefinition.html" TargetMode="External"/><Relationship Id="rId2" Type="http://schemas.openxmlformats.org/officeDocument/2006/relationships/hyperlink" Target="https://build.fhir.org/elementdefinition.html#ElementDefinition" TargetMode="External"/><Relationship Id="rId1" Type="http://schemas.openxmlformats.org/officeDocument/2006/relationships/slideLayout" Target="../slideLayouts/slideLayout2.xml"/><Relationship Id="rId4" Type="http://schemas.openxmlformats.org/officeDocument/2006/relationships/hyperlink" Target="https://build.fhir.org/codesystem-obligation.html"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hyperlink" Target="https://confluence.hl7.org/display/CONF/Support-Handlin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4B983-FF34-478F-8D70-4CFACC89C982}"/>
              </a:ext>
            </a:extLst>
          </p:cNvPr>
          <p:cNvSpPr>
            <a:spLocks noGrp="1"/>
          </p:cNvSpPr>
          <p:nvPr>
            <p:ph type="ctrTitle"/>
          </p:nvPr>
        </p:nvSpPr>
        <p:spPr/>
        <p:txBody>
          <a:bodyPr/>
          <a:lstStyle/>
          <a:p>
            <a:r>
              <a:rPr lang="en-US" dirty="0"/>
              <a:t>FHIR Must-Support Alternative</a:t>
            </a:r>
          </a:p>
        </p:txBody>
      </p:sp>
    </p:spTree>
    <p:extLst>
      <p:ext uri="{BB962C8B-B14F-4D97-AF65-F5344CB8AC3E}">
        <p14:creationId xmlns:p14="http://schemas.microsoft.com/office/powerpoint/2010/main" val="7714456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39A4AC-CD73-4488-B892-B0D71A3A4D6B}"/>
              </a:ext>
            </a:extLst>
          </p:cNvPr>
          <p:cNvSpPr>
            <a:spLocks noGrp="1"/>
          </p:cNvSpPr>
          <p:nvPr>
            <p:ph type="title"/>
          </p:nvPr>
        </p:nvSpPr>
        <p:spPr>
          <a:xfrm>
            <a:off x="838200" y="365125"/>
            <a:ext cx="10515600" cy="569153"/>
          </a:xfrm>
        </p:spPr>
        <p:txBody>
          <a:bodyPr>
            <a:normAutofit fontScale="90000"/>
          </a:bodyPr>
          <a:lstStyle/>
          <a:p>
            <a:r>
              <a:rPr lang="en-US" dirty="0"/>
              <a:t>Summary</a:t>
            </a:r>
          </a:p>
        </p:txBody>
      </p:sp>
      <p:sp>
        <p:nvSpPr>
          <p:cNvPr id="3" name="Content Placeholder 2">
            <a:extLst>
              <a:ext uri="{FF2B5EF4-FFF2-40B4-BE49-F238E27FC236}">
                <a16:creationId xmlns:a16="http://schemas.microsoft.com/office/drawing/2014/main" id="{4BC5ADEC-DFA4-4C89-880D-948818EA9E02}"/>
              </a:ext>
            </a:extLst>
          </p:cNvPr>
          <p:cNvSpPr>
            <a:spLocks noGrp="1"/>
          </p:cNvSpPr>
          <p:nvPr>
            <p:ph idx="1"/>
          </p:nvPr>
        </p:nvSpPr>
        <p:spPr>
          <a:xfrm>
            <a:off x="838200" y="1063487"/>
            <a:ext cx="10515600" cy="5605670"/>
          </a:xfrm>
        </p:spPr>
        <p:txBody>
          <a:bodyPr>
            <a:normAutofit fontScale="92500"/>
          </a:bodyPr>
          <a:lstStyle/>
          <a:p>
            <a:r>
              <a:rPr lang="en-US" dirty="0"/>
              <a:t>Current direction is very encouraging</a:t>
            </a:r>
          </a:p>
          <a:p>
            <a:r>
              <a:rPr lang="en-US" dirty="0"/>
              <a:t>Devil is in the details</a:t>
            </a:r>
          </a:p>
          <a:p>
            <a:r>
              <a:rPr lang="en-US" dirty="0"/>
              <a:t>Resources in an implementation guide need to model the real-world use case development. Actors are at the higher level in an implementation guide and must be independent resources that reference data profiles and obligations. Modularity promotes reuse and more “flexible” approach to IG development. Reduces proliferation of profiles if process adopted correctly.</a:t>
            </a:r>
          </a:p>
          <a:p>
            <a:r>
              <a:rPr lang="en-US" dirty="0"/>
              <a:t>Development of well structured and understandable code set will be the key success metric</a:t>
            </a:r>
          </a:p>
          <a:p>
            <a:r>
              <a:rPr lang="en-US" dirty="0"/>
              <a:t>Code set must have unambiguous definitions and conformance (testable) interpretations</a:t>
            </a:r>
          </a:p>
          <a:p>
            <a:r>
              <a:rPr lang="en-US" dirty="0"/>
              <a:t>Consensus is not established yet…</a:t>
            </a:r>
          </a:p>
          <a:p>
            <a:r>
              <a:rPr lang="en-US" dirty="0"/>
              <a:t>NOT EASY task ahead…</a:t>
            </a:r>
          </a:p>
        </p:txBody>
      </p:sp>
    </p:spTree>
    <p:extLst>
      <p:ext uri="{BB962C8B-B14F-4D97-AF65-F5344CB8AC3E}">
        <p14:creationId xmlns:p14="http://schemas.microsoft.com/office/powerpoint/2010/main" val="1056973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8433F-E80B-4C22-975F-828FC835C9C6}"/>
              </a:ext>
            </a:extLst>
          </p:cNvPr>
          <p:cNvSpPr>
            <a:spLocks noGrp="1"/>
          </p:cNvSpPr>
          <p:nvPr>
            <p:ph type="title"/>
          </p:nvPr>
        </p:nvSpPr>
        <p:spPr>
          <a:xfrm>
            <a:off x="838200" y="365126"/>
            <a:ext cx="10515600" cy="569152"/>
          </a:xfrm>
        </p:spPr>
        <p:txBody>
          <a:bodyPr>
            <a:normAutofit fontScale="90000"/>
          </a:bodyPr>
          <a:lstStyle/>
          <a:p>
            <a:r>
              <a:rPr lang="en-US" dirty="0"/>
              <a:t>Background</a:t>
            </a:r>
          </a:p>
        </p:txBody>
      </p:sp>
      <p:sp>
        <p:nvSpPr>
          <p:cNvPr id="3" name="Content Placeholder 2">
            <a:extLst>
              <a:ext uri="{FF2B5EF4-FFF2-40B4-BE49-F238E27FC236}">
                <a16:creationId xmlns:a16="http://schemas.microsoft.com/office/drawing/2014/main" id="{46C1532B-5A2F-4FE2-81B2-AE07BD017D9D}"/>
              </a:ext>
            </a:extLst>
          </p:cNvPr>
          <p:cNvSpPr>
            <a:spLocks noGrp="1"/>
          </p:cNvSpPr>
          <p:nvPr>
            <p:ph idx="1"/>
          </p:nvPr>
        </p:nvSpPr>
        <p:spPr>
          <a:xfrm>
            <a:off x="838200" y="1003853"/>
            <a:ext cx="10515600" cy="5565912"/>
          </a:xfrm>
        </p:spPr>
        <p:txBody>
          <a:bodyPr>
            <a:normAutofit lnSpcReduction="10000"/>
          </a:bodyPr>
          <a:lstStyle/>
          <a:p>
            <a:r>
              <a:rPr lang="en-US" dirty="0"/>
              <a:t>September 2022 Baltimore Meeting </a:t>
            </a:r>
          </a:p>
          <a:p>
            <a:pPr lvl="1"/>
            <a:r>
              <a:rPr lang="en-US" dirty="0"/>
              <a:t>FHIR-I and Conformance agreed to replace must-support with a mechanism that allows specifiers to select from a set of pre-defined “must-support” requirements.</a:t>
            </a:r>
          </a:p>
          <a:p>
            <a:pPr lvl="1"/>
            <a:r>
              <a:rPr lang="en-US" dirty="0"/>
              <a:t>One goal is to provide a standardized code set of support levels that can be bound to elements—these codes are “off-the-shelf” terms to select from</a:t>
            </a:r>
          </a:p>
          <a:p>
            <a:pPr lvl="1"/>
            <a:r>
              <a:rPr lang="en-US" dirty="0"/>
              <a:t>The codes will have detailed definitions with interpretation explanations</a:t>
            </a:r>
          </a:p>
          <a:p>
            <a:pPr lvl="1"/>
            <a:r>
              <a:rPr lang="en-US" dirty="0"/>
              <a:t>The codes provide consistency in definitions of “must-support” levels</a:t>
            </a:r>
          </a:p>
          <a:p>
            <a:pPr lvl="1"/>
            <a:r>
              <a:rPr lang="en-US" dirty="0"/>
              <a:t>Associated descriptions will be provided of how and to what degree implementations can be tested that specify the “must-support” levels</a:t>
            </a:r>
          </a:p>
          <a:p>
            <a:pPr lvl="1"/>
            <a:r>
              <a:rPr lang="en-US" dirty="0"/>
              <a:t>The mechanism allows for “more” automated testing</a:t>
            </a:r>
          </a:p>
          <a:p>
            <a:pPr lvl="1"/>
            <a:r>
              <a:rPr lang="en-US" dirty="0"/>
              <a:t>The codes will get us further “down-the-road” but not all the way</a:t>
            </a:r>
          </a:p>
          <a:p>
            <a:pPr lvl="2"/>
            <a:r>
              <a:rPr lang="en-US" dirty="0"/>
              <a:t>Refined and improved over time</a:t>
            </a:r>
          </a:p>
          <a:p>
            <a:pPr lvl="1"/>
            <a:r>
              <a:rPr lang="en-US" dirty="0"/>
              <a:t>The code set and their definitions will be the key to success</a:t>
            </a:r>
          </a:p>
          <a:p>
            <a:pPr lvl="2"/>
            <a:r>
              <a:rPr lang="en-US" dirty="0"/>
              <a:t>much work needs to be done</a:t>
            </a:r>
          </a:p>
          <a:p>
            <a:pPr lvl="1"/>
            <a:r>
              <a:rPr lang="en-US" dirty="0"/>
              <a:t>Grahame had action item to incorporate into R5 </a:t>
            </a:r>
          </a:p>
          <a:p>
            <a:pPr lvl="1"/>
            <a:endParaRPr lang="en-US" dirty="0"/>
          </a:p>
          <a:p>
            <a:endParaRPr lang="en-US" dirty="0"/>
          </a:p>
        </p:txBody>
      </p:sp>
    </p:spTree>
    <p:extLst>
      <p:ext uri="{BB962C8B-B14F-4D97-AF65-F5344CB8AC3E}">
        <p14:creationId xmlns:p14="http://schemas.microsoft.com/office/powerpoint/2010/main" val="11122645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8433F-E80B-4C22-975F-828FC835C9C6}"/>
              </a:ext>
            </a:extLst>
          </p:cNvPr>
          <p:cNvSpPr>
            <a:spLocks noGrp="1"/>
          </p:cNvSpPr>
          <p:nvPr>
            <p:ph type="title"/>
          </p:nvPr>
        </p:nvSpPr>
        <p:spPr>
          <a:xfrm>
            <a:off x="838200" y="365125"/>
            <a:ext cx="10515600" cy="618849"/>
          </a:xfrm>
        </p:spPr>
        <p:txBody>
          <a:bodyPr>
            <a:normAutofit fontScale="90000"/>
          </a:bodyPr>
          <a:lstStyle/>
          <a:p>
            <a:r>
              <a:rPr lang="en-US" dirty="0"/>
              <a:t>Current State</a:t>
            </a:r>
          </a:p>
        </p:txBody>
      </p:sp>
      <p:sp>
        <p:nvSpPr>
          <p:cNvPr id="3" name="Content Placeholder 2">
            <a:extLst>
              <a:ext uri="{FF2B5EF4-FFF2-40B4-BE49-F238E27FC236}">
                <a16:creationId xmlns:a16="http://schemas.microsoft.com/office/drawing/2014/main" id="{46C1532B-5A2F-4FE2-81B2-AE07BD017D9D}"/>
              </a:ext>
            </a:extLst>
          </p:cNvPr>
          <p:cNvSpPr>
            <a:spLocks noGrp="1"/>
          </p:cNvSpPr>
          <p:nvPr>
            <p:ph idx="1"/>
          </p:nvPr>
        </p:nvSpPr>
        <p:spPr>
          <a:xfrm>
            <a:off x="838200" y="1083364"/>
            <a:ext cx="10515600" cy="5496339"/>
          </a:xfrm>
        </p:spPr>
        <p:txBody>
          <a:bodyPr/>
          <a:lstStyle/>
          <a:p>
            <a:r>
              <a:rPr lang="en-US" dirty="0"/>
              <a:t>Grahame has incorporated an initial (draft) mechanism into R5</a:t>
            </a:r>
          </a:p>
          <a:p>
            <a:r>
              <a:rPr lang="en-US" dirty="0"/>
              <a:t>The primitive “must-support” flag is replaced with a complex object called “obligations”</a:t>
            </a:r>
          </a:p>
          <a:p>
            <a:pPr lvl="1"/>
            <a:r>
              <a:rPr lang="en-US" dirty="0"/>
              <a:t>Actually “must-support” remains but its use is discouraged</a:t>
            </a:r>
          </a:p>
          <a:p>
            <a:r>
              <a:rPr lang="en-US" dirty="0"/>
              <a:t>Obligations are part of the element definition</a:t>
            </a:r>
          </a:p>
          <a:p>
            <a:pPr lvl="1"/>
            <a:r>
              <a:rPr lang="en-US" b="0" i="0" dirty="0">
                <a:solidFill>
                  <a:srgbClr val="0052CC"/>
                </a:solidFill>
                <a:effectLst/>
                <a:latin typeface="-apple-system"/>
                <a:hlinkClick r:id="rId2"/>
              </a:rPr>
              <a:t>https://build.fhir.org/elementdefinition.html#ElementDefinition</a:t>
            </a:r>
            <a:endParaRPr lang="en-US" dirty="0"/>
          </a:p>
          <a:p>
            <a:r>
              <a:rPr lang="en-US" dirty="0"/>
              <a:t>Obligations are to be linked to the Actor resource (</a:t>
            </a:r>
            <a:r>
              <a:rPr lang="en-US" b="1" dirty="0"/>
              <a:t>New Resource</a:t>
            </a:r>
            <a:r>
              <a:rPr lang="en-US" dirty="0"/>
              <a:t>)</a:t>
            </a:r>
          </a:p>
          <a:p>
            <a:pPr lvl="1"/>
            <a:r>
              <a:rPr lang="en-US" dirty="0"/>
              <a:t>Actor resource is referenced from the </a:t>
            </a:r>
            <a:r>
              <a:rPr lang="en-US" dirty="0" err="1"/>
              <a:t>ElementDefinition</a:t>
            </a:r>
            <a:r>
              <a:rPr lang="en-US" dirty="0"/>
              <a:t> obligation</a:t>
            </a:r>
          </a:p>
          <a:p>
            <a:pPr lvl="1"/>
            <a:r>
              <a:rPr lang="en-US" b="0" i="0" dirty="0">
                <a:solidFill>
                  <a:srgbClr val="0052CC"/>
                </a:solidFill>
                <a:effectLst/>
                <a:latin typeface="-apple-system"/>
                <a:hlinkClick r:id="rId3"/>
              </a:rPr>
              <a:t>https://build.fhir.org/actordefinition.html</a:t>
            </a:r>
            <a:endParaRPr lang="en-US" b="0" i="0" dirty="0">
              <a:solidFill>
                <a:srgbClr val="0052CC"/>
              </a:solidFill>
              <a:effectLst/>
              <a:latin typeface="-apple-system"/>
            </a:endParaRPr>
          </a:p>
          <a:p>
            <a:r>
              <a:rPr lang="en-US" b="0" i="0" dirty="0">
                <a:effectLst/>
                <a:latin typeface="-apple-system"/>
              </a:rPr>
              <a:t>Obligations Code Set</a:t>
            </a:r>
          </a:p>
          <a:p>
            <a:pPr lvl="1"/>
            <a:r>
              <a:rPr lang="en-US" b="0" i="0" dirty="0">
                <a:solidFill>
                  <a:srgbClr val="0052CC"/>
                </a:solidFill>
                <a:effectLst/>
                <a:latin typeface="-apple-system"/>
                <a:hlinkClick r:id="rId4"/>
              </a:rPr>
              <a:t>https://build.fhir.org/codesystem-obligation.html</a:t>
            </a:r>
            <a:endParaRPr lang="en-US" b="0" i="0" dirty="0">
              <a:solidFill>
                <a:srgbClr val="172B4D"/>
              </a:solidFill>
              <a:effectLst/>
              <a:latin typeface="-apple-system"/>
            </a:endParaRPr>
          </a:p>
          <a:p>
            <a:pPr algn="l">
              <a:buFont typeface="Arial" panose="020B0604020202020204" pitchFamily="34" charset="0"/>
              <a:buChar char="•"/>
            </a:pPr>
            <a:endParaRPr lang="en-US" b="0" i="0" dirty="0">
              <a:solidFill>
                <a:srgbClr val="0052CC"/>
              </a:solidFill>
              <a:effectLst/>
              <a:latin typeface="-apple-system"/>
            </a:endParaRPr>
          </a:p>
          <a:p>
            <a:pPr algn="l">
              <a:buFont typeface="Arial" panose="020B0604020202020204" pitchFamily="34" charset="0"/>
              <a:buChar char="•"/>
            </a:pPr>
            <a:endParaRPr lang="en-US" dirty="0">
              <a:solidFill>
                <a:srgbClr val="172B4D"/>
              </a:solidFill>
              <a:latin typeface="-apple-system"/>
            </a:endParaRPr>
          </a:p>
          <a:p>
            <a:endParaRPr lang="en-US" dirty="0"/>
          </a:p>
          <a:p>
            <a:endParaRPr lang="en-US" dirty="0"/>
          </a:p>
          <a:p>
            <a:endParaRPr lang="en-US" dirty="0"/>
          </a:p>
        </p:txBody>
      </p:sp>
    </p:spTree>
    <p:extLst>
      <p:ext uri="{BB962C8B-B14F-4D97-AF65-F5344CB8AC3E}">
        <p14:creationId xmlns:p14="http://schemas.microsoft.com/office/powerpoint/2010/main" val="35479235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C95E97D-3A53-4155-B3F6-9A9A98A3C981}"/>
              </a:ext>
            </a:extLst>
          </p:cNvPr>
          <p:cNvSpPr>
            <a:spLocks noGrp="1"/>
          </p:cNvSpPr>
          <p:nvPr>
            <p:ph type="title"/>
          </p:nvPr>
        </p:nvSpPr>
        <p:spPr>
          <a:xfrm>
            <a:off x="838200" y="365125"/>
            <a:ext cx="10515600" cy="598971"/>
          </a:xfrm>
        </p:spPr>
        <p:txBody>
          <a:bodyPr>
            <a:normAutofit fontScale="90000"/>
          </a:bodyPr>
          <a:lstStyle/>
          <a:p>
            <a:r>
              <a:rPr lang="en-US" dirty="0"/>
              <a:t>Current Definition - Obligations</a:t>
            </a:r>
          </a:p>
        </p:txBody>
      </p:sp>
      <p:pic>
        <p:nvPicPr>
          <p:cNvPr id="3" name="Picture 2">
            <a:extLst>
              <a:ext uri="{FF2B5EF4-FFF2-40B4-BE49-F238E27FC236}">
                <a16:creationId xmlns:a16="http://schemas.microsoft.com/office/drawing/2014/main" id="{84898F95-CD1B-4A7C-8F49-D28BAD513473}"/>
              </a:ext>
            </a:extLst>
          </p:cNvPr>
          <p:cNvPicPr>
            <a:picLocks noChangeAspect="1"/>
          </p:cNvPicPr>
          <p:nvPr/>
        </p:nvPicPr>
        <p:blipFill>
          <a:blip r:embed="rId2"/>
          <a:stretch>
            <a:fillRect/>
          </a:stretch>
        </p:blipFill>
        <p:spPr>
          <a:xfrm>
            <a:off x="124953" y="1551892"/>
            <a:ext cx="11718578" cy="4640186"/>
          </a:xfrm>
          <a:prstGeom prst="rect">
            <a:avLst/>
          </a:prstGeom>
        </p:spPr>
      </p:pic>
    </p:spTree>
    <p:extLst>
      <p:ext uri="{BB962C8B-B14F-4D97-AF65-F5344CB8AC3E}">
        <p14:creationId xmlns:p14="http://schemas.microsoft.com/office/powerpoint/2010/main" val="17384146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C95E97D-3A53-4155-B3F6-9A9A98A3C981}"/>
              </a:ext>
            </a:extLst>
          </p:cNvPr>
          <p:cNvSpPr>
            <a:spLocks noGrp="1"/>
          </p:cNvSpPr>
          <p:nvPr>
            <p:ph type="title"/>
          </p:nvPr>
        </p:nvSpPr>
        <p:spPr>
          <a:xfrm>
            <a:off x="838200" y="365125"/>
            <a:ext cx="10515600" cy="598971"/>
          </a:xfrm>
        </p:spPr>
        <p:txBody>
          <a:bodyPr>
            <a:normAutofit fontScale="90000"/>
          </a:bodyPr>
          <a:lstStyle/>
          <a:p>
            <a:r>
              <a:rPr lang="en-US" dirty="0"/>
              <a:t>Current Definition – Actor Resource</a:t>
            </a:r>
          </a:p>
        </p:txBody>
      </p:sp>
      <p:pic>
        <p:nvPicPr>
          <p:cNvPr id="5" name="Picture 4">
            <a:extLst>
              <a:ext uri="{FF2B5EF4-FFF2-40B4-BE49-F238E27FC236}">
                <a16:creationId xmlns:a16="http://schemas.microsoft.com/office/drawing/2014/main" id="{A7DB269B-57FA-4E5D-ABC0-D1CAA16766B8}"/>
              </a:ext>
            </a:extLst>
          </p:cNvPr>
          <p:cNvPicPr>
            <a:picLocks noChangeAspect="1"/>
          </p:cNvPicPr>
          <p:nvPr/>
        </p:nvPicPr>
        <p:blipFill>
          <a:blip r:embed="rId2"/>
          <a:stretch>
            <a:fillRect/>
          </a:stretch>
        </p:blipFill>
        <p:spPr>
          <a:xfrm>
            <a:off x="1520687" y="964096"/>
            <a:ext cx="8607612" cy="5758444"/>
          </a:xfrm>
          <a:prstGeom prst="rect">
            <a:avLst/>
          </a:prstGeom>
        </p:spPr>
      </p:pic>
    </p:spTree>
    <p:extLst>
      <p:ext uri="{BB962C8B-B14F-4D97-AF65-F5344CB8AC3E}">
        <p14:creationId xmlns:p14="http://schemas.microsoft.com/office/powerpoint/2010/main" val="41414103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C95E97D-3A53-4155-B3F6-9A9A98A3C981}"/>
              </a:ext>
            </a:extLst>
          </p:cNvPr>
          <p:cNvSpPr>
            <a:spLocks noGrp="1"/>
          </p:cNvSpPr>
          <p:nvPr>
            <p:ph type="title"/>
          </p:nvPr>
        </p:nvSpPr>
        <p:spPr>
          <a:xfrm>
            <a:off x="838200" y="365125"/>
            <a:ext cx="10515600" cy="598971"/>
          </a:xfrm>
        </p:spPr>
        <p:txBody>
          <a:bodyPr>
            <a:normAutofit fontScale="90000"/>
          </a:bodyPr>
          <a:lstStyle/>
          <a:p>
            <a:r>
              <a:rPr lang="en-US" dirty="0"/>
              <a:t>Current Definition – Obligations Code Set Samples</a:t>
            </a:r>
          </a:p>
        </p:txBody>
      </p:sp>
      <p:pic>
        <p:nvPicPr>
          <p:cNvPr id="3" name="Picture 2">
            <a:extLst>
              <a:ext uri="{FF2B5EF4-FFF2-40B4-BE49-F238E27FC236}">
                <a16:creationId xmlns:a16="http://schemas.microsoft.com/office/drawing/2014/main" id="{14F7484D-0AF5-4384-BAA7-2E08C94C4CE7}"/>
              </a:ext>
            </a:extLst>
          </p:cNvPr>
          <p:cNvPicPr>
            <a:picLocks noChangeAspect="1"/>
          </p:cNvPicPr>
          <p:nvPr/>
        </p:nvPicPr>
        <p:blipFill>
          <a:blip r:embed="rId2"/>
          <a:stretch>
            <a:fillRect/>
          </a:stretch>
        </p:blipFill>
        <p:spPr>
          <a:xfrm>
            <a:off x="267857" y="1043608"/>
            <a:ext cx="11656286" cy="5449267"/>
          </a:xfrm>
          <a:prstGeom prst="rect">
            <a:avLst/>
          </a:prstGeom>
        </p:spPr>
      </p:pic>
      <p:sp>
        <p:nvSpPr>
          <p:cNvPr id="6" name="TextBox 5">
            <a:extLst>
              <a:ext uri="{FF2B5EF4-FFF2-40B4-BE49-F238E27FC236}">
                <a16:creationId xmlns:a16="http://schemas.microsoft.com/office/drawing/2014/main" id="{3AAA679F-980A-48D0-B807-380B0B388BD2}"/>
              </a:ext>
            </a:extLst>
          </p:cNvPr>
          <p:cNvSpPr txBox="1"/>
          <p:nvPr/>
        </p:nvSpPr>
        <p:spPr>
          <a:xfrm>
            <a:off x="576470" y="6162676"/>
            <a:ext cx="1530626" cy="707886"/>
          </a:xfrm>
          <a:prstGeom prst="rect">
            <a:avLst/>
          </a:prstGeom>
          <a:noFill/>
        </p:spPr>
        <p:txBody>
          <a:bodyPr wrap="square" rtlCol="0">
            <a:spAutoFit/>
          </a:bodyPr>
          <a:lstStyle/>
          <a:p>
            <a:r>
              <a:rPr lang="en-US" sz="4000" dirty="0"/>
              <a:t>…</a:t>
            </a:r>
          </a:p>
        </p:txBody>
      </p:sp>
    </p:spTree>
    <p:extLst>
      <p:ext uri="{BB962C8B-B14F-4D97-AF65-F5344CB8AC3E}">
        <p14:creationId xmlns:p14="http://schemas.microsoft.com/office/powerpoint/2010/main" val="1843594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8433F-E80B-4C22-975F-828FC835C9C6}"/>
              </a:ext>
            </a:extLst>
          </p:cNvPr>
          <p:cNvSpPr>
            <a:spLocks noGrp="1"/>
          </p:cNvSpPr>
          <p:nvPr>
            <p:ph type="title"/>
          </p:nvPr>
        </p:nvSpPr>
        <p:spPr>
          <a:xfrm>
            <a:off x="838200" y="365125"/>
            <a:ext cx="10515600" cy="668545"/>
          </a:xfrm>
        </p:spPr>
        <p:txBody>
          <a:bodyPr>
            <a:normAutofit fontScale="90000"/>
          </a:bodyPr>
          <a:lstStyle/>
          <a:p>
            <a:r>
              <a:rPr lang="en-US" dirty="0"/>
              <a:t>Conformance WG Feedback - 1</a:t>
            </a:r>
          </a:p>
        </p:txBody>
      </p:sp>
      <p:sp>
        <p:nvSpPr>
          <p:cNvPr id="3" name="Content Placeholder 2">
            <a:extLst>
              <a:ext uri="{FF2B5EF4-FFF2-40B4-BE49-F238E27FC236}">
                <a16:creationId xmlns:a16="http://schemas.microsoft.com/office/drawing/2014/main" id="{46C1532B-5A2F-4FE2-81B2-AE07BD017D9D}"/>
              </a:ext>
            </a:extLst>
          </p:cNvPr>
          <p:cNvSpPr>
            <a:spLocks noGrp="1"/>
          </p:cNvSpPr>
          <p:nvPr>
            <p:ph idx="1"/>
          </p:nvPr>
        </p:nvSpPr>
        <p:spPr>
          <a:xfrm>
            <a:off x="838200" y="1123122"/>
            <a:ext cx="10515600" cy="5486400"/>
          </a:xfrm>
        </p:spPr>
        <p:txBody>
          <a:bodyPr>
            <a:normAutofit fontScale="85000" lnSpcReduction="10000"/>
          </a:bodyPr>
          <a:lstStyle/>
          <a:p>
            <a:pPr algn="l">
              <a:buFont typeface="Arial" panose="020B0604020202020204" pitchFamily="34" charset="0"/>
              <a:buChar char="•"/>
            </a:pPr>
            <a:r>
              <a:rPr lang="en-US" b="0" i="0" dirty="0">
                <a:solidFill>
                  <a:srgbClr val="172B4D"/>
                </a:solidFill>
                <a:effectLst/>
                <a:latin typeface="-apple-system"/>
              </a:rPr>
              <a:t>Actor should be independent resource and separated from static (data) profiles.</a:t>
            </a:r>
          </a:p>
          <a:p>
            <a:pPr algn="l">
              <a:buFont typeface="Arial" panose="020B0604020202020204" pitchFamily="34" charset="0"/>
              <a:buChar char="•"/>
            </a:pPr>
            <a:r>
              <a:rPr lang="en-US" b="0" i="0" dirty="0">
                <a:solidFill>
                  <a:srgbClr val="172B4D"/>
                </a:solidFill>
                <a:effectLst/>
                <a:latin typeface="-apple-system"/>
              </a:rPr>
              <a:t>We envision an implementation guide to have a set of actors and a set of static (data) profiles. </a:t>
            </a:r>
          </a:p>
          <a:p>
            <a:pPr algn="l">
              <a:buFont typeface="Arial" panose="020B0604020202020204" pitchFamily="34" charset="0"/>
              <a:buChar char="•"/>
            </a:pPr>
            <a:r>
              <a:rPr lang="en-US" b="0" i="0" dirty="0">
                <a:solidFill>
                  <a:srgbClr val="172B4D"/>
                </a:solidFill>
                <a:effectLst/>
                <a:latin typeface="-apple-system"/>
              </a:rPr>
              <a:t>Obligations should be a resource (and not an embedded object)</a:t>
            </a:r>
          </a:p>
          <a:p>
            <a:pPr algn="l">
              <a:buFont typeface="Arial" panose="020B0604020202020204" pitchFamily="34" charset="0"/>
              <a:buChar char="•"/>
            </a:pPr>
            <a:r>
              <a:rPr lang="en-US" b="0" i="0" dirty="0">
                <a:solidFill>
                  <a:srgbClr val="172B4D"/>
                </a:solidFill>
                <a:effectLst/>
                <a:latin typeface="-apple-system"/>
              </a:rPr>
              <a:t>Obligations should be referenced by actors, and not be </a:t>
            </a:r>
            <a:r>
              <a:rPr lang="en-US" dirty="0">
                <a:solidFill>
                  <a:srgbClr val="172B4D"/>
                </a:solidFill>
                <a:latin typeface="-apple-system"/>
              </a:rPr>
              <a:t>part of a </a:t>
            </a:r>
            <a:r>
              <a:rPr lang="en-US" b="0" i="0" dirty="0">
                <a:solidFill>
                  <a:srgbClr val="172B4D"/>
                </a:solidFill>
                <a:effectLst/>
                <a:latin typeface="-apple-system"/>
              </a:rPr>
              <a:t>data element. </a:t>
            </a:r>
          </a:p>
          <a:p>
            <a:pPr algn="l">
              <a:buFont typeface="Arial" panose="020B0604020202020204" pitchFamily="34" charset="0"/>
              <a:buChar char="•"/>
            </a:pPr>
            <a:r>
              <a:rPr lang="en-US" b="0" i="0" dirty="0">
                <a:solidFill>
                  <a:srgbClr val="172B4D"/>
                </a:solidFill>
                <a:effectLst/>
                <a:latin typeface="-apple-system"/>
              </a:rPr>
              <a:t>Obligations “overlay” the data profiles to describe a dynamic profile.</a:t>
            </a:r>
          </a:p>
          <a:p>
            <a:pPr algn="l">
              <a:buFont typeface="Arial" panose="020B0604020202020204" pitchFamily="34" charset="0"/>
              <a:buChar char="•"/>
            </a:pPr>
            <a:r>
              <a:rPr lang="en-US" dirty="0">
                <a:solidFill>
                  <a:srgbClr val="172B4D"/>
                </a:solidFill>
                <a:latin typeface="-apple-system"/>
              </a:rPr>
              <a:t>Separation of the obligations and data element definition allows for broader use of the data structures and obligation sets</a:t>
            </a:r>
          </a:p>
          <a:p>
            <a:pPr algn="l">
              <a:buFont typeface="Arial" panose="020B0604020202020204" pitchFamily="34" charset="0"/>
              <a:buChar char="•"/>
            </a:pPr>
            <a:r>
              <a:rPr lang="en-US" b="0" i="0" dirty="0">
                <a:solidFill>
                  <a:srgbClr val="172B4D"/>
                </a:solidFill>
                <a:effectLst/>
                <a:latin typeface="-apple-system"/>
              </a:rPr>
              <a:t>Promotes reusable component design (“think” a set of pre-defined obligations)</a:t>
            </a:r>
          </a:p>
          <a:p>
            <a:pPr algn="l">
              <a:buFont typeface="Arial" panose="020B0604020202020204" pitchFamily="34" charset="0"/>
              <a:buChar char="•"/>
            </a:pPr>
            <a:r>
              <a:rPr lang="en-US" dirty="0">
                <a:solidFill>
                  <a:srgbClr val="172B4D"/>
                </a:solidFill>
                <a:latin typeface="-apple-system"/>
              </a:rPr>
              <a:t>Actors are the higher-level objects, that refer to data profiles and a set of obligations on that data (this models real world – Actor and Use Cases)</a:t>
            </a:r>
          </a:p>
          <a:p>
            <a:pPr algn="l">
              <a:buFont typeface="Arial" panose="020B0604020202020204" pitchFamily="34" charset="0"/>
              <a:buChar char="•"/>
            </a:pPr>
            <a:r>
              <a:rPr lang="en-US" b="0" i="0" dirty="0">
                <a:solidFill>
                  <a:srgbClr val="172B4D"/>
                </a:solidFill>
                <a:effectLst/>
                <a:latin typeface="-apple-system"/>
              </a:rPr>
              <a:t>Actors define functional requirements that NEED to be divorced from (but linked to) an interface specification. Functional requirements should be defined independent of a protocol standard (e.g., v2, FHIR) </a:t>
            </a:r>
          </a:p>
          <a:p>
            <a:pPr marL="0" indent="0">
              <a:buNone/>
            </a:pPr>
            <a:endParaRPr lang="en-US" dirty="0"/>
          </a:p>
          <a:p>
            <a:endParaRPr lang="en-US" dirty="0"/>
          </a:p>
        </p:txBody>
      </p:sp>
    </p:spTree>
    <p:extLst>
      <p:ext uri="{BB962C8B-B14F-4D97-AF65-F5344CB8AC3E}">
        <p14:creationId xmlns:p14="http://schemas.microsoft.com/office/powerpoint/2010/main" val="42039756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C95E97D-3A53-4155-B3F6-9A9A98A3C981}"/>
              </a:ext>
            </a:extLst>
          </p:cNvPr>
          <p:cNvSpPr>
            <a:spLocks noGrp="1"/>
          </p:cNvSpPr>
          <p:nvPr>
            <p:ph type="title"/>
          </p:nvPr>
        </p:nvSpPr>
        <p:spPr>
          <a:xfrm>
            <a:off x="838200" y="365125"/>
            <a:ext cx="10515600" cy="598971"/>
          </a:xfrm>
        </p:spPr>
        <p:txBody>
          <a:bodyPr>
            <a:normAutofit fontScale="90000"/>
          </a:bodyPr>
          <a:lstStyle/>
          <a:p>
            <a:r>
              <a:rPr lang="en-US" dirty="0"/>
              <a:t>Big Picture</a:t>
            </a:r>
          </a:p>
        </p:txBody>
      </p:sp>
      <p:sp>
        <p:nvSpPr>
          <p:cNvPr id="5" name="Rectangle: Rounded Corners 4">
            <a:extLst>
              <a:ext uri="{FF2B5EF4-FFF2-40B4-BE49-F238E27FC236}">
                <a16:creationId xmlns:a16="http://schemas.microsoft.com/office/drawing/2014/main" id="{AFA016E2-CD40-4F7F-B304-75DDA79169B8}"/>
              </a:ext>
            </a:extLst>
          </p:cNvPr>
          <p:cNvSpPr/>
          <p:nvPr/>
        </p:nvSpPr>
        <p:spPr>
          <a:xfrm>
            <a:off x="1161222" y="1500809"/>
            <a:ext cx="9869556" cy="4932432"/>
          </a:xfrm>
          <a:prstGeom prst="roundRect">
            <a:avLst>
              <a:gd name="adj" fmla="val 4980"/>
            </a:avLst>
          </a:prstGeom>
          <a:ln w="38100">
            <a:solidFill>
              <a:srgbClr val="C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
        <p:nvSpPr>
          <p:cNvPr id="6" name="TextBox 5">
            <a:extLst>
              <a:ext uri="{FF2B5EF4-FFF2-40B4-BE49-F238E27FC236}">
                <a16:creationId xmlns:a16="http://schemas.microsoft.com/office/drawing/2014/main" id="{6806F5B9-6FC5-47EA-A7CD-6B0E039FEA2F}"/>
              </a:ext>
            </a:extLst>
          </p:cNvPr>
          <p:cNvSpPr txBox="1"/>
          <p:nvPr/>
        </p:nvSpPr>
        <p:spPr>
          <a:xfrm>
            <a:off x="1302026" y="1620078"/>
            <a:ext cx="3856383" cy="523220"/>
          </a:xfrm>
          <a:prstGeom prst="rect">
            <a:avLst/>
          </a:prstGeom>
          <a:noFill/>
        </p:spPr>
        <p:txBody>
          <a:bodyPr wrap="square" rtlCol="0">
            <a:spAutoFit/>
          </a:bodyPr>
          <a:lstStyle/>
          <a:p>
            <a:r>
              <a:rPr lang="en-US" sz="2800" b="1" dirty="0">
                <a:solidFill>
                  <a:srgbClr val="C00000"/>
                </a:solidFill>
              </a:rPr>
              <a:t>Implementation Guide</a:t>
            </a:r>
          </a:p>
        </p:txBody>
      </p:sp>
      <p:sp>
        <p:nvSpPr>
          <p:cNvPr id="7" name="Rectangle 6">
            <a:extLst>
              <a:ext uri="{FF2B5EF4-FFF2-40B4-BE49-F238E27FC236}">
                <a16:creationId xmlns:a16="http://schemas.microsoft.com/office/drawing/2014/main" id="{4FA5D01E-86DE-4A46-961B-80F26B7A3599}"/>
              </a:ext>
            </a:extLst>
          </p:cNvPr>
          <p:cNvSpPr/>
          <p:nvPr/>
        </p:nvSpPr>
        <p:spPr>
          <a:xfrm>
            <a:off x="1431235" y="2385391"/>
            <a:ext cx="2613991" cy="124239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t>Actor</a:t>
            </a:r>
          </a:p>
          <a:p>
            <a:pPr algn="ctr"/>
            <a:r>
              <a:rPr lang="en-US" sz="2800" b="1" dirty="0"/>
              <a:t>Resource(s)</a:t>
            </a:r>
          </a:p>
        </p:txBody>
      </p:sp>
      <p:sp>
        <p:nvSpPr>
          <p:cNvPr id="8" name="Rectangle 7">
            <a:extLst>
              <a:ext uri="{FF2B5EF4-FFF2-40B4-BE49-F238E27FC236}">
                <a16:creationId xmlns:a16="http://schemas.microsoft.com/office/drawing/2014/main" id="{057593D6-2F43-4CF3-9629-A4E6C5046210}"/>
              </a:ext>
            </a:extLst>
          </p:cNvPr>
          <p:cNvSpPr/>
          <p:nvPr/>
        </p:nvSpPr>
        <p:spPr>
          <a:xfrm>
            <a:off x="1431235" y="4384468"/>
            <a:ext cx="2613991" cy="124239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t>Obligations</a:t>
            </a:r>
          </a:p>
          <a:p>
            <a:pPr algn="ctr"/>
            <a:r>
              <a:rPr lang="en-US" sz="2800" b="1" dirty="0"/>
              <a:t>Resource(s)</a:t>
            </a:r>
          </a:p>
        </p:txBody>
      </p:sp>
      <p:sp>
        <p:nvSpPr>
          <p:cNvPr id="9" name="Rectangle: Rounded Corners 8">
            <a:extLst>
              <a:ext uri="{FF2B5EF4-FFF2-40B4-BE49-F238E27FC236}">
                <a16:creationId xmlns:a16="http://schemas.microsoft.com/office/drawing/2014/main" id="{EA982984-3AF6-42B6-83BB-71FFE026CE92}"/>
              </a:ext>
            </a:extLst>
          </p:cNvPr>
          <p:cNvSpPr/>
          <p:nvPr/>
        </p:nvSpPr>
        <p:spPr>
          <a:xfrm>
            <a:off x="6549887" y="2385391"/>
            <a:ext cx="3409122" cy="3241469"/>
          </a:xfrm>
          <a:prstGeom prst="roundRect">
            <a:avLst>
              <a:gd name="adj" fmla="val 6485"/>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US" sz="2800" b="1" dirty="0"/>
              <a:t>Profile(s)</a:t>
            </a:r>
          </a:p>
        </p:txBody>
      </p:sp>
      <p:sp>
        <p:nvSpPr>
          <p:cNvPr id="10" name="Arrow: Right 9">
            <a:extLst>
              <a:ext uri="{FF2B5EF4-FFF2-40B4-BE49-F238E27FC236}">
                <a16:creationId xmlns:a16="http://schemas.microsoft.com/office/drawing/2014/main" id="{33779083-492B-4C04-A9DC-732D190D16C2}"/>
              </a:ext>
            </a:extLst>
          </p:cNvPr>
          <p:cNvSpPr/>
          <p:nvPr/>
        </p:nvSpPr>
        <p:spPr>
          <a:xfrm>
            <a:off x="4045226" y="2902226"/>
            <a:ext cx="2504661" cy="238539"/>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ln>
                <a:solidFill>
                  <a:sysClr val="windowText" lastClr="000000"/>
                </a:solidFill>
              </a:ln>
              <a:solidFill>
                <a:sysClr val="windowText" lastClr="000000"/>
              </a:solidFill>
            </a:endParaRPr>
          </a:p>
        </p:txBody>
      </p:sp>
      <p:sp>
        <p:nvSpPr>
          <p:cNvPr id="11" name="Arrow: Right 10">
            <a:extLst>
              <a:ext uri="{FF2B5EF4-FFF2-40B4-BE49-F238E27FC236}">
                <a16:creationId xmlns:a16="http://schemas.microsoft.com/office/drawing/2014/main" id="{2145101B-6683-4CB1-BBDA-E29E68AA151B}"/>
              </a:ext>
            </a:extLst>
          </p:cNvPr>
          <p:cNvSpPr/>
          <p:nvPr/>
        </p:nvSpPr>
        <p:spPr>
          <a:xfrm>
            <a:off x="4045226" y="4676015"/>
            <a:ext cx="2504661" cy="238539"/>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ln>
                <a:solidFill>
                  <a:sysClr val="windowText" lastClr="000000"/>
                </a:solidFill>
              </a:ln>
              <a:solidFill>
                <a:sysClr val="windowText" lastClr="000000"/>
              </a:solidFill>
            </a:endParaRPr>
          </a:p>
        </p:txBody>
      </p:sp>
      <p:sp>
        <p:nvSpPr>
          <p:cNvPr id="12" name="Arrow: Right 11">
            <a:extLst>
              <a:ext uri="{FF2B5EF4-FFF2-40B4-BE49-F238E27FC236}">
                <a16:creationId xmlns:a16="http://schemas.microsoft.com/office/drawing/2014/main" id="{226923EE-B244-444D-9262-4DAC37FC4235}"/>
              </a:ext>
            </a:extLst>
          </p:cNvPr>
          <p:cNvSpPr/>
          <p:nvPr/>
        </p:nvSpPr>
        <p:spPr>
          <a:xfrm rot="5400000">
            <a:off x="2370656" y="3882714"/>
            <a:ext cx="756682" cy="246823"/>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ln>
                <a:solidFill>
                  <a:sysClr val="windowText" lastClr="000000"/>
                </a:solidFill>
              </a:ln>
              <a:solidFill>
                <a:sysClr val="windowText" lastClr="000000"/>
              </a:solidFill>
            </a:endParaRPr>
          </a:p>
        </p:txBody>
      </p:sp>
      <p:sp>
        <p:nvSpPr>
          <p:cNvPr id="13" name="TextBox 12">
            <a:extLst>
              <a:ext uri="{FF2B5EF4-FFF2-40B4-BE49-F238E27FC236}">
                <a16:creationId xmlns:a16="http://schemas.microsoft.com/office/drawing/2014/main" id="{47429AF2-C592-4E0F-9EDA-DD90F49722D4}"/>
              </a:ext>
            </a:extLst>
          </p:cNvPr>
          <p:cNvSpPr txBox="1"/>
          <p:nvPr/>
        </p:nvSpPr>
        <p:spPr>
          <a:xfrm>
            <a:off x="2872409" y="3710199"/>
            <a:ext cx="1587742" cy="461665"/>
          </a:xfrm>
          <a:prstGeom prst="rect">
            <a:avLst/>
          </a:prstGeom>
          <a:noFill/>
        </p:spPr>
        <p:txBody>
          <a:bodyPr wrap="none" rtlCol="0">
            <a:spAutoFit/>
          </a:bodyPr>
          <a:lstStyle/>
          <a:p>
            <a:r>
              <a:rPr lang="en-US" sz="2400" b="1" dirty="0"/>
              <a:t>References</a:t>
            </a:r>
          </a:p>
        </p:txBody>
      </p:sp>
      <p:sp>
        <p:nvSpPr>
          <p:cNvPr id="15" name="TextBox 14">
            <a:extLst>
              <a:ext uri="{FF2B5EF4-FFF2-40B4-BE49-F238E27FC236}">
                <a16:creationId xmlns:a16="http://schemas.microsoft.com/office/drawing/2014/main" id="{FC301D6B-C2BE-4A4E-8309-0535DC1650E5}"/>
              </a:ext>
            </a:extLst>
          </p:cNvPr>
          <p:cNvSpPr txBox="1"/>
          <p:nvPr/>
        </p:nvSpPr>
        <p:spPr>
          <a:xfrm>
            <a:off x="4498317" y="4904249"/>
            <a:ext cx="1468864" cy="461665"/>
          </a:xfrm>
          <a:prstGeom prst="rect">
            <a:avLst/>
          </a:prstGeom>
          <a:noFill/>
        </p:spPr>
        <p:txBody>
          <a:bodyPr wrap="none" rtlCol="0">
            <a:spAutoFit/>
          </a:bodyPr>
          <a:lstStyle/>
          <a:p>
            <a:r>
              <a:rPr lang="en-US" sz="2400" b="1" dirty="0"/>
              <a:t>Applies to</a:t>
            </a:r>
          </a:p>
        </p:txBody>
      </p:sp>
      <p:sp>
        <p:nvSpPr>
          <p:cNvPr id="16" name="TextBox 15">
            <a:extLst>
              <a:ext uri="{FF2B5EF4-FFF2-40B4-BE49-F238E27FC236}">
                <a16:creationId xmlns:a16="http://schemas.microsoft.com/office/drawing/2014/main" id="{B73CAB3D-11A7-43A8-96F4-48656ADFD023}"/>
              </a:ext>
            </a:extLst>
          </p:cNvPr>
          <p:cNvSpPr txBox="1"/>
          <p:nvPr/>
        </p:nvSpPr>
        <p:spPr>
          <a:xfrm>
            <a:off x="4379439" y="2458789"/>
            <a:ext cx="1587742" cy="461665"/>
          </a:xfrm>
          <a:prstGeom prst="rect">
            <a:avLst/>
          </a:prstGeom>
          <a:noFill/>
        </p:spPr>
        <p:txBody>
          <a:bodyPr wrap="none" rtlCol="0">
            <a:spAutoFit/>
          </a:bodyPr>
          <a:lstStyle/>
          <a:p>
            <a:r>
              <a:rPr lang="en-US" sz="2400" b="1" dirty="0"/>
              <a:t>References</a:t>
            </a:r>
          </a:p>
        </p:txBody>
      </p:sp>
      <p:sp>
        <p:nvSpPr>
          <p:cNvPr id="2" name="TextBox 1">
            <a:extLst>
              <a:ext uri="{FF2B5EF4-FFF2-40B4-BE49-F238E27FC236}">
                <a16:creationId xmlns:a16="http://schemas.microsoft.com/office/drawing/2014/main" id="{538DB89D-E5BE-400B-90A7-AFA8E59DA4B2}"/>
              </a:ext>
            </a:extLst>
          </p:cNvPr>
          <p:cNvSpPr txBox="1"/>
          <p:nvPr/>
        </p:nvSpPr>
        <p:spPr>
          <a:xfrm>
            <a:off x="2117035" y="5978907"/>
            <a:ext cx="7841974" cy="369332"/>
          </a:xfrm>
          <a:prstGeom prst="rect">
            <a:avLst/>
          </a:prstGeom>
          <a:noFill/>
        </p:spPr>
        <p:txBody>
          <a:bodyPr wrap="square" rtlCol="0">
            <a:spAutoFit/>
          </a:bodyPr>
          <a:lstStyle/>
          <a:p>
            <a:r>
              <a:rPr lang="en-US" b="1" dirty="0"/>
              <a:t>Obligations “overlay” (via path) and impose support levels on data elements.</a:t>
            </a:r>
          </a:p>
        </p:txBody>
      </p:sp>
      <p:cxnSp>
        <p:nvCxnSpPr>
          <p:cNvPr id="14" name="Straight Arrow Connector 13">
            <a:extLst>
              <a:ext uri="{FF2B5EF4-FFF2-40B4-BE49-F238E27FC236}">
                <a16:creationId xmlns:a16="http://schemas.microsoft.com/office/drawing/2014/main" id="{2FFFD01D-AE73-43A3-BD6E-A2396AE2A068}"/>
              </a:ext>
            </a:extLst>
          </p:cNvPr>
          <p:cNvCxnSpPr>
            <a:endCxn id="15" idx="2"/>
          </p:cNvCxnSpPr>
          <p:nvPr/>
        </p:nvCxnSpPr>
        <p:spPr>
          <a:xfrm flipV="1">
            <a:off x="5232749" y="5365914"/>
            <a:ext cx="0" cy="536713"/>
          </a:xfrm>
          <a:prstGeom prst="straightConnector1">
            <a:avLst/>
          </a:prstGeom>
          <a:ln w="28575">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775500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8433F-E80B-4C22-975F-828FC835C9C6}"/>
              </a:ext>
            </a:extLst>
          </p:cNvPr>
          <p:cNvSpPr>
            <a:spLocks noGrp="1"/>
          </p:cNvSpPr>
          <p:nvPr>
            <p:ph type="title"/>
          </p:nvPr>
        </p:nvSpPr>
        <p:spPr>
          <a:xfrm>
            <a:off x="838200" y="365125"/>
            <a:ext cx="10515600" cy="668545"/>
          </a:xfrm>
        </p:spPr>
        <p:txBody>
          <a:bodyPr>
            <a:normAutofit fontScale="90000"/>
          </a:bodyPr>
          <a:lstStyle/>
          <a:p>
            <a:r>
              <a:rPr lang="en-US" dirty="0"/>
              <a:t>Conformance WG Feedback - 2</a:t>
            </a:r>
          </a:p>
        </p:txBody>
      </p:sp>
      <p:sp>
        <p:nvSpPr>
          <p:cNvPr id="3" name="Content Placeholder 2">
            <a:extLst>
              <a:ext uri="{FF2B5EF4-FFF2-40B4-BE49-F238E27FC236}">
                <a16:creationId xmlns:a16="http://schemas.microsoft.com/office/drawing/2014/main" id="{46C1532B-5A2F-4FE2-81B2-AE07BD017D9D}"/>
              </a:ext>
            </a:extLst>
          </p:cNvPr>
          <p:cNvSpPr>
            <a:spLocks noGrp="1"/>
          </p:cNvSpPr>
          <p:nvPr>
            <p:ph idx="1"/>
          </p:nvPr>
        </p:nvSpPr>
        <p:spPr>
          <a:xfrm>
            <a:off x="838200" y="1123122"/>
            <a:ext cx="10515600" cy="5486400"/>
          </a:xfrm>
        </p:spPr>
        <p:txBody>
          <a:bodyPr>
            <a:normAutofit fontScale="92500"/>
          </a:bodyPr>
          <a:lstStyle/>
          <a:p>
            <a:pPr algn="l">
              <a:buFont typeface="Arial" panose="020B0604020202020204" pitchFamily="34" charset="0"/>
              <a:buChar char="•"/>
            </a:pPr>
            <a:r>
              <a:rPr lang="en-US" dirty="0">
                <a:solidFill>
                  <a:srgbClr val="172B4D"/>
                </a:solidFill>
                <a:latin typeface="-apple-system"/>
              </a:rPr>
              <a:t>O</a:t>
            </a:r>
            <a:r>
              <a:rPr lang="en-US" b="0" i="0" dirty="0">
                <a:solidFill>
                  <a:srgbClr val="172B4D"/>
                </a:solidFill>
                <a:effectLst/>
                <a:latin typeface="-apple-system"/>
              </a:rPr>
              <a:t>bligation Code Set – Design and Definitions</a:t>
            </a:r>
          </a:p>
          <a:p>
            <a:pPr lvl="1"/>
            <a:r>
              <a:rPr lang="en-US" dirty="0">
                <a:solidFill>
                  <a:srgbClr val="172B4D"/>
                </a:solidFill>
                <a:latin typeface="-apple-system"/>
              </a:rPr>
              <a:t>Critical task </a:t>
            </a:r>
            <a:endParaRPr lang="en-US" b="0" i="0" dirty="0">
              <a:solidFill>
                <a:srgbClr val="172B4D"/>
              </a:solidFill>
              <a:effectLst/>
              <a:latin typeface="-apple-system"/>
            </a:endParaRPr>
          </a:p>
          <a:p>
            <a:r>
              <a:rPr lang="en-US" dirty="0">
                <a:solidFill>
                  <a:srgbClr val="172B4D"/>
                </a:solidFill>
                <a:latin typeface="-apple-system"/>
              </a:rPr>
              <a:t>Current set is flat list but contains “</a:t>
            </a:r>
            <a:r>
              <a:rPr lang="en-US" dirty="0">
                <a:solidFill>
                  <a:srgbClr val="202124"/>
                </a:solidFill>
                <a:latin typeface="Roboto" panose="020B0604020202020204" pitchFamily="2" charset="0"/>
              </a:rPr>
              <a:t>mishmash</a:t>
            </a:r>
            <a:r>
              <a:rPr lang="en-US" b="0" i="0" dirty="0">
                <a:solidFill>
                  <a:srgbClr val="202124"/>
                </a:solidFill>
                <a:effectLst/>
                <a:latin typeface="Roboto" panose="020B0604020202020204" pitchFamily="2" charset="0"/>
              </a:rPr>
              <a:t> multimodal concepts”</a:t>
            </a:r>
            <a:r>
              <a:rPr lang="en-US" dirty="0">
                <a:solidFill>
                  <a:srgbClr val="172B4D"/>
                </a:solidFill>
                <a:latin typeface="-apple-system"/>
              </a:rPr>
              <a:t> (i.e., apples, oranges, carrots, tree limbs, etc.)</a:t>
            </a:r>
          </a:p>
          <a:p>
            <a:r>
              <a:rPr lang="en-US" dirty="0">
                <a:solidFill>
                  <a:srgbClr val="172B4D"/>
                </a:solidFill>
                <a:latin typeface="-apple-system"/>
              </a:rPr>
              <a:t>Need structured approach to code set – may be </a:t>
            </a:r>
            <a:r>
              <a:rPr lang="en-US" b="1" dirty="0">
                <a:solidFill>
                  <a:srgbClr val="172B4D"/>
                </a:solidFill>
                <a:latin typeface="-apple-system"/>
              </a:rPr>
              <a:t>Complex Structure</a:t>
            </a:r>
          </a:p>
          <a:p>
            <a:r>
              <a:rPr lang="en-US" dirty="0">
                <a:solidFill>
                  <a:srgbClr val="172B4D"/>
                </a:solidFill>
                <a:latin typeface="-apple-system"/>
              </a:rPr>
              <a:t>Initial Proposal – Triplet to “build” an Obligation</a:t>
            </a:r>
            <a:endParaRPr lang="en-US" b="0" i="0" dirty="0">
              <a:solidFill>
                <a:srgbClr val="172B4D"/>
              </a:solidFill>
              <a:effectLst/>
              <a:latin typeface="-apple-system"/>
            </a:endParaRPr>
          </a:p>
          <a:p>
            <a:pPr marL="742950" lvl="1" indent="-285750" algn="l">
              <a:buFont typeface="Arial" panose="020B0604020202020204" pitchFamily="34" charset="0"/>
              <a:buChar char="•"/>
            </a:pPr>
            <a:r>
              <a:rPr lang="en-US" b="1" i="0" dirty="0">
                <a:solidFill>
                  <a:srgbClr val="172B4D"/>
                </a:solidFill>
                <a:effectLst/>
                <a:latin typeface="-apple-system"/>
              </a:rPr>
              <a:t>Requirement Level </a:t>
            </a:r>
            <a:r>
              <a:rPr lang="en-US" b="0" i="0" dirty="0">
                <a:solidFill>
                  <a:srgbClr val="172B4D"/>
                </a:solidFill>
                <a:effectLst/>
                <a:latin typeface="-apple-system"/>
              </a:rPr>
              <a:t>- Conformance Verbs or Pre-coordinated Usage Indicators (M, R, </a:t>
            </a:r>
            <a:r>
              <a:rPr lang="en-US" b="0" i="0" dirty="0" err="1">
                <a:solidFill>
                  <a:srgbClr val="172B4D"/>
                </a:solidFill>
                <a:effectLst/>
                <a:latin typeface="-apple-system"/>
              </a:rPr>
              <a:t>etc</a:t>
            </a:r>
            <a:r>
              <a:rPr lang="en-US" b="0" i="0" dirty="0">
                <a:solidFill>
                  <a:srgbClr val="172B4D"/>
                </a:solidFill>
                <a:effectLst/>
                <a:latin typeface="-apple-system"/>
              </a:rPr>
              <a:t>).</a:t>
            </a:r>
          </a:p>
          <a:p>
            <a:pPr marL="742950" lvl="1" indent="-285750" algn="l">
              <a:buFont typeface="Arial" panose="020B0604020202020204" pitchFamily="34" charset="0"/>
              <a:buChar char="•"/>
            </a:pPr>
            <a:r>
              <a:rPr lang="en-US" b="1" i="0" dirty="0">
                <a:solidFill>
                  <a:srgbClr val="172B4D"/>
                </a:solidFill>
                <a:effectLst/>
                <a:latin typeface="-apple-system"/>
              </a:rPr>
              <a:t>Activity</a:t>
            </a:r>
            <a:r>
              <a:rPr lang="en-US" b="0" i="0" dirty="0">
                <a:solidFill>
                  <a:srgbClr val="172B4D"/>
                </a:solidFill>
                <a:effectLst/>
                <a:latin typeface="-apple-system"/>
              </a:rPr>
              <a:t> (send, receive, process, store, ...)</a:t>
            </a:r>
          </a:p>
          <a:p>
            <a:pPr marL="742950" lvl="1" indent="-285750" algn="l">
              <a:buFont typeface="Arial" panose="020B0604020202020204" pitchFamily="34" charset="0"/>
              <a:buChar char="•"/>
            </a:pPr>
            <a:r>
              <a:rPr lang="en-US" b="1" i="0" dirty="0">
                <a:solidFill>
                  <a:srgbClr val="172B4D"/>
                </a:solidFill>
                <a:effectLst/>
                <a:latin typeface="-apple-system"/>
              </a:rPr>
              <a:t>Data Expectation </a:t>
            </a:r>
            <a:r>
              <a:rPr lang="en-US" b="0" i="0" dirty="0">
                <a:solidFill>
                  <a:srgbClr val="172B4D"/>
                </a:solidFill>
                <a:effectLst/>
                <a:latin typeface="-apple-system"/>
              </a:rPr>
              <a:t>(exactly, missing, translated, ...)</a:t>
            </a:r>
          </a:p>
          <a:p>
            <a:pPr marL="285750" indent="-285750"/>
            <a:r>
              <a:rPr lang="en-US" dirty="0">
                <a:solidFill>
                  <a:srgbClr val="172B4D"/>
                </a:solidFill>
                <a:latin typeface="-apple-system"/>
              </a:rPr>
              <a:t>Delineate via (Sender/Producer/Client) and (Receiver/Consumer/Server)</a:t>
            </a:r>
          </a:p>
          <a:p>
            <a:pPr marL="285750" indent="-285750"/>
            <a:r>
              <a:rPr lang="en-US" b="0" i="0" dirty="0">
                <a:solidFill>
                  <a:srgbClr val="172B4D"/>
                </a:solidFill>
                <a:effectLst/>
                <a:latin typeface="-apple-system"/>
              </a:rPr>
              <a:t>Introduce formal profile hierarchy and derivation rules</a:t>
            </a:r>
          </a:p>
          <a:p>
            <a:pPr marL="285750" indent="-285750"/>
            <a:r>
              <a:rPr lang="en-US" b="0" i="0" dirty="0">
                <a:solidFill>
                  <a:srgbClr val="172B4D"/>
                </a:solidFill>
                <a:effectLst/>
                <a:latin typeface="-apple-system"/>
              </a:rPr>
              <a:t>See: </a:t>
            </a:r>
            <a:r>
              <a:rPr lang="en-US" b="0" i="0" dirty="0">
                <a:solidFill>
                  <a:srgbClr val="172B4D"/>
                </a:solidFill>
                <a:effectLst/>
                <a:latin typeface="-apple-system"/>
                <a:hlinkClick r:id="rId2"/>
              </a:rPr>
              <a:t>https://confluence.hl7.org/display/CONF/Support-Handling</a:t>
            </a:r>
            <a:r>
              <a:rPr lang="en-US" b="0" i="0" dirty="0">
                <a:solidFill>
                  <a:srgbClr val="172B4D"/>
                </a:solidFill>
                <a:effectLst/>
                <a:latin typeface="-apple-system"/>
              </a:rPr>
              <a:t> </a:t>
            </a:r>
          </a:p>
          <a:p>
            <a:pPr marL="0" indent="0">
              <a:buNone/>
            </a:pPr>
            <a:endParaRPr lang="en-US" b="0" i="0" dirty="0">
              <a:solidFill>
                <a:srgbClr val="172B4D"/>
              </a:solidFill>
              <a:effectLst/>
              <a:latin typeface="-apple-system"/>
            </a:endParaRPr>
          </a:p>
          <a:p>
            <a:pPr marL="0" indent="0" algn="l">
              <a:buNone/>
            </a:pPr>
            <a:endParaRPr lang="en-US" b="0" i="0" dirty="0">
              <a:solidFill>
                <a:srgbClr val="172B4D"/>
              </a:solidFill>
              <a:effectLst/>
              <a:latin typeface="-apple-system"/>
            </a:endParaRPr>
          </a:p>
          <a:p>
            <a:pPr marL="0" indent="0">
              <a:buNone/>
            </a:pPr>
            <a:endParaRPr lang="en-US" dirty="0"/>
          </a:p>
          <a:p>
            <a:endParaRPr lang="en-US" dirty="0"/>
          </a:p>
        </p:txBody>
      </p:sp>
    </p:spTree>
    <p:extLst>
      <p:ext uri="{BB962C8B-B14F-4D97-AF65-F5344CB8AC3E}">
        <p14:creationId xmlns:p14="http://schemas.microsoft.com/office/powerpoint/2010/main" val="9749808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708</TotalTime>
  <Words>744</Words>
  <Application>Microsoft Office PowerPoint</Application>
  <PresentationFormat>Widescreen</PresentationFormat>
  <Paragraphs>75</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-apple-system</vt:lpstr>
      <vt:lpstr>Arial</vt:lpstr>
      <vt:lpstr>Calibri</vt:lpstr>
      <vt:lpstr>Calibri Light</vt:lpstr>
      <vt:lpstr>Roboto</vt:lpstr>
      <vt:lpstr>Office Theme</vt:lpstr>
      <vt:lpstr>FHIR Must-Support Alternative</vt:lpstr>
      <vt:lpstr>Background</vt:lpstr>
      <vt:lpstr>Current State</vt:lpstr>
      <vt:lpstr>Current Definition - Obligations</vt:lpstr>
      <vt:lpstr>Current Definition – Actor Resource</vt:lpstr>
      <vt:lpstr>Current Definition – Obligations Code Set Samples</vt:lpstr>
      <vt:lpstr>Conformance WG Feedback - 1</vt:lpstr>
      <vt:lpstr>Big Picture</vt:lpstr>
      <vt:lpstr>Conformance WG Feedback - 2</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FHIR Conformance</dc:title>
  <dc:creator>Robert</dc:creator>
  <cp:lastModifiedBy>Snelick, Robert D. (Fed)</cp:lastModifiedBy>
  <cp:revision>51</cp:revision>
  <dcterms:created xsi:type="dcterms:W3CDTF">2023-01-17T18:58:45Z</dcterms:created>
  <dcterms:modified xsi:type="dcterms:W3CDTF">2023-01-18T20:15:14Z</dcterms:modified>
</cp:coreProperties>
</file>