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3_51E283E7.xml" ContentType="application/vnd.ms-powerpoint.comments+xml"/>
  <Override PartName="/ppt/comments/modernComment_177_5FA480C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2" r:id="rId5"/>
    <p:sldId id="261" r:id="rId6"/>
    <p:sldId id="374" r:id="rId7"/>
    <p:sldId id="263" r:id="rId8"/>
    <p:sldId id="264" r:id="rId9"/>
    <p:sldId id="265" r:id="rId10"/>
    <p:sldId id="375" r:id="rId11"/>
    <p:sldId id="376"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58"/>
            <p14:sldId id="259"/>
            <p14:sldId id="262"/>
          </p14:sldIdLst>
        </p14:section>
        <p14:section name="Membership Modelling - Domestic Vote Structure" id="{061DE16F-F43F-4338-9098-8C7CA35A593E}">
          <p14:sldIdLst>
            <p14:sldId id="261"/>
            <p14:sldId id="374"/>
            <p14:sldId id="263"/>
            <p14:sldId id="264"/>
            <p14:sldId id="265"/>
            <p14:sldId id="375"/>
          </p14:sldIdLst>
        </p14:section>
        <p14:section name="Updates to Membership Materials" id="{38283476-8E2F-4E03-B2EE-E317CFE27713}">
          <p14:sldIdLst>
            <p14:sldId id="376"/>
          </p14:sldIdLst>
        </p14:section>
        <p14:section name="Terms of Reference Updates" id="{ADB2974B-9BF6-4F1A-A6B1-5EAB3F444E52}">
          <p14:sldIdLst>
            <p14:sldId id="26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B77C2D-1A3A-01DB-D03B-2F8AC558F8C3}" name="Cook, Sheridan" initials="CS" userId="S::sheridan.cook@accenture.com::281e4631-2ba3-493a-978c-63fee9769b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6"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B7A87E-574C-4A0B-8830-7C435A9B8380}" v="18" dt="2024-02-27T15:02:48.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0" autoAdjust="0"/>
    <p:restoredTop sz="96323" autoAdjust="0"/>
  </p:normalViewPr>
  <p:slideViewPr>
    <p:cSldViewPr snapToGrid="0">
      <p:cViewPr varScale="1">
        <p:scale>
          <a:sx n="80" d="100"/>
          <a:sy n="80" d="100"/>
        </p:scale>
        <p:origin x="67" y="1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E0B7A87E-574C-4A0B-8830-7C435A9B8380}"/>
    <pc:docChg chg="undo custSel addSld modSld sldOrd addSection modSection">
      <pc:chgData name="Cook, Sheridan" userId="281e4631-2ba3-493a-978c-63fee9769b29" providerId="ADAL" clId="{E0B7A87E-574C-4A0B-8830-7C435A9B8380}" dt="2024-02-27T16:01:03.657" v="5165" actId="20577"/>
      <pc:docMkLst>
        <pc:docMk/>
      </pc:docMkLst>
      <pc:sldChg chg="modSp mod">
        <pc:chgData name="Cook, Sheridan" userId="281e4631-2ba3-493a-978c-63fee9769b29" providerId="ADAL" clId="{E0B7A87E-574C-4A0B-8830-7C435A9B8380}" dt="2024-02-27T14:05:38.699" v="2403" actId="20577"/>
        <pc:sldMkLst>
          <pc:docMk/>
          <pc:sldMk cId="3209374894" sldId="258"/>
        </pc:sldMkLst>
        <pc:spChg chg="mod">
          <ac:chgData name="Cook, Sheridan" userId="281e4631-2ba3-493a-978c-63fee9769b29" providerId="ADAL" clId="{E0B7A87E-574C-4A0B-8830-7C435A9B8380}" dt="2024-02-27T14:05:38.699" v="2403" actId="20577"/>
          <ac:spMkLst>
            <pc:docMk/>
            <pc:sldMk cId="3209374894" sldId="258"/>
            <ac:spMk id="3" creationId="{A062457D-713E-B083-012D-99C53EF83382}"/>
          </ac:spMkLst>
        </pc:spChg>
      </pc:sldChg>
      <pc:sldChg chg="modSp mod addCm modCm">
        <pc:chgData name="Cook, Sheridan" userId="281e4631-2ba3-493a-978c-63fee9769b29" providerId="ADAL" clId="{E0B7A87E-574C-4A0B-8830-7C435A9B8380}" dt="2024-02-27T16:01:03.657" v="5165" actId="20577"/>
        <pc:sldMkLst>
          <pc:docMk/>
          <pc:sldMk cId="1373799399" sldId="259"/>
        </pc:sldMkLst>
        <pc:spChg chg="mod">
          <ac:chgData name="Cook, Sheridan" userId="281e4631-2ba3-493a-978c-63fee9769b29" providerId="ADAL" clId="{E0B7A87E-574C-4A0B-8830-7C435A9B8380}" dt="2024-02-27T16:01:03.657" v="5165" actId="20577"/>
          <ac:spMkLst>
            <pc:docMk/>
            <pc:sldMk cId="1373799399" sldId="259"/>
            <ac:spMk id="3" creationId="{AAB3FBA0-F367-0E92-8B2D-5587C4EF3E95}"/>
          </ac:spMkLst>
        </pc:spChg>
        <pc:extLst>
          <p:ext xmlns:p="http://schemas.openxmlformats.org/presentationml/2006/main" uri="{D6D511B9-2390-475A-947B-AFAB55BFBCF1}">
            <pc226:cmChg xmlns:pc226="http://schemas.microsoft.com/office/powerpoint/2022/06/main/command" chg="mod">
              <pc226:chgData name="Cook, Sheridan" userId="281e4631-2ba3-493a-978c-63fee9769b29" providerId="ADAL" clId="{E0B7A87E-574C-4A0B-8830-7C435A9B8380}" dt="2024-02-27T16:01:03.657" v="5165" actId="20577"/>
              <pc2:cmMkLst xmlns:pc2="http://schemas.microsoft.com/office/powerpoint/2019/9/main/command">
                <pc:docMk/>
                <pc:sldMk cId="1373799399" sldId="259"/>
                <pc2:cmMk id="{4B42AA67-3221-4B00-96DA-98FE6B18439F}"/>
              </pc2:cmMkLst>
            </pc226:cmChg>
            <pc226:cmChg xmlns:pc226="http://schemas.microsoft.com/office/powerpoint/2022/06/main/command" chg="add">
              <pc226:chgData name="Cook, Sheridan" userId="281e4631-2ba3-493a-978c-63fee9769b29" providerId="ADAL" clId="{E0B7A87E-574C-4A0B-8830-7C435A9B8380}" dt="2024-02-27T15:58:45.890" v="4963"/>
              <pc2:cmMkLst xmlns:pc2="http://schemas.microsoft.com/office/powerpoint/2019/9/main/command">
                <pc:docMk/>
                <pc:sldMk cId="1373799399" sldId="259"/>
                <pc2:cmMk id="{C6E293A8-8936-4F8A-9964-2120523EED54}"/>
              </pc2:cmMkLst>
            </pc226:cmChg>
            <pc226:cmChg xmlns:pc226="http://schemas.microsoft.com/office/powerpoint/2022/06/main/command" chg="mod">
              <pc226:chgData name="Cook, Sheridan" userId="281e4631-2ba3-493a-978c-63fee9769b29" providerId="ADAL" clId="{E0B7A87E-574C-4A0B-8830-7C435A9B8380}" dt="2024-02-27T16:01:03.657" v="5165" actId="20577"/>
              <pc2:cmMkLst xmlns:pc2="http://schemas.microsoft.com/office/powerpoint/2019/9/main/command">
                <pc:docMk/>
                <pc:sldMk cId="1373799399" sldId="259"/>
                <pc2:cmMk id="{856441F0-7154-40A7-9A89-B6109C76B52B}"/>
              </pc2:cmMkLst>
            </pc226:cmChg>
          </p:ext>
        </pc:extLst>
      </pc:sldChg>
      <pc:sldChg chg="ord">
        <pc:chgData name="Cook, Sheridan" userId="281e4631-2ba3-493a-978c-63fee9769b29" providerId="ADAL" clId="{E0B7A87E-574C-4A0B-8830-7C435A9B8380}" dt="2024-02-27T13:29:28.479" v="4"/>
        <pc:sldMkLst>
          <pc:docMk/>
          <pc:sldMk cId="2787642312" sldId="260"/>
        </pc:sldMkLst>
      </pc:sldChg>
      <pc:sldChg chg="modSp mod ord">
        <pc:chgData name="Cook, Sheridan" userId="281e4631-2ba3-493a-978c-63fee9769b29" providerId="ADAL" clId="{E0B7A87E-574C-4A0B-8830-7C435A9B8380}" dt="2024-02-27T15:08:03.548" v="3131" actId="20577"/>
        <pc:sldMkLst>
          <pc:docMk/>
          <pc:sldMk cId="3393053326" sldId="261"/>
        </pc:sldMkLst>
        <pc:spChg chg="mod">
          <ac:chgData name="Cook, Sheridan" userId="281e4631-2ba3-493a-978c-63fee9769b29" providerId="ADAL" clId="{E0B7A87E-574C-4A0B-8830-7C435A9B8380}" dt="2024-02-27T14:09:51.231" v="2636" actId="20577"/>
          <ac:spMkLst>
            <pc:docMk/>
            <pc:sldMk cId="3393053326" sldId="261"/>
            <ac:spMk id="2" creationId="{E26771AA-EABA-301A-016F-A03FA9999C08}"/>
          </ac:spMkLst>
        </pc:spChg>
        <pc:spChg chg="mod">
          <ac:chgData name="Cook, Sheridan" userId="281e4631-2ba3-493a-978c-63fee9769b29" providerId="ADAL" clId="{E0B7A87E-574C-4A0B-8830-7C435A9B8380}" dt="2024-02-27T15:08:03.548" v="3131" actId="20577"/>
          <ac:spMkLst>
            <pc:docMk/>
            <pc:sldMk cId="3393053326" sldId="261"/>
            <ac:spMk id="3" creationId="{AAB3FBA0-F367-0E92-8B2D-5587C4EF3E95}"/>
          </ac:spMkLst>
        </pc:spChg>
      </pc:sldChg>
      <pc:sldChg chg="ord">
        <pc:chgData name="Cook, Sheridan" userId="281e4631-2ba3-493a-978c-63fee9769b29" providerId="ADAL" clId="{E0B7A87E-574C-4A0B-8830-7C435A9B8380}" dt="2024-02-27T13:29:52.470" v="10"/>
        <pc:sldMkLst>
          <pc:docMk/>
          <pc:sldMk cId="2875909086" sldId="262"/>
        </pc:sldMkLst>
      </pc:sldChg>
      <pc:sldChg chg="addSp modSp add mod">
        <pc:chgData name="Cook, Sheridan" userId="281e4631-2ba3-493a-978c-63fee9769b29" providerId="ADAL" clId="{E0B7A87E-574C-4A0B-8830-7C435A9B8380}" dt="2024-02-27T13:40:00.964" v="1079" actId="20577"/>
        <pc:sldMkLst>
          <pc:docMk/>
          <pc:sldMk cId="1003706812" sldId="263"/>
        </pc:sldMkLst>
        <pc:spChg chg="mod">
          <ac:chgData name="Cook, Sheridan" userId="281e4631-2ba3-493a-978c-63fee9769b29" providerId="ADAL" clId="{E0B7A87E-574C-4A0B-8830-7C435A9B8380}" dt="2024-02-27T13:31:17.680" v="110" actId="20577"/>
          <ac:spMkLst>
            <pc:docMk/>
            <pc:sldMk cId="1003706812" sldId="263"/>
            <ac:spMk id="2" creationId="{9E4146A2-CB9B-C860-A342-137982CDE0D6}"/>
          </ac:spMkLst>
        </pc:spChg>
        <pc:spChg chg="mod">
          <ac:chgData name="Cook, Sheridan" userId="281e4631-2ba3-493a-978c-63fee9769b29" providerId="ADAL" clId="{E0B7A87E-574C-4A0B-8830-7C435A9B8380}" dt="2024-02-27T13:40:00.964" v="1079" actId="20577"/>
          <ac:spMkLst>
            <pc:docMk/>
            <pc:sldMk cId="1003706812" sldId="263"/>
            <ac:spMk id="3" creationId="{95CA76FF-F2DF-9495-9568-F433C8847478}"/>
          </ac:spMkLst>
        </pc:spChg>
        <pc:spChg chg="add mod">
          <ac:chgData name="Cook, Sheridan" userId="281e4631-2ba3-493a-978c-63fee9769b29" providerId="ADAL" clId="{E0B7A87E-574C-4A0B-8830-7C435A9B8380}" dt="2024-02-27T13:37:30.995" v="940" actId="1076"/>
          <ac:spMkLst>
            <pc:docMk/>
            <pc:sldMk cId="1003706812" sldId="263"/>
            <ac:spMk id="5" creationId="{F8D25AAE-6108-6FF8-266F-7B57F00724CD}"/>
          </ac:spMkLst>
        </pc:spChg>
        <pc:graphicFrameChg chg="add mod modGraphic">
          <ac:chgData name="Cook, Sheridan" userId="281e4631-2ba3-493a-978c-63fee9769b29" providerId="ADAL" clId="{E0B7A87E-574C-4A0B-8830-7C435A9B8380}" dt="2024-02-27T13:36:46.026" v="853" actId="1076"/>
          <ac:graphicFrameMkLst>
            <pc:docMk/>
            <pc:sldMk cId="1003706812" sldId="263"/>
            <ac:graphicFrameMk id="4" creationId="{49E6E623-A6B3-D19F-09BD-BE26F8F4D4D3}"/>
          </ac:graphicFrameMkLst>
        </pc:graphicFrameChg>
      </pc:sldChg>
      <pc:sldChg chg="addSp delSp modSp new mod">
        <pc:chgData name="Cook, Sheridan" userId="281e4631-2ba3-493a-978c-63fee9769b29" providerId="ADAL" clId="{E0B7A87E-574C-4A0B-8830-7C435A9B8380}" dt="2024-02-27T13:39:51.167" v="1045" actId="20577"/>
        <pc:sldMkLst>
          <pc:docMk/>
          <pc:sldMk cId="1978187215" sldId="264"/>
        </pc:sldMkLst>
        <pc:spChg chg="mod">
          <ac:chgData name="Cook, Sheridan" userId="281e4631-2ba3-493a-978c-63fee9769b29" providerId="ADAL" clId="{E0B7A87E-574C-4A0B-8830-7C435A9B8380}" dt="2024-02-27T13:39:51.167" v="1045" actId="20577"/>
          <ac:spMkLst>
            <pc:docMk/>
            <pc:sldMk cId="1978187215" sldId="264"/>
            <ac:spMk id="2" creationId="{2FB1EA9E-D96B-1326-8FA7-5E6704E0BBC9}"/>
          </ac:spMkLst>
        </pc:spChg>
        <pc:spChg chg="del">
          <ac:chgData name="Cook, Sheridan" userId="281e4631-2ba3-493a-978c-63fee9769b29" providerId="ADAL" clId="{E0B7A87E-574C-4A0B-8830-7C435A9B8380}" dt="2024-02-27T13:39:37.739" v="1020" actId="478"/>
          <ac:spMkLst>
            <pc:docMk/>
            <pc:sldMk cId="1978187215" sldId="264"/>
            <ac:spMk id="3" creationId="{F8829083-E182-1DA4-58A9-49654F229617}"/>
          </ac:spMkLst>
        </pc:spChg>
        <pc:grpChg chg="add mod">
          <ac:chgData name="Cook, Sheridan" userId="281e4631-2ba3-493a-978c-63fee9769b29" providerId="ADAL" clId="{E0B7A87E-574C-4A0B-8830-7C435A9B8380}" dt="2024-02-27T13:39:36.260" v="1019" actId="1076"/>
          <ac:grpSpMkLst>
            <pc:docMk/>
            <pc:sldMk cId="1978187215" sldId="264"/>
            <ac:grpSpMk id="4" creationId="{FAD4DA46-FB57-201E-DC28-C09E0671D849}"/>
          </ac:grpSpMkLst>
        </pc:grpChg>
        <pc:picChg chg="add mod">
          <ac:chgData name="Cook, Sheridan" userId="281e4631-2ba3-493a-978c-63fee9769b29" providerId="ADAL" clId="{E0B7A87E-574C-4A0B-8830-7C435A9B8380}" dt="2024-02-27T13:39:36.260" v="1019" actId="1076"/>
          <ac:picMkLst>
            <pc:docMk/>
            <pc:sldMk cId="1978187215" sldId="264"/>
            <ac:picMk id="2050" creationId="{25B3FD26-6F86-B6F5-F21D-34268553BEA5}"/>
          </ac:picMkLst>
        </pc:picChg>
        <pc:picChg chg="add mod">
          <ac:chgData name="Cook, Sheridan" userId="281e4631-2ba3-493a-978c-63fee9769b29" providerId="ADAL" clId="{E0B7A87E-574C-4A0B-8830-7C435A9B8380}" dt="2024-02-27T13:39:36.260" v="1019" actId="1076"/>
          <ac:picMkLst>
            <pc:docMk/>
            <pc:sldMk cId="1978187215" sldId="264"/>
            <ac:picMk id="2052" creationId="{F794D29F-60C2-FD22-F6A1-EC11362B9198}"/>
          </ac:picMkLst>
        </pc:picChg>
      </pc:sldChg>
      <pc:sldChg chg="addSp delSp modSp add mod">
        <pc:chgData name="Cook, Sheridan" userId="281e4631-2ba3-493a-978c-63fee9769b29" providerId="ADAL" clId="{E0B7A87E-574C-4A0B-8830-7C435A9B8380}" dt="2024-02-27T15:30:09.292" v="3149" actId="20577"/>
        <pc:sldMkLst>
          <pc:docMk/>
          <pc:sldMk cId="635297708" sldId="265"/>
        </pc:sldMkLst>
        <pc:spChg chg="mod">
          <ac:chgData name="Cook, Sheridan" userId="281e4631-2ba3-493a-978c-63fee9769b29" providerId="ADAL" clId="{E0B7A87E-574C-4A0B-8830-7C435A9B8380}" dt="2024-02-27T13:49:11.678" v="1906" actId="20577"/>
          <ac:spMkLst>
            <pc:docMk/>
            <pc:sldMk cId="635297708" sldId="265"/>
            <ac:spMk id="2" creationId="{9E4146A2-CB9B-C860-A342-137982CDE0D6}"/>
          </ac:spMkLst>
        </pc:spChg>
        <pc:spChg chg="mod">
          <ac:chgData name="Cook, Sheridan" userId="281e4631-2ba3-493a-978c-63fee9769b29" providerId="ADAL" clId="{E0B7A87E-574C-4A0B-8830-7C435A9B8380}" dt="2024-02-27T15:30:09.292" v="3149" actId="20577"/>
          <ac:spMkLst>
            <pc:docMk/>
            <pc:sldMk cId="635297708" sldId="265"/>
            <ac:spMk id="3" creationId="{95CA76FF-F2DF-9495-9568-F433C8847478}"/>
          </ac:spMkLst>
        </pc:spChg>
        <pc:spChg chg="del">
          <ac:chgData name="Cook, Sheridan" userId="281e4631-2ba3-493a-978c-63fee9769b29" providerId="ADAL" clId="{E0B7A87E-574C-4A0B-8830-7C435A9B8380}" dt="2024-02-27T13:42:09.888" v="1313" actId="478"/>
          <ac:spMkLst>
            <pc:docMk/>
            <pc:sldMk cId="635297708" sldId="265"/>
            <ac:spMk id="5" creationId="{F8D25AAE-6108-6FF8-266F-7B57F00724CD}"/>
          </ac:spMkLst>
        </pc:spChg>
        <pc:spChg chg="add del">
          <ac:chgData name="Cook, Sheridan" userId="281e4631-2ba3-493a-978c-63fee9769b29" providerId="ADAL" clId="{E0B7A87E-574C-4A0B-8830-7C435A9B8380}" dt="2024-02-27T15:02:46.254" v="3123" actId="22"/>
          <ac:spMkLst>
            <pc:docMk/>
            <pc:sldMk cId="635297708" sldId="265"/>
            <ac:spMk id="7" creationId="{5407582B-1820-271F-7F53-043A6FEC6F47}"/>
          </ac:spMkLst>
        </pc:spChg>
        <pc:graphicFrameChg chg="del mod">
          <ac:chgData name="Cook, Sheridan" userId="281e4631-2ba3-493a-978c-63fee9769b29" providerId="ADAL" clId="{E0B7A87E-574C-4A0B-8830-7C435A9B8380}" dt="2024-02-27T13:48:46.460" v="1899" actId="478"/>
          <ac:graphicFrameMkLst>
            <pc:docMk/>
            <pc:sldMk cId="635297708" sldId="265"/>
            <ac:graphicFrameMk id="4" creationId="{49E6E623-A6B3-D19F-09BD-BE26F8F4D4D3}"/>
          </ac:graphicFrameMkLst>
        </pc:graphicFrameChg>
      </pc:sldChg>
      <pc:sldChg chg="modSp add mod">
        <pc:chgData name="Cook, Sheridan" userId="281e4631-2ba3-493a-978c-63fee9769b29" providerId="ADAL" clId="{E0B7A87E-574C-4A0B-8830-7C435A9B8380}" dt="2024-02-27T15:41:20.864" v="3713" actId="20577"/>
        <pc:sldMkLst>
          <pc:docMk/>
          <pc:sldMk cId="358853062" sldId="374"/>
        </pc:sldMkLst>
        <pc:spChg chg="mod">
          <ac:chgData name="Cook, Sheridan" userId="281e4631-2ba3-493a-978c-63fee9769b29" providerId="ADAL" clId="{E0B7A87E-574C-4A0B-8830-7C435A9B8380}" dt="2024-02-27T15:41:20.864" v="3713" actId="20577"/>
          <ac:spMkLst>
            <pc:docMk/>
            <pc:sldMk cId="358853062" sldId="374"/>
            <ac:spMk id="3" creationId="{E2EB1064-0B1A-D814-3699-69627CF4868C}"/>
          </ac:spMkLst>
        </pc:spChg>
      </pc:sldChg>
      <pc:sldChg chg="modSp add mod addCm">
        <pc:chgData name="Cook, Sheridan" userId="281e4631-2ba3-493a-978c-63fee9769b29" providerId="ADAL" clId="{E0B7A87E-574C-4A0B-8830-7C435A9B8380}" dt="2024-02-27T15:41:12.418" v="3710" actId="20577"/>
        <pc:sldMkLst>
          <pc:docMk/>
          <pc:sldMk cId="1604616398" sldId="375"/>
        </pc:sldMkLst>
        <pc:spChg chg="mod">
          <ac:chgData name="Cook, Sheridan" userId="281e4631-2ba3-493a-978c-63fee9769b29" providerId="ADAL" clId="{E0B7A87E-574C-4A0B-8830-7C435A9B8380}" dt="2024-02-27T15:41:12.418" v="3710" actId="20577"/>
          <ac:spMkLst>
            <pc:docMk/>
            <pc:sldMk cId="1604616398" sldId="375"/>
            <ac:spMk id="3" creationId="{E2EB1064-0B1A-D814-3699-69627CF4868C}"/>
          </ac:spMkLst>
        </pc:spChg>
        <pc:extLst>
          <p:ext xmlns:p="http://schemas.openxmlformats.org/presentationml/2006/main" uri="{D6D511B9-2390-475A-947B-AFAB55BFBCF1}">
            <pc226:cmChg xmlns:pc226="http://schemas.microsoft.com/office/powerpoint/2022/06/main/command" chg="add">
              <pc226:chgData name="Cook, Sheridan" userId="281e4631-2ba3-493a-978c-63fee9769b29" providerId="ADAL" clId="{E0B7A87E-574C-4A0B-8830-7C435A9B8380}" dt="2024-02-27T15:35:18.653" v="3650"/>
              <pc2:cmMkLst xmlns:pc2="http://schemas.microsoft.com/office/powerpoint/2019/9/main/command">
                <pc:docMk/>
                <pc:sldMk cId="1604616398" sldId="375"/>
                <pc2:cmMk id="{721D93AE-5E3B-4351-BBF1-94FB340FD1A3}"/>
              </pc2:cmMkLst>
            </pc226:cmChg>
          </p:ext>
        </pc:extLst>
      </pc:sldChg>
      <pc:sldChg chg="modSp new mod">
        <pc:chgData name="Cook, Sheridan" userId="281e4631-2ba3-493a-978c-63fee9769b29" providerId="ADAL" clId="{E0B7A87E-574C-4A0B-8830-7C435A9B8380}" dt="2024-02-27T15:53:53.386" v="4901" actId="5793"/>
        <pc:sldMkLst>
          <pc:docMk/>
          <pc:sldMk cId="4101726043" sldId="376"/>
        </pc:sldMkLst>
        <pc:spChg chg="mod">
          <ac:chgData name="Cook, Sheridan" userId="281e4631-2ba3-493a-978c-63fee9769b29" providerId="ADAL" clId="{E0B7A87E-574C-4A0B-8830-7C435A9B8380}" dt="2024-02-27T15:45:56.026" v="4211" actId="20577"/>
          <ac:spMkLst>
            <pc:docMk/>
            <pc:sldMk cId="4101726043" sldId="376"/>
            <ac:spMk id="2" creationId="{52FC932A-0DD0-98FA-C5CB-FFE935AC788A}"/>
          </ac:spMkLst>
        </pc:spChg>
        <pc:spChg chg="mod">
          <ac:chgData name="Cook, Sheridan" userId="281e4631-2ba3-493a-978c-63fee9769b29" providerId="ADAL" clId="{E0B7A87E-574C-4A0B-8830-7C435A9B8380}" dt="2024-02-27T15:53:53.386" v="4901" actId="5793"/>
          <ac:spMkLst>
            <pc:docMk/>
            <pc:sldMk cId="4101726043" sldId="376"/>
            <ac:spMk id="3" creationId="{4401693A-4AA9-D6DF-DB0A-FB2530E30C9C}"/>
          </ac:spMkLst>
        </pc:spChg>
      </pc:sldChg>
    </pc:docChg>
  </pc:docChgLst>
</pc:chgInfo>
</file>

<file path=ppt/comments/modernComment_103_51E283E7.xml><?xml version="1.0" encoding="utf-8"?>
<p188:cmLst xmlns:a="http://schemas.openxmlformats.org/drawingml/2006/main" xmlns:r="http://schemas.openxmlformats.org/officeDocument/2006/relationships" xmlns:p188="http://schemas.microsoft.com/office/powerpoint/2018/8/main">
  <p188:cm id="{856441F0-7154-40A7-9A89-B6109C76B52B}" authorId="{8BB77C2D-1A3A-01DB-D03B-2F8AC558F8C3}" created="2024-02-20T18:39:22.456">
    <ac:txMkLst xmlns:ac="http://schemas.microsoft.com/office/drawing/2013/main/command">
      <pc:docMk xmlns:pc="http://schemas.microsoft.com/office/powerpoint/2013/main/command"/>
      <pc:sldMk xmlns:pc="http://schemas.microsoft.com/office/powerpoint/2013/main/command" cId="1373799399" sldId="259"/>
      <ac:spMk id="3" creationId="{AAB3FBA0-F367-0E92-8B2D-5587C4EF3E95}"/>
      <ac:txMk cp="433" len="108">
        <ac:context len="1007" hash="1327403844"/>
      </ac:txMk>
    </ac:txMkLst>
    <p188:pos x="10058400" y="1908175"/>
    <p188:replyLst>
      <p188:reply id="{621DA809-C331-4CCB-8851-42105DB5A2D5}" authorId="{8BB77C2D-1A3A-01DB-D03B-2F8AC558F8C3}" created="2024-02-20T18:39:44.323">
        <p188:txBody>
          <a:bodyPr/>
          <a:lstStyle/>
          <a:p>
            <a:r>
              <a:rPr lang="en-US"/>
              <a:t>Need to define how additional voting positions will impact / interact with this process</a:t>
            </a:r>
          </a:p>
        </p188:txBody>
      </p188:reply>
    </p188:replyLst>
    <p188:txBody>
      <a:bodyPr/>
      <a:lstStyle/>
      <a:p>
        <a:r>
          <a:rPr lang="en-US"/>
          <a:t>Separate action item for HL7 CA Council this year to provide clarity in how the process works for our org &amp; ind members to take advantage of HL7 intl council (request in play)</a:t>
        </a:r>
      </a:p>
    </p188:txBody>
  </p188:cm>
  <p188:cm id="{4B42AA67-3221-4B00-96DA-98FE6B18439F}" authorId="{8BB77C2D-1A3A-01DB-D03B-2F8AC558F8C3}" created="2024-02-20T18:49:26.006">
    <ac:txMkLst xmlns:ac="http://schemas.microsoft.com/office/drawing/2013/main/command">
      <pc:docMk xmlns:pc="http://schemas.microsoft.com/office/powerpoint/2013/main/command"/>
      <pc:sldMk xmlns:pc="http://schemas.microsoft.com/office/powerpoint/2013/main/command" cId="1373799399" sldId="259"/>
      <ac:spMk id="3" creationId="{AAB3FBA0-F367-0E92-8B2D-5587C4EF3E95}"/>
      <ac:txMk cp="916" len="88">
        <ac:context len="1007" hash="1327403844"/>
      </ac:txMk>
    </ac:txMkLst>
    <p188:pos x="9439275" y="3108325"/>
    <p188:txBody>
      <a:bodyPr/>
      <a:lstStyle/>
      <a:p>
        <a:r>
          <a:rPr lang="en-US"/>
          <a:t>Action item for HL7 CA Council this year to discuss "Space for us to include additional domestic offerings however they aren’t in place today" and other domestic benefits (e.g., FHIR North Discounts)</a:t>
        </a:r>
      </a:p>
    </p188:txBody>
  </p188:cm>
  <p188:cm id="{C6E293A8-8936-4F8A-9964-2120523EED54}" authorId="{8BB77C2D-1A3A-01DB-D03B-2F8AC558F8C3}" created="2024-02-27T15:58:45.859">
    <ac:deMkLst xmlns:ac="http://schemas.microsoft.com/office/drawing/2013/main/command">
      <pc:docMk xmlns:pc="http://schemas.microsoft.com/office/powerpoint/2013/main/command"/>
      <pc:sldMk xmlns:pc="http://schemas.microsoft.com/office/powerpoint/2013/main/command" cId="1373799399" sldId="259"/>
      <ac:spMk id="3" creationId="{AAB3FBA0-F367-0E92-8B2D-5587C4EF3E95}"/>
    </ac:deMkLst>
    <p188:txBody>
      <a:bodyPr/>
      <a:lstStyle/>
      <a:p>
        <a:r>
          <a:rPr lang="en-US"/>
          <a:t>Ron identify if v2, v3, cda is explicitly available to public (looking up prior board decision, joel also mentioned a 3rd party interview).  </a:t>
        </a:r>
      </a:p>
    </p188:txBody>
  </p188:cm>
</p188:cmLst>
</file>

<file path=ppt/comments/modernComment_177_5FA480CE.xml><?xml version="1.0" encoding="utf-8"?>
<p188:cmLst xmlns:a="http://schemas.openxmlformats.org/drawingml/2006/main" xmlns:r="http://schemas.openxmlformats.org/officeDocument/2006/relationships" xmlns:p188="http://schemas.microsoft.com/office/powerpoint/2018/8/main">
  <p188:cm id="{721D93AE-5E3B-4351-BBF1-94FB340FD1A3}" authorId="{8BB77C2D-1A3A-01DB-D03B-2F8AC558F8C3}" created="2024-02-27T15:35:18.615">
    <ac:deMkLst xmlns:ac="http://schemas.microsoft.com/office/drawing/2013/main/command">
      <pc:docMk xmlns:pc="http://schemas.microsoft.com/office/powerpoint/2013/main/command"/>
      <pc:sldMk xmlns:pc="http://schemas.microsoft.com/office/powerpoint/2013/main/command" cId="1604616398" sldId="375"/>
      <ac:spMk id="3" creationId="{E2EB1064-0B1A-D814-3699-69627CF4868C}"/>
    </ac:deMkLst>
    <p188:txBody>
      <a:bodyPr/>
      <a:lstStyle/>
      <a:p>
        <a:r>
          <a:rPr lang="en-US"/>
          <a:t>To do for TOR: define organization in relation to organizational member</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2/27/2024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977900" y="512064"/>
            <a:ext cx="10191545" cy="635000"/>
          </a:xfrm>
          <a:prstGeom prst="rect">
            <a:avLst/>
          </a:prstGeom>
        </p:spPr>
        <p:txBody>
          <a:bodyPr>
            <a:normAutofit/>
          </a:bodyPr>
          <a:lstStyle>
            <a:lvl1pPr>
              <a:defRPr sz="3200" b="1" i="0" u="none" strike="noStrike" cap="none" spc="0" baseline="0" dirty="0">
                <a:ln>
                  <a:noFill/>
                </a:ln>
                <a:solidFill>
                  <a:srgbClr val="181F2D"/>
                </a:solidFill>
                <a:uFillTx/>
                <a:latin typeface="+mj-lt"/>
                <a:ea typeface="+mn-ea"/>
                <a:cs typeface="+mn-cs"/>
                <a:sym typeface="Helvetica Neue"/>
              </a:defRPr>
            </a:lvl1pPr>
          </a:lstStyle>
          <a:p>
            <a:r>
              <a:rPr lang="en-US"/>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977899" y="1780032"/>
            <a:ext cx="10191547" cy="4267200"/>
          </a:xfrm>
        </p:spPr>
        <p:txBody>
          <a:bodyPr/>
          <a:lstStyle>
            <a:lvl1pPr>
              <a:defRPr>
                <a:solidFill>
                  <a:srgbClr val="181F2D"/>
                </a:solidFill>
              </a:defRPr>
            </a:lvl1pPr>
            <a:lvl2pPr>
              <a:defRPr>
                <a:solidFill>
                  <a:srgbClr val="181F2D"/>
                </a:solidFill>
              </a:defRPr>
            </a:lvl2pPr>
            <a:lvl3pPr>
              <a:defRPr>
                <a:solidFill>
                  <a:srgbClr val="181F2D"/>
                </a:solidFill>
              </a:defRPr>
            </a:lvl3pPr>
            <a:lvl4pPr>
              <a:defRPr>
                <a:solidFill>
                  <a:srgbClr val="181F2D"/>
                </a:solidFill>
              </a:defRPr>
            </a:lvl4pPr>
            <a:lvl5pPr>
              <a:defRPr>
                <a:solidFill>
                  <a:srgbClr val="181F2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lvl1pPr>
              <a:defRPr>
                <a:solidFill>
                  <a:srgbClr val="181F2D"/>
                </a:solidFill>
              </a:defRPr>
            </a:lvl1pPr>
          </a:lstStyle>
          <a:p>
            <a:fld id="{83A694DF-0F9A-49A0-9FA5-29EEBB210996}" type="slidenum">
              <a:rPr lang="en-CA" smtClean="0"/>
              <a:t>‹#›</a:t>
            </a:fld>
            <a:endParaRPr lang="en-CA"/>
          </a:p>
        </p:txBody>
      </p:sp>
      <p:sp>
        <p:nvSpPr>
          <p:cNvPr id="7" name="Footer Placeholder 4">
            <a:extLst>
              <a:ext uri="{FF2B5EF4-FFF2-40B4-BE49-F238E27FC236}">
                <a16:creationId xmlns:a16="http://schemas.microsoft.com/office/drawing/2014/main" id="{CE139231-21E5-4C87-A2A5-D87BF2CF65F7}"/>
              </a:ext>
              <a:ext uri="{C183D7F6-B498-43B3-948B-1728B52AA6E4}">
                <adec:decorative xmlns:adec="http://schemas.microsoft.com/office/drawing/2017/decorative" val="1"/>
              </a:ext>
            </a:extLst>
          </p:cNvPr>
          <p:cNvSpPr>
            <a:spLocks noGrp="1"/>
          </p:cNvSpPr>
          <p:nvPr>
            <p:ph type="ftr" sz="quarter" idx="12"/>
          </p:nvPr>
        </p:nvSpPr>
        <p:spPr>
          <a:xfrm>
            <a:off x="328108" y="6413712"/>
            <a:ext cx="2438400" cy="19507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©2022 Canada Health Infoway</a:t>
            </a:r>
          </a:p>
        </p:txBody>
      </p:sp>
    </p:spTree>
    <p:extLst>
      <p:ext uri="{BB962C8B-B14F-4D97-AF65-F5344CB8AC3E}">
        <p14:creationId xmlns:p14="http://schemas.microsoft.com/office/powerpoint/2010/main" val="1408909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2/27/2024</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2/27/2024</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77_5FA480CE.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l7.org/documentcenter/public/calendarofevents/himss/Why%20Join%20HL7_Top%2010%20Reasons.pdf" TargetMode="External"/><Relationship Id="rId2" Type="http://schemas.microsoft.com/office/2018/10/relationships/comments" Target="../comments/modernComment_103_51E283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7014126" cy="3562096"/>
          </a:xfrm>
        </p:spPr>
        <p:txBody>
          <a:bodyPr anchor="b">
            <a:normAutofit/>
          </a:bodyPr>
          <a:lstStyle/>
          <a:p>
            <a:pPr algn="l"/>
            <a:r>
              <a:rPr lang="en-US" sz="5400" dirty="0"/>
              <a:t>HL7 CA Membership Modelling Discussions</a:t>
            </a:r>
            <a:br>
              <a:rPr lang="en-US" sz="5400" dirty="0"/>
            </a:br>
            <a:r>
              <a:rPr lang="en-US" sz="5400" dirty="0"/>
              <a:t>2024</a:t>
            </a:r>
            <a:br>
              <a:rPr lang="en-US" sz="3600" dirty="0"/>
            </a:br>
            <a:br>
              <a:rPr lang="en-US" sz="3600" dirty="0"/>
            </a:b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1A491-CE58-30DC-7F05-2EA6FB229397}"/>
              </a:ext>
            </a:extLst>
          </p:cNvPr>
          <p:cNvSpPr>
            <a:spLocks noGrp="1"/>
          </p:cNvSpPr>
          <p:nvPr>
            <p:ph type="title"/>
          </p:nvPr>
        </p:nvSpPr>
        <p:spPr/>
        <p:txBody>
          <a:bodyPr/>
          <a:lstStyle/>
          <a:p>
            <a:r>
              <a:rPr lang="en-CA" dirty="0"/>
              <a:t>Voting</a:t>
            </a:r>
          </a:p>
        </p:txBody>
      </p:sp>
      <p:sp>
        <p:nvSpPr>
          <p:cNvPr id="3" name="Content Placeholder 2">
            <a:extLst>
              <a:ext uri="{FF2B5EF4-FFF2-40B4-BE49-F238E27FC236}">
                <a16:creationId xmlns:a16="http://schemas.microsoft.com/office/drawing/2014/main" id="{E2EB1064-0B1A-D814-3699-69627CF4868C}"/>
              </a:ext>
            </a:extLst>
          </p:cNvPr>
          <p:cNvSpPr>
            <a:spLocks noGrp="1"/>
          </p:cNvSpPr>
          <p:nvPr>
            <p:ph sz="quarter" idx="10"/>
          </p:nvPr>
        </p:nvSpPr>
        <p:spPr/>
        <p:txBody>
          <a:bodyPr>
            <a:normAutofit lnSpcReduction="10000"/>
          </a:bodyPr>
          <a:lstStyle/>
          <a:p>
            <a:pPr marL="2032" indent="0">
              <a:buNone/>
            </a:pPr>
            <a:r>
              <a:rPr lang="en-CA" dirty="0"/>
              <a:t>Motion: The HL7 Canada Council resolves to adjust HL7 Canada organizational membership to increase the number of HL7 Canada members for that organization from “1 named member” to “up to 5 named members of the organization”.</a:t>
            </a:r>
          </a:p>
          <a:p>
            <a:pPr lvl="1"/>
            <a:r>
              <a:rPr lang="en-CA" dirty="0"/>
              <a:t>The additional members are included in the calculation for HL7 Canada voting on HL7 International Ballots  </a:t>
            </a:r>
          </a:p>
          <a:p>
            <a:pPr lvl="1"/>
            <a:r>
              <a:rPr lang="en-CA" dirty="0"/>
              <a:t>If an organization nominates or put forwards does not fill the maximum of 5 named members, whatever named members they provides (e.g., 3) will be reported to HL7 International for the 1/10</a:t>
            </a:r>
            <a:r>
              <a:rPr lang="en-CA" baseline="30000" dirty="0"/>
              <a:t>th</a:t>
            </a:r>
            <a:r>
              <a:rPr lang="en-CA" dirty="0"/>
              <a:t> calculation </a:t>
            </a:r>
          </a:p>
          <a:p>
            <a:pPr lvl="1"/>
            <a:r>
              <a:rPr lang="en-CA" dirty="0"/>
              <a:t>The definition of organization (in relation to organizational members) will be formally defined in the Terms of Reference</a:t>
            </a:r>
          </a:p>
          <a:p>
            <a:r>
              <a:rPr lang="en-CA" dirty="0"/>
              <a:t>2/27: Motion carried (SC/JF 5:0:0)</a:t>
            </a:r>
          </a:p>
          <a:p>
            <a:pPr lvl="1"/>
            <a:endParaRPr lang="en-CA" dirty="0"/>
          </a:p>
        </p:txBody>
      </p:sp>
    </p:spTree>
    <p:extLst>
      <p:ext uri="{BB962C8B-B14F-4D97-AF65-F5344CB8AC3E}">
        <p14:creationId xmlns:p14="http://schemas.microsoft.com/office/powerpoint/2010/main" val="1604616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C932A-0DD0-98FA-C5CB-FFE935AC788A}"/>
              </a:ext>
            </a:extLst>
          </p:cNvPr>
          <p:cNvSpPr>
            <a:spLocks noGrp="1"/>
          </p:cNvSpPr>
          <p:nvPr>
            <p:ph type="title"/>
          </p:nvPr>
        </p:nvSpPr>
        <p:spPr/>
        <p:txBody>
          <a:bodyPr/>
          <a:lstStyle/>
          <a:p>
            <a:r>
              <a:rPr lang="en-US" dirty="0"/>
              <a:t>FY24 Membership Sign-Up / Renewal Communications</a:t>
            </a:r>
          </a:p>
        </p:txBody>
      </p:sp>
      <p:sp>
        <p:nvSpPr>
          <p:cNvPr id="3" name="Content Placeholder 2">
            <a:extLst>
              <a:ext uri="{FF2B5EF4-FFF2-40B4-BE49-F238E27FC236}">
                <a16:creationId xmlns:a16="http://schemas.microsoft.com/office/drawing/2014/main" id="{4401693A-4AA9-D6DF-DB0A-FB2530E30C9C}"/>
              </a:ext>
            </a:extLst>
          </p:cNvPr>
          <p:cNvSpPr>
            <a:spLocks noGrp="1"/>
          </p:cNvSpPr>
          <p:nvPr>
            <p:ph sz="quarter" idx="10"/>
          </p:nvPr>
        </p:nvSpPr>
        <p:spPr/>
        <p:txBody>
          <a:bodyPr>
            <a:normAutofit fontScale="70000" lnSpcReduction="20000"/>
          </a:bodyPr>
          <a:lstStyle/>
          <a:p>
            <a:r>
              <a:rPr lang="en-US" dirty="0"/>
              <a:t>HL7 allows for us to update the membership count at any point in the year (meaning the named members don’t have to be captured only at the point of membership sign-up/renewal)</a:t>
            </a:r>
          </a:p>
          <a:p>
            <a:r>
              <a:rPr lang="en-US" dirty="0"/>
              <a:t>Infocentral membership renewal page updated to indicate the change in maximum of named members for organizations (up to 5)</a:t>
            </a:r>
          </a:p>
          <a:p>
            <a:pPr lvl="1"/>
            <a:endParaRPr lang="en-US" dirty="0"/>
          </a:p>
          <a:p>
            <a:r>
              <a:rPr lang="en-US" dirty="0"/>
              <a:t>Tarek to follow-up with Linda Monico to identify if there are existing mechanisms (e.g., from Infoway) that organizations &amp; sponsored organizations used for naming members in the past </a:t>
            </a:r>
          </a:p>
          <a:p>
            <a:pPr lvl="1"/>
            <a:r>
              <a:rPr lang="en-US" dirty="0"/>
              <a:t>Designated primary member logs in and manage the list</a:t>
            </a:r>
          </a:p>
          <a:p>
            <a:pPr marL="457200" lvl="1" indent="0">
              <a:buNone/>
            </a:pPr>
            <a:endParaRPr lang="en-US" dirty="0"/>
          </a:p>
          <a:p>
            <a:r>
              <a:rPr lang="en-US" dirty="0"/>
              <a:t>Depending on what we find, we’ll discuss the</a:t>
            </a:r>
          </a:p>
          <a:p>
            <a:pPr lvl="1"/>
            <a:r>
              <a:rPr lang="en-US" dirty="0"/>
              <a:t>Separate templated email follow-up using the email of the person who registered the organization to ask for named members</a:t>
            </a:r>
          </a:p>
          <a:p>
            <a:pPr lvl="1"/>
            <a:r>
              <a:rPr lang="en-US" dirty="0"/>
              <a:t>Email process for organizational members to reach out to change named members throughout the year</a:t>
            </a:r>
          </a:p>
          <a:p>
            <a:pPr lvl="1"/>
            <a:endParaRPr lang="en-US" dirty="0"/>
          </a:p>
          <a:p>
            <a:pPr lvl="1"/>
            <a:endParaRPr lang="en-US" dirty="0"/>
          </a:p>
        </p:txBody>
      </p:sp>
    </p:spTree>
    <p:extLst>
      <p:ext uri="{BB962C8B-B14F-4D97-AF65-F5344CB8AC3E}">
        <p14:creationId xmlns:p14="http://schemas.microsoft.com/office/powerpoint/2010/main" val="4101726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46A2-CB9B-C860-A342-137982CDE0D6}"/>
              </a:ext>
            </a:extLst>
          </p:cNvPr>
          <p:cNvSpPr>
            <a:spLocks noGrp="1"/>
          </p:cNvSpPr>
          <p:nvPr>
            <p:ph type="title"/>
          </p:nvPr>
        </p:nvSpPr>
        <p:spPr/>
        <p:txBody>
          <a:bodyPr/>
          <a:lstStyle/>
          <a:p>
            <a:r>
              <a:rPr lang="en-US" dirty="0"/>
              <a:t>Terms of Reference</a:t>
            </a:r>
          </a:p>
        </p:txBody>
      </p:sp>
      <p:sp>
        <p:nvSpPr>
          <p:cNvPr id="3" name="Content Placeholder 2">
            <a:extLst>
              <a:ext uri="{FF2B5EF4-FFF2-40B4-BE49-F238E27FC236}">
                <a16:creationId xmlns:a16="http://schemas.microsoft.com/office/drawing/2014/main" id="{95CA76FF-F2DF-9495-9568-F433C8847478}"/>
              </a:ext>
            </a:extLst>
          </p:cNvPr>
          <p:cNvSpPr>
            <a:spLocks noGrp="1"/>
          </p:cNvSpPr>
          <p:nvPr>
            <p:ph idx="1"/>
          </p:nvPr>
        </p:nvSpPr>
        <p:spPr/>
        <p:txBody>
          <a:bodyPr/>
          <a:lstStyle/>
          <a:p>
            <a:r>
              <a:rPr lang="en-US" dirty="0"/>
              <a:t>What aspects (and degree of granularity) of membership costs, benefits, council membership, proxies, and voting goes into the Terms of Reference?</a:t>
            </a:r>
          </a:p>
        </p:txBody>
      </p:sp>
    </p:spTree>
    <p:extLst>
      <p:ext uri="{BB962C8B-B14F-4D97-AF65-F5344CB8AC3E}">
        <p14:creationId xmlns:p14="http://schemas.microsoft.com/office/powerpoint/2010/main" val="2787642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965E5-8408-0FD8-8808-75F34BEAE2D9}"/>
              </a:ext>
            </a:extLst>
          </p:cNvPr>
          <p:cNvSpPr>
            <a:spLocks noGrp="1"/>
          </p:cNvSpPr>
          <p:nvPr>
            <p:ph type="title"/>
          </p:nvPr>
        </p:nvSpPr>
        <p:spPr/>
        <p:txBody>
          <a:bodyPr/>
          <a:lstStyle/>
          <a:p>
            <a:r>
              <a:rPr lang="en-US" dirty="0"/>
              <a:t>FY 2024 Membership Approach Refresh</a:t>
            </a:r>
          </a:p>
        </p:txBody>
      </p:sp>
      <p:sp>
        <p:nvSpPr>
          <p:cNvPr id="3" name="Content Placeholder 2">
            <a:extLst>
              <a:ext uri="{FF2B5EF4-FFF2-40B4-BE49-F238E27FC236}">
                <a16:creationId xmlns:a16="http://schemas.microsoft.com/office/drawing/2014/main" id="{A062457D-713E-B083-012D-99C53EF83382}"/>
              </a:ext>
            </a:extLst>
          </p:cNvPr>
          <p:cNvSpPr>
            <a:spLocks noGrp="1"/>
          </p:cNvSpPr>
          <p:nvPr>
            <p:ph idx="1"/>
          </p:nvPr>
        </p:nvSpPr>
        <p:spPr/>
        <p:txBody>
          <a:bodyPr>
            <a:normAutofit fontScale="92500" lnSpcReduction="10000"/>
          </a:bodyPr>
          <a:lstStyle/>
          <a:p>
            <a:r>
              <a:rPr lang="en-US" dirty="0"/>
              <a:t>FY2023 began identifying how we would enhance our current membership approach – given the increase in momentum towards pan-Canadian standards and the opportunity for HL7 Canada to be clear in its role in the CA &amp; Intl Community</a:t>
            </a:r>
          </a:p>
          <a:p>
            <a:pPr lvl="1"/>
            <a:r>
              <a:rPr lang="en-US" dirty="0"/>
              <a:t>Agreed to compartmentalize approach; tackling membership costs, membership benefits, activities to increase membership, and role with balloting separately (so we could action each one)</a:t>
            </a:r>
          </a:p>
          <a:p>
            <a:r>
              <a:rPr lang="en-US" dirty="0"/>
              <a:t>Membership costs: Dec 19</a:t>
            </a:r>
            <a:r>
              <a:rPr lang="en-US" baseline="30000" dirty="0"/>
              <a:t>th</a:t>
            </a:r>
            <a:r>
              <a:rPr lang="en-US" dirty="0"/>
              <a:t> 2023 voted to increase individual membership rate from $50-&gt;100 for coming year, kept organization membership rate at $500</a:t>
            </a:r>
          </a:p>
          <a:p>
            <a:r>
              <a:rPr lang="en-US" dirty="0"/>
              <a:t> Membership benefits: Next step is to confirm membership benefits domestically and internationally</a:t>
            </a:r>
          </a:p>
        </p:txBody>
      </p:sp>
    </p:spTree>
    <p:extLst>
      <p:ext uri="{BB962C8B-B14F-4D97-AF65-F5344CB8AC3E}">
        <p14:creationId xmlns:p14="http://schemas.microsoft.com/office/powerpoint/2010/main" val="3209374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71AA-EABA-301A-016F-A03FA9999C08}"/>
              </a:ext>
            </a:extLst>
          </p:cNvPr>
          <p:cNvSpPr>
            <a:spLocks noGrp="1"/>
          </p:cNvSpPr>
          <p:nvPr>
            <p:ph type="title"/>
          </p:nvPr>
        </p:nvSpPr>
        <p:spPr/>
        <p:txBody>
          <a:bodyPr/>
          <a:lstStyle/>
          <a:p>
            <a:r>
              <a:rPr lang="en-US" dirty="0"/>
              <a:t>Membership Benefits: Domestic &amp; Intl</a:t>
            </a:r>
          </a:p>
        </p:txBody>
      </p:sp>
      <p:sp>
        <p:nvSpPr>
          <p:cNvPr id="3" name="Content Placeholder 2">
            <a:extLst>
              <a:ext uri="{FF2B5EF4-FFF2-40B4-BE49-F238E27FC236}">
                <a16:creationId xmlns:a16="http://schemas.microsoft.com/office/drawing/2014/main" id="{AAB3FBA0-F367-0E92-8B2D-5587C4EF3E95}"/>
              </a:ext>
            </a:extLst>
          </p:cNvPr>
          <p:cNvSpPr>
            <a:spLocks noGrp="1"/>
          </p:cNvSpPr>
          <p:nvPr>
            <p:ph idx="1"/>
          </p:nvPr>
        </p:nvSpPr>
        <p:spPr/>
        <p:txBody>
          <a:bodyPr>
            <a:normAutofit fontScale="77500" lnSpcReduction="20000"/>
          </a:bodyPr>
          <a:lstStyle/>
          <a:p>
            <a:pPr marL="0" indent="0">
              <a:buNone/>
            </a:pPr>
            <a:r>
              <a:rPr lang="en-US"/>
              <a:t>The </a:t>
            </a:r>
            <a:r>
              <a:rPr lang="en-US" dirty="0"/>
              <a:t>following benefits apply to individual members and anyone within an organization that is an organizational member (regardless of whether they are named </a:t>
            </a:r>
            <a:r>
              <a:rPr lang="en-US"/>
              <a:t>members)</a:t>
            </a:r>
            <a:endParaRPr lang="en-US" dirty="0">
              <a:hlinkClick r:id="rId3"/>
            </a:endParaRPr>
          </a:p>
          <a:p>
            <a:r>
              <a:rPr lang="en-US" dirty="0">
                <a:hlinkClick r:id="rId3"/>
              </a:rPr>
              <a:t>International: </a:t>
            </a:r>
            <a:endParaRPr lang="en-US" dirty="0"/>
          </a:p>
          <a:p>
            <a:pPr lvl="1"/>
            <a:r>
              <a:rPr lang="en-US" dirty="0"/>
              <a:t>Voting: Previously confirmed that our “named members” determined by 1/10</a:t>
            </a:r>
            <a:r>
              <a:rPr lang="en-US" baseline="30000" dirty="0"/>
              <a:t>th</a:t>
            </a:r>
            <a:r>
              <a:rPr lang="en-US" dirty="0"/>
              <a:t> of votes that we report to HL7 international (based on our voting structure we provide to them)</a:t>
            </a:r>
          </a:p>
          <a:p>
            <a:pPr lvl="1"/>
            <a:r>
              <a:rPr lang="en-US" dirty="0"/>
              <a:t>Certification/Training:  Discount ~30% on HL7 Intl hosted training/certification (has not been limited to “named voters” from an organization members to take advantage of the discount code)</a:t>
            </a:r>
          </a:p>
          <a:p>
            <a:pPr lvl="1"/>
            <a:r>
              <a:rPr lang="en-US" dirty="0"/>
              <a:t>Discounts on any HL7 hosted events (e.g., WGM, Connectathon): ~30% on HL7 Intl hosted events</a:t>
            </a:r>
          </a:p>
          <a:p>
            <a:pPr lvl="2"/>
            <a:r>
              <a:rPr lang="en-US" dirty="0"/>
              <a:t>Includes participation in Tutorials in-person during WGMs</a:t>
            </a:r>
          </a:p>
          <a:p>
            <a:pPr lvl="1"/>
            <a:r>
              <a:rPr lang="en-US" dirty="0"/>
              <a:t>Other HL7 events (DevDays, HIMSS): ~20% based on package</a:t>
            </a:r>
          </a:p>
          <a:p>
            <a:pPr lvl="1"/>
            <a:r>
              <a:rPr lang="en-US" dirty="0" err="1"/>
              <a:t>HelpDesk</a:t>
            </a:r>
            <a:r>
              <a:rPr lang="en-US" dirty="0"/>
              <a:t>: Access to the HL7 Helpdesk for questions &amp; FAQs on HL7 Products (live but not active)</a:t>
            </a:r>
          </a:p>
          <a:p>
            <a:r>
              <a:rPr lang="en-US" dirty="0"/>
              <a:t>Domestic:  </a:t>
            </a:r>
          </a:p>
          <a:p>
            <a:pPr lvl="1"/>
            <a:r>
              <a:rPr lang="en-US" dirty="0"/>
              <a:t>HL7 CA Sponsored Courseware from HL7 Intl: ~30% discount </a:t>
            </a:r>
          </a:p>
          <a:p>
            <a:pPr lvl="1"/>
            <a:r>
              <a:rPr lang="en-US" dirty="0"/>
              <a:t>Space for us to include additional domestic offerings however they aren’t in place today</a:t>
            </a:r>
          </a:p>
          <a:p>
            <a:pPr lvl="1"/>
            <a:endParaRPr lang="en-US" dirty="0"/>
          </a:p>
          <a:p>
            <a:endParaRPr lang="en-US" dirty="0"/>
          </a:p>
        </p:txBody>
      </p:sp>
    </p:spTree>
    <p:extLst>
      <p:ext uri="{BB962C8B-B14F-4D97-AF65-F5344CB8AC3E}">
        <p14:creationId xmlns:p14="http://schemas.microsoft.com/office/powerpoint/2010/main" val="1373799399"/>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AD9D5-021D-5D7D-50D9-CEE1DBB45CB4}"/>
              </a:ext>
            </a:extLst>
          </p:cNvPr>
          <p:cNvSpPr>
            <a:spLocks noGrp="1"/>
          </p:cNvSpPr>
          <p:nvPr>
            <p:ph type="title"/>
          </p:nvPr>
        </p:nvSpPr>
        <p:spPr/>
        <p:txBody>
          <a:bodyPr/>
          <a:lstStyle/>
          <a:p>
            <a:r>
              <a:rPr lang="en-US" dirty="0"/>
              <a:t>Relationships between Membership and Council Membership</a:t>
            </a:r>
          </a:p>
        </p:txBody>
      </p:sp>
      <p:sp>
        <p:nvSpPr>
          <p:cNvPr id="3" name="Content Placeholder 2">
            <a:extLst>
              <a:ext uri="{FF2B5EF4-FFF2-40B4-BE49-F238E27FC236}">
                <a16:creationId xmlns:a16="http://schemas.microsoft.com/office/drawing/2014/main" id="{4CD36C00-7765-F8C9-7207-56AF56E7AEF6}"/>
              </a:ext>
            </a:extLst>
          </p:cNvPr>
          <p:cNvSpPr>
            <a:spLocks noGrp="1"/>
          </p:cNvSpPr>
          <p:nvPr>
            <p:ph idx="1"/>
          </p:nvPr>
        </p:nvSpPr>
        <p:spPr/>
        <p:txBody>
          <a:bodyPr/>
          <a:lstStyle/>
          <a:p>
            <a:r>
              <a:rPr lang="en-US" dirty="0"/>
              <a:t>No computational requirements from HL7 International</a:t>
            </a:r>
          </a:p>
          <a:p>
            <a:pPr lvl="1"/>
            <a:r>
              <a:rPr lang="en-US" dirty="0"/>
              <a:t>Our Jan 2020 TOR currently includes 2 private, 2 public (all w/ staggered terms) &amp; a chair, and an Infoway rep</a:t>
            </a:r>
          </a:p>
          <a:p>
            <a:pPr lvl="1"/>
            <a:endParaRPr lang="en-US" dirty="0"/>
          </a:p>
          <a:p>
            <a:pPr lvl="1"/>
            <a:r>
              <a:rPr lang="en-US" dirty="0"/>
              <a:t>We have latitude on how we allocate CA Council positions – action item for TOR Refresh</a:t>
            </a:r>
          </a:p>
          <a:p>
            <a:pPr lvl="1"/>
            <a:endParaRPr lang="en-US" dirty="0"/>
          </a:p>
          <a:p>
            <a:pPr lvl="1"/>
            <a:endParaRPr lang="en-US" dirty="0"/>
          </a:p>
          <a:p>
            <a:endParaRPr lang="en-US" dirty="0"/>
          </a:p>
        </p:txBody>
      </p:sp>
    </p:spTree>
    <p:extLst>
      <p:ext uri="{BB962C8B-B14F-4D97-AF65-F5344CB8AC3E}">
        <p14:creationId xmlns:p14="http://schemas.microsoft.com/office/powerpoint/2010/main" val="287590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71AA-EABA-301A-016F-A03FA9999C08}"/>
              </a:ext>
            </a:extLst>
          </p:cNvPr>
          <p:cNvSpPr>
            <a:spLocks noGrp="1"/>
          </p:cNvSpPr>
          <p:nvPr>
            <p:ph type="title"/>
          </p:nvPr>
        </p:nvSpPr>
        <p:spPr/>
        <p:txBody>
          <a:bodyPr/>
          <a:lstStyle/>
          <a:p>
            <a:r>
              <a:rPr lang="en-US" dirty="0"/>
              <a:t>Membership Modelling Framing</a:t>
            </a:r>
          </a:p>
        </p:txBody>
      </p:sp>
      <p:sp>
        <p:nvSpPr>
          <p:cNvPr id="3" name="Content Placeholder 2">
            <a:extLst>
              <a:ext uri="{FF2B5EF4-FFF2-40B4-BE49-F238E27FC236}">
                <a16:creationId xmlns:a16="http://schemas.microsoft.com/office/drawing/2014/main" id="{AAB3FBA0-F367-0E92-8B2D-5587C4EF3E95}"/>
              </a:ext>
            </a:extLst>
          </p:cNvPr>
          <p:cNvSpPr>
            <a:spLocks noGrp="1"/>
          </p:cNvSpPr>
          <p:nvPr>
            <p:ph idx="1"/>
          </p:nvPr>
        </p:nvSpPr>
        <p:spPr/>
        <p:txBody>
          <a:bodyPr>
            <a:normAutofit fontScale="77500" lnSpcReduction="20000"/>
          </a:bodyPr>
          <a:lstStyle/>
          <a:p>
            <a:r>
              <a:rPr lang="en-US" dirty="0"/>
              <a:t>Previously discussed updating membership modelling and  circulated HL7 CA Membership Considerations Excel shows projected membership and budgeting based on shifts to tie membership towards a change in domestic voting structures</a:t>
            </a:r>
          </a:p>
          <a:p>
            <a:pPr lvl="1"/>
            <a:r>
              <a:rPr lang="en-US" dirty="0"/>
              <a:t>We wanted to be sure a change in modelling would unintentionally create a challenge to our financial solvency</a:t>
            </a:r>
          </a:p>
          <a:p>
            <a:pPr lvl="1"/>
            <a:r>
              <a:rPr lang="en-US" dirty="0"/>
              <a:t>But excel converged too many variables in making decision</a:t>
            </a:r>
          </a:p>
          <a:p>
            <a:r>
              <a:rPr lang="en-US" b="1" dirty="0"/>
              <a:t>Membership costs: </a:t>
            </a:r>
            <a:r>
              <a:rPr lang="en-US" dirty="0"/>
              <a:t>Held Dec 19</a:t>
            </a:r>
            <a:r>
              <a:rPr lang="en-US" baseline="30000" dirty="0"/>
              <a:t>th</a:t>
            </a:r>
            <a:r>
              <a:rPr lang="en-US" dirty="0"/>
              <a:t> 2023 discussion to increase individual membership rate from $50-&gt;100 for coming year, kept organization membership rate at $500</a:t>
            </a:r>
          </a:p>
          <a:p>
            <a:pPr lvl="1"/>
            <a:r>
              <a:rPr lang="en-US" u="sng" dirty="0"/>
              <a:t>But didn’t record exact vote counts, so asking a motion today to formally ratify the vote </a:t>
            </a:r>
          </a:p>
          <a:p>
            <a:r>
              <a:rPr lang="en-US" b="1" dirty="0"/>
              <a:t>Named Member Structure: </a:t>
            </a:r>
            <a:r>
              <a:rPr lang="en-US" dirty="0"/>
              <a:t>Will need a formal vote to make the change official (with framing for new members) to shift to asking orgs to provide additional named members</a:t>
            </a:r>
          </a:p>
          <a:p>
            <a:pPr lvl="1"/>
            <a:r>
              <a:rPr lang="en-US" dirty="0"/>
              <a:t>Any decisions will be updated in the renewal communications (i.e., Infocentral page and announcements) </a:t>
            </a:r>
          </a:p>
          <a:p>
            <a:pPr lvl="1"/>
            <a:r>
              <a:rPr lang="en-US" dirty="0"/>
              <a:t>As well as evaluated for how to represent these changes in the TOR</a:t>
            </a:r>
          </a:p>
        </p:txBody>
      </p:sp>
    </p:spTree>
    <p:extLst>
      <p:ext uri="{BB962C8B-B14F-4D97-AF65-F5344CB8AC3E}">
        <p14:creationId xmlns:p14="http://schemas.microsoft.com/office/powerpoint/2010/main" val="3393053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1A491-CE58-30DC-7F05-2EA6FB229397}"/>
              </a:ext>
            </a:extLst>
          </p:cNvPr>
          <p:cNvSpPr>
            <a:spLocks noGrp="1"/>
          </p:cNvSpPr>
          <p:nvPr>
            <p:ph type="title"/>
          </p:nvPr>
        </p:nvSpPr>
        <p:spPr/>
        <p:txBody>
          <a:bodyPr/>
          <a:lstStyle/>
          <a:p>
            <a:r>
              <a:rPr lang="en-CA" dirty="0"/>
              <a:t>Voting</a:t>
            </a:r>
          </a:p>
        </p:txBody>
      </p:sp>
      <p:sp>
        <p:nvSpPr>
          <p:cNvPr id="3" name="Content Placeholder 2">
            <a:extLst>
              <a:ext uri="{FF2B5EF4-FFF2-40B4-BE49-F238E27FC236}">
                <a16:creationId xmlns:a16="http://schemas.microsoft.com/office/drawing/2014/main" id="{E2EB1064-0B1A-D814-3699-69627CF4868C}"/>
              </a:ext>
            </a:extLst>
          </p:cNvPr>
          <p:cNvSpPr>
            <a:spLocks noGrp="1"/>
          </p:cNvSpPr>
          <p:nvPr>
            <p:ph sz="quarter" idx="10"/>
          </p:nvPr>
        </p:nvSpPr>
        <p:spPr/>
        <p:txBody>
          <a:bodyPr>
            <a:normAutofit/>
          </a:bodyPr>
          <a:lstStyle/>
          <a:p>
            <a:pPr marL="2032" indent="0">
              <a:buNone/>
            </a:pPr>
            <a:r>
              <a:rPr lang="en-CA" dirty="0"/>
              <a:t>Motion: The HL7 Canada Council resolves that the HL7 Canada personal membership fee increase to $100 CAD annually.</a:t>
            </a:r>
          </a:p>
          <a:p>
            <a:pPr lvl="1"/>
            <a:r>
              <a:rPr lang="en-CA" dirty="0"/>
              <a:t>All privileges remain the same</a:t>
            </a:r>
          </a:p>
          <a:p>
            <a:r>
              <a:rPr lang="en-CA" dirty="0"/>
              <a:t>2/27: Motion carried (SC/SO 4:0:0)</a:t>
            </a:r>
          </a:p>
          <a:p>
            <a:endParaRPr lang="en-CA" dirty="0"/>
          </a:p>
        </p:txBody>
      </p:sp>
    </p:spTree>
    <p:extLst>
      <p:ext uri="{BB962C8B-B14F-4D97-AF65-F5344CB8AC3E}">
        <p14:creationId xmlns:p14="http://schemas.microsoft.com/office/powerpoint/2010/main" val="358853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46A2-CB9B-C860-A342-137982CDE0D6}"/>
              </a:ext>
            </a:extLst>
          </p:cNvPr>
          <p:cNvSpPr>
            <a:spLocks noGrp="1"/>
          </p:cNvSpPr>
          <p:nvPr>
            <p:ph type="title"/>
          </p:nvPr>
        </p:nvSpPr>
        <p:spPr/>
        <p:txBody>
          <a:bodyPr/>
          <a:lstStyle/>
          <a:p>
            <a:r>
              <a:rPr lang="en-US" dirty="0"/>
              <a:t>Current Membership Modelling</a:t>
            </a:r>
          </a:p>
        </p:txBody>
      </p:sp>
      <p:sp>
        <p:nvSpPr>
          <p:cNvPr id="3" name="Content Placeholder 2">
            <a:extLst>
              <a:ext uri="{FF2B5EF4-FFF2-40B4-BE49-F238E27FC236}">
                <a16:creationId xmlns:a16="http://schemas.microsoft.com/office/drawing/2014/main" id="{95CA76FF-F2DF-9495-9568-F433C8847478}"/>
              </a:ext>
            </a:extLst>
          </p:cNvPr>
          <p:cNvSpPr>
            <a:spLocks noGrp="1"/>
          </p:cNvSpPr>
          <p:nvPr>
            <p:ph idx="1"/>
          </p:nvPr>
        </p:nvSpPr>
        <p:spPr/>
        <p:txBody>
          <a:bodyPr/>
          <a:lstStyle/>
          <a:p>
            <a:r>
              <a:rPr lang="en-US" dirty="0"/>
              <a:t>Currently, we count any membership (individual or organizations) as a single “named member” in our Affiliate reporting to HL7 International</a:t>
            </a:r>
          </a:p>
          <a:p>
            <a:pPr lvl="1"/>
            <a:r>
              <a:rPr lang="en-US" dirty="0"/>
              <a:t>We aren’t beholden to count named members this way – Ron confirmed it is under our discretion to put forward our domestic membership structure for named votes </a:t>
            </a:r>
          </a:p>
          <a:p>
            <a:pPr lvl="1"/>
            <a:r>
              <a:rPr lang="en-US" dirty="0"/>
              <a:t>Regardless of domestic approach, each named member counts towards 1/10</a:t>
            </a:r>
            <a:r>
              <a:rPr lang="en-US" baseline="30000" dirty="0"/>
              <a:t>th</a:t>
            </a:r>
            <a:r>
              <a:rPr lang="en-US" dirty="0"/>
              <a:t> of an HL7 International Vote (e.g., towards ballots) – see 6.2 in Affiliate Agreement</a:t>
            </a:r>
          </a:p>
        </p:txBody>
      </p:sp>
      <p:graphicFrame>
        <p:nvGraphicFramePr>
          <p:cNvPr id="4" name="Table 3">
            <a:extLst>
              <a:ext uri="{FF2B5EF4-FFF2-40B4-BE49-F238E27FC236}">
                <a16:creationId xmlns:a16="http://schemas.microsoft.com/office/drawing/2014/main" id="{49E6E623-A6B3-D19F-09BD-BE26F8F4D4D3}"/>
              </a:ext>
            </a:extLst>
          </p:cNvPr>
          <p:cNvGraphicFramePr>
            <a:graphicFrameLocks noGrp="1"/>
          </p:cNvGraphicFramePr>
          <p:nvPr>
            <p:extLst>
              <p:ext uri="{D42A27DB-BD31-4B8C-83A1-F6EECF244321}">
                <p14:modId xmlns:p14="http://schemas.microsoft.com/office/powerpoint/2010/main" val="1707599855"/>
              </p:ext>
            </p:extLst>
          </p:nvPr>
        </p:nvGraphicFramePr>
        <p:xfrm>
          <a:off x="1838586" y="4739192"/>
          <a:ext cx="8514827" cy="1031688"/>
        </p:xfrm>
        <a:graphic>
          <a:graphicData uri="http://schemas.openxmlformats.org/drawingml/2006/table">
            <a:tbl>
              <a:tblPr firstRow="1" firstCol="1">
                <a:tableStyleId>{5C22544A-7EE6-4342-B048-85BDC9FD1C3A}</a:tableStyleId>
              </a:tblPr>
              <a:tblGrid>
                <a:gridCol w="1915434">
                  <a:extLst>
                    <a:ext uri="{9D8B030D-6E8A-4147-A177-3AD203B41FA5}">
                      <a16:colId xmlns:a16="http://schemas.microsoft.com/office/drawing/2014/main" val="1518816978"/>
                    </a:ext>
                  </a:extLst>
                </a:gridCol>
                <a:gridCol w="2060298">
                  <a:extLst>
                    <a:ext uri="{9D8B030D-6E8A-4147-A177-3AD203B41FA5}">
                      <a16:colId xmlns:a16="http://schemas.microsoft.com/office/drawing/2014/main" val="1815757494"/>
                    </a:ext>
                  </a:extLst>
                </a:gridCol>
                <a:gridCol w="2221259">
                  <a:extLst>
                    <a:ext uri="{9D8B030D-6E8A-4147-A177-3AD203B41FA5}">
                      <a16:colId xmlns:a16="http://schemas.microsoft.com/office/drawing/2014/main" val="273899497"/>
                    </a:ext>
                  </a:extLst>
                </a:gridCol>
                <a:gridCol w="2317836">
                  <a:extLst>
                    <a:ext uri="{9D8B030D-6E8A-4147-A177-3AD203B41FA5}">
                      <a16:colId xmlns:a16="http://schemas.microsoft.com/office/drawing/2014/main" val="3066662758"/>
                    </a:ext>
                  </a:extLst>
                </a:gridCol>
              </a:tblGrid>
              <a:tr h="515844">
                <a:tc>
                  <a:txBody>
                    <a:bodyPr/>
                    <a:lstStyle/>
                    <a:p>
                      <a:pPr algn="l" fontAlgn="b"/>
                      <a:r>
                        <a:rPr lang="en-US" sz="1400" u="none" strike="noStrike" dirty="0">
                          <a:effectLst/>
                        </a:rPr>
                        <a:t>Membership Type</a:t>
                      </a:r>
                      <a:endParaRPr lang="en-US" sz="1400" b="1" i="0" u="none" strike="noStrike" dirty="0">
                        <a:solidFill>
                          <a:srgbClr val="FFFFFF"/>
                        </a:solidFill>
                        <a:effectLst/>
                        <a:latin typeface="Calibri" panose="020F0502020204030204" pitchFamily="34" charset="0"/>
                      </a:endParaRPr>
                    </a:p>
                  </a:txBody>
                  <a:tcPr marL="7620" marR="7620" marT="7620" marB="0" anchor="b"/>
                </a:tc>
                <a:tc>
                  <a:txBody>
                    <a:bodyPr/>
                    <a:lstStyle/>
                    <a:p>
                      <a:pPr algn="l" fontAlgn="b"/>
                      <a:r>
                        <a:rPr lang="en-US" sz="1400" u="none" strike="noStrike" dirty="0">
                          <a:effectLst/>
                        </a:rPr>
                        <a:t>Individual Memberships</a:t>
                      </a:r>
                      <a:endParaRPr lang="en-US" sz="1400" b="1" i="0" u="none" strike="noStrike" dirty="0">
                        <a:solidFill>
                          <a:srgbClr val="FFFFFF"/>
                        </a:solidFill>
                        <a:effectLst/>
                        <a:latin typeface="Calibri" panose="020F0502020204030204" pitchFamily="34" charset="0"/>
                      </a:endParaRPr>
                    </a:p>
                  </a:txBody>
                  <a:tcPr marL="7620" marR="7620" marT="7620" marB="0" anchor="b"/>
                </a:tc>
                <a:tc>
                  <a:txBody>
                    <a:bodyPr/>
                    <a:lstStyle/>
                    <a:p>
                      <a:pPr algn="l" fontAlgn="b"/>
                      <a:r>
                        <a:rPr lang="en-US" sz="1400" u="none" strike="noStrike" dirty="0">
                          <a:effectLst/>
                        </a:rPr>
                        <a:t>Organization Memberships</a:t>
                      </a:r>
                      <a:endParaRPr lang="en-US" sz="1400" b="1" i="0" u="none" strike="noStrike" dirty="0">
                        <a:solidFill>
                          <a:srgbClr val="FFFFFF"/>
                        </a:solidFill>
                        <a:effectLst/>
                        <a:latin typeface="Calibri" panose="020F0502020204030204" pitchFamily="34" charset="0"/>
                      </a:endParaRPr>
                    </a:p>
                  </a:txBody>
                  <a:tcPr marL="7620" marR="7620" marT="7620" marB="0" anchor="b"/>
                </a:tc>
                <a:tc>
                  <a:txBody>
                    <a:bodyPr/>
                    <a:lstStyle/>
                    <a:p>
                      <a:pPr algn="l" fontAlgn="b"/>
                      <a:r>
                        <a:rPr lang="en-US" sz="1400" u="none" strike="noStrike" dirty="0">
                          <a:effectLst/>
                        </a:rPr>
                        <a:t>Sponsored Memberships</a:t>
                      </a:r>
                      <a:endParaRPr lang="en-US" sz="1400" b="1" i="0" u="none" strike="noStrike" dirty="0">
                        <a:solidFill>
                          <a:srgbClr val="FFFFFF"/>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247248089"/>
                  </a:ext>
                </a:extLst>
              </a:tr>
              <a:tr h="515844">
                <a:tc>
                  <a:txBody>
                    <a:bodyPr/>
                    <a:lstStyle/>
                    <a:p>
                      <a:pPr algn="ctr" fontAlgn="b"/>
                      <a:r>
                        <a:rPr lang="en-US" sz="1400" u="none" strike="noStrike" dirty="0">
                          <a:effectLst/>
                        </a:rPr>
                        <a:t>FY 23 Total Members</a:t>
                      </a:r>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US" sz="1400" u="none" strike="noStrike" dirty="0">
                          <a:effectLst/>
                        </a:rPr>
                        <a:t>23</a:t>
                      </a:r>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US" sz="1400" u="none" strike="noStrike" dirty="0">
                          <a:effectLst/>
                        </a:rPr>
                        <a:t>12</a:t>
                      </a:r>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US" sz="1400" u="none" strike="noStrike" dirty="0">
                          <a:effectLst/>
                        </a:rPr>
                        <a:t>15</a:t>
                      </a:r>
                      <a:endParaRPr lang="en-US"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29554946"/>
                  </a:ext>
                </a:extLst>
              </a:tr>
            </a:tbl>
          </a:graphicData>
        </a:graphic>
      </p:graphicFrame>
      <p:sp>
        <p:nvSpPr>
          <p:cNvPr id="5" name="TextBox 4">
            <a:extLst>
              <a:ext uri="{FF2B5EF4-FFF2-40B4-BE49-F238E27FC236}">
                <a16:creationId xmlns:a16="http://schemas.microsoft.com/office/drawing/2014/main" id="{F8D25AAE-6108-6FF8-266F-7B57F00724CD}"/>
              </a:ext>
            </a:extLst>
          </p:cNvPr>
          <p:cNvSpPr txBox="1"/>
          <p:nvPr/>
        </p:nvSpPr>
        <p:spPr>
          <a:xfrm>
            <a:off x="3124200" y="6123543"/>
            <a:ext cx="5943600" cy="369332"/>
          </a:xfrm>
          <a:prstGeom prst="rect">
            <a:avLst/>
          </a:prstGeom>
          <a:noFill/>
        </p:spPr>
        <p:txBody>
          <a:bodyPr wrap="square" rtlCol="0">
            <a:spAutoFit/>
          </a:bodyPr>
          <a:lstStyle/>
          <a:p>
            <a:pPr algn="ctr"/>
            <a:r>
              <a:rPr lang="en-US" dirty="0"/>
              <a:t>50 / 10 = 5 HL7 International Votes </a:t>
            </a:r>
          </a:p>
        </p:txBody>
      </p:sp>
    </p:spTree>
    <p:extLst>
      <p:ext uri="{BB962C8B-B14F-4D97-AF65-F5344CB8AC3E}">
        <p14:creationId xmlns:p14="http://schemas.microsoft.com/office/powerpoint/2010/main" val="100370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1EA9E-D96B-1326-8FA7-5E6704E0BBC9}"/>
              </a:ext>
            </a:extLst>
          </p:cNvPr>
          <p:cNvSpPr>
            <a:spLocks noGrp="1"/>
          </p:cNvSpPr>
          <p:nvPr>
            <p:ph type="title"/>
          </p:nvPr>
        </p:nvSpPr>
        <p:spPr/>
        <p:txBody>
          <a:bodyPr/>
          <a:lstStyle/>
          <a:p>
            <a:r>
              <a:rPr lang="en-US" dirty="0"/>
              <a:t>2023-2024 Affiliate Agreement – 6.2 Section</a:t>
            </a:r>
          </a:p>
        </p:txBody>
      </p:sp>
      <p:grpSp>
        <p:nvGrpSpPr>
          <p:cNvPr id="4" name="Group 3">
            <a:extLst>
              <a:ext uri="{FF2B5EF4-FFF2-40B4-BE49-F238E27FC236}">
                <a16:creationId xmlns:a16="http://schemas.microsoft.com/office/drawing/2014/main" id="{FAD4DA46-FB57-201E-DC28-C09E0671D849}"/>
              </a:ext>
            </a:extLst>
          </p:cNvPr>
          <p:cNvGrpSpPr/>
          <p:nvPr/>
        </p:nvGrpSpPr>
        <p:grpSpPr>
          <a:xfrm>
            <a:off x="2464155" y="1431321"/>
            <a:ext cx="7856537" cy="4631256"/>
            <a:chOff x="263412" y="1417233"/>
            <a:chExt cx="7856537" cy="4631256"/>
          </a:xfrm>
        </p:grpSpPr>
        <p:pic>
          <p:nvPicPr>
            <p:cNvPr id="2050" name="Picture 2">
              <a:extLst>
                <a:ext uri="{FF2B5EF4-FFF2-40B4-BE49-F238E27FC236}">
                  <a16:creationId xmlns:a16="http://schemas.microsoft.com/office/drawing/2014/main" id="{25B3FD26-6F86-B6F5-F21D-34268553BEA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6551"/>
            <a:stretch/>
          </p:blipFill>
          <p:spPr bwMode="auto">
            <a:xfrm>
              <a:off x="263412" y="1417233"/>
              <a:ext cx="7856537" cy="435133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F794D29F-60C2-FD22-F6A1-EC11362B919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6122"/>
            <a:stretch/>
          </p:blipFill>
          <p:spPr bwMode="auto">
            <a:xfrm>
              <a:off x="263412" y="5096767"/>
              <a:ext cx="7856537" cy="95172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7818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46A2-CB9B-C860-A342-137982CDE0D6}"/>
              </a:ext>
            </a:extLst>
          </p:cNvPr>
          <p:cNvSpPr>
            <a:spLocks noGrp="1"/>
          </p:cNvSpPr>
          <p:nvPr>
            <p:ph type="title"/>
          </p:nvPr>
        </p:nvSpPr>
        <p:spPr/>
        <p:txBody>
          <a:bodyPr/>
          <a:lstStyle/>
          <a:p>
            <a:r>
              <a:rPr lang="en-US" dirty="0"/>
              <a:t>FY24 Membership Modelling - Proposal</a:t>
            </a:r>
          </a:p>
        </p:txBody>
      </p:sp>
      <p:sp>
        <p:nvSpPr>
          <p:cNvPr id="3" name="Content Placeholder 2">
            <a:extLst>
              <a:ext uri="{FF2B5EF4-FFF2-40B4-BE49-F238E27FC236}">
                <a16:creationId xmlns:a16="http://schemas.microsoft.com/office/drawing/2014/main" id="{95CA76FF-F2DF-9495-9568-F433C8847478}"/>
              </a:ext>
            </a:extLst>
          </p:cNvPr>
          <p:cNvSpPr>
            <a:spLocks noGrp="1"/>
          </p:cNvSpPr>
          <p:nvPr>
            <p:ph idx="1"/>
          </p:nvPr>
        </p:nvSpPr>
        <p:spPr/>
        <p:txBody>
          <a:bodyPr>
            <a:normAutofit fontScale="92500" lnSpcReduction="10000"/>
          </a:bodyPr>
          <a:lstStyle/>
          <a:p>
            <a:r>
              <a:rPr lang="en-US" dirty="0"/>
              <a:t>Proposal: Shift to Organizational Memberships (up to 5 named members), Individual Memberships (1 named member) </a:t>
            </a:r>
          </a:p>
          <a:p>
            <a:pPr lvl="1"/>
            <a:r>
              <a:rPr lang="en-US" dirty="0"/>
              <a:t>Increases our voting influence in HL7 International </a:t>
            </a:r>
          </a:p>
          <a:p>
            <a:pPr lvl="1"/>
            <a:r>
              <a:rPr lang="en-US" dirty="0"/>
              <a:t>Easier logic for International and Domestic administrative purposes if individuals count as</a:t>
            </a:r>
          </a:p>
          <a:p>
            <a:pPr lvl="2"/>
            <a:r>
              <a:rPr lang="en-US" dirty="0"/>
              <a:t> a single “named member”,</a:t>
            </a:r>
          </a:p>
          <a:p>
            <a:pPr lvl="2"/>
            <a:r>
              <a:rPr lang="en-US" dirty="0"/>
              <a:t>a single vote (instead of a %) in any domestic activities (e.g., future balloting)</a:t>
            </a:r>
          </a:p>
          <a:p>
            <a:pPr lvl="1"/>
            <a:r>
              <a:rPr lang="en-US" dirty="0"/>
              <a:t>Greater parity between membership costs in established categories ($500:$100)</a:t>
            </a:r>
          </a:p>
          <a:p>
            <a:pPr lvl="1"/>
            <a:r>
              <a:rPr lang="en-US" dirty="0"/>
              <a:t>This shift on its own is not expected to negatively impact our financial sustainability (HL7 Intl dues are 20% of total membership revenue which would be the same)</a:t>
            </a:r>
          </a:p>
          <a:p>
            <a:r>
              <a:rPr lang="en-US" dirty="0"/>
              <a:t>Note: The proposal above counts for both Domestic ballot activities and International ballot calculations (by default)– further modifications to domestic activity structure could be accomplished through a separate vote</a:t>
            </a:r>
          </a:p>
        </p:txBody>
      </p:sp>
    </p:spTree>
    <p:extLst>
      <p:ext uri="{BB962C8B-B14F-4D97-AF65-F5344CB8AC3E}">
        <p14:creationId xmlns:p14="http://schemas.microsoft.com/office/powerpoint/2010/main" val="635297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4626</TotalTime>
  <Words>1146</Words>
  <Application>Microsoft Office PowerPoint</Application>
  <PresentationFormat>Widescreen</PresentationFormat>
  <Paragraphs>79</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HL7 CA Membership Modelling Discussions 2024  </vt:lpstr>
      <vt:lpstr>FY 2024 Membership Approach Refresh</vt:lpstr>
      <vt:lpstr>Membership Benefits: Domestic &amp; Intl</vt:lpstr>
      <vt:lpstr>Relationships between Membership and Council Membership</vt:lpstr>
      <vt:lpstr>Membership Modelling Framing</vt:lpstr>
      <vt:lpstr>Voting</vt:lpstr>
      <vt:lpstr>Current Membership Modelling</vt:lpstr>
      <vt:lpstr>2023-2024 Affiliate Agreement – 6.2 Section</vt:lpstr>
      <vt:lpstr>FY24 Membership Modelling - Proposal</vt:lpstr>
      <vt:lpstr>Voting</vt:lpstr>
      <vt:lpstr>FY24 Membership Sign-Up / Renewal Communications</vt:lpstr>
      <vt:lpstr>Terms of 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35</cp:revision>
  <dcterms:created xsi:type="dcterms:W3CDTF">2022-10-14T17:58:45Z</dcterms:created>
  <dcterms:modified xsi:type="dcterms:W3CDTF">2024-02-27T16:01:04Z</dcterms:modified>
</cp:coreProperties>
</file>