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436" r:id="rId5"/>
    <p:sldId id="2146846730" r:id="rId6"/>
    <p:sldId id="2146846731" r:id="rId7"/>
    <p:sldId id="2146846732" r:id="rId8"/>
    <p:sldId id="2146846733" r:id="rId9"/>
  </p:sldIdLst>
  <p:sldSz cx="9144000" cy="5143500" type="screen16x9"/>
  <p:notesSz cx="6858000" cy="9144000"/>
  <p:embeddedFontLst>
    <p:embeddedFont>
      <p:font typeface="Helvetica Neue" panose="020B0604020202020204" charset="0"/>
      <p:regular r:id="rId11"/>
      <p:bold r:id="rId12"/>
      <p:italic r:id="rId13"/>
      <p:boldItalic r:id="rId14"/>
    </p:embeddedFont>
    <p:embeddedFont>
      <p:font typeface="Helvetica Neue Light" panose="020B0604020202020204" charset="0"/>
      <p:regular r:id="rId15"/>
      <p:bold r:id="rId16"/>
      <p:italic r:id="rId17"/>
      <p:boldItalic r:id="rId18"/>
    </p:embeddedFont>
  </p:embeddedFontLst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Canada Health Infoway" id="{30BADA36-A467-4704-BBDC-6B182C540F4B}">
          <p14:sldIdLst>
            <p14:sldId id="436"/>
            <p14:sldId id="2146846730"/>
            <p14:sldId id="2146846731"/>
            <p14:sldId id="2146846732"/>
            <p14:sldId id="2146846733"/>
          </p14:sldIdLst>
        </p14:section>
        <p14:section name="Appendix" id="{C07FDD2F-9FDE-4697-9FD5-1DEEF2B7378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rqua , Michelle" initials="C,M" lastIdx="6" clrIdx="0">
    <p:extLst>
      <p:ext uri="{19B8F6BF-5375-455C-9EA6-DF929625EA0E}">
        <p15:presenceInfo xmlns:p15="http://schemas.microsoft.com/office/powerpoint/2012/main" userId="S::mcerqua@infoway-inforoute.ca::4ce034a8-a2d0-4576-b8cb-ef3f71f51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9E5"/>
    <a:srgbClr val="349FB8"/>
    <a:srgbClr val="FFFFFF"/>
    <a:srgbClr val="515252"/>
    <a:srgbClr val="000000"/>
    <a:srgbClr val="181F2D"/>
    <a:srgbClr val="E02E3B"/>
    <a:srgbClr val="E1E1E1"/>
    <a:srgbClr val="171717"/>
    <a:srgbClr val="1A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4C3C2611-4C71-4FC5-86AE-919BDF0F9419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3907" autoAdjust="0"/>
  </p:normalViewPr>
  <p:slideViewPr>
    <p:cSldViewPr snapToGrid="0" snapToObjects="1">
      <p:cViewPr varScale="1">
        <p:scale>
          <a:sx n="143" d="100"/>
          <a:sy n="143" d="100"/>
        </p:scale>
        <p:origin x="84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, Allana" userId="9aa3fc8a-16b2-4693-8404-d0ea2e8bd4a0" providerId="ADAL" clId="{62B91111-6517-4F12-9BB2-310D7E44AFEE}"/>
    <pc:docChg chg="delSld modSld modSection">
      <pc:chgData name="Cameron , Allana" userId="9aa3fc8a-16b2-4693-8404-d0ea2e8bd4a0" providerId="ADAL" clId="{62B91111-6517-4F12-9BB2-310D7E44AFEE}" dt="2021-09-27T14:13:10.589" v="4" actId="47"/>
      <pc:docMkLst>
        <pc:docMk/>
      </pc:docMkLst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1951351736" sldId="554"/>
        </pc:sldMkLst>
      </pc:sldChg>
      <pc:sldChg chg="modSp del mod">
        <pc:chgData name="Cameron , Allana" userId="9aa3fc8a-16b2-4693-8404-d0ea2e8bd4a0" providerId="ADAL" clId="{62B91111-6517-4F12-9BB2-310D7E44AFEE}" dt="2021-09-27T14:13:10.589" v="4" actId="47"/>
        <pc:sldMkLst>
          <pc:docMk/>
          <pc:sldMk cId="45272289" sldId="2146846673"/>
        </pc:sldMkLst>
        <pc:spChg chg="mod">
          <ac:chgData name="Cameron , Allana" userId="9aa3fc8a-16b2-4693-8404-d0ea2e8bd4a0" providerId="ADAL" clId="{62B91111-6517-4F12-9BB2-310D7E44AFEE}" dt="2021-09-27T13:23:40.141" v="2" actId="20577"/>
          <ac:spMkLst>
            <pc:docMk/>
            <pc:sldMk cId="45272289" sldId="2146846673"/>
            <ac:spMk id="2" creationId="{80D4CF9C-10D6-4FCD-916D-39FC0B9269EA}"/>
          </ac:spMkLst>
        </pc:spChg>
        <pc:spChg chg="mod">
          <ac:chgData name="Cameron , Allana" userId="9aa3fc8a-16b2-4693-8404-d0ea2e8bd4a0" providerId="ADAL" clId="{62B91111-6517-4F12-9BB2-310D7E44AFEE}" dt="2021-09-27T13:23:44.067" v="3" actId="20577"/>
          <ac:spMkLst>
            <pc:docMk/>
            <pc:sldMk cId="45272289" sldId="2146846673"/>
            <ac:spMk id="8" creationId="{61F8F87A-16A8-4664-8BF8-D1524B28C338}"/>
          </ac:spMkLst>
        </pc:spChg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3212858912" sldId="2146846715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1175178820" sldId="2146846717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1099552104" sldId="2146846718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245251719" sldId="2146846719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1182892418" sldId="2146846720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787779292" sldId="2146846721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222912215" sldId="2146846725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1405873922" sldId="2146846729"/>
        </pc:sldMkLst>
      </pc:sldChg>
      <pc:sldChg chg="modSp mod">
        <pc:chgData name="Cameron , Allana" userId="9aa3fc8a-16b2-4693-8404-d0ea2e8bd4a0" providerId="ADAL" clId="{62B91111-6517-4F12-9BB2-310D7E44AFEE}" dt="2021-09-27T13:22:44.119" v="0" actId="20577"/>
        <pc:sldMkLst>
          <pc:docMk/>
          <pc:sldMk cId="1152962567" sldId="2146846731"/>
        </pc:sldMkLst>
        <pc:spChg chg="mod">
          <ac:chgData name="Cameron , Allana" userId="9aa3fc8a-16b2-4693-8404-d0ea2e8bd4a0" providerId="ADAL" clId="{62B91111-6517-4F12-9BB2-310D7E44AFEE}" dt="2021-09-27T13:22:44.119" v="0" actId="20577"/>
          <ac:spMkLst>
            <pc:docMk/>
            <pc:sldMk cId="1152962567" sldId="2146846731"/>
            <ac:spMk id="10" creationId="{5BE25017-12A9-4C55-811F-48804D213328}"/>
          </ac:spMkLst>
        </pc:spChg>
      </pc:sldChg>
      <pc:sldChg chg="modSp mod">
        <pc:chgData name="Cameron , Allana" userId="9aa3fc8a-16b2-4693-8404-d0ea2e8bd4a0" providerId="ADAL" clId="{62B91111-6517-4F12-9BB2-310D7E44AFEE}" dt="2021-09-27T13:23:06.602" v="1" actId="20577"/>
        <pc:sldMkLst>
          <pc:docMk/>
          <pc:sldMk cId="3322668759" sldId="2146846733"/>
        </pc:sldMkLst>
        <pc:spChg chg="mod">
          <ac:chgData name="Cameron , Allana" userId="9aa3fc8a-16b2-4693-8404-d0ea2e8bd4a0" providerId="ADAL" clId="{62B91111-6517-4F12-9BB2-310D7E44AFEE}" dt="2021-09-27T13:23:06.602" v="1" actId="20577"/>
          <ac:spMkLst>
            <pc:docMk/>
            <pc:sldMk cId="3322668759" sldId="2146846733"/>
            <ac:spMk id="2" creationId="{D00C5E5F-5A94-4A68-A199-1CB46896ADD2}"/>
          </ac:spMkLst>
        </pc:spChg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1719028651" sldId="2146846734"/>
        </pc:sldMkLst>
      </pc:sldChg>
      <pc:sldChg chg="del">
        <pc:chgData name="Cameron , Allana" userId="9aa3fc8a-16b2-4693-8404-d0ea2e8bd4a0" providerId="ADAL" clId="{62B91111-6517-4F12-9BB2-310D7E44AFEE}" dt="2021-09-27T14:13:10.589" v="4" actId="47"/>
        <pc:sldMkLst>
          <pc:docMk/>
          <pc:sldMk cId="3609485371" sldId="2146846735"/>
        </pc:sldMkLst>
      </pc:sldChg>
      <pc:sldMasterChg chg="delSldLayout">
        <pc:chgData name="Cameron , Allana" userId="9aa3fc8a-16b2-4693-8404-d0ea2e8bd4a0" providerId="ADAL" clId="{62B91111-6517-4F12-9BB2-310D7E44AFEE}" dt="2021-09-27T14:13:10.589" v="4" actId="47"/>
        <pc:sldMasterMkLst>
          <pc:docMk/>
          <pc:sldMasterMk cId="0" sldId="2147483648"/>
        </pc:sldMasterMkLst>
        <pc:sldLayoutChg chg="del">
          <pc:chgData name="Cameron , Allana" userId="9aa3fc8a-16b2-4693-8404-d0ea2e8bd4a0" providerId="ADAL" clId="{62B91111-6517-4F12-9BB2-310D7E44AFEE}" dt="2021-09-27T14:13:10.589" v="4" actId="47"/>
          <pc:sldLayoutMkLst>
            <pc:docMk/>
            <pc:sldMasterMk cId="0" sldId="2147483648"/>
            <pc:sldLayoutMk cId="2703014127" sldId="2147483730"/>
          </pc:sldLayoutMkLst>
        </pc:sldLayoutChg>
        <pc:sldLayoutChg chg="del">
          <pc:chgData name="Cameron , Allana" userId="9aa3fc8a-16b2-4693-8404-d0ea2e8bd4a0" providerId="ADAL" clId="{62B91111-6517-4F12-9BB2-310D7E44AFEE}" dt="2021-09-27T14:13:10.589" v="4" actId="47"/>
          <pc:sldLayoutMkLst>
            <pc:docMk/>
            <pc:sldMasterMk cId="0" sldId="2147483648"/>
            <pc:sldLayoutMk cId="3437104567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4922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95404" y="1934216"/>
            <a:ext cx="4430553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36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249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 userDrawn="1"/>
        </p:nvSpPr>
        <p:spPr>
          <a:xfrm>
            <a:off x="2754043" y="3897331"/>
            <a:ext cx="2865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000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 userDrawn="1"/>
        </p:nvSpPr>
        <p:spPr>
          <a:xfrm>
            <a:off x="2754043" y="4498119"/>
            <a:ext cx="2236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000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000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000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 userDrawn="1"/>
        </p:nvSpPr>
        <p:spPr>
          <a:xfrm>
            <a:off x="853900" y="3893391"/>
            <a:ext cx="154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 userDrawn="1"/>
        </p:nvSpPr>
        <p:spPr>
          <a:xfrm>
            <a:off x="472584" y="4506931"/>
            <a:ext cx="1991971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000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000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 userDrawn="1"/>
        </p:nvCxnSpPr>
        <p:spPr>
          <a:xfrm>
            <a:off x="2576219" y="3831513"/>
            <a:ext cx="0" cy="1168504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268943" y="969363"/>
            <a:ext cx="5116999" cy="8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571500" y="1517073"/>
            <a:ext cx="3238500" cy="11658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185347"/>
            <a:ext cx="3238500" cy="15748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16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71500" y="2791523"/>
            <a:ext cx="3238500" cy="4497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0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4" y="1335024"/>
            <a:ext cx="764366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6331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9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4" y="1335024"/>
            <a:ext cx="764366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81F2D"/>
                </a:solidFill>
              </a:defRPr>
            </a:lvl1pPr>
            <a:lvl2pPr marL="238125" indent="0">
              <a:buNone/>
              <a:defRPr sz="1600">
                <a:solidFill>
                  <a:srgbClr val="181F2D"/>
                </a:solidFill>
              </a:defRPr>
            </a:lvl2pPr>
            <a:lvl3pPr marL="476250" indent="0">
              <a:buNone/>
              <a:defRPr sz="1400">
                <a:solidFill>
                  <a:srgbClr val="181F2D"/>
                </a:solidFill>
              </a:defRPr>
            </a:lvl3pPr>
            <a:lvl4pPr marL="714375" indent="0">
              <a:buNone/>
              <a:defRPr sz="1400">
                <a:solidFill>
                  <a:srgbClr val="181F2D"/>
                </a:solidFill>
              </a:defRPr>
            </a:lvl4pPr>
            <a:lvl5pPr marL="952500" indent="0">
              <a:buNone/>
              <a:defRPr sz="1400"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6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58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733424" y="1743476"/>
            <a:ext cx="7643659" cy="2847573"/>
          </a:xfrm>
          <a:prstGeom prst="rect">
            <a:avLst/>
          </a:prstGeom>
        </p:spPr>
        <p:txBody>
          <a:bodyPr anchor="t">
            <a:noAutofit/>
          </a:bodyPr>
          <a:lstStyle>
            <a:lvl1pPr marL="460375" indent="-460375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1800">
                <a:solidFill>
                  <a:srgbClr val="181F2D"/>
                </a:solidFill>
                <a:latin typeface="+mn-lt"/>
              </a:defRPr>
            </a:lvl1pPr>
            <a:lvl2pPr marL="684213" indent="-223838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600">
                <a:solidFill>
                  <a:srgbClr val="181F2D"/>
                </a:solidFill>
                <a:latin typeface="+mn-lt"/>
              </a:defRPr>
            </a:lvl2pPr>
            <a:lvl3pPr marL="914400" indent="-223838" defTabSz="323850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400">
                <a:solidFill>
                  <a:srgbClr val="181F2D"/>
                </a:solidFill>
                <a:latin typeface="+mn-lt"/>
              </a:defRPr>
            </a:lvl3pPr>
            <a:lvl4pPr marL="457200" indent="257175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423" y="1335024"/>
            <a:ext cx="7643659" cy="408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181F2D"/>
                </a:solidFill>
              </a:defRPr>
            </a:lvl1pPr>
            <a:lvl2pPr marL="238125" indent="0">
              <a:buNone/>
              <a:defRPr/>
            </a:lvl2pPr>
            <a:lvl3pPr marL="476250" indent="0">
              <a:buNone/>
              <a:defRPr/>
            </a:lvl3pPr>
            <a:lvl4pPr marL="714375" indent="0">
              <a:buNone/>
              <a:defRPr/>
            </a:lvl4pPr>
            <a:lvl5pPr marL="9525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8641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733424" y="384048"/>
            <a:ext cx="7643660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425" y="1333501"/>
            <a:ext cx="3577419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5254" y="1333500"/>
            <a:ext cx="3683390" cy="32004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376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6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7603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57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6081" y="4810284"/>
            <a:ext cx="1828800" cy="146304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242" y="0"/>
            <a:ext cx="3806757" cy="51435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584" y="1747713"/>
            <a:ext cx="4918566" cy="54542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472584" y="2432443"/>
            <a:ext cx="4918566" cy="12274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8572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17145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257175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342900">
              <a:lnSpc>
                <a:spcPct val="130000"/>
              </a:lnSpc>
              <a:spcBef>
                <a:spcPts val="0"/>
              </a:spcBef>
              <a:buSzTx/>
              <a:buNone/>
              <a:defRPr sz="18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1830" b="42185"/>
          <a:stretch/>
        </p:blipFill>
        <p:spPr>
          <a:xfrm>
            <a:off x="368834" y="490486"/>
            <a:ext cx="2964179" cy="4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31520" y="384048"/>
            <a:ext cx="7645564" cy="47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335024"/>
            <a:ext cx="7645564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 userDrawn="1"/>
        </p:nvSpPr>
        <p:spPr>
          <a:xfrm>
            <a:off x="246081" y="4770665"/>
            <a:ext cx="1459662" cy="146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700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081" y="4497556"/>
            <a:ext cx="39325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181F2D"/>
                </a:solidFill>
              </a:defRPr>
            </a:lvl1pPr>
          </a:lstStyle>
          <a:p>
            <a:fld id="{7BCFBF29-39BB-47B7-B83E-9E61FEB2B13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081" y="4810284"/>
            <a:ext cx="1828800" cy="146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©2021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1558" b="41558"/>
          <a:stretch/>
        </p:blipFill>
        <p:spPr>
          <a:xfrm>
            <a:off x="6959889" y="4635476"/>
            <a:ext cx="1920160" cy="325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7" r:id="rId3"/>
    <p:sldLayoutId id="2147483705" r:id="rId4"/>
    <p:sldLayoutId id="2147483710" r:id="rId5"/>
    <p:sldLayoutId id="2147483704" r:id="rId6"/>
    <p:sldLayoutId id="2147483711" r:id="rId7"/>
    <p:sldLayoutId id="2147483724" r:id="rId8"/>
    <p:sldLayoutId id="2147483729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857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1714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2571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3429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42862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51435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600075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685800" algn="l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92024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8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429768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6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667512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905256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US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190500" algn="l" defTabSz="309563" eaLnBrk="1" latinLnBrk="0" hangingPunct="1">
        <a:lnSpc>
          <a:spcPct val="130000"/>
        </a:lnSpc>
        <a:spcBef>
          <a:spcPts val="300"/>
        </a:spcBef>
        <a:spcAft>
          <a:spcPts val="300"/>
        </a:spcAft>
        <a:buClrTx/>
        <a:buSzPct val="100000"/>
        <a:buFontTx/>
        <a:buChar char="•"/>
        <a:tabLst/>
        <a:defRPr lang="en-CA" sz="1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30968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154781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1785938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024063" marR="0" indent="-119063" algn="l" defTabSz="309563" eaLnBrk="1" latinLnBrk="0" hangingPunct="1">
        <a:lnSpc>
          <a:spcPct val="150000"/>
        </a:lnSpc>
        <a:spcBef>
          <a:spcPts val="1950"/>
        </a:spcBef>
        <a:spcAft>
          <a:spcPts val="0"/>
        </a:spcAft>
        <a:buClrTx/>
        <a:buSzPct val="75000"/>
        <a:buFontTx/>
        <a:buChar char="•"/>
        <a:tabLst/>
        <a:defRPr sz="975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18A-900A-994E-81DC-F4B37F6B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754218"/>
            <a:ext cx="4432762" cy="1717527"/>
          </a:xfrm>
        </p:spPr>
        <p:txBody>
          <a:bodyPr/>
          <a:lstStyle/>
          <a:p>
            <a:r>
              <a:rPr lang="en-CA" sz="2000" dirty="0"/>
              <a:t>Infoway Q&amp;A Webinar  </a:t>
            </a:r>
            <a:br>
              <a:rPr lang="en-CA" sz="2000" dirty="0"/>
            </a:br>
            <a:br>
              <a:rPr lang="en-CA" sz="2000" dirty="0"/>
            </a:br>
            <a:r>
              <a:rPr lang="en-CA" sz="1600" dirty="0"/>
              <a:t>Summarizing Recommendations from Coordinating Table Meeting </a:t>
            </a:r>
            <a:br>
              <a:rPr lang="en-CA" sz="1600" dirty="0"/>
            </a:br>
            <a:br>
              <a:rPr lang="en-CA" dirty="0"/>
            </a:br>
            <a:br>
              <a:rPr lang="en-CA" dirty="0"/>
            </a:br>
            <a:r>
              <a:rPr lang="en-CA" sz="1400" dirty="0"/>
              <a:t>September 23, 2021</a:t>
            </a:r>
            <a:br>
              <a:rPr lang="en-CA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076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1D5E301-BF7C-41AB-82E1-9A1A5082F4D6}"/>
              </a:ext>
            </a:extLst>
          </p:cNvPr>
          <p:cNvSpPr/>
          <p:nvPr/>
        </p:nvSpPr>
        <p:spPr>
          <a:xfrm>
            <a:off x="285351" y="1529542"/>
            <a:ext cx="3407646" cy="2086494"/>
          </a:xfrm>
          <a:prstGeom prst="wedgeRoundRectCallout">
            <a:avLst/>
          </a:prstGeom>
          <a:noFill/>
          <a:ln w="1270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C5E5F-5A94-4A68-A199-1CB46896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87" y="655660"/>
            <a:ext cx="8816439" cy="47625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Recommendation #1 - </a:t>
            </a:r>
            <a:r>
              <a:rPr lang="en-US" sz="2200" dirty="0"/>
              <a:t>Level of alignment to HL7 International’s IPS specification and development strategy for the IPS-CA FHIR baseline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6D57-CEBC-4822-9D98-0029F5FF38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531AE-54EE-4773-8B58-8EAA8241E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7193C-C36F-4CF2-BEA8-D3E0A8938770}"/>
              </a:ext>
            </a:extLst>
          </p:cNvPr>
          <p:cNvSpPr txBox="1"/>
          <p:nvPr/>
        </p:nvSpPr>
        <p:spPr>
          <a:xfrm>
            <a:off x="419692" y="1693337"/>
            <a:ext cx="3209969" cy="18068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b="0" cap="none" dirty="0">
                <a:solidFill>
                  <a:schemeClr val="tx1"/>
                </a:solidFill>
              </a:rPr>
              <a:t>The </a:t>
            </a:r>
            <a:r>
              <a:rPr lang="en-US" cap="none" dirty="0">
                <a:solidFill>
                  <a:schemeClr val="tx1"/>
                </a:solidFill>
              </a:rPr>
              <a:t>IPS-CA FHIR profile set will be as closely aligned </a:t>
            </a:r>
            <a:r>
              <a:rPr lang="en-US" b="0" cap="none" dirty="0">
                <a:solidFill>
                  <a:schemeClr val="tx1"/>
                </a:solidFill>
              </a:rPr>
              <a:t>to </a:t>
            </a:r>
            <a:r>
              <a:rPr lang="en-US" cap="none" dirty="0">
                <a:solidFill>
                  <a:schemeClr val="tx1"/>
                </a:solidFill>
              </a:rPr>
              <a:t>the HL7 IPS specification </a:t>
            </a:r>
            <a:r>
              <a:rPr lang="en-US" b="0" cap="none" dirty="0">
                <a:solidFill>
                  <a:schemeClr val="tx1"/>
                </a:solidFill>
              </a:rPr>
              <a:t>as possible in order to allow vendors in Canada to implement patient summaries </a:t>
            </a:r>
            <a:r>
              <a:rPr lang="en-US" cap="none" dirty="0">
                <a:solidFill>
                  <a:schemeClr val="tx1"/>
                </a:solidFill>
              </a:rPr>
              <a:t>aligned with local needs. </a:t>
            </a:r>
            <a:r>
              <a:rPr lang="en-US" b="0" cap="none" dirty="0">
                <a:solidFill>
                  <a:schemeClr val="tx1"/>
                </a:solidFill>
              </a:rPr>
              <a:t>This means that every effort will be made to adopt the international specification and analyze its </a:t>
            </a:r>
            <a:r>
              <a:rPr lang="en-US" cap="none" dirty="0">
                <a:solidFill>
                  <a:schemeClr val="tx1"/>
                </a:solidFill>
              </a:rPr>
              <a:t>constraints with practical implementations in mind</a:t>
            </a:r>
            <a:r>
              <a:rPr lang="en-US" b="0" cap="none" dirty="0">
                <a:solidFill>
                  <a:schemeClr val="tx1"/>
                </a:solidFill>
              </a:rPr>
              <a:t>.</a:t>
            </a:r>
            <a:endParaRPr lang="en-CA" b="0" cap="none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F7C0D2-59D8-44D8-85FF-FF37FE63F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013" y="1952074"/>
            <a:ext cx="3039100" cy="17470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B8BE7B-2DAD-4FB0-9E86-53BBCB60C69B}"/>
              </a:ext>
            </a:extLst>
          </p:cNvPr>
          <p:cNvSpPr txBox="1"/>
          <p:nvPr/>
        </p:nvSpPr>
        <p:spPr>
          <a:xfrm>
            <a:off x="7034194" y="2001284"/>
            <a:ext cx="2118781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1000" b="0" cap="none" dirty="0">
                <a:solidFill>
                  <a:schemeClr val="tx1"/>
                </a:solidFill>
              </a:rPr>
              <a:t>Patient summaries are used in an increasingly complex clinical and technological ecosystem, driving the </a:t>
            </a:r>
            <a:r>
              <a:rPr lang="en-US" sz="1000" cap="none" dirty="0">
                <a:solidFill>
                  <a:schemeClr val="tx1"/>
                </a:solidFill>
              </a:rPr>
              <a:t>need for a standardized Patient Summary </a:t>
            </a:r>
            <a:r>
              <a:rPr lang="en-US" sz="1000" b="0" cap="none" dirty="0">
                <a:solidFill>
                  <a:schemeClr val="tx1"/>
                </a:solidFill>
              </a:rPr>
              <a:t>(the International Patient Summary standard, ISO 27269:2021) for widespread use to facilitate cross-border, cross-jurisdictional and local care use cases.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3A7D7F-E3BE-463F-B7A7-77FB060DD2B3}"/>
              </a:ext>
            </a:extLst>
          </p:cNvPr>
          <p:cNvGrpSpPr/>
          <p:nvPr/>
        </p:nvGrpSpPr>
        <p:grpSpPr>
          <a:xfrm>
            <a:off x="7016244" y="1536288"/>
            <a:ext cx="2118782" cy="430886"/>
            <a:chOff x="5056262" y="1487968"/>
            <a:chExt cx="2118782" cy="294343"/>
          </a:xfrm>
          <a:solidFill>
            <a:srgbClr val="C0000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C55BFE-E4B1-4C17-8D07-7D251C81978B}"/>
                </a:ext>
              </a:extLst>
            </p:cNvPr>
            <p:cNvSpPr/>
            <p:nvPr/>
          </p:nvSpPr>
          <p:spPr>
            <a:xfrm>
              <a:off x="5093230" y="1500442"/>
              <a:ext cx="2017703" cy="27155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endParaRPr lang="en-US" sz="1400" b="0" cap="none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1A5676-5B23-4978-9FC2-A5E2D5F27B47}"/>
                </a:ext>
              </a:extLst>
            </p:cNvPr>
            <p:cNvSpPr txBox="1"/>
            <p:nvPr/>
          </p:nvSpPr>
          <p:spPr>
            <a:xfrm>
              <a:off x="5056262" y="1487968"/>
              <a:ext cx="2118782" cy="2943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r>
                <a:rPr lang="en-US" sz="1100" cap="none" dirty="0">
                  <a:solidFill>
                    <a:schemeClr val="bg1"/>
                  </a:solidFill>
                  <a:ea typeface="Helvetica Neue Light"/>
                  <a:cs typeface="Helvetica Neue Light"/>
                  <a:sym typeface="Helvetica Neue Light"/>
                </a:rPr>
                <a:t>Canada’s G7 Commitment to the IPS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87F7D2-6431-4718-B40A-95102CB492FE}"/>
              </a:ext>
            </a:extLst>
          </p:cNvPr>
          <p:cNvGrpSpPr/>
          <p:nvPr/>
        </p:nvGrpSpPr>
        <p:grpSpPr>
          <a:xfrm>
            <a:off x="3925850" y="1554839"/>
            <a:ext cx="2977990" cy="397235"/>
            <a:chOff x="5093231" y="2698072"/>
            <a:chExt cx="2726640" cy="296837"/>
          </a:xfrm>
          <a:solidFill>
            <a:srgbClr val="C00000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89385A-0E88-4521-8270-8DD0E141726B}"/>
                </a:ext>
              </a:extLst>
            </p:cNvPr>
            <p:cNvSpPr/>
            <p:nvPr/>
          </p:nvSpPr>
          <p:spPr>
            <a:xfrm>
              <a:off x="5093231" y="2698072"/>
              <a:ext cx="2726640" cy="29683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endParaRPr lang="en-US" sz="1400" b="0" cap="none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BA6C91-0FB9-4C02-9F11-050E87041017}"/>
                </a:ext>
              </a:extLst>
            </p:cNvPr>
            <p:cNvSpPr txBox="1"/>
            <p:nvPr/>
          </p:nvSpPr>
          <p:spPr>
            <a:xfrm>
              <a:off x="5257902" y="2748746"/>
              <a:ext cx="2424248" cy="195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r>
                <a:rPr lang="en-US" sz="1100" cap="none" dirty="0">
                  <a:solidFill>
                    <a:schemeClr val="bg1"/>
                  </a:solidFill>
                  <a:ea typeface="Helvetica Neue Light"/>
                  <a:cs typeface="Helvetica Neue Light"/>
                  <a:sym typeface="Helvetica Neue Light"/>
                </a:rPr>
                <a:t>International Patient Summary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7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5E5F-5A94-4A68-A199-1CB46896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1" y="607188"/>
            <a:ext cx="8816439" cy="4762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Recommendation #2 - </a:t>
            </a:r>
            <a:r>
              <a:rPr lang="en-US" sz="2000" dirty="0"/>
              <a:t>Implementation strategy regarding inclusion of the IPS data domains in the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6D57-CEBC-4822-9D98-0029F5FF38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531AE-54EE-4773-8B58-8EAA8241E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7193C-C36F-4CF2-BEA8-D3E0A8938770}"/>
              </a:ext>
            </a:extLst>
          </p:cNvPr>
          <p:cNvSpPr txBox="1"/>
          <p:nvPr/>
        </p:nvSpPr>
        <p:spPr>
          <a:xfrm>
            <a:off x="529394" y="1499808"/>
            <a:ext cx="4363043" cy="2759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b="0" cap="none" dirty="0">
                <a:solidFill>
                  <a:schemeClr val="tx1"/>
                </a:solidFill>
              </a:rPr>
              <a:t>The HL7 IPS specification lists a number of data domains as mandatory; however, there is also an expectation that jurisdictional policy variations may mandate some or other data domains being required in those locales. </a:t>
            </a:r>
          </a:p>
          <a:p>
            <a:pPr algn="l"/>
            <a:endParaRPr lang="en-US" b="0" cap="none" dirty="0">
              <a:solidFill>
                <a:schemeClr val="tx1"/>
              </a:solidFill>
            </a:endParaRPr>
          </a:p>
          <a:p>
            <a:pPr algn="l"/>
            <a:r>
              <a:rPr lang="en-US" b="0" cap="none" dirty="0">
                <a:solidFill>
                  <a:schemeClr val="tx1"/>
                </a:solidFill>
              </a:rPr>
              <a:t>Taking all these into consideration and the desire to offer vendor solutions the ability to configure rather than customize PS solutions across the country, the recommendation was made to </a:t>
            </a:r>
            <a:r>
              <a:rPr lang="en-US" cap="none" dirty="0">
                <a:solidFill>
                  <a:schemeClr val="tx1"/>
                </a:solidFill>
              </a:rPr>
              <a:t>relax the cardinality of the data domains from Required to Recommended</a:t>
            </a:r>
            <a:r>
              <a:rPr lang="en-US" b="0" cap="none" dirty="0">
                <a:solidFill>
                  <a:schemeClr val="tx1"/>
                </a:solidFill>
              </a:rPr>
              <a:t>. This will allow for a single national standard where </a:t>
            </a:r>
            <a:r>
              <a:rPr lang="en-US" cap="none" dirty="0">
                <a:solidFill>
                  <a:schemeClr val="tx1"/>
                </a:solidFill>
              </a:rPr>
              <a:t>jurisdictions can still express a desire to require certain domains through implementation guidance, without a need for changing the national standard.</a:t>
            </a:r>
            <a:endParaRPr lang="en-CA" cap="none" dirty="0">
              <a:solidFill>
                <a:schemeClr val="tx1"/>
              </a:solidFill>
            </a:endParaRPr>
          </a:p>
        </p:txBody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12C968F6-3FB8-4111-9A7D-42EA034A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33" y="1559622"/>
            <a:ext cx="3565986" cy="294848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C81F765-72FF-44A1-834D-80F015F49C4F}"/>
              </a:ext>
            </a:extLst>
          </p:cNvPr>
          <p:cNvGrpSpPr/>
          <p:nvPr/>
        </p:nvGrpSpPr>
        <p:grpSpPr>
          <a:xfrm>
            <a:off x="5354416" y="1192237"/>
            <a:ext cx="3507070" cy="286795"/>
            <a:chOff x="5093229" y="2698072"/>
            <a:chExt cx="3211065" cy="2867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DDACA5-69D7-4923-9251-BECBCFC8CD06}"/>
                </a:ext>
              </a:extLst>
            </p:cNvPr>
            <p:cNvSpPr/>
            <p:nvPr/>
          </p:nvSpPr>
          <p:spPr>
            <a:xfrm>
              <a:off x="5093230" y="2698072"/>
              <a:ext cx="3211064" cy="286795"/>
            </a:xfrm>
            <a:prstGeom prst="rect">
              <a:avLst/>
            </a:prstGeom>
            <a:solidFill>
              <a:srgbClr val="0A1494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endParaRPr lang="en-US" sz="1400" b="0" cap="none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E25017-12A9-4C55-811F-48804D213328}"/>
                </a:ext>
              </a:extLst>
            </p:cNvPr>
            <p:cNvSpPr txBox="1"/>
            <p:nvPr/>
          </p:nvSpPr>
          <p:spPr>
            <a:xfrm>
              <a:off x="5093229" y="2698073"/>
              <a:ext cx="3211065" cy="276999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cap="none" dirty="0">
                  <a:solidFill>
                    <a:schemeClr val="bg1"/>
                  </a:solidFill>
                  <a:ea typeface="Helvetica Neue Light"/>
                  <a:cs typeface="Helvetica Neue Light"/>
                  <a:sym typeface="Helvetica Neue Light"/>
                </a:rPr>
                <a:t>PS-CA/PT Matrix</a:t>
              </a:r>
            </a:p>
          </p:txBody>
        </p:sp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F7C7691-A5C0-45B4-B969-EDA92F1076E8}"/>
              </a:ext>
            </a:extLst>
          </p:cNvPr>
          <p:cNvSpPr/>
          <p:nvPr/>
        </p:nvSpPr>
        <p:spPr>
          <a:xfrm>
            <a:off x="372414" y="1362769"/>
            <a:ext cx="4677005" cy="2948481"/>
          </a:xfrm>
          <a:prstGeom prst="wedgeRoundRectCallout">
            <a:avLst/>
          </a:prstGeom>
          <a:noFill/>
          <a:ln w="1270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29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8">
            <a:extLst>
              <a:ext uri="{FF2B5EF4-FFF2-40B4-BE49-F238E27FC236}">
                <a16:creationId xmlns:a16="http://schemas.microsoft.com/office/drawing/2014/main" id="{6745882E-513E-40D3-BD9A-540CB5C033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4342" y="1262876"/>
            <a:ext cx="2352501" cy="1995191"/>
            <a:chOff x="5507" y="437"/>
            <a:chExt cx="426" cy="427"/>
          </a:xfrm>
          <a:solidFill>
            <a:schemeClr val="tx1"/>
          </a:solidFill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3F496D9D-1652-4296-9242-EB575A41A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1" y="526"/>
              <a:ext cx="18" cy="302"/>
            </a:xfrm>
            <a:custGeom>
              <a:avLst/>
              <a:gdLst>
                <a:gd name="T0" fmla="*/ 6 w 12"/>
                <a:gd name="T1" fmla="*/ 204 h 204"/>
                <a:gd name="T2" fmla="*/ 0 w 12"/>
                <a:gd name="T3" fmla="*/ 198 h 204"/>
                <a:gd name="T4" fmla="*/ 0 w 12"/>
                <a:gd name="T5" fmla="*/ 6 h 204"/>
                <a:gd name="T6" fmla="*/ 6 w 12"/>
                <a:gd name="T7" fmla="*/ 0 h 204"/>
                <a:gd name="T8" fmla="*/ 12 w 12"/>
                <a:gd name="T9" fmla="*/ 6 h 204"/>
                <a:gd name="T10" fmla="*/ 12 w 12"/>
                <a:gd name="T11" fmla="*/ 198 h 204"/>
                <a:gd name="T12" fmla="*/ 6 w 12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4">
                  <a:moveTo>
                    <a:pt x="6" y="204"/>
                  </a:moveTo>
                  <a:cubicBezTo>
                    <a:pt x="2" y="204"/>
                    <a:pt x="0" y="201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98"/>
                    <a:pt x="12" y="198"/>
                    <a:pt x="12" y="198"/>
                  </a:cubicBezTo>
                  <a:cubicBezTo>
                    <a:pt x="12" y="201"/>
                    <a:pt x="9" y="204"/>
                    <a:pt x="6" y="2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F5833077-427F-4C60-93C8-BB6178902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" y="437"/>
              <a:ext cx="17" cy="196"/>
            </a:xfrm>
            <a:custGeom>
              <a:avLst/>
              <a:gdLst>
                <a:gd name="T0" fmla="*/ 6 w 12"/>
                <a:gd name="T1" fmla="*/ 132 h 132"/>
                <a:gd name="T2" fmla="*/ 0 w 12"/>
                <a:gd name="T3" fmla="*/ 126 h 132"/>
                <a:gd name="T4" fmla="*/ 0 w 12"/>
                <a:gd name="T5" fmla="*/ 6 h 132"/>
                <a:gd name="T6" fmla="*/ 6 w 12"/>
                <a:gd name="T7" fmla="*/ 0 h 132"/>
                <a:gd name="T8" fmla="*/ 12 w 12"/>
                <a:gd name="T9" fmla="*/ 6 h 132"/>
                <a:gd name="T10" fmla="*/ 12 w 12"/>
                <a:gd name="T11" fmla="*/ 126 h 132"/>
                <a:gd name="T12" fmla="*/ 6 w 12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2">
                  <a:moveTo>
                    <a:pt x="6" y="132"/>
                  </a:moveTo>
                  <a:cubicBezTo>
                    <a:pt x="2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29"/>
                    <a:pt x="9" y="132"/>
                    <a:pt x="6" y="1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53BA55CD-ECF4-47FC-B7F0-B1CC7897C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" y="437"/>
              <a:ext cx="391" cy="391"/>
            </a:xfrm>
            <a:custGeom>
              <a:avLst/>
              <a:gdLst>
                <a:gd name="T0" fmla="*/ 90 w 264"/>
                <a:gd name="T1" fmla="*/ 264 h 264"/>
                <a:gd name="T2" fmla="*/ 86 w 264"/>
                <a:gd name="T3" fmla="*/ 263 h 264"/>
                <a:gd name="T4" fmla="*/ 2 w 264"/>
                <a:gd name="T5" fmla="*/ 203 h 264"/>
                <a:gd name="T6" fmla="*/ 0 w 264"/>
                <a:gd name="T7" fmla="*/ 198 h 264"/>
                <a:gd name="T8" fmla="*/ 0 w 264"/>
                <a:gd name="T9" fmla="*/ 6 h 264"/>
                <a:gd name="T10" fmla="*/ 3 w 264"/>
                <a:gd name="T11" fmla="*/ 1 h 264"/>
                <a:gd name="T12" fmla="*/ 9 w 264"/>
                <a:gd name="T13" fmla="*/ 1 h 264"/>
                <a:gd name="T14" fmla="*/ 90 w 264"/>
                <a:gd name="T15" fmla="*/ 59 h 264"/>
                <a:gd name="T16" fmla="*/ 170 w 264"/>
                <a:gd name="T17" fmla="*/ 1 h 264"/>
                <a:gd name="T18" fmla="*/ 177 w 264"/>
                <a:gd name="T19" fmla="*/ 1 h 264"/>
                <a:gd name="T20" fmla="*/ 261 w 264"/>
                <a:gd name="T21" fmla="*/ 61 h 264"/>
                <a:gd name="T22" fmla="*/ 264 w 264"/>
                <a:gd name="T23" fmla="*/ 66 h 264"/>
                <a:gd name="T24" fmla="*/ 264 w 264"/>
                <a:gd name="T25" fmla="*/ 126 h 264"/>
                <a:gd name="T26" fmla="*/ 258 w 264"/>
                <a:gd name="T27" fmla="*/ 132 h 264"/>
                <a:gd name="T28" fmla="*/ 252 w 264"/>
                <a:gd name="T29" fmla="*/ 126 h 264"/>
                <a:gd name="T30" fmla="*/ 252 w 264"/>
                <a:gd name="T31" fmla="*/ 69 h 264"/>
                <a:gd name="T32" fmla="*/ 174 w 264"/>
                <a:gd name="T33" fmla="*/ 13 h 264"/>
                <a:gd name="T34" fmla="*/ 93 w 264"/>
                <a:gd name="T35" fmla="*/ 71 h 264"/>
                <a:gd name="T36" fmla="*/ 86 w 264"/>
                <a:gd name="T37" fmla="*/ 71 h 264"/>
                <a:gd name="T38" fmla="*/ 12 w 264"/>
                <a:gd name="T39" fmla="*/ 18 h 264"/>
                <a:gd name="T40" fmla="*/ 12 w 264"/>
                <a:gd name="T41" fmla="*/ 195 h 264"/>
                <a:gd name="T42" fmla="*/ 90 w 264"/>
                <a:gd name="T43" fmla="*/ 251 h 264"/>
                <a:gd name="T44" fmla="*/ 158 w 264"/>
                <a:gd name="T45" fmla="*/ 202 h 264"/>
                <a:gd name="T46" fmla="*/ 167 w 264"/>
                <a:gd name="T47" fmla="*/ 203 h 264"/>
                <a:gd name="T48" fmla="*/ 165 w 264"/>
                <a:gd name="T49" fmla="*/ 211 h 264"/>
                <a:gd name="T50" fmla="*/ 93 w 264"/>
                <a:gd name="T51" fmla="*/ 263 h 264"/>
                <a:gd name="T52" fmla="*/ 90 w 264"/>
                <a:gd name="T5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4" h="264">
                  <a:moveTo>
                    <a:pt x="90" y="264"/>
                  </a:moveTo>
                  <a:cubicBezTo>
                    <a:pt x="88" y="264"/>
                    <a:pt x="87" y="264"/>
                    <a:pt x="86" y="26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1" y="202"/>
                    <a:pt x="0" y="200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2" y="0"/>
                    <a:pt x="175" y="0"/>
                    <a:pt x="177" y="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3" y="62"/>
                    <a:pt x="264" y="64"/>
                    <a:pt x="264" y="66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4" y="129"/>
                    <a:pt x="261" y="132"/>
                    <a:pt x="258" y="132"/>
                  </a:cubicBezTo>
                  <a:cubicBezTo>
                    <a:pt x="254" y="132"/>
                    <a:pt x="252" y="129"/>
                    <a:pt x="252" y="12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1" y="72"/>
                    <a:pt x="88" y="72"/>
                    <a:pt x="86" y="7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90" y="251"/>
                    <a:pt x="90" y="251"/>
                    <a:pt x="90" y="251"/>
                  </a:cubicBezTo>
                  <a:cubicBezTo>
                    <a:pt x="158" y="202"/>
                    <a:pt x="158" y="202"/>
                    <a:pt x="158" y="202"/>
                  </a:cubicBezTo>
                  <a:cubicBezTo>
                    <a:pt x="161" y="200"/>
                    <a:pt x="165" y="200"/>
                    <a:pt x="167" y="203"/>
                  </a:cubicBezTo>
                  <a:cubicBezTo>
                    <a:pt x="168" y="206"/>
                    <a:pt x="168" y="210"/>
                    <a:pt x="165" y="211"/>
                  </a:cubicBezTo>
                  <a:cubicBezTo>
                    <a:pt x="93" y="263"/>
                    <a:pt x="93" y="263"/>
                    <a:pt x="93" y="263"/>
                  </a:cubicBezTo>
                  <a:cubicBezTo>
                    <a:pt x="92" y="264"/>
                    <a:pt x="91" y="264"/>
                    <a:pt x="90" y="2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67CC0C1C-87DB-4431-8B0E-EDB4A2BF3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3" y="650"/>
              <a:ext cx="160" cy="214"/>
            </a:xfrm>
            <a:custGeom>
              <a:avLst/>
              <a:gdLst>
                <a:gd name="T0" fmla="*/ 54 w 108"/>
                <a:gd name="T1" fmla="*/ 144 h 144"/>
                <a:gd name="T2" fmla="*/ 49 w 108"/>
                <a:gd name="T3" fmla="*/ 142 h 144"/>
                <a:gd name="T4" fmla="*/ 0 w 108"/>
                <a:gd name="T5" fmla="*/ 54 h 144"/>
                <a:gd name="T6" fmla="*/ 54 w 108"/>
                <a:gd name="T7" fmla="*/ 0 h 144"/>
                <a:gd name="T8" fmla="*/ 108 w 108"/>
                <a:gd name="T9" fmla="*/ 54 h 144"/>
                <a:gd name="T10" fmla="*/ 58 w 108"/>
                <a:gd name="T11" fmla="*/ 142 h 144"/>
                <a:gd name="T12" fmla="*/ 54 w 108"/>
                <a:gd name="T13" fmla="*/ 144 h 144"/>
                <a:gd name="T14" fmla="*/ 54 w 108"/>
                <a:gd name="T15" fmla="*/ 12 h 144"/>
                <a:gd name="T16" fmla="*/ 12 w 108"/>
                <a:gd name="T17" fmla="*/ 54 h 144"/>
                <a:gd name="T18" fmla="*/ 54 w 108"/>
                <a:gd name="T19" fmla="*/ 129 h 144"/>
                <a:gd name="T20" fmla="*/ 96 w 108"/>
                <a:gd name="T21" fmla="*/ 54 h 144"/>
                <a:gd name="T22" fmla="*/ 54 w 108"/>
                <a:gd name="T23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44">
                  <a:moveTo>
                    <a:pt x="54" y="144"/>
                  </a:moveTo>
                  <a:cubicBezTo>
                    <a:pt x="52" y="144"/>
                    <a:pt x="50" y="143"/>
                    <a:pt x="49" y="142"/>
                  </a:cubicBezTo>
                  <a:cubicBezTo>
                    <a:pt x="44" y="136"/>
                    <a:pt x="0" y="82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3" y="0"/>
                    <a:pt x="108" y="24"/>
                    <a:pt x="108" y="54"/>
                  </a:cubicBezTo>
                  <a:cubicBezTo>
                    <a:pt x="108" y="82"/>
                    <a:pt x="63" y="136"/>
                    <a:pt x="58" y="142"/>
                  </a:cubicBezTo>
                  <a:cubicBezTo>
                    <a:pt x="57" y="143"/>
                    <a:pt x="55" y="144"/>
                    <a:pt x="54" y="144"/>
                  </a:cubicBezTo>
                  <a:close/>
                  <a:moveTo>
                    <a:pt x="54" y="12"/>
                  </a:moveTo>
                  <a:cubicBezTo>
                    <a:pt x="30" y="12"/>
                    <a:pt x="12" y="31"/>
                    <a:pt x="12" y="54"/>
                  </a:cubicBezTo>
                  <a:cubicBezTo>
                    <a:pt x="12" y="72"/>
                    <a:pt x="39" y="110"/>
                    <a:pt x="54" y="129"/>
                  </a:cubicBezTo>
                  <a:cubicBezTo>
                    <a:pt x="69" y="110"/>
                    <a:pt x="96" y="72"/>
                    <a:pt x="96" y="54"/>
                  </a:cubicBezTo>
                  <a:cubicBezTo>
                    <a:pt x="96" y="31"/>
                    <a:pt x="77" y="12"/>
                    <a:pt x="5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9584A6BC-BE47-46C8-822A-B623AB5CB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8" y="695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0" y="36"/>
                    <a:pt x="36" y="31"/>
                    <a:pt x="36" y="24"/>
                  </a:cubicBezTo>
                  <a:cubicBezTo>
                    <a:pt x="36" y="17"/>
                    <a:pt x="30" y="12"/>
                    <a:pt x="24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0C5E5F-5A94-4A68-A199-1CB46896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66" y="568447"/>
            <a:ext cx="8816439" cy="4762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Recommendation #3 </a:t>
            </a:r>
            <a:r>
              <a:rPr lang="en-US" sz="2000" dirty="0"/>
              <a:t>- Strategy and approach to semantic interoperability and data mapping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6D57-CEBC-4822-9D98-0029F5FF38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531AE-54EE-4773-8B58-8EAA8241E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7193C-C36F-4CF2-BEA8-D3E0A8938770}"/>
              </a:ext>
            </a:extLst>
          </p:cNvPr>
          <p:cNvSpPr txBox="1"/>
          <p:nvPr/>
        </p:nvSpPr>
        <p:spPr>
          <a:xfrm>
            <a:off x="465658" y="1554698"/>
            <a:ext cx="4269828" cy="23783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b="0" cap="none" dirty="0">
                <a:solidFill>
                  <a:schemeClr val="tx1"/>
                </a:solidFill>
              </a:rPr>
              <a:t>Level of adoption and alignment for terminologies varies across Canada for very practical reasons.</a:t>
            </a:r>
          </a:p>
          <a:p>
            <a:pPr algn="l"/>
            <a:endParaRPr lang="en-US" b="0" cap="none" dirty="0">
              <a:solidFill>
                <a:schemeClr val="tx1"/>
              </a:solidFill>
            </a:endParaRPr>
          </a:p>
          <a:p>
            <a:pPr algn="l"/>
            <a:r>
              <a:rPr lang="en-US" b="0" cap="none" dirty="0">
                <a:solidFill>
                  <a:schemeClr val="tx1"/>
                </a:solidFill>
              </a:rPr>
              <a:t>As a result, the Coordinating Table approved a recommendation to </a:t>
            </a:r>
            <a:r>
              <a:rPr lang="en-US" cap="none" dirty="0">
                <a:solidFill>
                  <a:schemeClr val="tx1"/>
                </a:solidFill>
              </a:rPr>
              <a:t>relax semantic bindings of the FHIR profiles to at most Preferred, including allowing free form text </a:t>
            </a:r>
            <a:r>
              <a:rPr lang="en-US" b="0" cap="none" dirty="0">
                <a:solidFill>
                  <a:schemeClr val="tx1"/>
                </a:solidFill>
              </a:rPr>
              <a:t>for cases where clinical systems struggle to do automatic or assisted mapping to published </a:t>
            </a:r>
            <a:r>
              <a:rPr lang="en-US" b="0" cap="none" dirty="0" err="1">
                <a:solidFill>
                  <a:schemeClr val="tx1"/>
                </a:solidFill>
              </a:rPr>
              <a:t>ValueSets</a:t>
            </a:r>
            <a:r>
              <a:rPr lang="en-US" b="0" cap="none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b="0" cap="none" dirty="0">
              <a:solidFill>
                <a:schemeClr val="tx1"/>
              </a:solidFill>
            </a:endParaRPr>
          </a:p>
          <a:p>
            <a:pPr algn="l"/>
            <a:r>
              <a:rPr lang="en-US" b="0" cap="none" dirty="0">
                <a:solidFill>
                  <a:schemeClr val="tx1"/>
                </a:solidFill>
              </a:rPr>
              <a:t>There is a need for a roadmap of progressively tightening the specification with clearly listed milestones such that the industry has the runway to change and adapt.</a:t>
            </a:r>
            <a:endParaRPr lang="en-CA" b="0" cap="none" dirty="0">
              <a:solidFill>
                <a:schemeClr val="tx1"/>
              </a:solidFill>
            </a:endParaRPr>
          </a:p>
        </p:txBody>
      </p:sp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B92B1889-4C51-4122-98BD-18D59680C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2482" y="3357740"/>
            <a:ext cx="680376" cy="68037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DD75A23-3888-4E9D-98B9-44A55FE4407D}"/>
              </a:ext>
            </a:extLst>
          </p:cNvPr>
          <p:cNvSpPr/>
          <p:nvPr/>
        </p:nvSpPr>
        <p:spPr>
          <a:xfrm>
            <a:off x="327561" y="1379914"/>
            <a:ext cx="4457326" cy="2751512"/>
          </a:xfrm>
          <a:prstGeom prst="wedgeRoundRectCallout">
            <a:avLst/>
          </a:prstGeom>
          <a:noFill/>
          <a:ln w="1270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" name="Graphic 10" descr="Programmer male with solid fill">
            <a:extLst>
              <a:ext uri="{FF2B5EF4-FFF2-40B4-BE49-F238E27FC236}">
                <a16:creationId xmlns:a16="http://schemas.microsoft.com/office/drawing/2014/main" id="{A46A1182-2BBD-49FE-BAB2-AA10DBF36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4871" y="3357740"/>
            <a:ext cx="680376" cy="6803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C1E4C83-0F5E-4E67-B6F4-C999AC047821}"/>
              </a:ext>
            </a:extLst>
          </p:cNvPr>
          <p:cNvSpPr txBox="1"/>
          <p:nvPr/>
        </p:nvSpPr>
        <p:spPr>
          <a:xfrm>
            <a:off x="6952386" y="3977537"/>
            <a:ext cx="1205345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/>
            <a:r>
              <a:rPr lang="en-US" sz="1400" cap="none" dirty="0">
                <a:solidFill>
                  <a:srgbClr val="C00000"/>
                </a:solidFill>
                <a:ea typeface="Helvetica Neue Light"/>
                <a:cs typeface="Helvetica Neue Light"/>
                <a:sym typeface="Helvetica Neue Light"/>
              </a:rPr>
              <a:t>Code sets</a:t>
            </a:r>
            <a:endParaRPr lang="en-CA" sz="1400" cap="none" dirty="0">
              <a:solidFill>
                <a:srgbClr val="C00000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921BF-B7D5-41FD-A1D2-93656FDBFD7F}"/>
              </a:ext>
            </a:extLst>
          </p:cNvPr>
          <p:cNvSpPr txBox="1"/>
          <p:nvPr/>
        </p:nvSpPr>
        <p:spPr>
          <a:xfrm>
            <a:off x="5145871" y="3977537"/>
            <a:ext cx="14700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/>
            <a:r>
              <a:rPr lang="en-US" sz="1400" cap="none" dirty="0">
                <a:solidFill>
                  <a:srgbClr val="C00000"/>
                </a:solidFill>
                <a:ea typeface="Helvetica Neue Light"/>
                <a:cs typeface="Helvetica Neue Light"/>
                <a:sym typeface="Helvetica Neue Light"/>
              </a:rPr>
              <a:t>Free form text</a:t>
            </a:r>
            <a:endParaRPr lang="en-CA" sz="1400" cap="none" dirty="0">
              <a:solidFill>
                <a:srgbClr val="C00000"/>
              </a:solidFill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585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5E5F-5A94-4A68-A199-1CB46896A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1" y="655660"/>
            <a:ext cx="8816439" cy="4762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Recommendation #4 </a:t>
            </a:r>
            <a:r>
              <a:rPr lang="en-US" sz="2000" dirty="0"/>
              <a:t>- Scope of coverage for Release 1 of the PS-CA FHIR specifications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06D57-CEBC-4822-9D98-0029F5FF38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531AE-54EE-4773-8B58-8EAA8241E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605" y="192024"/>
            <a:ext cx="624126" cy="463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0C0B0-BF5E-4C46-B94E-CA7170F9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07" y="1686449"/>
            <a:ext cx="3688731" cy="19126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AE83BA9-3009-479F-9757-40237D9A37F2}"/>
              </a:ext>
            </a:extLst>
          </p:cNvPr>
          <p:cNvSpPr/>
          <p:nvPr/>
        </p:nvSpPr>
        <p:spPr>
          <a:xfrm>
            <a:off x="327561" y="1351246"/>
            <a:ext cx="4654236" cy="3216758"/>
          </a:xfrm>
          <a:prstGeom prst="wedgeRoundRectCallout">
            <a:avLst/>
          </a:prstGeom>
          <a:noFill/>
          <a:ln w="12700" cap="flat">
            <a:solidFill>
              <a:srgbClr val="C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endParaRPr lang="en-CA" sz="1600" b="0" cap="none" dirty="0">
              <a:solidFill>
                <a:srgbClr val="FFFFFF"/>
              </a:solidFill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7193C-C36F-4CF2-BEA8-D3E0A8938770}"/>
              </a:ext>
            </a:extLst>
          </p:cNvPr>
          <p:cNvSpPr txBox="1"/>
          <p:nvPr/>
        </p:nvSpPr>
        <p:spPr>
          <a:xfrm>
            <a:off x="524471" y="1427657"/>
            <a:ext cx="4457326" cy="314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b="0" cap="none" dirty="0">
                <a:solidFill>
                  <a:schemeClr val="tx1"/>
                </a:solidFill>
              </a:rPr>
              <a:t>Given the aggressive timelines of the first phase of the Patient Summary project and input from detailed consultation with participating jurisdictions, it was recommended a </a:t>
            </a:r>
            <a:r>
              <a:rPr lang="en-US" cap="none" dirty="0">
                <a:solidFill>
                  <a:schemeClr val="tx1"/>
                </a:solidFill>
              </a:rPr>
              <a:t>national FHIR profile set that covers all Phase 1 data domain implementations will be created for Release 1</a:t>
            </a:r>
            <a:r>
              <a:rPr lang="en-US" b="0" cap="none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b="0" cap="none" dirty="0">
              <a:solidFill>
                <a:schemeClr val="tx1"/>
              </a:solidFill>
            </a:endParaRPr>
          </a:p>
          <a:p>
            <a:pPr algn="l"/>
            <a:r>
              <a:rPr lang="en-US" b="0" cap="none" dirty="0">
                <a:solidFill>
                  <a:schemeClr val="tx1"/>
                </a:solidFill>
              </a:rPr>
              <a:t>The remainder of the IPS data domains and updates to Phase 1 profiles will be followed shortly and will be based on </a:t>
            </a:r>
            <a:r>
              <a:rPr lang="en-US" cap="none" dirty="0">
                <a:solidFill>
                  <a:schemeClr val="tx1"/>
                </a:solidFill>
              </a:rPr>
              <a:t>implementation experience</a:t>
            </a:r>
            <a:r>
              <a:rPr lang="en-US" b="0" cap="none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b="0" cap="none" dirty="0">
              <a:solidFill>
                <a:schemeClr val="tx1"/>
              </a:solidFill>
            </a:endParaRPr>
          </a:p>
          <a:p>
            <a:pPr algn="l"/>
            <a:r>
              <a:rPr lang="en-US" b="0" cap="none" dirty="0">
                <a:solidFill>
                  <a:schemeClr val="tx1"/>
                </a:solidFill>
              </a:rPr>
              <a:t>These profiles will be developed over the next few weeks with a reasonable draft available for vendors to review </a:t>
            </a:r>
            <a:r>
              <a:rPr lang="en-US" cap="none" dirty="0">
                <a:solidFill>
                  <a:schemeClr val="tx1"/>
                </a:solidFill>
              </a:rPr>
              <a:t>by end the of September. </a:t>
            </a:r>
          </a:p>
          <a:p>
            <a:pPr algn="l"/>
            <a:r>
              <a:rPr lang="en-US" b="0" cap="none" dirty="0">
                <a:solidFill>
                  <a:schemeClr val="tx1"/>
                </a:solidFill>
              </a:rPr>
              <a:t>The FHIR profiles and Implementation Guide will be available through the </a:t>
            </a:r>
            <a:r>
              <a:rPr lang="en-US" cap="none" dirty="0">
                <a:solidFill>
                  <a:schemeClr val="tx1"/>
                </a:solidFill>
              </a:rPr>
              <a:t>Canadian FHIR Registry on Simplifier</a:t>
            </a:r>
            <a:endParaRPr lang="en-CA" cap="none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136F25-266B-401C-A059-3979B8E92F17}"/>
              </a:ext>
            </a:extLst>
          </p:cNvPr>
          <p:cNvGrpSpPr/>
          <p:nvPr/>
        </p:nvGrpSpPr>
        <p:grpSpPr>
          <a:xfrm>
            <a:off x="5178707" y="1427657"/>
            <a:ext cx="3507070" cy="286795"/>
            <a:chOff x="5093229" y="2698072"/>
            <a:chExt cx="3211065" cy="2867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BFAE48-D092-406C-BFD8-D1B0191087E5}"/>
                </a:ext>
              </a:extLst>
            </p:cNvPr>
            <p:cNvSpPr/>
            <p:nvPr/>
          </p:nvSpPr>
          <p:spPr>
            <a:xfrm>
              <a:off x="5093230" y="2698072"/>
              <a:ext cx="3211064" cy="286795"/>
            </a:xfrm>
            <a:prstGeom prst="rect">
              <a:avLst/>
            </a:prstGeom>
            <a:solidFill>
              <a:srgbClr val="0A1494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endParaRPr lang="en-US" sz="1400" b="0" cap="none" dirty="0">
                <a:solidFill>
                  <a:schemeClr val="bg1"/>
                </a:solidFill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161561-C745-4B63-BB34-465A2F93BE49}"/>
                </a:ext>
              </a:extLst>
            </p:cNvPr>
            <p:cNvSpPr txBox="1"/>
            <p:nvPr/>
          </p:nvSpPr>
          <p:spPr>
            <a:xfrm>
              <a:off x="5093229" y="2698073"/>
              <a:ext cx="3211065" cy="276999"/>
            </a:xfrm>
            <a:prstGeom prst="rect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defTabSz="825500">
                <a:spcBef>
                  <a:spcPts val="300"/>
                </a:spcBef>
                <a:spcAft>
                  <a:spcPts val="300"/>
                </a:spcAft>
              </a:pPr>
              <a:r>
                <a:rPr lang="en-US" sz="1200" cap="none" dirty="0">
                  <a:solidFill>
                    <a:schemeClr val="bg1"/>
                  </a:solidFill>
                  <a:ea typeface="Helvetica Neue Light"/>
                  <a:cs typeface="Helvetica Neue Light"/>
                  <a:sym typeface="Helvetica Neue Light"/>
                </a:rPr>
                <a:t>National FHIR Profiles Will be Developed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6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C95004DC5294EA06FE94B381CDE03" ma:contentTypeVersion="6" ma:contentTypeDescription="Create a new document." ma:contentTypeScope="" ma:versionID="1267dfd3443a85d8652e54bbacb7f280">
  <xsd:schema xmlns:xsd="http://www.w3.org/2001/XMLSchema" xmlns:xs="http://www.w3.org/2001/XMLSchema" xmlns:p="http://schemas.microsoft.com/office/2006/metadata/properties" xmlns:ns2="3ea173db-3fe2-4a99-adbd-25d438b5e3d0" targetNamespace="http://schemas.microsoft.com/office/2006/metadata/properties" ma:root="true" ma:fieldsID="3edc43a68f3cfa25855a01f2bd52bcc6" ns2:_="">
    <xsd:import namespace="3ea173db-3fe2-4a99-adbd-25d438b5e3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173db-3fe2-4a99-adbd-25d438b5e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99DB0-207E-4EF5-AC68-F14E05DF910B}">
  <ds:schemaRefs>
    <ds:schemaRef ds:uri="http://schemas.openxmlformats.org/package/2006/metadata/core-properties"/>
    <ds:schemaRef ds:uri="http://www.w3.org/XML/1998/namespace"/>
    <ds:schemaRef ds:uri="http://purl.org/dc/elements/1.1/"/>
    <ds:schemaRef ds:uri="3ea173db-3fe2-4a99-adbd-25d438b5e3d0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BE22D5-0C53-498C-A9E3-239B64FBD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29C324-F21E-49B6-B190-592946970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173db-3fe2-4a99-adbd-25d438b5e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Infoway - PowerPoint Template - V2 - November 7 2018</Template>
  <TotalTime>35857</TotalTime>
  <Words>539</Words>
  <Application>Microsoft Office PowerPoint</Application>
  <PresentationFormat>On-screen Show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 Neue</vt:lpstr>
      <vt:lpstr>Helvetica Neue Light</vt:lpstr>
      <vt:lpstr>Arial</vt:lpstr>
      <vt:lpstr>Canada Health Infoway</vt:lpstr>
      <vt:lpstr>Infoway Q&amp;A Webinar    Summarizing Recommendations from Coordinating Table Meeting    September 23, 2021 </vt:lpstr>
      <vt:lpstr>Recommendation #1 - Level of alignment to HL7 International’s IPS specification and development strategy for the IPS-CA FHIR baseline</vt:lpstr>
      <vt:lpstr>Recommendation #2 - Implementation strategy regarding inclusion of the IPS data domains in the summary</vt:lpstr>
      <vt:lpstr>Recommendation #3 - Strategy and approach to semantic interoperability and data mapping</vt:lpstr>
      <vt:lpstr>Recommendation #4 - Scope of coverage for Release 1 of the PS-CA FHIR 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Lucy Langstaff</dc:creator>
  <cp:lastModifiedBy>Cameron , Allana</cp:lastModifiedBy>
  <cp:revision>556</cp:revision>
  <dcterms:created xsi:type="dcterms:W3CDTF">2018-11-29T01:44:37Z</dcterms:created>
  <dcterms:modified xsi:type="dcterms:W3CDTF">2021-09-27T14:13:17Z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0x010100626C95004DC5294EA06FE94B381CDE03</vt:lpwstr>
  </property>
</Properties>
</file>