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340" r:id="rId3"/>
    <p:sldId id="351" r:id="rId4"/>
    <p:sldId id="353" r:id="rId5"/>
    <p:sldId id="1170" r:id="rId6"/>
    <p:sldId id="343" r:id="rId7"/>
    <p:sldId id="350" r:id="rId8"/>
    <p:sldId id="352" r:id="rId9"/>
    <p:sldId id="341" r:id="rId10"/>
    <p:sldId id="259" r:id="rId11"/>
    <p:sldId id="260" r:id="rId12"/>
    <p:sldId id="355" r:id="rId13"/>
    <p:sldId id="258" r:id="rId14"/>
    <p:sldId id="263" r:id="rId15"/>
    <p:sldId id="35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Lst>
        </p14:section>
        <p14:section name="Past Discussion" id="{2AB01858-2762-464C-B67D-B6B047C58AEB}">
          <p14:sldIdLst>
            <p14:sldId id="340"/>
            <p14:sldId id="351"/>
            <p14:sldId id="353"/>
            <p14:sldId id="1170"/>
            <p14:sldId id="343"/>
            <p14:sldId id="350"/>
          </p14:sldIdLst>
        </p14:section>
        <p14:section name="Recommendations" id="{4078CAC5-139F-4DFF-882E-BE96007CBD5F}">
          <p14:sldIdLst>
            <p14:sldId id="352"/>
          </p14:sldIdLst>
        </p14:section>
        <p14:section name="Appendix" id="{BD5AEAE1-600D-4654-8F1F-EE083445CEBD}">
          <p14:sldIdLst>
            <p14:sldId id="341"/>
          </p14:sldIdLst>
        </p14:section>
        <p14:section name="Ntl Patterns - To Be Verified" id="{4E241822-8D57-41C2-991B-BF5DCD1D81EE}">
          <p14:sldIdLst>
            <p14:sldId id="259"/>
            <p14:sldId id="260"/>
            <p14:sldId id="355"/>
            <p14:sldId id="258"/>
            <p14:sldId id="263"/>
            <p14:sldId id="35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B77C2D-1A3A-01DB-D03B-2F8AC558F8C3}" name="Cook, Sheridan" initials="CS" userId="S::sheridan.cook@accenture.com::281e4631-2ba3-493a-978c-63fee9769b2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6187" autoAdjust="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dgm:spPr>
        <a:solidFill>
          <a:srgbClr val="C00000"/>
        </a:solidFill>
      </dgm:spPr>
      <dgm:t>
        <a:bodyPr/>
        <a:lstStyle/>
        <a:p>
          <a:r>
            <a:rPr lang="en-US" dirty="0"/>
            <a:t>Informal Alignment</a:t>
          </a:r>
          <a:endParaRPr lang="en-CA" dirty="0"/>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dgm:spPr>
        <a:solidFill>
          <a:srgbClr val="C00000"/>
        </a:solidFill>
      </dgm:spPr>
      <dgm:t>
        <a:bodyPr/>
        <a:lstStyle/>
        <a:p>
          <a:r>
            <a:rPr lang="en-US" dirty="0" err="1"/>
            <a:t>IGuide</a:t>
          </a:r>
          <a:r>
            <a:rPr lang="en-US" dirty="0"/>
            <a:t> Dependencies</a:t>
          </a:r>
          <a:endParaRPr lang="en-CA" dirty="0"/>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dgm:spPr>
        <a:solidFill>
          <a:srgbClr val="C00000"/>
        </a:solidFill>
      </dgm:spPr>
      <dgm:t>
        <a:bodyPr/>
        <a:lstStyle/>
        <a:p>
          <a:r>
            <a:rPr lang="en-US" dirty="0"/>
            <a:t>Instance Validation</a:t>
          </a:r>
          <a:endParaRPr lang="en-CA" dirty="0"/>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dgm:spPr>
        <a:solidFill>
          <a:srgbClr val="C00000"/>
        </a:solidFill>
      </dgm:spPr>
      <dgm:t>
        <a:bodyPr/>
        <a:lstStyle/>
        <a:p>
          <a:r>
            <a:rPr lang="en-US" dirty="0"/>
            <a:t>Re-profiling</a:t>
          </a:r>
          <a:endParaRPr lang="en-CA" dirty="0"/>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solidFill>
          <a:srgbClr val="C00000">
            <a:alpha val="40000"/>
          </a:srgbClr>
        </a:solidFill>
        <a:ln>
          <a:solidFill>
            <a:schemeClr val="tx1">
              <a:lumMod val="50000"/>
              <a:lumOff val="50000"/>
            </a:schemeClr>
          </a:solidFill>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rgbClr val="C00000">
            <a:alpha val="40000"/>
          </a:srgbClr>
        </a:solidFill>
        <a:ln>
          <a:solidFill>
            <a:schemeClr val="tx1">
              <a:lumMod val="50000"/>
              <a:lumOff val="50000"/>
            </a:schemeClr>
          </a:solid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Informal Alignment</a:t>
          </a:r>
          <a:endParaRPr lang="en-CA" sz="1700" kern="1200" dirty="0"/>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IGuide</a:t>
          </a:r>
          <a:r>
            <a:rPr lang="en-US" sz="1700" kern="1200" dirty="0"/>
            <a:t> Dependencies</a:t>
          </a:r>
          <a:endParaRPr lang="en-CA" sz="1700" kern="1200" dirty="0"/>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Instance Validation</a:t>
          </a:r>
          <a:endParaRPr lang="en-CA" sz="1700" kern="1200" dirty="0"/>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Re-profiling</a:t>
          </a:r>
          <a:endParaRPr lang="en-CA" sz="1700" kern="1200" dirty="0"/>
        </a:p>
      </dsp:txBody>
      <dsp:txXfrm>
        <a:off x="3774965" y="2201011"/>
        <a:ext cx="1432661" cy="1432661"/>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4/21/2023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(1:15) Thanks Mike, one of the most important things to understand about the Canadian Baseline is that it operates in a uniquely challenging space- it’s been developed through grassroots volunteer efforts which means were not starting from a place of a formal policy or program stating that the baseline will be adopted these ways – which means we also don’t have formal incentives or disincentives tied to adoption.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we’ve done considerable work in our governance stream to identify a path forward to connect with federal and jurisdictional working groups in asking them to be part of a collaborative enforcement body that will enforce the use of the CA Baseline in their jurisdictions for any prospective guides. We know jurisdictions like BC have already started to include the Baseline in their standards catalogue but we’ve also heard that they are looking for some assurance to the maturity and stability in the content before enforcing that their implementation guide authors start using the CA Baseline.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in the meantime we’ve outlined a number of mechanisms that implementors can use to adopt and test the profiles for the improvement of their content as well as the improvement and further maturity of ours. </a:t>
            </a: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I’m Going to talk about four of these mechanisms today and the conditions in which </a:t>
            </a:r>
            <a:r>
              <a:rPr lang="en-US" dirty="0" err="1">
                <a:latin typeface="Verdana" panose="020B0604030504040204" pitchFamily="34" charset="0"/>
                <a:ea typeface="Verdana" panose="020B0604030504040204" pitchFamily="34" charset="0"/>
              </a:rPr>
              <a:t>theyre</a:t>
            </a:r>
            <a:r>
              <a:rPr lang="en-US" dirty="0">
                <a:latin typeface="Verdana" panose="020B0604030504040204" pitchFamily="34" charset="0"/>
                <a:ea typeface="Verdana" panose="020B0604030504040204" pitchFamily="34" charset="0"/>
              </a:rPr>
              <a:t> most helpful to implementors.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9095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A5BA6-148E-492B-9145-4CF77C16B576}" type="slidenum">
              <a:rPr lang="en-US" smtClean="0"/>
              <a:t>8</a:t>
            </a:fld>
            <a:endParaRPr lang="en-US"/>
          </a:p>
        </p:txBody>
      </p:sp>
    </p:spTree>
    <p:extLst>
      <p:ext uri="{BB962C8B-B14F-4D97-AF65-F5344CB8AC3E}">
        <p14:creationId xmlns:p14="http://schemas.microsoft.com/office/powerpoint/2010/main" val="2152489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A0A5BA6-148E-492B-9145-4CF77C16B576}" type="slidenum">
              <a:rPr lang="en-US" smtClean="0"/>
              <a:t>15</a:t>
            </a:fld>
            <a:endParaRPr lang="en-US"/>
          </a:p>
        </p:txBody>
      </p:sp>
    </p:spTree>
    <p:extLst>
      <p:ext uri="{BB962C8B-B14F-4D97-AF65-F5344CB8AC3E}">
        <p14:creationId xmlns:p14="http://schemas.microsoft.com/office/powerpoint/2010/main" val="855686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4/21/2023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4/21/2023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2023 Community Governance Discussions – Where Does the CA Baseline Fit?</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79850"/>
            <a:ext cx="5518774"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Base FHIR 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5717511"/>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3" name="Rectangle: Rounded Corners 12">
            <a:extLst>
              <a:ext uri="{FF2B5EF4-FFF2-40B4-BE49-F238E27FC236}">
                <a16:creationId xmlns:a16="http://schemas.microsoft.com/office/drawing/2014/main" id="{5D8B01D3-5C21-EB7B-D430-27686A13EA39}"/>
              </a:ext>
            </a:extLst>
          </p:cNvPr>
          <p:cNvSpPr/>
          <p:nvPr/>
        </p:nvSpPr>
        <p:spPr>
          <a:xfrm>
            <a:off x="8628576" y="4839462"/>
            <a:ext cx="3385179"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International Use Case Profile (Restrictive)</a:t>
            </a:r>
          </a:p>
        </p:txBody>
      </p:sp>
      <p:sp>
        <p:nvSpPr>
          <p:cNvPr id="16" name="TextBox 15">
            <a:extLst>
              <a:ext uri="{FF2B5EF4-FFF2-40B4-BE49-F238E27FC236}">
                <a16:creationId xmlns:a16="http://schemas.microsoft.com/office/drawing/2014/main" id="{D7CC62AB-49CE-68D3-4D41-BFBF1F3A3DFE}"/>
              </a:ext>
            </a:extLst>
          </p:cNvPr>
          <p:cNvSpPr txBox="1"/>
          <p:nvPr/>
        </p:nvSpPr>
        <p:spPr>
          <a:xfrm>
            <a:off x="8039374" y="-21963"/>
            <a:ext cx="4982305" cy="707886"/>
          </a:xfrm>
          <a:prstGeom prst="rect">
            <a:avLst/>
          </a:prstGeom>
          <a:noFill/>
        </p:spPr>
        <p:txBody>
          <a:bodyPr wrap="square" rtlCol="0">
            <a:spAutoFit/>
          </a:bodyPr>
          <a:lstStyle/>
          <a:p>
            <a:pPr algn="ctr"/>
            <a:r>
              <a:rPr lang="en-US" sz="2400" b="1" dirty="0"/>
              <a:t>Emerging Framework</a:t>
            </a:r>
          </a:p>
          <a:p>
            <a:pPr algn="ctr"/>
            <a:r>
              <a:rPr lang="en-US" sz="1600" b="1" dirty="0"/>
              <a:t>(using concepts from NL and NO)</a:t>
            </a:r>
          </a:p>
        </p:txBody>
      </p:sp>
      <p:cxnSp>
        <p:nvCxnSpPr>
          <p:cNvPr id="6" name="Straight Arrow Connector 5">
            <a:extLst>
              <a:ext uri="{FF2B5EF4-FFF2-40B4-BE49-F238E27FC236}">
                <a16:creationId xmlns:a16="http://schemas.microsoft.com/office/drawing/2014/main" id="{50B52B8C-DDDD-4973-6736-4978587EADDB}"/>
              </a:ext>
            </a:extLst>
          </p:cNvPr>
          <p:cNvCxnSpPr>
            <a:cxnSpLocks/>
          </p:cNvCxnSpPr>
          <p:nvPr/>
        </p:nvCxnSpPr>
        <p:spPr>
          <a:xfrm>
            <a:off x="7151089" y="579850"/>
            <a:ext cx="0" cy="60554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8" name="TextBox 17">
            <a:extLst>
              <a:ext uri="{FF2B5EF4-FFF2-40B4-BE49-F238E27FC236}">
                <a16:creationId xmlns:a16="http://schemas.microsoft.com/office/drawing/2014/main" id="{C7E7B83A-503F-E2BD-8A12-EF52229F8D7C}"/>
              </a:ext>
            </a:extLst>
          </p:cNvPr>
          <p:cNvSpPr txBox="1"/>
          <p:nvPr/>
        </p:nvSpPr>
        <p:spPr>
          <a:xfrm>
            <a:off x="5905762" y="1745176"/>
            <a:ext cx="2722814" cy="830997"/>
          </a:xfrm>
          <a:prstGeom prst="rect">
            <a:avLst/>
          </a:prstGeom>
          <a:solidFill>
            <a:schemeClr val="bg1"/>
          </a:solidFill>
        </p:spPr>
        <p:txBody>
          <a:bodyPr wrap="square" rtlCol="0">
            <a:spAutoFit/>
          </a:bodyPr>
          <a:lstStyle/>
          <a:p>
            <a:pPr algn="ctr"/>
            <a:r>
              <a:rPr lang="en-US" sz="1200" dirty="0"/>
              <a:t>No </a:t>
            </a:r>
            <a:r>
              <a:rPr lang="en-US" sz="1200" dirty="0" err="1"/>
              <a:t>mustSupport</a:t>
            </a:r>
            <a:r>
              <a:rPr lang="en-US" sz="1200" dirty="0"/>
              <a:t>, No cardinality constraints. </a:t>
            </a:r>
          </a:p>
          <a:p>
            <a:pPr algn="ctr"/>
            <a:r>
              <a:rPr lang="en-US" sz="1200" dirty="0"/>
              <a:t>Bindings, open slicing, textual guidance and functional model mapping</a:t>
            </a:r>
          </a:p>
        </p:txBody>
      </p:sp>
      <p:sp>
        <p:nvSpPr>
          <p:cNvPr id="19" name="TextBox 18">
            <a:extLst>
              <a:ext uri="{FF2B5EF4-FFF2-40B4-BE49-F238E27FC236}">
                <a16:creationId xmlns:a16="http://schemas.microsoft.com/office/drawing/2014/main" id="{28BE1212-6006-4F41-E876-299581109C80}"/>
              </a:ext>
            </a:extLst>
          </p:cNvPr>
          <p:cNvSpPr txBox="1"/>
          <p:nvPr/>
        </p:nvSpPr>
        <p:spPr>
          <a:xfrm>
            <a:off x="6353911" y="736714"/>
            <a:ext cx="1646589" cy="280279"/>
          </a:xfrm>
          <a:prstGeom prst="rect">
            <a:avLst/>
          </a:prstGeom>
          <a:solidFill>
            <a:schemeClr val="bg1"/>
          </a:solidFill>
        </p:spPr>
        <p:txBody>
          <a:bodyPr wrap="square" rtlCol="0">
            <a:spAutoFit/>
          </a:bodyPr>
          <a:lstStyle/>
          <a:p>
            <a:pPr algn="ctr"/>
            <a:r>
              <a:rPr lang="en-US" sz="1200" b="1" dirty="0"/>
              <a:t>Open World Modeling</a:t>
            </a:r>
          </a:p>
        </p:txBody>
      </p:sp>
      <p:sp>
        <p:nvSpPr>
          <p:cNvPr id="21" name="TextBox 20">
            <a:extLst>
              <a:ext uri="{FF2B5EF4-FFF2-40B4-BE49-F238E27FC236}">
                <a16:creationId xmlns:a16="http://schemas.microsoft.com/office/drawing/2014/main" id="{CE29C234-5979-D013-73AD-7ECC8DEA16BA}"/>
              </a:ext>
            </a:extLst>
          </p:cNvPr>
          <p:cNvSpPr txBox="1"/>
          <p:nvPr/>
        </p:nvSpPr>
        <p:spPr>
          <a:xfrm>
            <a:off x="6262805" y="6249021"/>
            <a:ext cx="1828800" cy="276999"/>
          </a:xfrm>
          <a:prstGeom prst="rect">
            <a:avLst/>
          </a:prstGeom>
          <a:solidFill>
            <a:schemeClr val="bg1"/>
          </a:solidFill>
        </p:spPr>
        <p:txBody>
          <a:bodyPr wrap="square" rtlCol="0">
            <a:spAutoFit/>
          </a:bodyPr>
          <a:lstStyle/>
          <a:p>
            <a:pPr algn="ctr"/>
            <a:r>
              <a:rPr lang="en-US" sz="1200" b="1" dirty="0"/>
              <a:t>Closed World Modeling</a:t>
            </a:r>
          </a:p>
        </p:txBody>
      </p:sp>
      <p:sp>
        <p:nvSpPr>
          <p:cNvPr id="22" name="TextBox 21">
            <a:extLst>
              <a:ext uri="{FF2B5EF4-FFF2-40B4-BE49-F238E27FC236}">
                <a16:creationId xmlns:a16="http://schemas.microsoft.com/office/drawing/2014/main" id="{47B82EC3-0707-D3D9-AE44-5F35825D99B3}"/>
              </a:ext>
            </a:extLst>
          </p:cNvPr>
          <p:cNvSpPr txBox="1"/>
          <p:nvPr/>
        </p:nvSpPr>
        <p:spPr>
          <a:xfrm>
            <a:off x="5875560" y="4245049"/>
            <a:ext cx="2722814" cy="461665"/>
          </a:xfrm>
          <a:prstGeom prst="rect">
            <a:avLst/>
          </a:prstGeom>
          <a:solidFill>
            <a:schemeClr val="bg1"/>
          </a:solidFill>
        </p:spPr>
        <p:txBody>
          <a:bodyPr wrap="square" rtlCol="0">
            <a:spAutoFit/>
          </a:bodyPr>
          <a:lstStyle/>
          <a:p>
            <a:pPr algn="ctr"/>
            <a:r>
              <a:rPr lang="en-US" sz="1200" dirty="0"/>
              <a:t>use case related guidance,</a:t>
            </a:r>
          </a:p>
          <a:p>
            <a:pPr algn="ctr"/>
            <a:r>
              <a:rPr lang="en-US" sz="1200" dirty="0"/>
              <a:t>closed slicing </a:t>
            </a:r>
          </a:p>
        </p:txBody>
      </p:sp>
      <p:sp>
        <p:nvSpPr>
          <p:cNvPr id="23" name="TextBox 22">
            <a:extLst>
              <a:ext uri="{FF2B5EF4-FFF2-40B4-BE49-F238E27FC236}">
                <a16:creationId xmlns:a16="http://schemas.microsoft.com/office/drawing/2014/main" id="{F7E94669-31BE-0612-1DCA-0B8AE727E634}"/>
              </a:ext>
            </a:extLst>
          </p:cNvPr>
          <p:cNvSpPr txBox="1"/>
          <p:nvPr/>
        </p:nvSpPr>
        <p:spPr>
          <a:xfrm>
            <a:off x="5875560" y="5062369"/>
            <a:ext cx="2722814" cy="276999"/>
          </a:xfrm>
          <a:prstGeom prst="rect">
            <a:avLst/>
          </a:prstGeom>
          <a:solidFill>
            <a:schemeClr val="bg1"/>
          </a:solidFill>
        </p:spPr>
        <p:txBody>
          <a:bodyPr wrap="square" rtlCol="0">
            <a:spAutoFit/>
          </a:bodyPr>
          <a:lstStyle/>
          <a:p>
            <a:pPr algn="ctr"/>
            <a:r>
              <a:rPr lang="en-US" sz="1200" dirty="0" err="1"/>
              <a:t>CapabilityStatements</a:t>
            </a:r>
            <a:endParaRPr lang="en-US" sz="1200" dirty="0"/>
          </a:p>
        </p:txBody>
      </p:sp>
      <p:sp>
        <p:nvSpPr>
          <p:cNvPr id="25" name="TextBox 24">
            <a:extLst>
              <a:ext uri="{FF2B5EF4-FFF2-40B4-BE49-F238E27FC236}">
                <a16:creationId xmlns:a16="http://schemas.microsoft.com/office/drawing/2014/main" id="{E7632B39-DE1D-BDE7-2164-1B1244A9D150}"/>
              </a:ext>
            </a:extLst>
          </p:cNvPr>
          <p:cNvSpPr txBox="1"/>
          <p:nvPr/>
        </p:nvSpPr>
        <p:spPr>
          <a:xfrm>
            <a:off x="5905762" y="3778963"/>
            <a:ext cx="2722814" cy="276999"/>
          </a:xfrm>
          <a:prstGeom prst="rect">
            <a:avLst/>
          </a:prstGeom>
          <a:solidFill>
            <a:schemeClr val="bg1"/>
          </a:solidFill>
        </p:spPr>
        <p:txBody>
          <a:bodyPr wrap="square" rtlCol="0">
            <a:spAutoFit/>
          </a:bodyPr>
          <a:lstStyle/>
          <a:p>
            <a:pPr algn="ctr"/>
            <a:r>
              <a:rPr lang="en-US" sz="1200" dirty="0" err="1"/>
              <a:t>mustSupport</a:t>
            </a:r>
            <a:r>
              <a:rPr lang="en-US" sz="1200" dirty="0"/>
              <a:t>, cardinality constraints</a:t>
            </a:r>
          </a:p>
        </p:txBody>
      </p:sp>
      <p:sp>
        <p:nvSpPr>
          <p:cNvPr id="27" name="TextBox 26">
            <a:extLst>
              <a:ext uri="{FF2B5EF4-FFF2-40B4-BE49-F238E27FC236}">
                <a16:creationId xmlns:a16="http://schemas.microsoft.com/office/drawing/2014/main" id="{49B374F5-DD29-7344-0731-653F6A5E0645}"/>
              </a:ext>
            </a:extLst>
          </p:cNvPr>
          <p:cNvSpPr txBox="1"/>
          <p:nvPr/>
        </p:nvSpPr>
        <p:spPr>
          <a:xfrm>
            <a:off x="8624119" y="4193131"/>
            <a:ext cx="3385179" cy="646331"/>
          </a:xfrm>
          <a:prstGeom prst="rect">
            <a:avLst/>
          </a:prstGeom>
          <a:noFill/>
        </p:spPr>
        <p:txBody>
          <a:bodyPr wrap="square" rtlCol="0">
            <a:spAutoFit/>
          </a:bodyPr>
          <a:lstStyle/>
          <a:p>
            <a:pPr algn="ctr"/>
            <a:r>
              <a:rPr lang="en-US" dirty="0"/>
              <a:t>Where do UV Profiles fit in this framework….and this hierarchy?</a:t>
            </a:r>
          </a:p>
        </p:txBody>
      </p:sp>
      <p:sp>
        <p:nvSpPr>
          <p:cNvPr id="28" name="TextBox 27">
            <a:extLst>
              <a:ext uri="{FF2B5EF4-FFF2-40B4-BE49-F238E27FC236}">
                <a16:creationId xmlns:a16="http://schemas.microsoft.com/office/drawing/2014/main" id="{08F3E648-C8B2-6A0E-209C-B838EFC6669A}"/>
              </a:ext>
            </a:extLst>
          </p:cNvPr>
          <p:cNvSpPr txBox="1"/>
          <p:nvPr/>
        </p:nvSpPr>
        <p:spPr>
          <a:xfrm>
            <a:off x="8506653" y="5750215"/>
            <a:ext cx="3385179" cy="923330"/>
          </a:xfrm>
          <a:prstGeom prst="rect">
            <a:avLst/>
          </a:prstGeom>
          <a:noFill/>
        </p:spPr>
        <p:txBody>
          <a:bodyPr wrap="square" rtlCol="0">
            <a:spAutoFit/>
          </a:bodyPr>
          <a:lstStyle/>
          <a:p>
            <a:pPr algn="ctr"/>
            <a:r>
              <a:rPr lang="en-US" dirty="0"/>
              <a:t>How does the place in the hierarchy impact how National FHIR Authors “use” UV profiles?</a:t>
            </a:r>
          </a:p>
        </p:txBody>
      </p:sp>
      <p:sp>
        <p:nvSpPr>
          <p:cNvPr id="2" name="TextBox 1">
            <a:extLst>
              <a:ext uri="{FF2B5EF4-FFF2-40B4-BE49-F238E27FC236}">
                <a16:creationId xmlns:a16="http://schemas.microsoft.com/office/drawing/2014/main" id="{2538E258-D760-5D7F-4DAB-2B069791DE5A}"/>
              </a:ext>
            </a:extLst>
          </p:cNvPr>
          <p:cNvSpPr txBox="1"/>
          <p:nvPr/>
        </p:nvSpPr>
        <p:spPr>
          <a:xfrm>
            <a:off x="7637680" y="2721317"/>
            <a:ext cx="2722813" cy="646331"/>
          </a:xfrm>
          <a:prstGeom prst="rect">
            <a:avLst/>
          </a:prstGeom>
          <a:solidFill>
            <a:schemeClr val="bg1"/>
          </a:solidFill>
        </p:spPr>
        <p:txBody>
          <a:bodyPr wrap="square" rtlCol="0">
            <a:spAutoFit/>
          </a:bodyPr>
          <a:lstStyle/>
          <a:p>
            <a:pPr algn="ctr"/>
            <a:r>
              <a:rPr lang="en-US" sz="1200" dirty="0"/>
              <a:t>Best practice guidance (terminology, approach, recommendations for re-use by other </a:t>
            </a:r>
            <a:r>
              <a:rPr lang="en-US" sz="1200" dirty="0" err="1"/>
              <a:t>IGuides</a:t>
            </a:r>
            <a:r>
              <a:rPr lang="en-US" sz="1200" dirty="0"/>
              <a:t>)</a:t>
            </a:r>
          </a:p>
        </p:txBody>
      </p:sp>
    </p:spTree>
    <p:extLst>
      <p:ext uri="{BB962C8B-B14F-4D97-AF65-F5344CB8AC3E}">
        <p14:creationId xmlns:p14="http://schemas.microsoft.com/office/powerpoint/2010/main" val="2390529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58354"/>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497940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0" name="Rectangle 9">
            <a:extLst>
              <a:ext uri="{FF2B5EF4-FFF2-40B4-BE49-F238E27FC236}">
                <a16:creationId xmlns:a16="http://schemas.microsoft.com/office/drawing/2014/main" id="{36F3D107-5914-AF45-84D3-9F8DBFC44CE9}"/>
              </a:ext>
            </a:extLst>
          </p:cNvPr>
          <p:cNvSpPr/>
          <p:nvPr/>
        </p:nvSpPr>
        <p:spPr>
          <a:xfrm>
            <a:off x="3823295" y="63310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Patient</a:t>
            </a:r>
          </a:p>
        </p:txBody>
      </p:sp>
      <p:sp>
        <p:nvSpPr>
          <p:cNvPr id="12" name="Rectangle 11">
            <a:extLst>
              <a:ext uri="{FF2B5EF4-FFF2-40B4-BE49-F238E27FC236}">
                <a16:creationId xmlns:a16="http://schemas.microsoft.com/office/drawing/2014/main" id="{752A72C3-C2CF-375D-1B14-EDB7CC5BE0AB}"/>
              </a:ext>
            </a:extLst>
          </p:cNvPr>
          <p:cNvSpPr/>
          <p:nvPr/>
        </p:nvSpPr>
        <p:spPr>
          <a:xfrm>
            <a:off x="3823295" y="3985901"/>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US Core Patient</a:t>
            </a:r>
          </a:p>
        </p:txBody>
      </p:sp>
      <p:sp>
        <p:nvSpPr>
          <p:cNvPr id="13" name="Rectangle: Rounded Corners 12">
            <a:extLst>
              <a:ext uri="{FF2B5EF4-FFF2-40B4-BE49-F238E27FC236}">
                <a16:creationId xmlns:a16="http://schemas.microsoft.com/office/drawing/2014/main" id="{5D8B01D3-5C21-EB7B-D430-27686A13EA39}"/>
              </a:ext>
            </a:extLst>
          </p:cNvPr>
          <p:cNvSpPr/>
          <p:nvPr/>
        </p:nvSpPr>
        <p:spPr>
          <a:xfrm>
            <a:off x="6389078" y="5828319"/>
            <a:ext cx="5335786" cy="72281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International Use Case Profile (Restrictive)</a:t>
            </a:r>
          </a:p>
        </p:txBody>
      </p:sp>
      <p:sp>
        <p:nvSpPr>
          <p:cNvPr id="14" name="Rectangle 13">
            <a:extLst>
              <a:ext uri="{FF2B5EF4-FFF2-40B4-BE49-F238E27FC236}">
                <a16:creationId xmlns:a16="http://schemas.microsoft.com/office/drawing/2014/main" id="{E6E6C79D-C009-0C92-A9CD-D928DF7BEAC1}"/>
              </a:ext>
            </a:extLst>
          </p:cNvPr>
          <p:cNvSpPr/>
          <p:nvPr/>
        </p:nvSpPr>
        <p:spPr>
          <a:xfrm>
            <a:off x="6543049" y="5934997"/>
            <a:ext cx="1815514" cy="509454"/>
          </a:xfrm>
          <a:prstGeom prst="rect">
            <a:avLst/>
          </a:prstGeom>
          <a:solidFill>
            <a:schemeClr val="accent6">
              <a:lumMod val="75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IPA Patient</a:t>
            </a:r>
          </a:p>
        </p:txBody>
      </p:sp>
      <p:sp>
        <p:nvSpPr>
          <p:cNvPr id="15" name="TextBox 14">
            <a:extLst>
              <a:ext uri="{FF2B5EF4-FFF2-40B4-BE49-F238E27FC236}">
                <a16:creationId xmlns:a16="http://schemas.microsoft.com/office/drawing/2014/main" id="{5394EAA8-BE9C-7332-6105-D19F66992813}"/>
              </a:ext>
            </a:extLst>
          </p:cNvPr>
          <p:cNvSpPr txBox="1"/>
          <p:nvPr/>
        </p:nvSpPr>
        <p:spPr>
          <a:xfrm>
            <a:off x="6389078" y="1207031"/>
            <a:ext cx="4982305" cy="923330"/>
          </a:xfrm>
          <a:prstGeom prst="rect">
            <a:avLst/>
          </a:prstGeom>
          <a:noFill/>
        </p:spPr>
        <p:txBody>
          <a:bodyPr wrap="square" rtlCol="0">
            <a:spAutoFit/>
          </a:bodyPr>
          <a:lstStyle/>
          <a:p>
            <a:pPr algn="ctr"/>
            <a:r>
              <a:rPr lang="en-US" dirty="0"/>
              <a:t>The political context of how and why the Base or Core was created has created an underlying muddying of the models</a:t>
            </a:r>
          </a:p>
        </p:txBody>
      </p:sp>
      <p:sp>
        <p:nvSpPr>
          <p:cNvPr id="16" name="TextBox 15">
            <a:extLst>
              <a:ext uri="{FF2B5EF4-FFF2-40B4-BE49-F238E27FC236}">
                <a16:creationId xmlns:a16="http://schemas.microsoft.com/office/drawing/2014/main" id="{D7CC62AB-49CE-68D3-4D41-BFBF1F3A3DFE}"/>
              </a:ext>
            </a:extLst>
          </p:cNvPr>
          <p:cNvSpPr txBox="1"/>
          <p:nvPr/>
        </p:nvSpPr>
        <p:spPr>
          <a:xfrm>
            <a:off x="7725508" y="118185"/>
            <a:ext cx="4982305" cy="461665"/>
          </a:xfrm>
          <a:prstGeom prst="rect">
            <a:avLst/>
          </a:prstGeom>
          <a:noFill/>
        </p:spPr>
        <p:txBody>
          <a:bodyPr wrap="square" rtlCol="0">
            <a:spAutoFit/>
          </a:bodyPr>
          <a:lstStyle/>
          <a:p>
            <a:pPr algn="ctr"/>
            <a:r>
              <a:rPr lang="en-US" sz="2400" b="1" dirty="0"/>
              <a:t>US Example</a:t>
            </a:r>
          </a:p>
        </p:txBody>
      </p:sp>
    </p:spTree>
    <p:extLst>
      <p:ext uri="{BB962C8B-B14F-4D97-AF65-F5344CB8AC3E}">
        <p14:creationId xmlns:p14="http://schemas.microsoft.com/office/powerpoint/2010/main" val="2783359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58354"/>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497940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0" name="Rectangle 9">
            <a:extLst>
              <a:ext uri="{FF2B5EF4-FFF2-40B4-BE49-F238E27FC236}">
                <a16:creationId xmlns:a16="http://schemas.microsoft.com/office/drawing/2014/main" id="{36F3D107-5914-AF45-84D3-9F8DBFC44CE9}"/>
              </a:ext>
            </a:extLst>
          </p:cNvPr>
          <p:cNvSpPr/>
          <p:nvPr/>
        </p:nvSpPr>
        <p:spPr>
          <a:xfrm>
            <a:off x="3823295" y="63310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Patient</a:t>
            </a:r>
          </a:p>
        </p:txBody>
      </p:sp>
      <p:sp>
        <p:nvSpPr>
          <p:cNvPr id="11" name="Rectangle 10">
            <a:extLst>
              <a:ext uri="{FF2B5EF4-FFF2-40B4-BE49-F238E27FC236}">
                <a16:creationId xmlns:a16="http://schemas.microsoft.com/office/drawing/2014/main" id="{F4DC5A0F-3F70-FAE6-BC64-2B7D6C2715CB}"/>
              </a:ext>
            </a:extLst>
          </p:cNvPr>
          <p:cNvSpPr/>
          <p:nvPr/>
        </p:nvSpPr>
        <p:spPr>
          <a:xfrm>
            <a:off x="3823294" y="1775374"/>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UK Core Patient</a:t>
            </a:r>
          </a:p>
        </p:txBody>
      </p:sp>
      <p:sp>
        <p:nvSpPr>
          <p:cNvPr id="12" name="Rectangle 11">
            <a:extLst>
              <a:ext uri="{FF2B5EF4-FFF2-40B4-BE49-F238E27FC236}">
                <a16:creationId xmlns:a16="http://schemas.microsoft.com/office/drawing/2014/main" id="{752A72C3-C2CF-375D-1B14-EDB7CC5BE0AB}"/>
              </a:ext>
            </a:extLst>
          </p:cNvPr>
          <p:cNvSpPr/>
          <p:nvPr/>
        </p:nvSpPr>
        <p:spPr>
          <a:xfrm>
            <a:off x="3823294" y="3985901"/>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UK Core Patient Access Patient</a:t>
            </a:r>
          </a:p>
        </p:txBody>
      </p:sp>
      <p:sp>
        <p:nvSpPr>
          <p:cNvPr id="13" name="Rectangle: Rounded Corners 12">
            <a:extLst>
              <a:ext uri="{FF2B5EF4-FFF2-40B4-BE49-F238E27FC236}">
                <a16:creationId xmlns:a16="http://schemas.microsoft.com/office/drawing/2014/main" id="{5D8B01D3-5C21-EB7B-D430-27686A13EA39}"/>
              </a:ext>
            </a:extLst>
          </p:cNvPr>
          <p:cNvSpPr/>
          <p:nvPr/>
        </p:nvSpPr>
        <p:spPr>
          <a:xfrm>
            <a:off x="6389078" y="5828319"/>
            <a:ext cx="5335786" cy="72281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International Use Case Profile (Restrictive)</a:t>
            </a:r>
          </a:p>
        </p:txBody>
      </p:sp>
      <p:sp>
        <p:nvSpPr>
          <p:cNvPr id="14" name="Rectangle 13">
            <a:extLst>
              <a:ext uri="{FF2B5EF4-FFF2-40B4-BE49-F238E27FC236}">
                <a16:creationId xmlns:a16="http://schemas.microsoft.com/office/drawing/2014/main" id="{E6E6C79D-C009-0C92-A9CD-D928DF7BEAC1}"/>
              </a:ext>
            </a:extLst>
          </p:cNvPr>
          <p:cNvSpPr/>
          <p:nvPr/>
        </p:nvSpPr>
        <p:spPr>
          <a:xfrm>
            <a:off x="6543049" y="5934997"/>
            <a:ext cx="1815514" cy="509454"/>
          </a:xfrm>
          <a:prstGeom prst="rect">
            <a:avLst/>
          </a:prstGeom>
          <a:solidFill>
            <a:schemeClr val="accent6">
              <a:lumMod val="75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IPA Patient</a:t>
            </a:r>
          </a:p>
        </p:txBody>
      </p:sp>
      <p:sp>
        <p:nvSpPr>
          <p:cNvPr id="15" name="TextBox 14">
            <a:extLst>
              <a:ext uri="{FF2B5EF4-FFF2-40B4-BE49-F238E27FC236}">
                <a16:creationId xmlns:a16="http://schemas.microsoft.com/office/drawing/2014/main" id="{5394EAA8-BE9C-7332-6105-D19F66992813}"/>
              </a:ext>
            </a:extLst>
          </p:cNvPr>
          <p:cNvSpPr txBox="1"/>
          <p:nvPr/>
        </p:nvSpPr>
        <p:spPr>
          <a:xfrm>
            <a:off x="6565818" y="4281799"/>
            <a:ext cx="4982305" cy="1477328"/>
          </a:xfrm>
          <a:prstGeom prst="rect">
            <a:avLst/>
          </a:prstGeom>
          <a:noFill/>
        </p:spPr>
        <p:txBody>
          <a:bodyPr wrap="square" rtlCol="0">
            <a:spAutoFit/>
          </a:bodyPr>
          <a:lstStyle/>
          <a:p>
            <a:pPr algn="ctr"/>
            <a:r>
              <a:rPr lang="en-US" dirty="0"/>
              <a:t>Where do UV Use Case profiles fit in the hierarchy? </a:t>
            </a:r>
          </a:p>
          <a:p>
            <a:pPr algn="ctr"/>
            <a:endParaRPr lang="en-US" dirty="0"/>
          </a:p>
          <a:p>
            <a:pPr algn="ctr"/>
            <a:r>
              <a:rPr lang="en-US" dirty="0"/>
              <a:t>How do profiles meet both International Use Case Profiles and their National Profiles that are more abstracted?</a:t>
            </a:r>
          </a:p>
        </p:txBody>
      </p:sp>
      <p:sp>
        <p:nvSpPr>
          <p:cNvPr id="16" name="TextBox 15">
            <a:extLst>
              <a:ext uri="{FF2B5EF4-FFF2-40B4-BE49-F238E27FC236}">
                <a16:creationId xmlns:a16="http://schemas.microsoft.com/office/drawing/2014/main" id="{D7CC62AB-49CE-68D3-4D41-BFBF1F3A3DFE}"/>
              </a:ext>
            </a:extLst>
          </p:cNvPr>
          <p:cNvSpPr txBox="1"/>
          <p:nvPr/>
        </p:nvSpPr>
        <p:spPr>
          <a:xfrm>
            <a:off x="7725508" y="118185"/>
            <a:ext cx="4982305" cy="461665"/>
          </a:xfrm>
          <a:prstGeom prst="rect">
            <a:avLst/>
          </a:prstGeom>
          <a:noFill/>
        </p:spPr>
        <p:txBody>
          <a:bodyPr wrap="square" rtlCol="0">
            <a:spAutoFit/>
          </a:bodyPr>
          <a:lstStyle/>
          <a:p>
            <a:pPr algn="ctr"/>
            <a:r>
              <a:rPr lang="en-US" sz="2400" b="1" dirty="0"/>
              <a:t>United Kingdom Example</a:t>
            </a:r>
          </a:p>
        </p:txBody>
      </p:sp>
    </p:spTree>
    <p:extLst>
      <p:ext uri="{BB962C8B-B14F-4D97-AF65-F5344CB8AC3E}">
        <p14:creationId xmlns:p14="http://schemas.microsoft.com/office/powerpoint/2010/main" val="1521287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58354"/>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497940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0" name="Rectangle 9">
            <a:extLst>
              <a:ext uri="{FF2B5EF4-FFF2-40B4-BE49-F238E27FC236}">
                <a16:creationId xmlns:a16="http://schemas.microsoft.com/office/drawing/2014/main" id="{36F3D107-5914-AF45-84D3-9F8DBFC44CE9}"/>
              </a:ext>
            </a:extLst>
          </p:cNvPr>
          <p:cNvSpPr/>
          <p:nvPr/>
        </p:nvSpPr>
        <p:spPr>
          <a:xfrm>
            <a:off x="3823295" y="63310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Patient</a:t>
            </a:r>
          </a:p>
        </p:txBody>
      </p:sp>
      <p:sp>
        <p:nvSpPr>
          <p:cNvPr id="12" name="Rectangle 11">
            <a:extLst>
              <a:ext uri="{FF2B5EF4-FFF2-40B4-BE49-F238E27FC236}">
                <a16:creationId xmlns:a16="http://schemas.microsoft.com/office/drawing/2014/main" id="{752A72C3-C2CF-375D-1B14-EDB7CC5BE0AB}"/>
              </a:ext>
            </a:extLst>
          </p:cNvPr>
          <p:cNvSpPr/>
          <p:nvPr/>
        </p:nvSpPr>
        <p:spPr>
          <a:xfrm>
            <a:off x="3823295" y="288571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FI Base Patient</a:t>
            </a:r>
          </a:p>
        </p:txBody>
      </p:sp>
      <p:sp>
        <p:nvSpPr>
          <p:cNvPr id="13" name="Rectangle: Rounded Corners 12">
            <a:extLst>
              <a:ext uri="{FF2B5EF4-FFF2-40B4-BE49-F238E27FC236}">
                <a16:creationId xmlns:a16="http://schemas.microsoft.com/office/drawing/2014/main" id="{5D8B01D3-5C21-EB7B-D430-27686A13EA39}"/>
              </a:ext>
            </a:extLst>
          </p:cNvPr>
          <p:cNvSpPr/>
          <p:nvPr/>
        </p:nvSpPr>
        <p:spPr>
          <a:xfrm>
            <a:off x="6389078" y="5828319"/>
            <a:ext cx="5335786" cy="72281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International Use Case Profile (Restrictive)</a:t>
            </a:r>
          </a:p>
        </p:txBody>
      </p:sp>
      <p:sp>
        <p:nvSpPr>
          <p:cNvPr id="14" name="Rectangle 13">
            <a:extLst>
              <a:ext uri="{FF2B5EF4-FFF2-40B4-BE49-F238E27FC236}">
                <a16:creationId xmlns:a16="http://schemas.microsoft.com/office/drawing/2014/main" id="{E6E6C79D-C009-0C92-A9CD-D928DF7BEAC1}"/>
              </a:ext>
            </a:extLst>
          </p:cNvPr>
          <p:cNvSpPr/>
          <p:nvPr/>
        </p:nvSpPr>
        <p:spPr>
          <a:xfrm>
            <a:off x="6543049" y="5934997"/>
            <a:ext cx="1815514" cy="509454"/>
          </a:xfrm>
          <a:prstGeom prst="rect">
            <a:avLst/>
          </a:prstGeom>
          <a:solidFill>
            <a:schemeClr val="accent6">
              <a:lumMod val="75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IPA Patient</a:t>
            </a:r>
          </a:p>
        </p:txBody>
      </p:sp>
      <p:sp>
        <p:nvSpPr>
          <p:cNvPr id="16" name="TextBox 15">
            <a:extLst>
              <a:ext uri="{FF2B5EF4-FFF2-40B4-BE49-F238E27FC236}">
                <a16:creationId xmlns:a16="http://schemas.microsoft.com/office/drawing/2014/main" id="{D7CC62AB-49CE-68D3-4D41-BFBF1F3A3DFE}"/>
              </a:ext>
            </a:extLst>
          </p:cNvPr>
          <p:cNvSpPr txBox="1"/>
          <p:nvPr/>
        </p:nvSpPr>
        <p:spPr>
          <a:xfrm>
            <a:off x="7725508" y="118185"/>
            <a:ext cx="4982305" cy="461665"/>
          </a:xfrm>
          <a:prstGeom prst="rect">
            <a:avLst/>
          </a:prstGeom>
          <a:noFill/>
        </p:spPr>
        <p:txBody>
          <a:bodyPr wrap="square" rtlCol="0">
            <a:spAutoFit/>
          </a:bodyPr>
          <a:lstStyle/>
          <a:p>
            <a:pPr algn="ctr"/>
            <a:r>
              <a:rPr lang="en-US" sz="2400" b="1" dirty="0"/>
              <a:t>Finland Example</a:t>
            </a:r>
          </a:p>
        </p:txBody>
      </p:sp>
      <p:cxnSp>
        <p:nvCxnSpPr>
          <p:cNvPr id="3" name="Connector: Elbow 2">
            <a:extLst>
              <a:ext uri="{FF2B5EF4-FFF2-40B4-BE49-F238E27FC236}">
                <a16:creationId xmlns:a16="http://schemas.microsoft.com/office/drawing/2014/main" id="{E8276BA8-9B74-EEAF-A5AF-477302C066ED}"/>
              </a:ext>
            </a:extLst>
          </p:cNvPr>
          <p:cNvCxnSpPr>
            <a:stCxn id="14" idx="1"/>
            <a:endCxn id="12" idx="3"/>
          </p:cNvCxnSpPr>
          <p:nvPr/>
        </p:nvCxnSpPr>
        <p:spPr>
          <a:xfrm rot="10800000">
            <a:off x="5638809" y="3140444"/>
            <a:ext cx="904240" cy="3049281"/>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26710D5C-FA00-60C3-8085-078D2DADA6A4}"/>
              </a:ext>
            </a:extLst>
          </p:cNvPr>
          <p:cNvSpPr txBox="1"/>
          <p:nvPr/>
        </p:nvSpPr>
        <p:spPr>
          <a:xfrm>
            <a:off x="6564924" y="2880919"/>
            <a:ext cx="4982305" cy="646331"/>
          </a:xfrm>
          <a:prstGeom prst="rect">
            <a:avLst/>
          </a:prstGeom>
          <a:noFill/>
        </p:spPr>
        <p:txBody>
          <a:bodyPr wrap="square" rtlCol="0">
            <a:spAutoFit/>
          </a:bodyPr>
          <a:lstStyle/>
          <a:p>
            <a:pPr algn="ctr"/>
            <a:r>
              <a:rPr lang="en-US" dirty="0"/>
              <a:t>HL7 Finland is attempting to derive its base profiles off of IPA wherever possible</a:t>
            </a:r>
          </a:p>
        </p:txBody>
      </p:sp>
      <p:sp>
        <p:nvSpPr>
          <p:cNvPr id="17" name="TextBox 16">
            <a:extLst>
              <a:ext uri="{FF2B5EF4-FFF2-40B4-BE49-F238E27FC236}">
                <a16:creationId xmlns:a16="http://schemas.microsoft.com/office/drawing/2014/main" id="{D420E439-84F1-5DF3-412F-C7C73DA3F2A2}"/>
              </a:ext>
            </a:extLst>
          </p:cNvPr>
          <p:cNvSpPr txBox="1"/>
          <p:nvPr/>
        </p:nvSpPr>
        <p:spPr>
          <a:xfrm>
            <a:off x="6564923" y="3826915"/>
            <a:ext cx="4982305" cy="1477328"/>
          </a:xfrm>
          <a:prstGeom prst="rect">
            <a:avLst/>
          </a:prstGeom>
          <a:noFill/>
        </p:spPr>
        <p:txBody>
          <a:bodyPr wrap="square" rtlCol="0">
            <a:spAutoFit/>
          </a:bodyPr>
          <a:lstStyle/>
          <a:p>
            <a:pPr algn="ctr"/>
            <a:r>
              <a:rPr lang="en-US" dirty="0"/>
              <a:t>How do we ensure that the constraints that are introduced or are relaxed due to this relationship are appropriate for the given use case (</a:t>
            </a:r>
            <a:r>
              <a:rPr lang="en-US" i="1" dirty="0"/>
              <a:t>particularly when national use case scopes differ from the use case scope in the UV profile?)</a:t>
            </a:r>
          </a:p>
        </p:txBody>
      </p:sp>
      <p:sp>
        <p:nvSpPr>
          <p:cNvPr id="19" name="Rectangle 18">
            <a:extLst>
              <a:ext uri="{FF2B5EF4-FFF2-40B4-BE49-F238E27FC236}">
                <a16:creationId xmlns:a16="http://schemas.microsoft.com/office/drawing/2014/main" id="{617073A1-85A4-F7F2-C853-C7B12F2ACD55}"/>
              </a:ext>
            </a:extLst>
          </p:cNvPr>
          <p:cNvSpPr/>
          <p:nvPr/>
        </p:nvSpPr>
        <p:spPr>
          <a:xfrm>
            <a:off x="3823295" y="2880919"/>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FI Base Patient</a:t>
            </a:r>
          </a:p>
        </p:txBody>
      </p:sp>
      <p:sp>
        <p:nvSpPr>
          <p:cNvPr id="20" name="Rectangle 19">
            <a:extLst>
              <a:ext uri="{FF2B5EF4-FFF2-40B4-BE49-F238E27FC236}">
                <a16:creationId xmlns:a16="http://schemas.microsoft.com/office/drawing/2014/main" id="{BE853B4F-8DBD-CE6E-B635-E26D0E0EADD9}"/>
              </a:ext>
            </a:extLst>
          </p:cNvPr>
          <p:cNvSpPr/>
          <p:nvPr/>
        </p:nvSpPr>
        <p:spPr>
          <a:xfrm>
            <a:off x="3819779" y="508608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Finnish PHR Patient</a:t>
            </a:r>
          </a:p>
        </p:txBody>
      </p:sp>
    </p:spTree>
    <p:extLst>
      <p:ext uri="{BB962C8B-B14F-4D97-AF65-F5344CB8AC3E}">
        <p14:creationId xmlns:p14="http://schemas.microsoft.com/office/powerpoint/2010/main" val="977702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58354"/>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497940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0" name="Rectangle 9">
            <a:extLst>
              <a:ext uri="{FF2B5EF4-FFF2-40B4-BE49-F238E27FC236}">
                <a16:creationId xmlns:a16="http://schemas.microsoft.com/office/drawing/2014/main" id="{36F3D107-5914-AF45-84D3-9F8DBFC44CE9}"/>
              </a:ext>
            </a:extLst>
          </p:cNvPr>
          <p:cNvSpPr/>
          <p:nvPr/>
        </p:nvSpPr>
        <p:spPr>
          <a:xfrm>
            <a:off x="3823295" y="63310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Patient</a:t>
            </a:r>
          </a:p>
        </p:txBody>
      </p:sp>
      <p:sp>
        <p:nvSpPr>
          <p:cNvPr id="12" name="Rectangle 11">
            <a:extLst>
              <a:ext uri="{FF2B5EF4-FFF2-40B4-BE49-F238E27FC236}">
                <a16:creationId xmlns:a16="http://schemas.microsoft.com/office/drawing/2014/main" id="{752A72C3-C2CF-375D-1B14-EDB7CC5BE0AB}"/>
              </a:ext>
            </a:extLst>
          </p:cNvPr>
          <p:cNvSpPr/>
          <p:nvPr/>
        </p:nvSpPr>
        <p:spPr>
          <a:xfrm>
            <a:off x="3823295" y="4026540"/>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CH Core Patient - EPR</a:t>
            </a:r>
          </a:p>
        </p:txBody>
      </p:sp>
      <p:sp>
        <p:nvSpPr>
          <p:cNvPr id="16" name="TextBox 15">
            <a:extLst>
              <a:ext uri="{FF2B5EF4-FFF2-40B4-BE49-F238E27FC236}">
                <a16:creationId xmlns:a16="http://schemas.microsoft.com/office/drawing/2014/main" id="{D7CC62AB-49CE-68D3-4D41-BFBF1F3A3DFE}"/>
              </a:ext>
            </a:extLst>
          </p:cNvPr>
          <p:cNvSpPr txBox="1"/>
          <p:nvPr/>
        </p:nvSpPr>
        <p:spPr>
          <a:xfrm>
            <a:off x="7725508" y="118185"/>
            <a:ext cx="4982305" cy="461665"/>
          </a:xfrm>
          <a:prstGeom prst="rect">
            <a:avLst/>
          </a:prstGeom>
          <a:noFill/>
        </p:spPr>
        <p:txBody>
          <a:bodyPr wrap="square" rtlCol="0">
            <a:spAutoFit/>
          </a:bodyPr>
          <a:lstStyle/>
          <a:p>
            <a:pPr algn="ctr"/>
            <a:r>
              <a:rPr lang="en-US" sz="2400" b="1" dirty="0"/>
              <a:t>Switzerland Example</a:t>
            </a:r>
          </a:p>
        </p:txBody>
      </p:sp>
      <p:sp>
        <p:nvSpPr>
          <p:cNvPr id="19" name="Rectangle 18">
            <a:extLst>
              <a:ext uri="{FF2B5EF4-FFF2-40B4-BE49-F238E27FC236}">
                <a16:creationId xmlns:a16="http://schemas.microsoft.com/office/drawing/2014/main" id="{617073A1-85A4-F7F2-C853-C7B12F2ACD55}"/>
              </a:ext>
            </a:extLst>
          </p:cNvPr>
          <p:cNvSpPr/>
          <p:nvPr/>
        </p:nvSpPr>
        <p:spPr>
          <a:xfrm>
            <a:off x="3823295" y="1775374"/>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CH Core Patient</a:t>
            </a:r>
          </a:p>
        </p:txBody>
      </p:sp>
    </p:spTree>
    <p:extLst>
      <p:ext uri="{BB962C8B-B14F-4D97-AF65-F5344CB8AC3E}">
        <p14:creationId xmlns:p14="http://schemas.microsoft.com/office/powerpoint/2010/main" val="3571306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8462A29-2BFF-DD00-B1BA-6D214CE01C0A}"/>
              </a:ext>
            </a:extLst>
          </p:cNvPr>
          <p:cNvSpPr/>
          <p:nvPr/>
        </p:nvSpPr>
        <p:spPr>
          <a:xfrm>
            <a:off x="319314" y="558354"/>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Resource</a:t>
            </a:r>
          </a:p>
        </p:txBody>
      </p:sp>
      <p:sp>
        <p:nvSpPr>
          <p:cNvPr id="5" name="Rectangle: Rounded Corners 4">
            <a:extLst>
              <a:ext uri="{FF2B5EF4-FFF2-40B4-BE49-F238E27FC236}">
                <a16:creationId xmlns:a16="http://schemas.microsoft.com/office/drawing/2014/main" id="{9BFCE771-E342-1E11-DF2A-29BBAAA62CB5}"/>
              </a:ext>
            </a:extLst>
          </p:cNvPr>
          <p:cNvSpPr/>
          <p:nvPr/>
        </p:nvSpPr>
        <p:spPr>
          <a:xfrm>
            <a:off x="319314" y="1668696"/>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Abstract Profile (Use Case Agnostic)</a:t>
            </a:r>
          </a:p>
        </p:txBody>
      </p:sp>
      <p:sp>
        <p:nvSpPr>
          <p:cNvPr id="7" name="Rectangle: Rounded Corners 6">
            <a:extLst>
              <a:ext uri="{FF2B5EF4-FFF2-40B4-BE49-F238E27FC236}">
                <a16:creationId xmlns:a16="http://schemas.microsoft.com/office/drawing/2014/main" id="{633A0562-366E-0E9F-74BE-779AE2057AEF}"/>
              </a:ext>
            </a:extLst>
          </p:cNvPr>
          <p:cNvSpPr/>
          <p:nvPr/>
        </p:nvSpPr>
        <p:spPr>
          <a:xfrm>
            <a:off x="319314" y="277903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Domain/Use Case Profile (Generalized)</a:t>
            </a:r>
          </a:p>
        </p:txBody>
      </p:sp>
      <p:sp>
        <p:nvSpPr>
          <p:cNvPr id="8" name="Rectangle: Rounded Corners 7">
            <a:extLst>
              <a:ext uri="{FF2B5EF4-FFF2-40B4-BE49-F238E27FC236}">
                <a16:creationId xmlns:a16="http://schemas.microsoft.com/office/drawing/2014/main" id="{BDCDE71C-064E-27E4-3BDA-8D9B1608B85D}"/>
              </a:ext>
            </a:extLst>
          </p:cNvPr>
          <p:cNvSpPr/>
          <p:nvPr/>
        </p:nvSpPr>
        <p:spPr>
          <a:xfrm>
            <a:off x="319314" y="3879223"/>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National Use Case Profile (Restrictive)</a:t>
            </a:r>
          </a:p>
        </p:txBody>
      </p:sp>
      <p:sp>
        <p:nvSpPr>
          <p:cNvPr id="9" name="Rectangle: Rounded Corners 8">
            <a:extLst>
              <a:ext uri="{FF2B5EF4-FFF2-40B4-BE49-F238E27FC236}">
                <a16:creationId xmlns:a16="http://schemas.microsoft.com/office/drawing/2014/main" id="{DB7ADFD4-6277-B141-E2A6-B35A7CC9A285}"/>
              </a:ext>
            </a:extLst>
          </p:cNvPr>
          <p:cNvSpPr/>
          <p:nvPr/>
        </p:nvSpPr>
        <p:spPr>
          <a:xfrm>
            <a:off x="319314" y="4979408"/>
            <a:ext cx="5530501" cy="722811"/>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Implementation Profile (Most Restrictive)</a:t>
            </a:r>
          </a:p>
        </p:txBody>
      </p:sp>
      <p:sp>
        <p:nvSpPr>
          <p:cNvPr id="10" name="Rectangle 9">
            <a:extLst>
              <a:ext uri="{FF2B5EF4-FFF2-40B4-BE49-F238E27FC236}">
                <a16:creationId xmlns:a16="http://schemas.microsoft.com/office/drawing/2014/main" id="{36F3D107-5914-AF45-84D3-9F8DBFC44CE9}"/>
              </a:ext>
            </a:extLst>
          </p:cNvPr>
          <p:cNvSpPr/>
          <p:nvPr/>
        </p:nvSpPr>
        <p:spPr>
          <a:xfrm>
            <a:off x="3823295" y="63310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Patient</a:t>
            </a:r>
          </a:p>
        </p:txBody>
      </p:sp>
      <p:sp>
        <p:nvSpPr>
          <p:cNvPr id="12" name="Rectangle 11">
            <a:extLst>
              <a:ext uri="{FF2B5EF4-FFF2-40B4-BE49-F238E27FC236}">
                <a16:creationId xmlns:a16="http://schemas.microsoft.com/office/drawing/2014/main" id="{752A72C3-C2CF-375D-1B14-EDB7CC5BE0AB}"/>
              </a:ext>
            </a:extLst>
          </p:cNvPr>
          <p:cNvSpPr/>
          <p:nvPr/>
        </p:nvSpPr>
        <p:spPr>
          <a:xfrm>
            <a:off x="6543049" y="2694630"/>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CA Core Patient</a:t>
            </a:r>
          </a:p>
        </p:txBody>
      </p:sp>
      <p:sp>
        <p:nvSpPr>
          <p:cNvPr id="13" name="Rectangle: Rounded Corners 12">
            <a:extLst>
              <a:ext uri="{FF2B5EF4-FFF2-40B4-BE49-F238E27FC236}">
                <a16:creationId xmlns:a16="http://schemas.microsoft.com/office/drawing/2014/main" id="{5D8B01D3-5C21-EB7B-D430-27686A13EA39}"/>
              </a:ext>
            </a:extLst>
          </p:cNvPr>
          <p:cNvSpPr/>
          <p:nvPr/>
        </p:nvSpPr>
        <p:spPr>
          <a:xfrm>
            <a:off x="6389078" y="5828319"/>
            <a:ext cx="5335786" cy="722811"/>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dirty="0">
                <a:solidFill>
                  <a:schemeClr val="tx1"/>
                </a:solidFill>
              </a:rPr>
              <a:t>International Use Case Profile (Restrictive)</a:t>
            </a:r>
          </a:p>
        </p:txBody>
      </p:sp>
      <p:sp>
        <p:nvSpPr>
          <p:cNvPr id="14" name="Rectangle 13">
            <a:extLst>
              <a:ext uri="{FF2B5EF4-FFF2-40B4-BE49-F238E27FC236}">
                <a16:creationId xmlns:a16="http://schemas.microsoft.com/office/drawing/2014/main" id="{E6E6C79D-C009-0C92-A9CD-D928DF7BEAC1}"/>
              </a:ext>
            </a:extLst>
          </p:cNvPr>
          <p:cNvSpPr/>
          <p:nvPr/>
        </p:nvSpPr>
        <p:spPr>
          <a:xfrm>
            <a:off x="6543049" y="5934997"/>
            <a:ext cx="1815514" cy="509454"/>
          </a:xfrm>
          <a:prstGeom prst="rect">
            <a:avLst/>
          </a:prstGeom>
          <a:solidFill>
            <a:schemeClr val="accent6">
              <a:lumMod val="75000"/>
            </a:schemeClr>
          </a:solidFill>
          <a:ln>
            <a:solidFill>
              <a:schemeClr val="accent6">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IPA Patient</a:t>
            </a:r>
          </a:p>
        </p:txBody>
      </p:sp>
      <p:sp>
        <p:nvSpPr>
          <p:cNvPr id="16" name="TextBox 15">
            <a:extLst>
              <a:ext uri="{FF2B5EF4-FFF2-40B4-BE49-F238E27FC236}">
                <a16:creationId xmlns:a16="http://schemas.microsoft.com/office/drawing/2014/main" id="{D7CC62AB-49CE-68D3-4D41-BFBF1F3A3DFE}"/>
              </a:ext>
            </a:extLst>
          </p:cNvPr>
          <p:cNvSpPr txBox="1"/>
          <p:nvPr/>
        </p:nvSpPr>
        <p:spPr>
          <a:xfrm>
            <a:off x="7725508" y="118185"/>
            <a:ext cx="4982305" cy="461665"/>
          </a:xfrm>
          <a:prstGeom prst="rect">
            <a:avLst/>
          </a:prstGeom>
          <a:noFill/>
        </p:spPr>
        <p:txBody>
          <a:bodyPr wrap="square" rtlCol="0">
            <a:spAutoFit/>
          </a:bodyPr>
          <a:lstStyle/>
          <a:p>
            <a:pPr algn="ctr"/>
            <a:r>
              <a:rPr lang="en-US" sz="2400" b="1" dirty="0"/>
              <a:t>Canada Example</a:t>
            </a:r>
          </a:p>
        </p:txBody>
      </p:sp>
      <p:sp>
        <p:nvSpPr>
          <p:cNvPr id="19" name="Rectangle 18">
            <a:extLst>
              <a:ext uri="{FF2B5EF4-FFF2-40B4-BE49-F238E27FC236}">
                <a16:creationId xmlns:a16="http://schemas.microsoft.com/office/drawing/2014/main" id="{617073A1-85A4-F7F2-C853-C7B12F2ACD55}"/>
              </a:ext>
            </a:extLst>
          </p:cNvPr>
          <p:cNvSpPr/>
          <p:nvPr/>
        </p:nvSpPr>
        <p:spPr>
          <a:xfrm>
            <a:off x="3823295" y="2070740"/>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CA Baseline Patient</a:t>
            </a:r>
          </a:p>
        </p:txBody>
      </p:sp>
      <p:sp>
        <p:nvSpPr>
          <p:cNvPr id="2" name="Rectangle 1">
            <a:extLst>
              <a:ext uri="{FF2B5EF4-FFF2-40B4-BE49-F238E27FC236}">
                <a16:creationId xmlns:a16="http://schemas.microsoft.com/office/drawing/2014/main" id="{0491F04D-9DB6-0290-6D88-1178B4B3E4DD}"/>
              </a:ext>
            </a:extLst>
          </p:cNvPr>
          <p:cNvSpPr/>
          <p:nvPr/>
        </p:nvSpPr>
        <p:spPr>
          <a:xfrm>
            <a:off x="6543049" y="3420829"/>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CA Core Patient – Primary Care</a:t>
            </a:r>
          </a:p>
        </p:txBody>
      </p:sp>
      <p:sp>
        <p:nvSpPr>
          <p:cNvPr id="3" name="TextBox 2">
            <a:extLst>
              <a:ext uri="{FF2B5EF4-FFF2-40B4-BE49-F238E27FC236}">
                <a16:creationId xmlns:a16="http://schemas.microsoft.com/office/drawing/2014/main" id="{88A188BA-8DD3-82BE-8910-A6D2C6BD67A2}"/>
              </a:ext>
            </a:extLst>
          </p:cNvPr>
          <p:cNvSpPr txBox="1"/>
          <p:nvPr/>
        </p:nvSpPr>
        <p:spPr>
          <a:xfrm>
            <a:off x="8715022" y="3140443"/>
            <a:ext cx="2392834" cy="923330"/>
          </a:xfrm>
          <a:prstGeom prst="rect">
            <a:avLst/>
          </a:prstGeom>
          <a:noFill/>
        </p:spPr>
        <p:txBody>
          <a:bodyPr wrap="square" rtlCol="0">
            <a:spAutoFit/>
          </a:bodyPr>
          <a:lstStyle/>
          <a:p>
            <a:pPr algn="ctr"/>
            <a:r>
              <a:rPr lang="en-US" dirty="0"/>
              <a:t>Where do these fit in? Which layers do we need?</a:t>
            </a:r>
          </a:p>
        </p:txBody>
      </p:sp>
      <p:sp>
        <p:nvSpPr>
          <p:cNvPr id="6" name="TextBox 5">
            <a:extLst>
              <a:ext uri="{FF2B5EF4-FFF2-40B4-BE49-F238E27FC236}">
                <a16:creationId xmlns:a16="http://schemas.microsoft.com/office/drawing/2014/main" id="{70914A83-6499-7941-71EE-25163921A854}"/>
              </a:ext>
            </a:extLst>
          </p:cNvPr>
          <p:cNvSpPr txBox="1"/>
          <p:nvPr/>
        </p:nvSpPr>
        <p:spPr>
          <a:xfrm>
            <a:off x="6030439" y="1624747"/>
            <a:ext cx="5530500" cy="646331"/>
          </a:xfrm>
          <a:prstGeom prst="rect">
            <a:avLst/>
          </a:prstGeom>
          <a:noFill/>
        </p:spPr>
        <p:txBody>
          <a:bodyPr wrap="square" rtlCol="0">
            <a:spAutoFit/>
          </a:bodyPr>
          <a:lstStyle/>
          <a:p>
            <a:pPr algn="ctr"/>
            <a:r>
              <a:rPr lang="en-US" dirty="0"/>
              <a:t>CA Baseline constraints may need to be relaxed further to be considered truly use case agnostic</a:t>
            </a:r>
          </a:p>
        </p:txBody>
      </p:sp>
      <p:sp>
        <p:nvSpPr>
          <p:cNvPr id="11" name="Rectangle 10">
            <a:extLst>
              <a:ext uri="{FF2B5EF4-FFF2-40B4-BE49-F238E27FC236}">
                <a16:creationId xmlns:a16="http://schemas.microsoft.com/office/drawing/2014/main" id="{D880D102-D488-4D9E-C173-F905AC83A7FD}"/>
              </a:ext>
            </a:extLst>
          </p:cNvPr>
          <p:cNvSpPr/>
          <p:nvPr/>
        </p:nvSpPr>
        <p:spPr>
          <a:xfrm>
            <a:off x="6543049" y="4041166"/>
            <a:ext cx="1815514" cy="50945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CA Core Patient – Patient Access</a:t>
            </a:r>
          </a:p>
        </p:txBody>
      </p:sp>
    </p:spTree>
    <p:extLst>
      <p:ext uri="{BB962C8B-B14F-4D97-AF65-F5344CB8AC3E}">
        <p14:creationId xmlns:p14="http://schemas.microsoft.com/office/powerpoint/2010/main" val="30013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normAutofit/>
          </a:bodyPr>
          <a:lstStyle/>
          <a:p>
            <a:r>
              <a:rPr lang="en-US" dirty="0"/>
              <a:t>Process</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a:spcBef>
                <a:spcPts val="0"/>
              </a:spcBef>
            </a:pPr>
            <a:r>
              <a:rPr lang="en-US" sz="1900" dirty="0"/>
              <a:t>Announcement in January/February about the pan-Canadian Data Model and CA Core+</a:t>
            </a:r>
          </a:p>
          <a:p>
            <a:pPr>
              <a:spcBef>
                <a:spcPts val="0"/>
              </a:spcBef>
            </a:pPr>
            <a:r>
              <a:rPr lang="en-US" sz="1900" dirty="0"/>
              <a:t>February Presentation followed by FAQ published a few weeks later</a:t>
            </a:r>
          </a:p>
          <a:p>
            <a:pPr>
              <a:spcBef>
                <a:spcPts val="0"/>
              </a:spcBef>
            </a:pPr>
            <a:r>
              <a:rPr lang="en-US" sz="1900" dirty="0"/>
              <a:t>Concerns raised in FAQ about the CA Baseline being retired</a:t>
            </a:r>
          </a:p>
          <a:p>
            <a:pPr lvl="1">
              <a:spcBef>
                <a:spcPts val="0"/>
              </a:spcBef>
            </a:pPr>
            <a:r>
              <a:rPr lang="en-US" sz="1500" dirty="0"/>
              <a:t>Asks for clarity and feedback on FAQ</a:t>
            </a:r>
          </a:p>
          <a:p>
            <a:pPr>
              <a:spcBef>
                <a:spcPts val="0"/>
              </a:spcBef>
            </a:pPr>
            <a:r>
              <a:rPr lang="en-US" sz="1900" dirty="0"/>
              <a:t>Started our Community Governance Discussions with a Set of Structured Questions to Evaluate Concerns and Identify Path Forward</a:t>
            </a:r>
            <a:endParaRPr lang="en-US" sz="1800" dirty="0">
              <a:latin typeface="Calibri" panose="020F0502020204030204" pitchFamily="34" charset="0"/>
            </a:endParaRPr>
          </a:p>
          <a:p>
            <a:pPr marL="457200" lvl="1">
              <a:spcBef>
                <a:spcPts val="0"/>
              </a:spcBef>
            </a:pPr>
            <a:r>
              <a:rPr lang="en-US" sz="1500" dirty="0">
                <a:latin typeface="Calibri" panose="020F0502020204030204" pitchFamily="34" charset="0"/>
              </a:rPr>
              <a:t>Examine </a:t>
            </a:r>
            <a:r>
              <a:rPr lang="en-US" sz="1500" b="1" dirty="0">
                <a:latin typeface="Calibri" panose="020F0502020204030204" pitchFamily="34" charset="0"/>
              </a:rPr>
              <a:t>whether maintaining </a:t>
            </a:r>
            <a:r>
              <a:rPr lang="en-US" sz="1500" dirty="0">
                <a:latin typeface="Calibri" panose="020F0502020204030204" pitchFamily="34" charset="0"/>
              </a:rPr>
              <a:t>the CA Baseline is necessary </a:t>
            </a:r>
            <a:r>
              <a:rPr lang="en-US" sz="1500" b="1" dirty="0">
                <a:latin typeface="Calibri" panose="020F0502020204030204" pitchFamily="34" charset="0"/>
              </a:rPr>
              <a:t>if its rules are subsumed </a:t>
            </a:r>
            <a:r>
              <a:rPr lang="en-US" sz="1500" dirty="0">
                <a:latin typeface="Calibri" panose="020F0502020204030204" pitchFamily="34" charset="0"/>
              </a:rPr>
              <a:t>(duplicate with less power for change) – looking at technical and communal aspects </a:t>
            </a:r>
            <a:endParaRPr lang="en-US" sz="1300" dirty="0">
              <a:latin typeface="Calibri" panose="020F0502020204030204" pitchFamily="34" charset="0"/>
            </a:endParaRPr>
          </a:p>
          <a:p>
            <a:pPr marL="457200" lvl="1">
              <a:spcBef>
                <a:spcPts val="0"/>
              </a:spcBef>
            </a:pPr>
            <a:r>
              <a:rPr lang="en-US" sz="1500" dirty="0">
                <a:latin typeface="Calibri" panose="020F0502020204030204" pitchFamily="34" charset="0"/>
              </a:rPr>
              <a:t>Identify </a:t>
            </a:r>
            <a:r>
              <a:rPr lang="en-US" sz="1500" b="1" dirty="0">
                <a:latin typeface="Calibri" panose="020F0502020204030204" pitchFamily="34" charset="0"/>
              </a:rPr>
              <a:t>how scope of each guide impacts our recommendation </a:t>
            </a:r>
            <a:r>
              <a:rPr lang="en-US" sz="1500" dirty="0">
                <a:latin typeface="Calibri" panose="020F0502020204030204" pitchFamily="34" charset="0"/>
              </a:rPr>
              <a:t>on relationship between CA Baseline &amp; Core+</a:t>
            </a:r>
          </a:p>
          <a:p>
            <a:pPr marL="457200" lvl="1">
              <a:spcBef>
                <a:spcPts val="0"/>
              </a:spcBef>
            </a:pPr>
            <a:r>
              <a:rPr lang="en-US" sz="1500" dirty="0">
                <a:latin typeface="Calibri" panose="020F0502020204030204" pitchFamily="34" charset="0"/>
              </a:rPr>
              <a:t>Examine the </a:t>
            </a:r>
            <a:r>
              <a:rPr lang="en-US" sz="1500" b="1" dirty="0">
                <a:latin typeface="Calibri" panose="020F0502020204030204" pitchFamily="34" charset="0"/>
              </a:rPr>
              <a:t>established options for conveying relationships</a:t>
            </a:r>
            <a:endParaRPr lang="en-US" sz="1300" dirty="0">
              <a:latin typeface="Calibri" panose="020F0502020204030204" pitchFamily="34" charset="0"/>
            </a:endParaRPr>
          </a:p>
          <a:p>
            <a:pPr marL="914400" lvl="2">
              <a:spcBef>
                <a:spcPts val="0"/>
              </a:spcBef>
            </a:pPr>
            <a:r>
              <a:rPr lang="en-US" sz="1300" dirty="0">
                <a:latin typeface="Calibri" panose="020F0502020204030204" pitchFamily="34" charset="0"/>
              </a:rPr>
              <a:t>Focusing </a:t>
            </a:r>
            <a:r>
              <a:rPr lang="en-US" sz="1300" b="1" dirty="0">
                <a:latin typeface="Calibri" panose="020F0502020204030204" pitchFamily="34" charset="0"/>
              </a:rPr>
              <a:t>on impacts of derivative relationship </a:t>
            </a:r>
            <a:r>
              <a:rPr lang="en-US" sz="1300" dirty="0">
                <a:latin typeface="Calibri" panose="020F0502020204030204" pitchFamily="34" charset="0"/>
              </a:rPr>
              <a:t>given discussions at </a:t>
            </a:r>
            <a:r>
              <a:rPr lang="en-US" sz="1300" b="1" dirty="0">
                <a:latin typeface="Calibri" panose="020F0502020204030204" pitchFamily="34" charset="0"/>
              </a:rPr>
              <a:t>HL7 International to set these expectations within the definitions</a:t>
            </a:r>
          </a:p>
          <a:p>
            <a:pPr marL="914400" lvl="2">
              <a:spcBef>
                <a:spcPts val="0"/>
              </a:spcBef>
            </a:pPr>
            <a:r>
              <a:rPr lang="en-US" sz="1300" b="1" dirty="0">
                <a:latin typeface="Calibri" panose="020F0502020204030204" pitchFamily="34" charset="0"/>
              </a:rPr>
              <a:t>Technical and Governance Risks/Benefits</a:t>
            </a:r>
            <a:r>
              <a:rPr lang="en-US" sz="1300" dirty="0">
                <a:latin typeface="Calibri" panose="020F0502020204030204" pitchFamily="34" charset="0"/>
              </a:rPr>
              <a:t> to pursuing a derivative relationship</a:t>
            </a:r>
          </a:p>
          <a:p>
            <a:pPr marL="914400" lvl="2">
              <a:spcBef>
                <a:spcPts val="0"/>
              </a:spcBef>
            </a:pPr>
            <a:r>
              <a:rPr lang="en-US" sz="1300" dirty="0">
                <a:latin typeface="Calibri" panose="020F0502020204030204" pitchFamily="34" charset="0"/>
              </a:rPr>
              <a:t>Whether internal or external </a:t>
            </a:r>
            <a:r>
              <a:rPr lang="en-US" sz="1300" b="1" dirty="0">
                <a:latin typeface="Calibri" panose="020F0502020204030204" pitchFamily="34" charset="0"/>
              </a:rPr>
              <a:t>variables change these risks/benefits</a:t>
            </a:r>
          </a:p>
          <a:p>
            <a:pPr marL="0">
              <a:spcBef>
                <a:spcPts val="0"/>
              </a:spcBef>
            </a:pPr>
            <a:r>
              <a:rPr lang="en-US" sz="1800" dirty="0">
                <a:latin typeface="Calibri" panose="020F0502020204030204" pitchFamily="34" charset="0"/>
              </a:rPr>
              <a:t>Summarize what has been discussed and outline recommendations for next steps with CA Baseline</a:t>
            </a:r>
          </a:p>
          <a:p>
            <a:pPr marL="0">
              <a:spcBef>
                <a:spcPts val="0"/>
              </a:spcBef>
            </a:pPr>
            <a:r>
              <a:rPr lang="en-US" sz="1800" dirty="0">
                <a:latin typeface="Calibri" panose="020F0502020204030204" pitchFamily="34" charset="0"/>
              </a:rPr>
              <a:t>Validate these with the group, refine,  then share them with impacted parties</a:t>
            </a:r>
          </a:p>
        </p:txBody>
      </p:sp>
    </p:spTree>
    <p:extLst>
      <p:ext uri="{BB962C8B-B14F-4D97-AF65-F5344CB8AC3E}">
        <p14:creationId xmlns:p14="http://schemas.microsoft.com/office/powerpoint/2010/main" val="3648774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t>Is Mutual Exclusivity Necessary – and how can we avoid the conditions in which it is?</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0" indent="0">
              <a:spcBef>
                <a:spcPts val="0"/>
              </a:spcBef>
              <a:buNone/>
            </a:pPr>
            <a:r>
              <a:rPr lang="en-US" sz="1800" dirty="0">
                <a:latin typeface="Calibri" panose="020F0502020204030204" pitchFamily="34" charset="0"/>
              </a:rPr>
              <a:t>Is there a future where a Base or Baseline no longer is needed to achieve our goal of “exposing the implementation guide and vendor community to what concepts can be expected to be supported across jurisdictions today.” and the outcome of “concepts that were common across existing implementations become ubiquitous in future implementations.”</a:t>
            </a:r>
          </a:p>
          <a:p>
            <a:pPr marL="0">
              <a:spcBef>
                <a:spcPts val="0"/>
              </a:spcBef>
            </a:pPr>
            <a:endParaRPr lang="en-US" sz="1800" dirty="0">
              <a:latin typeface="Calibri" panose="020F0502020204030204" pitchFamily="34" charset="0"/>
            </a:endParaRPr>
          </a:p>
          <a:p>
            <a:pPr marL="0" indent="0">
              <a:spcBef>
                <a:spcPts val="0"/>
              </a:spcBef>
              <a:buNone/>
            </a:pPr>
            <a:r>
              <a:rPr lang="en-US" sz="1800" dirty="0">
                <a:latin typeface="Calibri" panose="020F0502020204030204" pitchFamily="34" charset="0"/>
              </a:rPr>
              <a:t>Does our ability to fulfill our goals and achieve outcomes change based on the presence of other national/domain guides in our community?</a:t>
            </a:r>
          </a:p>
          <a:p>
            <a:pPr marL="457200" lvl="1">
              <a:spcBef>
                <a:spcPts val="0"/>
              </a:spcBef>
            </a:pPr>
            <a:r>
              <a:rPr lang="en-US" sz="1500" dirty="0">
                <a:latin typeface="Calibri" panose="020F0502020204030204" pitchFamily="34" charset="0"/>
              </a:rPr>
              <a:t>Will </a:t>
            </a:r>
            <a:r>
              <a:rPr lang="en-US" sz="1500" b="1" dirty="0">
                <a:latin typeface="Calibri" panose="020F0502020204030204" pitchFamily="34" charset="0"/>
              </a:rPr>
              <a:t>depend on positioning and scope of other guides (and ensuring Baseline use case agnostic scope)</a:t>
            </a:r>
          </a:p>
          <a:p>
            <a:pPr marL="457200" lvl="1">
              <a:spcBef>
                <a:spcPts val="0"/>
              </a:spcBef>
            </a:pPr>
            <a:r>
              <a:rPr lang="en-US" sz="1500" b="1" dirty="0">
                <a:latin typeface="Calibri" panose="020F0502020204030204" pitchFamily="34" charset="0"/>
              </a:rPr>
              <a:t>Redundancy/duplication of profiles should be avoided</a:t>
            </a:r>
          </a:p>
          <a:p>
            <a:pPr marL="457200" lvl="1">
              <a:spcBef>
                <a:spcPts val="0"/>
              </a:spcBef>
            </a:pPr>
            <a:r>
              <a:rPr lang="en-US" sz="1600" dirty="0">
                <a:latin typeface="Calibri" panose="020F0502020204030204" pitchFamily="34" charset="0"/>
              </a:rPr>
              <a:t>Not being use case agnostic poses a challenge for asking Core or other national domain guides to derive or align to us</a:t>
            </a:r>
            <a:endParaRPr lang="en-US" sz="1500" b="1" dirty="0">
              <a:latin typeface="Calibri" panose="020F0502020204030204" pitchFamily="34" charset="0"/>
            </a:endParaRPr>
          </a:p>
          <a:p>
            <a:pPr marL="914400" lvl="2">
              <a:spcBef>
                <a:spcPts val="0"/>
              </a:spcBef>
            </a:pPr>
            <a:r>
              <a:rPr lang="en-US" sz="1400" b="1" dirty="0">
                <a:latin typeface="Calibri" panose="020F0502020204030204" pitchFamily="34" charset="0"/>
              </a:rPr>
              <a:t>True use case agnosticism</a:t>
            </a:r>
            <a:r>
              <a:rPr lang="en-US" sz="1400" dirty="0">
                <a:latin typeface="Calibri" panose="020F0502020204030204" pitchFamily="34" charset="0"/>
              </a:rPr>
              <a:t> might not be where we are at with the baseline if we have constraints  - </a:t>
            </a:r>
            <a:r>
              <a:rPr lang="en-US" sz="1400" u="sng" dirty="0">
                <a:latin typeface="Calibri" panose="020F0502020204030204" pitchFamily="34" charset="0"/>
              </a:rPr>
              <a:t>Other National Bases have much less constraints</a:t>
            </a:r>
            <a:endParaRPr lang="en-US" sz="1400" dirty="0">
              <a:latin typeface="Calibri" panose="020F0502020204030204" pitchFamily="34" charset="0"/>
            </a:endParaRPr>
          </a:p>
          <a:p>
            <a:pPr marL="457200" lvl="1">
              <a:spcBef>
                <a:spcPts val="0"/>
              </a:spcBef>
            </a:pPr>
            <a:r>
              <a:rPr lang="en-US" sz="1500" dirty="0">
                <a:latin typeface="Calibri" panose="020F0502020204030204" pitchFamily="34" charset="0"/>
              </a:rPr>
              <a:t>If we continue as a set of artifacts that is useful to Core/Mores we need to continue actively vetting whether we’re maintaining use case agnosticism </a:t>
            </a:r>
            <a:r>
              <a:rPr lang="en-US" sz="1400" dirty="0">
                <a:latin typeface="Calibri" panose="020F0502020204030204" pitchFamily="34" charset="0"/>
              </a:rPr>
              <a:t>– needs to be a foundational process to ensure that requests for changes are handled in a transparent manner</a:t>
            </a:r>
          </a:p>
          <a:p>
            <a:pPr marL="457200" lvl="1">
              <a:spcBef>
                <a:spcPts val="0"/>
              </a:spcBef>
            </a:pPr>
            <a:r>
              <a:rPr lang="en-US" sz="1500" dirty="0">
                <a:latin typeface="Calibri" panose="020F0502020204030204" pitchFamily="34" charset="0"/>
              </a:rPr>
              <a:t>There are some </a:t>
            </a:r>
            <a:r>
              <a:rPr lang="en-US" sz="1500" b="1" dirty="0">
                <a:latin typeface="Calibri" panose="020F0502020204030204" pitchFamily="34" charset="0"/>
              </a:rPr>
              <a:t>benefits beyond profile consistency </a:t>
            </a:r>
            <a:r>
              <a:rPr lang="en-US" sz="1500" dirty="0">
                <a:latin typeface="Calibri" panose="020F0502020204030204" pitchFamily="34" charset="0"/>
              </a:rPr>
              <a:t>that the CA Baseline provides (e.g., business &amp; technical information sharing and coordination amongst peers, community building, learning FHIR) – these need to be considered</a:t>
            </a:r>
          </a:p>
        </p:txBody>
      </p:sp>
    </p:spTree>
    <p:extLst>
      <p:ext uri="{BB962C8B-B14F-4D97-AF65-F5344CB8AC3E}">
        <p14:creationId xmlns:p14="http://schemas.microsoft.com/office/powerpoint/2010/main" val="971390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normAutofit fontScale="90000"/>
          </a:bodyPr>
          <a:lstStyle/>
          <a:p>
            <a:r>
              <a:rPr lang="en-US" sz="4400" dirty="0">
                <a:latin typeface="Calibri" panose="020F0502020204030204" pitchFamily="34" charset="0"/>
              </a:rPr>
              <a:t>How do the scopes of Baseline &amp; Core impact decision on whether to continue the Baseline?</a:t>
            </a:r>
            <a:endParaRPr lang="en-US" dirty="0"/>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457200" lvl="1">
              <a:spcBef>
                <a:spcPts val="0"/>
              </a:spcBef>
            </a:pPr>
            <a:r>
              <a:rPr lang="en-US" sz="1600" b="1" dirty="0">
                <a:latin typeface="Calibri" panose="020F0502020204030204" pitchFamily="34" charset="0"/>
              </a:rPr>
              <a:t>If the Core subsumed constraints in the CA Baseline (X) and was use case agnostic (X) then…. </a:t>
            </a:r>
          </a:p>
          <a:p>
            <a:pPr marL="914400" lvl="2">
              <a:spcBef>
                <a:spcPts val="0"/>
              </a:spcBef>
            </a:pPr>
            <a:r>
              <a:rPr lang="en-US" sz="1600" dirty="0">
                <a:latin typeface="Calibri" panose="020F0502020204030204" pitchFamily="34" charset="0"/>
              </a:rPr>
              <a:t>If consumed and a mechanism for community input &amp; trusted processes – no concerns with the Baseline retiring (other than losing some of our passive benefits being on calls together)</a:t>
            </a:r>
          </a:p>
          <a:p>
            <a:pPr marL="914400" lvl="2">
              <a:spcBef>
                <a:spcPts val="0"/>
              </a:spcBef>
            </a:pPr>
            <a:r>
              <a:rPr lang="en-US" sz="1600" dirty="0">
                <a:latin typeface="Calibri" panose="020F0502020204030204" pitchFamily="34" charset="0"/>
              </a:rPr>
              <a:t>Would have to feel confident in the process and that input of community authors concerns are considered and addressed. </a:t>
            </a:r>
          </a:p>
          <a:p>
            <a:pPr marL="457200" lvl="1">
              <a:spcBef>
                <a:spcPts val="0"/>
              </a:spcBef>
            </a:pPr>
            <a:r>
              <a:rPr lang="en-US" sz="1600" b="1" dirty="0">
                <a:latin typeface="Calibri" panose="020F0502020204030204" pitchFamily="34" charset="0"/>
              </a:rPr>
              <a:t>If the Core subsumed constraints in the CA Baseline (X) and was use case agnostic plus additional desired constraints (X+) then…. </a:t>
            </a:r>
          </a:p>
          <a:p>
            <a:pPr marL="914400" lvl="2">
              <a:spcBef>
                <a:spcPts val="0"/>
              </a:spcBef>
            </a:pPr>
            <a:r>
              <a:rPr lang="en-US" sz="1600" dirty="0">
                <a:latin typeface="Calibri" panose="020F0502020204030204" pitchFamily="34" charset="0"/>
              </a:rPr>
              <a:t>If consumed and a mechanism for community input &amp; trusted processes – no concerns with the Baseline retiring (other than losing some of our passive benefits being on calls together)</a:t>
            </a:r>
          </a:p>
          <a:p>
            <a:pPr marL="914400" lvl="2">
              <a:spcBef>
                <a:spcPts val="0"/>
              </a:spcBef>
            </a:pPr>
            <a:r>
              <a:rPr lang="en-US" sz="1600" dirty="0">
                <a:latin typeface="Calibri" panose="020F0502020204030204" pitchFamily="34" charset="0"/>
              </a:rPr>
              <a:t>Would have to feel confident in the process and that input of community authors concerns are considered and addressed. </a:t>
            </a:r>
          </a:p>
          <a:p>
            <a:pPr marL="457200" lvl="1">
              <a:spcBef>
                <a:spcPts val="0"/>
              </a:spcBef>
            </a:pPr>
            <a:r>
              <a:rPr lang="en-US" sz="1600" b="1" dirty="0">
                <a:latin typeface="Calibri" panose="020F0502020204030204" pitchFamily="34" charset="0"/>
              </a:rPr>
              <a:t>If the Core subsumed constraints in the CA Baseline (X) and wasn’t use case agnostic (X, Y) then…</a:t>
            </a:r>
          </a:p>
          <a:p>
            <a:pPr marL="914400" lvl="2">
              <a:spcBef>
                <a:spcPts val="0"/>
              </a:spcBef>
            </a:pPr>
            <a:r>
              <a:rPr lang="en-US" sz="1600" i="1" dirty="0">
                <a:latin typeface="Calibri" panose="020F0502020204030204" pitchFamily="34" charset="0"/>
              </a:rPr>
              <a:t>Most likely initial scenario for CA Core+ – though it may become use case agnostic as more domains are tackled</a:t>
            </a:r>
          </a:p>
          <a:p>
            <a:pPr marL="914400" lvl="2">
              <a:spcBef>
                <a:spcPts val="0"/>
              </a:spcBef>
            </a:pPr>
            <a:r>
              <a:rPr lang="en-US" sz="1600" dirty="0">
                <a:latin typeface="Calibri" panose="020F0502020204030204" pitchFamily="34" charset="0"/>
              </a:rPr>
              <a:t>If consumed and a mechanism for community input &amp; trusted processes – the CA Baseline should remain but would need modify its approach and will need a way to push applicable implementors to the Core </a:t>
            </a:r>
            <a:r>
              <a:rPr lang="en-US" sz="1600" dirty="0">
                <a:highlight>
                  <a:srgbClr val="FFFF00"/>
                </a:highlight>
                <a:latin typeface="Calibri" panose="020F0502020204030204" pitchFamily="34" charset="0"/>
              </a:rPr>
              <a:t>(to be validated)</a:t>
            </a:r>
          </a:p>
          <a:p>
            <a:pPr marL="1371600" lvl="3">
              <a:spcBef>
                <a:spcPts val="0"/>
              </a:spcBef>
            </a:pPr>
            <a:r>
              <a:rPr lang="en-US" sz="1400" dirty="0">
                <a:latin typeface="Calibri" panose="020F0502020204030204" pitchFamily="34" charset="0"/>
              </a:rPr>
              <a:t>Would need a mechanism for the pushing implementers to the applicable guide</a:t>
            </a:r>
          </a:p>
          <a:p>
            <a:pPr marL="4572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If the Core subsumed constraints in the CA Baseline (X) and wasn’t use case agnostic (A, </a:t>
            </a:r>
            <a:r>
              <a:rPr lang="en-US" sz="1600" b="1" dirty="0">
                <a:solidFill>
                  <a:prstClr val="black"/>
                </a:solidFill>
                <a:latin typeface="Calibri" panose="020F0502020204030204" pitchFamily="34" charset="0"/>
              </a:rPr>
              <a:t>Z</a:t>
            </a: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then…</a:t>
            </a:r>
          </a:p>
          <a:p>
            <a:pPr marL="971550" lvl="2" indent="-285750">
              <a:spcBef>
                <a:spcPts val="0"/>
              </a:spcBef>
            </a:pPr>
            <a:r>
              <a:rPr lang="en-US" sz="1600" dirty="0">
                <a:latin typeface="Calibri" panose="020F0502020204030204" pitchFamily="34" charset="0"/>
              </a:rPr>
              <a:t> </a:t>
            </a:r>
          </a:p>
          <a:p>
            <a:pPr marL="685800" lvl="2" indent="0">
              <a:spcBef>
                <a:spcPts val="0"/>
              </a:spcBef>
              <a:buNone/>
            </a:pPr>
            <a:endParaRPr lang="en-US" sz="1000" dirty="0">
              <a:latin typeface="Calibri" panose="020F0502020204030204" pitchFamily="34" charset="0"/>
            </a:endParaRPr>
          </a:p>
        </p:txBody>
      </p:sp>
    </p:spTree>
    <p:extLst>
      <p:ext uri="{BB962C8B-B14F-4D97-AF65-F5344CB8AC3E}">
        <p14:creationId xmlns:p14="http://schemas.microsoft.com/office/powerpoint/2010/main" val="3913303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04C1FDC-281F-43CF-A762-3B96E314538E}"/>
              </a:ext>
            </a:extLst>
          </p:cNvPr>
          <p:cNvSpPr txBox="1">
            <a:spLocks/>
          </p:cNvSpPr>
          <p:nvPr/>
        </p:nvSpPr>
        <p:spPr>
          <a:xfrm>
            <a:off x="-7758" y="3959704"/>
            <a:ext cx="11404875" cy="1325563"/>
          </a:xfrm>
          <a:prstGeom prst="rect">
            <a:avLst/>
          </a:prstGeom>
        </p:spPr>
        <p:txBody>
          <a:bodyPr vert="horz" lIns="91440" tIns="45720" rIns="91440" bIns="45720" rtlCol="0" anchor="ctr">
            <a:normAutofit/>
          </a:bodyPr>
          <a:lstStyle>
            <a:lvl1pPr>
              <a:lnSpc>
                <a:spcPct val="90000"/>
              </a:lnSpc>
              <a:spcBef>
                <a:spcPct val="0"/>
              </a:spcBef>
              <a:buNone/>
              <a:defRPr sz="4400">
                <a:latin typeface="+mj-lt"/>
                <a:ea typeface="+mj-ea"/>
                <a:cs typeface="+mj-cs"/>
              </a:defRPr>
            </a:lvl1pPr>
          </a:lstStyle>
          <a:p>
            <a:endParaRPr lang="en-US" dirty="0"/>
          </a:p>
        </p:txBody>
      </p:sp>
      <p:graphicFrame>
        <p:nvGraphicFramePr>
          <p:cNvPr id="4" name="Diagram 3">
            <a:extLst>
              <a:ext uri="{FF2B5EF4-FFF2-40B4-BE49-F238E27FC236}">
                <a16:creationId xmlns:a16="http://schemas.microsoft.com/office/drawing/2014/main" id="{DDD63890-BED0-41A0-B9CB-7D39E1EDD65F}"/>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4A8D2702-5E96-4B49-BB3D-27DB1FAEA6F7}"/>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68F5D4E-3ADE-4E7D-BA7A-2D481D630995}"/>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519C893-851A-47E2-B2AF-C18B4EBDB7BB}"/>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41CA724-B590-41B9-8175-0F6F1960519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Content Placeholder 2">
            <a:extLst>
              <a:ext uri="{FF2B5EF4-FFF2-40B4-BE49-F238E27FC236}">
                <a16:creationId xmlns:a16="http://schemas.microsoft.com/office/drawing/2014/main" id="{3B4C6275-9FCC-D34A-9197-80190F0F022A}"/>
              </a:ext>
            </a:extLst>
          </p:cNvPr>
          <p:cNvSpPr txBox="1">
            <a:spLocks/>
          </p:cNvSpPr>
          <p:nvPr/>
        </p:nvSpPr>
        <p:spPr>
          <a:xfrm>
            <a:off x="655320" y="1381155"/>
            <a:ext cx="5645150" cy="17999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Informal Alignment Approach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Reviewing the StructureDefinition of the CA Baseline CI Build profile, inputting its constraints manually into your profile, and surfacing any constraints that need to be relaxed to CA Baseline issue log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3" name="Content Placeholder 2">
            <a:extLst>
              <a:ext uri="{FF2B5EF4-FFF2-40B4-BE49-F238E27FC236}">
                <a16:creationId xmlns:a16="http://schemas.microsoft.com/office/drawing/2014/main" id="{BFF9C5B4-8040-80C9-C95F-9F221D6A4E21}"/>
              </a:ext>
            </a:extLst>
          </p:cNvPr>
          <p:cNvSpPr txBox="1">
            <a:spLocks/>
          </p:cNvSpPr>
          <p:nvPr/>
        </p:nvSpPr>
        <p:spPr>
          <a:xfrm>
            <a:off x="655320" y="2722418"/>
            <a:ext cx="5645150" cy="14443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Instance Validation Approach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Profile to </a:t>
            </a:r>
            <a:r>
              <a:rPr kumimoji="0" lang="en-US" sz="14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meta.profile</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element in example messages, running through validator (e.g., FHIR Validator, Simplifier validation button, etc.)</a:t>
            </a:r>
          </a:p>
        </p:txBody>
      </p:sp>
      <p:sp>
        <p:nvSpPr>
          <p:cNvPr id="6" name="Content Placeholder 2">
            <a:extLst>
              <a:ext uri="{FF2B5EF4-FFF2-40B4-BE49-F238E27FC236}">
                <a16:creationId xmlns:a16="http://schemas.microsoft.com/office/drawing/2014/main" id="{D86BF5EE-D743-0602-AB9E-DAECD75B8F42}"/>
              </a:ext>
            </a:extLst>
          </p:cNvPr>
          <p:cNvSpPr txBox="1">
            <a:spLocks/>
          </p:cNvSpPr>
          <p:nvPr/>
        </p:nvSpPr>
        <p:spPr>
          <a:xfrm>
            <a:off x="655320" y="3999168"/>
            <a:ext cx="5645150" cy="13976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Implementation Guide Dependencies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Guide into </a:t>
            </a:r>
            <a:r>
              <a:rPr kumimoji="0" lang="en-US" sz="14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ImplementationGuide.dependsOn</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to allow your guide to point to CA Baseline profiles, terminology, extensions, etc. </a:t>
            </a:r>
          </a:p>
        </p:txBody>
      </p:sp>
      <p:sp>
        <p:nvSpPr>
          <p:cNvPr id="7" name="Content Placeholder 2">
            <a:extLst>
              <a:ext uri="{FF2B5EF4-FFF2-40B4-BE49-F238E27FC236}">
                <a16:creationId xmlns:a16="http://schemas.microsoft.com/office/drawing/2014/main" id="{F6123041-F330-E3FC-24D9-CF0E7BA33C8E}"/>
              </a:ext>
            </a:extLst>
          </p:cNvPr>
          <p:cNvSpPr txBox="1">
            <a:spLocks/>
          </p:cNvSpPr>
          <p:nvPr/>
        </p:nvSpPr>
        <p:spPr>
          <a:xfrm>
            <a:off x="655320" y="5193106"/>
            <a:ext cx="5645150" cy="13976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Re-Profiling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profile into </a:t>
            </a:r>
            <a:r>
              <a:rPr kumimoji="0" lang="en-US" sz="14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StructureDefinition.basedOn</a:t>
            </a:r>
            <a:r>
              <a:rPr kumimoji="0" lang="en-US" sz="1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to allow your profile to inherit constraints directly from CA Baseline w/o needing to include in differential</a:t>
            </a:r>
          </a:p>
        </p:txBody>
      </p:sp>
      <p:sp>
        <p:nvSpPr>
          <p:cNvPr id="8" name="Title 1">
            <a:extLst>
              <a:ext uri="{FF2B5EF4-FFF2-40B4-BE49-F238E27FC236}">
                <a16:creationId xmlns:a16="http://schemas.microsoft.com/office/drawing/2014/main" id="{D6DBBD47-AB16-0C96-6081-D78DA694042F}"/>
              </a:ext>
            </a:extLst>
          </p:cNvPr>
          <p:cNvSpPr txBox="1">
            <a:spLocks/>
          </p:cNvSpPr>
          <p:nvPr/>
        </p:nvSpPr>
        <p:spPr>
          <a:xfrm>
            <a:off x="838200" y="365125"/>
            <a:ext cx="10515600" cy="1325563"/>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a:latin typeface="Calibri" panose="020F0502020204030204" pitchFamily="34" charset="0"/>
              </a:rPr>
              <a:t>Established Options for Conveying Relationship</a:t>
            </a:r>
          </a:p>
        </p:txBody>
      </p:sp>
    </p:spTree>
    <p:extLst>
      <p:ext uri="{BB962C8B-B14F-4D97-AF65-F5344CB8AC3E}">
        <p14:creationId xmlns:p14="http://schemas.microsoft.com/office/powerpoint/2010/main" val="3342336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noAutofit/>
          </a:bodyPr>
          <a:lstStyle/>
          <a:p>
            <a:pPr marL="0" indent="0">
              <a:spcBef>
                <a:spcPts val="0"/>
              </a:spcBef>
              <a:buNone/>
            </a:pPr>
            <a:r>
              <a:rPr lang="en-US" sz="3600" dirty="0">
                <a:latin typeface="Calibri" panose="020F0502020204030204" pitchFamily="34" charset="0"/>
              </a:rPr>
              <a:t>Do a Base or a Baseline have to be a formal derivation point for Cores &amp; Mores – benefits vs risks? </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wrap="square">
            <a:normAutofit fontScale="85000" lnSpcReduction="10000"/>
          </a:bodyPr>
          <a:lstStyle/>
          <a:p>
            <a:pPr marL="0">
              <a:spcBef>
                <a:spcPts val="0"/>
              </a:spcBef>
            </a:pPr>
            <a:r>
              <a:rPr lang="en-US" sz="2000" dirty="0">
                <a:latin typeface="Calibri" panose="020F0502020204030204" pitchFamily="34" charset="0"/>
              </a:rPr>
              <a:t>Need to explore the formal derived relationship given discussions happening at HL7 International about a formal definition including derived relationship expectations </a:t>
            </a:r>
          </a:p>
          <a:p>
            <a:pPr marL="0" indent="0">
              <a:spcBef>
                <a:spcPts val="0"/>
              </a:spcBef>
              <a:buNone/>
            </a:pPr>
            <a:endParaRPr lang="en-US" sz="2000" dirty="0">
              <a:latin typeface="Calibri" panose="020F0502020204030204" pitchFamily="34" charset="0"/>
            </a:endParaRPr>
          </a:p>
          <a:p>
            <a:pPr marL="0">
              <a:spcBef>
                <a:spcPts val="0"/>
              </a:spcBef>
            </a:pPr>
            <a:r>
              <a:rPr lang="en-US" sz="2000" dirty="0">
                <a:latin typeface="Calibri" panose="020F0502020204030204" pitchFamily="34" charset="0"/>
              </a:rPr>
              <a:t>Benefits of a Core formal deriving from a Base:</a:t>
            </a:r>
          </a:p>
          <a:p>
            <a:pPr marL="457200" lvl="1">
              <a:spcBef>
                <a:spcPts val="0"/>
              </a:spcBef>
            </a:pPr>
            <a:r>
              <a:rPr lang="en-US" sz="2000" b="1" dirty="0">
                <a:latin typeface="Calibri" panose="020F0502020204030204" pitchFamily="34" charset="0"/>
              </a:rPr>
              <a:t>Ensures consistency </a:t>
            </a:r>
            <a:r>
              <a:rPr lang="en-US" sz="2000" dirty="0">
                <a:latin typeface="Calibri" panose="020F0502020204030204" pitchFamily="34" charset="0"/>
              </a:rPr>
              <a:t>to make it easier for vendors to implement against our collective guides</a:t>
            </a:r>
          </a:p>
          <a:p>
            <a:pPr marL="457200" lvl="1">
              <a:spcBef>
                <a:spcPts val="0"/>
              </a:spcBef>
            </a:pPr>
            <a:r>
              <a:rPr lang="en-US" sz="2000" dirty="0">
                <a:latin typeface="Calibri" panose="020F0502020204030204" pitchFamily="34" charset="0"/>
              </a:rPr>
              <a:t>Sets the fundamental common concepts we need without a specific use case – </a:t>
            </a:r>
            <a:r>
              <a:rPr lang="en-US" sz="2000" b="1" dirty="0">
                <a:latin typeface="Calibri" panose="020F0502020204030204" pitchFamily="34" charset="0"/>
              </a:rPr>
              <a:t>allows implementations who are not covered by the use cases </a:t>
            </a:r>
            <a:r>
              <a:rPr lang="en-US" sz="2000" dirty="0">
                <a:latin typeface="Calibri" panose="020F0502020204030204" pitchFamily="34" charset="0"/>
              </a:rPr>
              <a:t>(temporarily or in the future) in other guides to have </a:t>
            </a:r>
            <a:r>
              <a:rPr lang="en-US" sz="2000" b="1" dirty="0">
                <a:latin typeface="Calibri" panose="020F0502020204030204" pitchFamily="34" charset="0"/>
              </a:rPr>
              <a:t>common starting point </a:t>
            </a:r>
          </a:p>
          <a:p>
            <a:pPr marL="457200" lvl="1">
              <a:spcBef>
                <a:spcPts val="0"/>
              </a:spcBef>
            </a:pPr>
            <a:r>
              <a:rPr lang="en-US" sz="2000" dirty="0">
                <a:latin typeface="Calibri" panose="020F0502020204030204" pitchFamily="34" charset="0"/>
              </a:rPr>
              <a:t>Use case agnosticism helps to reduce </a:t>
            </a:r>
            <a:r>
              <a:rPr lang="en-US" sz="2000" b="1" dirty="0">
                <a:latin typeface="Calibri" panose="020F0502020204030204" pitchFamily="34" charset="0"/>
              </a:rPr>
              <a:t>risks that occur when implementers review each others use case driven guides (that aren’t scoped exactly the same)</a:t>
            </a:r>
          </a:p>
          <a:p>
            <a:pPr marL="457200" lvl="1">
              <a:spcBef>
                <a:spcPts val="0"/>
              </a:spcBef>
            </a:pPr>
            <a:r>
              <a:rPr lang="en-US" sz="2000" dirty="0">
                <a:latin typeface="Calibri" panose="020F0502020204030204" pitchFamily="34" charset="0"/>
              </a:rPr>
              <a:t>Allows for faster comparison between guides by removing need to assess functionally </a:t>
            </a:r>
            <a:r>
              <a:rPr lang="en-US" sz="2000" u="sng" dirty="0">
                <a:latin typeface="Calibri" panose="020F0502020204030204" pitchFamily="34" charset="0"/>
              </a:rPr>
              <a:t>claimed </a:t>
            </a:r>
            <a:r>
              <a:rPr lang="en-US" sz="2000" dirty="0">
                <a:latin typeface="Calibri" panose="020F0502020204030204" pitchFamily="34" charset="0"/>
              </a:rPr>
              <a:t>commonalities </a:t>
            </a:r>
          </a:p>
          <a:p>
            <a:pPr marL="457200" lvl="1">
              <a:spcBef>
                <a:spcPts val="0"/>
              </a:spcBef>
            </a:pPr>
            <a:endParaRPr lang="en-US" sz="1600" dirty="0">
              <a:latin typeface="Calibri" panose="020F0502020204030204" pitchFamily="34" charset="0"/>
            </a:endParaRPr>
          </a:p>
          <a:p>
            <a:pPr marL="457200" lvl="1">
              <a:spcBef>
                <a:spcPts val="0"/>
              </a:spcBef>
            </a:pPr>
            <a:endParaRPr lang="en-US" sz="1450" dirty="0">
              <a:latin typeface="Calibri" panose="020F0502020204030204" pitchFamily="34" charset="0"/>
            </a:endParaRPr>
          </a:p>
          <a:p>
            <a:pPr marL="0">
              <a:spcBef>
                <a:spcPts val="0"/>
              </a:spcBef>
            </a:pPr>
            <a:r>
              <a:rPr lang="en-US" sz="2000" dirty="0">
                <a:latin typeface="Calibri" panose="020F0502020204030204" pitchFamily="34" charset="0"/>
              </a:rPr>
              <a:t>Risks of a Core formal deriving from a Base:</a:t>
            </a:r>
          </a:p>
          <a:p>
            <a:pPr marL="457200" lvl="1">
              <a:spcBef>
                <a:spcPts val="0"/>
              </a:spcBef>
            </a:pPr>
            <a:r>
              <a:rPr lang="en-US" sz="2000" dirty="0">
                <a:latin typeface="Calibri" panose="020F0502020204030204" pitchFamily="34" charset="0"/>
              </a:rPr>
              <a:t>If using the most current – </a:t>
            </a:r>
            <a:r>
              <a:rPr lang="en-US" sz="2000" b="1" dirty="0">
                <a:latin typeface="Calibri" panose="020F0502020204030204" pitchFamily="34" charset="0"/>
              </a:rPr>
              <a:t>any issues around instability / bugs are inherited downstream</a:t>
            </a:r>
            <a:r>
              <a:rPr lang="en-US" sz="2000" dirty="0">
                <a:latin typeface="Calibri" panose="020F0502020204030204" pitchFamily="34" charset="0"/>
              </a:rPr>
              <a:t>, and </a:t>
            </a:r>
            <a:r>
              <a:rPr lang="en-US" sz="2000" b="1" dirty="0">
                <a:latin typeface="Calibri" panose="020F0502020204030204" pitchFamily="34" charset="0"/>
              </a:rPr>
              <a:t>necessitates continued review to determine if changes bring your implementation out of conformance </a:t>
            </a:r>
            <a:r>
              <a:rPr lang="en-US" sz="2000" dirty="0">
                <a:latin typeface="Calibri" panose="020F0502020204030204" pitchFamily="34" charset="0"/>
              </a:rPr>
              <a:t>(e.g., required concept that a child guide does not require)</a:t>
            </a:r>
          </a:p>
          <a:p>
            <a:pPr marL="914400" lvl="2">
              <a:spcBef>
                <a:spcPts val="0"/>
              </a:spcBef>
            </a:pPr>
            <a:r>
              <a:rPr lang="en-US" sz="1600" dirty="0">
                <a:latin typeface="Calibri" panose="020F0502020204030204" pitchFamily="34" charset="0"/>
              </a:rPr>
              <a:t>If using stable versions: still requires continued review </a:t>
            </a:r>
          </a:p>
          <a:p>
            <a:pPr marL="914400" lvl="2">
              <a:spcBef>
                <a:spcPts val="0"/>
              </a:spcBef>
            </a:pPr>
            <a:r>
              <a:rPr lang="en-US" sz="1600" dirty="0">
                <a:latin typeface="Calibri" panose="020F0502020204030204" pitchFamily="34" charset="0"/>
              </a:rPr>
              <a:t>As layers are added: software dependency management risks are incurred</a:t>
            </a:r>
            <a:r>
              <a:rPr lang="en-US" sz="1600" b="1" dirty="0">
                <a:latin typeface="Calibri" panose="020F0502020204030204" pitchFamily="34" charset="0"/>
              </a:rPr>
              <a:t>– particularly if the various layers have different governing bodies/processes that the most downstream guide doesn’t have control over </a:t>
            </a:r>
          </a:p>
          <a:p>
            <a:pPr marL="457200" lvl="1">
              <a:spcBef>
                <a:spcPts val="0"/>
              </a:spcBef>
            </a:pPr>
            <a:r>
              <a:rPr lang="en-US" sz="2000" dirty="0">
                <a:latin typeface="Calibri" panose="020F0502020204030204" pitchFamily="34" charset="0"/>
              </a:rPr>
              <a:t>If the artefact that necessitates inheritance doesn’t have the input from the various guides (that would have to inherit its rules) creates issues that </a:t>
            </a:r>
            <a:r>
              <a:rPr lang="en-US" sz="2000" b="1" dirty="0">
                <a:latin typeface="Calibri" panose="020F0502020204030204" pitchFamily="34" charset="0"/>
              </a:rPr>
              <a:t>organically result in variances</a:t>
            </a:r>
            <a:r>
              <a:rPr lang="en-US" sz="2000" dirty="0">
                <a:latin typeface="Calibri" panose="020F0502020204030204" pitchFamily="34" charset="0"/>
              </a:rPr>
              <a:t> </a:t>
            </a:r>
          </a:p>
          <a:p>
            <a:pPr marL="914400" lvl="2">
              <a:spcBef>
                <a:spcPts val="0"/>
              </a:spcBef>
            </a:pPr>
            <a:endParaRPr lang="en-US" sz="1600" dirty="0">
              <a:latin typeface="Calibri" panose="020F0502020204030204" pitchFamily="34" charset="0"/>
            </a:endParaRPr>
          </a:p>
          <a:p>
            <a:pPr marL="685800" lvl="2" indent="0">
              <a:spcBef>
                <a:spcPts val="0"/>
              </a:spcBef>
              <a:buNone/>
            </a:pPr>
            <a:endParaRPr lang="en-US" sz="1600" dirty="0">
              <a:latin typeface="Calibri" panose="020F0502020204030204" pitchFamily="34" charset="0"/>
            </a:endParaRPr>
          </a:p>
        </p:txBody>
      </p:sp>
    </p:spTree>
    <p:extLst>
      <p:ext uri="{BB962C8B-B14F-4D97-AF65-F5344CB8AC3E}">
        <p14:creationId xmlns:p14="http://schemas.microsoft.com/office/powerpoint/2010/main" val="26240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03A6-0862-4EE2-A31A-E173E202B91D}"/>
              </a:ext>
            </a:extLst>
          </p:cNvPr>
          <p:cNvSpPr>
            <a:spLocks noGrp="1"/>
          </p:cNvSpPr>
          <p:nvPr>
            <p:ph type="title"/>
          </p:nvPr>
        </p:nvSpPr>
        <p:spPr/>
        <p:txBody>
          <a:bodyPr/>
          <a:lstStyle/>
          <a:p>
            <a:r>
              <a:rPr lang="en-US" dirty="0">
                <a:latin typeface="+mn-lt"/>
              </a:rPr>
              <a:t>Are there specific risks that are modified by internal or external variables?</a:t>
            </a:r>
          </a:p>
        </p:txBody>
      </p:sp>
      <p:sp>
        <p:nvSpPr>
          <p:cNvPr id="3" name="Content Placeholder 2">
            <a:extLst>
              <a:ext uri="{FF2B5EF4-FFF2-40B4-BE49-F238E27FC236}">
                <a16:creationId xmlns:a16="http://schemas.microsoft.com/office/drawing/2014/main" id="{A3A08699-BDAC-480F-81E6-B850A2AF42F8}"/>
              </a:ext>
            </a:extLst>
          </p:cNvPr>
          <p:cNvSpPr>
            <a:spLocks noGrp="1"/>
          </p:cNvSpPr>
          <p:nvPr>
            <p:ph idx="1"/>
          </p:nvPr>
        </p:nvSpPr>
        <p:spPr/>
        <p:txBody>
          <a:bodyPr>
            <a:normAutofit/>
          </a:bodyPr>
          <a:lstStyle/>
          <a:p>
            <a:pPr marL="0" indent="0">
              <a:spcBef>
                <a:spcPts val="0"/>
              </a:spcBef>
              <a:buNone/>
            </a:pPr>
            <a:r>
              <a:rPr lang="en-US" sz="1800" dirty="0">
                <a:latin typeface="Calibri" panose="020F0502020204030204" pitchFamily="34" charset="0"/>
              </a:rPr>
              <a:t>Example Baseline-driven modifiers are 1) approach to applying constraints that are common but not Canadian (application of MS, conditional constraints), 2) low maturity (1.0.0 Trial Use), and grassroots process.</a:t>
            </a:r>
          </a:p>
          <a:p>
            <a:pPr>
              <a:spcBef>
                <a:spcPts val="0"/>
              </a:spcBef>
            </a:pPr>
            <a:r>
              <a:rPr lang="en-US" sz="1600" dirty="0">
                <a:latin typeface="Calibri" panose="020F0502020204030204" pitchFamily="34" charset="0"/>
              </a:rPr>
              <a:t>Primarily the </a:t>
            </a:r>
            <a:r>
              <a:rPr lang="en-US" sz="1600" b="1" dirty="0">
                <a:latin typeface="Calibri" panose="020F0502020204030204" pitchFamily="34" charset="0"/>
              </a:rPr>
              <a:t>highest risks</a:t>
            </a:r>
            <a:r>
              <a:rPr lang="en-US" sz="1600" dirty="0">
                <a:latin typeface="Calibri" panose="020F0502020204030204" pitchFamily="34" charset="0"/>
              </a:rPr>
              <a:t> identified for implementers are associated with the </a:t>
            </a:r>
            <a:r>
              <a:rPr lang="en-US" sz="1600" b="1" dirty="0">
                <a:latin typeface="Calibri" panose="020F0502020204030204" pitchFamily="34" charset="0"/>
              </a:rPr>
              <a:t>layers (Base, Core, etc) having different governing bodies/processes </a:t>
            </a:r>
          </a:p>
          <a:p>
            <a:pPr>
              <a:spcBef>
                <a:spcPts val="0"/>
              </a:spcBef>
            </a:pPr>
            <a:r>
              <a:rPr lang="en-US" sz="1600" dirty="0">
                <a:latin typeface="Calibri" panose="020F0502020204030204" pitchFamily="34" charset="0"/>
              </a:rPr>
              <a:t>There </a:t>
            </a:r>
            <a:r>
              <a:rPr lang="en-US" sz="1600" b="1" dirty="0">
                <a:latin typeface="Calibri" panose="020F0502020204030204" pitchFamily="34" charset="0"/>
              </a:rPr>
              <a:t>may not be commonality in ideas and approach </a:t>
            </a:r>
            <a:r>
              <a:rPr lang="en-US" sz="1600" dirty="0">
                <a:latin typeface="Calibri" panose="020F0502020204030204" pitchFamily="34" charset="0"/>
              </a:rPr>
              <a:t>if baseline and national guides are </a:t>
            </a:r>
            <a:r>
              <a:rPr lang="en-US" sz="1600" b="1" dirty="0">
                <a:latin typeface="Calibri" panose="020F0502020204030204" pitchFamily="34" charset="0"/>
              </a:rPr>
              <a:t>not governed under same groups and principles</a:t>
            </a:r>
          </a:p>
          <a:p>
            <a:pPr marL="0">
              <a:spcBef>
                <a:spcPts val="0"/>
              </a:spcBef>
            </a:pPr>
            <a:r>
              <a:rPr lang="en-US" sz="1600" dirty="0">
                <a:latin typeface="Calibri" panose="020F0502020204030204" pitchFamily="34" charset="0"/>
              </a:rPr>
              <a:t>Some equivalents that have </a:t>
            </a:r>
            <a:r>
              <a:rPr lang="en-US" sz="1600" b="1" dirty="0">
                <a:latin typeface="Calibri" panose="020F0502020204030204" pitchFamily="34" charset="0"/>
              </a:rPr>
              <a:t>addressed these types of concerns through process and transparency </a:t>
            </a:r>
          </a:p>
          <a:p>
            <a:pPr marL="0">
              <a:spcBef>
                <a:spcPts val="0"/>
              </a:spcBef>
            </a:pPr>
            <a:r>
              <a:rPr lang="en-US" sz="1600" b="1" dirty="0">
                <a:latin typeface="Calibri" panose="020F0502020204030204" pitchFamily="34" charset="0"/>
              </a:rPr>
              <a:t>Credibility issues that are bidirectional</a:t>
            </a:r>
            <a:r>
              <a:rPr lang="en-US" sz="1600" dirty="0">
                <a:latin typeface="Calibri" panose="020F0502020204030204" pitchFamily="34" charset="0"/>
              </a:rPr>
              <a:t> – if we aren’t aligned and working together trust in both guides will be eroded</a:t>
            </a:r>
          </a:p>
          <a:p>
            <a:pPr marL="0" indent="0">
              <a:spcBef>
                <a:spcPts val="0"/>
              </a:spcBef>
              <a:buNone/>
            </a:pPr>
            <a:endParaRPr lang="en-US" sz="1600" dirty="0">
              <a:latin typeface="Calibri" panose="020F0502020204030204" pitchFamily="34" charset="0"/>
            </a:endParaRPr>
          </a:p>
          <a:p>
            <a:pPr marL="0" indent="0">
              <a:spcBef>
                <a:spcPts val="0"/>
              </a:spcBef>
              <a:buNone/>
            </a:pPr>
            <a:r>
              <a:rPr lang="en-US" sz="1800" dirty="0">
                <a:latin typeface="Calibri" panose="020F0502020204030204" pitchFamily="34" charset="0"/>
              </a:rPr>
              <a:t>Example of an external-driven modifier is the Number of IGuide layers expected in the ecosystem (e.g., Universal Realm-Use Case/Domain, National Base, National Core, National Use Case, Regional Use Case, Direct Implementations)</a:t>
            </a:r>
          </a:p>
          <a:p>
            <a:pPr marL="457200" lvl="1">
              <a:spcBef>
                <a:spcPts val="0"/>
              </a:spcBef>
            </a:pPr>
            <a:r>
              <a:rPr lang="en-US" sz="1600" dirty="0">
                <a:latin typeface="Calibri" panose="020F0502020204030204" pitchFamily="34" charset="0"/>
              </a:rPr>
              <a:t>The </a:t>
            </a:r>
            <a:r>
              <a:rPr lang="en-US" sz="1600" b="1" dirty="0">
                <a:latin typeface="Calibri" panose="020F0502020204030204" pitchFamily="34" charset="0"/>
              </a:rPr>
              <a:t>more distributed the layers of guides are in terms of governance and process </a:t>
            </a:r>
            <a:r>
              <a:rPr lang="en-US" sz="1600" dirty="0">
                <a:latin typeface="Calibri" panose="020F0502020204030204" pitchFamily="34" charset="0"/>
              </a:rPr>
              <a:t>– the </a:t>
            </a:r>
            <a:r>
              <a:rPr lang="en-US" sz="1600" b="1" dirty="0">
                <a:latin typeface="Calibri" panose="020F0502020204030204" pitchFamily="34" charset="0"/>
              </a:rPr>
              <a:t>more burden is compounded for implementers </a:t>
            </a:r>
            <a:r>
              <a:rPr lang="en-US" sz="1600" dirty="0">
                <a:latin typeface="Calibri" panose="020F0502020204030204" pitchFamily="34" charset="0"/>
              </a:rPr>
              <a:t>as new layers are introduced </a:t>
            </a:r>
          </a:p>
          <a:p>
            <a:pPr marL="457200" lvl="1">
              <a:spcBef>
                <a:spcPts val="0"/>
              </a:spcBef>
            </a:pPr>
            <a:r>
              <a:rPr lang="en-US" sz="1600" dirty="0">
                <a:latin typeface="Calibri" panose="020F0502020204030204" pitchFamily="34" charset="0"/>
              </a:rPr>
              <a:t>May depend on the process </a:t>
            </a:r>
            <a:r>
              <a:rPr lang="en-US" sz="1600" b="1" dirty="0">
                <a:latin typeface="Calibri" panose="020F0502020204030204" pitchFamily="34" charset="0"/>
              </a:rPr>
              <a:t>or “safety valve” that is supported for deviations </a:t>
            </a:r>
            <a:r>
              <a:rPr lang="en-US" sz="1600" dirty="0">
                <a:latin typeface="Calibri" panose="020F0502020204030204" pitchFamily="34" charset="0"/>
              </a:rPr>
              <a:t>and documentations of deviations (e.g., what is done in the US Core) </a:t>
            </a:r>
          </a:p>
        </p:txBody>
      </p:sp>
    </p:spTree>
    <p:extLst>
      <p:ext uri="{BB962C8B-B14F-4D97-AF65-F5344CB8AC3E}">
        <p14:creationId xmlns:p14="http://schemas.microsoft.com/office/powerpoint/2010/main" val="2061989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A3F6F-BAA3-7EE5-8B07-759EF102FC54}"/>
              </a:ext>
            </a:extLst>
          </p:cNvPr>
          <p:cNvSpPr>
            <a:spLocks noGrp="1"/>
          </p:cNvSpPr>
          <p:nvPr>
            <p:ph type="title"/>
          </p:nvPr>
        </p:nvSpPr>
        <p:spPr/>
        <p:txBody>
          <a:bodyPr/>
          <a:lstStyle/>
          <a:p>
            <a:r>
              <a:rPr lang="en-US" dirty="0"/>
              <a:t>Assessment &amp; Recommendations Based on Discussion to Date</a:t>
            </a:r>
          </a:p>
        </p:txBody>
      </p:sp>
      <p:sp>
        <p:nvSpPr>
          <p:cNvPr id="3" name="Content Placeholder 2">
            <a:extLst>
              <a:ext uri="{FF2B5EF4-FFF2-40B4-BE49-F238E27FC236}">
                <a16:creationId xmlns:a16="http://schemas.microsoft.com/office/drawing/2014/main" id="{F2757F27-20E7-5A21-79D6-892566DA0D89}"/>
              </a:ext>
            </a:extLst>
          </p:cNvPr>
          <p:cNvSpPr>
            <a:spLocks noGrp="1"/>
          </p:cNvSpPr>
          <p:nvPr>
            <p:ph idx="1"/>
          </p:nvPr>
        </p:nvSpPr>
        <p:spPr/>
        <p:txBody>
          <a:bodyPr>
            <a:normAutofit fontScale="55000" lnSpcReduction="20000"/>
          </a:bodyPr>
          <a:lstStyle/>
          <a:p>
            <a:r>
              <a:rPr lang="en-US" sz="1800" u="sng" dirty="0">
                <a:effectLst/>
                <a:latin typeface="Calibri" panose="020F0502020204030204" pitchFamily="34" charset="0"/>
              </a:rPr>
              <a:t>Passive benefits and lack of </a:t>
            </a:r>
            <a:r>
              <a:rPr lang="en-US" sz="1800" u="sng" dirty="0">
                <a:latin typeface="Calibri" panose="020F0502020204030204" pitchFamily="34" charset="0"/>
              </a:rPr>
              <a:t>certainty</a:t>
            </a:r>
            <a:r>
              <a:rPr lang="en-US" sz="1800" u="sng" dirty="0">
                <a:effectLst/>
                <a:latin typeface="Calibri" panose="020F0502020204030204" pitchFamily="34" charset="0"/>
              </a:rPr>
              <a:t> given stage in process </a:t>
            </a:r>
            <a:r>
              <a:rPr lang="en-US" sz="1800" dirty="0">
                <a:effectLst/>
                <a:latin typeface="Calibri" panose="020F0502020204030204" pitchFamily="34" charset="0"/>
              </a:rPr>
              <a:t>makes the community resistant to retiring the CA Baseline (even if it was 1-for-1 what is proposed in CA Core+)</a:t>
            </a:r>
          </a:p>
          <a:p>
            <a:r>
              <a:rPr lang="en-US" sz="1800" dirty="0">
                <a:effectLst/>
                <a:latin typeface="Calibri" panose="020F0502020204030204" pitchFamily="34" charset="0"/>
              </a:rPr>
              <a:t>CA Core+ will </a:t>
            </a:r>
            <a:r>
              <a:rPr lang="en-US" sz="1800" u="sng" dirty="0">
                <a:effectLst/>
                <a:latin typeface="Calibri" panose="020F0502020204030204" pitchFamily="34" charset="0"/>
              </a:rPr>
              <a:t>likely have some additional scope</a:t>
            </a:r>
            <a:r>
              <a:rPr lang="en-US" sz="1800" dirty="0">
                <a:effectLst/>
                <a:latin typeface="Calibri" panose="020F0502020204030204" pitchFamily="34" charset="0"/>
              </a:rPr>
              <a:t> (e.g., starting with primary care) beyond the CA Baseline though it </a:t>
            </a:r>
            <a:r>
              <a:rPr lang="en-US" sz="1800" u="sng" dirty="0">
                <a:effectLst/>
                <a:latin typeface="Calibri" panose="020F0502020204030204" pitchFamily="34" charset="0"/>
              </a:rPr>
              <a:t>may grow to offer guidance that is use case agnostic</a:t>
            </a:r>
            <a:r>
              <a:rPr lang="en-US" sz="1800" dirty="0">
                <a:effectLst/>
                <a:latin typeface="Calibri" panose="020F0502020204030204" pitchFamily="34" charset="0"/>
              </a:rPr>
              <a:t>, this </a:t>
            </a:r>
            <a:r>
              <a:rPr lang="en-US" sz="1800" dirty="0">
                <a:latin typeface="Calibri" panose="020F0502020204030204" pitchFamily="34" charset="0"/>
              </a:rPr>
              <a:t>will take time…</a:t>
            </a:r>
            <a:endParaRPr lang="en-US" sz="1800" dirty="0">
              <a:effectLst/>
              <a:latin typeface="Calibri" panose="020F0502020204030204" pitchFamily="34" charset="0"/>
            </a:endParaRPr>
          </a:p>
          <a:p>
            <a:pPr lvl="1"/>
            <a:r>
              <a:rPr lang="en-US" sz="1400" dirty="0">
                <a:effectLst/>
                <a:latin typeface="Calibri" panose="020F0502020204030204" pitchFamily="34" charset="0"/>
              </a:rPr>
              <a:t>In the interim there may still be some </a:t>
            </a:r>
            <a:r>
              <a:rPr lang="en-US" sz="1400" u="sng" dirty="0">
                <a:effectLst/>
                <a:latin typeface="Calibri" panose="020F0502020204030204" pitchFamily="34" charset="0"/>
              </a:rPr>
              <a:t>value in upholding soft standardization for guides not covered by the published domains yet</a:t>
            </a:r>
          </a:p>
          <a:p>
            <a:pPr lvl="1"/>
            <a:r>
              <a:rPr lang="en-US" sz="1400" dirty="0">
                <a:latin typeface="Calibri" panose="020F0502020204030204" pitchFamily="34" charset="0"/>
              </a:rPr>
              <a:t>But it will be important </a:t>
            </a:r>
            <a:r>
              <a:rPr lang="en-US" sz="1400" u="sng" dirty="0">
                <a:latin typeface="Calibri" panose="020F0502020204030204" pitchFamily="34" charset="0"/>
              </a:rPr>
              <a:t>not to confuse/distract implementers who should be going to the respective CA Core+ guidance</a:t>
            </a:r>
          </a:p>
          <a:p>
            <a:r>
              <a:rPr lang="en-US" sz="1800" dirty="0">
                <a:effectLst/>
                <a:latin typeface="Calibri" panose="020F0502020204030204" pitchFamily="34" charset="0"/>
              </a:rPr>
              <a:t>We need to plan for a future where the CA Baseline conformance artifacts are needed less and less, and incorporate steps in the meantime that embody our intent to be collaborators not competitors</a:t>
            </a:r>
          </a:p>
          <a:p>
            <a:pPr marL="0" indent="0">
              <a:buNone/>
            </a:pPr>
            <a:r>
              <a:rPr lang="en-US" sz="1800" b="1" dirty="0">
                <a:latin typeface="Calibri" panose="020F0502020204030204" pitchFamily="34" charset="0"/>
              </a:rPr>
              <a:t>Proposal: Immediate Next Steps </a:t>
            </a:r>
          </a:p>
          <a:p>
            <a:pPr marL="342900" indent="-342900">
              <a:buFont typeface="+mj-lt"/>
              <a:buAutoNum type="arabicPeriod"/>
            </a:pPr>
            <a:r>
              <a:rPr lang="en-US" sz="1800" b="1" dirty="0">
                <a:latin typeface="Calibri" panose="020F0502020204030204" pitchFamily="34" charset="0"/>
              </a:rPr>
              <a:t>Keep improving, refining (use case agnosticism), gathering details about our implementation in the meantime to make it more leverageable, acknowledging that we will re-evaluate/stay-tuned on further steps re: relationship with CA Core+ when there is an initial draft/engagement started on CA Core+</a:t>
            </a:r>
          </a:p>
          <a:p>
            <a:pPr lvl="1"/>
            <a:r>
              <a:rPr lang="en-US" sz="1600" dirty="0">
                <a:latin typeface="Calibri" panose="020F0502020204030204" pitchFamily="34" charset="0"/>
              </a:rPr>
              <a:t>Examples include: Revisions in the issue log, Discussing best practices/ current practices we’re experiencing in our implementations</a:t>
            </a:r>
          </a:p>
          <a:p>
            <a:pPr marL="342900" indent="-342900">
              <a:buFont typeface="+mj-lt"/>
              <a:buAutoNum type="arabicPeriod"/>
            </a:pPr>
            <a:r>
              <a:rPr lang="en-US" sz="1800" dirty="0">
                <a:latin typeface="Calibri" panose="020F0502020204030204" pitchFamily="34" charset="0"/>
              </a:rPr>
              <a:t>Discuss if there are governance processes that address how a use case agnostic guide addresses changes that come in from community</a:t>
            </a:r>
          </a:p>
          <a:p>
            <a:pPr marL="342900" indent="-342900">
              <a:buFont typeface="+mj-lt"/>
              <a:buAutoNum type="arabicPeriod"/>
            </a:pPr>
            <a:r>
              <a:rPr lang="en-US" sz="1800" dirty="0">
                <a:latin typeface="Calibri" panose="020F0502020204030204" pitchFamily="34" charset="0"/>
              </a:rPr>
              <a:t>Review any CA Core+ materials that are released in our community  - provide questions/asks for clarity</a:t>
            </a:r>
          </a:p>
          <a:p>
            <a:pPr marL="0" indent="0">
              <a:buNone/>
            </a:pPr>
            <a:r>
              <a:rPr lang="en-US" sz="1800" b="1" dirty="0">
                <a:latin typeface="Calibri" panose="020F0502020204030204" pitchFamily="34" charset="0"/>
              </a:rPr>
              <a:t>Proposal: Future – Evaluate whether the steps below hold up after the CA Core+ efforts begin in our community</a:t>
            </a:r>
          </a:p>
          <a:p>
            <a:pPr marL="114300" indent="-342900">
              <a:spcBef>
                <a:spcPts val="0"/>
              </a:spcBef>
            </a:pPr>
            <a:r>
              <a:rPr lang="en-US" sz="1600" dirty="0">
                <a:effectLst/>
                <a:latin typeface="Calibri" panose="020F0502020204030204" pitchFamily="34" charset="0"/>
              </a:rPr>
              <a:t>Maintain the CA Baseline as a community until a reasonable set of domains has been covered by the CA Core+ and enough trust has been built up in the process that folks are comfortable fully retiring it (coverage &amp; trust) - then we will discuss as a group readiness to retire</a:t>
            </a:r>
          </a:p>
          <a:p>
            <a:pPr lvl="1">
              <a:spcBef>
                <a:spcPts val="0"/>
              </a:spcBef>
            </a:pPr>
            <a:r>
              <a:rPr lang="en-US" sz="1500" dirty="0">
                <a:latin typeface="Calibri" panose="020F0502020204030204" pitchFamily="34" charset="0"/>
              </a:rPr>
              <a:t>Doesn’t mean that we can’t still have passive benefits as a group that meets and shares best practices through FHIR Implementers</a:t>
            </a:r>
          </a:p>
          <a:p>
            <a:pPr fontAlgn="ctr">
              <a:spcBef>
                <a:spcPts val="0"/>
              </a:spcBef>
            </a:pPr>
            <a:r>
              <a:rPr lang="en-US" sz="1600" dirty="0">
                <a:effectLst/>
                <a:latin typeface="Calibri" panose="020F0502020204030204" pitchFamily="34" charset="0"/>
              </a:rPr>
              <a:t>Use CA Core+ </a:t>
            </a:r>
            <a:r>
              <a:rPr lang="en-US" sz="1600" dirty="0">
                <a:latin typeface="Calibri" panose="020F0502020204030204" pitchFamily="34" charset="0"/>
              </a:rPr>
              <a:t>as </a:t>
            </a:r>
            <a:r>
              <a:rPr lang="en-US" sz="1600" dirty="0">
                <a:effectLst/>
                <a:latin typeface="Calibri" panose="020F0502020204030204" pitchFamily="34" charset="0"/>
              </a:rPr>
              <a:t>an input into CA Baseline DDR process (e.g., relax what CA Core+ has not identified as a constraints)</a:t>
            </a:r>
          </a:p>
          <a:p>
            <a:pPr lvl="1" fontAlgn="ctr">
              <a:spcBef>
                <a:spcPts val="0"/>
              </a:spcBef>
            </a:pPr>
            <a:r>
              <a:rPr lang="en-US" sz="1500" dirty="0">
                <a:effectLst/>
                <a:latin typeface="Calibri" panose="020F0502020204030204" pitchFamily="34" charset="0"/>
              </a:rPr>
              <a:t>Will mean the Baseline and Core+ will need </a:t>
            </a:r>
            <a:r>
              <a:rPr lang="en-US" sz="1500" dirty="0">
                <a:latin typeface="Calibri" panose="020F0502020204030204" pitchFamily="34" charset="0"/>
              </a:rPr>
              <a:t>to have channel of communication/will surveil when changes occur to Core+</a:t>
            </a:r>
            <a:endParaRPr lang="en-US" sz="1500" dirty="0">
              <a:effectLst/>
              <a:latin typeface="Calibri" panose="020F0502020204030204" pitchFamily="34" charset="0"/>
            </a:endParaRPr>
          </a:p>
          <a:p>
            <a:pPr lvl="1" fontAlgn="ctr">
              <a:spcBef>
                <a:spcPts val="0"/>
              </a:spcBef>
            </a:pPr>
            <a:r>
              <a:rPr lang="en-US" sz="1500" dirty="0">
                <a:effectLst/>
                <a:latin typeface="Calibri" panose="020F0502020204030204" pitchFamily="34" charset="0"/>
              </a:rPr>
              <a:t>Versioning in CA Baseline will allow for us to be nimble/communicative in incorporating changes from CA Core+</a:t>
            </a:r>
          </a:p>
          <a:p>
            <a:pPr fontAlgn="ctr">
              <a:spcBef>
                <a:spcPts val="0"/>
              </a:spcBef>
            </a:pPr>
            <a:r>
              <a:rPr lang="en-US" sz="1600" dirty="0">
                <a:effectLst/>
                <a:latin typeface="Calibri" panose="020F0502020204030204" pitchFamily="34" charset="0"/>
              </a:rPr>
              <a:t>Request that CA Baseline </a:t>
            </a:r>
            <a:r>
              <a:rPr lang="en-US" sz="1600" dirty="0">
                <a:latin typeface="Calibri" panose="020F0502020204030204" pitchFamily="34" charset="0"/>
              </a:rPr>
              <a:t>b</a:t>
            </a:r>
            <a:r>
              <a:rPr lang="en-US" sz="1600" dirty="0">
                <a:effectLst/>
                <a:latin typeface="Calibri" panose="020F0502020204030204" pitchFamily="34" charset="0"/>
              </a:rPr>
              <a:t>e considered an input in CA Core+ , for example: </a:t>
            </a:r>
          </a:p>
          <a:p>
            <a:pPr lvl="1" fontAlgn="ctr">
              <a:spcBef>
                <a:spcPts val="0"/>
              </a:spcBef>
            </a:pPr>
            <a:r>
              <a:rPr lang="en-US" sz="1500" dirty="0">
                <a:latin typeface="Calibri" panose="020F0502020204030204" pitchFamily="34" charset="0"/>
              </a:rPr>
              <a:t>I</a:t>
            </a:r>
            <a:r>
              <a:rPr lang="en-US" sz="1500" dirty="0">
                <a:effectLst/>
                <a:latin typeface="Calibri" panose="020F0502020204030204" pitchFamily="34" charset="0"/>
              </a:rPr>
              <a:t>dentifying any elements or constraints previously raised by community</a:t>
            </a:r>
          </a:p>
          <a:p>
            <a:pPr lvl="1" fontAlgn="ctr">
              <a:spcBef>
                <a:spcPts val="0"/>
              </a:spcBef>
            </a:pPr>
            <a:r>
              <a:rPr lang="en-US" sz="1500" dirty="0">
                <a:latin typeface="Calibri" panose="020F0502020204030204" pitchFamily="34" charset="0"/>
              </a:rPr>
              <a:t>P</a:t>
            </a:r>
            <a:r>
              <a:rPr lang="en-US" sz="1500" dirty="0">
                <a:effectLst/>
                <a:latin typeface="Calibri" panose="020F0502020204030204" pitchFamily="34" charset="0"/>
              </a:rPr>
              <a:t>roviding context from past discussions on elements</a:t>
            </a:r>
          </a:p>
          <a:p>
            <a:pPr lvl="1" fontAlgn="ctr">
              <a:spcBef>
                <a:spcPts val="0"/>
              </a:spcBef>
            </a:pPr>
            <a:r>
              <a:rPr lang="en-US" sz="1500" dirty="0">
                <a:effectLst/>
                <a:latin typeface="Calibri" panose="020F0502020204030204" pitchFamily="34" charset="0"/>
              </a:rPr>
              <a:t>Requesting involvement in the process of review/feedback as an established standards community</a:t>
            </a:r>
          </a:p>
          <a:p>
            <a:pPr fontAlgn="ctr">
              <a:spcBef>
                <a:spcPts val="0"/>
              </a:spcBef>
            </a:pPr>
            <a:r>
              <a:rPr lang="en-US" sz="1600" dirty="0">
                <a:effectLst/>
                <a:latin typeface="Calibri" panose="020F0502020204030204" pitchFamily="34" charset="0"/>
              </a:rPr>
              <a:t>The CA Baseline guide will recommend that implementers engaging in domains that CA Core+ covers - go directly to the linked CA Core+</a:t>
            </a:r>
          </a:p>
          <a:p>
            <a:pPr fontAlgn="ctr">
              <a:spcBef>
                <a:spcPts val="0"/>
              </a:spcBef>
            </a:pPr>
            <a:r>
              <a:rPr lang="en-US" sz="1600" dirty="0">
                <a:latin typeface="Calibri" panose="020F0502020204030204" pitchFamily="34" charset="0"/>
              </a:rPr>
              <a:t>Do not pursue direct derivation between Baseline and Core+ unless the difference in Governance is resolved</a:t>
            </a:r>
          </a:p>
          <a:p>
            <a:pPr lvl="1" fontAlgn="ctr">
              <a:spcBef>
                <a:spcPts val="0"/>
              </a:spcBef>
            </a:pPr>
            <a:r>
              <a:rPr lang="en-US" sz="1500" dirty="0">
                <a:effectLst/>
                <a:latin typeface="Calibri" panose="020F0502020204030204" pitchFamily="34" charset="0"/>
              </a:rPr>
              <a:t>Consider asking implementing guides not to pursue direct derivation from the CA Baseline </a:t>
            </a:r>
            <a:r>
              <a:rPr lang="en-US" sz="1500" dirty="0">
                <a:effectLst/>
                <a:highlight>
                  <a:srgbClr val="FFFF00"/>
                </a:highlight>
                <a:latin typeface="Calibri" panose="020F0502020204030204" pitchFamily="34" charset="0"/>
              </a:rPr>
              <a:t>(To be decided) </a:t>
            </a:r>
          </a:p>
          <a:p>
            <a:pPr lvl="1" fontAlgn="ctr">
              <a:spcBef>
                <a:spcPts val="0"/>
              </a:spcBef>
            </a:pPr>
            <a:r>
              <a:rPr lang="en-US" sz="1500" dirty="0">
                <a:latin typeface="Calibri" panose="020F0502020204030204" pitchFamily="34" charset="0"/>
              </a:rPr>
              <a:t>Communicate to existing derived implementers on how to move forward </a:t>
            </a:r>
            <a:r>
              <a:rPr lang="en-US" sz="1500" dirty="0">
                <a:effectLst/>
                <a:highlight>
                  <a:srgbClr val="FFFF00"/>
                </a:highlight>
                <a:latin typeface="Calibri" panose="020F0502020204030204" pitchFamily="34" charset="0"/>
              </a:rPr>
              <a:t>(To be decided) </a:t>
            </a:r>
          </a:p>
          <a:p>
            <a:pPr lvl="2" fontAlgn="ctr">
              <a:spcBef>
                <a:spcPts val="0"/>
              </a:spcBef>
            </a:pPr>
            <a:r>
              <a:rPr lang="en-US" sz="1300" dirty="0">
                <a:latin typeface="Calibri" panose="020F0502020204030204" pitchFamily="34" charset="0"/>
              </a:rPr>
              <a:t>May need to wait for official announcement that we can point to / make determination </a:t>
            </a:r>
            <a:endParaRPr lang="en-US" sz="1300" dirty="0">
              <a:effectLst/>
              <a:latin typeface="Calibri" panose="020F0502020204030204" pitchFamily="34" charset="0"/>
            </a:endParaRPr>
          </a:p>
          <a:p>
            <a:pPr fontAlgn="ctr">
              <a:spcBef>
                <a:spcPts val="0"/>
              </a:spcBef>
            </a:pPr>
            <a:r>
              <a:rPr lang="en-US" sz="1600" dirty="0">
                <a:effectLst/>
                <a:latin typeface="Calibri" panose="020F0502020204030204" pitchFamily="34" charset="0"/>
              </a:rPr>
              <a:t>Modify our ask for endorsement to include claims for the CA Core+ as an alignment option</a:t>
            </a:r>
          </a:p>
        </p:txBody>
      </p:sp>
    </p:spTree>
    <p:extLst>
      <p:ext uri="{BB962C8B-B14F-4D97-AF65-F5344CB8AC3E}">
        <p14:creationId xmlns:p14="http://schemas.microsoft.com/office/powerpoint/2010/main" val="2154140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EFFC-46EF-4803-9219-41728CE1D19C}"/>
              </a:ext>
            </a:extLst>
          </p:cNvPr>
          <p:cNvSpPr>
            <a:spLocks noGrp="1"/>
          </p:cNvSpPr>
          <p:nvPr>
            <p:ph type="title"/>
          </p:nvPr>
        </p:nvSpPr>
        <p:spPr/>
        <p:txBody>
          <a:bodyPr/>
          <a:lstStyle/>
          <a:p>
            <a:r>
              <a:rPr lang="en-US" dirty="0"/>
              <a:t>National Examples of Relationships between FHIR Profiles</a:t>
            </a:r>
          </a:p>
        </p:txBody>
      </p:sp>
      <p:pic>
        <p:nvPicPr>
          <p:cNvPr id="5" name="Picture 4">
            <a:extLst>
              <a:ext uri="{FF2B5EF4-FFF2-40B4-BE49-F238E27FC236}">
                <a16:creationId xmlns:a16="http://schemas.microsoft.com/office/drawing/2014/main" id="{DF45FA95-B8FE-46A0-A9EC-426474E2DBCF}"/>
              </a:ext>
            </a:extLst>
          </p:cNvPr>
          <p:cNvPicPr>
            <a:picLocks noChangeAspect="1"/>
          </p:cNvPicPr>
          <p:nvPr/>
        </p:nvPicPr>
        <p:blipFill>
          <a:blip r:embed="rId2"/>
          <a:stretch>
            <a:fillRect/>
          </a:stretch>
        </p:blipFill>
        <p:spPr>
          <a:xfrm>
            <a:off x="5848086" y="2381101"/>
            <a:ext cx="6096528" cy="3429297"/>
          </a:xfrm>
          <a:prstGeom prst="rect">
            <a:avLst/>
          </a:prstGeom>
        </p:spPr>
      </p:pic>
      <p:sp>
        <p:nvSpPr>
          <p:cNvPr id="6" name="TextBox 5">
            <a:extLst>
              <a:ext uri="{FF2B5EF4-FFF2-40B4-BE49-F238E27FC236}">
                <a16:creationId xmlns:a16="http://schemas.microsoft.com/office/drawing/2014/main" id="{7924AF73-8AD2-40A1-8E8E-ACEA940C5E08}"/>
              </a:ext>
            </a:extLst>
          </p:cNvPr>
          <p:cNvSpPr txBox="1"/>
          <p:nvPr/>
        </p:nvSpPr>
        <p:spPr>
          <a:xfrm>
            <a:off x="1106487" y="5667375"/>
            <a:ext cx="3743326" cy="646331"/>
          </a:xfrm>
          <a:prstGeom prst="rect">
            <a:avLst/>
          </a:prstGeom>
          <a:noFill/>
        </p:spPr>
        <p:txBody>
          <a:bodyPr wrap="square" rtlCol="0">
            <a:spAutoFit/>
          </a:bodyPr>
          <a:lstStyle/>
          <a:p>
            <a:pPr algn="ctr"/>
            <a:r>
              <a:rPr lang="en-US" dirty="0"/>
              <a:t>Norway Relationships Between Profiles</a:t>
            </a:r>
          </a:p>
        </p:txBody>
      </p:sp>
      <p:sp>
        <p:nvSpPr>
          <p:cNvPr id="9" name="TextBox 8">
            <a:extLst>
              <a:ext uri="{FF2B5EF4-FFF2-40B4-BE49-F238E27FC236}">
                <a16:creationId xmlns:a16="http://schemas.microsoft.com/office/drawing/2014/main" id="{AEB7BABA-9167-4A97-945B-232531FE589E}"/>
              </a:ext>
            </a:extLst>
          </p:cNvPr>
          <p:cNvSpPr txBox="1"/>
          <p:nvPr/>
        </p:nvSpPr>
        <p:spPr>
          <a:xfrm>
            <a:off x="6945312" y="5810398"/>
            <a:ext cx="3743326" cy="646331"/>
          </a:xfrm>
          <a:prstGeom prst="rect">
            <a:avLst/>
          </a:prstGeom>
          <a:noFill/>
        </p:spPr>
        <p:txBody>
          <a:bodyPr wrap="square" rtlCol="0">
            <a:spAutoFit/>
          </a:bodyPr>
          <a:lstStyle/>
          <a:p>
            <a:pPr algn="ctr"/>
            <a:r>
              <a:rPr lang="en-US" dirty="0"/>
              <a:t>Netherlands Relationships Between Profiles</a:t>
            </a:r>
          </a:p>
        </p:txBody>
      </p:sp>
      <p:pic>
        <p:nvPicPr>
          <p:cNvPr id="3" name="Picture 2">
            <a:extLst>
              <a:ext uri="{FF2B5EF4-FFF2-40B4-BE49-F238E27FC236}">
                <a16:creationId xmlns:a16="http://schemas.microsoft.com/office/drawing/2014/main" id="{B0329BED-860B-C3EE-B28F-80E585D97358}"/>
              </a:ext>
            </a:extLst>
          </p:cNvPr>
          <p:cNvPicPr>
            <a:picLocks noChangeAspect="1"/>
          </p:cNvPicPr>
          <p:nvPr/>
        </p:nvPicPr>
        <p:blipFill>
          <a:blip r:embed="rId3"/>
          <a:stretch>
            <a:fillRect/>
          </a:stretch>
        </p:blipFill>
        <p:spPr>
          <a:xfrm>
            <a:off x="712591" y="2626837"/>
            <a:ext cx="4531117" cy="2937823"/>
          </a:xfrm>
          <a:prstGeom prst="rect">
            <a:avLst/>
          </a:prstGeom>
        </p:spPr>
      </p:pic>
    </p:spTree>
    <p:extLst>
      <p:ext uri="{BB962C8B-B14F-4D97-AF65-F5344CB8AC3E}">
        <p14:creationId xmlns:p14="http://schemas.microsoft.com/office/powerpoint/2010/main" val="2638307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4415</TotalTime>
  <Words>2767</Words>
  <Application>Microsoft Office PowerPoint</Application>
  <PresentationFormat>Widescreen</PresentationFormat>
  <Paragraphs>202</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Verdana</vt:lpstr>
      <vt:lpstr>Office Theme</vt:lpstr>
      <vt:lpstr>CA-Baseline 2023 Community Governance Discussions – Where Does the CA Baseline Fit?</vt:lpstr>
      <vt:lpstr>Process</vt:lpstr>
      <vt:lpstr>Is Mutual Exclusivity Necessary – and how can we avoid the conditions in which it is?</vt:lpstr>
      <vt:lpstr>How do the scopes of Baseline &amp; Core impact decision on whether to continue the Baseline?</vt:lpstr>
      <vt:lpstr>PowerPoint Presentation</vt:lpstr>
      <vt:lpstr>Do a Base or a Baseline have to be a formal derivation point for Cores &amp; Mores – benefits vs risks? </vt:lpstr>
      <vt:lpstr>Are there specific risks that are modified by internal or external variables?</vt:lpstr>
      <vt:lpstr>Assessment &amp; Recommendations Based on Discussion to Date</vt:lpstr>
      <vt:lpstr>National Examples of Relationships between FHIR Profiles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14</cp:revision>
  <dcterms:created xsi:type="dcterms:W3CDTF">2022-10-14T17:58:45Z</dcterms:created>
  <dcterms:modified xsi:type="dcterms:W3CDTF">2023-04-21T19:30:57Z</dcterms:modified>
</cp:coreProperties>
</file>