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33"/>
  </p:notesMasterIdLst>
  <p:sldIdLst>
    <p:sldId id="257" r:id="rId5"/>
    <p:sldId id="259" r:id="rId6"/>
    <p:sldId id="260" r:id="rId7"/>
    <p:sldId id="261" r:id="rId8"/>
    <p:sldId id="262" r:id="rId9"/>
    <p:sldId id="263" r:id="rId10"/>
    <p:sldId id="265" r:id="rId11"/>
    <p:sldId id="457" r:id="rId12"/>
    <p:sldId id="264" r:id="rId13"/>
    <p:sldId id="458" r:id="rId14"/>
    <p:sldId id="459" r:id="rId15"/>
    <p:sldId id="266" r:id="rId16"/>
    <p:sldId id="267" r:id="rId17"/>
    <p:sldId id="268" r:id="rId18"/>
    <p:sldId id="456" r:id="rId19"/>
    <p:sldId id="447" r:id="rId20"/>
    <p:sldId id="448" r:id="rId21"/>
    <p:sldId id="450" r:id="rId22"/>
    <p:sldId id="451" r:id="rId23"/>
    <p:sldId id="452" r:id="rId24"/>
    <p:sldId id="461" r:id="rId25"/>
    <p:sldId id="462" r:id="rId26"/>
    <p:sldId id="453" r:id="rId27"/>
    <p:sldId id="463" r:id="rId28"/>
    <p:sldId id="454" r:id="rId29"/>
    <p:sldId id="460" r:id="rId30"/>
    <p:sldId id="455" r:id="rId31"/>
    <p:sldId id="44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58" d="100"/>
          <a:sy n="58" d="100"/>
        </p:scale>
        <p:origin x="9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ad Faruqui" userId="1987eb3300806909" providerId="LiveId" clId="{2506E299-FB91-4393-9160-638020CE3BC9}"/>
    <pc:docChg chg="custSel modSld">
      <pc:chgData name="Ahmad Faruqui" userId="1987eb3300806909" providerId="LiveId" clId="{2506E299-FB91-4393-9160-638020CE3BC9}" dt="2024-02-15T02:27:14.781" v="23" actId="20577"/>
      <pc:docMkLst>
        <pc:docMk/>
      </pc:docMkLst>
      <pc:sldChg chg="modSp mod">
        <pc:chgData name="Ahmad Faruqui" userId="1987eb3300806909" providerId="LiveId" clId="{2506E299-FB91-4393-9160-638020CE3BC9}" dt="2024-02-15T02:27:14.781" v="23" actId="20577"/>
        <pc:sldMkLst>
          <pc:docMk/>
          <pc:sldMk cId="47204283" sldId="446"/>
        </pc:sldMkLst>
        <pc:spChg chg="mod">
          <ac:chgData name="Ahmad Faruqui" userId="1987eb3300806909" providerId="LiveId" clId="{2506E299-FB91-4393-9160-638020CE3BC9}" dt="2024-02-15T02:27:14.781" v="23" actId="20577"/>
          <ac:spMkLst>
            <pc:docMk/>
            <pc:sldMk cId="47204283" sldId="446"/>
            <ac:spMk id="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hmad%20Faruqui\Documents\Fixed%20charges\20230330-EQ-Research-Residential-Fixed-Charge-Analysis%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hmad%20Faruqui\Documents\Fixed%20charges\20230330-EQ-Research-Residential-Fixed-Charge-Analysis%2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FIXED CHARGES FOR IOU'S </a:t>
            </a:r>
          </a:p>
          <a:p>
            <a:pPr>
              <a:defRPr/>
            </a:pPr>
            <a:r>
              <a:rPr lang="en-US" dirty="0"/>
              <a:t>Median $10.84 per month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Analysis!$C$8:$C$178</c:f>
              <c:numCache>
                <c:formatCode>"$"#,##0.00</c:formatCode>
                <c:ptCount val="171"/>
                <c:pt idx="0">
                  <c:v>37.409999999999997</c:v>
                </c:pt>
                <c:pt idx="1">
                  <c:v>23.39</c:v>
                </c:pt>
                <c:pt idx="2">
                  <c:v>22.93</c:v>
                </c:pt>
                <c:pt idx="3">
                  <c:v>22</c:v>
                </c:pt>
                <c:pt idx="4">
                  <c:v>21.6</c:v>
                </c:pt>
                <c:pt idx="5">
                  <c:v>17.920000000000002</c:v>
                </c:pt>
                <c:pt idx="6">
                  <c:v>21.5</c:v>
                </c:pt>
                <c:pt idx="7">
                  <c:v>20</c:v>
                </c:pt>
                <c:pt idx="8">
                  <c:v>20</c:v>
                </c:pt>
                <c:pt idx="9">
                  <c:v>19.5</c:v>
                </c:pt>
                <c:pt idx="10">
                  <c:v>17.899999999999999</c:v>
                </c:pt>
                <c:pt idx="11">
                  <c:v>17.5</c:v>
                </c:pt>
                <c:pt idx="12">
                  <c:v>17.329999999999998</c:v>
                </c:pt>
                <c:pt idx="13">
                  <c:v>15</c:v>
                </c:pt>
                <c:pt idx="14">
                  <c:v>16.75</c:v>
                </c:pt>
                <c:pt idx="15">
                  <c:v>16.95</c:v>
                </c:pt>
                <c:pt idx="16">
                  <c:v>15.98</c:v>
                </c:pt>
                <c:pt idx="17">
                  <c:v>17</c:v>
                </c:pt>
                <c:pt idx="18">
                  <c:v>16.22</c:v>
                </c:pt>
                <c:pt idx="19">
                  <c:v>16.12</c:v>
                </c:pt>
                <c:pt idx="20">
                  <c:v>16.09</c:v>
                </c:pt>
                <c:pt idx="21">
                  <c:v>15</c:v>
                </c:pt>
                <c:pt idx="22">
                  <c:v>15</c:v>
                </c:pt>
                <c:pt idx="23">
                  <c:v>16</c:v>
                </c:pt>
                <c:pt idx="24">
                  <c:v>15.5</c:v>
                </c:pt>
                <c:pt idx="25">
                  <c:v>16.5</c:v>
                </c:pt>
                <c:pt idx="26">
                  <c:v>15</c:v>
                </c:pt>
                <c:pt idx="27">
                  <c:v>14.79</c:v>
                </c:pt>
                <c:pt idx="28">
                  <c:v>15</c:v>
                </c:pt>
                <c:pt idx="29">
                  <c:v>15</c:v>
                </c:pt>
                <c:pt idx="30">
                  <c:v>15</c:v>
                </c:pt>
                <c:pt idx="31">
                  <c:v>14.74</c:v>
                </c:pt>
                <c:pt idx="32">
                  <c:v>14.5</c:v>
                </c:pt>
                <c:pt idx="33">
                  <c:v>14.5</c:v>
                </c:pt>
                <c:pt idx="34">
                  <c:v>14.25</c:v>
                </c:pt>
                <c:pt idx="35">
                  <c:v>14.25</c:v>
                </c:pt>
                <c:pt idx="36">
                  <c:v>14</c:v>
                </c:pt>
                <c:pt idx="37">
                  <c:v>14</c:v>
                </c:pt>
                <c:pt idx="38">
                  <c:v>14</c:v>
                </c:pt>
                <c:pt idx="39">
                  <c:v>13.99</c:v>
                </c:pt>
                <c:pt idx="40">
                  <c:v>13.81</c:v>
                </c:pt>
                <c:pt idx="41">
                  <c:v>13.69</c:v>
                </c:pt>
                <c:pt idx="42">
                  <c:v>13.5</c:v>
                </c:pt>
                <c:pt idx="43">
                  <c:v>13.60962</c:v>
                </c:pt>
                <c:pt idx="44">
                  <c:v>13.66</c:v>
                </c:pt>
                <c:pt idx="45">
                  <c:v>13</c:v>
                </c:pt>
                <c:pt idx="46">
                  <c:v>13</c:v>
                </c:pt>
                <c:pt idx="47">
                  <c:v>13</c:v>
                </c:pt>
                <c:pt idx="48">
                  <c:v>13</c:v>
                </c:pt>
                <c:pt idx="49">
                  <c:v>13.1</c:v>
                </c:pt>
                <c:pt idx="50">
                  <c:v>13</c:v>
                </c:pt>
                <c:pt idx="51">
                  <c:v>16.5</c:v>
                </c:pt>
                <c:pt idx="52">
                  <c:v>13</c:v>
                </c:pt>
                <c:pt idx="53">
                  <c:v>12.84</c:v>
                </c:pt>
                <c:pt idx="54">
                  <c:v>16.43</c:v>
                </c:pt>
                <c:pt idx="55">
                  <c:v>12.6</c:v>
                </c:pt>
                <c:pt idx="56">
                  <c:v>12.6</c:v>
                </c:pt>
                <c:pt idx="57">
                  <c:v>12.5</c:v>
                </c:pt>
                <c:pt idx="58">
                  <c:v>14.11</c:v>
                </c:pt>
                <c:pt idx="59">
                  <c:v>12.5</c:v>
                </c:pt>
                <c:pt idx="60">
                  <c:v>12.51</c:v>
                </c:pt>
                <c:pt idx="61">
                  <c:v>12.17</c:v>
                </c:pt>
                <c:pt idx="62">
                  <c:v>10.62</c:v>
                </c:pt>
                <c:pt idx="63">
                  <c:v>12</c:v>
                </c:pt>
                <c:pt idx="64">
                  <c:v>12</c:v>
                </c:pt>
                <c:pt idx="65">
                  <c:v>12</c:v>
                </c:pt>
                <c:pt idx="66">
                  <c:v>12.5</c:v>
                </c:pt>
                <c:pt idx="67">
                  <c:v>14</c:v>
                </c:pt>
                <c:pt idx="68">
                  <c:v>11.96</c:v>
                </c:pt>
                <c:pt idx="69">
                  <c:v>11.78</c:v>
                </c:pt>
                <c:pt idx="70">
                  <c:v>11.5</c:v>
                </c:pt>
                <c:pt idx="71">
                  <c:v>11.5</c:v>
                </c:pt>
                <c:pt idx="72">
                  <c:v>11.5</c:v>
                </c:pt>
                <c:pt idx="73">
                  <c:v>12</c:v>
                </c:pt>
                <c:pt idx="74">
                  <c:v>12</c:v>
                </c:pt>
                <c:pt idx="75">
                  <c:v>11.4</c:v>
                </c:pt>
                <c:pt idx="76">
                  <c:v>11.25</c:v>
                </c:pt>
                <c:pt idx="77">
                  <c:v>11.25</c:v>
                </c:pt>
                <c:pt idx="78">
                  <c:v>11.04</c:v>
                </c:pt>
                <c:pt idx="79">
                  <c:v>10.84</c:v>
                </c:pt>
                <c:pt idx="80">
                  <c:v>11</c:v>
                </c:pt>
                <c:pt idx="81">
                  <c:v>11</c:v>
                </c:pt>
                <c:pt idx="82">
                  <c:v>10.67</c:v>
                </c:pt>
                <c:pt idx="83">
                  <c:v>10.54</c:v>
                </c:pt>
                <c:pt idx="84">
                  <c:v>10.51</c:v>
                </c:pt>
                <c:pt idx="85">
                  <c:v>11.97</c:v>
                </c:pt>
                <c:pt idx="86">
                  <c:v>10</c:v>
                </c:pt>
                <c:pt idx="87">
                  <c:v>10</c:v>
                </c:pt>
                <c:pt idx="88">
                  <c:v>10</c:v>
                </c:pt>
                <c:pt idx="89">
                  <c:v>10</c:v>
                </c:pt>
                <c:pt idx="90">
                  <c:v>9.8000000000000007</c:v>
                </c:pt>
                <c:pt idx="91">
                  <c:v>9.75</c:v>
                </c:pt>
                <c:pt idx="92">
                  <c:v>10.75</c:v>
                </c:pt>
                <c:pt idx="93">
                  <c:v>9.6199999999999992</c:v>
                </c:pt>
                <c:pt idx="94">
                  <c:v>9.61</c:v>
                </c:pt>
                <c:pt idx="95">
                  <c:v>11</c:v>
                </c:pt>
                <c:pt idx="96">
                  <c:v>7.49</c:v>
                </c:pt>
                <c:pt idx="97">
                  <c:v>12</c:v>
                </c:pt>
                <c:pt idx="98">
                  <c:v>9.67</c:v>
                </c:pt>
                <c:pt idx="99">
                  <c:v>9</c:v>
                </c:pt>
                <c:pt idx="100">
                  <c:v>9</c:v>
                </c:pt>
                <c:pt idx="101">
                  <c:v>9</c:v>
                </c:pt>
                <c:pt idx="102">
                  <c:v>9.5</c:v>
                </c:pt>
                <c:pt idx="103">
                  <c:v>9</c:v>
                </c:pt>
                <c:pt idx="104">
                  <c:v>11</c:v>
                </c:pt>
                <c:pt idx="105">
                  <c:v>9</c:v>
                </c:pt>
                <c:pt idx="106">
                  <c:v>9.48</c:v>
                </c:pt>
                <c:pt idx="107">
                  <c:v>9.48</c:v>
                </c:pt>
                <c:pt idx="108">
                  <c:v>8.9700000000000006</c:v>
                </c:pt>
                <c:pt idx="109">
                  <c:v>8.77</c:v>
                </c:pt>
                <c:pt idx="110">
                  <c:v>9.5</c:v>
                </c:pt>
                <c:pt idx="111">
                  <c:v>8.99</c:v>
                </c:pt>
                <c:pt idx="112">
                  <c:v>8.9600000000000009</c:v>
                </c:pt>
                <c:pt idx="113">
                  <c:v>8.5</c:v>
                </c:pt>
                <c:pt idx="114">
                  <c:v>8.4</c:v>
                </c:pt>
                <c:pt idx="115">
                  <c:v>8.25</c:v>
                </c:pt>
                <c:pt idx="116">
                  <c:v>9.25</c:v>
                </c:pt>
                <c:pt idx="117">
                  <c:v>8.2200000000000006</c:v>
                </c:pt>
                <c:pt idx="118">
                  <c:v>8.07</c:v>
                </c:pt>
                <c:pt idx="119">
                  <c:v>8</c:v>
                </c:pt>
                <c:pt idx="120">
                  <c:v>8</c:v>
                </c:pt>
                <c:pt idx="121">
                  <c:v>8</c:v>
                </c:pt>
                <c:pt idx="122">
                  <c:v>8</c:v>
                </c:pt>
                <c:pt idx="123">
                  <c:v>9.42</c:v>
                </c:pt>
                <c:pt idx="124">
                  <c:v>8</c:v>
                </c:pt>
                <c:pt idx="125">
                  <c:v>8</c:v>
                </c:pt>
                <c:pt idx="126">
                  <c:v>7.96</c:v>
                </c:pt>
                <c:pt idx="127">
                  <c:v>7.85</c:v>
                </c:pt>
                <c:pt idx="128">
                  <c:v>7.75</c:v>
                </c:pt>
                <c:pt idx="129">
                  <c:v>8.1199999999999992</c:v>
                </c:pt>
                <c:pt idx="130">
                  <c:v>7.51</c:v>
                </c:pt>
                <c:pt idx="131">
                  <c:v>8.5</c:v>
                </c:pt>
                <c:pt idx="132">
                  <c:v>7.49</c:v>
                </c:pt>
                <c:pt idx="133">
                  <c:v>7.44</c:v>
                </c:pt>
                <c:pt idx="134">
                  <c:v>7.25</c:v>
                </c:pt>
                <c:pt idx="135">
                  <c:v>7.11</c:v>
                </c:pt>
                <c:pt idx="136">
                  <c:v>7.04</c:v>
                </c:pt>
                <c:pt idx="137">
                  <c:v>10</c:v>
                </c:pt>
                <c:pt idx="138">
                  <c:v>10</c:v>
                </c:pt>
                <c:pt idx="139">
                  <c:v>7</c:v>
                </c:pt>
                <c:pt idx="140">
                  <c:v>7</c:v>
                </c:pt>
                <c:pt idx="141">
                  <c:v>7</c:v>
                </c:pt>
                <c:pt idx="142">
                  <c:v>7</c:v>
                </c:pt>
                <c:pt idx="143">
                  <c:v>7</c:v>
                </c:pt>
                <c:pt idx="144">
                  <c:v>14.68</c:v>
                </c:pt>
                <c:pt idx="145">
                  <c:v>6.58</c:v>
                </c:pt>
                <c:pt idx="146">
                  <c:v>6.39</c:v>
                </c:pt>
                <c:pt idx="147">
                  <c:v>6.25</c:v>
                </c:pt>
                <c:pt idx="148">
                  <c:v>6.6400000000000006</c:v>
                </c:pt>
                <c:pt idx="149">
                  <c:v>6</c:v>
                </c:pt>
                <c:pt idx="150">
                  <c:v>8</c:v>
                </c:pt>
                <c:pt idx="151">
                  <c:v>6</c:v>
                </c:pt>
                <c:pt idx="152">
                  <c:v>5.78</c:v>
                </c:pt>
                <c:pt idx="153">
                  <c:v>5.75</c:v>
                </c:pt>
                <c:pt idx="154">
                  <c:v>5.7</c:v>
                </c:pt>
                <c:pt idx="155">
                  <c:v>5.6</c:v>
                </c:pt>
                <c:pt idx="156">
                  <c:v>7.43</c:v>
                </c:pt>
                <c:pt idx="157">
                  <c:v>5</c:v>
                </c:pt>
                <c:pt idx="158">
                  <c:v>5</c:v>
                </c:pt>
                <c:pt idx="159">
                  <c:v>5</c:v>
                </c:pt>
                <c:pt idx="160">
                  <c:v>4.79</c:v>
                </c:pt>
                <c:pt idx="161">
                  <c:v>4.6399999999999997</c:v>
                </c:pt>
                <c:pt idx="162">
                  <c:v>4.46</c:v>
                </c:pt>
                <c:pt idx="163">
                  <c:v>4.3899999999999997</c:v>
                </c:pt>
                <c:pt idx="164">
                  <c:v>4.2</c:v>
                </c:pt>
                <c:pt idx="165">
                  <c:v>4</c:v>
                </c:pt>
                <c:pt idx="166">
                  <c:v>3.42</c:v>
                </c:pt>
                <c:pt idx="167">
                  <c:v>3.25</c:v>
                </c:pt>
                <c:pt idx="168">
                  <c:v>0.94291666666666663</c:v>
                </c:pt>
                <c:pt idx="169">
                  <c:v>0</c:v>
                </c:pt>
                <c:pt idx="170">
                  <c:v>0</c:v>
                </c:pt>
              </c:numCache>
            </c:numRef>
          </c:val>
          <c:smooth val="0"/>
          <c:extLst>
            <c:ext xmlns:c16="http://schemas.microsoft.com/office/drawing/2014/chart" uri="{C3380CC4-5D6E-409C-BE32-E72D297353CC}">
              <c16:uniqueId val="{00000000-884C-4C9B-9CCA-71631F67205A}"/>
            </c:ext>
          </c:extLst>
        </c:ser>
        <c:dLbls>
          <c:showLegendKey val="0"/>
          <c:showVal val="0"/>
          <c:showCatName val="0"/>
          <c:showSerName val="0"/>
          <c:showPercent val="0"/>
          <c:showBubbleSize val="0"/>
        </c:dLbls>
        <c:smooth val="0"/>
        <c:axId val="1630022224"/>
        <c:axId val="1630003984"/>
      </c:lineChart>
      <c:catAx>
        <c:axId val="16300222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Utilities ranked from highest to lowest by fixed charge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0003984"/>
        <c:crosses val="autoZero"/>
        <c:auto val="1"/>
        <c:lblAlgn val="ctr"/>
        <c:lblOffset val="100"/>
        <c:noMultiLvlLbl val="0"/>
      </c:catAx>
      <c:valAx>
        <c:axId val="1630003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per month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0022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Putting</a:t>
            </a:r>
            <a:r>
              <a:rPr lang="en-US" baseline="0" dirty="0"/>
              <a:t> </a:t>
            </a:r>
            <a:r>
              <a:rPr lang="en-US" dirty="0"/>
              <a:t>PG&amp;E's IGFC </a:t>
            </a:r>
            <a:r>
              <a:rPr lang="en-US" baseline="0" dirty="0"/>
              <a:t>in Perspective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Analysis!$A$183:$A$190</c:f>
              <c:strCache>
                <c:ptCount val="8"/>
                <c:pt idx="0">
                  <c:v>US Median</c:v>
                </c:pt>
                <c:pt idx="1">
                  <c:v>SDG&amp;E Today</c:v>
                </c:pt>
                <c:pt idx="2">
                  <c:v>SCE Today</c:v>
                </c:pt>
                <c:pt idx="3">
                  <c:v>LADWP Today</c:v>
                </c:pt>
                <c:pt idx="4">
                  <c:v>SMUD Today</c:v>
                </c:pt>
                <c:pt idx="5">
                  <c:v>PG&amp;E Today</c:v>
                </c:pt>
                <c:pt idx="6">
                  <c:v>PG&amp;E Avg Proposed</c:v>
                </c:pt>
                <c:pt idx="7">
                  <c:v>PG&amp;E Max Proposed</c:v>
                </c:pt>
              </c:strCache>
            </c:strRef>
          </c:cat>
          <c:val>
            <c:numRef>
              <c:f>Analysis!$B$183:$B$190</c:f>
              <c:numCache>
                <c:formatCode>0.00</c:formatCode>
                <c:ptCount val="8"/>
                <c:pt idx="0">
                  <c:v>10.84</c:v>
                </c:pt>
                <c:pt idx="1">
                  <c:v>0</c:v>
                </c:pt>
                <c:pt idx="2">
                  <c:v>0.94</c:v>
                </c:pt>
                <c:pt idx="3">
                  <c:v>15</c:v>
                </c:pt>
                <c:pt idx="4">
                  <c:v>23.5</c:v>
                </c:pt>
                <c:pt idx="5">
                  <c:v>0</c:v>
                </c:pt>
                <c:pt idx="6">
                  <c:v>53</c:v>
                </c:pt>
                <c:pt idx="7">
                  <c:v>92</c:v>
                </c:pt>
              </c:numCache>
            </c:numRef>
          </c:val>
          <c:extLst>
            <c:ext xmlns:c16="http://schemas.microsoft.com/office/drawing/2014/chart" uri="{C3380CC4-5D6E-409C-BE32-E72D297353CC}">
              <c16:uniqueId val="{00000000-1679-41A5-8FB8-4DF9F23AE331}"/>
            </c:ext>
          </c:extLst>
        </c:ser>
        <c:dLbls>
          <c:dLblPos val="outEnd"/>
          <c:showLegendKey val="0"/>
          <c:showVal val="1"/>
          <c:showCatName val="0"/>
          <c:showSerName val="0"/>
          <c:showPercent val="0"/>
          <c:showBubbleSize val="0"/>
        </c:dLbls>
        <c:gapWidth val="219"/>
        <c:overlap val="-27"/>
        <c:axId val="1908899631"/>
        <c:axId val="1512082063"/>
      </c:barChart>
      <c:catAx>
        <c:axId val="190889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2082063"/>
        <c:crosses val="autoZero"/>
        <c:auto val="1"/>
        <c:lblAlgn val="ctr"/>
        <c:lblOffset val="100"/>
        <c:noMultiLvlLbl val="0"/>
      </c:catAx>
      <c:valAx>
        <c:axId val="1512082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per month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8899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871E3-B536-4A90-AF6C-4CE311EEA126}"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BA14A-9F65-47AA-B2F0-7ADAC8CFF6E1}" type="slidenum">
              <a:rPr lang="en-US" smtClean="0"/>
              <a:t>‹#›</a:t>
            </a:fld>
            <a:endParaRPr lang="en-US"/>
          </a:p>
        </p:txBody>
      </p:sp>
    </p:spTree>
    <p:extLst>
      <p:ext uri="{BB962C8B-B14F-4D97-AF65-F5344CB8AC3E}">
        <p14:creationId xmlns:p14="http://schemas.microsoft.com/office/powerpoint/2010/main" val="220465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46C2458A-996C-4928-B4F1-09A888CB484F}" type="datetime1">
              <a:rPr lang="en-US" smtClean="0"/>
              <a:t>2/14/2024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65595C2A-21AC-4185-96A9-024815759670}" type="datetime1">
              <a:rPr lang="en-US" smtClean="0"/>
              <a:t>2/14/2024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45D9F8AB-7C9B-4EA6-95BD-6A3A16C70F7D}" type="datetime1">
              <a:rPr lang="en-US" smtClean="0"/>
              <a:t>2/14/2024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xpert 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Presented By</a:t>
            </a:r>
          </a:p>
        </p:txBody>
      </p:sp>
      <p:sp>
        <p:nvSpPr>
          <p:cNvPr id="28" name="Picture Placeholder 27"/>
          <p:cNvSpPr>
            <a:spLocks noGrp="1"/>
          </p:cNvSpPr>
          <p:nvPr>
            <p:ph type="pic" sz="quarter" idx="12"/>
          </p:nvPr>
        </p:nvSpPr>
        <p:spPr>
          <a:xfrm>
            <a:off x="967761" y="1628408"/>
            <a:ext cx="2603878" cy="2601947"/>
          </a:xfrm>
          <a:prstGeom prst="ellipse">
            <a:avLst/>
          </a:prstGeom>
          <a:solidFill>
            <a:schemeClr val="bg1"/>
          </a:solidFill>
          <a:effectLst>
            <a:outerShdw blurRad="127000" dist="76200" dir="5400000" algn="t" rotWithShape="0">
              <a:prstClr val="black">
                <a:alpha val="15000"/>
              </a:prstClr>
            </a:outerShdw>
          </a:effectLst>
        </p:spPr>
        <p:txBody>
          <a:bodyPr anchor="ctr"/>
          <a:lstStyle>
            <a:lvl1pPr algn="ctr">
              <a:defRPr/>
            </a:lvl1pPr>
          </a:lstStyle>
          <a:p>
            <a:r>
              <a:rPr lang="en-US" dirty="0"/>
              <a:t>Click icon to add picture</a:t>
            </a:r>
          </a:p>
        </p:txBody>
      </p:sp>
      <p:sp>
        <p:nvSpPr>
          <p:cNvPr id="32" name="Text Placeholder 31"/>
          <p:cNvSpPr>
            <a:spLocks noGrp="1"/>
          </p:cNvSpPr>
          <p:nvPr>
            <p:ph type="body" sz="quarter" idx="15" hasCustomPrompt="1"/>
          </p:nvPr>
        </p:nvSpPr>
        <p:spPr>
          <a:xfrm>
            <a:off x="713939" y="4231018"/>
            <a:ext cx="3114675"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43" name="Text Placeholder 42"/>
          <p:cNvSpPr>
            <a:spLocks noGrp="1"/>
          </p:cNvSpPr>
          <p:nvPr>
            <p:ph type="body" sz="quarter" idx="21" hasCustomPrompt="1"/>
          </p:nvPr>
        </p:nvSpPr>
        <p:spPr>
          <a:xfrm>
            <a:off x="512024" y="5316033"/>
            <a:ext cx="3519378"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46" name="Text Placeholder 42"/>
          <p:cNvSpPr>
            <a:spLocks noGrp="1"/>
          </p:cNvSpPr>
          <p:nvPr>
            <p:ph type="body" sz="quarter" idx="24" hasCustomPrompt="1"/>
          </p:nvPr>
        </p:nvSpPr>
        <p:spPr>
          <a:xfrm>
            <a:off x="512024" y="5697415"/>
            <a:ext cx="3519378" cy="381382"/>
          </a:xfrm>
        </p:spPr>
        <p:txBody>
          <a:bodyPr>
            <a:noAutofit/>
          </a:bodyPr>
          <a:lstStyle>
            <a:lvl1pPr algn="ctr">
              <a:spcBef>
                <a:spcPts val="600"/>
              </a:spcBef>
              <a:defRPr sz="1800" baseline="0">
                <a:latin typeface="+mn-lt"/>
              </a:defRPr>
            </a:lvl1pPr>
          </a:lstStyle>
          <a:p>
            <a:pPr lvl="0"/>
            <a:r>
              <a:rPr lang="en-US" dirty="0"/>
              <a:t>+0 123 456-7890</a:t>
            </a:r>
          </a:p>
        </p:txBody>
      </p:sp>
      <p:sp>
        <p:nvSpPr>
          <p:cNvPr id="52" name="Text Placeholder 51"/>
          <p:cNvSpPr>
            <a:spLocks noGrp="1"/>
          </p:cNvSpPr>
          <p:nvPr>
            <p:ph type="body" sz="quarter" idx="29" hasCustomPrompt="1"/>
          </p:nvPr>
        </p:nvSpPr>
        <p:spPr>
          <a:xfrm>
            <a:off x="502418" y="4852988"/>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5" name="Text Placeholder 4"/>
          <p:cNvSpPr>
            <a:spLocks noGrp="1"/>
          </p:cNvSpPr>
          <p:nvPr>
            <p:ph type="body" sz="quarter" idx="32"/>
          </p:nvPr>
        </p:nvSpPr>
        <p:spPr>
          <a:xfrm>
            <a:off x="4430713" y="1628409"/>
            <a:ext cx="7242175" cy="3983803"/>
          </a:xfrm>
        </p:spPr>
        <p:txBody>
          <a:bodyPr/>
          <a:lstStyle>
            <a:lvl1pPr>
              <a:defRPr sz="1800">
                <a:solidFill>
                  <a:schemeClr val="accent2"/>
                </a:solidFill>
                <a:latin typeface="+mn-lt"/>
              </a:defRPr>
            </a:lvl1pPr>
            <a:lvl2pPr marL="111125" indent="0">
              <a:buNone/>
              <a:defRPr sz="16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a:p>
            <a:pPr lvl="2"/>
            <a:r>
              <a:rPr lang="en-US"/>
              <a:t>Third level</a:t>
            </a:r>
          </a:p>
        </p:txBody>
      </p:sp>
      <p:cxnSp>
        <p:nvCxnSpPr>
          <p:cNvPr id="13" name="Straight Connector 12"/>
          <p:cNvCxnSpPr/>
          <p:nvPr userDrawn="1"/>
        </p:nvCxnSpPr>
        <p:spPr>
          <a:xfrm>
            <a:off x="601335" y="1441459"/>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33"/>
          </p:nvPr>
        </p:nvSpPr>
        <p:spPr/>
        <p:txBody>
          <a:bodyPr/>
          <a:lstStyle/>
          <a:p>
            <a:endParaRPr lang="en-US" dirty="0"/>
          </a:p>
        </p:txBody>
      </p:sp>
      <p:sp>
        <p:nvSpPr>
          <p:cNvPr id="9" name="Slide Number Placeholder 8"/>
          <p:cNvSpPr>
            <a:spLocks noGrp="1"/>
          </p:cNvSpPr>
          <p:nvPr>
            <p:ph type="sldNum" sz="quarter" idx="34"/>
          </p:nvPr>
        </p:nvSpPr>
        <p:spPr/>
        <p:txBody>
          <a:bodyPr/>
          <a:lstStyle/>
          <a:p>
            <a:r>
              <a:rPr lang="en-US" dirty="0"/>
              <a:t>Brattle.com | </a:t>
            </a:r>
            <a:fld id="{C95ECF09-ED6D-489D-87B4-9DBCD4D54A41}" type="slidenum">
              <a:rPr lang="en-US" b="1" smtClean="0"/>
              <a:pPr/>
              <a:t>‹#›</a:t>
            </a:fld>
            <a:endParaRPr lang="en-US" b="1" dirty="0"/>
          </a:p>
        </p:txBody>
      </p:sp>
    </p:spTree>
    <p:extLst>
      <p:ext uri="{BB962C8B-B14F-4D97-AF65-F5344CB8AC3E}">
        <p14:creationId xmlns:p14="http://schemas.microsoft.com/office/powerpoint/2010/main" val="317921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D7825F52-80FE-4C51-838E-26E8DDD6F4E1}" type="datetime1">
              <a:rPr lang="en-US" smtClean="0"/>
              <a:t>2/14/2024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EF71313-959E-462F-920E-39781C70DD09}" type="datetime1">
              <a:rPr lang="en-US" smtClean="0"/>
              <a:t>2/14/2024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E02D6DDF-267E-4637-A5C0-7E8EEC987B3F}" type="datetime1">
              <a:rPr lang="en-US" smtClean="0"/>
              <a:t>2/14/2024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276CBDF-32A4-4B2C-96B4-B178F1801050}" type="datetime1">
              <a:rPr lang="en-US" smtClean="0"/>
              <a:t>2/14/2024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0BBB0780-890E-488B-B1CC-71283C44A222}" type="datetime1">
              <a:rPr lang="en-US" smtClean="0"/>
              <a:t>2/14/2024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0784BC68-8EB7-4DF2-BF71-94F4DBE698A9}" type="datetime1">
              <a:rPr lang="en-US" smtClean="0"/>
              <a:t>2/14/2024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CF289AE9-BF3F-4028-9B7B-64477EF74F01}" type="datetime1">
              <a:rPr lang="en-US" smtClean="0"/>
              <a:t>2/14/2024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19E9059-EEBC-4764-80BD-645C0F513FA4}" type="datetime1">
              <a:rPr lang="en-US" smtClean="0"/>
              <a:t>2/14/2024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A15B2F5-1F90-4413-AACD-2982514C8E0D}" type="datetime1">
              <a:rPr lang="en-US" smtClean="0"/>
              <a:t>2/14/2024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 id="2147483750" r:id="rId12"/>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rstreet.org/commentary/income-based-utilities-plan-is-the-most-california-plan-eve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atimes.com/opinion/letters-to-the-editor/story/2023-05-02/make-power-companies-test-their-fixed-rate-plan" TargetMode="External"/><Relationship Id="rId2" Type="http://schemas.openxmlformats.org/officeDocument/2006/relationships/hyperlink" Target="https://www.rstreet.org/commentary/income-based-utilities-plan-is-the-most-california-plan-ev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iliconvalley.com/2023/04/22/pge-san-jose-oakland-bill-electric-customer-ratepayer-economy-utility/" TargetMode="External"/><Relationship Id="rId2" Type="http://schemas.openxmlformats.org/officeDocument/2006/relationships/hyperlink" Target="https://www.rstreet.org/commentary/income-based-utilities-plan-is-the-most-california-plan-ever/" TargetMode="External"/><Relationship Id="rId1" Type="http://schemas.openxmlformats.org/officeDocument/2006/relationships/slideLayout" Target="../slideLayouts/slideLayout2.xml"/><Relationship Id="rId6" Type="http://schemas.openxmlformats.org/officeDocument/2006/relationships/hyperlink" Target="https://www.kpcc.org/podcast/airtalk/reflecting-on-former-los-angeles-mayor-richard-riordan-and-what-he-did-for-the-city" TargetMode="External"/><Relationship Id="rId5" Type="http://schemas.openxmlformats.org/officeDocument/2006/relationships/hyperlink" Target="https://www.kpbs.org/news/economy/2023/04/10/sdg-e-proposes-adding-flat-fee-to-utility-bills" TargetMode="External"/><Relationship Id="rId4" Type="http://schemas.openxmlformats.org/officeDocument/2006/relationships/hyperlink" Target="https://www.sandiegouniontribune.com/business/story/2023-04-15/what-would-fixed-charges-on-electricity-bills-mean-for-rooftop-solar-customer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4000" dirty="0"/>
              <a:t>How </a:t>
            </a:r>
            <a:r>
              <a:rPr lang="en-US" sz="4000" i="1" dirty="0"/>
              <a:t>Not</a:t>
            </a:r>
            <a:r>
              <a:rPr lang="en-US" sz="4000" dirty="0"/>
              <a:t> to Accelerate Electrification: A Case Study of California </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55000" lnSpcReduction="20000"/>
          </a:bodyPr>
          <a:lstStyle/>
          <a:p>
            <a:r>
              <a:rPr lang="en-US" sz="2400" dirty="0">
                <a:solidFill>
                  <a:schemeClr val="tx1">
                    <a:lumMod val="85000"/>
                    <a:lumOff val="15000"/>
                  </a:schemeClr>
                </a:solidFill>
              </a:rPr>
              <a:t>January 29, 2024</a:t>
            </a:r>
          </a:p>
          <a:p>
            <a:r>
              <a:rPr lang="en-US" sz="2400" dirty="0">
                <a:solidFill>
                  <a:schemeClr val="tx1">
                    <a:lumMod val="85000"/>
                    <a:lumOff val="15000"/>
                  </a:schemeClr>
                </a:solidFill>
              </a:rPr>
              <a:t>Ahmad faruqui, ph. D.</a:t>
            </a:r>
          </a:p>
          <a:p>
            <a:r>
              <a:rPr lang="en-US" sz="2400" dirty="0">
                <a:solidFill>
                  <a:schemeClr val="tx1">
                    <a:lumMod val="85000"/>
                    <a:lumOff val="15000"/>
                  </a:schemeClr>
                </a:solidFill>
              </a:rPr>
              <a:t>Economist-</a:t>
            </a:r>
            <a:r>
              <a:rPr lang="en-US" dirty="0">
                <a:solidFill>
                  <a:schemeClr val="tx1">
                    <a:lumMod val="85000"/>
                    <a:lumOff val="15000"/>
                  </a:schemeClr>
                </a:solidFill>
              </a:rPr>
              <a:t>at-large </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D8ACA7E-C44D-B086-0656-B52D8FB39A34}"/>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742E-0FBB-94CB-DC7B-FB8D536482D2}"/>
              </a:ext>
            </a:extLst>
          </p:cNvPr>
          <p:cNvSpPr>
            <a:spLocks noGrp="1"/>
          </p:cNvSpPr>
          <p:nvPr>
            <p:ph type="title"/>
          </p:nvPr>
        </p:nvSpPr>
        <p:spPr/>
        <p:txBody>
          <a:bodyPr>
            <a:normAutofit/>
          </a:bodyPr>
          <a:lstStyle/>
          <a:p>
            <a:r>
              <a:rPr lang="en-US" sz="3000" dirty="0"/>
              <a:t>Rooftop solar panels did not begin to make their presence felt until more than 20 years later </a:t>
            </a:r>
          </a:p>
        </p:txBody>
      </p:sp>
      <p:pic>
        <p:nvPicPr>
          <p:cNvPr id="5" name="Content Placeholder 4">
            <a:extLst>
              <a:ext uri="{FF2B5EF4-FFF2-40B4-BE49-F238E27FC236}">
                <a16:creationId xmlns:a16="http://schemas.microsoft.com/office/drawing/2014/main" id="{648C09FF-08F2-4D56-BD85-DFECFF1B7563}"/>
              </a:ext>
            </a:extLst>
          </p:cNvPr>
          <p:cNvPicPr>
            <a:picLocks noGrp="1" noChangeAspect="1"/>
          </p:cNvPicPr>
          <p:nvPr>
            <p:ph idx="1"/>
          </p:nvPr>
        </p:nvPicPr>
        <p:blipFill>
          <a:blip r:embed="rId2"/>
          <a:stretch>
            <a:fillRect/>
          </a:stretch>
        </p:blipFill>
        <p:spPr>
          <a:xfrm>
            <a:off x="1096963" y="2156571"/>
            <a:ext cx="10058400" cy="3664046"/>
          </a:xfrm>
        </p:spPr>
      </p:pic>
      <p:sp>
        <p:nvSpPr>
          <p:cNvPr id="3" name="Slide Number Placeholder 2">
            <a:extLst>
              <a:ext uri="{FF2B5EF4-FFF2-40B4-BE49-F238E27FC236}">
                <a16:creationId xmlns:a16="http://schemas.microsoft.com/office/drawing/2014/main" id="{5BE56766-AF26-7274-FDA7-F78DA403535E}"/>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44736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64DF-840F-F30F-C578-9FEA4BCCFEC8}"/>
              </a:ext>
            </a:extLst>
          </p:cNvPr>
          <p:cNvSpPr>
            <a:spLocks noGrp="1"/>
          </p:cNvSpPr>
          <p:nvPr>
            <p:ph type="title"/>
          </p:nvPr>
        </p:nvSpPr>
        <p:spPr/>
        <p:txBody>
          <a:bodyPr>
            <a:normAutofit/>
          </a:bodyPr>
          <a:lstStyle/>
          <a:p>
            <a:r>
              <a:rPr lang="en-US" sz="3000" dirty="0"/>
              <a:t>The customer’s incentive to install rooftop solar panels was crippled when NEM 3.0 was activated </a:t>
            </a:r>
          </a:p>
        </p:txBody>
      </p:sp>
      <p:sp>
        <p:nvSpPr>
          <p:cNvPr id="3" name="Content Placeholder 2">
            <a:extLst>
              <a:ext uri="{FF2B5EF4-FFF2-40B4-BE49-F238E27FC236}">
                <a16:creationId xmlns:a16="http://schemas.microsoft.com/office/drawing/2014/main" id="{719F28E2-136C-5E2F-664C-0C629C9ADCDD}"/>
              </a:ext>
            </a:extLst>
          </p:cNvPr>
          <p:cNvSpPr>
            <a:spLocks noGrp="1"/>
          </p:cNvSpPr>
          <p:nvPr>
            <p:ph idx="1"/>
          </p:nvPr>
        </p:nvSpPr>
        <p:spPr/>
        <p:txBody>
          <a:bodyPr>
            <a:normAutofit fontScale="92500" lnSpcReduction="20000"/>
          </a:bodyPr>
          <a:lstStyle/>
          <a:p>
            <a:r>
              <a:rPr lang="en-US" dirty="0"/>
              <a:t>Compensation for exports was dropped by 75%, ostensibly to offset the cost-shift from solar to non-solar customers </a:t>
            </a:r>
          </a:p>
          <a:p>
            <a:r>
              <a:rPr lang="en-US" dirty="0"/>
              <a:t>The argument was specious since there are so many cost shifts in rate design between small and large customers, between apartments and single-family homes, between peaky and less peaky customers, and between rural and urban customers </a:t>
            </a:r>
          </a:p>
          <a:p>
            <a:r>
              <a:rPr lang="en-US" dirty="0"/>
              <a:t>Solar installations dropped by 80% in the following six months since roughly half of the savings come from exports and the payback period nearly doubled</a:t>
            </a:r>
          </a:p>
          <a:p>
            <a:r>
              <a:rPr lang="en-US" dirty="0"/>
              <a:t>Battery installations as a percent of solar installations rose but that did not make much of a difference </a:t>
            </a:r>
          </a:p>
          <a:p>
            <a:r>
              <a:rPr lang="en-US" dirty="0"/>
              <a:t>In one fell swoop, the best option to lower electric bills was taken away from customers </a:t>
            </a:r>
          </a:p>
          <a:p>
            <a:r>
              <a:rPr lang="en-US" dirty="0"/>
              <a:t>Instead of making solar+storage affordable to everyone, the CPUC made it unaffordable to all but the wealthy </a:t>
            </a:r>
          </a:p>
          <a:p>
            <a:endParaRPr lang="en-US" dirty="0"/>
          </a:p>
        </p:txBody>
      </p:sp>
      <p:sp>
        <p:nvSpPr>
          <p:cNvPr id="4" name="Slide Number Placeholder 3">
            <a:extLst>
              <a:ext uri="{FF2B5EF4-FFF2-40B4-BE49-F238E27FC236}">
                <a16:creationId xmlns:a16="http://schemas.microsoft.com/office/drawing/2014/main" id="{660D0516-054C-601D-C8F7-BA66F49A6147}"/>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36964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4465-1B9D-709A-A862-B2460BAE358E}"/>
              </a:ext>
            </a:extLst>
          </p:cNvPr>
          <p:cNvSpPr>
            <a:spLocks noGrp="1"/>
          </p:cNvSpPr>
          <p:nvPr>
            <p:ph type="title"/>
          </p:nvPr>
        </p:nvSpPr>
        <p:spPr>
          <a:xfrm>
            <a:off x="1097280" y="63078"/>
            <a:ext cx="10058400" cy="1851660"/>
          </a:xfrm>
        </p:spPr>
        <p:txBody>
          <a:bodyPr>
            <a:normAutofit fontScale="90000"/>
          </a:bodyPr>
          <a:lstStyle/>
          <a:p>
            <a:br>
              <a:rPr lang="en-US" sz="3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br>
            <a:br>
              <a:rPr lang="en-US" sz="3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br>
            <a:br>
              <a:rPr lang="en-US" sz="30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rPr>
            </a:br>
            <a:br>
              <a:rPr lang="en-US" sz="4800" kern="100" dirty="0">
                <a:effectLst/>
                <a:latin typeface="Calibri" panose="020F0502020204030204" pitchFamily="34" charset="0"/>
                <a:ea typeface="Calibri" panose="020F0502020204030204" pitchFamily="34" charset="0"/>
                <a:cs typeface="Times New Roman" panose="02020603050405020304" pitchFamily="18" charset="0"/>
              </a:rPr>
            </a:br>
            <a:r>
              <a:rPr lang="en-US" sz="3300" kern="100" dirty="0">
                <a:solidFill>
                  <a:srgbClr val="111111"/>
                </a:solidFill>
                <a:effectLst/>
                <a:latin typeface="Bookman Old Style" panose="02050604050505020204" pitchFamily="18" charset="0"/>
                <a:ea typeface="Calibri" panose="020F0502020204030204" pitchFamily="34" charset="0"/>
                <a:cs typeface="Times New Roman" panose="02020603050405020304" pitchFamily="18" charset="0"/>
              </a:rPr>
              <a:t>Not content with implementing one </a:t>
            </a:r>
            <a:r>
              <a:rPr lang="en-US" sz="3300" kern="100" dirty="0">
                <a:solidFill>
                  <a:srgbClr val="111111"/>
                </a:solidFill>
                <a:latin typeface="Bookman Old Style" panose="02050604050505020204" pitchFamily="18" charset="0"/>
                <a:ea typeface="Calibri" panose="020F0502020204030204" pitchFamily="34" charset="0"/>
                <a:cs typeface="Times New Roman" panose="02020603050405020304" pitchFamily="18" charset="0"/>
              </a:rPr>
              <a:t>bad solution, the state proposed a second bad solution, which is even worse since it applies to all customers, not just to new solar customers</a:t>
            </a:r>
            <a:endParaRPr lang="en-US" sz="3300" dirty="0"/>
          </a:p>
        </p:txBody>
      </p:sp>
      <p:sp>
        <p:nvSpPr>
          <p:cNvPr id="3" name="Content Placeholder 2">
            <a:extLst>
              <a:ext uri="{FF2B5EF4-FFF2-40B4-BE49-F238E27FC236}">
                <a16:creationId xmlns:a16="http://schemas.microsoft.com/office/drawing/2014/main" id="{94A8456F-8F3E-AA7C-9CC9-7D391C291A97}"/>
              </a:ext>
            </a:extLst>
          </p:cNvPr>
          <p:cNvSpPr>
            <a:spLocks noGrp="1"/>
          </p:cNvSpPr>
          <p:nvPr>
            <p:ph idx="1"/>
          </p:nvPr>
        </p:nvSpPr>
        <p:spPr/>
        <p:txBody>
          <a:bodyPr>
            <a:normAutofit/>
          </a:bodyPr>
          <a:lstStyle/>
          <a:p>
            <a:r>
              <a:rPr lang="en-US" sz="1800" dirty="0">
                <a:solidFill>
                  <a:srgbClr val="111111"/>
                </a:solidFill>
                <a:effectLst/>
                <a:ea typeface="Calibri" panose="020F0502020204030204" pitchFamily="34" charset="0"/>
                <a:cs typeface="Times New Roman" panose="02020603050405020304" pitchFamily="18" charset="0"/>
              </a:rPr>
              <a:t>PG&amp;E, along with a few other parties, is proposing to change the structure of rates by lowering the energy charge and recovering the lost revenue through a fixed charge </a:t>
            </a:r>
          </a:p>
          <a:p>
            <a:r>
              <a:rPr lang="en-US" sz="1800" dirty="0">
                <a:solidFill>
                  <a:srgbClr val="111111"/>
                </a:solidFill>
                <a:effectLst/>
                <a:ea typeface="Calibri" panose="020F0502020204030204" pitchFamily="34" charset="0"/>
                <a:cs typeface="Times New Roman" panose="02020603050405020304" pitchFamily="18" charset="0"/>
              </a:rPr>
              <a:t>Today, two of the three utilities have a zero dollar fixed charge while the third one has a fixed charge of just under a dollar --- the median is zero dollars</a:t>
            </a:r>
          </a:p>
          <a:p>
            <a:r>
              <a:rPr lang="en-US" sz="1800" dirty="0">
                <a:solidFill>
                  <a:srgbClr val="111111"/>
                </a:solidFill>
                <a:ea typeface="Calibri" panose="020F0502020204030204" pitchFamily="34" charset="0"/>
                <a:cs typeface="Times New Roman" panose="02020603050405020304" pitchFamily="18" charset="0"/>
              </a:rPr>
              <a:t>PG&amp;E is proposing to levy a fixed charge of $53 a month, which is 5X the national median of $11 a month</a:t>
            </a:r>
          </a:p>
          <a:p>
            <a:r>
              <a:rPr lang="en-US" sz="1800" dirty="0">
                <a:solidFill>
                  <a:srgbClr val="111111"/>
                </a:solidFill>
                <a:ea typeface="Calibri" panose="020F0502020204030204" pitchFamily="34" charset="0"/>
                <a:cs typeface="Times New Roman" panose="02020603050405020304" pitchFamily="18" charset="0"/>
              </a:rPr>
              <a:t>To soften the impact on low income customers, it’s proposing to levy a lower charge on them, even though they already get a discount of 35% on their electric bill through the CARE program </a:t>
            </a:r>
            <a:endParaRPr lang="en-US" dirty="0"/>
          </a:p>
        </p:txBody>
      </p:sp>
      <p:sp>
        <p:nvSpPr>
          <p:cNvPr id="4" name="Slide Number Placeholder 3">
            <a:extLst>
              <a:ext uri="{FF2B5EF4-FFF2-40B4-BE49-F238E27FC236}">
                <a16:creationId xmlns:a16="http://schemas.microsoft.com/office/drawing/2014/main" id="{0304CD85-281B-DF43-89B2-F3D21CEF3151}"/>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47166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29E1D-5995-29BC-0CA4-387556B87D8C}"/>
              </a:ext>
            </a:extLst>
          </p:cNvPr>
          <p:cNvSpPr>
            <a:spLocks noGrp="1"/>
          </p:cNvSpPr>
          <p:nvPr>
            <p:ph type="title"/>
          </p:nvPr>
        </p:nvSpPr>
        <p:spPr/>
        <p:txBody>
          <a:bodyPr>
            <a:normAutofit/>
          </a:bodyPr>
          <a:lstStyle/>
          <a:p>
            <a:r>
              <a:rPr lang="en-US" sz="3000" dirty="0"/>
              <a:t>Across 173 investor-owned utilities, the US median for fixed charges is under $11/month</a:t>
            </a:r>
          </a:p>
        </p:txBody>
      </p:sp>
      <p:sp>
        <p:nvSpPr>
          <p:cNvPr id="6" name="Content Placeholder 5">
            <a:extLst>
              <a:ext uri="{FF2B5EF4-FFF2-40B4-BE49-F238E27FC236}">
                <a16:creationId xmlns:a16="http://schemas.microsoft.com/office/drawing/2014/main" id="{DEBF8177-9919-5F4E-B7B4-795D78DF8093}"/>
              </a:ext>
            </a:extLst>
          </p:cNvPr>
          <p:cNvSpPr>
            <a:spLocks noGrp="1"/>
          </p:cNvSpPr>
          <p:nvPr>
            <p:ph idx="1"/>
          </p:nvPr>
        </p:nvSpPr>
        <p:spPr/>
        <p:txBody>
          <a:bodyPr/>
          <a:lstStyle/>
          <a:p>
            <a:endParaRPr lang="en-US" dirty="0"/>
          </a:p>
        </p:txBody>
      </p:sp>
      <p:graphicFrame>
        <p:nvGraphicFramePr>
          <p:cNvPr id="7" name="Chart 6">
            <a:extLst>
              <a:ext uri="{FF2B5EF4-FFF2-40B4-BE49-F238E27FC236}">
                <a16:creationId xmlns:a16="http://schemas.microsoft.com/office/drawing/2014/main" id="{ADEC0F4A-8802-7186-931D-7F3C2C34B8FD}"/>
              </a:ext>
            </a:extLst>
          </p:cNvPr>
          <p:cNvGraphicFramePr>
            <a:graphicFrameLocks/>
          </p:cNvGraphicFramePr>
          <p:nvPr>
            <p:extLst>
              <p:ext uri="{D42A27DB-BD31-4B8C-83A1-F6EECF244321}">
                <p14:modId xmlns:p14="http://schemas.microsoft.com/office/powerpoint/2010/main" val="1965925651"/>
              </p:ext>
            </p:extLst>
          </p:nvPr>
        </p:nvGraphicFramePr>
        <p:xfrm>
          <a:off x="3810000" y="2019300"/>
          <a:ext cx="4572000" cy="35433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D5B13E29-9434-D5E1-89C7-AAF909B3543A}"/>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86403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0132-D1AF-BCD4-483B-01622687E731}"/>
              </a:ext>
            </a:extLst>
          </p:cNvPr>
          <p:cNvSpPr>
            <a:spLocks noGrp="1"/>
          </p:cNvSpPr>
          <p:nvPr>
            <p:ph type="title"/>
          </p:nvPr>
        </p:nvSpPr>
        <p:spPr/>
        <p:txBody>
          <a:bodyPr>
            <a:normAutofit fontScale="90000"/>
          </a:bodyPr>
          <a:lstStyle/>
          <a:p>
            <a:r>
              <a:rPr lang="en-US" sz="3000" dirty="0"/>
              <a:t>PG&amp;E has proposed levying a fixed charge of $15/month for low income customers and $92/month for upper middle income customers, with an average of $53/month  </a:t>
            </a:r>
          </a:p>
        </p:txBody>
      </p:sp>
      <p:pic>
        <p:nvPicPr>
          <p:cNvPr id="4" name="Content Placeholder 3">
            <a:extLst>
              <a:ext uri="{FF2B5EF4-FFF2-40B4-BE49-F238E27FC236}">
                <a16:creationId xmlns:a16="http://schemas.microsoft.com/office/drawing/2014/main" id="{44E8ADAF-AA7A-0124-68EE-CD0043DA30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4001" y="2507250"/>
            <a:ext cx="5544324" cy="2962688"/>
          </a:xfrm>
          <a:prstGeom prst="rect">
            <a:avLst/>
          </a:prstGeom>
        </p:spPr>
      </p:pic>
      <p:sp>
        <p:nvSpPr>
          <p:cNvPr id="3" name="Slide Number Placeholder 2">
            <a:extLst>
              <a:ext uri="{FF2B5EF4-FFF2-40B4-BE49-F238E27FC236}">
                <a16:creationId xmlns:a16="http://schemas.microsoft.com/office/drawing/2014/main" id="{A25C1B0F-2831-E8A8-D9C6-979392A45982}"/>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929130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5974-7A9B-8A63-163F-6C705F7749CA}"/>
              </a:ext>
            </a:extLst>
          </p:cNvPr>
          <p:cNvSpPr>
            <a:spLocks noGrp="1"/>
          </p:cNvSpPr>
          <p:nvPr>
            <p:ph type="title"/>
          </p:nvPr>
        </p:nvSpPr>
        <p:spPr/>
        <p:txBody>
          <a:bodyPr>
            <a:normAutofit fontScale="90000"/>
          </a:bodyPr>
          <a:lstStyle/>
          <a:p>
            <a:r>
              <a:rPr lang="en-US" sz="3000" dirty="0"/>
              <a:t>PG&amp;E’s proposal is totally out of line with fixed charges in the US and all their proposed fixed charges are dramatically higher than their current fixed charge of $0/month </a:t>
            </a:r>
          </a:p>
        </p:txBody>
      </p:sp>
      <p:graphicFrame>
        <p:nvGraphicFramePr>
          <p:cNvPr id="4" name="Content Placeholder 3">
            <a:extLst>
              <a:ext uri="{FF2B5EF4-FFF2-40B4-BE49-F238E27FC236}">
                <a16:creationId xmlns:a16="http://schemas.microsoft.com/office/drawing/2014/main" id="{44B0D809-430A-6578-FB69-1E8AB77ED9B1}"/>
              </a:ext>
            </a:extLst>
          </p:cNvPr>
          <p:cNvGraphicFramePr>
            <a:graphicFrameLocks noGrp="1"/>
          </p:cNvGraphicFramePr>
          <p:nvPr>
            <p:ph idx="1"/>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0F734A4-2C99-2DD5-C969-62DF4E927A3E}"/>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95820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14B9-D73A-26DB-C52C-5F63A574CB89}"/>
              </a:ext>
            </a:extLst>
          </p:cNvPr>
          <p:cNvSpPr>
            <a:spLocks noGrp="1"/>
          </p:cNvSpPr>
          <p:nvPr>
            <p:ph type="title"/>
          </p:nvPr>
        </p:nvSpPr>
        <p:spPr>
          <a:xfrm>
            <a:off x="1162878" y="149087"/>
            <a:ext cx="10220709" cy="1818511"/>
          </a:xfrm>
        </p:spPr>
        <p:txBody>
          <a:bodyPr>
            <a:normAutofit/>
          </a:bodyPr>
          <a:lstStyle/>
          <a:p>
            <a:r>
              <a:rPr lang="en-US" sz="3000" dirty="0"/>
              <a:t>There is no evidence IGFC will promote “affordable electrification”</a:t>
            </a:r>
          </a:p>
        </p:txBody>
      </p:sp>
      <p:sp>
        <p:nvSpPr>
          <p:cNvPr id="3" name="Content Placeholder 2">
            <a:extLst>
              <a:ext uri="{FF2B5EF4-FFF2-40B4-BE49-F238E27FC236}">
                <a16:creationId xmlns:a16="http://schemas.microsoft.com/office/drawing/2014/main" id="{19011241-396A-6E17-245D-E65B3B21A2CC}"/>
              </a:ext>
            </a:extLst>
          </p:cNvPr>
          <p:cNvSpPr>
            <a:spLocks noGrp="1"/>
          </p:cNvSpPr>
          <p:nvPr>
            <p:ph idx="1"/>
          </p:nvPr>
        </p:nvSpPr>
        <p:spPr>
          <a:xfrm>
            <a:off x="1254596" y="2265518"/>
            <a:ext cx="10058400" cy="2972403"/>
          </a:xfrm>
        </p:spPr>
        <p:txBody>
          <a:bodyPr>
            <a:normAutofit/>
          </a:bodyPr>
          <a:lstStyle/>
          <a:p>
            <a:r>
              <a:rPr lang="en-US" sz="2000" dirty="0"/>
              <a:t>Discounting energy charges and moving the “lost revenue” into fixed charges is just a shell game</a:t>
            </a:r>
          </a:p>
          <a:p>
            <a:r>
              <a:rPr lang="en-US" sz="2000" dirty="0"/>
              <a:t>Low-income customers who save money under IGFC  will prioritize food, clothing and shelter over buying heat pumps or electric vehicles</a:t>
            </a:r>
          </a:p>
          <a:p>
            <a:pPr lvl="1"/>
            <a:r>
              <a:rPr lang="en-US" sz="2000" dirty="0"/>
              <a:t>Their bill savings won’t make for affordable electrification</a:t>
            </a:r>
          </a:p>
          <a:p>
            <a:pPr lvl="1"/>
            <a:r>
              <a:rPr lang="en-US" sz="2000" dirty="0"/>
              <a:t>Many of them are renters</a:t>
            </a:r>
          </a:p>
          <a:p>
            <a:pPr lvl="1"/>
            <a:r>
              <a:rPr lang="en-US" sz="2000" dirty="0"/>
              <a:t>Many don’t own cars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1F0E0A3-D023-FFF5-9689-735FB4708733}"/>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113572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16D4-B524-EC68-9506-356977A1E3B4}"/>
              </a:ext>
            </a:extLst>
          </p:cNvPr>
          <p:cNvSpPr>
            <a:spLocks noGrp="1"/>
          </p:cNvSpPr>
          <p:nvPr>
            <p:ph type="title"/>
          </p:nvPr>
        </p:nvSpPr>
        <p:spPr>
          <a:xfrm>
            <a:off x="1202635" y="286603"/>
            <a:ext cx="10729793" cy="1450757"/>
          </a:xfrm>
        </p:spPr>
        <p:txBody>
          <a:bodyPr>
            <a:normAutofit fontScale="90000"/>
          </a:bodyPr>
          <a:lstStyle/>
          <a:p>
            <a:br>
              <a:rPr lang="en-US" dirty="0"/>
            </a:br>
            <a:br>
              <a:rPr lang="en-US" dirty="0"/>
            </a:br>
            <a:br>
              <a:rPr lang="en-US" dirty="0"/>
            </a:br>
            <a:br>
              <a:rPr lang="en-US" dirty="0"/>
            </a:br>
            <a:r>
              <a:rPr lang="en-US" sz="3300" dirty="0"/>
              <a:t>Ironically</a:t>
            </a:r>
            <a:r>
              <a:rPr lang="en-US" dirty="0"/>
              <a:t>, </a:t>
            </a:r>
            <a:r>
              <a:rPr lang="en-US" sz="3300" dirty="0"/>
              <a:t>IGFC will penalize efficiency and reward gluttony </a:t>
            </a:r>
          </a:p>
        </p:txBody>
      </p:sp>
      <p:sp>
        <p:nvSpPr>
          <p:cNvPr id="3" name="Content Placeholder 2">
            <a:extLst>
              <a:ext uri="{FF2B5EF4-FFF2-40B4-BE49-F238E27FC236}">
                <a16:creationId xmlns:a16="http://schemas.microsoft.com/office/drawing/2014/main" id="{5C3FDFCA-F1C4-3381-8117-6046FDF065A7}"/>
              </a:ext>
            </a:extLst>
          </p:cNvPr>
          <p:cNvSpPr>
            <a:spLocks noGrp="1"/>
          </p:cNvSpPr>
          <p:nvPr>
            <p:ph idx="1"/>
          </p:nvPr>
        </p:nvSpPr>
        <p:spPr/>
        <p:txBody>
          <a:bodyPr/>
          <a:lstStyle/>
          <a:p>
            <a:r>
              <a:rPr lang="en-US" sz="2000" dirty="0"/>
              <a:t>Middle income customers whose bills are in the $50-150 range a month range will see their bills go up dramatically </a:t>
            </a:r>
          </a:p>
          <a:p>
            <a:pPr lvl="1"/>
            <a:r>
              <a:rPr lang="en-US" sz="2000" dirty="0"/>
              <a:t>Single individuals</a:t>
            </a:r>
          </a:p>
          <a:p>
            <a:pPr lvl="1"/>
            <a:r>
              <a:rPr lang="en-US" sz="2000" dirty="0"/>
              <a:t>Couples living in apartments</a:t>
            </a:r>
          </a:p>
          <a:p>
            <a:pPr lvl="1"/>
            <a:r>
              <a:rPr lang="en-US" sz="2000" dirty="0"/>
              <a:t>Families living in energy efficient homes</a:t>
            </a:r>
          </a:p>
          <a:p>
            <a:pPr lvl="1"/>
            <a:r>
              <a:rPr lang="en-US" sz="2000" dirty="0"/>
              <a:t>Homes with solar panels</a:t>
            </a:r>
          </a:p>
          <a:p>
            <a:r>
              <a:rPr lang="en-US" sz="2000" dirty="0"/>
              <a:t>Those who use a lot of energy will see their bills go down</a:t>
            </a:r>
          </a:p>
          <a:p>
            <a:pPr lvl="1"/>
            <a:r>
              <a:rPr lang="en-US" sz="2000" dirty="0"/>
              <a:t>The proposal will encourage the wasting of energy </a:t>
            </a:r>
          </a:p>
          <a:p>
            <a:r>
              <a:rPr lang="en-US" sz="2000" dirty="0"/>
              <a:t>This proposal is contrary to the state’s long-standing tradition of promoting energy efficiency </a:t>
            </a:r>
          </a:p>
          <a:p>
            <a:pPr marL="0" indent="0">
              <a:buNone/>
            </a:pPr>
            <a:endParaRPr lang="en-US" dirty="0"/>
          </a:p>
        </p:txBody>
      </p:sp>
      <p:sp>
        <p:nvSpPr>
          <p:cNvPr id="4" name="Slide Number Placeholder 3">
            <a:extLst>
              <a:ext uri="{FF2B5EF4-FFF2-40B4-BE49-F238E27FC236}">
                <a16:creationId xmlns:a16="http://schemas.microsoft.com/office/drawing/2014/main" id="{45CB088B-AA63-91AA-9D54-97E809A5D321}"/>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32770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772D4-A946-5EA1-BA66-F10DA96B413F}"/>
              </a:ext>
            </a:extLst>
          </p:cNvPr>
          <p:cNvSpPr>
            <a:spLocks noGrp="1"/>
          </p:cNvSpPr>
          <p:nvPr>
            <p:ph type="title"/>
          </p:nvPr>
        </p:nvSpPr>
        <p:spPr/>
        <p:txBody>
          <a:bodyPr>
            <a:normAutofit/>
          </a:bodyPr>
          <a:lstStyle/>
          <a:p>
            <a:r>
              <a:rPr lang="en-US" sz="3000" dirty="0"/>
              <a:t>Frugal, efficient and green users with income &gt; $150K will be hit really hard  </a:t>
            </a:r>
          </a:p>
        </p:txBody>
      </p:sp>
      <p:pic>
        <p:nvPicPr>
          <p:cNvPr id="7" name="Content Placeholder 6">
            <a:extLst>
              <a:ext uri="{FF2B5EF4-FFF2-40B4-BE49-F238E27FC236}">
                <a16:creationId xmlns:a16="http://schemas.microsoft.com/office/drawing/2014/main" id="{B006B9AE-6BAC-DE73-B3DA-15DBD02637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9236" y="1914525"/>
            <a:ext cx="5733527" cy="4262438"/>
          </a:xfrm>
        </p:spPr>
      </p:pic>
      <p:sp>
        <p:nvSpPr>
          <p:cNvPr id="2" name="Slide Number Placeholder 1">
            <a:extLst>
              <a:ext uri="{FF2B5EF4-FFF2-40B4-BE49-F238E27FC236}">
                <a16:creationId xmlns:a16="http://schemas.microsoft.com/office/drawing/2014/main" id="{3D4446D8-CE94-300F-FE1F-1CD15B5ED093}"/>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2306004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6610-A992-B866-82AC-880D3FD4F727}"/>
              </a:ext>
            </a:extLst>
          </p:cNvPr>
          <p:cNvSpPr>
            <a:spLocks noGrp="1"/>
          </p:cNvSpPr>
          <p:nvPr>
            <p:ph type="title"/>
          </p:nvPr>
        </p:nvSpPr>
        <p:spPr/>
        <p:txBody>
          <a:bodyPr>
            <a:normAutofit/>
          </a:bodyPr>
          <a:lstStyle/>
          <a:p>
            <a:r>
              <a:rPr lang="en-US" sz="3000" dirty="0"/>
              <a:t>Frugal, efficient and green users with income &lt; $150K but not low income customers will be hit hard </a:t>
            </a:r>
          </a:p>
        </p:txBody>
      </p:sp>
      <p:pic>
        <p:nvPicPr>
          <p:cNvPr id="5" name="Content Placeholder 4">
            <a:extLst>
              <a:ext uri="{FF2B5EF4-FFF2-40B4-BE49-F238E27FC236}">
                <a16:creationId xmlns:a16="http://schemas.microsoft.com/office/drawing/2014/main" id="{AFECBC31-C7EF-AFC3-A051-F3458C86E8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9820" y="1971675"/>
            <a:ext cx="5372360" cy="4205287"/>
          </a:xfrm>
        </p:spPr>
      </p:pic>
      <p:sp>
        <p:nvSpPr>
          <p:cNvPr id="3" name="Slide Number Placeholder 2">
            <a:extLst>
              <a:ext uri="{FF2B5EF4-FFF2-40B4-BE49-F238E27FC236}">
                <a16:creationId xmlns:a16="http://schemas.microsoft.com/office/drawing/2014/main" id="{CD06BA2D-5731-377A-4670-3A7C2DED9F7B}"/>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295443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D439-9DEB-BAFF-BC99-23DCA05C0FD2}"/>
              </a:ext>
            </a:extLst>
          </p:cNvPr>
          <p:cNvSpPr>
            <a:spLocks noGrp="1"/>
          </p:cNvSpPr>
          <p:nvPr>
            <p:ph type="title"/>
          </p:nvPr>
        </p:nvSpPr>
        <p:spPr/>
        <p:txBody>
          <a:bodyPr>
            <a:normAutofit/>
          </a:bodyPr>
          <a:lstStyle/>
          <a:p>
            <a:r>
              <a:rPr lang="en-US" sz="3000" dirty="0"/>
              <a:t>Electrification is a high priority for California</a:t>
            </a:r>
          </a:p>
        </p:txBody>
      </p:sp>
      <p:sp>
        <p:nvSpPr>
          <p:cNvPr id="3" name="Content Placeholder 2">
            <a:extLst>
              <a:ext uri="{FF2B5EF4-FFF2-40B4-BE49-F238E27FC236}">
                <a16:creationId xmlns:a16="http://schemas.microsoft.com/office/drawing/2014/main" id="{984D7B86-C77E-CFC9-5AE8-9DB1C17D7997}"/>
              </a:ext>
            </a:extLst>
          </p:cNvPr>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California, home to nearly 40 million people, is the largest state in the US. If it were a country, its economy would be the fifth largest in the world. </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Managing climate change is one of the top priorities of the Golden State, which is a major producer and consumer of fossil fuels. Electrification has emerged as one of the best ways to reduce harmful carbon emissions that come from burning fossil fuels. Two technologies hold the keys to electrifying homes: heat pumps for maintaining a comfortable temperature at home and electric vehicles (EVs) for transportation. Other technologies include heat pumps for water heating, induction stoves, clothes dryers and electric spas.</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To accelerate electrification, the state needs to make electricity competitive with natural gas for domestic use and with gasoline for transportation. That means lowering the capital cost of electric equipment and lowering the cost of electricity to the consumer. </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The state, along with the federal government, is providing various financial incentives that would lower the purchase and installation cost of electric technologies and EVs. But it is also doing something that makes electrification unaffordable: repeatedly raising electric rates and pushing up electric bills to the breaking point. To make matters worse, it has come up with two solutions that are going to make matters worse. </a:t>
            </a:r>
          </a:p>
          <a:p>
            <a:endParaRPr lang="en-US" dirty="0"/>
          </a:p>
        </p:txBody>
      </p:sp>
      <p:sp>
        <p:nvSpPr>
          <p:cNvPr id="4" name="Slide Number Placeholder 3">
            <a:extLst>
              <a:ext uri="{FF2B5EF4-FFF2-40B4-BE49-F238E27FC236}">
                <a16:creationId xmlns:a16="http://schemas.microsoft.com/office/drawing/2014/main" id="{2FA17394-AC7B-C9B3-E535-BB2FEB1B3D38}"/>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56561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4D93-BF32-8F32-4E4B-B9EBEE8F30A3}"/>
              </a:ext>
            </a:extLst>
          </p:cNvPr>
          <p:cNvSpPr>
            <a:spLocks noGrp="1"/>
          </p:cNvSpPr>
          <p:nvPr>
            <p:ph type="title"/>
          </p:nvPr>
        </p:nvSpPr>
        <p:spPr/>
        <p:txBody>
          <a:bodyPr>
            <a:normAutofit/>
          </a:bodyPr>
          <a:lstStyle/>
          <a:p>
            <a:r>
              <a:rPr lang="en-US" sz="3000" dirty="0"/>
              <a:t>All low income (CARE) customers will see lower bills but larger users will see the greatest percent savings </a:t>
            </a:r>
          </a:p>
        </p:txBody>
      </p:sp>
      <p:pic>
        <p:nvPicPr>
          <p:cNvPr id="5" name="Content Placeholder 4">
            <a:extLst>
              <a:ext uri="{FF2B5EF4-FFF2-40B4-BE49-F238E27FC236}">
                <a16:creationId xmlns:a16="http://schemas.microsoft.com/office/drawing/2014/main" id="{21A87FC1-E7CC-F410-1248-B20476269F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4434" y="2032635"/>
            <a:ext cx="5384092" cy="4351338"/>
          </a:xfrm>
        </p:spPr>
      </p:pic>
      <p:sp>
        <p:nvSpPr>
          <p:cNvPr id="3" name="Slide Number Placeholder 2">
            <a:extLst>
              <a:ext uri="{FF2B5EF4-FFF2-40B4-BE49-F238E27FC236}">
                <a16:creationId xmlns:a16="http://schemas.microsoft.com/office/drawing/2014/main" id="{6A53FCFD-03B6-436C-4365-A32BE738C552}"/>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113684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1286-0DFE-B361-0119-4C67C9F12A25}"/>
              </a:ext>
            </a:extLst>
          </p:cNvPr>
          <p:cNvSpPr>
            <a:spLocks noGrp="1"/>
          </p:cNvSpPr>
          <p:nvPr>
            <p:ph type="title"/>
          </p:nvPr>
        </p:nvSpPr>
        <p:spPr/>
        <p:txBody>
          <a:bodyPr>
            <a:normAutofit/>
          </a:bodyPr>
          <a:lstStyle/>
          <a:p>
            <a:r>
              <a:rPr lang="en-US" sz="3000" dirty="0"/>
              <a:t>Faced with unprecedented public opposition, the utilities have backtracked in the “first version” of IGFC</a:t>
            </a:r>
          </a:p>
        </p:txBody>
      </p:sp>
      <p:sp>
        <p:nvSpPr>
          <p:cNvPr id="3" name="Content Placeholder 2">
            <a:extLst>
              <a:ext uri="{FF2B5EF4-FFF2-40B4-BE49-F238E27FC236}">
                <a16:creationId xmlns:a16="http://schemas.microsoft.com/office/drawing/2014/main" id="{208B2868-4A3E-D286-DBAC-29255DA020C4}"/>
              </a:ext>
            </a:extLst>
          </p:cNvPr>
          <p:cNvSpPr>
            <a:spLocks noGrp="1"/>
          </p:cNvSpPr>
          <p:nvPr>
            <p:ph idx="1"/>
          </p:nvPr>
        </p:nvSpPr>
        <p:spPr/>
        <p:txBody>
          <a:bodyPr/>
          <a:lstStyle/>
          <a:p>
            <a:r>
              <a:rPr lang="en-US" dirty="0"/>
              <a:t>PG&amp;E dropped the average fixed charge from $53 to $42, still 4X the US average</a:t>
            </a:r>
          </a:p>
          <a:p>
            <a:r>
              <a:rPr lang="en-US" dirty="0"/>
              <a:t>It dropped the upper tier fixed charge from $92 to $51, which is 5X the US average</a:t>
            </a:r>
          </a:p>
          <a:p>
            <a:r>
              <a:rPr lang="en-US" dirty="0"/>
              <a:t>The fixed charges in the “final version” have not been changed </a:t>
            </a:r>
          </a:p>
          <a:p>
            <a:r>
              <a:rPr lang="en-US" dirty="0"/>
              <a:t>The “first version” is meant to get the IGFC legitimized, and to open the door for implementing the original numbers in the “final version”</a:t>
            </a:r>
          </a:p>
          <a:p>
            <a:r>
              <a:rPr lang="en-US" dirty="0"/>
              <a:t>This is just a ruse and should be ignored</a:t>
            </a:r>
          </a:p>
          <a:p>
            <a:endParaRPr lang="en-US" dirty="0"/>
          </a:p>
        </p:txBody>
      </p:sp>
      <p:sp>
        <p:nvSpPr>
          <p:cNvPr id="4" name="Slide Number Placeholder 3">
            <a:extLst>
              <a:ext uri="{FF2B5EF4-FFF2-40B4-BE49-F238E27FC236}">
                <a16:creationId xmlns:a16="http://schemas.microsoft.com/office/drawing/2014/main" id="{A01C9E89-AA4A-70DD-A3FB-539B0ED53D04}"/>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103869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B70E-BDD9-C8A7-2522-820236147721}"/>
              </a:ext>
            </a:extLst>
          </p:cNvPr>
          <p:cNvSpPr>
            <a:spLocks noGrp="1"/>
          </p:cNvSpPr>
          <p:nvPr>
            <p:ph type="title"/>
          </p:nvPr>
        </p:nvSpPr>
        <p:spPr/>
        <p:txBody>
          <a:bodyPr/>
          <a:lstStyle/>
          <a:p>
            <a:r>
              <a:rPr lang="en-US" dirty="0"/>
              <a:t>There is a better way to make electrification affordable </a:t>
            </a:r>
          </a:p>
        </p:txBody>
      </p:sp>
      <p:sp>
        <p:nvSpPr>
          <p:cNvPr id="3" name="Content Placeholder 2">
            <a:extLst>
              <a:ext uri="{FF2B5EF4-FFF2-40B4-BE49-F238E27FC236}">
                <a16:creationId xmlns:a16="http://schemas.microsoft.com/office/drawing/2014/main" id="{A3EDC34D-63A2-B982-93CD-D651BC71C34E}"/>
              </a:ext>
            </a:extLst>
          </p:cNvPr>
          <p:cNvSpPr>
            <a:spLocks noGrp="1"/>
          </p:cNvSpPr>
          <p:nvPr>
            <p:ph idx="1"/>
          </p:nvPr>
        </p:nvSpPr>
        <p:spPr/>
        <p:txBody>
          <a:bodyPr/>
          <a:lstStyle/>
          <a:p>
            <a:r>
              <a:rPr lang="en-US" dirty="0"/>
              <a:t>Cap the growth in electric rates to the rate of inflation</a:t>
            </a:r>
          </a:p>
          <a:p>
            <a:r>
              <a:rPr lang="en-US" dirty="0"/>
              <a:t>Find ways to lower cost and thus the rate level – as noted earlier, PG&amp;E’s rates are almost three times the national average and more than two times SMUD’s rates</a:t>
            </a:r>
          </a:p>
          <a:p>
            <a:r>
              <a:rPr lang="en-US" dirty="0"/>
              <a:t>Offer low income customers additional rebates to offset the capital and installation costs of electrification technologies</a:t>
            </a:r>
          </a:p>
          <a:p>
            <a:r>
              <a:rPr lang="en-US" dirty="0"/>
              <a:t>Replace the IGFC with a better rate design, such as that outlined in the next slide </a:t>
            </a:r>
          </a:p>
        </p:txBody>
      </p:sp>
      <p:sp>
        <p:nvSpPr>
          <p:cNvPr id="4" name="Slide Number Placeholder 3">
            <a:extLst>
              <a:ext uri="{FF2B5EF4-FFF2-40B4-BE49-F238E27FC236}">
                <a16:creationId xmlns:a16="http://schemas.microsoft.com/office/drawing/2014/main" id="{E5DAC874-A731-9427-08A7-2B546960EF80}"/>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131265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8BD3-9DD8-6E8D-4C1E-877C43BAE4C4}"/>
              </a:ext>
            </a:extLst>
          </p:cNvPr>
          <p:cNvSpPr>
            <a:spLocks noGrp="1"/>
          </p:cNvSpPr>
          <p:nvPr>
            <p:ph type="title"/>
          </p:nvPr>
        </p:nvSpPr>
        <p:spPr/>
        <p:txBody>
          <a:bodyPr>
            <a:normAutofit/>
          </a:bodyPr>
          <a:lstStyle/>
          <a:p>
            <a:r>
              <a:rPr lang="en-US" sz="3000" dirty="0"/>
              <a:t>Here is a more efficient and equitable rate design for promoting electrification </a:t>
            </a:r>
          </a:p>
        </p:txBody>
      </p:sp>
      <p:sp>
        <p:nvSpPr>
          <p:cNvPr id="3" name="Content Placeholder 2">
            <a:extLst>
              <a:ext uri="{FF2B5EF4-FFF2-40B4-BE49-F238E27FC236}">
                <a16:creationId xmlns:a16="http://schemas.microsoft.com/office/drawing/2014/main" id="{6F29477D-33B4-56D7-0BE5-C053D361C915}"/>
              </a:ext>
            </a:extLst>
          </p:cNvPr>
          <p:cNvSpPr>
            <a:spLocks noGrp="1"/>
          </p:cNvSpPr>
          <p:nvPr>
            <p:ph idx="1"/>
          </p:nvPr>
        </p:nvSpPr>
        <p:spPr/>
        <p:txBody>
          <a:bodyPr>
            <a:normAutofit/>
          </a:bodyPr>
          <a:lstStyle/>
          <a:p>
            <a:r>
              <a:rPr lang="en-US" b="0" i="0" dirty="0">
                <a:solidFill>
                  <a:srgbClr val="404040"/>
                </a:solidFill>
                <a:effectLst/>
                <a:latin typeface="Oxygen" panose="02000503000000000000" pitchFamily="2" charset="0"/>
              </a:rPr>
              <a:t>First, include a modest fixed charge (~$10-15) and set the energy price equal to marginal cost. Let it vary by time of use. This rate design will help promote demand flexibility, which is the title of the proceedings in which the CPUC is discussing IGFC.</a:t>
            </a:r>
          </a:p>
          <a:p>
            <a:pPr algn="l"/>
            <a:r>
              <a:rPr lang="en-US" b="0" i="0" dirty="0">
                <a:solidFill>
                  <a:srgbClr val="404040"/>
                </a:solidFill>
                <a:effectLst/>
                <a:latin typeface="Oxygen" panose="02000503000000000000" pitchFamily="2" charset="0"/>
              </a:rPr>
              <a:t>Second, only apply the new rate design to customers who are (a) in the market for replacing their HVAC system, water heater, stove, clothes dryer or gasoline car or (b) building a new house. </a:t>
            </a:r>
          </a:p>
          <a:p>
            <a:pPr algn="l"/>
            <a:r>
              <a:rPr lang="en-US" b="0" i="0" dirty="0">
                <a:solidFill>
                  <a:srgbClr val="404040"/>
                </a:solidFill>
                <a:effectLst/>
                <a:latin typeface="Oxygen" panose="02000503000000000000" pitchFamily="2" charset="0"/>
              </a:rPr>
              <a:t>Third, even for customers who are in the market for new electric technologies, only apply the new rate design to the incremental use of electricity which will occur via electrification. In other words, don’t incentivize wasteful use of energy from existing technologies.</a:t>
            </a:r>
          </a:p>
          <a:p>
            <a:pPr marL="201168" lvl="1" indent="0">
              <a:buNone/>
            </a:pPr>
            <a:endParaRPr lang="en-US" dirty="0"/>
          </a:p>
        </p:txBody>
      </p:sp>
      <p:sp>
        <p:nvSpPr>
          <p:cNvPr id="4" name="Slide Number Placeholder 3">
            <a:extLst>
              <a:ext uri="{FF2B5EF4-FFF2-40B4-BE49-F238E27FC236}">
                <a16:creationId xmlns:a16="http://schemas.microsoft.com/office/drawing/2014/main" id="{A279F747-4A62-E4DC-0527-DDC45BF9FA10}"/>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1855683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6600-59C8-1D7F-A5B4-5C991F55A927}"/>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552B44C7-52AB-EB6D-5E5A-97BB483AFBE6}"/>
              </a:ext>
            </a:extLst>
          </p:cNvPr>
          <p:cNvSpPr>
            <a:spLocks noGrp="1"/>
          </p:cNvSpPr>
          <p:nvPr>
            <p:ph idx="1"/>
          </p:nvPr>
        </p:nvSpPr>
        <p:spPr/>
        <p:txBody>
          <a:bodyPr>
            <a:normAutofit/>
          </a:bodyPr>
          <a:lstStyle/>
          <a:p>
            <a:r>
              <a:rPr lang="en-US" dirty="0"/>
              <a:t>California has set some very strong goals for reducing carbon emissions and electrification has is a top priority</a:t>
            </a:r>
          </a:p>
          <a:p>
            <a:r>
              <a:rPr lang="en-US" dirty="0"/>
              <a:t>The biggest barrier to electrification is high electric rates</a:t>
            </a:r>
          </a:p>
          <a:p>
            <a:r>
              <a:rPr lang="en-US" dirty="0"/>
              <a:t>Merely shifting energy costs into fixed charges will not stimulate electrification and will end up raising bills for efficient customers who happen to be middle income </a:t>
            </a:r>
          </a:p>
          <a:p>
            <a:r>
              <a:rPr lang="en-US" dirty="0"/>
              <a:t>To make electrification affordable, the state needs more rooftop solar panels, not less; it should  reconsider NEM 3.0</a:t>
            </a:r>
          </a:p>
          <a:p>
            <a:r>
              <a:rPr lang="en-US" dirty="0"/>
              <a:t>The state needs to abandon IGFC and focus instead on providing an opt-in rate that prices incremental uses of electricity associated with electrification at marginal energy cost  </a:t>
            </a:r>
          </a:p>
        </p:txBody>
      </p:sp>
      <p:sp>
        <p:nvSpPr>
          <p:cNvPr id="4" name="Slide Number Placeholder 3">
            <a:extLst>
              <a:ext uri="{FF2B5EF4-FFF2-40B4-BE49-F238E27FC236}">
                <a16:creationId xmlns:a16="http://schemas.microsoft.com/office/drawing/2014/main" id="{A7A19023-1273-96FB-FAD2-A30903E5B52E}"/>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234576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EDB4-E240-733E-C2EE-5CF3F336BDB9}"/>
              </a:ext>
            </a:extLst>
          </p:cNvPr>
          <p:cNvSpPr>
            <a:spLocks noGrp="1"/>
          </p:cNvSpPr>
          <p:nvPr>
            <p:ph type="title"/>
          </p:nvPr>
        </p:nvSpPr>
        <p:spPr/>
        <p:txBody>
          <a:bodyPr>
            <a:normAutofit/>
          </a:bodyPr>
          <a:lstStyle/>
          <a:p>
            <a:r>
              <a:rPr lang="en-US" sz="3000" dirty="0"/>
              <a:t>My articles on NEM 3.0  </a:t>
            </a:r>
          </a:p>
        </p:txBody>
      </p:sp>
      <p:sp>
        <p:nvSpPr>
          <p:cNvPr id="3" name="Content Placeholder 2">
            <a:extLst>
              <a:ext uri="{FF2B5EF4-FFF2-40B4-BE49-F238E27FC236}">
                <a16:creationId xmlns:a16="http://schemas.microsoft.com/office/drawing/2014/main" id="{958F4476-B5A9-553A-73E3-9266BF4F7097}"/>
              </a:ext>
            </a:extLst>
          </p:cNvPr>
          <p:cNvSpPr>
            <a:spLocks noGrp="1"/>
          </p:cNvSpPr>
          <p:nvPr>
            <p:ph idx="1"/>
          </p:nvPr>
        </p:nvSpPr>
        <p:spPr/>
        <p:txBody>
          <a:bodyPr>
            <a:normAutofit lnSpcReduction="10000"/>
          </a:bodyPr>
          <a:lstStyle/>
          <a:p>
            <a:pPr marL="0" marR="0">
              <a:lnSpc>
                <a:spcPct val="107000"/>
              </a:lnSpc>
              <a:spcBef>
                <a:spcPts val="0"/>
              </a:spcBef>
              <a:spcAft>
                <a:spcPts val="800"/>
              </a:spcAft>
            </a:pPr>
            <a:r>
              <a:rPr lang="en-US"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https://ahmadfaruqui.blogspot.com/2022/01/my-comments-on-cpucs-proposed-decision.html</a:t>
            </a:r>
          </a:p>
          <a:p>
            <a:pPr marL="0" marR="0">
              <a:lnSpc>
                <a:spcPct val="107000"/>
              </a:lnSpc>
              <a:spcBef>
                <a:spcPts val="0"/>
              </a:spcBef>
              <a:spcAft>
                <a:spcPts val="800"/>
              </a:spcAft>
            </a:pPr>
            <a:r>
              <a:rPr lang="en-US"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https://ahmadfaruqui.blogspot.com/2022/01/letter-from-ten-energy-experts-to-cpuc.html</a:t>
            </a:r>
            <a:endParaRPr lang="en-US" kern="100" dirty="0">
              <a:solidFill>
                <a:schemeClr val="tx1"/>
              </a:solidFill>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marL="0" marR="0">
              <a:lnSpc>
                <a:spcPct val="107000"/>
              </a:lnSpc>
              <a:spcBef>
                <a:spcPts val="0"/>
              </a:spcBef>
              <a:spcAft>
                <a:spcPts val="800"/>
              </a:spcAft>
            </a:pPr>
            <a:r>
              <a:rPr lang="en-US"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https://ahmadfaruqui.blogspot.com/2022/01/my-conversation-with-professor-severin.html</a:t>
            </a: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https://energycentral.com/c/cp/how-should-california-price-electricity-customers-rooftop-solar-panels</a:t>
            </a: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https://energycentral.com/c/cp/let%E2%80%99s-make-rooftop-solar-panels-paired-storage-affordable-all</a:t>
            </a:r>
          </a:p>
          <a:p>
            <a:pPr marL="0" marR="0">
              <a:lnSpc>
                <a:spcPct val="107000"/>
              </a:lnSpc>
              <a:spcBef>
                <a:spcPts val="0"/>
              </a:spcBef>
              <a:spcAft>
                <a:spcPts val="800"/>
              </a:spcAft>
            </a:pPr>
            <a:r>
              <a:rPr lang="en-US" u="sng" kern="100" dirty="0">
                <a:solidFill>
                  <a:schemeClr val="tx1"/>
                </a:solidFill>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https://pv-magazine-usa.com/2022/09/27/why-did-i-reform-my-views-on-net-energy-metering-nem/</a:t>
            </a: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https://www.pv-magazine.com/2022/12/08/regulator-could-prove-solars-nemesis/</a:t>
            </a:r>
          </a:p>
          <a:p>
            <a:pPr marL="0" marR="0">
              <a:lnSpc>
                <a:spcPct val="107000"/>
              </a:lnSpc>
              <a:spcBef>
                <a:spcPts val="0"/>
              </a:spcBef>
              <a:spcAft>
                <a:spcPts val="800"/>
              </a:spcAft>
            </a:pPr>
            <a:endParaRPr lang="en-US"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endParaRPr>
          </a:p>
          <a:p>
            <a:endParaRPr lang="en-US" dirty="0"/>
          </a:p>
        </p:txBody>
      </p:sp>
      <p:sp>
        <p:nvSpPr>
          <p:cNvPr id="4" name="Slide Number Placeholder 3">
            <a:extLst>
              <a:ext uri="{FF2B5EF4-FFF2-40B4-BE49-F238E27FC236}">
                <a16:creationId xmlns:a16="http://schemas.microsoft.com/office/drawing/2014/main" id="{6C106626-6842-9E4B-C289-847C6F01AA71}"/>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2775990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7FC3-F752-7047-CF69-7A1F31D90E52}"/>
              </a:ext>
            </a:extLst>
          </p:cNvPr>
          <p:cNvSpPr>
            <a:spLocks noGrp="1"/>
          </p:cNvSpPr>
          <p:nvPr>
            <p:ph type="title"/>
          </p:nvPr>
        </p:nvSpPr>
        <p:spPr/>
        <p:txBody>
          <a:bodyPr/>
          <a:lstStyle/>
          <a:p>
            <a:r>
              <a:rPr lang="en-US" dirty="0"/>
              <a:t>My articles on IGFC </a:t>
            </a:r>
          </a:p>
        </p:txBody>
      </p:sp>
      <p:sp>
        <p:nvSpPr>
          <p:cNvPr id="3" name="Content Placeholder 2">
            <a:extLst>
              <a:ext uri="{FF2B5EF4-FFF2-40B4-BE49-F238E27FC236}">
                <a16:creationId xmlns:a16="http://schemas.microsoft.com/office/drawing/2014/main" id="{9827AA68-FF93-4EF9-1D42-E43852FC5B40}"/>
              </a:ext>
            </a:extLst>
          </p:cNvPr>
          <p:cNvSpPr>
            <a:spLocks noGrp="1"/>
          </p:cNvSpPr>
          <p:nvPr>
            <p:ph idx="1"/>
          </p:nvPr>
        </p:nvSpPr>
        <p:spPr/>
        <p:txBody>
          <a:bodyPr>
            <a:normAutofit fontScale="85000" lnSpcReduction="20000"/>
          </a:bodyPr>
          <a:lstStyle/>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https://energyregulationquarterly.ca/articles/new-electricity-rate-reform-in-california-a-rejoinder-to-meredith-fowlie#sthash.PNMgM89u.dpbs</a:t>
            </a: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https://www.sandiegouniontribune.com/opinion/commentary/story/2023-06-21/opinion-cpuc-sdge-income-based-flat-energy-rates-california-conservation</a:t>
            </a: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https://www.ocregister.com/2023/12/18/whats-wrong-with-basing-electricity-fees-on-household-incomes/</a:t>
            </a: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https://pv-magazine-usa.com/2023/08/10/promoting-electrification-without-penalizing-efficiency-an-alternative-to-the-income-graduated-fixed-charge-proposal/</a:t>
            </a: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https://pv-magazine-usa.com/2023/05/08/the-income-graduated-fixed-charges-in-california-will-harm-customers-with-low-electric-bills/</a:t>
            </a: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https://energycentral.com/c/um/how-will-income-graduated-fixed-charges-igfc-proposed-california%E2%80%99s-investor-owned</a:t>
            </a:r>
          </a:p>
          <a:p>
            <a:pPr marL="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https://www.latimes.com/opinion/letters-to-the-editor/story/2023-05-02/make-power-companies-test-their-fixed-rate-plan</a:t>
            </a:r>
            <a:endParaRPr lang="en-US" u="sng" kern="100" dirty="0">
              <a:solidFill>
                <a:schemeClr val="tx1"/>
              </a:solidFill>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EAF34ED-29F8-8A6E-122D-526F3BD07F62}"/>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3935686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E9B4-E3A2-4B76-CFC5-EF963E576ABF}"/>
              </a:ext>
            </a:extLst>
          </p:cNvPr>
          <p:cNvSpPr>
            <a:spLocks noGrp="1"/>
          </p:cNvSpPr>
          <p:nvPr>
            <p:ph type="title"/>
          </p:nvPr>
        </p:nvSpPr>
        <p:spPr/>
        <p:txBody>
          <a:bodyPr>
            <a:normAutofit/>
          </a:bodyPr>
          <a:lstStyle/>
          <a:p>
            <a:r>
              <a:rPr lang="en-US" sz="3000" dirty="0"/>
              <a:t>References </a:t>
            </a:r>
          </a:p>
        </p:txBody>
      </p:sp>
      <p:sp>
        <p:nvSpPr>
          <p:cNvPr id="3" name="Content Placeholder 2">
            <a:extLst>
              <a:ext uri="{FF2B5EF4-FFF2-40B4-BE49-F238E27FC236}">
                <a16:creationId xmlns:a16="http://schemas.microsoft.com/office/drawing/2014/main" id="{2FBB43A2-0E2D-76E4-282A-D626BB0C2A13}"/>
              </a:ext>
            </a:extLst>
          </p:cNvPr>
          <p:cNvSpPr>
            <a:spLocks noGrp="1"/>
          </p:cNvSpPr>
          <p:nvPr>
            <p:ph idx="1"/>
          </p:nvPr>
        </p:nvSpPr>
        <p:spPr/>
        <p:txBody>
          <a:bodyPr>
            <a:normAutofit fontScale="85000" lnSpcReduction="10000"/>
          </a:bodyPr>
          <a:lstStyle/>
          <a:p>
            <a:pPr marL="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https://www.sandiegouniontribune.com/business/story/2023-12-24/fixed-charges-on-utility-bills-based-on-your-income-an-update-on-what-the-fees-could-look-like</a:t>
            </a: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https://www.rstreet.org/commentary/income-based-utilities-plan-is-the-most-california-plan-ever/</a:t>
            </a:r>
            <a:endParaRPr lang="en-US"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https://www.siliconvalley.com/2023/04/22/pge-san-jose-oakland-bill-electric-customer-ratepayer-economy-utility/</a:t>
            </a:r>
            <a:endParaRPr lang="en-US"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https://www.sandiegouniontribune.com/business/story/2023-04-15/what-would-fixed-charges-on-electricity-bills-mean-for-rooftop-solar-customers</a:t>
            </a:r>
            <a:endParaRPr lang="en-US"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https://www.kpbs.org/news/economy/2023/04/10/sdg-e-proposes-adding-flat-fee-to-utility-bills</a:t>
            </a:r>
            <a:endParaRPr lang="en-US" kern="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https://www.kpcc.org/podcast/airtalk/reflecting-on-former-los-angeles-mayor-richard-riordan-and-what-he-did-for-the-city</a:t>
            </a:r>
            <a:endParaRPr lang="en-US" u="sng" kern="100" dirty="0">
              <a:solidFill>
                <a:schemeClr val="tx1"/>
              </a:solidFill>
              <a:effectLs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https://www.kpcc.org/podcast/airtalk/reflecting-on-former-los-angeles-mayor-richard-riordan-and-what-he-did-for-the-city</a:t>
            </a:r>
            <a:endParaRPr lang="en-US" u="sng" kern="100" dirty="0">
              <a:solidFill>
                <a:schemeClr val="tx1"/>
              </a:solidFill>
              <a:effectLs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u="sng" kern="100" dirty="0">
                <a:solidFill>
                  <a:schemeClr val="tx1"/>
                </a:solidFill>
                <a:effectLst/>
                <a:ea typeface="Calibri" panose="020F0502020204030204" pitchFamily="34" charset="0"/>
                <a:cs typeface="Times New Roman" panose="02020603050405020304" pitchFamily="18" charset="0"/>
              </a:rPr>
              <a:t>https://energycentral.com/c/um/public-speaks-income-graduated-fixed-charge-proposal-utilities</a:t>
            </a:r>
          </a:p>
          <a:p>
            <a:endParaRPr lang="en-US" dirty="0"/>
          </a:p>
        </p:txBody>
      </p:sp>
      <p:sp>
        <p:nvSpPr>
          <p:cNvPr id="4" name="Slide Number Placeholder 3">
            <a:extLst>
              <a:ext uri="{FF2B5EF4-FFF2-40B4-BE49-F238E27FC236}">
                <a16:creationId xmlns:a16="http://schemas.microsoft.com/office/drawing/2014/main" id="{2E045B28-D564-EF35-01E9-39B1A3767B97}"/>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3317164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73982"/>
          </a:xfrm>
        </p:spPr>
        <p:txBody>
          <a:bodyPr/>
          <a:lstStyle/>
          <a:p>
            <a:r>
              <a:rPr lang="en-US" dirty="0"/>
              <a:t>Presented By</a:t>
            </a:r>
          </a:p>
        </p:txBody>
      </p:sp>
      <p:sp>
        <p:nvSpPr>
          <p:cNvPr id="4" name="Text Placeholder 3"/>
          <p:cNvSpPr>
            <a:spLocks noGrp="1"/>
          </p:cNvSpPr>
          <p:nvPr>
            <p:ph type="body" sz="quarter" idx="15"/>
          </p:nvPr>
        </p:nvSpPr>
        <p:spPr/>
        <p:txBody>
          <a:bodyPr>
            <a:normAutofit fontScale="92500" lnSpcReduction="10000"/>
          </a:bodyPr>
          <a:lstStyle/>
          <a:p>
            <a:r>
              <a:rPr lang="en-US" dirty="0"/>
              <a:t>Ahmad Faruqui</a:t>
            </a:r>
          </a:p>
          <a:p>
            <a:endParaRPr lang="en-US" dirty="0"/>
          </a:p>
        </p:txBody>
      </p:sp>
      <p:sp>
        <p:nvSpPr>
          <p:cNvPr id="5" name="Text Placeholder 4"/>
          <p:cNvSpPr>
            <a:spLocks noGrp="1"/>
          </p:cNvSpPr>
          <p:nvPr>
            <p:ph type="body" sz="quarter" idx="21"/>
          </p:nvPr>
        </p:nvSpPr>
        <p:spPr/>
        <p:txBody>
          <a:bodyPr/>
          <a:lstStyle/>
          <a:p>
            <a:r>
              <a:rPr lang="en-US" dirty="0"/>
              <a:t>Ahmadfaruqui@gmail.com</a:t>
            </a:r>
          </a:p>
          <a:p>
            <a:endParaRPr lang="en-US" dirty="0"/>
          </a:p>
        </p:txBody>
      </p:sp>
      <p:sp>
        <p:nvSpPr>
          <p:cNvPr id="6" name="Text Placeholder 5"/>
          <p:cNvSpPr>
            <a:spLocks noGrp="1"/>
          </p:cNvSpPr>
          <p:nvPr>
            <p:ph type="body" sz="quarter" idx="24"/>
          </p:nvPr>
        </p:nvSpPr>
        <p:spPr/>
        <p:txBody>
          <a:bodyPr/>
          <a:lstStyle/>
          <a:p>
            <a:pPr marL="0" indent="0">
              <a:lnSpc>
                <a:spcPct val="80000"/>
              </a:lnSpc>
              <a:buNone/>
              <a:defRPr/>
            </a:pPr>
            <a:r>
              <a:rPr lang="en-US" kern="0" dirty="0">
                <a:solidFill>
                  <a:srgbClr val="302F35"/>
                </a:solidFill>
                <a:cs typeface="Arial"/>
              </a:rPr>
              <a:t>+1.925.408.0149</a:t>
            </a:r>
          </a:p>
        </p:txBody>
      </p:sp>
      <p:sp>
        <p:nvSpPr>
          <p:cNvPr id="7" name="Text Placeholder 6"/>
          <p:cNvSpPr>
            <a:spLocks noGrp="1"/>
          </p:cNvSpPr>
          <p:nvPr>
            <p:ph type="body" sz="quarter" idx="29"/>
          </p:nvPr>
        </p:nvSpPr>
        <p:spPr/>
        <p:txBody>
          <a:bodyPr/>
          <a:lstStyle/>
          <a:p>
            <a:r>
              <a:rPr lang="en-US" dirty="0"/>
              <a:t>Economist-at-Large</a:t>
            </a:r>
          </a:p>
        </p:txBody>
      </p:sp>
      <p:sp>
        <p:nvSpPr>
          <p:cNvPr id="8" name="Text Placeholder 7"/>
          <p:cNvSpPr>
            <a:spLocks noGrp="1"/>
          </p:cNvSpPr>
          <p:nvPr>
            <p:ph type="body" sz="quarter" idx="32"/>
          </p:nvPr>
        </p:nvSpPr>
        <p:spPr>
          <a:xfrm>
            <a:off x="3730153" y="1888435"/>
            <a:ext cx="7425527" cy="4814023"/>
          </a:xfrm>
        </p:spPr>
        <p:txBody>
          <a:bodyPr>
            <a:normAutofit fontScale="85000" lnSpcReduction="20000"/>
          </a:bodyPr>
          <a:lstStyle/>
          <a:p>
            <a:pPr marL="342900" marR="0" lvl="0" indent="-342900">
              <a:lnSpc>
                <a:spcPct val="107000"/>
              </a:lnSpc>
              <a:spcBef>
                <a:spcPts val="0"/>
              </a:spcBef>
              <a:spcAft>
                <a:spcPts val="800"/>
              </a:spcAft>
              <a:buFont typeface="Calibri" panose="020F0502020204030204" pitchFamily="34" charset="0"/>
              <a:buChar char=" "/>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Since 1978, I have assisted nearly 150 clients across the globe on energy issues involving the </a:t>
            </a:r>
            <a:r>
              <a:rPr lang="en-US" sz="1800" kern="100">
                <a:effectLst/>
                <a:latin typeface="Calibri" panose="020F0502020204030204" pitchFamily="34" charset="0"/>
                <a:ea typeface="Calibri" panose="020F0502020204030204" pitchFamily="34" charset="0"/>
                <a:cs typeface="Times New Roman" panose="02020603050405020304" pitchFamily="18" charset="0"/>
              </a:rPr>
              <a:t>customer and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testified or appeared before commissions in Alberta, Arizona, Arkansas, Australia, California, Colorado, Connecticut, Delaware, District of Columbia, FERC, Illinois, Indiana, Kansas, Maryland, Minnesota, Nevada, Ohio, Oklahoma, Ontario, Pennsylvania, New Brunswick, Nova Scotia, and Texas. I have also presented to governments in Australia, Egypt, Ireland, New Zealand Philippines, Thailand, Saudi Arabia, and United Kingdom. </a:t>
            </a:r>
          </a:p>
          <a:p>
            <a:pPr marL="342900" marR="0" lvl="0" indent="-342900">
              <a:lnSpc>
                <a:spcPct val="107000"/>
              </a:lnSpc>
              <a:spcBef>
                <a:spcPts val="0"/>
              </a:spcBef>
              <a:spcAft>
                <a:spcPts val="800"/>
              </a:spcAft>
              <a:buFont typeface="Calibri" panose="020F0502020204030204" pitchFamily="34" charset="0"/>
              <a:buChar char=" "/>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have worked at the California Energy Commission, Electric Power Research Institute, and five consulting firms. I am the recipient of a lifetime excellence award for my work on rate design by ESIG and have been recognized by AESP as one of seven game changers during the past three decades. </a:t>
            </a:r>
          </a:p>
          <a:p>
            <a:pPr marL="342900" marR="0" lvl="0" indent="-342900">
              <a:lnSpc>
                <a:spcPct val="107000"/>
              </a:lnSpc>
              <a:spcBef>
                <a:spcPts val="0"/>
              </a:spcBef>
              <a:spcAft>
                <a:spcPts val="800"/>
              </a:spcAft>
              <a:buFont typeface="Calibri" panose="020F0502020204030204" pitchFamily="34" charset="0"/>
              <a:buChar char=" "/>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My work has been cited in Business Week, The Economist, Forbes, National Geographic, The New York Times, San Francisco Chronicle, San Jose Mercury News, Wall Street Journal and USA Today. I have appeared on Fox Business News, National Public Radio and Voice of America. </a:t>
            </a:r>
          </a:p>
          <a:p>
            <a:pPr marL="342900" marR="0" lvl="0" indent="-342900">
              <a:lnSpc>
                <a:spcPct val="107000"/>
              </a:lnSpc>
              <a:spcBef>
                <a:spcPts val="0"/>
              </a:spcBef>
              <a:spcAft>
                <a:spcPts val="800"/>
              </a:spcAft>
              <a:buFont typeface="Calibri" panose="020F0502020204030204" pitchFamily="34" charset="0"/>
              <a:buChar char=" "/>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have authored, co-authored or edited 4 books and more than 150 articles on energy matters and taught economics at the University of Karachi, UC Davis and San Jose State University and given guest lecturers at several other universities including Harvard, Northwestern, MIT, Stanford and UC Berkeley. I hold BA and MA degrees from the University of Karachi and an MA in agricultural economics and a PhD in economics from the University of California at Davis.</a:t>
            </a:r>
          </a:p>
          <a:p>
            <a:pPr algn="just"/>
            <a:endParaRPr lang="en-US" sz="1200" dirty="0">
              <a:solidFill>
                <a:schemeClr val="tx1"/>
              </a:solidFill>
            </a:endParaRPr>
          </a:p>
          <a:p>
            <a:endParaRPr lang="en-US" sz="1200" dirty="0">
              <a:solidFill>
                <a:schemeClr val="tx1"/>
              </a:solidFill>
            </a:endParaRPr>
          </a:p>
        </p:txBody>
      </p:sp>
      <p:pic>
        <p:nvPicPr>
          <p:cNvPr id="9"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0" b="30"/>
          <a:stretch>
            <a:fillRect/>
          </a:stretch>
        </p:blipFill>
        <p:spPr/>
      </p:pic>
      <p:sp>
        <p:nvSpPr>
          <p:cNvPr id="3" name="Slide Number Placeholder 2">
            <a:extLst>
              <a:ext uri="{FF2B5EF4-FFF2-40B4-BE49-F238E27FC236}">
                <a16:creationId xmlns:a16="http://schemas.microsoft.com/office/drawing/2014/main" id="{7D9C7DC6-CCA2-29D8-5FDC-49B86137D839}"/>
              </a:ext>
            </a:extLst>
          </p:cNvPr>
          <p:cNvSpPr>
            <a:spLocks noGrp="1"/>
          </p:cNvSpPr>
          <p:nvPr>
            <p:ph type="sldNum" sz="quarter" idx="34"/>
          </p:nvPr>
        </p:nvSpPr>
        <p:spPr/>
        <p:txBody>
          <a:bodyPr/>
          <a:lstStyle/>
          <a:p>
            <a:r>
              <a:rPr lang="en-US" dirty="0"/>
              <a:t>Brattle.com | </a:t>
            </a:r>
            <a:fld id="{C95ECF09-ED6D-489D-87B4-9DBCD4D54A41}" type="slidenum">
              <a:rPr lang="en-US" b="1" smtClean="0"/>
              <a:pPr/>
              <a:t>28</a:t>
            </a:fld>
            <a:endParaRPr lang="en-US" b="1" dirty="0"/>
          </a:p>
        </p:txBody>
      </p:sp>
    </p:spTree>
    <p:extLst>
      <p:ext uri="{BB962C8B-B14F-4D97-AF65-F5344CB8AC3E}">
        <p14:creationId xmlns:p14="http://schemas.microsoft.com/office/powerpoint/2010/main" val="4720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12F1-27F3-D493-7AF5-A9207391D943}"/>
              </a:ext>
            </a:extLst>
          </p:cNvPr>
          <p:cNvSpPr>
            <a:spLocks noGrp="1"/>
          </p:cNvSpPr>
          <p:nvPr>
            <p:ph type="title"/>
          </p:nvPr>
        </p:nvSpPr>
        <p:spPr/>
        <p:txBody>
          <a:bodyPr>
            <a:normAutofit/>
          </a:bodyPr>
          <a:lstStyle/>
          <a:p>
            <a:r>
              <a:rPr lang="en-US" sz="3000" dirty="0"/>
              <a:t>Let’s consider the case of Pacific Gas &amp; Electric (PG&amp;E)</a:t>
            </a:r>
          </a:p>
        </p:txBody>
      </p:sp>
      <p:sp>
        <p:nvSpPr>
          <p:cNvPr id="3" name="Content Placeholder 2">
            <a:extLst>
              <a:ext uri="{FF2B5EF4-FFF2-40B4-BE49-F238E27FC236}">
                <a16:creationId xmlns:a16="http://schemas.microsoft.com/office/drawing/2014/main" id="{2838FFF3-B672-94EC-CCDC-354E55D9DC95}"/>
              </a:ext>
            </a:extLst>
          </p:cNvPr>
          <p:cNvSpPr>
            <a:spLocks noGrp="1"/>
          </p:cNvSpPr>
          <p:nvPr>
            <p:ph idx="1"/>
          </p:nvPr>
        </p:nvSpPr>
        <p:spPr/>
        <p:txBody>
          <a:bodyPr>
            <a:normAutofit/>
          </a:bodyPr>
          <a:lstStyle/>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PG&amp;E serves 5.5 million electric customers and 4.5 million gas </a:t>
            </a:r>
            <a:r>
              <a:rPr lang="en-US" sz="1800" kern="100" dirty="0">
                <a:ea typeface="Calibri" panose="020F0502020204030204" pitchFamily="34" charset="0"/>
                <a:cs typeface="Times New Roman" panose="02020603050405020304" pitchFamily="18" charset="0"/>
              </a:rPr>
              <a:t>customers </a:t>
            </a:r>
            <a:r>
              <a:rPr lang="en-US" sz="1800" kern="100" dirty="0">
                <a:effectLst/>
                <a:ea typeface="Calibri" panose="020F0502020204030204" pitchFamily="34" charset="0"/>
                <a:cs typeface="Times New Roman" panose="02020603050405020304" pitchFamily="18" charset="0"/>
              </a:rPr>
              <a:t>in northern California. With the consent of the California Public Utilities Commission (CPUC), PG&amp;E has </a:t>
            </a:r>
            <a:r>
              <a:rPr lang="en-US" sz="1800" kern="100" dirty="0">
                <a:solidFill>
                  <a:srgbClr val="FF0000"/>
                </a:solidFill>
                <a:effectLst/>
                <a:ea typeface="Calibri" panose="020F0502020204030204" pitchFamily="34" charset="0"/>
                <a:cs typeface="Times New Roman" panose="02020603050405020304" pitchFamily="18" charset="0"/>
              </a:rPr>
              <a:t>doubled</a:t>
            </a:r>
            <a:r>
              <a:rPr lang="en-US" sz="1800" kern="100" dirty="0">
                <a:effectLst/>
                <a:ea typeface="Calibri" panose="020F0502020204030204" pitchFamily="34" charset="0"/>
                <a:cs typeface="Times New Roman" panose="02020603050405020304" pitchFamily="18" charset="0"/>
              </a:rPr>
              <a:t> its electric rates over the past decade. The off-peak rate in the EV2-A rate that many people use to charge their EVs has now risen to 34 cents/kWh, </a:t>
            </a:r>
            <a:r>
              <a:rPr lang="en-US" sz="1800" kern="100" dirty="0">
                <a:solidFill>
                  <a:srgbClr val="FF0000"/>
                </a:solidFill>
                <a:effectLst/>
                <a:ea typeface="Calibri" panose="020F0502020204030204" pitchFamily="34" charset="0"/>
                <a:cs typeface="Times New Roman" panose="02020603050405020304" pitchFamily="18" charset="0"/>
              </a:rPr>
              <a:t>double</a:t>
            </a:r>
            <a:r>
              <a:rPr lang="en-US" sz="1800" kern="100" dirty="0">
                <a:effectLst/>
                <a:ea typeface="Calibri" panose="020F0502020204030204" pitchFamily="34" charset="0"/>
                <a:cs typeface="Times New Roman" panose="02020603050405020304" pitchFamily="18" charset="0"/>
              </a:rPr>
              <a:t> what it was just five years ago.</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When I shared the news with friends, one said with that rate, an EV that gets 4 miles/kWh (which is the best that a Tesla Model 3 can provide) was not going to save much in driving costs compared to an ICEV that gets 45 mpg. </a:t>
            </a:r>
          </a:p>
          <a:p>
            <a:pPr marL="0" marR="0">
              <a:lnSpc>
                <a:spcPct val="107000"/>
              </a:lnSpc>
              <a:spcBef>
                <a:spcPts val="0"/>
              </a:spcBef>
              <a:spcAft>
                <a:spcPts val="800"/>
              </a:spcAft>
            </a:pPr>
            <a:r>
              <a:rPr lang="en-US" sz="1800" kern="100" dirty="0">
                <a:effectLst/>
                <a:ea typeface="Calibri" panose="020F0502020204030204" pitchFamily="34" charset="0"/>
                <a:cs typeface="Times New Roman" panose="02020603050405020304" pitchFamily="18" charset="0"/>
              </a:rPr>
              <a:t>Another asked me to compare PG&amp;E’s rates with those of neighboring utilities. Sacramento Municipal Utilities District (SMUD), a municipal utility that serves the state capital, came to mind. On their website, I found this startling comparison. PG&amp;E bills are </a:t>
            </a:r>
            <a:r>
              <a:rPr lang="en-US" sz="1800" i="1" kern="100" dirty="0">
                <a:solidFill>
                  <a:srgbClr val="FF0000"/>
                </a:solidFill>
                <a:effectLst/>
                <a:ea typeface="Calibri" panose="020F0502020204030204" pitchFamily="34" charset="0"/>
                <a:cs typeface="Times New Roman" panose="02020603050405020304" pitchFamily="18" charset="0"/>
              </a:rPr>
              <a:t>2.25 times</a:t>
            </a:r>
            <a:r>
              <a:rPr lang="en-US" sz="1800" kern="100" dirty="0">
                <a:effectLst/>
                <a:ea typeface="Calibri" panose="020F0502020204030204" pitchFamily="34" charset="0"/>
                <a:cs typeface="Times New Roman" panose="02020603050405020304" pitchFamily="18" charset="0"/>
              </a:rPr>
              <a:t> higher than SMUD’s bill for a residential customer who uses 750 kWh a month.</a:t>
            </a:r>
          </a:p>
          <a:p>
            <a:endParaRPr lang="en-US" dirty="0"/>
          </a:p>
        </p:txBody>
      </p:sp>
      <p:sp>
        <p:nvSpPr>
          <p:cNvPr id="4" name="Slide Number Placeholder 3">
            <a:extLst>
              <a:ext uri="{FF2B5EF4-FFF2-40B4-BE49-F238E27FC236}">
                <a16:creationId xmlns:a16="http://schemas.microsoft.com/office/drawing/2014/main" id="{12204B04-2D1C-D13B-F403-564E97414BF8}"/>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49454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0011-6FA0-9BF8-EBA7-18BBD6C2321C}"/>
              </a:ext>
            </a:extLst>
          </p:cNvPr>
          <p:cNvSpPr>
            <a:spLocks noGrp="1"/>
          </p:cNvSpPr>
          <p:nvPr>
            <p:ph type="title"/>
          </p:nvPr>
        </p:nvSpPr>
        <p:spPr/>
        <p:txBody>
          <a:bodyPr>
            <a:normAutofit/>
          </a:bodyPr>
          <a:lstStyle/>
          <a:p>
            <a:r>
              <a:rPr lang="en-US" sz="3000" dirty="0"/>
              <a:t>How much would a household using 750 kWh a month pay at PG&amp;E versus other utilities in California? </a:t>
            </a:r>
          </a:p>
        </p:txBody>
      </p:sp>
      <p:pic>
        <p:nvPicPr>
          <p:cNvPr id="4" name="Content Placeholder 3">
            <a:extLst>
              <a:ext uri="{FF2B5EF4-FFF2-40B4-BE49-F238E27FC236}">
                <a16:creationId xmlns:a16="http://schemas.microsoft.com/office/drawing/2014/main" id="{44A838AF-370A-EADB-95E4-017E63596D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6339" y="2108200"/>
            <a:ext cx="4099647" cy="3760788"/>
          </a:xfrm>
          <a:prstGeom prst="rect">
            <a:avLst/>
          </a:prstGeom>
        </p:spPr>
      </p:pic>
      <p:sp>
        <p:nvSpPr>
          <p:cNvPr id="3" name="Slide Number Placeholder 2">
            <a:extLst>
              <a:ext uri="{FF2B5EF4-FFF2-40B4-BE49-F238E27FC236}">
                <a16:creationId xmlns:a16="http://schemas.microsoft.com/office/drawing/2014/main" id="{AAC494AD-21AD-9CA6-E640-2FFC303EA942}"/>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280404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5EBA-03A9-4B8D-CE08-99E29B3D661A}"/>
              </a:ext>
            </a:extLst>
          </p:cNvPr>
          <p:cNvSpPr>
            <a:spLocks noGrp="1"/>
          </p:cNvSpPr>
          <p:nvPr>
            <p:ph type="title"/>
          </p:nvPr>
        </p:nvSpPr>
        <p:spPr/>
        <p:txBody>
          <a:bodyPr>
            <a:normAutofit fontScale="90000"/>
          </a:bodyPr>
          <a:lstStyle/>
          <a:p>
            <a:br>
              <a:rPr lang="en-US" sz="4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4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4800" kern="100" dirty="0">
                <a:effectLst/>
                <a:latin typeface="Calibri" panose="020F0502020204030204" pitchFamily="34" charset="0"/>
                <a:ea typeface="Calibri" panose="020F0502020204030204" pitchFamily="34" charset="0"/>
                <a:cs typeface="Times New Roman" panose="02020603050405020304" pitchFamily="18" charset="0"/>
              </a:rPr>
            </a:br>
            <a:r>
              <a:rPr lang="en-US" sz="3300" kern="100" dirty="0">
                <a:effectLst/>
                <a:ea typeface="Calibri" panose="020F0502020204030204" pitchFamily="34" charset="0"/>
                <a:cs typeface="Times New Roman" panose="02020603050405020304" pitchFamily="18" charset="0"/>
              </a:rPr>
              <a:t>I compared SMUD’s three-period TOU rates with PG&amp;E’s and was stunned</a:t>
            </a:r>
            <a:endParaRPr lang="en-US" sz="3300" dirty="0"/>
          </a:p>
        </p:txBody>
      </p:sp>
      <p:sp>
        <p:nvSpPr>
          <p:cNvPr id="3" name="Content Placeholder 2">
            <a:extLst>
              <a:ext uri="{FF2B5EF4-FFF2-40B4-BE49-F238E27FC236}">
                <a16:creationId xmlns:a16="http://schemas.microsoft.com/office/drawing/2014/main" id="{9F57CC45-6E9E-3593-4CF7-F679E89EF232}"/>
              </a:ext>
            </a:extLst>
          </p:cNvPr>
          <p:cNvSpPr>
            <a:spLocks noGrp="1"/>
          </p:cNvSpPr>
          <p:nvPr>
            <p:ph idx="1"/>
          </p:nvPr>
        </p:nvSpPr>
        <p:spPr/>
        <p:txBody>
          <a:bodyPr/>
          <a:lstStyle/>
          <a:p>
            <a:pPr marL="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A5657A5-408A-4817-6F5C-3D3FC0572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682" y="2047875"/>
            <a:ext cx="4572635" cy="2762250"/>
          </a:xfrm>
          <a:prstGeom prst="rect">
            <a:avLst/>
          </a:prstGeom>
        </p:spPr>
      </p:pic>
      <p:sp>
        <p:nvSpPr>
          <p:cNvPr id="5" name="Slide Number Placeholder 4">
            <a:extLst>
              <a:ext uri="{FF2B5EF4-FFF2-40B4-BE49-F238E27FC236}">
                <a16:creationId xmlns:a16="http://schemas.microsoft.com/office/drawing/2014/main" id="{74D25426-E608-8135-D393-CF7105174044}"/>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413019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BFA6-BF8B-1455-A786-ED1BF6F8DB94}"/>
              </a:ext>
            </a:extLst>
          </p:cNvPr>
          <p:cNvSpPr>
            <a:spLocks noGrp="1"/>
          </p:cNvSpPr>
          <p:nvPr>
            <p:ph type="title"/>
          </p:nvPr>
        </p:nvSpPr>
        <p:spPr/>
        <p:txBody>
          <a:bodyPr>
            <a:normAutofit/>
          </a:bodyPr>
          <a:lstStyle/>
          <a:p>
            <a:r>
              <a:rPr lang="en-US" sz="3000" dirty="0">
                <a:effectLst/>
                <a:ea typeface="Calibri" panose="020F0502020204030204" pitchFamily="34" charset="0"/>
                <a:cs typeface="Times New Roman" panose="02020603050405020304" pitchFamily="18" charset="0"/>
              </a:rPr>
              <a:t>PG&amp;E’s rates have been accelerating rapidly during the past five years, as seen below for the EV2-A rate – they constitute a Manhattan skyline </a:t>
            </a:r>
            <a:endParaRPr lang="en-US" sz="3000" dirty="0"/>
          </a:p>
        </p:txBody>
      </p:sp>
      <p:pic>
        <p:nvPicPr>
          <p:cNvPr id="4" name="Content Placeholder 3">
            <a:extLst>
              <a:ext uri="{FF2B5EF4-FFF2-40B4-BE49-F238E27FC236}">
                <a16:creationId xmlns:a16="http://schemas.microsoft.com/office/drawing/2014/main" id="{57E683D9-62C7-A2E8-DC87-146A2D8D9D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0791" y="2573934"/>
            <a:ext cx="4610743" cy="2829320"/>
          </a:xfrm>
          <a:prstGeom prst="rect">
            <a:avLst/>
          </a:prstGeom>
        </p:spPr>
      </p:pic>
      <p:sp>
        <p:nvSpPr>
          <p:cNvPr id="3" name="Slide Number Placeholder 2">
            <a:extLst>
              <a:ext uri="{FF2B5EF4-FFF2-40B4-BE49-F238E27FC236}">
                <a16:creationId xmlns:a16="http://schemas.microsoft.com/office/drawing/2014/main" id="{E5701868-E6E6-AAA6-E16F-BC679BD4E515}"/>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403859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332C3-8F55-8DF3-A0D5-0B0A73C53E35}"/>
              </a:ext>
            </a:extLst>
          </p:cNvPr>
          <p:cNvSpPr>
            <a:spLocks noGrp="1"/>
          </p:cNvSpPr>
          <p:nvPr>
            <p:ph type="title"/>
          </p:nvPr>
        </p:nvSpPr>
        <p:spPr/>
        <p:txBody>
          <a:bodyPr>
            <a:normAutofit fontScale="90000"/>
          </a:bodyPr>
          <a:lstStyle/>
          <a:p>
            <a:r>
              <a:rPr lang="en-US" sz="3000" dirty="0"/>
              <a:t>Monthly PG&amp;E bills may rise by $56 by the end of April and $100 by year-end. Average electric rates may reach 45 cents/kWh, almost 3 times the US average of 16 cents/kWh </a:t>
            </a:r>
          </a:p>
        </p:txBody>
      </p:sp>
      <p:pic>
        <p:nvPicPr>
          <p:cNvPr id="4" name="Content Placeholder 3">
            <a:extLst>
              <a:ext uri="{FF2B5EF4-FFF2-40B4-BE49-F238E27FC236}">
                <a16:creationId xmlns:a16="http://schemas.microsoft.com/office/drawing/2014/main" id="{3B2C5617-ACAA-24BD-D166-838FBE914E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0344" y="2897829"/>
            <a:ext cx="4391638" cy="2181529"/>
          </a:xfrm>
          <a:prstGeom prst="rect">
            <a:avLst/>
          </a:prstGeom>
        </p:spPr>
      </p:pic>
      <p:sp>
        <p:nvSpPr>
          <p:cNvPr id="3" name="Slide Number Placeholder 2">
            <a:extLst>
              <a:ext uri="{FF2B5EF4-FFF2-40B4-BE49-F238E27FC236}">
                <a16:creationId xmlns:a16="http://schemas.microsoft.com/office/drawing/2014/main" id="{89BEFF77-D1D0-5E2F-1524-96FD47E1C700}"/>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99706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CF46-D13A-EBAE-0A42-18A3256BE457}"/>
              </a:ext>
            </a:extLst>
          </p:cNvPr>
          <p:cNvSpPr>
            <a:spLocks noGrp="1"/>
          </p:cNvSpPr>
          <p:nvPr>
            <p:ph type="title"/>
          </p:nvPr>
        </p:nvSpPr>
        <p:spPr/>
        <p:txBody>
          <a:bodyPr>
            <a:normAutofit/>
          </a:bodyPr>
          <a:lstStyle/>
          <a:p>
            <a:r>
              <a:rPr lang="en-US" sz="3000" dirty="0"/>
              <a:t>PG&amp;E, along with the other two investor-owned utilities in the state, blamed its skyrocketing electric rates on the surge in rooftop solar installations </a:t>
            </a:r>
          </a:p>
        </p:txBody>
      </p:sp>
      <p:sp>
        <p:nvSpPr>
          <p:cNvPr id="3" name="Content Placeholder 2">
            <a:extLst>
              <a:ext uri="{FF2B5EF4-FFF2-40B4-BE49-F238E27FC236}">
                <a16:creationId xmlns:a16="http://schemas.microsoft.com/office/drawing/2014/main" id="{0631A707-003A-9BAE-C122-F57CE31D94FA}"/>
              </a:ext>
            </a:extLst>
          </p:cNvPr>
          <p:cNvSpPr>
            <a:spLocks noGrp="1"/>
          </p:cNvSpPr>
          <p:nvPr>
            <p:ph idx="1"/>
          </p:nvPr>
        </p:nvSpPr>
        <p:spPr>
          <a:xfrm>
            <a:off x="1097280" y="2218370"/>
            <a:ext cx="10058400" cy="3760891"/>
          </a:xfrm>
        </p:spPr>
        <p:txBody>
          <a:bodyPr>
            <a:normAutofit/>
          </a:bodyPr>
          <a:lstStyle/>
          <a:p>
            <a:r>
              <a:rPr lang="en-US" dirty="0"/>
              <a:t>This was disingenuous, since California’s high rates predate the arrival of solar panels by more than two decades </a:t>
            </a:r>
          </a:p>
          <a:p>
            <a:r>
              <a:rPr lang="en-US" dirty="0"/>
              <a:t>Californians install solar panels to cope with skyrocketing rates, not the other way around </a:t>
            </a:r>
          </a:p>
          <a:p>
            <a:r>
              <a:rPr lang="en-US" dirty="0"/>
              <a:t>Furthermore, solar customers are more likely to install electric technologies such as heat pumps and electric vehicles (EVs)</a:t>
            </a:r>
          </a:p>
        </p:txBody>
      </p:sp>
      <p:sp>
        <p:nvSpPr>
          <p:cNvPr id="4" name="Slide Number Placeholder 3">
            <a:extLst>
              <a:ext uri="{FF2B5EF4-FFF2-40B4-BE49-F238E27FC236}">
                <a16:creationId xmlns:a16="http://schemas.microsoft.com/office/drawing/2014/main" id="{FC7ABB80-3697-EFEB-3716-7696C03A7A53}"/>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328141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531B-9392-F4EE-1D7C-C39BED24F0A0}"/>
              </a:ext>
            </a:extLst>
          </p:cNvPr>
          <p:cNvSpPr>
            <a:spLocks noGrp="1"/>
          </p:cNvSpPr>
          <p:nvPr>
            <p:ph type="title"/>
          </p:nvPr>
        </p:nvSpPr>
        <p:spPr/>
        <p:txBody>
          <a:bodyPr>
            <a:normAutofit/>
          </a:bodyPr>
          <a:lstStyle/>
          <a:p>
            <a:r>
              <a:rPr lang="en-US" sz="3000" dirty="0"/>
              <a:t>In the late 1980’s, California’s rates began their inexorable rise above the US average – the climb was accelerated after the energy crisis of 2000-01 </a:t>
            </a:r>
          </a:p>
        </p:txBody>
      </p:sp>
      <p:pic>
        <p:nvPicPr>
          <p:cNvPr id="8" name="Content Placeholder 7">
            <a:extLst>
              <a:ext uri="{FF2B5EF4-FFF2-40B4-BE49-F238E27FC236}">
                <a16:creationId xmlns:a16="http://schemas.microsoft.com/office/drawing/2014/main" id="{528B5893-2D39-C961-6E2E-5734B8732B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3079" y="2108200"/>
            <a:ext cx="4966168" cy="3760788"/>
          </a:xfrm>
        </p:spPr>
      </p:pic>
      <p:sp>
        <p:nvSpPr>
          <p:cNvPr id="3" name="Slide Number Placeholder 2">
            <a:extLst>
              <a:ext uri="{FF2B5EF4-FFF2-40B4-BE49-F238E27FC236}">
                <a16:creationId xmlns:a16="http://schemas.microsoft.com/office/drawing/2014/main" id="{3A3AA843-FF27-7296-BDA1-725BAF2B3A49}"/>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894536997"/>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DAD249-BF80-48EF-9AFB-36A11BCDC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{5F8CE8AF-E7B5-4E0F-B979-1DDE9C90F118}tf56160789_win32</Template>
  <TotalTime>4240</TotalTime>
  <Words>2438</Words>
  <Application>Microsoft Office PowerPoint</Application>
  <PresentationFormat>Widescreen</PresentationFormat>
  <Paragraphs>146</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Bookman Old Style</vt:lpstr>
      <vt:lpstr>Calibri</vt:lpstr>
      <vt:lpstr>Franklin Gothic Book</vt:lpstr>
      <vt:lpstr>Oxygen</vt:lpstr>
      <vt:lpstr>Wingdings 2</vt:lpstr>
      <vt:lpstr>Custom</vt:lpstr>
      <vt:lpstr>How Not to Accelerate Electrification: A Case Study of California </vt:lpstr>
      <vt:lpstr>Electrification is a high priority for California</vt:lpstr>
      <vt:lpstr>Let’s consider the case of Pacific Gas &amp; Electric (PG&amp;E)</vt:lpstr>
      <vt:lpstr>How much would a household using 750 kWh a month pay at PG&amp;E versus other utilities in California? </vt:lpstr>
      <vt:lpstr>   I compared SMUD’s three-period TOU rates with PG&amp;E’s and was stunned</vt:lpstr>
      <vt:lpstr>PG&amp;E’s rates have been accelerating rapidly during the past five years, as seen below for the EV2-A rate – they constitute a Manhattan skyline </vt:lpstr>
      <vt:lpstr>Monthly PG&amp;E bills may rise by $56 by the end of April and $100 by year-end. Average electric rates may reach 45 cents/kWh, almost 3 times the US average of 16 cents/kWh </vt:lpstr>
      <vt:lpstr>PG&amp;E, along with the other two investor-owned utilities in the state, blamed its skyrocketing electric rates on the surge in rooftop solar installations </vt:lpstr>
      <vt:lpstr>In the late 1980’s, California’s rates began their inexorable rise above the US average – the climb was accelerated after the energy crisis of 2000-01 </vt:lpstr>
      <vt:lpstr>Rooftop solar panels did not begin to make their presence felt until more than 20 years later </vt:lpstr>
      <vt:lpstr>The customer’s incentive to install rooftop solar panels was crippled when NEM 3.0 was activated </vt:lpstr>
      <vt:lpstr>    Not content with implementing one bad solution, the state proposed a second bad solution, which is even worse since it applies to all customers, not just to new solar customers</vt:lpstr>
      <vt:lpstr>Across 173 investor-owned utilities, the US median for fixed charges is under $11/month</vt:lpstr>
      <vt:lpstr>PG&amp;E has proposed levying a fixed charge of $15/month for low income customers and $92/month for upper middle income customers, with an average of $53/month  </vt:lpstr>
      <vt:lpstr>PG&amp;E’s proposal is totally out of line with fixed charges in the US and all their proposed fixed charges are dramatically higher than their current fixed charge of $0/month </vt:lpstr>
      <vt:lpstr>There is no evidence IGFC will promote “affordable electrification”</vt:lpstr>
      <vt:lpstr>    Ironically, IGFC will penalize efficiency and reward gluttony </vt:lpstr>
      <vt:lpstr>Frugal, efficient and green users with income &gt; $150K will be hit really hard  </vt:lpstr>
      <vt:lpstr>Frugal, efficient and green users with income &lt; $150K but not low income customers will be hit hard </vt:lpstr>
      <vt:lpstr>All low income (CARE) customers will see lower bills but larger users will see the greatest percent savings </vt:lpstr>
      <vt:lpstr>Faced with unprecedented public opposition, the utilities have backtracked in the “first version” of IGFC</vt:lpstr>
      <vt:lpstr>There is a better way to make electrification affordable </vt:lpstr>
      <vt:lpstr>Here is a more efficient and equitable rate design for promoting electrification </vt:lpstr>
      <vt:lpstr>Conclusions </vt:lpstr>
      <vt:lpstr>My articles on NEM 3.0  </vt:lpstr>
      <vt:lpstr>My articles on IGFC </vt:lpstr>
      <vt:lpstr>References </vt:lpstr>
      <vt:lpstr>Presented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Not to Accelerate Electrification: A Case Study of California</dc:title>
  <dc:creator>Ahmad Faruqui</dc:creator>
  <cp:lastModifiedBy>Ahmad Faruqui</cp:lastModifiedBy>
  <cp:revision>25</cp:revision>
  <dcterms:created xsi:type="dcterms:W3CDTF">2024-01-14T04:46:31Z</dcterms:created>
  <dcterms:modified xsi:type="dcterms:W3CDTF">2024-02-15T02:27:17Z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