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4"/>
  </p:notesMasterIdLst>
  <p:sldIdLst>
    <p:sldId id="256" r:id="rId2"/>
    <p:sldId id="282" r:id="rId3"/>
    <p:sldId id="1343" r:id="rId4"/>
    <p:sldId id="1350" r:id="rId5"/>
    <p:sldId id="1348" r:id="rId6"/>
    <p:sldId id="1351" r:id="rId7"/>
    <p:sldId id="1349" r:id="rId8"/>
    <p:sldId id="1344" r:id="rId9"/>
    <p:sldId id="1345" r:id="rId10"/>
    <p:sldId id="311" r:id="rId11"/>
    <p:sldId id="298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45F0F-FDE8-48B2-9906-EF60D1FA60F3}" type="datetimeFigureOut">
              <a:rPr lang="en-US" smtClean="0"/>
              <a:t>4/20/2021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5F3D8B-F330-4A9D-929B-7C222D0729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45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HL7 Can - Cov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3C467D0-D409-4248-A48A-67B17CE6C422}"/>
              </a:ext>
            </a:extLst>
          </p:cNvPr>
          <p:cNvSpPr/>
          <p:nvPr/>
        </p:nvSpPr>
        <p:spPr>
          <a:xfrm>
            <a:off x="762000" y="143838"/>
            <a:ext cx="3431569" cy="1734139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825500"/>
            <a:endParaRPr kumimoji="0" lang="en-CA" sz="1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762000" y="2022764"/>
            <a:ext cx="4318000" cy="1554480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733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62000" y="4247129"/>
            <a:ext cx="4318000" cy="2099835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buNone/>
              <a:defRPr sz="2133" b="0" i="0">
                <a:solidFill>
                  <a:schemeClr val="bg1"/>
                </a:solidFill>
                <a:latin typeface="+mn-lt"/>
                <a:ea typeface="Helvetica Neue Light" panose="02000403000000020004" pitchFamily="2" charset="0"/>
              </a:defRPr>
            </a:lvl1pPr>
            <a:lvl2pPr marL="0" indent="114297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 marL="0" indent="228594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 marL="0" indent="342891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 marL="0" indent="457189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C79EAFE0-671A-4AB5-9421-FBBCE1866F06}"/>
              </a:ext>
            </a:extLst>
          </p:cNvPr>
          <p:cNvSpPr txBox="1">
            <a:spLocks noGrp="1"/>
          </p:cNvSpPr>
          <p:nvPr>
            <p:ph type="body" sz="quarter" idx="10"/>
          </p:nvPr>
        </p:nvSpPr>
        <p:spPr>
          <a:xfrm>
            <a:off x="762000" y="3722031"/>
            <a:ext cx="4318000" cy="599687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chemeClr val="bg1"/>
                </a:solidFill>
                <a:latin typeface="+mn-lt"/>
                <a:ea typeface="Helvetica Neue Light" panose="02000403000000020004" pitchFamily="2" charset="0"/>
              </a:defRPr>
            </a:lvl1pPr>
            <a:lvl2pPr marL="0" indent="114297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 marL="0" indent="228594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 marL="0" indent="342891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 marL="0" indent="457189">
              <a:lnSpc>
                <a:spcPct val="130000"/>
              </a:lnSpc>
              <a:spcBef>
                <a:spcPts val="0"/>
              </a:spcBef>
              <a:buSzTx/>
              <a:buNone/>
              <a:defRPr sz="2400" b="0" i="0">
                <a:solidFill>
                  <a:srgbClr val="FFFFFF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66CEDD20-670F-4A47-AB1C-1D4115FE89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089" y="1658112"/>
            <a:ext cx="6540647" cy="5181600"/>
          </a:xfrm>
          <a:prstGeom prst="rect">
            <a:avLst/>
          </a:prstGeom>
        </p:spPr>
      </p:pic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51B6545E-4D06-4830-AC22-3FF3955130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695" y="353904"/>
            <a:ext cx="2706178" cy="140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857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326F0D-4633-44B6-A39B-9B846E9C336D}" type="datetimeFigureOut">
              <a:rPr lang="en-CA" smtClean="0"/>
              <a:t>2021-04-20</a:t>
            </a:fld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026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5047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555" y="165721"/>
            <a:ext cx="10689805" cy="5232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3286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49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HL7 Can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124" name="Title Text"/>
          <p:cNvSpPr txBox="1">
            <a:spLocks noGrp="1"/>
          </p:cNvSpPr>
          <p:nvPr>
            <p:ph type="title"/>
          </p:nvPr>
        </p:nvSpPr>
        <p:spPr>
          <a:xfrm>
            <a:off x="977898" y="512064"/>
            <a:ext cx="883666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25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977899" y="1780032"/>
            <a:ext cx="8839200" cy="4267200"/>
          </a:xfrm>
          <a:prstGeom prst="rect">
            <a:avLst/>
          </a:prstGeom>
        </p:spPr>
        <p:txBody>
          <a:bodyPr anchor="t">
            <a:noAutofit/>
          </a:bodyPr>
          <a:lstStyle>
            <a:lvl1pPr marL="253994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2400">
                <a:solidFill>
                  <a:schemeClr val="tx1"/>
                </a:solidFill>
              </a:defRPr>
            </a:lvl1pPr>
            <a:lvl2pPr marL="571486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2133">
                <a:solidFill>
                  <a:schemeClr val="tx1"/>
                </a:solidFill>
              </a:defRPr>
            </a:lvl2pPr>
            <a:lvl3pPr marL="888978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1867">
                <a:solidFill>
                  <a:schemeClr val="tx1"/>
                </a:solidFill>
              </a:defRPr>
            </a:lvl3pPr>
            <a:lvl4pPr marL="1206470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1867">
                <a:solidFill>
                  <a:schemeClr val="tx1"/>
                </a:solidFill>
              </a:defRPr>
            </a:lvl4pPr>
            <a:lvl5pPr marL="1523962" indent="-253994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  <a:buSzPct val="100000"/>
              <a:defRPr sz="1867">
                <a:solidFill>
                  <a:schemeClr val="tx1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93EE500-0B09-DE47-85E2-F45DC6F91FF8}"/>
              </a:ext>
            </a:extLst>
          </p:cNvPr>
          <p:cNvCxnSpPr/>
          <p:nvPr/>
        </p:nvCxnSpPr>
        <p:spPr>
          <a:xfrm>
            <a:off x="-1" y="13881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DB358CA-45EB-264C-BE82-06488FAE5986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08876470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124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9199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 i="0" u="none" strike="noStrike" cap="none" spc="0" baseline="0" dirty="0">
                <a:ln>
                  <a:noFill/>
                </a:ln>
                <a:solidFill>
                  <a:schemeClr val="tx1"/>
                </a:solidFill>
                <a:uFillTx/>
                <a:latin typeface="+mj-lt"/>
                <a:ea typeface="+mn-ea"/>
                <a:cs typeface="+mn-cs"/>
                <a:sym typeface="Helvetica Neue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93EE500-0B09-DE47-85E2-F45DC6F91FF8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7099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DB358CA-45EB-264C-BE82-06488FAE5986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21B22-0792-4CA5-806B-00E245A923B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77899" y="1780032"/>
            <a:ext cx="8839200" cy="426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706479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No Bullets Withou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9199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FBAF308-C86B-CE47-827A-05668AB3021A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7099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2D7E6D6-2F0B-D944-BAB2-C2BEFC37C8CC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05812C-D12C-4B79-B7B0-47A61E42D3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7899" y="1780032"/>
            <a:ext cx="8839200" cy="426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317492" indent="0">
              <a:buNone/>
              <a:defRPr sz="2133">
                <a:solidFill>
                  <a:schemeClr val="tx1"/>
                </a:solidFill>
              </a:defRPr>
            </a:lvl2pPr>
            <a:lvl3pPr marL="634984" indent="0">
              <a:buNone/>
              <a:defRPr sz="1867">
                <a:solidFill>
                  <a:schemeClr val="tx1"/>
                </a:solidFill>
              </a:defRPr>
            </a:lvl3pPr>
            <a:lvl4pPr marL="952476" indent="0">
              <a:buNone/>
              <a:defRPr sz="1867">
                <a:solidFill>
                  <a:schemeClr val="tx1"/>
                </a:solidFill>
              </a:defRPr>
            </a:lvl4pPr>
            <a:lvl5pPr marL="1269968" indent="0">
              <a:buNone/>
              <a:defRPr sz="1867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4209941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Numbers and Bullets Withou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sp>
        <p:nvSpPr>
          <p:cNvPr id="138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9199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39" name="Body Level One…"/>
          <p:cNvSpPr txBox="1">
            <a:spLocks noGrp="1"/>
          </p:cNvSpPr>
          <p:nvPr>
            <p:ph type="body" idx="1"/>
          </p:nvPr>
        </p:nvSpPr>
        <p:spPr>
          <a:xfrm>
            <a:off x="977900" y="2324635"/>
            <a:ext cx="8839200" cy="3796764"/>
          </a:xfrm>
          <a:prstGeom prst="rect">
            <a:avLst/>
          </a:prstGeom>
        </p:spPr>
        <p:txBody>
          <a:bodyPr anchor="t">
            <a:noAutofit/>
          </a:bodyPr>
          <a:lstStyle>
            <a:lvl1pPr marL="613818" indent="-613818">
              <a:lnSpc>
                <a:spcPct val="130000"/>
              </a:lnSpc>
              <a:spcBef>
                <a:spcPts val="0"/>
              </a:spcBef>
              <a:buClr>
                <a:srgbClr val="E02D3A"/>
              </a:buClr>
              <a:buSzTx/>
              <a:buFont typeface="+mj-lt"/>
              <a:buAutoNum type="arabicPeriod"/>
              <a:defRPr sz="2400">
                <a:solidFill>
                  <a:schemeClr val="tx1"/>
                </a:solidFill>
                <a:latin typeface="+mn-lt"/>
              </a:defRPr>
            </a:lvl1pPr>
            <a:lvl2pPr marL="912261" indent="-298443">
              <a:lnSpc>
                <a:spcPct val="13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2133">
                <a:solidFill>
                  <a:schemeClr val="tx1"/>
                </a:solidFill>
                <a:latin typeface="+mn-lt"/>
              </a:defRPr>
            </a:lvl2pPr>
            <a:lvl3pPr marL="1219170" indent="-298443" defTabSz="431789">
              <a:lnSpc>
                <a:spcPct val="130000"/>
              </a:lnSpc>
              <a:spcBef>
                <a:spcPts val="0"/>
              </a:spcBef>
              <a:buSzTx/>
              <a:buFont typeface="Arial" panose="020B0604020202020204" pitchFamily="34" charset="0"/>
              <a:buChar char="•"/>
              <a:defRPr sz="1867">
                <a:solidFill>
                  <a:schemeClr val="tx1"/>
                </a:solidFill>
                <a:latin typeface="+mn-lt"/>
              </a:defRPr>
            </a:lvl3pPr>
            <a:lvl4pPr marL="609585" indent="342891">
              <a:lnSpc>
                <a:spcPct val="130000"/>
              </a:lnSpc>
              <a:spcBef>
                <a:spcPts val="0"/>
              </a:spcBef>
              <a:buSzTx/>
              <a:buNone/>
              <a:defRPr sz="1867">
                <a:solidFill>
                  <a:srgbClr val="000000"/>
                </a:solidFill>
              </a:defRPr>
            </a:lvl4pPr>
            <a:lvl5pPr marL="0" indent="457189">
              <a:lnSpc>
                <a:spcPct val="130000"/>
              </a:lnSpc>
              <a:spcBef>
                <a:spcPts val="0"/>
              </a:spcBef>
              <a:buSzTx/>
              <a:buNone/>
              <a:defRPr sz="1867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D77E06B-7596-5742-AA46-8415603C4B4C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7099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3B100E4-654F-EE48-9E30-E40953827AC5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BAA267D-646B-42C6-A9CD-6BAFDA8822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7899" y="1780032"/>
            <a:ext cx="8839200" cy="54460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317492" indent="0">
              <a:buNone/>
              <a:defRPr/>
            </a:lvl2pPr>
            <a:lvl3pPr marL="634984" indent="0">
              <a:buNone/>
              <a:defRPr/>
            </a:lvl3pPr>
            <a:lvl4pPr marL="952476" indent="0">
              <a:buNone/>
              <a:defRPr/>
            </a:lvl4pPr>
            <a:lvl5pPr marL="1269968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040029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wo All Content Withou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pic>
        <p:nvPicPr>
          <p:cNvPr id="148" name="Access-Logo.png" descr="Acces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Title Text"/>
          <p:cNvSpPr txBox="1">
            <a:spLocks noGrp="1"/>
          </p:cNvSpPr>
          <p:nvPr>
            <p:ph type="title"/>
          </p:nvPr>
        </p:nvSpPr>
        <p:spPr>
          <a:xfrm>
            <a:off x="977899" y="512064"/>
            <a:ext cx="883666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F513A0F-B87B-F040-951E-36E3B08C0606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4FBA60D-7AB2-F643-B44B-85E4302FA7D8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43F9C-2B95-4EB4-B43D-897CDCBE0DB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77901" y="1778001"/>
            <a:ext cx="4144433" cy="426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9109F0-8496-4318-80EF-A444125651B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669280" y="1778000"/>
            <a:ext cx="4267200" cy="426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39992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itle Only Withou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pic>
        <p:nvPicPr>
          <p:cNvPr id="91" name="Access-Logo.png" descr="Acces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975360" y="512064"/>
            <a:ext cx="883920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099C66-C68B-E944-891D-ADC4CD95CF7F}"/>
              </a:ext>
            </a:extLst>
          </p:cNvPr>
          <p:cNvCxnSpPr>
            <a:cxnSpLocks/>
          </p:cNvCxnSpPr>
          <p:nvPr/>
        </p:nvCxnSpPr>
        <p:spPr>
          <a:xfrm>
            <a:off x="0" y="13881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EA2AC71-F1FF-3543-9294-A8287D6577EF}"/>
              </a:ext>
            </a:extLst>
          </p:cNvPr>
          <p:cNvCxnSpPr/>
          <p:nvPr/>
        </p:nvCxnSpPr>
        <p:spPr>
          <a:xfrm>
            <a:off x="-1844" y="6181344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53431948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409227" y="6008847"/>
            <a:ext cx="48768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pic>
        <p:nvPicPr>
          <p:cNvPr id="91" name="Access-Logo.png" descr="Access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Text"/>
          <p:cNvSpPr txBox="1">
            <a:spLocks noGrp="1"/>
          </p:cNvSpPr>
          <p:nvPr>
            <p:ph type="title"/>
          </p:nvPr>
        </p:nvSpPr>
        <p:spPr>
          <a:xfrm>
            <a:off x="975360" y="3102864"/>
            <a:ext cx="8839200" cy="635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E099C66-C68B-E944-891D-ADC4CD95CF7F}"/>
              </a:ext>
            </a:extLst>
          </p:cNvPr>
          <p:cNvCxnSpPr>
            <a:cxnSpLocks/>
          </p:cNvCxnSpPr>
          <p:nvPr/>
        </p:nvCxnSpPr>
        <p:spPr>
          <a:xfrm>
            <a:off x="0" y="3978960"/>
            <a:ext cx="9814560" cy="0"/>
          </a:xfrm>
          <a:prstGeom prst="line">
            <a:avLst/>
          </a:prstGeom>
          <a:noFill/>
          <a:ln w="63500" cap="flat">
            <a:solidFill>
              <a:srgbClr val="E02D3A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EA2AC71-F1FF-3543-9294-A8287D6577EF}"/>
              </a:ext>
            </a:extLst>
          </p:cNvPr>
          <p:cNvCxnSpPr/>
          <p:nvPr/>
        </p:nvCxnSpPr>
        <p:spPr>
          <a:xfrm>
            <a:off x="-1844" y="6181344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57923894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7 Can - Thank you With Black Backgroun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6D52D56-48F0-469B-9E80-F128E40663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624" y="1888323"/>
            <a:ext cx="5025768" cy="905933"/>
          </a:xfrm>
        </p:spPr>
        <p:txBody>
          <a:bodyPr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317492" indent="0">
              <a:buNone/>
              <a:defRPr/>
            </a:lvl2pPr>
          </a:lstStyle>
          <a:p>
            <a:pPr lvl="0"/>
            <a:r>
              <a:rPr lang="en-US" dirty="0"/>
              <a:t>Thank You</a:t>
            </a:r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9ADFD2E0-1988-4932-A29A-AB888B120658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409226" y="6008847"/>
            <a:ext cx="492783" cy="341376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solidFill>
                  <a:schemeClr val="bg1"/>
                </a:solidFill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089913B-715D-482D-BEB3-C0F23DB23D40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655E878-3A9C-49A4-8469-E27C7C081E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92624" y="2799130"/>
            <a:ext cx="5025768" cy="1426763"/>
          </a:xfr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EEA88E50-AE25-4065-9F8C-7BF38F9C67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4093736" cy="3243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89233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975360" y="512064"/>
            <a:ext cx="8839200" cy="633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C05E6A-587B-465C-94D9-65A931B8C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5360" y="1780032"/>
            <a:ext cx="88392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3FDA71F7-7D51-4BE9-B156-666A1B36595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09227" y="6008847"/>
            <a:ext cx="320600" cy="341973"/>
          </a:xfrm>
          <a:prstGeom prst="rect">
            <a:avLst/>
          </a:prstGeom>
        </p:spPr>
        <p:txBody>
          <a:bodyPr anchor="ctr"/>
          <a:lstStyle>
            <a:lvl1pPr>
              <a:defRPr sz="1333" b="0" i="0">
                <a:latin typeface="Helvetica Neue Light" panose="02000403000000020004" pitchFamily="2" charset="0"/>
                <a:ea typeface="Helvetica Neue Light" panose="02000403000000020004" pitchFamily="2" charset="0"/>
                <a:cs typeface="+mn-cs"/>
                <a:sym typeface="Helvetica Neue"/>
              </a:defRPr>
            </a:lvl1pPr>
          </a:lstStyle>
          <a:p>
            <a:fld id="{83A694DF-0F9A-49A0-9FA5-29EEBB210996}" type="slidenum">
              <a:rPr lang="en-CA" smtClean="0"/>
              <a:t>‹#›</a:t>
            </a:fld>
            <a:endParaRPr lang="en-CA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D1DBFBF-AE61-4C5B-B0F3-78ED90AFB589}"/>
              </a:ext>
            </a:extLst>
          </p:cNvPr>
          <p:cNvCxnSpPr/>
          <p:nvPr/>
        </p:nvCxnSpPr>
        <p:spPr>
          <a:xfrm>
            <a:off x="-1844" y="6179833"/>
            <a:ext cx="320040" cy="0"/>
          </a:xfrm>
          <a:prstGeom prst="line">
            <a:avLst/>
          </a:prstGeom>
          <a:noFill/>
          <a:ln w="63500" cap="flat">
            <a:solidFill>
              <a:schemeClr val="tx2"/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©2018 Canada Health Infoway">
            <a:extLst>
              <a:ext uri="{FF2B5EF4-FFF2-40B4-BE49-F238E27FC236}">
                <a16:creationId xmlns:a16="http://schemas.microsoft.com/office/drawing/2014/main" id="{DC8229DB-C643-4C6E-A4BB-33D5C2A79B9B}"/>
              </a:ext>
            </a:extLst>
          </p:cNvPr>
          <p:cNvSpPr txBox="1"/>
          <p:nvPr/>
        </p:nvSpPr>
        <p:spPr>
          <a:xfrm>
            <a:off x="9949863" y="6426504"/>
            <a:ext cx="1946216" cy="194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5400" tIns="25400" rIns="25400" bIns="25400" anchor="ctr">
            <a:spAutoFit/>
          </a:bodyPr>
          <a:lstStyle>
            <a:lvl1pPr algn="r" defTabSz="457200">
              <a:defRPr sz="2100" b="0" cap="none">
                <a:solidFill>
                  <a:srgbClr val="000000"/>
                </a:solidFill>
              </a:defRPr>
            </a:lvl1pPr>
          </a:lstStyle>
          <a:p>
            <a:r>
              <a:rPr sz="933" b="0" i="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©20</a:t>
            </a:r>
            <a:r>
              <a:rPr lang="en-CA" sz="933" b="0" i="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21</a:t>
            </a:r>
            <a:r>
              <a:rPr sz="933" b="0" i="0" dirty="0">
                <a:latin typeface="Helvetica Neue Light" panose="02000403000000020004" pitchFamily="2" charset="0"/>
                <a:ea typeface="Helvetica Neue Light" panose="02000403000000020004" pitchFamily="2" charset="0"/>
              </a:rPr>
              <a:t> Canada Health Infoway</a:t>
            </a:r>
          </a:p>
        </p:txBody>
      </p:sp>
      <p:pic>
        <p:nvPicPr>
          <p:cNvPr id="8" name="Access-Logo.png" descr="Access-Logo.png">
            <a:extLst>
              <a:ext uri="{FF2B5EF4-FFF2-40B4-BE49-F238E27FC236}">
                <a16:creationId xmlns:a16="http://schemas.microsoft.com/office/drawing/2014/main" id="{21765214-42C5-473D-AB75-A587B2BF8AA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148806" y="252823"/>
            <a:ext cx="832169" cy="663612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6E8C24C-B99F-460F-AFDE-8F1A66E4F75B}"/>
              </a:ext>
            </a:extLst>
          </p:cNvPr>
          <p:cNvSpPr/>
          <p:nvPr/>
        </p:nvSpPr>
        <p:spPr>
          <a:xfrm>
            <a:off x="11030633" y="1034918"/>
            <a:ext cx="1068513" cy="633984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l" defTabSz="825500"/>
            <a:endParaRPr kumimoji="0" lang="en-CA" sz="18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ea typeface="Helvetica Neue Light"/>
              <a:cs typeface="Helvetica Neue Light"/>
              <a:sym typeface="Helvetica Neue Light"/>
            </a:endParaRPr>
          </a:p>
        </p:txBody>
      </p:sp>
      <p:pic>
        <p:nvPicPr>
          <p:cNvPr id="10" name="Picture 9" descr="A close up of a sign&#10;&#10;Description automatically generated">
            <a:extLst>
              <a:ext uri="{FF2B5EF4-FFF2-40B4-BE49-F238E27FC236}">
                <a16:creationId xmlns:a16="http://schemas.microsoft.com/office/drawing/2014/main" id="{0795FEA3-6745-4C1A-8C9D-5BFA69E5EAB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8806" y="1125868"/>
            <a:ext cx="869952" cy="45208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158998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3" r:id="rId10"/>
    <p:sldLayoutId id="2147483714" r:id="rId11"/>
    <p:sldLayoutId id="2147483715" r:id="rId12"/>
    <p:sldLayoutId id="2147483716" r:id="rId13"/>
  </p:sldLayoutIdLst>
  <p:transition spd="slow">
    <p:fade/>
  </p:transition>
  <p:txStyles>
    <p:titleStyle>
      <a:lvl1pPr marL="0" marR="0" indent="0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 dirty="0">
          <a:ln>
            <a:noFill/>
          </a:ln>
          <a:solidFill>
            <a:schemeClr val="tx1"/>
          </a:solidFill>
          <a:uFillTx/>
          <a:latin typeface="+mj-lt"/>
          <a:ea typeface="+mn-ea"/>
          <a:cs typeface="+mn-cs"/>
          <a:sym typeface="Helvetica Neue"/>
        </a:defRPr>
      </a:lvl1pPr>
      <a:lvl2pPr marL="0" marR="0" indent="114297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228594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342891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457189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571486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685783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800080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914377" algn="l" defTabSz="41274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0" baseline="0">
          <a:ln>
            <a:noFill/>
          </a:ln>
          <a:solidFill>
            <a:srgbClr val="515252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256026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2400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573010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2133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889994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1867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1206978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US" sz="1867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1523962" marR="0" indent="-253994" algn="l" defTabSz="412740" eaLnBrk="1" latinLnBrk="0" hangingPunct="1">
        <a:lnSpc>
          <a:spcPct val="130000"/>
        </a:lnSpc>
        <a:spcBef>
          <a:spcPts val="400"/>
        </a:spcBef>
        <a:spcAft>
          <a:spcPts val="400"/>
        </a:spcAft>
        <a:buClrTx/>
        <a:buSzPct val="100000"/>
        <a:buFontTx/>
        <a:buChar char="•"/>
        <a:tabLst/>
        <a:defRPr lang="en-CA" sz="1867" b="0" i="0" u="none" strike="noStrike" cap="none" spc="0" baseline="0" dirty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1746207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6pPr>
      <a:lvl7pPr marL="2063699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7pPr>
      <a:lvl8pPr marL="2381191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8pPr>
      <a:lvl9pPr marL="2698683" marR="0" indent="-158747" algn="l" defTabSz="412740" eaLnBrk="1" latinLnBrk="0" hangingPunct="1">
        <a:lnSpc>
          <a:spcPct val="150000"/>
        </a:lnSpc>
        <a:spcBef>
          <a:spcPts val="2600"/>
        </a:spcBef>
        <a:spcAft>
          <a:spcPts val="0"/>
        </a:spcAft>
        <a:buClrTx/>
        <a:buSzPct val="75000"/>
        <a:buFontTx/>
        <a:buChar char="•"/>
        <a:tabLst/>
        <a:defRPr sz="1300" b="0" i="0" u="none" strike="noStrike" cap="none" spc="0" baseline="0">
          <a:ln>
            <a:noFill/>
          </a:ln>
          <a:solidFill>
            <a:srgbClr val="717172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14297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228594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342891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457189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571486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685783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800080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914377" algn="ctr" defTabSz="41274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onfluence.hl7.org/display/HL7/How+to+Guide+for+Balloting+using+Jira" TargetMode="External"/><Relationship Id="rId7" Type="http://schemas.openxmlformats.org/officeDocument/2006/relationships/hyperlink" Target="https://hl7-org.zoom.us/meeting/register/tJcpcu6prTIuHdUhe-TkHZCVEvHUy8h_Xi_N" TargetMode="External"/><Relationship Id="rId2" Type="http://schemas.openxmlformats.org/officeDocument/2006/relationships/hyperlink" Target="https://www.pathlms.com/hl7/courses/2641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l7-org.zoom.us/meeting/register/tJUqd--srD0iGtRuRfBi8xBu9o_4nanGtgkN" TargetMode="External"/><Relationship Id="rId5" Type="http://schemas.openxmlformats.org/officeDocument/2006/relationships/hyperlink" Target="https://hl7-org.zoom.us/meeting/register/tJEudO6hqz4vE91IgYH87huTPT2n9H1Wu4Xl" TargetMode="External"/><Relationship Id="rId4" Type="http://schemas.openxmlformats.org/officeDocument/2006/relationships/hyperlink" Target="https://hl7-org.zoom.us/meeting/register/tJEsc-CvqTMtEtzd9UgEzV0LSc1zFw9DO-Bi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D90EC-0D29-4D0F-AF17-B0014C9E7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HL7 Canada Council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5D52C2-7BEF-4B83-A347-A5FE8B7549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61999" y="4213959"/>
            <a:ext cx="4832465" cy="1554479"/>
          </a:xfrm>
        </p:spPr>
        <p:txBody>
          <a:bodyPr/>
          <a:lstStyle/>
          <a:p>
            <a:r>
              <a:rPr lang="en-CA" dirty="0"/>
              <a:t>Monthly meeting Apr 20</a:t>
            </a:r>
            <a:r>
              <a:rPr lang="en-CA" baseline="30000" dirty="0"/>
              <a:t>th</a:t>
            </a:r>
            <a:r>
              <a:rPr lang="en-CA" dirty="0"/>
              <a:t>, 2021</a:t>
            </a:r>
          </a:p>
          <a:p>
            <a:r>
              <a:rPr lang="en-CA" dirty="0"/>
              <a:t>1:00 PM EDT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83652671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C3EC3-D2B2-43AA-93D6-C57E4B587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Business?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1B3E3-53CA-4596-95B9-8BBCC5A74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72184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6585-AB08-42FA-9F7F-DAB85FFBF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Next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E0441-E3A9-464F-8C5E-175BF8E333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Apr 20</a:t>
            </a:r>
            <a:r>
              <a:rPr lang="en-US" baseline="30000" dirty="0"/>
              <a:t>th</a:t>
            </a:r>
            <a:r>
              <a:rPr lang="en-US" dirty="0"/>
              <a:t> –HL7 Canada Council Meeting</a:t>
            </a:r>
          </a:p>
          <a:p>
            <a:pPr lvl="1"/>
            <a:r>
              <a:rPr lang="en-US" dirty="0"/>
              <a:t>May 4</a:t>
            </a:r>
            <a:r>
              <a:rPr lang="en-US" baseline="30000" dirty="0"/>
              <a:t>th</a:t>
            </a:r>
            <a:r>
              <a:rPr lang="en-US" dirty="0"/>
              <a:t> – HL7 International Canada Community Meeting</a:t>
            </a:r>
          </a:p>
        </p:txBody>
      </p:sp>
    </p:spTree>
    <p:extLst>
      <p:ext uri="{BB962C8B-B14F-4D97-AF65-F5344CB8AC3E}">
        <p14:creationId xmlns:p14="http://schemas.microsoft.com/office/powerpoint/2010/main" val="1776105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D907DD-AE55-49E1-9B73-D6406EFC5C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794454-E020-43DA-8DE3-DCE9020172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CA" dirty="0"/>
              <a:t>ron@parkerdhc.com</a:t>
            </a:r>
          </a:p>
        </p:txBody>
      </p:sp>
    </p:spTree>
    <p:extLst>
      <p:ext uri="{BB962C8B-B14F-4D97-AF65-F5344CB8AC3E}">
        <p14:creationId xmlns:p14="http://schemas.microsoft.com/office/powerpoint/2010/main" val="269926148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DA0DA-0130-448C-B676-FF26B30B3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Agenda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5F742-3752-4ECD-84DD-DDF15B612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359" y="1780032"/>
            <a:ext cx="9091353" cy="4267200"/>
          </a:xfrm>
        </p:spPr>
        <p:txBody>
          <a:bodyPr>
            <a:normAutofit lnSpcReduction="10000"/>
          </a:bodyPr>
          <a:lstStyle/>
          <a:p>
            <a:pPr marL="459232" indent="-457200">
              <a:buFont typeface="+mj-lt"/>
              <a:buAutoNum type="arabicPeriod"/>
            </a:pPr>
            <a:r>
              <a:rPr lang="en-CA" dirty="0"/>
              <a:t>Welcome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FHIR R4B submissions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May 2021 Ballot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HL7 Board Organizational Refresh </a:t>
            </a:r>
          </a:p>
          <a:p>
            <a:pPr lvl="1"/>
            <a:r>
              <a:rPr lang="en-CA" dirty="0"/>
              <a:t>Affiliate maturity model</a:t>
            </a:r>
          </a:p>
          <a:p>
            <a:pPr lvl="1"/>
            <a:r>
              <a:rPr lang="en-US" dirty="0"/>
              <a:t>Affiliates Task Group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Other business?</a:t>
            </a:r>
          </a:p>
          <a:p>
            <a:pPr marL="459232" indent="-457200">
              <a:buFont typeface="+mj-lt"/>
              <a:buAutoNum type="arabicPeriod"/>
            </a:pPr>
            <a:r>
              <a:rPr lang="en-CA" dirty="0"/>
              <a:t>Next meeting and adjournment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97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AFBD4-5D45-4FCB-893A-B7138296C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FHIR R4B Ballot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D7FDD-8CC9-438C-BF1F-FC13FA8315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CA" dirty="0"/>
              <a:t>R4B Comment Spreadsheets returned with 100 line items</a:t>
            </a:r>
          </a:p>
          <a:p>
            <a:pPr lvl="1">
              <a:lnSpc>
                <a:spcPct val="100000"/>
              </a:lnSpc>
            </a:pPr>
            <a:r>
              <a:rPr lang="en-CA" dirty="0"/>
              <a:t>94 of which came “just” after the close date</a:t>
            </a:r>
          </a:p>
          <a:p>
            <a:pPr>
              <a:lnSpc>
                <a:spcPct val="100000"/>
              </a:lnSpc>
            </a:pPr>
            <a:r>
              <a:rPr lang="en-CA" dirty="0"/>
              <a:t>Original assumption was only a handful of responses to be entered and voted on with HL7 JIRA application</a:t>
            </a:r>
          </a:p>
          <a:p>
            <a:pPr lvl="1">
              <a:lnSpc>
                <a:spcPct val="100000"/>
              </a:lnSpc>
            </a:pPr>
            <a:r>
              <a:rPr lang="en-CA" dirty="0"/>
              <a:t>Clearly not viable using data entry</a:t>
            </a:r>
          </a:p>
          <a:p>
            <a:pPr>
              <a:lnSpc>
                <a:spcPct val="100000"/>
              </a:lnSpc>
            </a:pPr>
            <a:r>
              <a:rPr lang="en-CA" dirty="0"/>
              <a:t>Shifted to ballot spreadsheet upload method</a:t>
            </a:r>
          </a:p>
          <a:p>
            <a:pPr lvl="1">
              <a:lnSpc>
                <a:spcPct val="100000"/>
              </a:lnSpc>
            </a:pPr>
            <a:r>
              <a:rPr lang="en-CA" dirty="0"/>
              <a:t>This required 11 submission attempts to debug the ingestion requirements for the spreadsheet and address refinement of rows </a:t>
            </a:r>
          </a:p>
          <a:p>
            <a:pPr>
              <a:lnSpc>
                <a:spcPct val="100000"/>
              </a:lnSpc>
            </a:pPr>
            <a:r>
              <a:rPr lang="en-CA" dirty="0"/>
              <a:t>This was completed very late on Monday evening (cut-off date)</a:t>
            </a:r>
          </a:p>
        </p:txBody>
      </p:sp>
    </p:spTree>
    <p:extLst>
      <p:ext uri="{BB962C8B-B14F-4D97-AF65-F5344CB8AC3E}">
        <p14:creationId xmlns:p14="http://schemas.microsoft.com/office/powerpoint/2010/main" val="68370342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AFBD4-5D45-4FCB-893A-B7138296C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FHIR R4B Ballot </a:t>
            </a:r>
            <a:r>
              <a:rPr lang="en-CA" sz="2800" dirty="0" err="1"/>
              <a:t>cont</a:t>
            </a:r>
            <a:r>
              <a:rPr lang="en-CA" sz="2800" dirty="0"/>
              <a:t>…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D7FDD-8CC9-438C-BF1F-FC13FA8315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CA" dirty="0"/>
              <a:t>Managed to determine how to obtain a list of the block of ballots HL7 Canada submitted (myself as the proxy)</a:t>
            </a:r>
          </a:p>
          <a:p>
            <a:pPr>
              <a:lnSpc>
                <a:spcPct val="100000"/>
              </a:lnSpc>
            </a:pPr>
            <a:r>
              <a:rPr lang="en-CA" dirty="0"/>
              <a:t>Block voting did not seem to be enabled:</a:t>
            </a:r>
          </a:p>
          <a:p>
            <a:pPr lvl="1">
              <a:lnSpc>
                <a:spcPct val="100000"/>
              </a:lnSpc>
            </a:pPr>
            <a:r>
              <a:rPr lang="en-CA" dirty="0"/>
              <a:t>This would each voter to select each of the 100 ballot items and [Link] to what was submitted.  This should not be necessary given our voting methodology.</a:t>
            </a:r>
          </a:p>
          <a:p>
            <a:pPr>
              <a:lnSpc>
                <a:spcPct val="100000"/>
              </a:lnSpc>
            </a:pPr>
            <a:r>
              <a:rPr lang="en-US" dirty="0"/>
              <a:t>P</a:t>
            </a:r>
            <a:r>
              <a:rPr lang="en-CA" dirty="0"/>
              <a:t>redefined guidance for voters to vote on submitted ballot comments did not seem to match the actual balloting tool</a:t>
            </a:r>
          </a:p>
          <a:p>
            <a:pPr lvl="1">
              <a:lnSpc>
                <a:spcPct val="100000"/>
              </a:lnSpc>
            </a:pPr>
            <a:r>
              <a:rPr lang="en-CA" dirty="0"/>
              <a:t>couldn’t find the [Link Button] </a:t>
            </a:r>
          </a:p>
          <a:p>
            <a:pPr>
              <a:lnSpc>
                <a:spcPct val="100000"/>
              </a:lnSpc>
            </a:pPr>
            <a:r>
              <a:rPr lang="en-CA" dirty="0"/>
              <a:t>Net result:  all comments submitted but with only 1 vote</a:t>
            </a:r>
          </a:p>
          <a:p>
            <a:pPr>
              <a:lnSpc>
                <a:spcPct val="100000"/>
              </a:lnSpc>
            </a:pPr>
            <a:r>
              <a:rPr lang="en-CA" dirty="0"/>
              <a:t>Show final comments spreadsheet </a:t>
            </a:r>
          </a:p>
          <a:p>
            <a:pPr>
              <a:lnSpc>
                <a:spcPct val="100000"/>
              </a:lnSpc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6684152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33657-17BC-4872-9FA7-F98D8852B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HL7 May 2021 Ballot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93765-168C-4E10-8492-CB961776C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7898" y="1780032"/>
            <a:ext cx="10518603" cy="4267200"/>
          </a:xfrm>
        </p:spPr>
        <p:txBody>
          <a:bodyPr/>
          <a:lstStyle/>
          <a:p>
            <a:r>
              <a:rPr lang="en-US" dirty="0"/>
              <a:t>Ballot Consensus Group sign ended Apr 15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r>
              <a:rPr lang="en-US" dirty="0"/>
              <a:t>Ballot open for voting April 16</a:t>
            </a:r>
            <a:r>
              <a:rPr lang="en-US" baseline="30000" dirty="0"/>
              <a:t>th</a:t>
            </a:r>
            <a:r>
              <a:rPr lang="en-US" dirty="0"/>
              <a:t> to May 21st</a:t>
            </a:r>
          </a:p>
          <a:p>
            <a:r>
              <a:rPr lang="en-CA" dirty="0"/>
              <a:t>17 Items for ballot</a:t>
            </a:r>
          </a:p>
          <a:p>
            <a:pPr lvl="1"/>
            <a:r>
              <a:rPr lang="en-US" dirty="0"/>
              <a:t>Jira balloting pilot expanded to include five ballot items:</a:t>
            </a:r>
          </a:p>
          <a:p>
            <a:pPr lvl="2"/>
            <a:r>
              <a:rPr lang="en-CA" dirty="0"/>
              <a:t>HL7 FHIR® Release 5</a:t>
            </a:r>
          </a:p>
          <a:p>
            <a:pPr lvl="2"/>
            <a:r>
              <a:rPr lang="en-CA" dirty="0"/>
              <a:t>HL7 FHIR IG: SMART Application Launch Framework, Release 2</a:t>
            </a:r>
          </a:p>
          <a:p>
            <a:pPr lvl="2"/>
            <a:r>
              <a:rPr lang="en-CA" dirty="0"/>
              <a:t>HL7 FHIR Implementation Guide: Bulk Data, Release 2</a:t>
            </a:r>
          </a:p>
          <a:p>
            <a:pPr lvl="2"/>
            <a:r>
              <a:rPr lang="en-CA" dirty="0"/>
              <a:t>HL7 Logical Model: Standardized Terminology Knowledgebase, Release 1</a:t>
            </a:r>
          </a:p>
          <a:p>
            <a:pPr lvl="2"/>
            <a:r>
              <a:rPr lang="en-CA" dirty="0"/>
              <a:t>HL7/NCPDP Informative Document: Standardized Medication Profile, Release 1</a:t>
            </a:r>
          </a:p>
        </p:txBody>
      </p:sp>
    </p:spTree>
    <p:extLst>
      <p:ext uri="{BB962C8B-B14F-4D97-AF65-F5344CB8AC3E}">
        <p14:creationId xmlns:p14="http://schemas.microsoft.com/office/powerpoint/2010/main" val="4285076413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33657-17BC-4872-9FA7-F98D8852B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HL7 May 2021 Ballot </a:t>
            </a:r>
            <a:r>
              <a:rPr lang="en-US" sz="2800" dirty="0" err="1"/>
              <a:t>cont</a:t>
            </a:r>
            <a:r>
              <a:rPr lang="en-US" sz="2800" dirty="0"/>
              <a:t>…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93765-168C-4E10-8492-CB961776C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7898" y="1780032"/>
            <a:ext cx="10518603" cy="4267200"/>
          </a:xfrm>
        </p:spPr>
        <p:txBody>
          <a:bodyPr/>
          <a:lstStyle/>
          <a:p>
            <a:r>
              <a:rPr lang="en-US" dirty="0"/>
              <a:t>Ballot Consensus Group sign ended Apr 15</a:t>
            </a:r>
            <a:r>
              <a:rPr lang="en-US" baseline="30000" dirty="0"/>
              <a:t>th</a:t>
            </a:r>
            <a:r>
              <a:rPr lang="en-US" dirty="0"/>
              <a:t> </a:t>
            </a:r>
          </a:p>
          <a:p>
            <a:r>
              <a:rPr lang="en-US" dirty="0"/>
              <a:t>Ballot open for voting April 16</a:t>
            </a:r>
            <a:r>
              <a:rPr lang="en-US" baseline="30000" dirty="0"/>
              <a:t>th</a:t>
            </a:r>
            <a:r>
              <a:rPr lang="en-US" dirty="0"/>
              <a:t> to May 21st</a:t>
            </a:r>
          </a:p>
          <a:p>
            <a:r>
              <a:rPr lang="en-CA" dirty="0"/>
              <a:t>17 Items for ballot</a:t>
            </a:r>
          </a:p>
          <a:p>
            <a:pPr lvl="1"/>
            <a:r>
              <a:rPr lang="en-US" dirty="0"/>
              <a:t>Jira balloting pilot expanded to include five ballot items:</a:t>
            </a:r>
          </a:p>
          <a:p>
            <a:pPr lvl="2">
              <a:lnSpc>
                <a:spcPct val="100000"/>
              </a:lnSpc>
            </a:pPr>
            <a:r>
              <a:rPr lang="en-CA" dirty="0"/>
              <a:t>HL7 FHIR® Release 5</a:t>
            </a:r>
          </a:p>
          <a:p>
            <a:pPr lvl="2">
              <a:lnSpc>
                <a:spcPct val="100000"/>
              </a:lnSpc>
            </a:pPr>
            <a:r>
              <a:rPr lang="en-CA" dirty="0"/>
              <a:t>HL7 FHIR IG: SMART Application Launch Framework, Release 2</a:t>
            </a:r>
          </a:p>
          <a:p>
            <a:pPr lvl="2">
              <a:lnSpc>
                <a:spcPct val="100000"/>
              </a:lnSpc>
            </a:pPr>
            <a:r>
              <a:rPr lang="en-CA" dirty="0"/>
              <a:t>HL7 FHIR Implementation Guide: Bulk Data, Release 2</a:t>
            </a:r>
          </a:p>
          <a:p>
            <a:pPr lvl="2">
              <a:lnSpc>
                <a:spcPct val="100000"/>
              </a:lnSpc>
            </a:pPr>
            <a:r>
              <a:rPr lang="en-CA" dirty="0"/>
              <a:t>HL7 Logical Model: Standardized Terminology Knowledgebase, Release 1</a:t>
            </a:r>
          </a:p>
          <a:p>
            <a:pPr lvl="2">
              <a:lnSpc>
                <a:spcPct val="100000"/>
              </a:lnSpc>
            </a:pPr>
            <a:r>
              <a:rPr lang="en-CA" dirty="0"/>
              <a:t>HL7/NCPDP Informative Document: Standardized Medication Profile, Release 1</a:t>
            </a:r>
          </a:p>
          <a:p>
            <a:pPr lvl="1">
              <a:lnSpc>
                <a:spcPct val="100000"/>
              </a:lnSpc>
            </a:pPr>
            <a:r>
              <a:rPr lang="en-CA" dirty="0"/>
              <a:t>Unclear how this “hybrid” will be accomplished</a:t>
            </a:r>
          </a:p>
        </p:txBody>
      </p:sp>
    </p:spTree>
    <p:extLst>
      <p:ext uri="{BB962C8B-B14F-4D97-AF65-F5344CB8AC3E}">
        <p14:creationId xmlns:p14="http://schemas.microsoft.com/office/powerpoint/2010/main" val="203961297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13C38-6E13-4764-903B-6AC55E7FD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HL7 Jira Balloting Dashboard Training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55FF4-AF40-4ADC-95B4-7AADF4A01C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the next time:</a:t>
            </a:r>
          </a:p>
          <a:p>
            <a:r>
              <a:rPr lang="en-CA" dirty="0"/>
              <a:t>Online slide deck and webinar video </a:t>
            </a:r>
            <a:r>
              <a:rPr lang="en-CA" dirty="0">
                <a:hlinkClick r:id="rId2"/>
              </a:rPr>
              <a:t>here</a:t>
            </a:r>
            <a:endParaRPr lang="en-CA" dirty="0"/>
          </a:p>
          <a:p>
            <a:r>
              <a:rPr lang="en-CA" dirty="0"/>
              <a:t>Confluence How-To guide </a:t>
            </a:r>
            <a:r>
              <a:rPr lang="en-CA" dirty="0">
                <a:hlinkClick r:id="rId3"/>
              </a:rPr>
              <a:t>here</a:t>
            </a:r>
            <a:endParaRPr lang="en-CA" dirty="0"/>
          </a:p>
          <a:p>
            <a:r>
              <a:rPr lang="en-US" dirty="0"/>
              <a:t>Online Jira Balloting Q&amp;A:</a:t>
            </a:r>
          </a:p>
          <a:p>
            <a:pPr lvl="1"/>
            <a:r>
              <a:rPr lang="en-US" dirty="0"/>
              <a:t>May 3rd, 12:00 pm to 1:00 pm US ET - </a:t>
            </a:r>
            <a:r>
              <a:rPr lang="en-US" dirty="0">
                <a:hlinkClick r:id="rId4"/>
              </a:rPr>
              <a:t>Register in advance</a:t>
            </a:r>
            <a:endParaRPr lang="en-US" dirty="0"/>
          </a:p>
          <a:p>
            <a:pPr lvl="1"/>
            <a:r>
              <a:rPr lang="en-US" dirty="0"/>
              <a:t>May 4th, 5:00 pm to 6:00 pm US ET - </a:t>
            </a:r>
            <a:r>
              <a:rPr lang="en-US" dirty="0">
                <a:hlinkClick r:id="rId5"/>
              </a:rPr>
              <a:t>Register in advance</a:t>
            </a:r>
            <a:endParaRPr lang="en-US" dirty="0"/>
          </a:p>
          <a:p>
            <a:pPr lvl="1"/>
            <a:r>
              <a:rPr lang="en-US" dirty="0"/>
              <a:t>May 11th, 12:00 pm to 1:00 pm US ET - </a:t>
            </a:r>
            <a:r>
              <a:rPr lang="en-US" dirty="0">
                <a:hlinkClick r:id="rId6"/>
              </a:rPr>
              <a:t>Register in advance</a:t>
            </a:r>
            <a:endParaRPr lang="en-US" dirty="0"/>
          </a:p>
          <a:p>
            <a:pPr lvl="1"/>
            <a:r>
              <a:rPr lang="en-US" dirty="0"/>
              <a:t>May 11th, 5:00 pm to 6:00 pm US ET - </a:t>
            </a:r>
            <a:r>
              <a:rPr lang="en-US" dirty="0">
                <a:hlinkClick r:id="rId7"/>
              </a:rPr>
              <a:t>Register in advance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0142133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D2E13-7E1E-4400-A583-37BA26BC6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HL7 Re-Visioning Internal Structure Task Group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A6591-0666-4ED4-8BEE-B55FD2281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Three divisions</a:t>
            </a:r>
          </a:p>
          <a:p>
            <a:pPr marL="776216" lvl="1" indent="-457200">
              <a:buFont typeface="+mj-lt"/>
              <a:buAutoNum type="arabicPeriod"/>
            </a:pPr>
            <a:r>
              <a:rPr lang="en-CA" dirty="0"/>
              <a:t>SCD: Standards Core Division</a:t>
            </a:r>
          </a:p>
          <a:p>
            <a:pPr marL="776216" lvl="1" indent="-457200">
              <a:buFont typeface="+mj-lt"/>
              <a:buAutoNum type="arabicPeriod"/>
            </a:pPr>
            <a:r>
              <a:rPr lang="en-CA" dirty="0"/>
              <a:t>ISD: Implementation Support Division</a:t>
            </a:r>
          </a:p>
          <a:p>
            <a:pPr marL="776216" lvl="1" indent="-457200">
              <a:buFont typeface="+mj-lt"/>
              <a:buAutoNum type="arabicPeriod"/>
            </a:pPr>
            <a:r>
              <a:rPr lang="en-CA" dirty="0"/>
              <a:t>GO: Global Outreach Division</a:t>
            </a:r>
          </a:p>
          <a:p>
            <a:r>
              <a:rPr lang="en-CA" dirty="0"/>
              <a:t>Show draft ISD Diagram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0A19F4-9A8F-4832-A4DD-CF2BE70D9AA6}"/>
              </a:ext>
            </a:extLst>
          </p:cNvPr>
          <p:cNvSpPr txBox="1"/>
          <p:nvPr/>
        </p:nvSpPr>
        <p:spPr>
          <a:xfrm>
            <a:off x="1346200" y="6178281"/>
            <a:ext cx="8468360" cy="3180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CA" sz="1400" b="0" cap="none" dirty="0">
                <a:solidFill>
                  <a:srgbClr val="C00000"/>
                </a:solidFill>
              </a:rPr>
              <a:t>*Note: all of this material is a notional starting point – not developed or decided</a:t>
            </a:r>
          </a:p>
        </p:txBody>
      </p:sp>
    </p:spTree>
    <p:extLst>
      <p:ext uri="{BB962C8B-B14F-4D97-AF65-F5344CB8AC3E}">
        <p14:creationId xmlns:p14="http://schemas.microsoft.com/office/powerpoint/2010/main" val="2736517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CDB7B-5AC4-4595-9FE0-B9BCE9B54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HL7 Re-Visioning Affiliates Task Group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3A19D0-C9E3-49FB-BB1B-DBA00D743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Characteristics of a Mature HL7 Affiliate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21601161"/>
      </p:ext>
    </p:extLst>
  </p:cSld>
  <p:clrMapOvr>
    <a:masterClrMapping/>
  </p:clrMapOvr>
</p:sld>
</file>

<file path=ppt/theme/theme1.xml><?xml version="1.0" encoding="utf-8"?>
<a:theme xmlns:a="http://schemas.openxmlformats.org/drawingml/2006/main" name="HL7 Canada - Infoway">
  <a:themeElements>
    <a:clrScheme name="Access Health 2019">
      <a:dk1>
        <a:srgbClr val="000000"/>
      </a:dk1>
      <a:lt1>
        <a:srgbClr val="FFFFFF"/>
      </a:lt1>
      <a:dk2>
        <a:srgbClr val="E02E3B"/>
      </a:dk2>
      <a:lt2>
        <a:srgbClr val="D8D8D8"/>
      </a:lt2>
      <a:accent1>
        <a:srgbClr val="A3232C"/>
      </a:accent1>
      <a:accent2>
        <a:srgbClr val="610210"/>
      </a:accent2>
      <a:accent3>
        <a:srgbClr val="0A3E3F"/>
      </a:accent3>
      <a:accent4>
        <a:srgbClr val="326D6B"/>
      </a:accent4>
      <a:accent5>
        <a:srgbClr val="1F305B"/>
      </a:accent5>
      <a:accent6>
        <a:srgbClr val="4C5E84"/>
      </a:accent6>
      <a:hlink>
        <a:srgbClr val="E02E3B"/>
      </a:hlink>
      <a:folHlink>
        <a:srgbClr val="E02E3B"/>
      </a:folHlink>
    </a:clrScheme>
    <a:fontScheme name="Canada Health Infoway 2019">
      <a:majorFont>
        <a:latin typeface="HelveticaNeueLT Std"/>
        <a:ea typeface=""/>
        <a:cs typeface=""/>
      </a:majorFont>
      <a:minorFont>
        <a:latin typeface="HelveticaNeueLT Std Lt"/>
        <a:ea typeface=""/>
        <a:cs typeface="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none">
        <a:spAutoFit/>
      </a:bodyPr>
      <a:lstStyle>
        <a:defPPr algn="l">
          <a:defRPr dirty="0"/>
        </a:defPPr>
      </a:lst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sz="1600" b="0" cap="none" dirty="0" smtClean="0"/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2019-03-05 Agenda HL7 Canada Community Call</Template>
  <TotalTime>4954</TotalTime>
  <Words>567</Words>
  <Application>Microsoft Office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Helvetica Neue Light</vt:lpstr>
      <vt:lpstr>HelveticaNeueLT Std</vt:lpstr>
      <vt:lpstr>HelveticaNeueLT Std Lt</vt:lpstr>
      <vt:lpstr>HL7 Canada - Infoway</vt:lpstr>
      <vt:lpstr>HL7 Canada Council</vt:lpstr>
      <vt:lpstr>Agenda</vt:lpstr>
      <vt:lpstr>FHIR R4B Ballot</vt:lpstr>
      <vt:lpstr>FHIR R4B Ballot cont…</vt:lpstr>
      <vt:lpstr>HL7 May 2021 Ballot</vt:lpstr>
      <vt:lpstr>HL7 May 2021 Ballot cont…</vt:lpstr>
      <vt:lpstr>HL7 Jira Balloting Dashboard Training</vt:lpstr>
      <vt:lpstr>HL7 Re-Visioning Internal Structure Task Group</vt:lpstr>
      <vt:lpstr>HL7 Re-Visioning Affiliates Task Group</vt:lpstr>
      <vt:lpstr>Other Business?</vt:lpstr>
      <vt:lpstr>Next Meetings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HL7 Canada Community</dc:title>
  <dc:creator>Ron Parker</dc:creator>
  <cp:lastModifiedBy>Ronald Parker</cp:lastModifiedBy>
  <cp:revision>188</cp:revision>
  <dcterms:created xsi:type="dcterms:W3CDTF">2018-08-07T12:31:32Z</dcterms:created>
  <dcterms:modified xsi:type="dcterms:W3CDTF">2021-04-20T16:55:07Z</dcterms:modified>
</cp:coreProperties>
</file>