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sldIdLst>
    <p:sldId id="284" r:id="rId2"/>
    <p:sldId id="330" r:id="rId3"/>
    <p:sldId id="348" r:id="rId4"/>
    <p:sldId id="349" r:id="rId5"/>
    <p:sldId id="359" r:id="rId6"/>
    <p:sldId id="362" r:id="rId7"/>
    <p:sldId id="360" r:id="rId8"/>
    <p:sldId id="352" r:id="rId9"/>
    <p:sldId id="367" r:id="rId10"/>
    <p:sldId id="369" r:id="rId11"/>
    <p:sldId id="370" r:id="rId12"/>
    <p:sldId id="363" r:id="rId13"/>
    <p:sldId id="371" r:id="rId14"/>
    <p:sldId id="372" r:id="rId15"/>
    <p:sldId id="364" r:id="rId16"/>
    <p:sldId id="355" r:id="rId17"/>
    <p:sldId id="358" r:id="rId18"/>
    <p:sldId id="365" r:id="rId19"/>
    <p:sldId id="366" r:id="rId20"/>
    <p:sldId id="33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Helvetica Neue Light" panose="020B0604020202020204" charset="0"/>
      <p:regular r:id="rId35"/>
      <p:bold r:id="rId36"/>
      <p:italic r:id="rId37"/>
      <p:boldItalic r:id="rId38"/>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30"/>
            <p14:sldId id="348"/>
            <p14:sldId id="349"/>
            <p14:sldId id="359"/>
            <p14:sldId id="362"/>
            <p14:sldId id="360"/>
            <p14:sldId id="352"/>
            <p14:sldId id="367"/>
            <p14:sldId id="369"/>
            <p14:sldId id="370"/>
            <p14:sldId id="363"/>
            <p14:sldId id="371"/>
            <p14:sldId id="372"/>
            <p14:sldId id="364"/>
            <p14:sldId id="355"/>
            <p14:sldId id="358"/>
            <p14:sldId id="365"/>
            <p14:sldId id="366"/>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181F2D"/>
    <a:srgbClr val="E02E3B"/>
    <a:srgbClr val="E1E1E1"/>
    <a:srgbClr val="171717"/>
    <a:srgbClr val="1A1919"/>
    <a:srgbClr val="515151"/>
    <a:srgbClr val="2B2C2B"/>
    <a:srgbClr val="555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0741" autoAdjust="0"/>
  </p:normalViewPr>
  <p:slideViewPr>
    <p:cSldViewPr snapToGrid="0" snapToObjects="1">
      <p:cViewPr varScale="1">
        <p:scale>
          <a:sx n="82" d="100"/>
          <a:sy n="82" d="100"/>
        </p:scale>
        <p:origin x="744" y="44"/>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9.xml"/><Relationship Id="rId3" Type="http://schemas.openxmlformats.org/officeDocument/2006/relationships/slide" Target="slides/slide3.xml"/><Relationship Id="rId7" Type="http://schemas.openxmlformats.org/officeDocument/2006/relationships/slide" Target="slides/slide8.xml"/><Relationship Id="rId12" Type="http://schemas.openxmlformats.org/officeDocument/2006/relationships/slide" Target="slides/slide1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7.xml"/><Relationship Id="rId5" Type="http://schemas.openxmlformats.org/officeDocument/2006/relationships/slide" Target="slides/slide5.xml"/><Relationship Id="rId10" Type="http://schemas.openxmlformats.org/officeDocument/2006/relationships/slide" Target="slides/slide16.xml"/><Relationship Id="rId4" Type="http://schemas.openxmlformats.org/officeDocument/2006/relationships/slide" Target="slides/slide4.xml"/><Relationship Id="rId9" Type="http://schemas.openxmlformats.org/officeDocument/2006/relationships/slide" Target="slides/slide15.xml"/><Relationship Id="rId14"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6AE177F-4E24-4E7F-A6EC-572F98EB9E40}" type="slidenum">
              <a:rPr lang="en-CA" smtClean="0"/>
              <a:pPr/>
              <a:t>13</a:t>
            </a:fld>
            <a:endParaRPr lang="en-CA"/>
          </a:p>
        </p:txBody>
      </p:sp>
    </p:spTree>
    <p:extLst>
      <p:ext uri="{BB962C8B-B14F-4D97-AF65-F5344CB8AC3E}">
        <p14:creationId xmlns:p14="http://schemas.microsoft.com/office/powerpoint/2010/main" val="374608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424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1191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4453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9101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6502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1501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7360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7853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72811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3073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5059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4006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are your thoughts on what information should be collected across different settings? </a:t>
            </a:r>
          </a:p>
        </p:txBody>
      </p:sp>
      <p:sp>
        <p:nvSpPr>
          <p:cNvPr id="4" name="Slide Number Placeholder 3"/>
          <p:cNvSpPr>
            <a:spLocks noGrp="1"/>
          </p:cNvSpPr>
          <p:nvPr>
            <p:ph type="sldNum" sz="quarter" idx="5"/>
          </p:nvPr>
        </p:nvSpPr>
        <p:spPr/>
        <p:txBody>
          <a:bodyPr/>
          <a:lstStyle/>
          <a:p>
            <a:fld id="{AB88206C-4877-4CFA-A895-B8D64534F0F7}" type="slidenum">
              <a:rPr lang="en-US" smtClean="0"/>
              <a:pPr/>
              <a:t>10</a:t>
            </a:fld>
            <a:endParaRPr lang="en-US"/>
          </a:p>
        </p:txBody>
      </p:sp>
    </p:spTree>
    <p:extLst>
      <p:ext uri="{BB962C8B-B14F-4D97-AF65-F5344CB8AC3E}">
        <p14:creationId xmlns:p14="http://schemas.microsoft.com/office/powerpoint/2010/main" val="429430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00220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linkedin.com/company/canada-health-</a:t>
            </a:r>
            <a:r>
              <a:rPr lang="en-CA" sz="1000" b="0" cap="none" dirty="0" err="1">
                <a:solidFill>
                  <a:srgbClr val="181F2D"/>
                </a:solidFill>
              </a:rPr>
              <a:t>infoway</a:t>
            </a:r>
            <a:r>
              <a:rPr lang="en-CA" sz="1000" b="0" cap="none" dirty="0">
                <a:solidFill>
                  <a:srgbClr val="181F2D"/>
                </a:solidFill>
              </a:rPr>
              <a:t>/</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Twitter</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40F86-5DDB-49AC-BAFF-03685EE68D23}" type="datetime1">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61455-FF1F-4219-95E3-CE11B31CF231}" type="slidenum">
              <a:rPr lang="en-US" smtClean="0"/>
              <a:pPr/>
              <a:t>‹#›</a:t>
            </a:fld>
            <a:endParaRPr lang="en-US"/>
          </a:p>
        </p:txBody>
      </p:sp>
    </p:spTree>
    <p:extLst>
      <p:ext uri="{BB962C8B-B14F-4D97-AF65-F5344CB8AC3E}">
        <p14:creationId xmlns:p14="http://schemas.microsoft.com/office/powerpoint/2010/main" val="21928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©2021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©2021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5"/>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 id="214748373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hyperlink" Target="https://uvic.zoom.us/meeting/register/tZ0ud--gqDMrE9z6A80wG8lIuEBBt7omvhV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080/00918369.2019.161385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3" y="1292190"/>
            <a:ext cx="3976597" cy="1165860"/>
          </a:xfrm>
        </p:spPr>
        <p:txBody>
          <a:bodyPr/>
          <a:lstStyle/>
          <a:p>
            <a:r>
              <a:rPr lang="en-US" dirty="0"/>
              <a:t>Sex and Gender Working Group</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p:txBody>
          <a:bodyPr/>
          <a:lstStyle/>
          <a:p>
            <a:r>
              <a:rPr lang="en-CA" dirty="0"/>
              <a:t>Monthly Tuesday Zoom Meeting</a:t>
            </a:r>
          </a:p>
          <a:p>
            <a:r>
              <a:rPr lang="en-US" dirty="0"/>
              <a:t>September 28, 2021 at 9am PT / 12pm ET</a:t>
            </a:r>
          </a:p>
          <a:p>
            <a:endParaRPr lang="en-US" dirty="0"/>
          </a:p>
          <a:p>
            <a:r>
              <a:rPr lang="en-CA" dirty="0"/>
              <a:t>Kelly Davison RN, CTSS, Canada Health Infoway</a:t>
            </a:r>
          </a:p>
          <a:p>
            <a:r>
              <a:rPr lang="en-CA" dirty="0"/>
              <a:t>Karen Courtney RN, PhD, University of Victoria</a:t>
            </a:r>
          </a:p>
          <a:p>
            <a:r>
              <a:rPr lang="en-CA" dirty="0"/>
              <a:t>Francis Lau PhD, CTSS University of Victoria</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81" y="211735"/>
            <a:ext cx="8741431" cy="857250"/>
          </a:xfrm>
        </p:spPr>
        <p:txBody>
          <a:bodyPr>
            <a:noAutofit/>
          </a:bodyPr>
          <a:lstStyle/>
          <a:p>
            <a:r>
              <a:rPr lang="en-CA" sz="3197" dirty="0"/>
              <a:t>What information should be collected across different settings? – </a:t>
            </a:r>
            <a:r>
              <a:rPr lang="en-CA" sz="3197" dirty="0">
                <a:solidFill>
                  <a:srgbClr val="0000FF"/>
                </a:solidFill>
              </a:rPr>
              <a:t>In Progress</a:t>
            </a:r>
            <a:endParaRPr lang="en-US" sz="3197" dirty="0">
              <a:solidFill>
                <a:srgbClr val="0000FF"/>
              </a:solidFill>
            </a:endParaRPr>
          </a:p>
        </p:txBody>
      </p:sp>
      <p:graphicFrame>
        <p:nvGraphicFramePr>
          <p:cNvPr id="4" name="Content Placeholder 3">
            <a:extLst>
              <a:ext uri="{FF2B5EF4-FFF2-40B4-BE49-F238E27FC236}">
                <a16:creationId xmlns:a16="http://schemas.microsoft.com/office/drawing/2014/main" id="{3C15962C-7F2C-452C-BC7E-2FB0B3183664}"/>
              </a:ext>
            </a:extLst>
          </p:cNvPr>
          <p:cNvGraphicFramePr>
            <a:graphicFrameLocks noGrp="1"/>
          </p:cNvGraphicFramePr>
          <p:nvPr>
            <p:ph sz="quarter" idx="10"/>
            <p:extLst>
              <p:ext uri="{D42A27DB-BD31-4B8C-83A1-F6EECF244321}">
                <p14:modId xmlns:p14="http://schemas.microsoft.com/office/powerpoint/2010/main" val="1385175323"/>
              </p:ext>
            </p:extLst>
          </p:nvPr>
        </p:nvGraphicFramePr>
        <p:xfrm>
          <a:off x="4230" y="1201419"/>
          <a:ext cx="9135541" cy="3831069"/>
        </p:xfrm>
        <a:graphic>
          <a:graphicData uri="http://schemas.openxmlformats.org/drawingml/2006/table">
            <a:tbl>
              <a:tblPr firstRow="1" bandRow="1">
                <a:tableStyleId>{F5AB1C69-6EDB-4FF4-983F-18BD219EF322}</a:tableStyleId>
              </a:tblPr>
              <a:tblGrid>
                <a:gridCol w="1727588">
                  <a:extLst>
                    <a:ext uri="{9D8B030D-6E8A-4147-A177-3AD203B41FA5}">
                      <a16:colId xmlns:a16="http://schemas.microsoft.com/office/drawing/2014/main" val="2866714784"/>
                    </a:ext>
                  </a:extLst>
                </a:gridCol>
                <a:gridCol w="644237">
                  <a:extLst>
                    <a:ext uri="{9D8B030D-6E8A-4147-A177-3AD203B41FA5}">
                      <a16:colId xmlns:a16="http://schemas.microsoft.com/office/drawing/2014/main" val="4213879129"/>
                    </a:ext>
                  </a:extLst>
                </a:gridCol>
                <a:gridCol w="997527">
                  <a:extLst>
                    <a:ext uri="{9D8B030D-6E8A-4147-A177-3AD203B41FA5}">
                      <a16:colId xmlns:a16="http://schemas.microsoft.com/office/drawing/2014/main" val="3995061701"/>
                    </a:ext>
                  </a:extLst>
                </a:gridCol>
                <a:gridCol w="914400">
                  <a:extLst>
                    <a:ext uri="{9D8B030D-6E8A-4147-A177-3AD203B41FA5}">
                      <a16:colId xmlns:a16="http://schemas.microsoft.com/office/drawing/2014/main" val="2898553553"/>
                    </a:ext>
                  </a:extLst>
                </a:gridCol>
                <a:gridCol w="1045314">
                  <a:extLst>
                    <a:ext uri="{9D8B030D-6E8A-4147-A177-3AD203B41FA5}">
                      <a16:colId xmlns:a16="http://schemas.microsoft.com/office/drawing/2014/main" val="4042270764"/>
                    </a:ext>
                  </a:extLst>
                </a:gridCol>
                <a:gridCol w="913554">
                  <a:extLst>
                    <a:ext uri="{9D8B030D-6E8A-4147-A177-3AD203B41FA5}">
                      <a16:colId xmlns:a16="http://schemas.microsoft.com/office/drawing/2014/main" val="1738132693"/>
                    </a:ext>
                  </a:extLst>
                </a:gridCol>
                <a:gridCol w="721986">
                  <a:extLst>
                    <a:ext uri="{9D8B030D-6E8A-4147-A177-3AD203B41FA5}">
                      <a16:colId xmlns:a16="http://schemas.microsoft.com/office/drawing/2014/main" val="20006"/>
                    </a:ext>
                  </a:extLst>
                </a:gridCol>
                <a:gridCol w="727364">
                  <a:extLst>
                    <a:ext uri="{9D8B030D-6E8A-4147-A177-3AD203B41FA5}">
                      <a16:colId xmlns:a16="http://schemas.microsoft.com/office/drawing/2014/main" val="20007"/>
                    </a:ext>
                  </a:extLst>
                </a:gridCol>
                <a:gridCol w="623455">
                  <a:extLst>
                    <a:ext uri="{9D8B030D-6E8A-4147-A177-3AD203B41FA5}">
                      <a16:colId xmlns:a16="http://schemas.microsoft.com/office/drawing/2014/main" val="20008"/>
                    </a:ext>
                  </a:extLst>
                </a:gridCol>
                <a:gridCol w="820116">
                  <a:extLst>
                    <a:ext uri="{9D8B030D-6E8A-4147-A177-3AD203B41FA5}">
                      <a16:colId xmlns:a16="http://schemas.microsoft.com/office/drawing/2014/main" val="20009"/>
                    </a:ext>
                  </a:extLst>
                </a:gridCol>
              </a:tblGrid>
              <a:tr h="616713">
                <a:tc>
                  <a:txBody>
                    <a:bodyPr/>
                    <a:lstStyle/>
                    <a:p>
                      <a:r>
                        <a:rPr lang="en-CA" sz="1100" dirty="0"/>
                        <a:t>GSSO Information</a:t>
                      </a:r>
                    </a:p>
                  </a:txBody>
                  <a:tcPr marL="91355" marR="91355" marT="34290" marB="34290"/>
                </a:tc>
                <a:tc>
                  <a:txBody>
                    <a:bodyPr/>
                    <a:lstStyle/>
                    <a:p>
                      <a:r>
                        <a:rPr lang="en-CA" sz="1100" dirty="0"/>
                        <a:t>Intake</a:t>
                      </a:r>
                    </a:p>
                  </a:txBody>
                  <a:tcPr marL="91355" marR="91355" marT="34290" marB="34290"/>
                </a:tc>
                <a:tc>
                  <a:txBody>
                    <a:bodyPr/>
                    <a:lstStyle/>
                    <a:p>
                      <a:r>
                        <a:rPr lang="en-CA" sz="1050" dirty="0"/>
                        <a:t>Registration</a:t>
                      </a:r>
                    </a:p>
                    <a:p>
                      <a:endParaRPr lang="en-CA" sz="1100" dirty="0"/>
                    </a:p>
                  </a:txBody>
                  <a:tcPr marL="91355" marR="91355" marT="34290" marB="34290"/>
                </a:tc>
                <a:tc>
                  <a:txBody>
                    <a:bodyPr/>
                    <a:lstStyle/>
                    <a:p>
                      <a:r>
                        <a:rPr lang="en-CA" sz="1100" dirty="0"/>
                        <a:t>Clinical Encounter</a:t>
                      </a:r>
                    </a:p>
                  </a:txBody>
                  <a:tcPr marL="91355" marR="91355" marT="34290" marB="34290"/>
                </a:tc>
                <a:tc>
                  <a:txBody>
                    <a:bodyPr/>
                    <a:lstStyle/>
                    <a:p>
                      <a:r>
                        <a:rPr lang="en-CA" sz="1100" dirty="0"/>
                        <a:t>Prescription</a:t>
                      </a:r>
                    </a:p>
                  </a:txBody>
                  <a:tcPr marL="91355" marR="91355" marT="34290" marB="34290"/>
                </a:tc>
                <a:tc>
                  <a:txBody>
                    <a:bodyPr/>
                    <a:lstStyle/>
                    <a:p>
                      <a:r>
                        <a:rPr lang="en-CA" sz="1100" dirty="0"/>
                        <a:t>Laboratory</a:t>
                      </a:r>
                    </a:p>
                  </a:txBody>
                  <a:tcPr marL="91355" marR="91355" marT="34290" marB="34290"/>
                </a:tc>
                <a:tc>
                  <a:txBody>
                    <a:bodyPr/>
                    <a:lstStyle/>
                    <a:p>
                      <a:r>
                        <a:rPr lang="en-CA" sz="1100" dirty="0"/>
                        <a:t>Imaging</a:t>
                      </a:r>
                    </a:p>
                  </a:txBody>
                  <a:tcPr marL="91355" marR="91355" marT="34290" marB="34290"/>
                </a:tc>
                <a:tc>
                  <a:txBody>
                    <a:bodyPr/>
                    <a:lstStyle/>
                    <a:p>
                      <a:r>
                        <a:rPr lang="en-CA" sz="1100" dirty="0"/>
                        <a:t>Referral</a:t>
                      </a:r>
                    </a:p>
                  </a:txBody>
                  <a:tcPr marL="91355" marR="91355" marT="34290" marB="34290"/>
                </a:tc>
                <a:tc>
                  <a:txBody>
                    <a:bodyPr/>
                    <a:lstStyle/>
                    <a:p>
                      <a:r>
                        <a:rPr lang="en-CA" sz="1100" dirty="0"/>
                        <a:t>Billing</a:t>
                      </a:r>
                    </a:p>
                  </a:txBody>
                  <a:tcPr marL="91355" marR="91355" marT="34290" marB="34290"/>
                </a:tc>
                <a:tc>
                  <a:txBody>
                    <a:bodyPr/>
                    <a:lstStyle/>
                    <a:p>
                      <a:r>
                        <a:rPr lang="en-CA" sz="1100" dirty="0"/>
                        <a:t>Research</a:t>
                      </a:r>
                    </a:p>
                  </a:txBody>
                  <a:tcPr marL="91355" marR="91355" marT="34290" marB="34290"/>
                </a:tc>
                <a:extLst>
                  <a:ext uri="{0D108BD9-81ED-4DB2-BD59-A6C34878D82A}">
                    <a16:rowId xmlns:a16="http://schemas.microsoft.com/office/drawing/2014/main" val="3682626265"/>
                  </a:ext>
                </a:extLst>
              </a:tr>
              <a:tr h="327293">
                <a:tc>
                  <a:txBody>
                    <a:bodyPr/>
                    <a:lstStyle/>
                    <a:p>
                      <a:r>
                        <a:rPr lang="en-CA" sz="1300" dirty="0"/>
                        <a:t>Gender Identity</a:t>
                      </a:r>
                    </a:p>
                  </a:txBody>
                  <a:tcPr marL="91355" marR="9135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dirty="0">
                          <a:solidFill>
                            <a:schemeClr val="tx2"/>
                          </a:solidFill>
                        </a:rPr>
                        <a:t>Optional</a:t>
                      </a:r>
                    </a:p>
                  </a:txBody>
                  <a:tcPr marL="91355" marR="91355" marT="34290" marB="34290"/>
                </a:tc>
                <a:tc>
                  <a:txBody>
                    <a:bodyPr/>
                    <a:lstStyle/>
                    <a:p>
                      <a:r>
                        <a:rPr lang="en-CA" sz="1200" dirty="0"/>
                        <a:t>Optional</a:t>
                      </a:r>
                    </a:p>
                  </a:txBody>
                  <a:tcPr marL="91355" marR="9135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400" u="none" strike="noStrike" kern="0" cap="none" spc="0" normalizeH="0" baseline="0" noProof="0" dirty="0">
                          <a:ln>
                            <a:noFill/>
                          </a:ln>
                          <a:solidFill>
                            <a:schemeClr val="tx2"/>
                          </a:solidFill>
                          <a:effectLst/>
                          <a:uLnTx/>
                          <a:uFillTx/>
                          <a:sym typeface="Helvetica Neue Light"/>
                        </a:rPr>
                        <a:t>Yes</a:t>
                      </a:r>
                      <a:endParaRPr kumimoji="0" lang="en-CA" sz="1400" b="0" i="0" u="none" strike="noStrike" kern="0" cap="none" spc="0" normalizeH="0" baseline="0" noProof="0" dirty="0">
                        <a:ln>
                          <a:noFill/>
                        </a:ln>
                        <a:solidFill>
                          <a:schemeClr val="tx2"/>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400" u="none" strike="noStrike" kern="0" cap="none" spc="0" normalizeH="0" baseline="0" noProof="0" dirty="0">
                          <a:ln>
                            <a:noFill/>
                          </a:ln>
                          <a:solidFill>
                            <a:schemeClr val="tx2"/>
                          </a:solidFill>
                          <a:effectLst/>
                          <a:uLnTx/>
                          <a:uFillTx/>
                          <a:sym typeface="Helvetica Neue Light"/>
                        </a:rPr>
                        <a:t>Yes</a:t>
                      </a:r>
                      <a:endParaRPr kumimoji="0" lang="en-CA" sz="1400" b="0" i="0" u="none" strike="noStrike" kern="0" cap="none" spc="0" normalizeH="0" baseline="0" noProof="0" dirty="0">
                        <a:ln>
                          <a:noFill/>
                        </a:ln>
                        <a:solidFill>
                          <a:schemeClr val="tx2"/>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400" u="none" strike="noStrike" kern="0" cap="none" spc="0" normalizeH="0" baseline="0" noProof="0" dirty="0">
                          <a:ln>
                            <a:noFill/>
                          </a:ln>
                          <a:solidFill>
                            <a:schemeClr val="tx2"/>
                          </a:solidFill>
                          <a:effectLst/>
                          <a:uLnTx/>
                          <a:uFillTx/>
                          <a:sym typeface="Helvetica Neue Light"/>
                        </a:rPr>
                        <a:t>Yes</a:t>
                      </a:r>
                      <a:endParaRPr kumimoji="0" lang="en-CA" sz="1400" b="0" i="0" u="none" strike="noStrike" kern="0" cap="none" spc="0" normalizeH="0" baseline="0" noProof="0" dirty="0">
                        <a:ln>
                          <a:noFill/>
                        </a:ln>
                        <a:solidFill>
                          <a:schemeClr val="tx2"/>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solidFill>
                            <a:schemeClr val="tx2"/>
                          </a:solidFill>
                        </a:rPr>
                        <a:t>PRN</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Optional</a:t>
                      </a:r>
                    </a:p>
                  </a:txBody>
                  <a:tcPr marL="91355" marR="91355" marT="34290" marB="34290"/>
                </a:tc>
                <a:extLst>
                  <a:ext uri="{0D108BD9-81ED-4DB2-BD59-A6C34878D82A}">
                    <a16:rowId xmlns:a16="http://schemas.microsoft.com/office/drawing/2014/main" val="2626043382"/>
                  </a:ext>
                </a:extLst>
              </a:tr>
              <a:tr h="327293">
                <a:tc>
                  <a:txBody>
                    <a:bodyPr/>
                    <a:lstStyle/>
                    <a:p>
                      <a:r>
                        <a:rPr lang="en-CA" sz="1300" dirty="0"/>
                        <a:t>Admin</a:t>
                      </a:r>
                      <a:r>
                        <a:rPr lang="en-CA" sz="1300" baseline="0" dirty="0"/>
                        <a:t> Gender/Sex</a:t>
                      </a:r>
                      <a:endParaRPr lang="en-CA" sz="1300" dirty="0"/>
                    </a:p>
                  </a:txBody>
                  <a:tcPr marL="91355" marR="91355" marT="34290" marB="34290"/>
                </a:tc>
                <a:tc>
                  <a:txBody>
                    <a:bodyPr/>
                    <a:lstStyle/>
                    <a:p>
                      <a:endParaRPr lang="en-CA" sz="1400" dirty="0"/>
                    </a:p>
                  </a:txBody>
                  <a:tcPr marL="91355" marR="91355" marT="34290" marB="34290"/>
                </a:tc>
                <a:tc>
                  <a:txBody>
                    <a:bodyPr/>
                    <a:lstStyle/>
                    <a:p>
                      <a:r>
                        <a:rPr lang="en-CA" sz="1200" dirty="0"/>
                        <a:t>PRN*</a:t>
                      </a:r>
                      <a:endParaRPr lang="en-CA" sz="1200" dirty="0">
                        <a:solidFill>
                          <a:srgbClr val="FF0000"/>
                        </a:solidFill>
                      </a:endParaRPr>
                    </a:p>
                  </a:txBody>
                  <a:tcPr marL="91355" marR="91355"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t>PRN*</a:t>
                      </a:r>
                      <a:endParaRPr lang="en-CA" sz="1200" dirty="0">
                        <a:solidFill>
                          <a:srgbClr val="FF0000"/>
                        </a:solidFill>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PRN*</a:t>
                      </a:r>
                      <a:endParaRPr lang="en-CA" sz="1200" dirty="0">
                        <a:solidFill>
                          <a:srgbClr val="FF0000"/>
                        </a:solidFill>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PRN*</a:t>
                      </a:r>
                      <a:endParaRPr lang="en-CA" sz="1200" dirty="0">
                        <a:solidFill>
                          <a:srgbClr val="FF0000"/>
                        </a:solidFill>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Optional</a:t>
                      </a:r>
                    </a:p>
                  </a:txBody>
                  <a:tcPr marL="91355" marR="91355" marT="34290" marB="34290"/>
                </a:tc>
                <a:extLst>
                  <a:ext uri="{0D108BD9-81ED-4DB2-BD59-A6C34878D82A}">
                    <a16:rowId xmlns:a16="http://schemas.microsoft.com/office/drawing/2014/main" val="10002"/>
                  </a:ext>
                </a:extLst>
              </a:tr>
              <a:tr h="287359">
                <a:tc>
                  <a:txBody>
                    <a:bodyPr/>
                    <a:lstStyle/>
                    <a:p>
                      <a:r>
                        <a:rPr lang="en-CA" sz="1300" dirty="0"/>
                        <a:t>Admin / Legal Name</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kumimoji="0" lang="en-CA" sz="7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extLst>
                  <a:ext uri="{0D108BD9-81ED-4DB2-BD59-A6C34878D82A}">
                    <a16:rowId xmlns:a16="http://schemas.microsoft.com/office/drawing/2014/main" val="1936334132"/>
                  </a:ext>
                </a:extLst>
              </a:tr>
              <a:tr h="281743">
                <a:tc>
                  <a:txBody>
                    <a:bodyPr/>
                    <a:lstStyle/>
                    <a:p>
                      <a:r>
                        <a:rPr lang="en-CA" sz="1300" dirty="0"/>
                        <a:t>Name Used</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dirty="0">
                          <a:ln>
                            <a:noFill/>
                          </a:ln>
                          <a:effectLst/>
                          <a:uLnTx/>
                          <a:uFillTx/>
                          <a:sym typeface="Helvetica Neue Light"/>
                        </a:rPr>
                        <a:t>Yes </a:t>
                      </a:r>
                      <a:endParaRPr kumimoji="0" lang="en-CA" sz="11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dirty="0">
                          <a:ln>
                            <a:noFill/>
                          </a:ln>
                          <a:effectLst/>
                          <a:uLnTx/>
                          <a:uFillTx/>
                          <a:sym typeface="Helvetica Neue Light"/>
                        </a:rPr>
                        <a:t>Yes</a:t>
                      </a:r>
                      <a:endParaRPr kumimoji="0" lang="en-CA" sz="11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dirty="0">
                          <a:ln>
                            <a:noFill/>
                          </a:ln>
                          <a:effectLst/>
                          <a:uLnTx/>
                          <a:uFillTx/>
                          <a:sym typeface="Helvetica Neue Light"/>
                        </a:rPr>
                        <a:t>Yes</a:t>
                      </a:r>
                      <a:endParaRPr kumimoji="0" lang="en-CA" sz="11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extLst>
                  <a:ext uri="{0D108BD9-81ED-4DB2-BD59-A6C34878D82A}">
                    <a16:rowId xmlns:a16="http://schemas.microsoft.com/office/drawing/2014/main" val="2119183000"/>
                  </a:ext>
                </a:extLst>
              </a:tr>
              <a:tr h="266517">
                <a:tc>
                  <a:txBody>
                    <a:bodyPr/>
                    <a:lstStyle/>
                    <a:p>
                      <a:r>
                        <a:rPr lang="en-CA" sz="1300" dirty="0"/>
                        <a:t>Pronouns Used</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900" dirty="0">
                          <a:solidFill>
                            <a:schemeClr val="tx2"/>
                          </a:solidFill>
                        </a:rPr>
                        <a:t>Optional</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dirty="0">
                          <a:ln>
                            <a:noFill/>
                          </a:ln>
                          <a:effectLst/>
                          <a:uLnTx/>
                          <a:uFillTx/>
                          <a:sym typeface="Helvetica Neue Light"/>
                        </a:rPr>
                        <a:t>Yes</a:t>
                      </a:r>
                      <a:endParaRPr kumimoji="0" lang="en-CA" sz="11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dirty="0">
                          <a:ln>
                            <a:noFill/>
                          </a:ln>
                          <a:effectLst/>
                          <a:uLnTx/>
                          <a:uFillTx/>
                          <a:sym typeface="Helvetica Neue Light"/>
                        </a:rPr>
                        <a:t>Yes</a:t>
                      </a:r>
                      <a:endParaRPr kumimoji="0" lang="en-CA" sz="11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dirty="0">
                          <a:ln>
                            <a:noFill/>
                          </a:ln>
                          <a:effectLst/>
                          <a:uLnTx/>
                          <a:uFillTx/>
                          <a:sym typeface="Helvetica Neue Light"/>
                        </a:rPr>
                        <a:t>Yes</a:t>
                      </a:r>
                      <a:endParaRPr kumimoji="0" lang="en-CA" sz="11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effectLst/>
                          <a:uLnTx/>
                          <a:uFillTx/>
                          <a:sym typeface="Helvetica Neue Light"/>
                        </a:rPr>
                        <a:t>Yes</a:t>
                      </a:r>
                      <a:endParaRPr kumimoji="0" lang="en-CA" sz="12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kumimoji="0" lang="en-CA" sz="10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Optional</a:t>
                      </a:r>
                    </a:p>
                  </a:txBody>
                  <a:tcPr marL="91355" marR="91355" marT="34290" marB="34290"/>
                </a:tc>
                <a:extLst>
                  <a:ext uri="{0D108BD9-81ED-4DB2-BD59-A6C34878D82A}">
                    <a16:rowId xmlns:a16="http://schemas.microsoft.com/office/drawing/2014/main" val="3679105657"/>
                  </a:ext>
                </a:extLst>
              </a:tr>
              <a:tr h="281743">
                <a:tc>
                  <a:txBody>
                    <a:bodyPr/>
                    <a:lstStyle/>
                    <a:p>
                      <a:r>
                        <a:rPr lang="en-CA" sz="1300" dirty="0"/>
                        <a:t>Sex Assigned at Birth</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kumimoji="0" lang="en-CA" sz="7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r>
                        <a:rPr lang="en-CA" sz="1200" dirty="0"/>
                        <a:t>Optional</a:t>
                      </a:r>
                    </a:p>
                  </a:txBody>
                  <a:tcPr marL="91355" marR="91355" marT="34290" marB="34290"/>
                </a:tc>
                <a:tc>
                  <a:txBody>
                    <a:bodyPr/>
                    <a:lstStyle/>
                    <a:p>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Optional</a:t>
                      </a:r>
                    </a:p>
                  </a:txBody>
                  <a:tcPr marL="91355" marR="91355" marT="34290" marB="34290"/>
                </a:tc>
                <a:extLst>
                  <a:ext uri="{0D108BD9-81ED-4DB2-BD59-A6C34878D82A}">
                    <a16:rowId xmlns:a16="http://schemas.microsoft.com/office/drawing/2014/main" val="2494513526"/>
                  </a:ext>
                </a:extLst>
              </a:tr>
              <a:tr h="305830">
                <a:tc>
                  <a:txBody>
                    <a:bodyPr/>
                    <a:lstStyle/>
                    <a:p>
                      <a:r>
                        <a:rPr lang="en-CA" sz="1300" dirty="0"/>
                        <a:t>Anatomical</a:t>
                      </a:r>
                      <a:r>
                        <a:rPr lang="en-CA" sz="1300" baseline="0" dirty="0"/>
                        <a:t> </a:t>
                      </a:r>
                      <a:r>
                        <a:rPr lang="en-CA" sz="1300" dirty="0"/>
                        <a:t>Inventory</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kumimoji="0" lang="en-CA" sz="7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endParaRPr lang="en-CA" sz="1200" dirty="0"/>
                    </a:p>
                  </a:txBody>
                  <a:tcPr marL="91355" marR="9135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PRN</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PRN</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PRN</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Optional</a:t>
                      </a:r>
                    </a:p>
                  </a:txBody>
                  <a:tcPr marL="91355" marR="91355" marT="34290" marB="34290"/>
                </a:tc>
                <a:extLst>
                  <a:ext uri="{0D108BD9-81ED-4DB2-BD59-A6C34878D82A}">
                    <a16:rowId xmlns:a16="http://schemas.microsoft.com/office/drawing/2014/main" val="288058510"/>
                  </a:ext>
                </a:extLst>
              </a:tr>
              <a:tr h="464454">
                <a:tc>
                  <a:txBody>
                    <a:bodyPr/>
                    <a:lstStyle/>
                    <a:p>
                      <a:r>
                        <a:rPr lang="en-CA" sz="1300" dirty="0"/>
                        <a:t>Hormone</a:t>
                      </a:r>
                      <a:r>
                        <a:rPr lang="en-CA" sz="1300" baseline="0" dirty="0"/>
                        <a:t> medication inventory</a:t>
                      </a:r>
                      <a:endParaRPr lang="en-CA" sz="13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kumimoji="0" lang="en-CA" sz="7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endParaRPr lang="en-CA" sz="1200" dirty="0"/>
                    </a:p>
                  </a:txBody>
                  <a:tcPr marL="91355" marR="91355" marT="34290" marB="34290"/>
                </a:tc>
                <a:tc>
                  <a:txBody>
                    <a:bodyPr/>
                    <a:lstStyle/>
                    <a:p>
                      <a:r>
                        <a:rPr lang="en-CA" sz="1200" dirty="0"/>
                        <a:t>PRN</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solidFill>
                            <a:schemeClr val="tx2"/>
                          </a:solidFill>
                          <a:effectLst/>
                          <a:uLnTx/>
                          <a:uFillTx/>
                          <a:sym typeface="Helvetica Neue Light"/>
                        </a:rPr>
                        <a:t>Yes</a:t>
                      </a:r>
                    </a:p>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PRN</a:t>
                      </a:r>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Optional</a:t>
                      </a:r>
                    </a:p>
                  </a:txBody>
                  <a:tcPr marL="91355" marR="91355" marT="34290" marB="34290"/>
                </a:tc>
                <a:extLst>
                  <a:ext uri="{0D108BD9-81ED-4DB2-BD59-A6C34878D82A}">
                    <a16:rowId xmlns:a16="http://schemas.microsoft.com/office/drawing/2014/main" val="10008"/>
                  </a:ext>
                </a:extLst>
              </a:tr>
              <a:tr h="488301">
                <a:tc>
                  <a:txBody>
                    <a:bodyPr/>
                    <a:lstStyle/>
                    <a:p>
                      <a:r>
                        <a:rPr lang="en-CA" sz="1300" dirty="0"/>
                        <a:t>Hormone</a:t>
                      </a:r>
                      <a:r>
                        <a:rPr lang="en-CA" sz="1300" baseline="0" dirty="0"/>
                        <a:t> reference ranges</a:t>
                      </a:r>
                      <a:endParaRPr lang="en-CA" sz="13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kumimoji="0" lang="en-CA" sz="700" b="0" i="0" u="none" strike="noStrike" kern="0" cap="none" spc="0" normalizeH="0" baseline="0" noProof="0" dirty="0">
                        <a:ln>
                          <a:noFill/>
                        </a:ln>
                        <a:solidFill>
                          <a:srgbClr val="000000"/>
                        </a:solidFill>
                        <a:effectLst/>
                        <a:uLnTx/>
                        <a:uFillTx/>
                        <a:latin typeface="Arial"/>
                        <a:ea typeface="+mn-ea"/>
                        <a:cs typeface="+mn-cs"/>
                        <a:sym typeface="Helvetica Neue Light"/>
                      </a:endParaRPr>
                    </a:p>
                  </a:txBody>
                  <a:tcPr marL="91355" marR="91355" marT="34290" marB="34290"/>
                </a:tc>
                <a:tc>
                  <a:txBody>
                    <a:bodyPr/>
                    <a:lstStyle/>
                    <a:p>
                      <a:endParaRPr lang="en-CA" sz="1400" dirty="0"/>
                    </a:p>
                  </a:txBody>
                  <a:tcPr marL="91355" marR="91355" marT="34290" marB="34290"/>
                </a:tc>
                <a:tc>
                  <a:txBody>
                    <a:bodyPr/>
                    <a:lstStyle/>
                    <a:p>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PRN/</a:t>
                      </a:r>
                      <a:r>
                        <a:rPr kumimoji="0" lang="en-CA" sz="1200" u="none" strike="noStrike" kern="0" cap="none" spc="0" normalizeH="0" baseline="0" noProof="0" dirty="0">
                          <a:ln>
                            <a:noFill/>
                          </a:ln>
                          <a:solidFill>
                            <a:schemeClr val="tx2"/>
                          </a:solidFill>
                          <a:effectLst/>
                          <a:uLnTx/>
                          <a:uFillTx/>
                          <a:sym typeface="Helvetica Neue Light"/>
                        </a:rPr>
                        <a:t>Yes</a:t>
                      </a:r>
                    </a:p>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2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endParaRPr lang="en-CA" sz="1400" dirty="0"/>
                    </a:p>
                  </a:txBody>
                  <a:tcPr marL="91355" marR="91355" marT="34290" marB="34290"/>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CA" sz="1200" dirty="0"/>
                        <a:t>Optional</a:t>
                      </a:r>
                    </a:p>
                  </a:txBody>
                  <a:tcPr marL="91355" marR="91355" marT="34290" marB="34290"/>
                </a:tc>
                <a:extLst>
                  <a:ext uri="{0D108BD9-81ED-4DB2-BD59-A6C34878D82A}">
                    <a16:rowId xmlns:a16="http://schemas.microsoft.com/office/drawing/2014/main" val="10009"/>
                  </a:ext>
                </a:extLst>
              </a:tr>
            </a:tbl>
          </a:graphicData>
        </a:graphic>
      </p:graphicFrame>
      <p:sp>
        <p:nvSpPr>
          <p:cNvPr id="5" name="TextBox 4"/>
          <p:cNvSpPr txBox="1"/>
          <p:nvPr/>
        </p:nvSpPr>
        <p:spPr>
          <a:xfrm>
            <a:off x="5334001" y="4962790"/>
            <a:ext cx="3809999" cy="246221"/>
          </a:xfrm>
          <a:prstGeom prst="rect">
            <a:avLst/>
          </a:prstGeom>
          <a:noFill/>
        </p:spPr>
        <p:txBody>
          <a:bodyPr wrap="square" rtlCol="0">
            <a:spAutoFit/>
          </a:bodyPr>
          <a:lstStyle/>
          <a:p>
            <a:r>
              <a:rPr lang="en-CA" sz="1000" dirty="0"/>
              <a:t>Direct Source: Trans Care BC , 2020c</a:t>
            </a:r>
            <a:endParaRPr lang="en-US" sz="1000" dirty="0"/>
          </a:p>
        </p:txBody>
      </p:sp>
      <p:sp>
        <p:nvSpPr>
          <p:cNvPr id="6" name="Slide Number Placeholder 5"/>
          <p:cNvSpPr>
            <a:spLocks noGrp="1"/>
          </p:cNvSpPr>
          <p:nvPr>
            <p:ph type="sldNum" sz="quarter" idx="12"/>
          </p:nvPr>
        </p:nvSpPr>
        <p:spPr>
          <a:xfrm>
            <a:off x="100608" y="4948581"/>
            <a:ext cx="393255" cy="274637"/>
          </a:xfrm>
        </p:spPr>
        <p:txBody>
          <a:bodyPr/>
          <a:lstStyle/>
          <a:p>
            <a:fld id="{1E161455-FF1F-4219-95E3-CE11B31CF231}" type="slidenum">
              <a:rPr lang="en-US" smtClean="0"/>
              <a:pPr/>
              <a:t>10</a:t>
            </a:fld>
            <a:endParaRPr lang="en-US" dirty="0"/>
          </a:p>
        </p:txBody>
      </p:sp>
    </p:spTree>
    <p:extLst>
      <p:ext uri="{BB962C8B-B14F-4D97-AF65-F5344CB8AC3E}">
        <p14:creationId xmlns:p14="http://schemas.microsoft.com/office/powerpoint/2010/main" val="11736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0000FF"/>
                </a:solidFill>
              </a:rPr>
              <a:t>MSFHR REACH Grant, Policy &amp; Practice Meeting</a:t>
            </a:r>
            <a:endParaRPr lang="en-CA" dirty="0"/>
          </a:p>
        </p:txBody>
      </p:sp>
      <p:sp>
        <p:nvSpPr>
          <p:cNvPr id="3" name="Content Placeholder 2"/>
          <p:cNvSpPr>
            <a:spLocks noGrp="1"/>
          </p:cNvSpPr>
          <p:nvPr>
            <p:ph sz="quarter" idx="10"/>
          </p:nvPr>
        </p:nvSpPr>
        <p:spPr/>
        <p:txBody>
          <a:bodyPr/>
          <a:lstStyle/>
          <a:p>
            <a:r>
              <a:rPr lang="en-US" dirty="0"/>
              <a:t>Oct 12 – Part 2</a:t>
            </a:r>
          </a:p>
          <a:p>
            <a:pPr lvl="1"/>
            <a:r>
              <a:rPr lang="en-US" dirty="0"/>
              <a:t>Questions posed:</a:t>
            </a:r>
          </a:p>
          <a:p>
            <a:pPr lvl="2"/>
            <a:r>
              <a:rPr lang="en-CA" dirty="0">
                <a:solidFill>
                  <a:schemeClr val="bg1">
                    <a:lumMod val="65000"/>
                  </a:schemeClr>
                </a:solidFill>
              </a:rPr>
              <a:t>Why is this information being collected?</a:t>
            </a:r>
          </a:p>
          <a:p>
            <a:pPr lvl="2"/>
            <a:r>
              <a:rPr lang="en-CA" dirty="0">
                <a:solidFill>
                  <a:schemeClr val="bg1">
                    <a:lumMod val="65000"/>
                  </a:schemeClr>
                </a:solidFill>
              </a:rPr>
              <a:t>What information should be collected?</a:t>
            </a:r>
          </a:p>
          <a:p>
            <a:pPr lvl="2"/>
            <a:r>
              <a:rPr lang="en-CA" dirty="0">
                <a:solidFill>
                  <a:srgbClr val="0000FF"/>
                </a:solidFill>
              </a:rPr>
              <a:t>How can information be collected?</a:t>
            </a:r>
          </a:p>
          <a:p>
            <a:pPr lvl="2"/>
            <a:r>
              <a:rPr lang="en-CA" dirty="0">
                <a:solidFill>
                  <a:srgbClr val="0000FF"/>
                </a:solidFill>
              </a:rPr>
              <a:t>Who should have access to this information?</a:t>
            </a:r>
          </a:p>
          <a:p>
            <a:pPr lvl="2"/>
            <a:r>
              <a:rPr lang="en-CA" dirty="0">
                <a:solidFill>
                  <a:srgbClr val="0000FF"/>
                </a:solidFill>
              </a:rPr>
              <a:t>How should information be displayed? </a:t>
            </a:r>
          </a:p>
          <a:p>
            <a:pPr lvl="1"/>
            <a:endParaRPr lang="en-CA" dirty="0"/>
          </a:p>
        </p:txBody>
      </p:sp>
      <p:sp>
        <p:nvSpPr>
          <p:cNvPr id="4" name="Slide Number Placeholder 3"/>
          <p:cNvSpPr>
            <a:spLocks noGrp="1"/>
          </p:cNvSpPr>
          <p:nvPr>
            <p:ph type="sldNum" sz="quarter" idx="11"/>
          </p:nvPr>
        </p:nvSpPr>
        <p:spPr/>
        <p:txBody>
          <a:bodyPr/>
          <a:lstStyle/>
          <a:p>
            <a:fld id="{7BCFBF29-39BB-47B7-B83E-9E61FEB2B13F}" type="slidenum">
              <a:rPr lang="en-CA" smtClean="0"/>
              <a:pPr/>
              <a:t>11</a:t>
            </a:fld>
            <a:endParaRPr lang="en-CA"/>
          </a:p>
        </p:txBody>
      </p:sp>
      <p:sp>
        <p:nvSpPr>
          <p:cNvPr id="5" name="Footer Placeholder 4"/>
          <p:cNvSpPr>
            <a:spLocks noGrp="1"/>
          </p:cNvSpPr>
          <p:nvPr>
            <p:ph type="ftr" sz="quarter" idx="12"/>
          </p:nvPr>
        </p:nvSpPr>
        <p:spPr/>
        <p:txBody>
          <a:bodyPr/>
          <a:lstStyle/>
          <a:p>
            <a:r>
              <a:rPr lang="en-CA"/>
              <a:t>©2021 Canada Health Infoway</a:t>
            </a:r>
            <a:endParaRPr lang="en-CA" dirty="0"/>
          </a:p>
        </p:txBody>
      </p:sp>
    </p:spTree>
    <p:extLst>
      <p:ext uri="{BB962C8B-B14F-4D97-AF65-F5344CB8AC3E}">
        <p14:creationId xmlns:p14="http://schemas.microsoft.com/office/powerpoint/2010/main" val="4933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Margaret Robinson, Dalhousie University </a:t>
            </a:r>
            <a:r>
              <a:rPr lang="en-CA" sz="1900" dirty="0">
                <a:solidFill>
                  <a:schemeClr val="bg1">
                    <a:lumMod val="75000"/>
                  </a:schemeClr>
                </a:solidFill>
                <a:sym typeface="Helvetica Neue Light"/>
              </a:rPr>
              <a:t>– </a:t>
            </a:r>
            <a:r>
              <a:rPr lang="en-US" i="1" dirty="0">
                <a:solidFill>
                  <a:schemeClr val="bg1">
                    <a:lumMod val="75000"/>
                  </a:schemeClr>
                </a:solidFill>
              </a:rPr>
              <a:t>Two-Spirit Identity in a Time of Gender Fluidity</a:t>
            </a: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Policy &amp; Practice Meeting</a:t>
            </a:r>
            <a:endParaRPr lang="en-CA" dirty="0">
              <a:solidFill>
                <a:schemeClr val="bg1">
                  <a:lumMod val="75000"/>
                </a:schemeClr>
              </a:solidFill>
            </a:endParaRPr>
          </a:p>
          <a:p>
            <a:pPr marL="457200" indent="-457200">
              <a:buFont typeface="+mj-lt"/>
              <a:buAutoNum type="arabicPeriod"/>
            </a:pPr>
            <a:r>
              <a:rPr lang="en-CA" dirty="0">
                <a:solidFill>
                  <a:srgbClr val="000000"/>
                </a:solidFill>
              </a:rPr>
              <a:t>Update – Karen Courtney – UVIC – </a:t>
            </a:r>
            <a:r>
              <a:rPr lang="en-CA" i="1" dirty="0">
                <a:solidFill>
                  <a:srgbClr val="0000FF"/>
                </a:solidFill>
              </a:rPr>
              <a:t>MSFHR REACH Grant, Meeting Plan</a:t>
            </a:r>
          </a:p>
          <a:p>
            <a:pPr marL="457200" lvl="0" indent="-457200">
              <a:buFont typeface="+mj-lt"/>
              <a:buAutoNum type="arabicPeriod"/>
            </a:pPr>
            <a:r>
              <a:rPr lang="en-CA" dirty="0">
                <a:solidFill>
                  <a:schemeClr val="bg1">
                    <a:lumMod val="75000"/>
                  </a:schemeClr>
                </a:solidFill>
              </a:rPr>
              <a:t>Schedule and Topics Review</a:t>
            </a:r>
          </a:p>
          <a:p>
            <a:pPr marL="457200" indent="-457200">
              <a:buFont typeface="+mj-lt"/>
              <a:buAutoNum type="arabicPeriod"/>
            </a:pPr>
            <a:r>
              <a:rPr lang="en-US" dirty="0">
                <a:solidFill>
                  <a:schemeClr val="bg1">
                    <a:lumMod val="75000"/>
                  </a:schemeClr>
                </a:solidFill>
              </a:rPr>
              <a:t>SNOMED CT – Francis Lau – </a:t>
            </a:r>
            <a:r>
              <a:rPr lang="en-US" i="1" dirty="0">
                <a:solidFill>
                  <a:schemeClr val="bg1">
                    <a:lumMod val="75000"/>
                  </a:schemeClr>
                </a:solidFill>
              </a:rPr>
              <a:t>Proposed Changes Update</a:t>
            </a:r>
            <a:endParaRPr lang="en-CA" i="1" dirty="0">
              <a:solidFill>
                <a:schemeClr val="bg1">
                  <a:lumMod val="75000"/>
                </a:schemeClr>
              </a:solidFill>
            </a:endParaRPr>
          </a:p>
          <a:p>
            <a:pPr marL="457200" lvl="0" indent="-457200">
              <a:buFont typeface="+mj-lt"/>
              <a:buAutoNum type="arabicPeriod"/>
            </a:pPr>
            <a:r>
              <a:rPr lang="en-CA"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12</a:t>
            </a:fld>
            <a:endParaRPr lang="en-CA"/>
          </a:p>
        </p:txBody>
      </p:sp>
    </p:spTree>
    <p:extLst>
      <p:ext uri="{BB962C8B-B14F-4D97-AF65-F5344CB8AC3E}">
        <p14:creationId xmlns:p14="http://schemas.microsoft.com/office/powerpoint/2010/main" val="32062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97512" y="595154"/>
            <a:ext cx="7748975" cy="4050000"/>
          </a:xfrm>
          <a:prstGeom prst="rect">
            <a:avLst/>
          </a:prstGeom>
        </p:spPr>
      </p:pic>
      <p:pic>
        <p:nvPicPr>
          <p:cNvPr id="5" name="Picture 4"/>
          <p:cNvPicPr>
            <a:picLocks noChangeAspect="1"/>
          </p:cNvPicPr>
          <p:nvPr/>
        </p:nvPicPr>
        <p:blipFill>
          <a:blip r:embed="rId4" cstate="print"/>
          <a:stretch>
            <a:fillRect/>
          </a:stretch>
        </p:blipFill>
        <p:spPr>
          <a:xfrm>
            <a:off x="4267483" y="1886585"/>
            <a:ext cx="4403066" cy="1835714"/>
          </a:xfrm>
          <a:prstGeom prst="rect">
            <a:avLst/>
          </a:prstGeom>
        </p:spPr>
      </p:pic>
      <p:sp>
        <p:nvSpPr>
          <p:cNvPr id="6" name="TextBox 5"/>
          <p:cNvSpPr txBox="1"/>
          <p:nvPr/>
        </p:nvSpPr>
        <p:spPr>
          <a:xfrm>
            <a:off x="4267483" y="1038376"/>
            <a:ext cx="2623008" cy="449597"/>
          </a:xfrm>
          <a:prstGeom prst="rect">
            <a:avLst/>
          </a:prstGeom>
          <a:noFill/>
        </p:spPr>
        <p:txBody>
          <a:bodyPr wrap="square" lIns="68535" tIns="34267" rIns="68535" bIns="34267" rtlCol="0">
            <a:spAutoFit/>
          </a:bodyPr>
          <a:lstStyle/>
          <a:p>
            <a:r>
              <a:rPr lang="en-CA" sz="1237" i="1" dirty="0">
                <a:solidFill>
                  <a:srgbClr val="0000FF"/>
                </a:solidFill>
                <a:latin typeface="Georgia" panose="02040502050405020303" pitchFamily="18" charset="0"/>
                <a:cs typeface="Arial" panose="020B0604020202020204" pitchFamily="34" charset="0"/>
              </a:rPr>
              <a:t>Fourth Tuesdays of the Month</a:t>
            </a:r>
          </a:p>
        </p:txBody>
      </p:sp>
      <p:sp>
        <p:nvSpPr>
          <p:cNvPr id="7" name="TextBox 6"/>
          <p:cNvSpPr txBox="1"/>
          <p:nvPr/>
        </p:nvSpPr>
        <p:spPr>
          <a:xfrm>
            <a:off x="782949" y="1033707"/>
            <a:ext cx="2623008" cy="449597"/>
          </a:xfrm>
          <a:prstGeom prst="rect">
            <a:avLst/>
          </a:prstGeom>
          <a:solidFill>
            <a:schemeClr val="bg1"/>
          </a:solidFill>
        </p:spPr>
        <p:txBody>
          <a:bodyPr wrap="square" lIns="68535" tIns="34267" rIns="68535" bIns="34267" rtlCol="0">
            <a:spAutoFit/>
          </a:bodyPr>
          <a:lstStyle/>
          <a:p>
            <a:r>
              <a:rPr lang="en-CA" sz="1237" i="1" dirty="0">
                <a:solidFill>
                  <a:srgbClr val="0000FF"/>
                </a:solidFill>
                <a:latin typeface="Georgia" panose="02040502050405020303" pitchFamily="18" charset="0"/>
                <a:cs typeface="Arial" panose="020B0604020202020204" pitchFamily="34" charset="0"/>
              </a:rPr>
              <a:t>Second Tuesdays of the Month</a:t>
            </a:r>
          </a:p>
        </p:txBody>
      </p:sp>
      <p:sp>
        <p:nvSpPr>
          <p:cNvPr id="3" name="Slide Number Placeholder 2"/>
          <p:cNvSpPr>
            <a:spLocks noGrp="1"/>
          </p:cNvSpPr>
          <p:nvPr>
            <p:ph type="sldNum" sz="quarter" idx="12"/>
          </p:nvPr>
        </p:nvSpPr>
        <p:spPr/>
        <p:txBody>
          <a:bodyPr/>
          <a:lstStyle/>
          <a:p>
            <a:fld id="{3FE3B222-6977-4FFF-89C7-24F68FA66FC4}" type="slidenum">
              <a:rPr lang="en-CA" smtClean="0"/>
              <a:pPr/>
              <a:t>13</a:t>
            </a:fld>
            <a:endParaRPr lang="en-CA"/>
          </a:p>
        </p:txBody>
      </p:sp>
      <p:sp>
        <p:nvSpPr>
          <p:cNvPr id="10" name="Rectangle 9"/>
          <p:cNvSpPr/>
          <p:nvPr/>
        </p:nvSpPr>
        <p:spPr>
          <a:xfrm>
            <a:off x="4877617" y="3130067"/>
            <a:ext cx="2682144" cy="209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35" tIns="34267" rIns="68535" bIns="34267" rtlCol="0" anchor="ctr"/>
          <a:lstStyle/>
          <a:p>
            <a:pPr algn="ctr"/>
            <a:endParaRPr lang="en-CA" sz="1237"/>
          </a:p>
        </p:txBody>
      </p:sp>
      <p:sp>
        <p:nvSpPr>
          <p:cNvPr id="11" name="Rectangle 10"/>
          <p:cNvSpPr/>
          <p:nvPr/>
        </p:nvSpPr>
        <p:spPr>
          <a:xfrm>
            <a:off x="639336" y="3496264"/>
            <a:ext cx="2944950" cy="228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35" tIns="34267" rIns="68535" bIns="34267" rtlCol="0" anchor="ctr"/>
          <a:lstStyle/>
          <a:p>
            <a:pPr algn="ctr"/>
            <a:endParaRPr lang="en-CA" sz="1237"/>
          </a:p>
        </p:txBody>
      </p:sp>
    </p:spTree>
    <p:extLst>
      <p:ext uri="{BB962C8B-B14F-4D97-AF65-F5344CB8AC3E}">
        <p14:creationId xmlns:p14="http://schemas.microsoft.com/office/powerpoint/2010/main" val="23195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One-time registration for REACH special topics meetings</a:t>
            </a:r>
            <a:endParaRPr lang="en-CA" dirty="0"/>
          </a:p>
        </p:txBody>
      </p:sp>
      <p:sp>
        <p:nvSpPr>
          <p:cNvPr id="3" name="Content Placeholder 2"/>
          <p:cNvSpPr>
            <a:spLocks noGrp="1"/>
          </p:cNvSpPr>
          <p:nvPr>
            <p:ph idx="1"/>
          </p:nvPr>
        </p:nvSpPr>
        <p:spPr>
          <a:xfrm>
            <a:off x="852054" y="1335024"/>
            <a:ext cx="6629401" cy="3200400"/>
          </a:xfrm>
        </p:spPr>
        <p:txBody>
          <a:bodyPr/>
          <a:lstStyle/>
          <a:p>
            <a:r>
              <a:rPr lang="en-CA" dirty="0"/>
              <a:t>You may register for the REACH sessions at: </a:t>
            </a:r>
            <a:r>
              <a:rPr lang="en-CA" dirty="0">
                <a:hlinkClick r:id="rId2"/>
              </a:rPr>
              <a:t>https://uvic.zoom.us/meeting/register/tZ0ud--gqDMrE9z6A80wG8lIuEBBt7omvhVs</a:t>
            </a:r>
            <a:r>
              <a:rPr lang="en-CA" dirty="0"/>
              <a:t> </a:t>
            </a:r>
          </a:p>
          <a:p>
            <a:endParaRPr lang="en-CA" dirty="0"/>
          </a:p>
        </p:txBody>
      </p:sp>
      <p:sp>
        <p:nvSpPr>
          <p:cNvPr id="5" name="Slide Number Placeholder 4"/>
          <p:cNvSpPr>
            <a:spLocks noGrp="1"/>
          </p:cNvSpPr>
          <p:nvPr>
            <p:ph type="sldNum" sz="quarter" idx="12"/>
          </p:nvPr>
        </p:nvSpPr>
        <p:spPr/>
        <p:txBody>
          <a:bodyPr/>
          <a:lstStyle/>
          <a:p>
            <a:fld id="{1E161455-FF1F-4219-95E3-CE11B31CF231}" type="slidenum">
              <a:rPr lang="en-US" smtClean="0"/>
              <a:pPr/>
              <a:t>14</a:t>
            </a:fld>
            <a:endParaRPr lang="en-US"/>
          </a:p>
        </p:txBody>
      </p:sp>
    </p:spTree>
    <p:extLst>
      <p:ext uri="{BB962C8B-B14F-4D97-AF65-F5344CB8AC3E}">
        <p14:creationId xmlns:p14="http://schemas.microsoft.com/office/powerpoint/2010/main" val="192164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Margaret Robinson, Dalhousie University </a:t>
            </a:r>
            <a:r>
              <a:rPr lang="en-CA" sz="1900" dirty="0">
                <a:solidFill>
                  <a:schemeClr val="bg1">
                    <a:lumMod val="75000"/>
                  </a:schemeClr>
                </a:solidFill>
                <a:sym typeface="Helvetica Neue Light"/>
              </a:rPr>
              <a:t>– </a:t>
            </a:r>
            <a:r>
              <a:rPr lang="en-US" i="1" dirty="0">
                <a:solidFill>
                  <a:schemeClr val="bg1">
                    <a:lumMod val="75000"/>
                  </a:schemeClr>
                </a:solidFill>
              </a:rPr>
              <a:t>Two-Spirit Identity in a Time of Gender Fluidity</a:t>
            </a: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Policy &amp; Practice Meeting</a:t>
            </a:r>
            <a:endParaRPr lang="en-CA" dirty="0">
              <a:solidFill>
                <a:schemeClr val="bg1">
                  <a:lumMod val="75000"/>
                </a:schemeClr>
              </a:solidFill>
            </a:endParaRPr>
          </a:p>
          <a:p>
            <a:pPr marL="45720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Meeting Plan</a:t>
            </a:r>
          </a:p>
          <a:p>
            <a:pPr marL="457200" lvl="0" indent="-457200">
              <a:buFont typeface="+mj-lt"/>
              <a:buAutoNum type="arabicPeriod"/>
            </a:pPr>
            <a:r>
              <a:rPr lang="en-CA" dirty="0">
                <a:solidFill>
                  <a:schemeClr val="tx1"/>
                </a:solidFill>
              </a:rPr>
              <a:t>Schedule and Topics Review</a:t>
            </a:r>
          </a:p>
          <a:p>
            <a:pPr marL="457200" indent="-457200">
              <a:buFont typeface="+mj-lt"/>
              <a:buAutoNum type="arabicPeriod"/>
            </a:pPr>
            <a:r>
              <a:rPr lang="en-US" dirty="0">
                <a:solidFill>
                  <a:schemeClr val="bg1">
                    <a:lumMod val="75000"/>
                  </a:schemeClr>
                </a:solidFill>
              </a:rPr>
              <a:t>SNOMED CT – Francis Lau – </a:t>
            </a:r>
            <a:r>
              <a:rPr lang="en-US" i="1" dirty="0">
                <a:solidFill>
                  <a:schemeClr val="bg1">
                    <a:lumMod val="75000"/>
                  </a:schemeClr>
                </a:solidFill>
              </a:rPr>
              <a:t>Proposed Changes Update</a:t>
            </a:r>
            <a:endParaRPr lang="en-CA" i="1" dirty="0">
              <a:solidFill>
                <a:schemeClr val="bg1">
                  <a:lumMod val="75000"/>
                </a:schemeClr>
              </a:solidFill>
            </a:endParaRPr>
          </a:p>
          <a:p>
            <a:pPr marL="457200" lvl="0" indent="-457200">
              <a:buFont typeface="+mj-lt"/>
              <a:buAutoNum type="arabicPeriod"/>
            </a:pPr>
            <a:r>
              <a:rPr lang="en-CA"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15</a:t>
            </a:fld>
            <a:endParaRPr lang="en-CA"/>
          </a:p>
        </p:txBody>
      </p:sp>
    </p:spTree>
    <p:extLst>
      <p:ext uri="{BB962C8B-B14F-4D97-AF65-F5344CB8AC3E}">
        <p14:creationId xmlns:p14="http://schemas.microsoft.com/office/powerpoint/2010/main" val="6045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Schedule and Topics Review</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3199656803"/>
              </p:ext>
            </p:extLst>
          </p:nvPr>
        </p:nvGraphicFramePr>
        <p:xfrm>
          <a:off x="733271" y="898389"/>
          <a:ext cx="7643812" cy="36779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a:latin typeface="Calibri" panose="020F0502020204030204" pitchFamily="34" charset="0"/>
                          <a:cs typeface="Calibri" panose="020F0502020204030204" pitchFamily="34" charset="0"/>
                        </a:rPr>
                        <a:t>Infoway SGWG Meetings </a:t>
                      </a:r>
                      <a:r>
                        <a:rPr lang="en-CA" sz="1300" baseline="0">
                          <a:latin typeface="Calibri" panose="020F0502020204030204" pitchFamily="34" charset="0"/>
                          <a:cs typeface="Calibri" panose="020F0502020204030204" pitchFamily="34" charset="0"/>
                        </a:rPr>
                        <a:t>4</a:t>
                      </a:r>
                      <a:r>
                        <a:rPr lang="en-CA" sz="1300" baseline="30000">
                          <a:latin typeface="Calibri" panose="020F0502020204030204" pitchFamily="34" charset="0"/>
                          <a:cs typeface="Calibri" panose="020F0502020204030204" pitchFamily="34" charset="0"/>
                        </a:rPr>
                        <a:t>th</a:t>
                      </a:r>
                      <a:r>
                        <a:rPr lang="en-CA" sz="1300" baseline="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strike="sngStrike" dirty="0">
                          <a:solidFill>
                            <a:schemeClr val="tx1"/>
                          </a:solidFill>
                          <a:latin typeface="Calibri" panose="020F0502020204030204" pitchFamily="34" charset="0"/>
                          <a:cs typeface="Calibri" panose="020F0502020204030204" pitchFamily="34" charset="0"/>
                        </a:rPr>
                        <a:t>Jan</a:t>
                      </a:r>
                      <a:r>
                        <a:rPr lang="en-CA" sz="1100" strike="sngStrike" baseline="0" dirty="0">
                          <a:solidFill>
                            <a:schemeClr val="tx1"/>
                          </a:solidFill>
                          <a:latin typeface="Calibri" panose="020F0502020204030204" pitchFamily="34" charset="0"/>
                          <a:cs typeface="Calibri" panose="020F0502020204030204" pitchFamily="34" charset="0"/>
                        </a:rPr>
                        <a:t> 26</a:t>
                      </a:r>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Feb 23</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Mar</a:t>
                      </a:r>
                      <a:r>
                        <a:rPr lang="en-CA" sz="1100" strike="sngStrike" baseline="0" dirty="0">
                          <a:solidFill>
                            <a:schemeClr val="tx1"/>
                          </a:solidFill>
                          <a:latin typeface="Calibri" panose="020F0502020204030204" pitchFamily="34" charset="0"/>
                          <a:cs typeface="Calibri" panose="020F0502020204030204" pitchFamily="34" charset="0"/>
                        </a:rPr>
                        <a:t> 23</a:t>
                      </a:r>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Apr 27</a:t>
                      </a: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May 25</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Jun 22</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Jul 27</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Aug 24</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Sep 28</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Oct 26</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Nov 23</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algn="l"/>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Francis Lau, UVic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strike="sngStrike" baseline="0" dirty="0">
                          <a:solidFill>
                            <a:schemeClr val="tx1"/>
                          </a:solidFill>
                          <a:latin typeface="Calibri" panose="020F0502020204030204" pitchFamily="34" charset="0"/>
                          <a:cs typeface="Calibri" panose="020F0502020204030204" pitchFamily="34" charset="0"/>
                        </a:rPr>
                        <a:t> </a:t>
                      </a:r>
                      <a:r>
                        <a:rPr lang="en-CA" sz="1100" strike="sngStrike" dirty="0">
                          <a:solidFill>
                            <a:schemeClr val="tx1"/>
                          </a:solidFill>
                          <a:latin typeface="Calibri" panose="020F0502020204030204" pitchFamily="34" charset="0"/>
                          <a:cs typeface="Calibri" panose="020F0502020204030204" pitchFamily="34" charset="0"/>
                        </a:rPr>
                        <a:t>Recap and Next Steps</a:t>
                      </a:r>
                    </a:p>
                    <a:p>
                      <a:pPr algn="l"/>
                      <a:r>
                        <a:rPr lang="en-CA" sz="1100" i="1" strike="sngStrike" baseline="0" dirty="0">
                          <a:solidFill>
                            <a:srgbClr val="0000FF"/>
                          </a:solidFill>
                          <a:latin typeface="Calibri" panose="020F0502020204030204" pitchFamily="34" charset="0"/>
                          <a:cs typeface="Calibri" panose="020F0502020204030204" pitchFamily="34" charset="0"/>
                        </a:rPr>
                        <a:t>Fernand Comeau, LGBTQ2 Secretariat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LGBT Action Plan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France-Pascale Ménard and Elena Prokopenko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StatCan, Centre for Gender, Diversity and Inclusion Studies</a:t>
                      </a:r>
                    </a:p>
                    <a:p>
                      <a:pPr algn="l"/>
                      <a:r>
                        <a:rPr lang="en-CA" sz="1100" i="1" strike="sngStrike" baseline="0" dirty="0">
                          <a:solidFill>
                            <a:srgbClr val="0000FF"/>
                          </a:solidFill>
                          <a:latin typeface="Calibri" panose="020F0502020204030204" pitchFamily="34" charset="0"/>
                          <a:cs typeface="Calibri" panose="020F0502020204030204" pitchFamily="34" charset="0"/>
                        </a:rPr>
                        <a:t>Sidsel Pedersen, SAIT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Sex, Identity, Gender, Expression Form- Pilot Project</a:t>
                      </a:r>
                    </a:p>
                    <a:p>
                      <a:pPr algn="l"/>
                      <a:r>
                        <a:rPr lang="en-CA" sz="1100" i="1" strike="sngStrike" kern="1200" dirty="0">
                          <a:solidFill>
                            <a:srgbClr val="0000FF"/>
                          </a:solidFill>
                          <a:effectLst/>
                          <a:latin typeface="Calibri" panose="020F0502020204030204" pitchFamily="34" charset="0"/>
                          <a:ea typeface="+mn-ea"/>
                          <a:cs typeface="Calibri" panose="020F0502020204030204" pitchFamily="34" charset="0"/>
                        </a:rPr>
                        <a:t>Amédé Gogovor, </a:t>
                      </a:r>
                      <a:r>
                        <a:rPr lang="en-CA" sz="1100" i="1" strike="sngStrike" kern="1200" dirty="0" err="1">
                          <a:solidFill>
                            <a:srgbClr val="0000FF"/>
                          </a:solidFill>
                          <a:effectLst/>
                          <a:latin typeface="Calibri" panose="020F0502020204030204" pitchFamily="34" charset="0"/>
                          <a:ea typeface="+mn-ea"/>
                          <a:cs typeface="Calibri" panose="020F0502020204030204" pitchFamily="34" charset="0"/>
                        </a:rPr>
                        <a:t>Université</a:t>
                      </a:r>
                      <a:r>
                        <a:rPr lang="en-CA" sz="1100" i="1" strike="sngStrike" kern="1200" baseline="0" dirty="0">
                          <a:solidFill>
                            <a:srgbClr val="0000FF"/>
                          </a:solidFill>
                          <a:effectLst/>
                          <a:latin typeface="Calibri" panose="020F0502020204030204" pitchFamily="34" charset="0"/>
                          <a:ea typeface="+mn-ea"/>
                          <a:cs typeface="Calibri" panose="020F0502020204030204" pitchFamily="34" charset="0"/>
                        </a:rPr>
                        <a:t> Laval (Laval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Sex and </a:t>
                      </a:r>
                      <a:r>
                        <a:rPr lang="en-CA" sz="1100" i="0" strike="sngStrike" kern="1200" baseline="0" dirty="0">
                          <a:solidFill>
                            <a:schemeClr val="tx1"/>
                          </a:solidFill>
                          <a:effectLst/>
                          <a:latin typeface="Calibri" panose="020F0502020204030204" pitchFamily="34" charset="0"/>
                          <a:ea typeface="+mn-ea"/>
                          <a:cs typeface="Calibri" panose="020F0502020204030204" pitchFamily="34" charset="0"/>
                        </a:rPr>
                        <a:t>Gender Considerations in Knowledge Translation Interventions</a:t>
                      </a:r>
                      <a:endParaRPr lang="en-CA" sz="1100" i="0" strike="sng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Alex Abramovich, University of Toronto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Investigating Health Outcomes and Health Service Use Among Transgender Individuals in Ontario</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Erin Ziegler, Ryerson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Primary</a:t>
                      </a:r>
                      <a:r>
                        <a:rPr lang="en-CA" sz="1100" i="0" strike="sngStrike" baseline="0" dirty="0">
                          <a:solidFill>
                            <a:schemeClr val="tx1"/>
                          </a:solidFill>
                          <a:latin typeface="Calibri" panose="020F0502020204030204" pitchFamily="34" charset="0"/>
                          <a:cs typeface="Calibri" panose="020F0502020204030204" pitchFamily="34" charset="0"/>
                        </a:rPr>
                        <a:t> Care for Transgender Individuals: Literature Review, a Canadian Perspective </a:t>
                      </a:r>
                      <a:endParaRPr lang="en-CA" sz="1100" i="1" strike="sngStrike" baseline="0" dirty="0">
                        <a:solidFill>
                          <a:srgbClr val="0000FF"/>
                        </a:solidFill>
                        <a:latin typeface="Calibri" panose="020F0502020204030204" pitchFamily="34" charset="0"/>
                        <a:cs typeface="Calibri" panose="020F0502020204030204" pitchFamily="34" charset="0"/>
                      </a:endParaRPr>
                    </a:p>
                    <a:p>
                      <a:pPr algn="l"/>
                      <a:r>
                        <a:rPr lang="en-CA" sz="1100" i="1" strike="sngStrike" baseline="0" dirty="0">
                          <a:solidFill>
                            <a:srgbClr val="0000FF"/>
                          </a:solidFill>
                          <a:latin typeface="Calibri" panose="020F0502020204030204" pitchFamily="34" charset="0"/>
                          <a:cs typeface="Calibri" panose="020F0502020204030204" pitchFamily="34" charset="0"/>
                        </a:rPr>
                        <a:t>Clair Kronk, University of Cincinnati School of Medicine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Modeling and Operationalizing Gender, Sex, and Sexual Orientation: Recommendations and Future Directions</a:t>
                      </a:r>
                    </a:p>
                    <a:p>
                      <a:pPr algn="l"/>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Marian Luctkar-Flude, Queen’s University School of Nursing and Erin Ziegler, Ryerson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Developing a Sexual Orientation and Gender Identity Nursing Education Toolkit</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Tehmina Ahmad, University of Toronto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The case for a Canadian standard for 2SLGBTQIA+ medical education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sng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Margaret Robinson, Dalhousie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Two-Spirit Identity in a Time of Gender Fluidity</a:t>
                      </a:r>
                      <a:endParaRPr lang="en-CA" sz="1100" b="0" i="1" u="none" strike="sng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baseline="0" dirty="0">
                          <a:solidFill>
                            <a:srgbClr val="0000FF"/>
                          </a:solidFill>
                          <a:latin typeface="Calibri" panose="020F0502020204030204" pitchFamily="34" charset="0"/>
                          <a:cs typeface="Calibri" panose="020F0502020204030204" pitchFamily="34" charset="0"/>
                        </a:rPr>
                        <a:t>Robert McClure and Robert Horn, HL7 International </a:t>
                      </a:r>
                      <a:r>
                        <a:rPr lang="en-CA" sz="11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Gender Harmony Project Informative Ballot</a:t>
                      </a:r>
                      <a:endPar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endParaRPr lang="en-CA" sz="1100" b="0" i="0" u="none" strike="no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endParaRP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16</a:t>
            </a:fld>
            <a:endParaRPr lang="en-CA"/>
          </a:p>
        </p:txBody>
      </p:sp>
    </p:spTree>
    <p:extLst>
      <p:ext uri="{BB962C8B-B14F-4D97-AF65-F5344CB8AC3E}">
        <p14:creationId xmlns:p14="http://schemas.microsoft.com/office/powerpoint/2010/main" val="8083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normAutofit/>
          </a:bodyPr>
          <a:lstStyle/>
          <a:p>
            <a:r>
              <a:rPr lang="en-CA" dirty="0">
                <a:solidFill>
                  <a:srgbClr val="181F2D"/>
                </a:solidFill>
              </a:rPr>
              <a:t>Schedule and Topics Review …cont’d</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1039998221"/>
              </p:ext>
            </p:extLst>
          </p:nvPr>
        </p:nvGraphicFramePr>
        <p:xfrm>
          <a:off x="733271" y="898389"/>
          <a:ext cx="7643812" cy="20015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dirty="0">
                          <a:latin typeface="Calibri" panose="020F0502020204030204" pitchFamily="34" charset="0"/>
                          <a:cs typeface="Calibri" panose="020F0502020204030204" pitchFamily="34" charset="0"/>
                        </a:rPr>
                        <a:t>MSFHR REACH KT Grant Special Topics Meetings 2</a:t>
                      </a:r>
                      <a:r>
                        <a:rPr lang="en-CA" sz="1300" baseline="30000" dirty="0">
                          <a:latin typeface="Calibri" panose="020F0502020204030204" pitchFamily="34" charset="0"/>
                          <a:cs typeface="Calibri" panose="020F0502020204030204" pitchFamily="34" charset="0"/>
                        </a:rPr>
                        <a:t>nd</a:t>
                      </a:r>
                      <a:r>
                        <a:rPr lang="en-CA" sz="1300" baseline="0" dirty="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strike="sngStrike" dirty="0">
                          <a:solidFill>
                            <a:schemeClr val="tx1"/>
                          </a:solidFill>
                          <a:latin typeface="Calibri" panose="020F0502020204030204" pitchFamily="34" charset="0"/>
                          <a:cs typeface="Calibri" panose="020F0502020204030204" pitchFamily="34" charset="0"/>
                        </a:rPr>
                        <a:t>May 11</a:t>
                      </a:r>
                    </a:p>
                    <a:p>
                      <a:pPr algn="l"/>
                      <a:r>
                        <a:rPr lang="en-CA" sz="1100" strike="sngStrike" dirty="0">
                          <a:solidFill>
                            <a:schemeClr val="tx1"/>
                          </a:solidFill>
                          <a:latin typeface="Calibri" panose="020F0502020204030204" pitchFamily="34" charset="0"/>
                          <a:cs typeface="Calibri" panose="020F0502020204030204" pitchFamily="34" charset="0"/>
                        </a:rPr>
                        <a:t>Jun</a:t>
                      </a:r>
                      <a:r>
                        <a:rPr lang="en-CA" sz="1100" strike="sngStrike" baseline="0" dirty="0">
                          <a:solidFill>
                            <a:schemeClr val="tx1"/>
                          </a:solidFill>
                          <a:latin typeface="Calibri" panose="020F0502020204030204" pitchFamily="34" charset="0"/>
                          <a:cs typeface="Calibri" panose="020F0502020204030204" pitchFamily="34" charset="0"/>
                        </a:rPr>
                        <a:t> 8</a:t>
                      </a:r>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i="0" strike="sngStrike" dirty="0">
                          <a:solidFill>
                            <a:schemeClr val="tx1"/>
                          </a:solidFill>
                          <a:latin typeface="Calibri" panose="020F0502020204030204" pitchFamily="34" charset="0"/>
                          <a:cs typeface="Calibri" panose="020F0502020204030204" pitchFamily="34" charset="0"/>
                        </a:rPr>
                        <a:t>Jul  13</a:t>
                      </a:r>
                    </a:p>
                    <a:p>
                      <a:pPr algn="l"/>
                      <a:r>
                        <a:rPr lang="en-CA" sz="1100" i="0" strike="sngStrike" dirty="0">
                          <a:solidFill>
                            <a:schemeClr val="tx1"/>
                          </a:solidFill>
                          <a:latin typeface="Calibri" panose="020F0502020204030204" pitchFamily="34" charset="0"/>
                          <a:cs typeface="Calibri" panose="020F0502020204030204" pitchFamily="34" charset="0"/>
                        </a:rPr>
                        <a:t>Aug 10</a:t>
                      </a:r>
                    </a:p>
                    <a:p>
                      <a:pPr algn="l"/>
                      <a:r>
                        <a:rPr lang="en-CA" sz="1100" i="0" strike="sngStrike" dirty="0">
                          <a:solidFill>
                            <a:schemeClr val="tx1"/>
                          </a:solidFill>
                          <a:latin typeface="Calibri" panose="020F0502020204030204" pitchFamily="34" charset="0"/>
                          <a:cs typeface="Calibri" panose="020F0502020204030204" pitchFamily="34" charset="0"/>
                        </a:rPr>
                        <a:t>Sept 14</a:t>
                      </a:r>
                    </a:p>
                    <a:p>
                      <a:pPr algn="l"/>
                      <a:r>
                        <a:rPr lang="en-CA" sz="1100" i="0" dirty="0">
                          <a:solidFill>
                            <a:schemeClr val="tx1"/>
                          </a:solidFill>
                          <a:latin typeface="Calibri" panose="020F0502020204030204" pitchFamily="34" charset="0"/>
                          <a:cs typeface="Calibri" panose="020F0502020204030204" pitchFamily="34" charset="0"/>
                        </a:rPr>
                        <a:t>Oct 12</a:t>
                      </a:r>
                    </a:p>
                    <a:p>
                      <a:pPr algn="l"/>
                      <a:r>
                        <a:rPr lang="en-CA" sz="1100" i="0" dirty="0">
                          <a:solidFill>
                            <a:schemeClr val="tx1"/>
                          </a:solidFill>
                          <a:latin typeface="Calibri" panose="020F0502020204030204" pitchFamily="34" charset="0"/>
                          <a:cs typeface="Calibri" panose="020F0502020204030204" pitchFamily="34" charset="0"/>
                        </a:rPr>
                        <a:t>Nov 9</a:t>
                      </a:r>
                    </a:p>
                    <a:p>
                      <a:pPr algn="l"/>
                      <a:r>
                        <a:rPr lang="en-CA" sz="1100" i="0" dirty="0">
                          <a:solidFill>
                            <a:schemeClr val="tx1"/>
                          </a:solidFill>
                          <a:latin typeface="Calibri" panose="020F0502020204030204" pitchFamily="34" charset="0"/>
                          <a:cs typeface="Calibri" panose="020F0502020204030204" pitchFamily="34" charset="0"/>
                        </a:rPr>
                        <a:t>Nov 23</a:t>
                      </a:r>
                    </a:p>
                    <a:p>
                      <a:pPr algn="l"/>
                      <a:r>
                        <a:rPr lang="en-CA" sz="1100" i="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marL="0" lvl="0" indent="0" algn="l">
                        <a:buFont typeface="+mj-lt"/>
                        <a:buNone/>
                      </a:pPr>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Meeting #1 - Terminology</a:t>
                      </a:r>
                      <a:endParaRPr lang="en-CA" sz="1100" strike="sngStrike" dirty="0">
                        <a:solidFill>
                          <a:srgbClr val="00B0F0"/>
                        </a:solidFill>
                        <a:latin typeface="Calibri" panose="020F0502020204030204" pitchFamily="34" charset="0"/>
                        <a:cs typeface="Calibri" panose="020F0502020204030204" pitchFamily="34" charset="0"/>
                      </a:endParaRPr>
                    </a:p>
                    <a:p>
                      <a:pPr marL="0" lvl="0" indent="0" algn="l">
                        <a:buFont typeface="+mj-lt"/>
                        <a:buNone/>
                      </a:pPr>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Meeting #2 - Terminology</a:t>
                      </a:r>
                      <a:endParaRPr lang="en-CA" sz="1100" strike="sngStrike" dirty="0">
                        <a:solidFill>
                          <a:srgbClr val="00B0F0"/>
                        </a:solidFill>
                        <a:latin typeface="Calibri" panose="020F0502020204030204" pitchFamily="34" charset="0"/>
                        <a:cs typeface="Calibri" panose="020F0502020204030204" pitchFamily="34" charset="0"/>
                      </a:endParaRPr>
                    </a:p>
                    <a:p>
                      <a:pPr algn="l"/>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sng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#3 - Digital Health/EHR Functions</a:t>
                      </a:r>
                    </a:p>
                    <a:p>
                      <a:pPr algn="l"/>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sng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#4 - Digital Health/EHR Functions</a:t>
                      </a:r>
                    </a:p>
                    <a:p>
                      <a:pPr algn="l"/>
                      <a:r>
                        <a:rPr lang="en-CA" sz="1100" strike="sngStrike" dirty="0">
                          <a:solidFill>
                            <a:srgbClr val="000000"/>
                          </a:solidFill>
                          <a:latin typeface="Calibri" panose="020F0502020204030204" pitchFamily="34" charset="0"/>
                          <a:cs typeface="Calibri" panose="020F0502020204030204" pitchFamily="34" charset="0"/>
                        </a:rPr>
                        <a:t>Marcy Antonio &amp; Kelly Davison – UVIC – </a:t>
                      </a:r>
                      <a:r>
                        <a:rPr lang="en-CA" sz="1100" i="1" strike="sngStrike" dirty="0">
                          <a:solidFill>
                            <a:srgbClr val="00B0F0"/>
                          </a:solidFill>
                          <a:latin typeface="Calibri" panose="020F0502020204030204" pitchFamily="34" charset="0"/>
                          <a:cs typeface="Calibri" panose="020F0502020204030204" pitchFamily="34" charset="0"/>
                        </a:rPr>
                        <a:t>MSFHR REACH Grant, </a:t>
                      </a:r>
                      <a:r>
                        <a:rPr lang="en-CA" sz="1100" b="0" i="1" u="none" strike="sng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Special Topics Meeting #5 - Policy &amp; Practice</a:t>
                      </a:r>
                    </a:p>
                    <a:p>
                      <a:pPr algn="l"/>
                      <a:r>
                        <a:rPr lang="en-CA" sz="1100" dirty="0">
                          <a:solidFill>
                            <a:srgbClr val="000000"/>
                          </a:solidFill>
                          <a:latin typeface="Calibri" panose="020F0502020204030204" pitchFamily="34" charset="0"/>
                          <a:cs typeface="Calibri" panose="020F0502020204030204" pitchFamily="34" charset="0"/>
                        </a:rPr>
                        <a:t>Marcy Antonio &amp; 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#6 - Policy &amp; Practice</a:t>
                      </a:r>
                    </a:p>
                    <a:p>
                      <a:pPr algn="l"/>
                      <a:r>
                        <a:rPr lang="en-CA" sz="1100" dirty="0">
                          <a:solidFill>
                            <a:srgbClr val="000000"/>
                          </a:solidFill>
                          <a:latin typeface="Calibri" panose="020F0502020204030204" pitchFamily="34" charset="0"/>
                          <a:cs typeface="Calibri" panose="020F0502020204030204" pitchFamily="34" charset="0"/>
                        </a:rPr>
                        <a:t>Karen Courtney &amp; 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#7 - Settings – Primary Care</a:t>
                      </a:r>
                    </a:p>
                    <a:p>
                      <a:pPr algn="l"/>
                      <a:r>
                        <a:rPr lang="en-CA" sz="1100" dirty="0">
                          <a:solidFill>
                            <a:srgbClr val="000000"/>
                          </a:solidFill>
                          <a:latin typeface="Calibri" panose="020F0502020204030204" pitchFamily="34" charset="0"/>
                          <a:cs typeface="Calibri" panose="020F0502020204030204" pitchFamily="34" charset="0"/>
                        </a:rPr>
                        <a:t>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#8 - Settings – Acute &amp; Tertiary Care</a:t>
                      </a:r>
                    </a:p>
                    <a:p>
                      <a:pPr algn="l"/>
                      <a:r>
                        <a:rPr lang="en-CA" sz="1100" dirty="0">
                          <a:solidFill>
                            <a:srgbClr val="000000"/>
                          </a:solidFill>
                          <a:latin typeface="Calibri" panose="020F0502020204030204" pitchFamily="34" charset="0"/>
                          <a:cs typeface="Calibri" panose="020F0502020204030204" pitchFamily="34" charset="0"/>
                        </a:rPr>
                        <a:t>Karen Courtney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a:t>
                      </a:r>
                      <a:r>
                        <a:rPr lang="en-CA" sz="1100" i="1" dirty="0">
                          <a:solidFill>
                            <a:srgbClr val="00B0F0"/>
                          </a:solidFill>
                          <a:latin typeface="Calibri" panose="020F0502020204030204" pitchFamily="34" charset="0"/>
                          <a:cs typeface="Calibri" panose="020F0502020204030204" pitchFamily="34" charset="0"/>
                        </a:rPr>
                        <a:t>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#9 - REACH Project Update</a:t>
                      </a: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17</a:t>
            </a:fld>
            <a:endParaRPr lang="en-CA"/>
          </a:p>
        </p:txBody>
      </p:sp>
    </p:spTree>
    <p:extLst>
      <p:ext uri="{BB962C8B-B14F-4D97-AF65-F5344CB8AC3E}">
        <p14:creationId xmlns:p14="http://schemas.microsoft.com/office/powerpoint/2010/main" val="14526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Margaret Robinson, Dalhousie University </a:t>
            </a:r>
            <a:r>
              <a:rPr lang="en-CA" sz="1900" dirty="0">
                <a:solidFill>
                  <a:schemeClr val="bg1">
                    <a:lumMod val="75000"/>
                  </a:schemeClr>
                </a:solidFill>
                <a:sym typeface="Helvetica Neue Light"/>
              </a:rPr>
              <a:t>– </a:t>
            </a:r>
            <a:r>
              <a:rPr lang="en-US" i="1" dirty="0">
                <a:solidFill>
                  <a:schemeClr val="bg1">
                    <a:lumMod val="75000"/>
                  </a:schemeClr>
                </a:solidFill>
              </a:rPr>
              <a:t>Two-Spirit Identity in a Time of Gender Fluidity</a:t>
            </a: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Policy &amp; Practice Meeting</a:t>
            </a:r>
            <a:endParaRPr lang="en-CA" dirty="0">
              <a:solidFill>
                <a:schemeClr val="bg1">
                  <a:lumMod val="75000"/>
                </a:schemeClr>
              </a:solidFill>
            </a:endParaRPr>
          </a:p>
          <a:p>
            <a:pPr marL="45720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Meeting Plan</a:t>
            </a:r>
          </a:p>
          <a:p>
            <a:pPr marL="457200" lvl="0" indent="-457200">
              <a:buFont typeface="+mj-lt"/>
              <a:buAutoNum type="arabicPeriod"/>
            </a:pPr>
            <a:r>
              <a:rPr lang="en-CA" dirty="0">
                <a:solidFill>
                  <a:schemeClr val="bg1">
                    <a:lumMod val="75000"/>
                  </a:schemeClr>
                </a:solidFill>
              </a:rPr>
              <a:t>Schedule and Topics Review</a:t>
            </a:r>
          </a:p>
          <a:p>
            <a:pPr marL="457200" indent="-457200">
              <a:buFont typeface="+mj-lt"/>
              <a:buAutoNum type="arabicPeriod"/>
            </a:pPr>
            <a:r>
              <a:rPr lang="en-US" dirty="0">
                <a:solidFill>
                  <a:schemeClr val="tx1"/>
                </a:solidFill>
              </a:rPr>
              <a:t>SNOMED CT – Francis Lau – </a:t>
            </a:r>
            <a:r>
              <a:rPr lang="en-US" i="1" dirty="0">
                <a:solidFill>
                  <a:srgbClr val="0000FF"/>
                </a:solidFill>
              </a:rPr>
              <a:t>Proposed Changes Update</a:t>
            </a:r>
            <a:endParaRPr lang="en-CA" i="1" dirty="0">
              <a:solidFill>
                <a:srgbClr val="0000FF"/>
              </a:solidFill>
            </a:endParaRPr>
          </a:p>
          <a:p>
            <a:pPr marL="457200" lvl="0" indent="-457200">
              <a:buFont typeface="+mj-lt"/>
              <a:buAutoNum type="arabicPeriod"/>
            </a:pPr>
            <a:r>
              <a:rPr lang="en-CA"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18</a:t>
            </a:fld>
            <a:endParaRPr lang="en-CA"/>
          </a:p>
        </p:txBody>
      </p:sp>
    </p:spTree>
    <p:extLst>
      <p:ext uri="{BB962C8B-B14F-4D97-AF65-F5344CB8AC3E}">
        <p14:creationId xmlns:p14="http://schemas.microsoft.com/office/powerpoint/2010/main" val="355014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Margaret Robinson, Dalhousie University </a:t>
            </a:r>
            <a:r>
              <a:rPr lang="en-CA" sz="1900" dirty="0">
                <a:solidFill>
                  <a:schemeClr val="bg1">
                    <a:lumMod val="75000"/>
                  </a:schemeClr>
                </a:solidFill>
                <a:sym typeface="Helvetica Neue Light"/>
              </a:rPr>
              <a:t>– </a:t>
            </a:r>
            <a:r>
              <a:rPr lang="en-US" i="1" dirty="0">
                <a:solidFill>
                  <a:schemeClr val="bg1">
                    <a:lumMod val="75000"/>
                  </a:schemeClr>
                </a:solidFill>
              </a:rPr>
              <a:t>Two-Spirit Identity in a Time of Gender Fluidity</a:t>
            </a: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Policy &amp; Practice Meeting</a:t>
            </a:r>
            <a:endParaRPr lang="en-CA" dirty="0">
              <a:solidFill>
                <a:schemeClr val="bg1">
                  <a:lumMod val="75000"/>
                </a:schemeClr>
              </a:solidFill>
            </a:endParaRPr>
          </a:p>
          <a:p>
            <a:pPr marL="45720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Meeting Plan</a:t>
            </a:r>
          </a:p>
          <a:p>
            <a:pPr marL="457200" lvl="0" indent="-457200">
              <a:buFont typeface="+mj-lt"/>
              <a:buAutoNum type="arabicPeriod"/>
            </a:pPr>
            <a:r>
              <a:rPr lang="en-CA" dirty="0">
                <a:solidFill>
                  <a:schemeClr val="bg1">
                    <a:lumMod val="75000"/>
                  </a:schemeClr>
                </a:solidFill>
              </a:rPr>
              <a:t>Schedule and Topics Review</a:t>
            </a:r>
          </a:p>
          <a:p>
            <a:pPr marL="457200" indent="-457200">
              <a:buFont typeface="+mj-lt"/>
              <a:buAutoNum type="arabicPeriod"/>
            </a:pPr>
            <a:r>
              <a:rPr lang="en-US" dirty="0">
                <a:solidFill>
                  <a:schemeClr val="bg1">
                    <a:lumMod val="75000"/>
                  </a:schemeClr>
                </a:solidFill>
              </a:rPr>
              <a:t>SNOMED CT – Francis Lau – </a:t>
            </a:r>
            <a:r>
              <a:rPr lang="en-US" i="1" dirty="0">
                <a:solidFill>
                  <a:schemeClr val="bg1">
                    <a:lumMod val="75000"/>
                  </a:schemeClr>
                </a:solidFill>
              </a:rPr>
              <a:t>Proposed Changes Update</a:t>
            </a:r>
            <a:endParaRPr lang="en-CA" i="1" dirty="0">
              <a:solidFill>
                <a:schemeClr val="bg1">
                  <a:lumMod val="75000"/>
                </a:schemeClr>
              </a:solidFill>
            </a:endParaRPr>
          </a:p>
          <a:p>
            <a:pPr marL="457200" lvl="0" indent="-457200">
              <a:buFont typeface="+mj-lt"/>
              <a:buAutoNum type="arabicPeriod"/>
            </a:pPr>
            <a:r>
              <a:rPr lang="en-CA" dirty="0">
                <a:solidFill>
                  <a:schemeClr val="tx1"/>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19</a:t>
            </a:fld>
            <a:endParaRPr lang="en-CA"/>
          </a:p>
        </p:txBody>
      </p:sp>
    </p:spTree>
    <p:extLst>
      <p:ext uri="{BB962C8B-B14F-4D97-AF65-F5344CB8AC3E}">
        <p14:creationId xmlns:p14="http://schemas.microsoft.com/office/powerpoint/2010/main" val="36225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rgbClr val="000000"/>
                </a:solidFill>
              </a:rPr>
              <a:t>Welcome and Acknowledgement </a:t>
            </a:r>
          </a:p>
          <a:p>
            <a:pPr marL="457200" lvl="0" indent="-457200">
              <a:buFont typeface="+mj-lt"/>
              <a:buAutoNum type="arabicPeriod"/>
            </a:pPr>
            <a:r>
              <a:rPr lang="en-CA" dirty="0">
                <a:solidFill>
                  <a:srgbClr val="000000"/>
                </a:solidFill>
              </a:rPr>
              <a:t>Purpose of Infoway Sex and Gender Working Group</a:t>
            </a:r>
          </a:p>
          <a:p>
            <a:pPr marL="457200" indent="-457200" rtl="0">
              <a:buFont typeface="+mj-lt"/>
              <a:buAutoNum type="arabicPeriod"/>
            </a:pPr>
            <a:r>
              <a:rPr lang="en-CA" sz="1900" dirty="0">
                <a:solidFill>
                  <a:srgbClr val="000000"/>
                </a:solidFill>
              </a:rPr>
              <a:t>Margaret Robinson, Dalhousie University </a:t>
            </a:r>
            <a:r>
              <a:rPr lang="en-CA" sz="1900" dirty="0">
                <a:solidFill>
                  <a:srgbClr val="000000"/>
                </a:solidFill>
                <a:sym typeface="Helvetica Neue Light"/>
              </a:rPr>
              <a:t>– </a:t>
            </a:r>
            <a:r>
              <a:rPr lang="en-US" i="1" dirty="0">
                <a:solidFill>
                  <a:srgbClr val="0000FF"/>
                </a:solidFill>
              </a:rPr>
              <a:t>Two-Spirit Identity in a Time of Gender Fluidity</a:t>
            </a:r>
          </a:p>
          <a:p>
            <a:pPr marL="457200" indent="-457200" rtl="0">
              <a:buFont typeface="+mj-lt"/>
              <a:buAutoNum type="arabicPeriod"/>
            </a:pPr>
            <a:r>
              <a:rPr lang="en-CA" dirty="0">
                <a:solidFill>
                  <a:srgbClr val="000000"/>
                </a:solidFill>
              </a:rPr>
              <a:t>Group Discussion and/or Questions </a:t>
            </a:r>
          </a:p>
          <a:p>
            <a:pPr marL="457200" lvl="0" indent="-457200">
              <a:buFont typeface="+mj-lt"/>
              <a:buAutoNum type="arabicPeriod"/>
            </a:pPr>
            <a:r>
              <a:rPr lang="en-CA" dirty="0">
                <a:solidFill>
                  <a:srgbClr val="000000"/>
                </a:solidFill>
              </a:rPr>
              <a:t>Update – Karen Courtney – UVIC – </a:t>
            </a:r>
            <a:r>
              <a:rPr lang="en-CA" i="1" dirty="0">
                <a:solidFill>
                  <a:srgbClr val="0000FF"/>
                </a:solidFill>
              </a:rPr>
              <a:t>MSFHR REACH Grant, Policy &amp; Practice Meeting</a:t>
            </a:r>
          </a:p>
          <a:p>
            <a:pPr marL="457200" lvl="0" indent="-457200">
              <a:buFont typeface="+mj-lt"/>
              <a:buAutoNum type="arabicPeriod"/>
            </a:pPr>
            <a:r>
              <a:rPr lang="en-CA" dirty="0">
                <a:solidFill>
                  <a:srgbClr val="000000"/>
                </a:solidFill>
              </a:rPr>
              <a:t>Update – Karen Courtney – UVIC – </a:t>
            </a:r>
            <a:r>
              <a:rPr lang="en-CA" i="1" dirty="0">
                <a:solidFill>
                  <a:srgbClr val="0000FF"/>
                </a:solidFill>
              </a:rPr>
              <a:t>MSFHR REACH Grant, Meeting Plan</a:t>
            </a:r>
          </a:p>
          <a:p>
            <a:pPr marL="457200" lvl="0" indent="-457200">
              <a:buFont typeface="+mj-lt"/>
              <a:buAutoNum type="arabicPeriod"/>
            </a:pPr>
            <a:r>
              <a:rPr lang="en-CA" dirty="0">
                <a:solidFill>
                  <a:srgbClr val="000000"/>
                </a:solidFill>
              </a:rPr>
              <a:t>Schedule and Topics Review</a:t>
            </a:r>
          </a:p>
          <a:p>
            <a:pPr marL="457200" lvl="0" indent="-457200">
              <a:buFont typeface="+mj-lt"/>
              <a:buAutoNum type="arabicPeriod"/>
            </a:pPr>
            <a:r>
              <a:rPr lang="en-US" dirty="0">
                <a:solidFill>
                  <a:srgbClr val="000000"/>
                </a:solidFill>
              </a:rPr>
              <a:t>SNOMED CT – Francis Lau – </a:t>
            </a:r>
            <a:r>
              <a:rPr lang="en-US" i="1" dirty="0">
                <a:solidFill>
                  <a:srgbClr val="0000FF"/>
                </a:solidFill>
              </a:rPr>
              <a:t>Proposed Changes Update</a:t>
            </a:r>
            <a:endParaRPr lang="en-CA" i="1" dirty="0">
              <a:solidFill>
                <a:srgbClr val="0000FF"/>
              </a:solidFill>
            </a:endParaRPr>
          </a:p>
          <a:p>
            <a:pPr marL="457200" lvl="0" indent="-457200">
              <a:buFont typeface="+mj-lt"/>
              <a:buAutoNum type="arabicPeriod"/>
            </a:pPr>
            <a:r>
              <a:rPr lang="en-CA" dirty="0">
                <a:solidFill>
                  <a:srgbClr val="000000"/>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a:t>
            </a:fld>
            <a:endParaRPr lang="en-CA"/>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CA" dirty="0"/>
              <a:t>Thank you!</a:t>
            </a:r>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dirty="0"/>
              <a:t>kdavison@infoway-inforoute.ca</a:t>
            </a:r>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Welcome and Acknowledgement</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1524" indent="0" rtl="0" fontAlgn="t">
              <a:buNone/>
            </a:pPr>
            <a:r>
              <a:rPr lang="en-CA" sz="1600" dirty="0"/>
              <a:t>We respectfully acknowledge that the land on which we are hosting this meeting – the land that sustains us – includes the ancestral territories of many First Peoples. Canada Health Infoway recognizes the colonial injustices experienced by Indigenous Peoples, many of which continue today and continue to affect their health and well-being. I invite all attendees to reflect on the privilege they have of living, working and playing in the territory from which you are joining this call, and invite you to commit yourself with me to having an open heart and an open mind; to forging culturally safe spaces for and relationships with Indigenous People including Two-Spirit people in Canadian health care; and in making a meaningful contribution to reconciliation through our shared work.</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a:t>
            </a:fld>
            <a:endParaRPr lang="en-CA"/>
          </a:p>
        </p:txBody>
      </p:sp>
    </p:spTree>
    <p:extLst>
      <p:ext uri="{BB962C8B-B14F-4D97-AF65-F5344CB8AC3E}">
        <p14:creationId xmlns:p14="http://schemas.microsoft.com/office/powerpoint/2010/main" val="39708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Purpose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92500" lnSpcReduction="10000"/>
          </a:bodyPr>
          <a:lstStyle/>
          <a:p>
            <a:pPr marL="1524" indent="0">
              <a:buNone/>
            </a:pPr>
            <a:r>
              <a:rPr lang="en-US" b="1" i="1" kern="1200" dirty="0">
                <a:solidFill>
                  <a:srgbClr val="0000FF"/>
                </a:solidFill>
                <a:latin typeface="Arial" panose="020B0604020202020204" pitchFamily="34" charset="0"/>
                <a:cs typeface="Arial" panose="020B0604020202020204" pitchFamily="34" charset="0"/>
              </a:rPr>
              <a:t>Sex and Gender Working Group meeting every fourth Tuesday of month. Our next meeting is October 26th, 2021 at 9am PT/12pm ET.</a:t>
            </a:r>
            <a:endParaRPr lang="en-US" i="1" kern="1200" dirty="0">
              <a:solidFill>
                <a:srgbClr val="0000FF"/>
              </a:solidFill>
              <a:latin typeface="Arial" panose="020B0604020202020204" pitchFamily="34" charset="0"/>
              <a:cs typeface="Arial" panose="020B0604020202020204" pitchFamily="34" charset="0"/>
            </a:endParaRPr>
          </a:p>
          <a:p>
            <a:pPr marL="1524" indent="0">
              <a:buNone/>
            </a:pPr>
            <a:r>
              <a:rPr lang="en-US" kern="1200" dirty="0">
                <a:solidFill>
                  <a:schemeClr val="tx1"/>
                </a:solidFill>
                <a:latin typeface="Arial" panose="020B0604020202020204" pitchFamily="34" charset="0"/>
                <a:cs typeface="Arial" panose="020B0604020202020204" pitchFamily="34" charset="0"/>
              </a:rPr>
              <a:t>Bring your knowledge and experience to this working group to develop an implementation strategy to modernize sex and gender information practices in EHR systems in Canada. In this WG we will:</a:t>
            </a:r>
          </a:p>
          <a:p>
            <a:pPr marL="285750" indent="-285750"/>
            <a:r>
              <a:rPr lang="en-US" kern="1200" dirty="0">
                <a:solidFill>
                  <a:schemeClr val="tx1"/>
                </a:solidFill>
                <a:latin typeface="Arial" panose="020B0604020202020204" pitchFamily="34" charset="0"/>
                <a:cs typeface="Arial" panose="020B0604020202020204" pitchFamily="34" charset="0"/>
              </a:rPr>
              <a:t>Examine expanded definition, collection, use and sharing of sex-gender info in EHRs</a:t>
            </a:r>
          </a:p>
          <a:p>
            <a:pPr marL="285750" indent="-285750"/>
            <a:r>
              <a:rPr lang="en-US" kern="1200" dirty="0">
                <a:solidFill>
                  <a:schemeClr val="tx1"/>
                </a:solidFill>
                <a:latin typeface="Arial" panose="020B0604020202020204" pitchFamily="34" charset="0"/>
                <a:cs typeface="Arial" panose="020B0604020202020204" pitchFamily="34" charset="0"/>
              </a:rPr>
              <a:t>Discuss current research, practices, gaps and challenges</a:t>
            </a:r>
          </a:p>
          <a:p>
            <a:pPr marL="285750" indent="-285750"/>
            <a:r>
              <a:rPr lang="en-US" kern="1200" dirty="0">
                <a:solidFill>
                  <a:schemeClr val="tx1"/>
                </a:solidFill>
                <a:latin typeface="Arial" panose="020B0604020202020204" pitchFamily="34" charset="0"/>
                <a:cs typeface="Arial" panose="020B0604020202020204" pitchFamily="34" charset="0"/>
              </a:rPr>
              <a:t>Work to operationalize the Action Plan</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4</a:t>
            </a:fld>
            <a:endParaRPr lang="en-CA"/>
          </a:p>
        </p:txBody>
      </p:sp>
    </p:spTree>
    <p:extLst>
      <p:ext uri="{BB962C8B-B14F-4D97-AF65-F5344CB8AC3E}">
        <p14:creationId xmlns:p14="http://schemas.microsoft.com/office/powerpoint/2010/main" val="33383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65000"/>
                  </a:schemeClr>
                </a:solidFill>
              </a:rPr>
              <a:t>Welcome and Acknowledgement </a:t>
            </a:r>
          </a:p>
          <a:p>
            <a:pPr marL="457200" lvl="0" indent="-457200">
              <a:buFont typeface="+mj-lt"/>
              <a:buAutoNum type="arabicPeriod"/>
            </a:pPr>
            <a:r>
              <a:rPr lang="en-CA" dirty="0">
                <a:solidFill>
                  <a:schemeClr val="bg1">
                    <a:lumMod val="65000"/>
                  </a:schemeClr>
                </a:solidFill>
              </a:rPr>
              <a:t>Purpose of Infoway Sex and Gender Working Group</a:t>
            </a:r>
          </a:p>
          <a:p>
            <a:pPr marL="457200" indent="-457200" rtl="0">
              <a:buFont typeface="+mj-lt"/>
              <a:buAutoNum type="arabicPeriod"/>
            </a:pPr>
            <a:r>
              <a:rPr lang="en-CA" sz="1900" dirty="0">
                <a:solidFill>
                  <a:srgbClr val="000000"/>
                </a:solidFill>
              </a:rPr>
              <a:t>Margaret Robinson, Dalhousie University </a:t>
            </a:r>
            <a:r>
              <a:rPr lang="en-CA" sz="1900" dirty="0">
                <a:solidFill>
                  <a:srgbClr val="000000"/>
                </a:solidFill>
                <a:sym typeface="Helvetica Neue Light"/>
              </a:rPr>
              <a:t>– </a:t>
            </a:r>
            <a:r>
              <a:rPr lang="en-US" i="1" dirty="0">
                <a:solidFill>
                  <a:srgbClr val="0000FF"/>
                </a:solidFill>
              </a:rPr>
              <a:t>Two-Spirit Identity in a Time of Gender Fluidity</a:t>
            </a:r>
          </a:p>
          <a:p>
            <a:pPr marL="457200" indent="-457200" rtl="0">
              <a:buFont typeface="+mj-lt"/>
              <a:buAutoNum type="arabicPeriod"/>
            </a:pPr>
            <a:r>
              <a:rPr lang="en-CA" dirty="0">
                <a:solidFill>
                  <a:schemeClr val="bg1">
                    <a:lumMod val="65000"/>
                  </a:schemeClr>
                </a:solidFill>
              </a:rPr>
              <a:t>Group Discussion and/or Questions </a:t>
            </a:r>
          </a:p>
          <a:p>
            <a:pPr marL="457200" lvl="0" indent="-457200">
              <a:buFont typeface="+mj-lt"/>
              <a:buAutoNum type="arabicPeriod"/>
            </a:pPr>
            <a:r>
              <a:rPr lang="en-CA" dirty="0">
                <a:solidFill>
                  <a:schemeClr val="bg1">
                    <a:lumMod val="65000"/>
                  </a:schemeClr>
                </a:solidFill>
              </a:rPr>
              <a:t>Update – Karen Courtney – UVIC – </a:t>
            </a:r>
            <a:r>
              <a:rPr lang="en-CA" i="1" dirty="0">
                <a:solidFill>
                  <a:schemeClr val="bg1">
                    <a:lumMod val="65000"/>
                  </a:schemeClr>
                </a:solidFill>
              </a:rPr>
              <a:t>MSFHR REACH Grant, Policy &amp; Practice Meeting</a:t>
            </a:r>
          </a:p>
          <a:p>
            <a:pPr marL="457200" lvl="0" indent="-457200">
              <a:buFont typeface="+mj-lt"/>
              <a:buAutoNum type="arabicPeriod"/>
            </a:pPr>
            <a:r>
              <a:rPr lang="en-CA" dirty="0">
                <a:solidFill>
                  <a:schemeClr val="bg1">
                    <a:lumMod val="65000"/>
                  </a:schemeClr>
                </a:solidFill>
              </a:rPr>
              <a:t>Update – Karen Courtney – UVIC – </a:t>
            </a:r>
            <a:r>
              <a:rPr lang="en-CA" i="1" dirty="0">
                <a:solidFill>
                  <a:schemeClr val="bg1">
                    <a:lumMod val="65000"/>
                  </a:schemeClr>
                </a:solidFill>
              </a:rPr>
              <a:t>MSFHR REACH Grant, Meeting Plan</a:t>
            </a:r>
          </a:p>
          <a:p>
            <a:pPr marL="457200" lvl="0" indent="-457200">
              <a:buFont typeface="+mj-lt"/>
              <a:buAutoNum type="arabicPeriod"/>
            </a:pPr>
            <a:r>
              <a:rPr lang="en-CA" dirty="0">
                <a:solidFill>
                  <a:schemeClr val="bg1">
                    <a:lumMod val="65000"/>
                  </a:schemeClr>
                </a:solidFill>
              </a:rPr>
              <a:t>Schedule and Topics Review</a:t>
            </a:r>
          </a:p>
          <a:p>
            <a:pPr marL="457200" lvl="0" indent="-457200">
              <a:buFont typeface="+mj-lt"/>
              <a:buAutoNum type="arabicPeriod"/>
            </a:pPr>
            <a:r>
              <a:rPr lang="en-US" dirty="0">
                <a:solidFill>
                  <a:schemeClr val="bg1">
                    <a:lumMod val="65000"/>
                  </a:schemeClr>
                </a:solidFill>
              </a:rPr>
              <a:t>SNOMED CT – Francis Lau – </a:t>
            </a:r>
            <a:r>
              <a:rPr lang="en-US" i="1" dirty="0">
                <a:solidFill>
                  <a:schemeClr val="bg1">
                    <a:lumMod val="65000"/>
                  </a:schemeClr>
                </a:solidFill>
              </a:rPr>
              <a:t>Proposed Changes Update</a:t>
            </a:r>
            <a:endParaRPr lang="en-CA" i="1" dirty="0">
              <a:solidFill>
                <a:schemeClr val="bg1">
                  <a:lumMod val="65000"/>
                </a:schemeClr>
              </a:solidFill>
            </a:endParaRPr>
          </a:p>
          <a:p>
            <a:pPr marL="457200" lvl="0" indent="-457200">
              <a:buFont typeface="+mj-lt"/>
              <a:buAutoNum type="arabicPeriod"/>
            </a:pPr>
            <a:r>
              <a:rPr lang="en-CA" dirty="0">
                <a:solidFill>
                  <a:schemeClr val="bg1">
                    <a:lumMod val="6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5</a:t>
            </a:fld>
            <a:endParaRPr lang="en-CA"/>
          </a:p>
        </p:txBody>
      </p:sp>
    </p:spTree>
    <p:extLst>
      <p:ext uri="{BB962C8B-B14F-4D97-AF65-F5344CB8AC3E}">
        <p14:creationId xmlns:p14="http://schemas.microsoft.com/office/powerpoint/2010/main" val="32436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Citation</a:t>
            </a:r>
            <a:endParaRPr lang="en-CA" dirty="0"/>
          </a:p>
        </p:txBody>
      </p:sp>
      <p:sp>
        <p:nvSpPr>
          <p:cNvPr id="3" name="Content Placeholder 2"/>
          <p:cNvSpPr>
            <a:spLocks noGrp="1"/>
          </p:cNvSpPr>
          <p:nvPr>
            <p:ph sz="quarter" idx="10"/>
          </p:nvPr>
        </p:nvSpPr>
        <p:spPr/>
        <p:txBody>
          <a:bodyPr/>
          <a:lstStyle/>
          <a:p>
            <a:r>
              <a:rPr lang="en-US" dirty="0"/>
              <a:t>Robinson M. (2020). Two-Spirit Identity in a Time of Gender Fluidity. </a:t>
            </a:r>
            <a:r>
              <a:rPr lang="en-US" i="1" dirty="0"/>
              <a:t>Journal of homosexuality</a:t>
            </a:r>
            <a:r>
              <a:rPr lang="en-US" dirty="0"/>
              <a:t>, </a:t>
            </a:r>
            <a:r>
              <a:rPr lang="en-US" i="1" dirty="0"/>
              <a:t>67</a:t>
            </a:r>
            <a:r>
              <a:rPr lang="en-US" dirty="0"/>
              <a:t>(12), 1675–1690. </a:t>
            </a:r>
            <a:r>
              <a:rPr lang="en-US" dirty="0">
                <a:hlinkClick r:id="rId2"/>
              </a:rPr>
              <a:t>https://doi.org/10.1080/00918369.2019.1613853</a:t>
            </a:r>
            <a:r>
              <a:rPr lang="en-US" dirty="0"/>
              <a:t> </a:t>
            </a:r>
            <a:endParaRPr lang="en-CA" dirty="0"/>
          </a:p>
        </p:txBody>
      </p:sp>
      <p:sp>
        <p:nvSpPr>
          <p:cNvPr id="4" name="Slide Number Placeholder 3"/>
          <p:cNvSpPr>
            <a:spLocks noGrp="1"/>
          </p:cNvSpPr>
          <p:nvPr>
            <p:ph type="sldNum" sz="quarter" idx="11"/>
          </p:nvPr>
        </p:nvSpPr>
        <p:spPr/>
        <p:txBody>
          <a:bodyPr/>
          <a:lstStyle/>
          <a:p>
            <a:fld id="{7BCFBF29-39BB-47B7-B83E-9E61FEB2B13F}" type="slidenum">
              <a:rPr lang="en-CA" smtClean="0"/>
              <a:pPr/>
              <a:t>6</a:t>
            </a:fld>
            <a:endParaRPr lang="en-CA"/>
          </a:p>
        </p:txBody>
      </p:sp>
      <p:sp>
        <p:nvSpPr>
          <p:cNvPr id="5" name="Footer Placeholder 4"/>
          <p:cNvSpPr>
            <a:spLocks noGrp="1"/>
          </p:cNvSpPr>
          <p:nvPr>
            <p:ph type="ftr" sz="quarter" idx="12"/>
          </p:nvPr>
        </p:nvSpPr>
        <p:spPr/>
        <p:txBody>
          <a:bodyPr/>
          <a:lstStyle/>
          <a:p>
            <a:r>
              <a:rPr lang="en-CA"/>
              <a:t>©2021 Canada Health Infoway</a:t>
            </a:r>
            <a:endParaRPr lang="en-CA" dirty="0"/>
          </a:p>
        </p:txBody>
      </p:sp>
    </p:spTree>
    <p:extLst>
      <p:ext uri="{BB962C8B-B14F-4D97-AF65-F5344CB8AC3E}">
        <p14:creationId xmlns:p14="http://schemas.microsoft.com/office/powerpoint/2010/main" val="41297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65000"/>
                  </a:schemeClr>
                </a:solidFill>
              </a:rPr>
              <a:t>Welcome and Acknowledgement </a:t>
            </a:r>
          </a:p>
          <a:p>
            <a:pPr marL="457200" lvl="0" indent="-457200">
              <a:buFont typeface="+mj-lt"/>
              <a:buAutoNum type="arabicPeriod"/>
            </a:pPr>
            <a:r>
              <a:rPr lang="en-CA" dirty="0">
                <a:solidFill>
                  <a:schemeClr val="bg1">
                    <a:lumMod val="65000"/>
                  </a:schemeClr>
                </a:solidFill>
              </a:rPr>
              <a:t>Purpose of Infoway Sex and Gender Working Group</a:t>
            </a:r>
          </a:p>
          <a:p>
            <a:pPr marL="457200" indent="-457200" rtl="0">
              <a:buFont typeface="+mj-lt"/>
              <a:buAutoNum type="arabicPeriod"/>
            </a:pPr>
            <a:r>
              <a:rPr lang="en-CA" sz="1900" dirty="0">
                <a:solidFill>
                  <a:schemeClr val="bg1">
                    <a:lumMod val="65000"/>
                  </a:schemeClr>
                </a:solidFill>
              </a:rPr>
              <a:t>Margaret Robinson, Dalhousie University </a:t>
            </a:r>
            <a:r>
              <a:rPr lang="en-CA" sz="1900" dirty="0">
                <a:solidFill>
                  <a:schemeClr val="bg1">
                    <a:lumMod val="65000"/>
                  </a:schemeClr>
                </a:solidFill>
                <a:sym typeface="Helvetica Neue Light"/>
              </a:rPr>
              <a:t>– </a:t>
            </a:r>
            <a:r>
              <a:rPr lang="en-US" i="1" dirty="0">
                <a:solidFill>
                  <a:schemeClr val="bg1">
                    <a:lumMod val="65000"/>
                  </a:schemeClr>
                </a:solidFill>
              </a:rPr>
              <a:t>Two-Spirit Identity in a Time of Gender Fluidity</a:t>
            </a:r>
          </a:p>
          <a:p>
            <a:pPr marL="457200" indent="-457200" rtl="0">
              <a:buFont typeface="+mj-lt"/>
              <a:buAutoNum type="arabicPeriod"/>
            </a:pPr>
            <a:r>
              <a:rPr lang="en-CA" dirty="0">
                <a:solidFill>
                  <a:schemeClr val="tx1"/>
                </a:solidFill>
              </a:rPr>
              <a:t>Group Discussion and/or Questions </a:t>
            </a:r>
          </a:p>
          <a:p>
            <a:pPr marL="457200" lvl="0" indent="-457200">
              <a:buFont typeface="+mj-lt"/>
              <a:buAutoNum type="arabicPeriod"/>
            </a:pPr>
            <a:r>
              <a:rPr lang="en-CA" dirty="0">
                <a:solidFill>
                  <a:schemeClr val="bg1">
                    <a:lumMod val="65000"/>
                  </a:schemeClr>
                </a:solidFill>
              </a:rPr>
              <a:t>Update – Karen Courtney – UVIC – </a:t>
            </a:r>
            <a:r>
              <a:rPr lang="en-CA" i="1" dirty="0">
                <a:solidFill>
                  <a:schemeClr val="bg1">
                    <a:lumMod val="65000"/>
                  </a:schemeClr>
                </a:solidFill>
              </a:rPr>
              <a:t>MSFHR REACH Grant, Policy &amp; Practice Meeting</a:t>
            </a:r>
          </a:p>
          <a:p>
            <a:pPr marL="457200" lvl="0" indent="-457200">
              <a:buFont typeface="+mj-lt"/>
              <a:buAutoNum type="arabicPeriod"/>
            </a:pPr>
            <a:r>
              <a:rPr lang="en-CA" dirty="0">
                <a:solidFill>
                  <a:schemeClr val="bg1">
                    <a:lumMod val="65000"/>
                  </a:schemeClr>
                </a:solidFill>
              </a:rPr>
              <a:t>Update – Karen Courtney – UVIC – </a:t>
            </a:r>
            <a:r>
              <a:rPr lang="en-CA" i="1" dirty="0">
                <a:solidFill>
                  <a:schemeClr val="bg1">
                    <a:lumMod val="65000"/>
                  </a:schemeClr>
                </a:solidFill>
              </a:rPr>
              <a:t>MSFHR REACH Grant, Meeting Plan</a:t>
            </a:r>
          </a:p>
          <a:p>
            <a:pPr marL="457200" lvl="0" indent="-457200">
              <a:buFont typeface="+mj-lt"/>
              <a:buAutoNum type="arabicPeriod"/>
            </a:pPr>
            <a:r>
              <a:rPr lang="en-CA" dirty="0">
                <a:solidFill>
                  <a:schemeClr val="bg1">
                    <a:lumMod val="65000"/>
                  </a:schemeClr>
                </a:solidFill>
              </a:rPr>
              <a:t>Schedule and Topics Review</a:t>
            </a:r>
          </a:p>
          <a:p>
            <a:pPr marL="457200" lvl="0" indent="-457200">
              <a:buFont typeface="+mj-lt"/>
              <a:buAutoNum type="arabicPeriod"/>
            </a:pPr>
            <a:r>
              <a:rPr lang="en-US" dirty="0">
                <a:solidFill>
                  <a:schemeClr val="bg1">
                    <a:lumMod val="65000"/>
                  </a:schemeClr>
                </a:solidFill>
              </a:rPr>
              <a:t>SNOMED CT – Francis Lau – </a:t>
            </a:r>
            <a:r>
              <a:rPr lang="en-US" i="1" dirty="0">
                <a:solidFill>
                  <a:schemeClr val="bg1">
                    <a:lumMod val="65000"/>
                  </a:schemeClr>
                </a:solidFill>
              </a:rPr>
              <a:t>Proposed Changes Update</a:t>
            </a:r>
            <a:endParaRPr lang="en-CA" i="1" dirty="0">
              <a:solidFill>
                <a:schemeClr val="bg1">
                  <a:lumMod val="65000"/>
                </a:schemeClr>
              </a:solidFill>
            </a:endParaRPr>
          </a:p>
          <a:p>
            <a:pPr marL="457200" lvl="0" indent="-457200">
              <a:buFont typeface="+mj-lt"/>
              <a:buAutoNum type="arabicPeriod"/>
            </a:pPr>
            <a:r>
              <a:rPr lang="en-CA" dirty="0">
                <a:solidFill>
                  <a:schemeClr val="bg1">
                    <a:lumMod val="6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7</a:t>
            </a:fld>
            <a:endParaRPr lang="en-CA"/>
          </a:p>
        </p:txBody>
      </p:sp>
    </p:spTree>
    <p:extLst>
      <p:ext uri="{BB962C8B-B14F-4D97-AF65-F5344CB8AC3E}">
        <p14:creationId xmlns:p14="http://schemas.microsoft.com/office/powerpoint/2010/main" val="23534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Margaret Robinson, Dalhousie University </a:t>
            </a:r>
            <a:r>
              <a:rPr lang="en-CA" sz="1900" dirty="0">
                <a:solidFill>
                  <a:schemeClr val="bg1">
                    <a:lumMod val="75000"/>
                  </a:schemeClr>
                </a:solidFill>
                <a:sym typeface="Helvetica Neue Light"/>
              </a:rPr>
              <a:t>– </a:t>
            </a:r>
            <a:r>
              <a:rPr lang="en-US" i="1" dirty="0">
                <a:solidFill>
                  <a:schemeClr val="bg1">
                    <a:lumMod val="75000"/>
                  </a:schemeClr>
                </a:solidFill>
              </a:rPr>
              <a:t>Two-Spirit Identity in a Time of Gender Fluidity</a:t>
            </a: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rgbClr val="000000"/>
                </a:solidFill>
              </a:rPr>
              <a:t>Update – Karen Courtney – UVIC – </a:t>
            </a:r>
            <a:r>
              <a:rPr lang="en-CA" i="1" dirty="0">
                <a:solidFill>
                  <a:srgbClr val="0000FF"/>
                </a:solidFill>
              </a:rPr>
              <a:t>MSFHR REACH Grant, Policy &amp; Practice Meeting</a:t>
            </a:r>
            <a:endParaRPr lang="en-CA" dirty="0">
              <a:solidFill>
                <a:srgbClr val="000000"/>
              </a:solidFill>
            </a:endParaRPr>
          </a:p>
          <a:p>
            <a:pPr marL="45720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Meeting Plan</a:t>
            </a:r>
          </a:p>
          <a:p>
            <a:pPr marL="457200" lvl="0" indent="-457200">
              <a:buFont typeface="+mj-lt"/>
              <a:buAutoNum type="arabicPeriod"/>
            </a:pPr>
            <a:r>
              <a:rPr lang="en-CA" dirty="0">
                <a:solidFill>
                  <a:schemeClr val="bg1">
                    <a:lumMod val="75000"/>
                  </a:schemeClr>
                </a:solidFill>
              </a:rPr>
              <a:t>Schedule and Topics Review</a:t>
            </a:r>
          </a:p>
          <a:p>
            <a:pPr marL="457200" indent="-457200">
              <a:buFont typeface="+mj-lt"/>
              <a:buAutoNum type="arabicPeriod"/>
            </a:pPr>
            <a:r>
              <a:rPr lang="en-US" dirty="0">
                <a:solidFill>
                  <a:schemeClr val="bg1">
                    <a:lumMod val="75000"/>
                  </a:schemeClr>
                </a:solidFill>
              </a:rPr>
              <a:t>SNOMED CT – Francis Lau – </a:t>
            </a:r>
            <a:r>
              <a:rPr lang="en-US" i="1" dirty="0">
                <a:solidFill>
                  <a:schemeClr val="bg1">
                    <a:lumMod val="75000"/>
                  </a:schemeClr>
                </a:solidFill>
              </a:rPr>
              <a:t>Proposed Changes Update</a:t>
            </a:r>
            <a:endParaRPr lang="en-CA" i="1" dirty="0">
              <a:solidFill>
                <a:schemeClr val="bg1">
                  <a:lumMod val="75000"/>
                </a:schemeClr>
              </a:solidFill>
            </a:endParaRPr>
          </a:p>
          <a:p>
            <a:pPr marL="457200" lvl="0" indent="-457200">
              <a:buFont typeface="+mj-lt"/>
              <a:buAutoNum type="arabicPeriod"/>
            </a:pPr>
            <a:r>
              <a:rPr lang="en-CA"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8</a:t>
            </a:fld>
            <a:endParaRPr lang="en-CA"/>
          </a:p>
        </p:txBody>
      </p:sp>
    </p:spTree>
    <p:extLst>
      <p:ext uri="{BB962C8B-B14F-4D97-AF65-F5344CB8AC3E}">
        <p14:creationId xmlns:p14="http://schemas.microsoft.com/office/powerpoint/2010/main" val="155091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0000FF"/>
                </a:solidFill>
              </a:rPr>
              <a:t>MSFHR REACH Grant, Policy &amp; Practice Meeting</a:t>
            </a:r>
            <a:endParaRPr lang="en-CA" dirty="0"/>
          </a:p>
        </p:txBody>
      </p:sp>
      <p:sp>
        <p:nvSpPr>
          <p:cNvPr id="3" name="Content Placeholder 2"/>
          <p:cNvSpPr>
            <a:spLocks noGrp="1"/>
          </p:cNvSpPr>
          <p:nvPr>
            <p:ph sz="quarter" idx="10"/>
          </p:nvPr>
        </p:nvSpPr>
        <p:spPr/>
        <p:txBody>
          <a:bodyPr/>
          <a:lstStyle/>
          <a:p>
            <a:r>
              <a:rPr lang="en-US" dirty="0"/>
              <a:t>Sept 14</a:t>
            </a:r>
          </a:p>
          <a:p>
            <a:pPr lvl="1"/>
            <a:r>
              <a:rPr lang="en-US" dirty="0"/>
              <a:t>Questions posed:</a:t>
            </a:r>
          </a:p>
          <a:p>
            <a:pPr lvl="2"/>
            <a:r>
              <a:rPr lang="en-CA" dirty="0">
                <a:solidFill>
                  <a:srgbClr val="0000FF"/>
                </a:solidFill>
              </a:rPr>
              <a:t>Why is this information being collected?</a:t>
            </a:r>
          </a:p>
          <a:p>
            <a:pPr lvl="2"/>
            <a:r>
              <a:rPr lang="en-CA" dirty="0">
                <a:solidFill>
                  <a:srgbClr val="0000FF"/>
                </a:solidFill>
              </a:rPr>
              <a:t>What information should be collected?</a:t>
            </a:r>
          </a:p>
          <a:p>
            <a:pPr lvl="2"/>
            <a:r>
              <a:rPr lang="en-CA" dirty="0">
                <a:solidFill>
                  <a:schemeClr val="bg1">
                    <a:lumMod val="65000"/>
                  </a:schemeClr>
                </a:solidFill>
              </a:rPr>
              <a:t>How can information be collected?</a:t>
            </a:r>
          </a:p>
          <a:p>
            <a:pPr lvl="2"/>
            <a:r>
              <a:rPr lang="en-CA" dirty="0">
                <a:solidFill>
                  <a:schemeClr val="bg1">
                    <a:lumMod val="65000"/>
                  </a:schemeClr>
                </a:solidFill>
              </a:rPr>
              <a:t>Who should have access to this information?</a:t>
            </a:r>
          </a:p>
          <a:p>
            <a:pPr lvl="2"/>
            <a:r>
              <a:rPr lang="en-CA" dirty="0">
                <a:solidFill>
                  <a:schemeClr val="bg1">
                    <a:lumMod val="65000"/>
                  </a:schemeClr>
                </a:solidFill>
              </a:rPr>
              <a:t>How should information be displayed? </a:t>
            </a:r>
          </a:p>
          <a:p>
            <a:pPr lvl="1"/>
            <a:endParaRPr lang="en-CA" dirty="0"/>
          </a:p>
        </p:txBody>
      </p:sp>
      <p:sp>
        <p:nvSpPr>
          <p:cNvPr id="4" name="Slide Number Placeholder 3"/>
          <p:cNvSpPr>
            <a:spLocks noGrp="1"/>
          </p:cNvSpPr>
          <p:nvPr>
            <p:ph type="sldNum" sz="quarter" idx="11"/>
          </p:nvPr>
        </p:nvSpPr>
        <p:spPr/>
        <p:txBody>
          <a:bodyPr/>
          <a:lstStyle/>
          <a:p>
            <a:fld id="{7BCFBF29-39BB-47B7-B83E-9E61FEB2B13F}" type="slidenum">
              <a:rPr lang="en-CA" smtClean="0"/>
              <a:pPr/>
              <a:t>9</a:t>
            </a:fld>
            <a:endParaRPr lang="en-CA"/>
          </a:p>
        </p:txBody>
      </p:sp>
      <p:sp>
        <p:nvSpPr>
          <p:cNvPr id="5" name="Footer Placeholder 4"/>
          <p:cNvSpPr>
            <a:spLocks noGrp="1"/>
          </p:cNvSpPr>
          <p:nvPr>
            <p:ph type="ftr" sz="quarter" idx="12"/>
          </p:nvPr>
        </p:nvSpPr>
        <p:spPr/>
        <p:txBody>
          <a:bodyPr/>
          <a:lstStyle/>
          <a:p>
            <a:r>
              <a:rPr lang="en-CA"/>
              <a:t>©2021 Canada Health Infoway</a:t>
            </a:r>
            <a:endParaRPr lang="en-CA" dirty="0"/>
          </a:p>
        </p:txBody>
      </p:sp>
    </p:spTree>
    <p:extLst>
      <p:ext uri="{BB962C8B-B14F-4D97-AF65-F5344CB8AC3E}">
        <p14:creationId xmlns:p14="http://schemas.microsoft.com/office/powerpoint/2010/main" val="419364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42601</TotalTime>
  <Words>1766</Words>
  <Application>Microsoft Office PowerPoint</Application>
  <PresentationFormat>On-screen Show (16:9)</PresentationFormat>
  <Paragraphs>286</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Georgia</vt:lpstr>
      <vt:lpstr>Helvetica Neue</vt:lpstr>
      <vt:lpstr>Arial</vt:lpstr>
      <vt:lpstr>Helvetica Neue Light</vt:lpstr>
      <vt:lpstr>Canada Health Infoway</vt:lpstr>
      <vt:lpstr>Sex and Gender Working Group</vt:lpstr>
      <vt:lpstr>Agenda</vt:lpstr>
      <vt:lpstr>Welcome and Acknowledgement</vt:lpstr>
      <vt:lpstr>Purpose</vt:lpstr>
      <vt:lpstr>Agenda</vt:lpstr>
      <vt:lpstr>Citation</vt:lpstr>
      <vt:lpstr>Agenda</vt:lpstr>
      <vt:lpstr>Agenda</vt:lpstr>
      <vt:lpstr>MSFHR REACH Grant, Policy &amp; Practice Meeting</vt:lpstr>
      <vt:lpstr>What information should be collected across different settings? – In Progress</vt:lpstr>
      <vt:lpstr>MSFHR REACH Grant, Policy &amp; Practice Meeting</vt:lpstr>
      <vt:lpstr>Agenda</vt:lpstr>
      <vt:lpstr>PowerPoint Presentation</vt:lpstr>
      <vt:lpstr>One-time registration for REACH special topics meetings</vt:lpstr>
      <vt:lpstr>Agenda</vt:lpstr>
      <vt:lpstr>Schedule and Topics Review</vt:lpstr>
      <vt:lpstr>Schedule and Topics Review …cont’d</vt:lpstr>
      <vt:lpstr>Agenda</vt:lpstr>
      <vt:lpstr>Agenda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Davison , Kelly</cp:lastModifiedBy>
  <cp:revision>520</cp:revision>
  <dcterms:created xsi:type="dcterms:W3CDTF">2018-11-29T01:44:37Z</dcterms:created>
  <dcterms:modified xsi:type="dcterms:W3CDTF">2021-09-28T11:05:07Z</dcterms:modified>
</cp:coreProperties>
</file>