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85" r:id="rId3"/>
    <p:sldId id="287" r:id="rId4"/>
    <p:sldId id="289" r:id="rId5"/>
    <p:sldId id="286" r:id="rId6"/>
    <p:sldId id="291" r:id="rId7"/>
    <p:sldId id="288" r:id="rId8"/>
    <p:sldId id="29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678D42D1-C572-4D41-BF3B-CFEF6148539D}">
          <p14:sldIdLst>
            <p14:sldId id="257"/>
            <p14:sldId id="285"/>
            <p14:sldId id="287"/>
            <p14:sldId id="289"/>
          </p14:sldIdLst>
        </p14:section>
        <p14:section name="Past Governance Call" id="{90EB1768-4016-4FC8-A993-DB552EA0B923}">
          <p14:sldIdLst>
            <p14:sldId id="286"/>
            <p14:sldId id="291"/>
            <p14:sldId id="288"/>
          </p14:sldIdLst>
        </p14:section>
        <p14:section name="Potential Topics List" id="{93F8F841-5533-44A0-99A1-F5C979885E7E}">
          <p14:sldIdLst>
            <p14:sldId id="290"/>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heridan Cook" initials="SC" lastIdx="6" clrIdx="0">
    <p:extLst>
      <p:ext uri="{19B8F6BF-5375-455C-9EA6-DF929625EA0E}">
        <p15:presenceInfo xmlns:p15="http://schemas.microsoft.com/office/powerpoint/2012/main" userId="S::scook@GEVITYINC.COM::10b3d6d6-0197-48b2-8df1-f8c21ebecc7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5727CD6-58FE-484D-8339-F486CCEC6B2C}" v="1" dt="2024-04-17T17:50:56.2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90" autoAdjust="0"/>
    <p:restoredTop sz="96323" autoAdjust="0"/>
  </p:normalViewPr>
  <p:slideViewPr>
    <p:cSldViewPr snapToGrid="0">
      <p:cViewPr varScale="1">
        <p:scale>
          <a:sx n="114" d="100"/>
          <a:sy n="114" d="100"/>
        </p:scale>
        <p:origin x="630"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61007B-F5C1-40AA-85F2-878900842952}" type="datetimeFigureOut">
              <a:rPr lang="en-US" smtClean="0"/>
              <a:t>4/26/2024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A0A5BA6-148E-492B-9145-4CF77C16B576}" type="slidenum">
              <a:rPr lang="en-US" smtClean="0"/>
              <a:t>‹#›</a:t>
            </a:fld>
            <a:endParaRPr lang="en-US"/>
          </a:p>
        </p:txBody>
      </p:sp>
    </p:spTree>
    <p:extLst>
      <p:ext uri="{BB962C8B-B14F-4D97-AF65-F5344CB8AC3E}">
        <p14:creationId xmlns:p14="http://schemas.microsoft.com/office/powerpoint/2010/main" val="26321729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F7ABD91-65D0-427B-BEB5-6C7A332A563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0973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CEA85-91F9-46D1-B9C4-6FD420F0721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D0E1E8-1E46-4455-9DDD-19318F18F94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1EAE2B4-A91A-4F46-92A3-3CA051DBA193}"/>
              </a:ext>
            </a:extLst>
          </p:cNvPr>
          <p:cNvSpPr>
            <a:spLocks noGrp="1"/>
          </p:cNvSpPr>
          <p:nvPr>
            <p:ph type="dt" sz="half" idx="10"/>
          </p:nvPr>
        </p:nvSpPr>
        <p:spPr/>
        <p:txBody>
          <a:bodyPr/>
          <a:lstStyle/>
          <a:p>
            <a:fld id="{FA04F68F-86FA-4928-8744-5762558F6365}" type="datetimeFigureOut">
              <a:rPr lang="en-US" smtClean="0"/>
              <a:t>4/26/2024</a:t>
            </a:fld>
            <a:endParaRPr lang="en-US"/>
          </a:p>
        </p:txBody>
      </p:sp>
      <p:sp>
        <p:nvSpPr>
          <p:cNvPr id="5" name="Footer Placeholder 4">
            <a:extLst>
              <a:ext uri="{FF2B5EF4-FFF2-40B4-BE49-F238E27FC236}">
                <a16:creationId xmlns:a16="http://schemas.microsoft.com/office/drawing/2014/main" id="{49280C37-ECA1-45DD-8D98-BBDA89EF30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1E6A04-0245-400B-8647-B2CDA30B0A58}"/>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74644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97AE13-20A9-4BF2-B002-1572CC05B3E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323F2BA-B043-43BD-A2B5-A98B7626951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593A1E6-E9D2-4419-8ECC-16DCB37887EA}"/>
              </a:ext>
            </a:extLst>
          </p:cNvPr>
          <p:cNvSpPr>
            <a:spLocks noGrp="1"/>
          </p:cNvSpPr>
          <p:nvPr>
            <p:ph type="dt" sz="half" idx="10"/>
          </p:nvPr>
        </p:nvSpPr>
        <p:spPr/>
        <p:txBody>
          <a:bodyPr/>
          <a:lstStyle/>
          <a:p>
            <a:fld id="{FA04F68F-86FA-4928-8744-5762558F6365}" type="datetimeFigureOut">
              <a:rPr lang="en-US" smtClean="0"/>
              <a:t>4/26/2024</a:t>
            </a:fld>
            <a:endParaRPr lang="en-US"/>
          </a:p>
        </p:txBody>
      </p:sp>
      <p:sp>
        <p:nvSpPr>
          <p:cNvPr id="5" name="Footer Placeholder 4">
            <a:extLst>
              <a:ext uri="{FF2B5EF4-FFF2-40B4-BE49-F238E27FC236}">
                <a16:creationId xmlns:a16="http://schemas.microsoft.com/office/drawing/2014/main" id="{F7B91DB6-A4DB-4627-A7F0-1076CCAEB7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807FD7-C704-4979-B0BD-50784018528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8408332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7EFBE18-D1EA-4385-BD42-2304559600A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04A8AF1-8C82-4CC0-9046-7648DEFCEB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348D46-A8B1-4301-8342-B2A41EAD5B96}"/>
              </a:ext>
            </a:extLst>
          </p:cNvPr>
          <p:cNvSpPr>
            <a:spLocks noGrp="1"/>
          </p:cNvSpPr>
          <p:nvPr>
            <p:ph type="dt" sz="half" idx="10"/>
          </p:nvPr>
        </p:nvSpPr>
        <p:spPr/>
        <p:txBody>
          <a:bodyPr/>
          <a:lstStyle/>
          <a:p>
            <a:fld id="{FA04F68F-86FA-4928-8744-5762558F6365}" type="datetimeFigureOut">
              <a:rPr lang="en-US" smtClean="0"/>
              <a:t>4/26/2024</a:t>
            </a:fld>
            <a:endParaRPr lang="en-US"/>
          </a:p>
        </p:txBody>
      </p:sp>
      <p:sp>
        <p:nvSpPr>
          <p:cNvPr id="5" name="Footer Placeholder 4">
            <a:extLst>
              <a:ext uri="{FF2B5EF4-FFF2-40B4-BE49-F238E27FC236}">
                <a16:creationId xmlns:a16="http://schemas.microsoft.com/office/drawing/2014/main" id="{62347DD8-D694-4307-B5EB-989735101D7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EE7F01-A420-4CA9-B776-EAFBE6808255}"/>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61546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D6C454-DB7E-4367-A708-27C33F0741E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47359D-CA23-4D32-8E30-CD3F9109A29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3332B5-CF86-4F6A-919A-3D336FA1E057}"/>
              </a:ext>
            </a:extLst>
          </p:cNvPr>
          <p:cNvSpPr>
            <a:spLocks noGrp="1"/>
          </p:cNvSpPr>
          <p:nvPr>
            <p:ph type="dt" sz="half" idx="10"/>
          </p:nvPr>
        </p:nvSpPr>
        <p:spPr/>
        <p:txBody>
          <a:bodyPr/>
          <a:lstStyle/>
          <a:p>
            <a:fld id="{FA04F68F-86FA-4928-8744-5762558F6365}" type="datetimeFigureOut">
              <a:rPr lang="en-US" smtClean="0"/>
              <a:t>4/26/2024</a:t>
            </a:fld>
            <a:endParaRPr lang="en-US"/>
          </a:p>
        </p:txBody>
      </p:sp>
      <p:sp>
        <p:nvSpPr>
          <p:cNvPr id="5" name="Footer Placeholder 4">
            <a:extLst>
              <a:ext uri="{FF2B5EF4-FFF2-40B4-BE49-F238E27FC236}">
                <a16:creationId xmlns:a16="http://schemas.microsoft.com/office/drawing/2014/main" id="{BEFF9017-E10E-4A8D-952E-33146E47CB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799007E-C480-4B68-9CAC-1D7C6D3C9727}"/>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970339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24DEED-74F4-44A0-A2F3-DB85474DA872}"/>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9451A2-82FC-4218-BB2C-959A19F014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D3CB5F-5AD9-4DDA-95D7-64DBE2B97E6E}"/>
              </a:ext>
            </a:extLst>
          </p:cNvPr>
          <p:cNvSpPr>
            <a:spLocks noGrp="1"/>
          </p:cNvSpPr>
          <p:nvPr>
            <p:ph type="dt" sz="half" idx="10"/>
          </p:nvPr>
        </p:nvSpPr>
        <p:spPr/>
        <p:txBody>
          <a:bodyPr/>
          <a:lstStyle/>
          <a:p>
            <a:fld id="{FA04F68F-86FA-4928-8744-5762558F6365}" type="datetimeFigureOut">
              <a:rPr lang="en-US" smtClean="0"/>
              <a:t>4/26/2024</a:t>
            </a:fld>
            <a:endParaRPr lang="en-US"/>
          </a:p>
        </p:txBody>
      </p:sp>
      <p:sp>
        <p:nvSpPr>
          <p:cNvPr id="5" name="Footer Placeholder 4">
            <a:extLst>
              <a:ext uri="{FF2B5EF4-FFF2-40B4-BE49-F238E27FC236}">
                <a16:creationId xmlns:a16="http://schemas.microsoft.com/office/drawing/2014/main" id="{A7C786D1-4325-442E-B309-042425E757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2A945B5-02C8-4D66-A256-732C3EB918B6}"/>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9018094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4CFC44-A090-4320-B1B8-722FD915F15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4D49ED1-91D2-4DCB-9FBE-A19DBB9C309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7667AC-A441-44F3-BD21-4B9DB857A8D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F645CB0F-4C68-4E62-8963-50A838DF8A9C}"/>
              </a:ext>
            </a:extLst>
          </p:cNvPr>
          <p:cNvSpPr>
            <a:spLocks noGrp="1"/>
          </p:cNvSpPr>
          <p:nvPr>
            <p:ph type="dt" sz="half" idx="10"/>
          </p:nvPr>
        </p:nvSpPr>
        <p:spPr/>
        <p:txBody>
          <a:bodyPr/>
          <a:lstStyle/>
          <a:p>
            <a:fld id="{FA04F68F-86FA-4928-8744-5762558F6365}" type="datetimeFigureOut">
              <a:rPr lang="en-US" smtClean="0"/>
              <a:t>4/26/2024</a:t>
            </a:fld>
            <a:endParaRPr lang="en-US"/>
          </a:p>
        </p:txBody>
      </p:sp>
      <p:sp>
        <p:nvSpPr>
          <p:cNvPr id="6" name="Footer Placeholder 5">
            <a:extLst>
              <a:ext uri="{FF2B5EF4-FFF2-40B4-BE49-F238E27FC236}">
                <a16:creationId xmlns:a16="http://schemas.microsoft.com/office/drawing/2014/main" id="{7398729F-ADD1-4661-BBE8-D5C6EF7829A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1A11C04-F4C6-4A60-8B02-CEF2EEB8939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40992092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44AF12-CF55-4BA5-9A59-1E12F4849F6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51A4FD-64F6-4DA3-8B62-E83F1088F27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1FBBF7-86A6-4AFD-BB70-FFDA3B6E4D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69E2CA0-3F89-47E9-96FC-F9AB3C335A9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DF61731-D8AF-40B2-919A-6078FE96BC1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8952018-2D4B-4F2D-8EC6-7671865E53E7}"/>
              </a:ext>
            </a:extLst>
          </p:cNvPr>
          <p:cNvSpPr>
            <a:spLocks noGrp="1"/>
          </p:cNvSpPr>
          <p:nvPr>
            <p:ph type="dt" sz="half" idx="10"/>
          </p:nvPr>
        </p:nvSpPr>
        <p:spPr/>
        <p:txBody>
          <a:bodyPr/>
          <a:lstStyle/>
          <a:p>
            <a:fld id="{FA04F68F-86FA-4928-8744-5762558F6365}" type="datetimeFigureOut">
              <a:rPr lang="en-US" smtClean="0"/>
              <a:t>4/26/2024</a:t>
            </a:fld>
            <a:endParaRPr lang="en-US"/>
          </a:p>
        </p:txBody>
      </p:sp>
      <p:sp>
        <p:nvSpPr>
          <p:cNvPr id="8" name="Footer Placeholder 7">
            <a:extLst>
              <a:ext uri="{FF2B5EF4-FFF2-40B4-BE49-F238E27FC236}">
                <a16:creationId xmlns:a16="http://schemas.microsoft.com/office/drawing/2014/main" id="{08469BBC-9365-4F1F-815E-CEC6D5F2C9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C6BFA1-C89F-4F0C-90B9-AC5D2BCA8B59}"/>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21399513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B94EB3-170C-4039-B98E-D43BE2E70CB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FAB40EE-9820-4CEC-B15F-B45E632F4FE0}"/>
              </a:ext>
            </a:extLst>
          </p:cNvPr>
          <p:cNvSpPr>
            <a:spLocks noGrp="1"/>
          </p:cNvSpPr>
          <p:nvPr>
            <p:ph type="dt" sz="half" idx="10"/>
          </p:nvPr>
        </p:nvSpPr>
        <p:spPr/>
        <p:txBody>
          <a:bodyPr/>
          <a:lstStyle/>
          <a:p>
            <a:fld id="{FA04F68F-86FA-4928-8744-5762558F6365}" type="datetimeFigureOut">
              <a:rPr lang="en-US" smtClean="0"/>
              <a:t>4/26/2024</a:t>
            </a:fld>
            <a:endParaRPr lang="en-US"/>
          </a:p>
        </p:txBody>
      </p:sp>
      <p:sp>
        <p:nvSpPr>
          <p:cNvPr id="4" name="Footer Placeholder 3">
            <a:extLst>
              <a:ext uri="{FF2B5EF4-FFF2-40B4-BE49-F238E27FC236}">
                <a16:creationId xmlns:a16="http://schemas.microsoft.com/office/drawing/2014/main" id="{8DDDF080-2622-42E3-A1F9-5D5FE74FA4E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6B1680-8FAB-4B0F-AFF9-79C53CC8DB3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3451985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7407847-9319-41A7-A767-F2353470C16E}"/>
              </a:ext>
            </a:extLst>
          </p:cNvPr>
          <p:cNvSpPr>
            <a:spLocks noGrp="1"/>
          </p:cNvSpPr>
          <p:nvPr>
            <p:ph type="dt" sz="half" idx="10"/>
          </p:nvPr>
        </p:nvSpPr>
        <p:spPr/>
        <p:txBody>
          <a:bodyPr/>
          <a:lstStyle/>
          <a:p>
            <a:fld id="{FA04F68F-86FA-4928-8744-5762558F6365}" type="datetimeFigureOut">
              <a:rPr lang="en-US" smtClean="0"/>
              <a:t>4/26/2024</a:t>
            </a:fld>
            <a:endParaRPr lang="en-US"/>
          </a:p>
        </p:txBody>
      </p:sp>
      <p:sp>
        <p:nvSpPr>
          <p:cNvPr id="3" name="Footer Placeholder 2">
            <a:extLst>
              <a:ext uri="{FF2B5EF4-FFF2-40B4-BE49-F238E27FC236}">
                <a16:creationId xmlns:a16="http://schemas.microsoft.com/office/drawing/2014/main" id="{1E1EA662-D275-48BC-A09A-0164BA23406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1FC23BA-1946-4B17-AFD6-AACCD42816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3160918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9BC704-4409-4D03-BAB0-F7E3D94712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3FE5003-528D-42F7-958F-C81D23BAF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614CAE8-F706-4AF6-987A-EEB2BE62E5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336B4BC-2BD1-4DA6-9F23-388C37FD43D8}"/>
              </a:ext>
            </a:extLst>
          </p:cNvPr>
          <p:cNvSpPr>
            <a:spLocks noGrp="1"/>
          </p:cNvSpPr>
          <p:nvPr>
            <p:ph type="dt" sz="half" idx="10"/>
          </p:nvPr>
        </p:nvSpPr>
        <p:spPr/>
        <p:txBody>
          <a:bodyPr/>
          <a:lstStyle/>
          <a:p>
            <a:fld id="{FA04F68F-86FA-4928-8744-5762558F6365}" type="datetimeFigureOut">
              <a:rPr lang="en-US" smtClean="0"/>
              <a:t>4/26/2024</a:t>
            </a:fld>
            <a:endParaRPr lang="en-US"/>
          </a:p>
        </p:txBody>
      </p:sp>
      <p:sp>
        <p:nvSpPr>
          <p:cNvPr id="6" name="Footer Placeholder 5">
            <a:extLst>
              <a:ext uri="{FF2B5EF4-FFF2-40B4-BE49-F238E27FC236}">
                <a16:creationId xmlns:a16="http://schemas.microsoft.com/office/drawing/2014/main" id="{B2884BB6-9013-4028-851A-5F70988FE6D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2972A7B-A445-4A01-89CA-80BABE6A807D}"/>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5653259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73E905-F783-4C9F-8CCD-9677B94E035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9040196-01B3-4099-843B-7EACCEE5272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A15E8D7-4703-4FF5-98D7-03FF8C1E8D9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7B6F97-4634-471A-A510-E1F2256F77B5}"/>
              </a:ext>
            </a:extLst>
          </p:cNvPr>
          <p:cNvSpPr>
            <a:spLocks noGrp="1"/>
          </p:cNvSpPr>
          <p:nvPr>
            <p:ph type="dt" sz="half" idx="10"/>
          </p:nvPr>
        </p:nvSpPr>
        <p:spPr/>
        <p:txBody>
          <a:bodyPr/>
          <a:lstStyle/>
          <a:p>
            <a:fld id="{FA04F68F-86FA-4928-8744-5762558F6365}" type="datetimeFigureOut">
              <a:rPr lang="en-US" smtClean="0"/>
              <a:t>4/26/2024</a:t>
            </a:fld>
            <a:endParaRPr lang="en-US"/>
          </a:p>
        </p:txBody>
      </p:sp>
      <p:sp>
        <p:nvSpPr>
          <p:cNvPr id="6" name="Footer Placeholder 5">
            <a:extLst>
              <a:ext uri="{FF2B5EF4-FFF2-40B4-BE49-F238E27FC236}">
                <a16:creationId xmlns:a16="http://schemas.microsoft.com/office/drawing/2014/main" id="{B931F472-60F6-4CE6-8D8E-F9FF0F778DC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72324D-AD08-4FA2-B4FF-64CEBE0A82F3}"/>
              </a:ext>
            </a:extLst>
          </p:cNvPr>
          <p:cNvSpPr>
            <a:spLocks noGrp="1"/>
          </p:cNvSpPr>
          <p:nvPr>
            <p:ph type="sldNum" sz="quarter" idx="12"/>
          </p:nvPr>
        </p:nvSpPr>
        <p:spPr/>
        <p:txBody>
          <a:bodyPr/>
          <a:lstStyle/>
          <a:p>
            <a:fld id="{AA19A4EC-1C05-4A06-96E4-ED1138DB3191}" type="slidenum">
              <a:rPr lang="en-US" smtClean="0"/>
              <a:t>‹#›</a:t>
            </a:fld>
            <a:endParaRPr lang="en-US"/>
          </a:p>
        </p:txBody>
      </p:sp>
    </p:spTree>
    <p:extLst>
      <p:ext uri="{BB962C8B-B14F-4D97-AF65-F5344CB8AC3E}">
        <p14:creationId xmlns:p14="http://schemas.microsoft.com/office/powerpoint/2010/main" val="1692839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99D07B-85CA-4AF7-9D73-9BF0938AA7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34B9A84-E2C9-4075-8BB3-F9EDC3AEA7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6AF8BE-B01B-46CE-A0DE-5522375CF2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4F68F-86FA-4928-8744-5762558F6365}" type="datetimeFigureOut">
              <a:rPr lang="en-US" smtClean="0"/>
              <a:t>4/26/2024</a:t>
            </a:fld>
            <a:endParaRPr lang="en-US"/>
          </a:p>
        </p:txBody>
      </p:sp>
      <p:sp>
        <p:nvSpPr>
          <p:cNvPr id="5" name="Footer Placeholder 4">
            <a:extLst>
              <a:ext uri="{FF2B5EF4-FFF2-40B4-BE49-F238E27FC236}">
                <a16:creationId xmlns:a16="http://schemas.microsoft.com/office/drawing/2014/main" id="{368111BD-5B84-48C3-975F-9A4BFB3A00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98E3D4-6CA6-44BB-8403-73F4056B513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19A4EC-1C05-4A06-96E4-ED1138DB3191}" type="slidenum">
              <a:rPr lang="en-US" smtClean="0"/>
              <a:t>‹#›</a:t>
            </a:fld>
            <a:endParaRPr lang="en-US"/>
          </a:p>
        </p:txBody>
      </p:sp>
    </p:spTree>
    <p:extLst>
      <p:ext uri="{BB962C8B-B14F-4D97-AF65-F5344CB8AC3E}">
        <p14:creationId xmlns:p14="http://schemas.microsoft.com/office/powerpoint/2010/main" val="3266915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infocentral.infoway-inforoute.ca/en/resources/docs/fhir/ca-baseline-materials" TargetMode="External"/><Relationship Id="rId2" Type="http://schemas.openxmlformats.org/officeDocument/2006/relationships/hyperlink" Target="https://www.youtube.com/playlist?list=PLm8ff1Z6HoFTzBvcjJg9iRHTrvucbqEEQ"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infocentral.infoway-inforoute.ca/en/resources/docs/fhir/ca-baseline-materials" TargetMode="External"/><Relationship Id="rId2" Type="http://schemas.openxmlformats.org/officeDocument/2006/relationships/hyperlink" Target="https://storage.infoway-inforoute.ca/index.php/s/PgsnnhYm6iaabLk"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simplifier.net/CABaseline" TargetMode="External"/><Relationship Id="rId2" Type="http://schemas.openxmlformats.org/officeDocument/2006/relationships/hyperlink" Target="https://simplifier.net/canadianfhirbaselineprofilesca-core" TargetMode="External"/><Relationship Id="rId1" Type="http://schemas.openxmlformats.org/officeDocument/2006/relationships/slideLayout" Target="../slideLayouts/slideLayout2.xml"/><Relationship Id="rId4" Type="http://schemas.openxmlformats.org/officeDocument/2006/relationships/hyperlink" Target="https://simplifier.net/canadianfhirbaselineprofilesca-core/$manage/editkey?projectId=2614"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US Core">
            <a:extLst>
              <a:ext uri="{FF2B5EF4-FFF2-40B4-BE49-F238E27FC236}">
                <a16:creationId xmlns:a16="http://schemas.microsoft.com/office/drawing/2014/main" id="{0F69D6BC-ABB5-8040-BC09-273AF299607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r="83804"/>
          <a:stretch/>
        </p:blipFill>
        <p:spPr bwMode="auto">
          <a:xfrm>
            <a:off x="9539656" y="2057057"/>
            <a:ext cx="1844546" cy="2743405"/>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DF16B341-BB90-854F-9621-9514F2422D22}"/>
              </a:ext>
            </a:extLst>
          </p:cNvPr>
          <p:cNvSpPr>
            <a:spLocks noGrp="1"/>
          </p:cNvSpPr>
          <p:nvPr>
            <p:ph type="ctrTitle"/>
          </p:nvPr>
        </p:nvSpPr>
        <p:spPr>
          <a:xfrm>
            <a:off x="199473" y="443847"/>
            <a:ext cx="7134042" cy="2532465"/>
          </a:xfrm>
        </p:spPr>
        <p:txBody>
          <a:bodyPr anchor="b">
            <a:normAutofit/>
          </a:bodyPr>
          <a:lstStyle/>
          <a:p>
            <a:pPr algn="l"/>
            <a:r>
              <a:rPr lang="en-US" sz="5400" dirty="0"/>
              <a:t>CA-Baseline</a:t>
            </a:r>
            <a:br>
              <a:rPr lang="en-US" sz="5400" dirty="0"/>
            </a:br>
            <a:r>
              <a:rPr lang="en-US" sz="3600" dirty="0"/>
              <a:t>April 2024 Governance Call</a:t>
            </a:r>
            <a:endParaRPr lang="en-US" sz="5400" dirty="0"/>
          </a:p>
        </p:txBody>
      </p:sp>
      <p:pic>
        <p:nvPicPr>
          <p:cNvPr id="16" name="Picture 2" descr="US Core">
            <a:extLst>
              <a:ext uri="{FF2B5EF4-FFF2-40B4-BE49-F238E27FC236}">
                <a16:creationId xmlns:a16="http://schemas.microsoft.com/office/drawing/2014/main" id="{3E62D9BF-7D67-364B-B9B0-45C0A83597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16183"/>
          <a:stretch/>
        </p:blipFill>
        <p:spPr bwMode="auto">
          <a:xfrm>
            <a:off x="7333515" y="5153905"/>
            <a:ext cx="4582761" cy="131707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255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rtl="0" fontAlgn="ctr">
              <a:spcBef>
                <a:spcPts val="0"/>
              </a:spcBef>
              <a:spcAft>
                <a:spcPts val="0"/>
              </a:spcAft>
              <a:buFont typeface="Arial" panose="020B0604020202020204" pitchFamily="34" charset="0"/>
              <a:buChar char="•"/>
            </a:pPr>
            <a:r>
              <a:rPr lang="en-US" dirty="0">
                <a:effectLst/>
                <a:latin typeface="Calibri" panose="020F0502020204030204" pitchFamily="34" charset="0"/>
              </a:rPr>
              <a:t>Housekeeping: </a:t>
            </a:r>
          </a:p>
          <a:p>
            <a:pPr lvl="1" fontAlgn="ctr">
              <a:spcBef>
                <a:spcPts val="0"/>
              </a:spcBef>
            </a:pPr>
            <a:r>
              <a:rPr lang="en-US" sz="2000" dirty="0">
                <a:effectLst/>
                <a:latin typeface="Calibri" panose="020F0502020204030204" pitchFamily="34" charset="0"/>
              </a:rPr>
              <a:t>YouTube Playlist changed to Public: </a:t>
            </a:r>
            <a:r>
              <a:rPr lang="en-US" sz="2000" dirty="0">
                <a:effectLst/>
                <a:latin typeface="Calibri" panose="020F0502020204030204" pitchFamily="34" charset="0"/>
                <a:hlinkClick r:id="rId2"/>
              </a:rPr>
              <a:t>https://www.youtube.com/playlist?list=PLm8ff1Z6HoFTzBvcjJg9iRHTrvucbqEEQ</a:t>
            </a:r>
            <a:r>
              <a:rPr lang="en-US" sz="2000" dirty="0">
                <a:effectLst/>
                <a:latin typeface="Calibri" panose="020F0502020204030204" pitchFamily="34" charset="0"/>
              </a:rPr>
              <a:t> </a:t>
            </a:r>
          </a:p>
          <a:p>
            <a:pPr lvl="1" fontAlgn="ctr">
              <a:spcBef>
                <a:spcPts val="0"/>
              </a:spcBef>
            </a:pPr>
            <a:r>
              <a:rPr lang="en-US" sz="2000" dirty="0">
                <a:effectLst/>
                <a:latin typeface="Calibri" panose="020F0502020204030204" pitchFamily="34" charset="0"/>
                <a:hlinkClick r:id="rId3"/>
              </a:rPr>
              <a:t>https://infocentral.infoway-inforoute.ca/en/resources/docs/fhir/ca-baseline-materials</a:t>
            </a:r>
            <a:r>
              <a:rPr lang="en-US" sz="2000" dirty="0">
                <a:latin typeface="Calibri" panose="020F0502020204030204" pitchFamily="34" charset="0"/>
              </a:rPr>
              <a:t> &lt;- new place where historical </a:t>
            </a:r>
            <a:r>
              <a:rPr lang="en-US" sz="2000" dirty="0" err="1">
                <a:latin typeface="Calibri" panose="020F0502020204030204" pitchFamily="34" charset="0"/>
              </a:rPr>
              <a:t>Owncloud</a:t>
            </a:r>
            <a:r>
              <a:rPr lang="en-US" sz="2000" dirty="0">
                <a:latin typeface="Calibri" panose="020F0502020204030204" pitchFamily="34" charset="0"/>
              </a:rPr>
              <a:t> materials will be loaded</a:t>
            </a:r>
            <a:endParaRPr lang="en-US" sz="2000" dirty="0">
              <a:effectLst/>
              <a:latin typeface="Calibri" panose="020F0502020204030204" pitchFamily="34" charset="0"/>
            </a:endParaRPr>
          </a:p>
          <a:p>
            <a:pPr marL="457200" lvl="1" indent="0">
              <a:spcBef>
                <a:spcPts val="0"/>
              </a:spcBef>
              <a:buNone/>
            </a:pPr>
            <a:endParaRPr lang="en-US" sz="2000" dirty="0">
              <a:latin typeface="Calibri" panose="020F0502020204030204" pitchFamily="34" charset="0"/>
            </a:endParaRPr>
          </a:p>
          <a:p>
            <a:pPr>
              <a:spcBef>
                <a:spcPts val="0"/>
              </a:spcBef>
            </a:pPr>
            <a:r>
              <a:rPr lang="en-US" sz="2400" dirty="0">
                <a:latin typeface="Calibri" panose="020F0502020204030204" pitchFamily="34" charset="0"/>
              </a:rPr>
              <a:t>Topics for today (larger set of future topics carried forward in later slides)</a:t>
            </a:r>
            <a:endParaRPr lang="en-US" sz="2000" dirty="0">
              <a:latin typeface="Calibri" panose="020F0502020204030204" pitchFamily="34" charset="0"/>
            </a:endParaRPr>
          </a:p>
          <a:p>
            <a:pPr lvl="1">
              <a:spcBef>
                <a:spcPts val="0"/>
              </a:spcBef>
            </a:pPr>
            <a:r>
              <a:rPr lang="en-US" sz="2000" dirty="0">
                <a:latin typeface="Calibri" panose="020F0502020204030204" pitchFamily="34" charset="0"/>
              </a:rPr>
              <a:t>Identification of how we'd like to address potential changes that came out of review of CA Core (e.g., harmonizing around name invariant)</a:t>
            </a:r>
          </a:p>
          <a:p>
            <a:pPr lvl="1">
              <a:spcBef>
                <a:spcPts val="0"/>
              </a:spcBef>
            </a:pPr>
            <a:r>
              <a:rPr lang="en-US" sz="2000" dirty="0">
                <a:latin typeface="Calibri" panose="020F0502020204030204" pitchFamily="34" charset="0"/>
              </a:rPr>
              <a:t>Stub value set approach</a:t>
            </a:r>
          </a:p>
        </p:txBody>
      </p:sp>
    </p:spTree>
    <p:extLst>
      <p:ext uri="{BB962C8B-B14F-4D97-AF65-F5344CB8AC3E}">
        <p14:creationId xmlns:p14="http://schemas.microsoft.com/office/powerpoint/2010/main" val="26197706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FAB83-5764-0AC1-8F41-B51FADD0C5E8}"/>
              </a:ext>
            </a:extLst>
          </p:cNvPr>
          <p:cNvSpPr>
            <a:spLocks noGrp="1"/>
          </p:cNvSpPr>
          <p:nvPr>
            <p:ph type="title"/>
          </p:nvPr>
        </p:nvSpPr>
        <p:spPr/>
        <p:txBody>
          <a:bodyPr/>
          <a:lstStyle/>
          <a:p>
            <a:r>
              <a:rPr lang="en-US" dirty="0"/>
              <a:t>How/when to address items for Baseline uncovered through process?</a:t>
            </a:r>
          </a:p>
        </p:txBody>
      </p:sp>
      <p:sp>
        <p:nvSpPr>
          <p:cNvPr id="3" name="Content Placeholder 2">
            <a:extLst>
              <a:ext uri="{FF2B5EF4-FFF2-40B4-BE49-F238E27FC236}">
                <a16:creationId xmlns:a16="http://schemas.microsoft.com/office/drawing/2014/main" id="{1423040D-9A11-9AA1-8AC9-CB6CE2099843}"/>
              </a:ext>
            </a:extLst>
          </p:cNvPr>
          <p:cNvSpPr>
            <a:spLocks noGrp="1"/>
          </p:cNvSpPr>
          <p:nvPr>
            <p:ph idx="1"/>
          </p:nvPr>
        </p:nvSpPr>
        <p:spPr/>
        <p:txBody>
          <a:bodyPr>
            <a:normAutofit lnSpcReduction="10000"/>
          </a:bodyPr>
          <a:lstStyle/>
          <a:p>
            <a:pPr marL="0" indent="0">
              <a:buNone/>
            </a:pPr>
            <a:r>
              <a:rPr lang="en-US" dirty="0"/>
              <a:t>Through our Community Review of CA Core v0.1 we identified constraints in the baseline for relaxation – however we may not complete a community review of others materials every release.</a:t>
            </a:r>
          </a:p>
          <a:p>
            <a:pPr marL="0" indent="0">
              <a:buNone/>
            </a:pPr>
            <a:endParaRPr lang="en-US" dirty="0"/>
          </a:p>
          <a:p>
            <a:r>
              <a:rPr lang="en-US" dirty="0"/>
              <a:t>What about other differences we find in the future? What should be our process?</a:t>
            </a:r>
          </a:p>
          <a:p>
            <a:pPr lvl="1"/>
            <a:r>
              <a:rPr lang="en-US" dirty="0"/>
              <a:t>There may be things that are part of an ongoing cycle that as they are interpreted and implemented drive updates across the fabric of standards (e.g., Baseline, Core, domain specifications)</a:t>
            </a:r>
          </a:p>
          <a:p>
            <a:pPr lvl="1"/>
            <a:r>
              <a:rPr lang="en-US" dirty="0"/>
              <a:t>What do we want to do if we don’t do a community review of CA Core 0.2 profiles? </a:t>
            </a:r>
          </a:p>
          <a:p>
            <a:pPr lvl="1"/>
            <a:r>
              <a:rPr lang="en-US" dirty="0"/>
              <a:t>Should we review w/ every release, periodically, as issue log items are raised?</a:t>
            </a:r>
          </a:p>
        </p:txBody>
      </p:sp>
    </p:spTree>
    <p:extLst>
      <p:ext uri="{BB962C8B-B14F-4D97-AF65-F5344CB8AC3E}">
        <p14:creationId xmlns:p14="http://schemas.microsoft.com/office/powerpoint/2010/main" val="4401396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FAB83-5764-0AC1-8F41-B51FADD0C5E8}"/>
              </a:ext>
            </a:extLst>
          </p:cNvPr>
          <p:cNvSpPr>
            <a:spLocks noGrp="1"/>
          </p:cNvSpPr>
          <p:nvPr>
            <p:ph type="title"/>
          </p:nvPr>
        </p:nvSpPr>
        <p:spPr/>
        <p:txBody>
          <a:bodyPr/>
          <a:lstStyle/>
          <a:p>
            <a:r>
              <a:rPr lang="en-US" dirty="0"/>
              <a:t>Stub Value Sets</a:t>
            </a:r>
          </a:p>
        </p:txBody>
      </p:sp>
      <p:sp>
        <p:nvSpPr>
          <p:cNvPr id="3" name="Content Placeholder 2">
            <a:extLst>
              <a:ext uri="{FF2B5EF4-FFF2-40B4-BE49-F238E27FC236}">
                <a16:creationId xmlns:a16="http://schemas.microsoft.com/office/drawing/2014/main" id="{1423040D-9A11-9AA1-8AC9-CB6CE2099843}"/>
              </a:ext>
            </a:extLst>
          </p:cNvPr>
          <p:cNvSpPr>
            <a:spLocks noGrp="1"/>
          </p:cNvSpPr>
          <p:nvPr>
            <p:ph idx="1"/>
          </p:nvPr>
        </p:nvSpPr>
        <p:spPr/>
        <p:txBody>
          <a:bodyPr/>
          <a:lstStyle/>
          <a:p>
            <a:r>
              <a:rPr lang="en-US" dirty="0"/>
              <a:t>Previously implemented “stub value sets” to help improve experience for folks who would click the value set directly (w/o logging into Terminology Gateway first)</a:t>
            </a:r>
          </a:p>
          <a:p>
            <a:r>
              <a:rPr lang="en-US" dirty="0"/>
              <a:t>AB raised that they are using Practitioner/PractitionerRole until CA Core profiles stabilized further but some terminology in PR still doesn’t have a stub value set (some does)</a:t>
            </a:r>
          </a:p>
          <a:p>
            <a:r>
              <a:rPr lang="en-US" dirty="0"/>
              <a:t>Do we make that the approach for any terminology referenced in CA Baseline</a:t>
            </a:r>
            <a:r>
              <a:rPr lang="en-US"/>
              <a:t>? </a:t>
            </a:r>
            <a:endParaRPr lang="en-US" dirty="0"/>
          </a:p>
        </p:txBody>
      </p:sp>
    </p:spTree>
    <p:extLst>
      <p:ext uri="{BB962C8B-B14F-4D97-AF65-F5344CB8AC3E}">
        <p14:creationId xmlns:p14="http://schemas.microsoft.com/office/powerpoint/2010/main" val="37117902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FAB83-5764-0AC1-8F41-B51FADD0C5E8}"/>
              </a:ext>
            </a:extLst>
          </p:cNvPr>
          <p:cNvSpPr>
            <a:spLocks noGrp="1"/>
          </p:cNvSpPr>
          <p:nvPr>
            <p:ph type="title"/>
          </p:nvPr>
        </p:nvSpPr>
        <p:spPr/>
        <p:txBody>
          <a:bodyPr/>
          <a:lstStyle/>
          <a:p>
            <a:r>
              <a:rPr lang="en-US" dirty="0"/>
              <a:t>Lessons learned that we could apply towards balloting CA FHIR Baseline?</a:t>
            </a:r>
          </a:p>
        </p:txBody>
      </p:sp>
      <p:sp>
        <p:nvSpPr>
          <p:cNvPr id="3" name="Content Placeholder 2">
            <a:extLst>
              <a:ext uri="{FF2B5EF4-FFF2-40B4-BE49-F238E27FC236}">
                <a16:creationId xmlns:a16="http://schemas.microsoft.com/office/drawing/2014/main" id="{1423040D-9A11-9AA1-8AC9-CB6CE2099843}"/>
              </a:ext>
            </a:extLst>
          </p:cNvPr>
          <p:cNvSpPr>
            <a:spLocks noGrp="1"/>
          </p:cNvSpPr>
          <p:nvPr>
            <p:ph idx="1"/>
          </p:nvPr>
        </p:nvSpPr>
        <p:spPr>
          <a:xfrm>
            <a:off x="838200" y="1825625"/>
            <a:ext cx="10515600" cy="4667250"/>
          </a:xfrm>
        </p:spPr>
        <p:txBody>
          <a:bodyPr>
            <a:normAutofit fontScale="70000" lnSpcReduction="20000"/>
          </a:bodyPr>
          <a:lstStyle/>
          <a:p>
            <a:r>
              <a:rPr lang="en-US" dirty="0"/>
              <a:t>Span of profiles? Timing?</a:t>
            </a:r>
          </a:p>
          <a:p>
            <a:pPr lvl="1"/>
            <a:r>
              <a:rPr lang="en-US" dirty="0"/>
              <a:t>Timing when there are other ballots (HL7 Int, pan-Canadian specs, etc.) might make it difficult to get feedback on baseline (same reviewers across all)</a:t>
            </a:r>
          </a:p>
          <a:p>
            <a:pPr lvl="1"/>
            <a:r>
              <a:rPr lang="en-US" dirty="0"/>
              <a:t>Interdependencies/impact to other guides (e.g., if baseline version X imposed by Core Y, if dependent on value sets) </a:t>
            </a:r>
          </a:p>
          <a:p>
            <a:pPr lvl="2"/>
            <a:r>
              <a:rPr lang="en-US" dirty="0"/>
              <a:t>Would like to have highest dependency changes in </a:t>
            </a:r>
            <a:r>
              <a:rPr lang="en-US" dirty="0">
                <a:sym typeface="Wingdings" panose="05000000000000000000" pitchFamily="2" charset="2"/>
              </a:rPr>
              <a:t> if this accomplished with packaging, does this change how ballot would be approached by baseline</a:t>
            </a:r>
          </a:p>
          <a:p>
            <a:pPr lvl="3"/>
            <a:r>
              <a:rPr lang="en-US" dirty="0"/>
              <a:t>Depends on what packaging is being used for (e.g., getting patches in vs formal published versions that infer additional meaning or that introduce breaking changes)</a:t>
            </a:r>
          </a:p>
          <a:p>
            <a:pPr lvl="1"/>
            <a:r>
              <a:rPr lang="en-US" dirty="0"/>
              <a:t>Because goal is to broaden exposure beyond folks who have been actively engaged in the baseline – the timing it takes for them to get up to speed with the specification should be considered (because many of those engaged in baseline to date may already have been shaping it through calls &amp; community issues) </a:t>
            </a:r>
          </a:p>
          <a:p>
            <a:r>
              <a:rPr lang="en-US" dirty="0"/>
              <a:t>Community Review? Facilitation? Disposition cycle?</a:t>
            </a:r>
          </a:p>
          <a:p>
            <a:pPr lvl="1"/>
            <a:r>
              <a:rPr lang="en-US" dirty="0"/>
              <a:t>Would need some capacity to track down folks for disposition calls if we hosted them as a CA Baseline (e.g., </a:t>
            </a:r>
            <a:r>
              <a:rPr lang="en-US" dirty="0" err="1"/>
              <a:t>equiv</a:t>
            </a:r>
            <a:r>
              <a:rPr lang="en-US" dirty="0"/>
              <a:t> to discuss in person)</a:t>
            </a:r>
          </a:p>
          <a:p>
            <a:pPr lvl="2"/>
            <a:r>
              <a:rPr lang="en-US" dirty="0"/>
              <a:t>posting a schedule might be a way of dealing with that with our current capacity challenge w/ volunteers</a:t>
            </a:r>
          </a:p>
          <a:p>
            <a:pPr lvl="2"/>
            <a:r>
              <a:rPr lang="en-US" dirty="0"/>
              <a:t>Could have our </a:t>
            </a:r>
            <a:r>
              <a:rPr lang="en-US" dirty="0" err="1"/>
              <a:t>friday</a:t>
            </a:r>
            <a:r>
              <a:rPr lang="en-US" dirty="0"/>
              <a:t> calls ahead of time to triage what goes into the schedule (starting this way anticipating it scales)</a:t>
            </a:r>
          </a:p>
          <a:p>
            <a:r>
              <a:rPr lang="en-US" dirty="0"/>
              <a:t>Ballot sheets &amp; technology? What else?</a:t>
            </a:r>
          </a:p>
          <a:p>
            <a:pPr lvl="1"/>
            <a:r>
              <a:rPr lang="en-US" dirty="0"/>
              <a:t>Initially (if low feedback) the spreadsheets may help streamline the process in the beginning for triage-</a:t>
            </a:r>
            <a:r>
              <a:rPr lang="en-US" dirty="0" err="1"/>
              <a:t>rs</a:t>
            </a:r>
            <a:r>
              <a:rPr lang="en-US" dirty="0"/>
              <a:t> (but hybridization may be more helpful once feedback grows high in volume) – targeted audience should be considered for who we want to provide feedback to the baseline</a:t>
            </a:r>
          </a:p>
        </p:txBody>
      </p:sp>
    </p:spTree>
    <p:extLst>
      <p:ext uri="{BB962C8B-B14F-4D97-AF65-F5344CB8AC3E}">
        <p14:creationId xmlns:p14="http://schemas.microsoft.com/office/powerpoint/2010/main" val="34447950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DAFDEA-7DDC-066F-B2C1-DF7C2082DBF9}"/>
              </a:ext>
            </a:extLst>
          </p:cNvPr>
          <p:cNvSpPr>
            <a:spLocks noGrp="1"/>
          </p:cNvSpPr>
          <p:nvPr>
            <p:ph type="title"/>
          </p:nvPr>
        </p:nvSpPr>
        <p:spPr/>
        <p:txBody>
          <a:bodyPr/>
          <a:lstStyle/>
          <a:p>
            <a:r>
              <a:rPr lang="en-US" dirty="0" err="1"/>
              <a:t>Owncloud</a:t>
            </a:r>
            <a:endParaRPr lang="en-US" dirty="0"/>
          </a:p>
        </p:txBody>
      </p:sp>
      <p:sp>
        <p:nvSpPr>
          <p:cNvPr id="3" name="Content Placeholder 2">
            <a:extLst>
              <a:ext uri="{FF2B5EF4-FFF2-40B4-BE49-F238E27FC236}">
                <a16:creationId xmlns:a16="http://schemas.microsoft.com/office/drawing/2014/main" id="{E2CBFC8F-8338-ECC3-EC1B-9802DE07E296}"/>
              </a:ext>
            </a:extLst>
          </p:cNvPr>
          <p:cNvSpPr>
            <a:spLocks noGrp="1"/>
          </p:cNvSpPr>
          <p:nvPr>
            <p:ph idx="1"/>
          </p:nvPr>
        </p:nvSpPr>
        <p:spPr/>
        <p:txBody>
          <a:bodyPr>
            <a:normAutofit fontScale="77500" lnSpcReduction="20000"/>
          </a:bodyPr>
          <a:lstStyle/>
          <a:p>
            <a:r>
              <a:rPr lang="en-US" dirty="0"/>
              <a:t>New public link:</a:t>
            </a:r>
            <a:r>
              <a:rPr lang="en-US" sz="1800" dirty="0">
                <a:effectLst/>
                <a:latin typeface="Calibri" panose="020F0502020204030204" pitchFamily="34" charset="0"/>
                <a:hlinkClick r:id="rId2"/>
              </a:rPr>
              <a:t>https://storage.infoway-inforoute.ca/index.php/s/PgsnnhYm6iaabLk</a:t>
            </a:r>
            <a:endParaRPr lang="en-US" sz="1800" dirty="0">
              <a:latin typeface="Calibri" panose="020F0502020204030204" pitchFamily="34" charset="0"/>
            </a:endParaRPr>
          </a:p>
          <a:p>
            <a:pPr lvl="1"/>
            <a:r>
              <a:rPr lang="en-US" dirty="0"/>
              <a:t>Challenge over last few weeks as </a:t>
            </a:r>
            <a:r>
              <a:rPr lang="en-US" dirty="0" err="1"/>
              <a:t>ownclouder</a:t>
            </a:r>
            <a:r>
              <a:rPr lang="en-US" dirty="0"/>
              <a:t> folder intended for point in time collaboration / offload rather than persistent storage</a:t>
            </a:r>
          </a:p>
          <a:p>
            <a:pPr lvl="1"/>
            <a:r>
              <a:rPr lang="en-US" dirty="0"/>
              <a:t>Automatic Refresh/Time-out will could happen again in future</a:t>
            </a:r>
          </a:p>
          <a:p>
            <a:pPr marL="457200" lvl="1" indent="0">
              <a:buNone/>
            </a:pPr>
            <a:endParaRPr lang="en-US" sz="1400" dirty="0">
              <a:latin typeface="Calibri" panose="020F0502020204030204" pitchFamily="34" charset="0"/>
            </a:endParaRPr>
          </a:p>
          <a:p>
            <a:r>
              <a:rPr lang="en-US" dirty="0"/>
              <a:t>Now that we’re hosting recordings on our </a:t>
            </a:r>
            <a:r>
              <a:rPr lang="en-US" dirty="0" err="1"/>
              <a:t>youtube</a:t>
            </a:r>
            <a:r>
              <a:rPr lang="en-US" dirty="0"/>
              <a:t> channel, </a:t>
            </a:r>
            <a:r>
              <a:rPr lang="en-US" dirty="0" err="1"/>
              <a:t>owncloud</a:t>
            </a:r>
            <a:r>
              <a:rPr lang="en-US" dirty="0"/>
              <a:t> has largely been used (every few months) for special topic presentation uploads</a:t>
            </a:r>
          </a:p>
          <a:p>
            <a:endParaRPr lang="en-US" dirty="0"/>
          </a:p>
          <a:p>
            <a:r>
              <a:rPr lang="en-US" dirty="0"/>
              <a:t>Should we port everything over to Infocentral for storage and just load any special topic presentations to the Infocentral FHIR Implementers -&gt; CA Baseline Profiling Folder?</a:t>
            </a:r>
          </a:p>
          <a:p>
            <a:pPr lvl="1"/>
            <a:r>
              <a:rPr lang="en-US" dirty="0"/>
              <a:t>Natural behavior (folks look for other documents that place)</a:t>
            </a:r>
          </a:p>
          <a:p>
            <a:r>
              <a:rPr lang="en-US" dirty="0"/>
              <a:t> </a:t>
            </a:r>
            <a:r>
              <a:rPr lang="en-US" sz="2800" dirty="0">
                <a:effectLst/>
                <a:latin typeface="Calibri" panose="020F0502020204030204" pitchFamily="34" charset="0"/>
                <a:hlinkClick r:id="rId3"/>
              </a:rPr>
              <a:t>https://infocentral.infoway-inforoute.ca/en/resources/docs/fhir/ca-baseline-materials</a:t>
            </a:r>
            <a:r>
              <a:rPr lang="en-US" sz="2800" dirty="0">
                <a:latin typeface="Calibri" panose="020F0502020204030204" pitchFamily="34" charset="0"/>
              </a:rPr>
              <a:t> </a:t>
            </a:r>
            <a:r>
              <a:rPr lang="en-US" dirty="0"/>
              <a:t>Sheridan will begin porting information, we’ll have the folder link on future call housekeeping, and forum post, following that we can have the </a:t>
            </a:r>
            <a:r>
              <a:rPr lang="en-US" dirty="0" err="1"/>
              <a:t>owncloud</a:t>
            </a:r>
            <a:r>
              <a:rPr lang="en-US" dirty="0"/>
              <a:t> link dismissed</a:t>
            </a:r>
          </a:p>
        </p:txBody>
      </p:sp>
    </p:spTree>
    <p:extLst>
      <p:ext uri="{BB962C8B-B14F-4D97-AF65-F5344CB8AC3E}">
        <p14:creationId xmlns:p14="http://schemas.microsoft.com/office/powerpoint/2010/main" val="33889751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FAB83-5764-0AC1-8F41-B51FADD0C5E8}"/>
              </a:ext>
            </a:extLst>
          </p:cNvPr>
          <p:cNvSpPr>
            <a:spLocks noGrp="1"/>
          </p:cNvSpPr>
          <p:nvPr>
            <p:ph type="title"/>
          </p:nvPr>
        </p:nvSpPr>
        <p:spPr/>
        <p:txBody>
          <a:bodyPr/>
          <a:lstStyle/>
          <a:p>
            <a:r>
              <a:rPr lang="en-US" dirty="0"/>
              <a:t>Simplifier URL &amp; Canonical URL</a:t>
            </a:r>
          </a:p>
        </p:txBody>
      </p:sp>
      <p:sp>
        <p:nvSpPr>
          <p:cNvPr id="3" name="Content Placeholder 2">
            <a:extLst>
              <a:ext uri="{FF2B5EF4-FFF2-40B4-BE49-F238E27FC236}">
                <a16:creationId xmlns:a16="http://schemas.microsoft.com/office/drawing/2014/main" id="{1423040D-9A11-9AA1-8AC9-CB6CE2099843}"/>
              </a:ext>
            </a:extLst>
          </p:cNvPr>
          <p:cNvSpPr>
            <a:spLocks noGrp="1"/>
          </p:cNvSpPr>
          <p:nvPr>
            <p:ph idx="1"/>
          </p:nvPr>
        </p:nvSpPr>
        <p:spPr/>
        <p:txBody>
          <a:bodyPr>
            <a:normAutofit fontScale="47500" lnSpcReduction="20000"/>
          </a:bodyPr>
          <a:lstStyle/>
          <a:p>
            <a:r>
              <a:rPr lang="en-US" dirty="0">
                <a:hlinkClick r:id="rId2"/>
              </a:rPr>
              <a:t>https://simplifier.net/canadianfhirbaselineprofilesca-core</a:t>
            </a:r>
            <a:r>
              <a:rPr lang="en-US" dirty="0"/>
              <a:t> </a:t>
            </a:r>
          </a:p>
          <a:p>
            <a:pPr lvl="1"/>
            <a:r>
              <a:rPr lang="en-US" dirty="0"/>
              <a:t>Previously scrubbed all notion of Core from guide &amp; pages, project url remains</a:t>
            </a:r>
          </a:p>
          <a:p>
            <a:pPr lvl="1"/>
            <a:r>
              <a:rPr lang="en-US" dirty="0"/>
              <a:t>People still confused about baseline and core, however folks used to finding our project through the old hyperlink</a:t>
            </a:r>
          </a:p>
          <a:p>
            <a:pPr lvl="1"/>
            <a:r>
              <a:rPr lang="en-US" dirty="0"/>
              <a:t>Have a chance to improve project page name to provide clarity: </a:t>
            </a:r>
            <a:r>
              <a:rPr lang="en-US" dirty="0">
                <a:hlinkClick r:id="rId3"/>
              </a:rPr>
              <a:t>https://simplifier.net/CABaseline</a:t>
            </a:r>
            <a:endParaRPr lang="en-US" dirty="0"/>
          </a:p>
          <a:p>
            <a:pPr lvl="1"/>
            <a:r>
              <a:rPr lang="en-US" strike="sngStrike" dirty="0"/>
              <a:t> Not closing down the old url entirely but putting a note indicating the project has moved – archiving “old project” </a:t>
            </a:r>
          </a:p>
          <a:p>
            <a:pPr lvl="2"/>
            <a:r>
              <a:rPr lang="en-US" strike="sngStrike" dirty="0"/>
              <a:t>Options to avoid confusion in future readers who find</a:t>
            </a:r>
          </a:p>
          <a:p>
            <a:pPr lvl="3"/>
            <a:r>
              <a:rPr lang="en-US" strike="sngStrike" dirty="0"/>
              <a:t>Setting “retired” on our profiles </a:t>
            </a:r>
          </a:p>
          <a:p>
            <a:pPr lvl="3"/>
            <a:r>
              <a:rPr lang="en-US" strike="sngStrike" dirty="0"/>
              <a:t>Removing the artefacts from the </a:t>
            </a:r>
            <a:r>
              <a:rPr lang="en-US" strike="sngStrike" dirty="0">
                <a:hlinkClick r:id="rId2"/>
              </a:rPr>
              <a:t>https://simplifier.net/canadianfhirbaselineprofilesca-core</a:t>
            </a:r>
            <a:r>
              <a:rPr lang="en-US" strike="sngStrike" dirty="0"/>
              <a:t> after they are moved to </a:t>
            </a:r>
          </a:p>
          <a:p>
            <a:pPr lvl="1"/>
            <a:r>
              <a:rPr lang="en-US" strike="sngStrike" dirty="0"/>
              <a:t>Will need to get beta status fields feature added to new project</a:t>
            </a:r>
          </a:p>
          <a:p>
            <a:pPr lvl="1"/>
            <a:r>
              <a:rPr lang="en-US" strike="sngStrike" dirty="0"/>
              <a:t>Need to ask </a:t>
            </a:r>
            <a:r>
              <a:rPr lang="en-US" strike="sngStrike" dirty="0" err="1"/>
              <a:t>firely</a:t>
            </a:r>
            <a:r>
              <a:rPr lang="en-US" strike="sngStrike" dirty="0"/>
              <a:t> if we can port the profile history and package history and maintain the same packaging id</a:t>
            </a:r>
          </a:p>
          <a:p>
            <a:pPr lvl="1"/>
            <a:r>
              <a:rPr lang="en-US" strike="sngStrike" dirty="0"/>
              <a:t>Will help tie things when we host a ballot version in the directory of published versions in the future (that includes the package for that version)</a:t>
            </a:r>
          </a:p>
          <a:p>
            <a:pPr lvl="1"/>
            <a:r>
              <a:rPr lang="en-US" dirty="0">
                <a:hlinkClick r:id="rId4"/>
              </a:rPr>
              <a:t>https://simplifier.net/canadianfhirbaselineprofilesca-core/$manage/editkey?projectId=2614</a:t>
            </a:r>
            <a:r>
              <a:rPr lang="en-US" dirty="0"/>
              <a:t> – can change url of project </a:t>
            </a:r>
          </a:p>
          <a:p>
            <a:pPr lvl="1"/>
            <a:endParaRPr lang="en-US" dirty="0"/>
          </a:p>
          <a:p>
            <a:pPr lvl="1"/>
            <a:endParaRPr lang="en-US" dirty="0"/>
          </a:p>
          <a:p>
            <a:pPr lvl="2"/>
            <a:endParaRPr lang="en-US" dirty="0"/>
          </a:p>
          <a:p>
            <a:r>
              <a:rPr lang="en-US" dirty="0"/>
              <a:t>Still need to change our canonical url (discussions in Dec to resume)</a:t>
            </a:r>
          </a:p>
          <a:p>
            <a:pPr lvl="1"/>
            <a:r>
              <a:rPr lang="en-US" dirty="0"/>
              <a:t>We have hl7canada.ca domain, began discussions of hl7.ca</a:t>
            </a:r>
          </a:p>
          <a:p>
            <a:pPr lvl="2"/>
            <a:r>
              <a:rPr lang="en-US" dirty="0"/>
              <a:t>Decision on which one put to HL7 Canada in next few weeks, will also discuss redirection/landing page w/ Infoway</a:t>
            </a:r>
          </a:p>
          <a:p>
            <a:pPr lvl="1"/>
            <a:r>
              <a:rPr lang="en-US" dirty="0"/>
              <a:t>Predictability will be important </a:t>
            </a:r>
          </a:p>
          <a:p>
            <a:pPr lvl="1"/>
            <a:r>
              <a:rPr lang="en-US" dirty="0"/>
              <a:t>Some code change (pointers in profiles, impose users in profiles) will need to coordinate with other releases* (profiles/guides/software)</a:t>
            </a:r>
          </a:p>
          <a:p>
            <a:pPr lvl="2"/>
            <a:r>
              <a:rPr lang="en-US" dirty="0"/>
              <a:t>*Packaging will allow folks to shift when they are available </a:t>
            </a:r>
          </a:p>
          <a:p>
            <a:pPr lvl="2"/>
            <a:r>
              <a:rPr lang="en-US" dirty="0"/>
              <a:t>Decision about what the new canonicals will need to be made before the May WGM and before any ballot of CA Baseline </a:t>
            </a:r>
          </a:p>
          <a:p>
            <a:pPr lvl="2"/>
            <a:endParaRPr lang="en-US" dirty="0"/>
          </a:p>
        </p:txBody>
      </p:sp>
    </p:spTree>
    <p:extLst>
      <p:ext uri="{BB962C8B-B14F-4D97-AF65-F5344CB8AC3E}">
        <p14:creationId xmlns:p14="http://schemas.microsoft.com/office/powerpoint/2010/main" val="113728089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2136C0-1971-4392-ADFD-7F65C22DCEF2}"/>
              </a:ext>
            </a:extLst>
          </p:cNvPr>
          <p:cNvSpPr>
            <a:spLocks noGrp="1"/>
          </p:cNvSpPr>
          <p:nvPr>
            <p:ph type="title"/>
          </p:nvPr>
        </p:nvSpPr>
        <p:spPr/>
        <p:txBody>
          <a:bodyPr/>
          <a:lstStyle/>
          <a:p>
            <a:r>
              <a:rPr lang="en-US" dirty="0"/>
              <a:t>Potential Topics for Resumed Series</a:t>
            </a:r>
          </a:p>
        </p:txBody>
      </p:sp>
      <p:sp>
        <p:nvSpPr>
          <p:cNvPr id="3" name="Content Placeholder 2">
            <a:extLst>
              <a:ext uri="{FF2B5EF4-FFF2-40B4-BE49-F238E27FC236}">
                <a16:creationId xmlns:a16="http://schemas.microsoft.com/office/drawing/2014/main" id="{3E4FBE9C-3113-48B8-AD7B-C730FC4A799F}"/>
              </a:ext>
            </a:extLst>
          </p:cNvPr>
          <p:cNvSpPr>
            <a:spLocks noGrp="1"/>
          </p:cNvSpPr>
          <p:nvPr>
            <p:ph idx="1"/>
          </p:nvPr>
        </p:nvSpPr>
        <p:spPr>
          <a:xfrm>
            <a:off x="838200" y="1825625"/>
            <a:ext cx="10515600" cy="4667250"/>
          </a:xfrm>
        </p:spPr>
        <p:txBody>
          <a:bodyPr>
            <a:normAutofit/>
          </a:bodyPr>
          <a:lstStyle/>
          <a:p>
            <a:pPr lvl="1">
              <a:spcBef>
                <a:spcPts val="0"/>
              </a:spcBef>
            </a:pPr>
            <a:r>
              <a:rPr lang="en-US" sz="2000" dirty="0">
                <a:solidFill>
                  <a:schemeClr val="accent6"/>
                </a:solidFill>
                <a:latin typeface="Calibri" panose="020F0502020204030204" pitchFamily="34" charset="0"/>
              </a:rPr>
              <a:t>Lessons Learned from recent ballot that we could apply to future CA FHIR Baseline Ballot(s)</a:t>
            </a:r>
          </a:p>
          <a:p>
            <a:pPr lvl="1">
              <a:spcBef>
                <a:spcPts val="0"/>
              </a:spcBef>
            </a:pPr>
            <a:r>
              <a:rPr lang="en-US" sz="2000" dirty="0">
                <a:latin typeface="Calibri" panose="020F0502020204030204" pitchFamily="34" charset="0"/>
              </a:rPr>
              <a:t>Identification of how we'd like to address potential changes that came out of review of CA Core (e.g., harmonizing around name invariant)</a:t>
            </a:r>
          </a:p>
          <a:p>
            <a:pPr lvl="1">
              <a:spcBef>
                <a:spcPts val="0"/>
              </a:spcBef>
            </a:pPr>
            <a:r>
              <a:rPr lang="en-US" sz="2000" dirty="0">
                <a:solidFill>
                  <a:schemeClr val="accent6"/>
                </a:solidFill>
                <a:latin typeface="Calibri" panose="020F0502020204030204" pitchFamily="34" charset="0"/>
              </a:rPr>
              <a:t>Simplifier Project URL &amp; Canonical URL Changes?</a:t>
            </a:r>
          </a:p>
          <a:p>
            <a:pPr lvl="1">
              <a:spcBef>
                <a:spcPts val="0"/>
              </a:spcBef>
            </a:pPr>
            <a:r>
              <a:rPr lang="en-US" sz="2000" dirty="0">
                <a:latin typeface="Calibri" panose="020F0502020204030204" pitchFamily="34" charset="0"/>
              </a:rPr>
              <a:t>Stub value set approach</a:t>
            </a:r>
          </a:p>
          <a:p>
            <a:pPr lvl="1">
              <a:spcBef>
                <a:spcPts val="0"/>
              </a:spcBef>
            </a:pPr>
            <a:r>
              <a:rPr lang="en-US" sz="2000" dirty="0">
                <a:solidFill>
                  <a:schemeClr val="accent6"/>
                </a:solidFill>
                <a:latin typeface="Calibri" panose="020F0502020204030204" pitchFamily="34" charset="0"/>
              </a:rPr>
              <a:t>Community Issue items (new item added in Feb)</a:t>
            </a:r>
          </a:p>
          <a:p>
            <a:pPr lvl="1">
              <a:spcBef>
                <a:spcPts val="0"/>
              </a:spcBef>
            </a:pPr>
            <a:r>
              <a:rPr lang="en-US" sz="2000" dirty="0">
                <a:latin typeface="Calibri" panose="020F0502020204030204" pitchFamily="34" charset="0"/>
              </a:rPr>
              <a:t>Reconnecting to current state w/ roadmap diagram and prior questions (agenda item over next few months)</a:t>
            </a:r>
          </a:p>
          <a:p>
            <a:pPr lvl="1">
              <a:spcBef>
                <a:spcPts val="0"/>
              </a:spcBef>
            </a:pPr>
            <a:r>
              <a:rPr lang="en-US" sz="2000" dirty="0">
                <a:solidFill>
                  <a:schemeClr val="accent1"/>
                </a:solidFill>
                <a:latin typeface="Calibri" panose="020F0502020204030204" pitchFamily="34" charset="0"/>
              </a:rPr>
              <a:t>Language translations &amp; incorporation in the ValueSets/CodeSystems (may be a good hybrid topics with terminology WG) with lens of valueSets from the baseline (what it looks like/how it’s used in profile &amp; users)</a:t>
            </a:r>
          </a:p>
          <a:p>
            <a:pPr lvl="1">
              <a:spcBef>
                <a:spcPts val="0"/>
              </a:spcBef>
            </a:pPr>
            <a:r>
              <a:rPr lang="en-US" sz="2000" dirty="0">
                <a:latin typeface="Calibri" panose="020F0502020204030204" pitchFamily="34" charset="0"/>
              </a:rPr>
              <a:t>Return to discussion around MS/Obligations as a baseline specification – check back in with other bases &amp; cores on structured expectations &amp; guidance</a:t>
            </a:r>
          </a:p>
          <a:p>
            <a:pPr lvl="1">
              <a:spcBef>
                <a:spcPts val="0"/>
              </a:spcBef>
            </a:pPr>
            <a:r>
              <a:rPr lang="en-US" sz="2000" dirty="0">
                <a:latin typeface="Calibri" panose="020F0502020204030204" pitchFamily="34" charset="0"/>
              </a:rPr>
              <a:t>What is CA Baseline group scope in relationship to CA Core </a:t>
            </a:r>
          </a:p>
          <a:p>
            <a:pPr lvl="1">
              <a:spcBef>
                <a:spcPts val="0"/>
              </a:spcBef>
            </a:pPr>
            <a:r>
              <a:rPr lang="en-US" sz="2000" dirty="0">
                <a:solidFill>
                  <a:schemeClr val="accent1"/>
                </a:solidFill>
                <a:latin typeface="Calibri" panose="020F0502020204030204" pitchFamily="34" charset="0"/>
              </a:rPr>
              <a:t>Explore whether our guide for ballot of CA Baseline should be made in simplifier (guide version publishing) or through the IGP process</a:t>
            </a:r>
          </a:p>
        </p:txBody>
      </p:sp>
    </p:spTree>
    <p:extLst>
      <p:ext uri="{BB962C8B-B14F-4D97-AF65-F5344CB8AC3E}">
        <p14:creationId xmlns:p14="http://schemas.microsoft.com/office/powerpoint/2010/main" val="18010373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e0793d39-0939-496d-b129-198edd916feb}" enabled="0" method="" siteId="{e0793d39-0939-496d-b129-198edd916feb}" removed="1"/>
</clbl:labelList>
</file>

<file path=docProps/app.xml><?xml version="1.0" encoding="utf-8"?>
<Properties xmlns="http://schemas.openxmlformats.org/officeDocument/2006/extended-properties" xmlns:vt="http://schemas.openxmlformats.org/officeDocument/2006/docPropsVTypes">
  <TotalTime>4152</TotalTime>
  <Words>1301</Words>
  <Application>Microsoft Office PowerPoint</Application>
  <PresentationFormat>Widescreen</PresentationFormat>
  <Paragraphs>78</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Wingdings</vt:lpstr>
      <vt:lpstr>Office Theme</vt:lpstr>
      <vt:lpstr>CA-Baseline April 2024 Governance Call</vt:lpstr>
      <vt:lpstr>Agenda</vt:lpstr>
      <vt:lpstr>How/when to address items for Baseline uncovered through process?</vt:lpstr>
      <vt:lpstr>Stub Value Sets</vt:lpstr>
      <vt:lpstr>Lessons learned that we could apply towards balloting CA FHIR Baseline?</vt:lpstr>
      <vt:lpstr>Owncloud</vt:lpstr>
      <vt:lpstr>Simplifier URL &amp; Canonical URL</vt:lpstr>
      <vt:lpstr>Potential Topics for Resumed Series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CA-Baseline October Governance Call</dc:title>
  <dc:creator>Cook, Sheridan</dc:creator>
  <cp:lastModifiedBy>Michael Savage</cp:lastModifiedBy>
  <cp:revision>32</cp:revision>
  <dcterms:created xsi:type="dcterms:W3CDTF">2022-10-14T17:58:45Z</dcterms:created>
  <dcterms:modified xsi:type="dcterms:W3CDTF">2024-04-26T19:30:01Z</dcterms:modified>
</cp:coreProperties>
</file>