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8"/>
  </p:notesMasterIdLst>
  <p:sldIdLst>
    <p:sldId id="284" r:id="rId2"/>
    <p:sldId id="330" r:id="rId3"/>
    <p:sldId id="364" r:id="rId4"/>
    <p:sldId id="367" r:id="rId5"/>
    <p:sldId id="345" r:id="rId6"/>
    <p:sldId id="426" r:id="rId7"/>
    <p:sldId id="424" r:id="rId8"/>
    <p:sldId id="425" r:id="rId9"/>
    <p:sldId id="321" r:id="rId10"/>
    <p:sldId id="366" r:id="rId11"/>
    <p:sldId id="344" r:id="rId12"/>
    <p:sldId id="365" r:id="rId13"/>
    <p:sldId id="340" r:id="rId14"/>
    <p:sldId id="368" r:id="rId15"/>
    <p:sldId id="423" r:id="rId16"/>
    <p:sldId id="335" r:id="rId17"/>
  </p:sldIdLst>
  <p:sldSz cx="9144000" cy="5143500" type="screen16x9"/>
  <p:notesSz cx="6858000" cy="9144000"/>
  <p:embeddedFontLst>
    <p:embeddedFont>
      <p:font typeface="Helvetica Neue" panose="020B0604020202020204" charset="0"/>
      <p:regular r:id="rId19"/>
      <p:bold r:id="rId20"/>
      <p:italic r:id="rId21"/>
      <p:boldItalic r:id="rId22"/>
    </p:embeddedFont>
    <p:embeddedFont>
      <p:font typeface="Helvetica Neue Light" panose="020B0604020202020204" charset="0"/>
      <p:regular r:id="rId23"/>
      <p:bold r:id="rId24"/>
      <p:italic r:id="rId25"/>
      <p:boldItalic r:id="rId26"/>
    </p:embeddedFont>
  </p:embeddedFontLst>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Canada Health Infoway" id="{30BADA36-A467-4704-BBDC-6B182C540F4B}">
          <p14:sldIdLst>
            <p14:sldId id="284"/>
            <p14:sldId id="330"/>
            <p14:sldId id="364"/>
            <p14:sldId id="367"/>
            <p14:sldId id="345"/>
            <p14:sldId id="426"/>
            <p14:sldId id="424"/>
            <p14:sldId id="425"/>
            <p14:sldId id="321"/>
            <p14:sldId id="366"/>
            <p14:sldId id="344"/>
            <p14:sldId id="365"/>
            <p14:sldId id="340"/>
            <p14:sldId id="368"/>
            <p14:sldId id="423"/>
            <p14:sldId id="33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81F2D"/>
    <a:srgbClr val="E02E3B"/>
    <a:srgbClr val="E1E1E1"/>
    <a:srgbClr val="171717"/>
    <a:srgbClr val="1A1919"/>
    <a:srgbClr val="515151"/>
    <a:srgbClr val="2B2C2B"/>
    <a:srgbClr val="555655"/>
    <a:srgbClr val="E02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4C3C2611-4C71-4FC5-86AE-919BDF0F9419}" styleName="">
    <a:tblBg/>
    <a:wholeTbl>
      <a:tcTxStyle b="off" i="off">
        <a:font>
          <a:latin typeface="Helvetica Neue Light"/>
          <a:ea typeface="Helvetica Neue Light"/>
          <a:cs typeface="Helvetica Neue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Neue Light"/>
          <a:ea typeface="Helvetica Neue Light"/>
          <a:cs typeface="Helvetica Neue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Neue Light"/>
          <a:ea typeface="Helvetica Neue Light"/>
          <a:cs typeface="Helvetica Neue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Neue Light"/>
          <a:ea typeface="Helvetica Neue Light"/>
          <a:cs typeface="Helvetica Neue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Neue Light"/>
          <a:ea typeface="Helvetica Neue Light"/>
          <a:cs typeface="Helvetica Neue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Neue Light"/>
          <a:ea typeface="Helvetica Neue Light"/>
          <a:cs typeface="Helvetica Neue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Neue Light"/>
          <a:ea typeface="Helvetica Neue Light"/>
          <a:cs typeface="Helvetica Neue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31" autoAdjust="0"/>
    <p:restoredTop sz="90741" autoAdjust="0"/>
  </p:normalViewPr>
  <p:slideViewPr>
    <p:cSldViewPr snapToGrid="0" snapToObjects="1">
      <p:cViewPr varScale="1">
        <p:scale>
          <a:sx n="92" d="100"/>
          <a:sy n="92" d="100"/>
        </p:scale>
        <p:origin x="464" y="52"/>
      </p:cViewPr>
      <p:guideLst>
        <p:guide orient="horz" pos="162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3" Type="http://schemas.openxmlformats.org/officeDocument/2006/relationships/slide" Target="slides/slide5.xml"/><Relationship Id="rId7" Type="http://schemas.openxmlformats.org/officeDocument/2006/relationships/slide" Target="slides/slide11.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9.xml"/><Relationship Id="rId11" Type="http://schemas.openxmlformats.org/officeDocument/2006/relationships/slide" Target="slides/slide16.xml"/><Relationship Id="rId5" Type="http://schemas.openxmlformats.org/officeDocument/2006/relationships/slide" Target="slides/slide8.xml"/><Relationship Id="rId10" Type="http://schemas.openxmlformats.org/officeDocument/2006/relationships/slide" Target="slides/slide14.xml"/><Relationship Id="rId4" Type="http://schemas.openxmlformats.org/officeDocument/2006/relationships/slide" Target="slides/slide6.xml"/><Relationship Id="rId9"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EF9BE4-6095-4CC5-8857-B03C9FCB9A8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CA"/>
        </a:p>
      </dgm:t>
    </dgm:pt>
    <dgm:pt modelId="{956B6CFE-F4B3-45B6-8E2E-1CEE15CBF13E}">
      <dgm:prSet phldrT="[Texte]"/>
      <dgm:spPr/>
      <dgm:t>
        <a:bodyPr/>
        <a:lstStyle/>
        <a:p>
          <a:r>
            <a:rPr lang="en-US" dirty="0" err="1"/>
            <a:t>VaccineAdministeredCode</a:t>
          </a:r>
          <a:endParaRPr lang="en-CA" dirty="0"/>
        </a:p>
      </dgm:t>
    </dgm:pt>
    <dgm:pt modelId="{E3264369-36EE-4581-971D-0A02E2C2E21B}" type="parTrans" cxnId="{A4ECCD76-F6BB-41D8-9172-D8545C71EA00}">
      <dgm:prSet/>
      <dgm:spPr/>
      <dgm:t>
        <a:bodyPr/>
        <a:lstStyle/>
        <a:p>
          <a:endParaRPr lang="en-CA"/>
        </a:p>
      </dgm:t>
    </dgm:pt>
    <dgm:pt modelId="{E067B3FF-74AF-448F-A5E5-B4E3BF45687B}" type="sibTrans" cxnId="{A4ECCD76-F6BB-41D8-9172-D8545C71EA00}">
      <dgm:prSet/>
      <dgm:spPr/>
      <dgm:t>
        <a:bodyPr/>
        <a:lstStyle/>
        <a:p>
          <a:endParaRPr lang="en-CA"/>
        </a:p>
      </dgm:t>
    </dgm:pt>
    <dgm:pt modelId="{AA8C88A1-128D-437D-84A7-EFC5657E1904}">
      <dgm:prSet phldrT="[Texte]" custT="1"/>
      <dgm:spPr/>
      <dgm:t>
        <a:bodyPr/>
        <a:lstStyle/>
        <a:p>
          <a:r>
            <a:rPr lang="en-CA" sz="900" b="0" cap="none" dirty="0"/>
            <a:t>The subset includes concepts represented by the trade name (brand name) of the vaccine administered to the client. The scope of this subset is </a:t>
          </a:r>
          <a:r>
            <a:rPr lang="en-CA" sz="900" b="0" cap="none" dirty="0">
              <a:solidFill>
                <a:schemeClr val="tx2"/>
              </a:solidFill>
            </a:rPr>
            <a:t>all </a:t>
          </a:r>
          <a:r>
            <a:rPr lang="en-CA" sz="900" b="0" cap="none" dirty="0"/>
            <a:t>vaccines that </a:t>
          </a:r>
          <a:r>
            <a:rPr lang="en-CA" sz="900" b="0" cap="none" dirty="0">
              <a:solidFill>
                <a:srgbClr val="FF0000"/>
              </a:solidFill>
            </a:rPr>
            <a:t>have been </a:t>
          </a:r>
          <a:r>
            <a:rPr lang="en-CA" sz="900" b="0" strike="sngStrike" cap="none" dirty="0">
              <a:solidFill>
                <a:srgbClr val="FF0000"/>
              </a:solidFill>
            </a:rPr>
            <a:t>are currently </a:t>
          </a:r>
          <a:r>
            <a:rPr lang="en-CA" sz="900" b="0" cap="none" dirty="0"/>
            <a:t>licensed for use in Canada, </a:t>
          </a:r>
          <a:r>
            <a:rPr lang="en-CA" sz="900" b="0" strike="sngStrike" cap="none" dirty="0">
              <a:solidFill>
                <a:srgbClr val="FF0000"/>
              </a:solidFill>
            </a:rPr>
            <a:t>and</a:t>
          </a:r>
          <a:r>
            <a:rPr lang="en-CA" sz="900" b="0" cap="none" dirty="0"/>
            <a:t> those obtained through special access programs for use in Canada, </a:t>
          </a:r>
          <a:r>
            <a:rPr lang="en-CA" sz="900" b="0" cap="none" dirty="0">
              <a:solidFill>
                <a:srgbClr val="FF0000"/>
              </a:solidFill>
            </a:rPr>
            <a:t>and those that were never licensed in Canada (i.e., administered in other countries)</a:t>
          </a:r>
          <a:r>
            <a:rPr lang="en-CA" sz="900" b="0" cap="none" dirty="0"/>
            <a:t>. </a:t>
          </a:r>
          <a:endParaRPr lang="en-CA" sz="900" dirty="0"/>
        </a:p>
      </dgm:t>
    </dgm:pt>
    <dgm:pt modelId="{865FAEA7-7900-4E43-9EF8-4496E39EBCA1}" type="parTrans" cxnId="{D5E5F391-6C2B-4FBD-9DF2-44F271650C6D}">
      <dgm:prSet/>
      <dgm:spPr/>
      <dgm:t>
        <a:bodyPr/>
        <a:lstStyle/>
        <a:p>
          <a:endParaRPr lang="en-CA"/>
        </a:p>
      </dgm:t>
    </dgm:pt>
    <dgm:pt modelId="{1F54B159-97BB-49D0-ACB7-F74DFCD23690}" type="sibTrans" cxnId="{D5E5F391-6C2B-4FBD-9DF2-44F271650C6D}">
      <dgm:prSet/>
      <dgm:spPr/>
      <dgm:t>
        <a:bodyPr/>
        <a:lstStyle/>
        <a:p>
          <a:endParaRPr lang="en-CA"/>
        </a:p>
      </dgm:t>
    </dgm:pt>
    <dgm:pt modelId="{04582989-9284-4A33-AA8F-840E3101F010}">
      <dgm:prSet phldrT="[Texte]"/>
      <dgm:spPr/>
      <dgm:t>
        <a:bodyPr/>
        <a:lstStyle/>
        <a:p>
          <a:r>
            <a:rPr lang="en-US" dirty="0" err="1"/>
            <a:t>VaccineHistoricalCode</a:t>
          </a:r>
          <a:endParaRPr lang="en-CA" dirty="0"/>
        </a:p>
      </dgm:t>
    </dgm:pt>
    <dgm:pt modelId="{F935CD5B-8288-4789-AFCC-8A8CAAC685FE}" type="parTrans" cxnId="{257BD4ED-82EA-43C8-988E-F9EA11E48DE1}">
      <dgm:prSet/>
      <dgm:spPr/>
      <dgm:t>
        <a:bodyPr/>
        <a:lstStyle/>
        <a:p>
          <a:endParaRPr lang="en-CA"/>
        </a:p>
      </dgm:t>
    </dgm:pt>
    <dgm:pt modelId="{965FCFD4-653D-4BAE-9CAF-4B1663E44F31}" type="sibTrans" cxnId="{257BD4ED-82EA-43C8-988E-F9EA11E48DE1}">
      <dgm:prSet/>
      <dgm:spPr/>
      <dgm:t>
        <a:bodyPr/>
        <a:lstStyle/>
        <a:p>
          <a:endParaRPr lang="en-CA"/>
        </a:p>
      </dgm:t>
    </dgm:pt>
    <dgm:pt modelId="{03C16F09-B54C-42C5-8E2E-A88472F6619C}">
      <dgm:prSet phldrT="[Texte]" custT="1"/>
      <dgm:spPr/>
      <dgm:t>
        <a:bodyPr/>
        <a:lstStyle/>
        <a:p>
          <a:r>
            <a:rPr lang="en-CA" sz="900" b="0" cap="none" dirty="0"/>
            <a:t>The scope of this subset is </a:t>
          </a:r>
          <a:r>
            <a:rPr lang="en-CA" sz="900" b="0" cap="none" dirty="0">
              <a:solidFill>
                <a:srgbClr val="FF0000"/>
              </a:solidFill>
            </a:rPr>
            <a:t>generic</a:t>
          </a:r>
          <a:r>
            <a:rPr lang="en-CA" sz="900" b="0" cap="none" dirty="0"/>
            <a:t> vaccines that </a:t>
          </a:r>
          <a:r>
            <a:rPr lang="en-CA" sz="900" b="0" cap="none" dirty="0">
              <a:solidFill>
                <a:srgbClr val="FF0000"/>
              </a:solidFill>
            </a:rPr>
            <a:t>have been </a:t>
          </a:r>
          <a:r>
            <a:rPr lang="en-CA" sz="900" b="0" strike="sngStrike" cap="none" dirty="0">
              <a:solidFill>
                <a:srgbClr val="FF0000"/>
              </a:solidFill>
            </a:rPr>
            <a:t>are currently </a:t>
          </a:r>
          <a:r>
            <a:rPr lang="en-CA" sz="900" b="0" cap="none" dirty="0"/>
            <a:t>licensed for use in Canada</a:t>
          </a:r>
          <a:r>
            <a:rPr lang="en-CA" sz="900" b="0" strike="sngStrike" cap="none" dirty="0">
              <a:solidFill>
                <a:srgbClr val="FF0000"/>
              </a:solidFill>
            </a:rPr>
            <a:t> (generic description, i.e. no trade name)</a:t>
          </a:r>
          <a:r>
            <a:rPr lang="en-CA" sz="900" b="0" cap="none" dirty="0"/>
            <a:t>, those obtained through special access programs (</a:t>
          </a:r>
          <a:r>
            <a:rPr lang="en-CA" sz="900" b="0" strike="sngStrike" cap="none" dirty="0">
              <a:solidFill>
                <a:srgbClr val="FF0000"/>
              </a:solidFill>
            </a:rPr>
            <a:t>generic description)</a:t>
          </a:r>
          <a:r>
            <a:rPr lang="en-CA" sz="900" b="0" cap="none" dirty="0"/>
            <a:t>, and </a:t>
          </a:r>
          <a:r>
            <a:rPr lang="en-CA" sz="900" b="0" cap="none" dirty="0">
              <a:solidFill>
                <a:srgbClr val="FF0000"/>
              </a:solidFill>
            </a:rPr>
            <a:t>for</a:t>
          </a:r>
          <a:r>
            <a:rPr lang="en-CA" sz="900" b="0" cap="none" dirty="0"/>
            <a:t> vaccines that </a:t>
          </a:r>
          <a:r>
            <a:rPr lang="en-CA" sz="900" b="0" strike="sngStrike" cap="none" dirty="0">
              <a:solidFill>
                <a:srgbClr val="FF0000"/>
              </a:solidFill>
            </a:rPr>
            <a:t>have been discontinued and/o</a:t>
          </a:r>
          <a:r>
            <a:rPr lang="en-CA" sz="900" b="0" cap="none" dirty="0"/>
            <a:t>r </a:t>
          </a:r>
          <a:r>
            <a:rPr lang="en-CA" sz="900" b="0" cap="none" dirty="0">
              <a:solidFill>
                <a:srgbClr val="FF0000"/>
              </a:solidFill>
            </a:rPr>
            <a:t>were</a:t>
          </a:r>
          <a:r>
            <a:rPr lang="en-CA" sz="900" b="0" cap="none" dirty="0"/>
            <a:t> never licensed in Canada</a:t>
          </a:r>
          <a:r>
            <a:rPr lang="en-CA" sz="900" b="0" strike="sngStrike" cap="none" dirty="0">
              <a:solidFill>
                <a:srgbClr val="FF0000"/>
              </a:solidFill>
            </a:rPr>
            <a:t>.  (with trade name). </a:t>
          </a:r>
          <a:r>
            <a:rPr lang="en-CA" sz="900" b="0" cap="none" dirty="0"/>
            <a:t>This content is intended to be used when populating an immunization history when the client and /or provider does not have the detail of the trade name (brand name) of the vaccine administered </a:t>
          </a:r>
          <a:r>
            <a:rPr lang="en-CA" sz="900" b="0" cap="none" dirty="0">
              <a:solidFill>
                <a:srgbClr val="FF0000"/>
              </a:solidFill>
            </a:rPr>
            <a:t>or</a:t>
          </a:r>
          <a:r>
            <a:rPr lang="en-CA" sz="900" b="0" cap="none" dirty="0"/>
            <a:t>  </a:t>
          </a:r>
          <a:r>
            <a:rPr lang="en-CA" sz="900" b="0" strike="sngStrike" cap="none" dirty="0" err="1">
              <a:solidFill>
                <a:srgbClr val="FF0000"/>
              </a:solidFill>
            </a:rPr>
            <a:t>OR</a:t>
          </a:r>
          <a:r>
            <a:rPr lang="en-CA" sz="900" b="0" cap="none" dirty="0"/>
            <a:t> the product has </a:t>
          </a:r>
          <a:r>
            <a:rPr lang="en-CA" sz="900" b="0" strike="sngStrike" cap="none" dirty="0">
              <a:solidFill>
                <a:srgbClr val="FF0000"/>
              </a:solidFill>
            </a:rPr>
            <a:t>been discontinued and/or </a:t>
          </a:r>
          <a:r>
            <a:rPr lang="en-CA" sz="900" b="0" cap="none" dirty="0"/>
            <a:t>never </a:t>
          </a:r>
          <a:r>
            <a:rPr lang="en-CA" sz="900" b="0" cap="none" dirty="0">
              <a:solidFill>
                <a:srgbClr val="FF0000"/>
              </a:solidFill>
            </a:rPr>
            <a:t>been</a:t>
          </a:r>
          <a:r>
            <a:rPr lang="en-CA" sz="900" b="0" cap="none" dirty="0"/>
            <a:t> licensed in Canada. This subset will include concepts represented by a generic description for a vaccine that was previously administered to the client as may be expressed by the client or provider for an immunization history and concepts represented by the trade name for products. </a:t>
          </a:r>
          <a:r>
            <a:rPr lang="en-CA" sz="900" b="0" strike="sngStrike" cap="none" dirty="0">
              <a:solidFill>
                <a:srgbClr val="FF0000"/>
              </a:solidFill>
            </a:rPr>
            <a:t>that have been discontinued and/or never licensed in Canada.</a:t>
          </a:r>
          <a:endParaRPr lang="en-CA" sz="900" dirty="0"/>
        </a:p>
      </dgm:t>
    </dgm:pt>
    <dgm:pt modelId="{B4CAF105-B656-4C5B-A34F-34A8146818E7}" type="parTrans" cxnId="{FDB7DAC0-9F91-423D-B67D-64E050AA070F}">
      <dgm:prSet/>
      <dgm:spPr/>
      <dgm:t>
        <a:bodyPr/>
        <a:lstStyle/>
        <a:p>
          <a:endParaRPr lang="en-CA"/>
        </a:p>
      </dgm:t>
    </dgm:pt>
    <dgm:pt modelId="{1E876CFE-2EC4-4432-B267-12DA6FE537ED}" type="sibTrans" cxnId="{FDB7DAC0-9F91-423D-B67D-64E050AA070F}">
      <dgm:prSet/>
      <dgm:spPr/>
      <dgm:t>
        <a:bodyPr/>
        <a:lstStyle/>
        <a:p>
          <a:endParaRPr lang="en-CA"/>
        </a:p>
      </dgm:t>
    </dgm:pt>
    <dgm:pt modelId="{E0045D6B-C072-4D94-AD00-CF59A2E170B3}">
      <dgm:prSet phldrT="[Texte]"/>
      <dgm:spPr/>
      <dgm:t>
        <a:bodyPr/>
        <a:lstStyle/>
        <a:p>
          <a:r>
            <a:rPr lang="en-US" dirty="0"/>
            <a:t>Passive</a:t>
          </a:r>
          <a:endParaRPr lang="en-CA" dirty="0"/>
        </a:p>
      </dgm:t>
    </dgm:pt>
    <dgm:pt modelId="{69B03049-DF8D-4999-BBB2-50FA42D83B6B}" type="parTrans" cxnId="{52A2296A-A370-45FE-B304-55C0284778B4}">
      <dgm:prSet/>
      <dgm:spPr/>
      <dgm:t>
        <a:bodyPr/>
        <a:lstStyle/>
        <a:p>
          <a:endParaRPr lang="en-CA"/>
        </a:p>
      </dgm:t>
    </dgm:pt>
    <dgm:pt modelId="{BB2E181B-7645-46EA-8D64-69A822159489}" type="sibTrans" cxnId="{52A2296A-A370-45FE-B304-55C0284778B4}">
      <dgm:prSet/>
      <dgm:spPr/>
      <dgm:t>
        <a:bodyPr/>
        <a:lstStyle/>
        <a:p>
          <a:endParaRPr lang="en-CA"/>
        </a:p>
      </dgm:t>
    </dgm:pt>
    <dgm:pt modelId="{CE519456-50D1-4BFF-9E61-6A399D0861A7}">
      <dgm:prSet phldrT="[Texte]" custT="1"/>
      <dgm:spPr/>
      <dgm:t>
        <a:bodyPr/>
        <a:lstStyle/>
        <a:p>
          <a:r>
            <a:rPr lang="en-CA" sz="900" b="0" cap="none" dirty="0"/>
            <a:t>The subset includes concepts represented by the trade name (brand name) of the passive immunizing agent (immune globulin or antitoxin) that was administered to the client. The scope of this subset is </a:t>
          </a:r>
          <a:r>
            <a:rPr lang="en-CA" sz="900" b="0" cap="none" dirty="0">
              <a:solidFill>
                <a:schemeClr val="tx2"/>
              </a:solidFill>
            </a:rPr>
            <a:t>all </a:t>
          </a:r>
          <a:r>
            <a:rPr lang="en-CA" sz="900" b="0" cap="none" dirty="0"/>
            <a:t>passive immunizing agents that that </a:t>
          </a:r>
          <a:r>
            <a:rPr lang="en-CA" sz="900" b="0" cap="none" dirty="0">
              <a:solidFill>
                <a:srgbClr val="FF0000"/>
              </a:solidFill>
            </a:rPr>
            <a:t>have been </a:t>
          </a:r>
          <a:r>
            <a:rPr lang="en-CA" sz="900" b="0" strike="sngStrike" cap="none" dirty="0">
              <a:solidFill>
                <a:srgbClr val="FF0000"/>
              </a:solidFill>
            </a:rPr>
            <a:t>are currently </a:t>
          </a:r>
          <a:r>
            <a:rPr lang="en-CA" sz="900" b="0" cap="none" dirty="0"/>
            <a:t>licensed for use in Canada, </a:t>
          </a:r>
          <a:r>
            <a:rPr lang="en-CA" sz="900" b="0" strike="sngStrike" cap="none" dirty="0">
              <a:solidFill>
                <a:srgbClr val="FF0000"/>
              </a:solidFill>
            </a:rPr>
            <a:t>and</a:t>
          </a:r>
          <a:r>
            <a:rPr lang="en-CA" sz="900" b="0" cap="none" dirty="0"/>
            <a:t> those obtained through special access programs for use in Canada, </a:t>
          </a:r>
          <a:r>
            <a:rPr lang="en-CA" sz="900" b="0" cap="none" dirty="0">
              <a:solidFill>
                <a:srgbClr val="FF0000"/>
              </a:solidFill>
            </a:rPr>
            <a:t>and those that were never licensed in Canada (i.e., administered in other countries)</a:t>
          </a:r>
          <a:r>
            <a:rPr lang="en-CA" sz="900" b="0" cap="none" dirty="0"/>
            <a:t>. Passive immunizing agents are used to facilitate protection against vaccine preventable infections, when vaccines are not available or are contraindicated or when vaccines have not been used before exposure to the infective agent. </a:t>
          </a:r>
          <a:endParaRPr lang="en-CA" sz="900" dirty="0"/>
        </a:p>
      </dgm:t>
    </dgm:pt>
    <dgm:pt modelId="{D3EB03BB-625F-457F-883A-21337362608D}" type="parTrans" cxnId="{87E223F4-6200-4BF4-B166-0340B6B22420}">
      <dgm:prSet/>
      <dgm:spPr/>
      <dgm:t>
        <a:bodyPr/>
        <a:lstStyle/>
        <a:p>
          <a:endParaRPr lang="en-CA"/>
        </a:p>
      </dgm:t>
    </dgm:pt>
    <dgm:pt modelId="{9D56ECE3-4DD3-4D13-9C3D-0A4C0F723488}" type="sibTrans" cxnId="{87E223F4-6200-4BF4-B166-0340B6B22420}">
      <dgm:prSet/>
      <dgm:spPr/>
      <dgm:t>
        <a:bodyPr/>
        <a:lstStyle/>
        <a:p>
          <a:endParaRPr lang="en-CA"/>
        </a:p>
      </dgm:t>
    </dgm:pt>
    <dgm:pt modelId="{90369742-A499-4E1E-AEB4-2D24577241C0}">
      <dgm:prSet phldrT="[Texte]"/>
      <dgm:spPr/>
      <dgm:t>
        <a:bodyPr/>
        <a:lstStyle/>
        <a:p>
          <a:r>
            <a:rPr lang="en-US" dirty="0"/>
            <a:t>Passive</a:t>
          </a:r>
          <a:endParaRPr lang="en-CA" dirty="0"/>
        </a:p>
      </dgm:t>
    </dgm:pt>
    <dgm:pt modelId="{A58865D8-3784-4D42-9394-FA168DB83155}" type="parTrans" cxnId="{D89AE98F-D021-49FA-94EA-48DF1E95600E}">
      <dgm:prSet/>
      <dgm:spPr/>
      <dgm:t>
        <a:bodyPr/>
        <a:lstStyle/>
        <a:p>
          <a:endParaRPr lang="en-CA"/>
        </a:p>
      </dgm:t>
    </dgm:pt>
    <dgm:pt modelId="{9F6C8B08-CC2D-4232-A075-8273F110F455}" type="sibTrans" cxnId="{D89AE98F-D021-49FA-94EA-48DF1E95600E}">
      <dgm:prSet/>
      <dgm:spPr/>
      <dgm:t>
        <a:bodyPr/>
        <a:lstStyle/>
        <a:p>
          <a:endParaRPr lang="en-CA"/>
        </a:p>
      </dgm:t>
    </dgm:pt>
    <dgm:pt modelId="{24FF2E47-BEC5-4D55-9D32-EBD98B16189A}">
      <dgm:prSet phldrT="[Texte]" custT="1"/>
      <dgm:spPr/>
      <dgm:t>
        <a:bodyPr/>
        <a:lstStyle/>
        <a:p>
          <a:r>
            <a:rPr lang="en-CA" sz="900" b="0" cap="none" dirty="0"/>
            <a:t>The scope of this subset is </a:t>
          </a:r>
          <a:r>
            <a:rPr lang="en-CA" sz="900" b="0" cap="none" dirty="0">
              <a:solidFill>
                <a:srgbClr val="FF0000"/>
              </a:solidFill>
            </a:rPr>
            <a:t>generic</a:t>
          </a:r>
          <a:r>
            <a:rPr lang="en-CA" sz="900" b="0" cap="none" dirty="0"/>
            <a:t> passive immunizing agents used in Canada (generically described, i.e. without trade name), those obtained through special access programs (generically described), and </a:t>
          </a:r>
          <a:r>
            <a:rPr lang="en-CA" sz="900" b="0" cap="none" dirty="0">
              <a:solidFill>
                <a:srgbClr val="FF0000"/>
              </a:solidFill>
            </a:rPr>
            <a:t>passive</a:t>
          </a:r>
          <a:r>
            <a:rPr lang="en-CA" sz="900" b="0" cap="none" dirty="0"/>
            <a:t> agents that </a:t>
          </a:r>
          <a:r>
            <a:rPr lang="en-CA" sz="900" b="0" strike="sngStrike" cap="none" dirty="0">
              <a:solidFill>
                <a:srgbClr val="FF0000"/>
              </a:solidFill>
            </a:rPr>
            <a:t>have been discontinued and/or </a:t>
          </a:r>
          <a:r>
            <a:rPr lang="en-CA" sz="900" b="0" cap="none" dirty="0">
              <a:solidFill>
                <a:srgbClr val="FF0000"/>
              </a:solidFill>
            </a:rPr>
            <a:t>were</a:t>
          </a:r>
          <a:r>
            <a:rPr lang="en-CA" sz="900" b="0" strike="sngStrike" cap="none" dirty="0">
              <a:solidFill>
                <a:srgbClr val="FF0000"/>
              </a:solidFill>
            </a:rPr>
            <a:t> </a:t>
          </a:r>
          <a:r>
            <a:rPr lang="en-CA" sz="900" b="0" cap="none" dirty="0"/>
            <a:t>never licensed in Canada. </a:t>
          </a:r>
          <a:r>
            <a:rPr lang="en-CA" sz="900" b="0" strike="sngStrike" cap="none" dirty="0">
              <a:solidFill>
                <a:srgbClr val="FF0000"/>
              </a:solidFill>
            </a:rPr>
            <a:t>(with trade name). </a:t>
          </a:r>
          <a:r>
            <a:rPr lang="en-CA" sz="900" b="0" cap="none" dirty="0"/>
            <a:t>This content is intended to be used when populating an immunization history when the client and/or provider does not have the detail of the trade name of the agent administered </a:t>
          </a:r>
          <a:r>
            <a:rPr lang="en-CA" sz="900" b="0" cap="none" dirty="0">
              <a:solidFill>
                <a:srgbClr val="FF0000"/>
              </a:solidFill>
            </a:rPr>
            <a:t>or</a:t>
          </a:r>
          <a:r>
            <a:rPr lang="en-CA" sz="900" b="0" cap="none" dirty="0"/>
            <a:t>  </a:t>
          </a:r>
          <a:r>
            <a:rPr lang="en-CA" sz="900" b="0" strike="sngStrike" cap="none" dirty="0" err="1">
              <a:solidFill>
                <a:srgbClr val="FF0000"/>
              </a:solidFill>
            </a:rPr>
            <a:t>OR</a:t>
          </a:r>
          <a:r>
            <a:rPr lang="en-CA" sz="900" b="0" cap="none" dirty="0"/>
            <a:t> the product has </a:t>
          </a:r>
          <a:r>
            <a:rPr lang="en-CA" sz="900" b="0" strike="sngStrike" cap="none" dirty="0">
              <a:solidFill>
                <a:srgbClr val="FF0000"/>
              </a:solidFill>
            </a:rPr>
            <a:t>been discontinued and/or </a:t>
          </a:r>
          <a:r>
            <a:rPr lang="en-CA" sz="900" b="0" cap="none" dirty="0"/>
            <a:t>never </a:t>
          </a:r>
          <a:r>
            <a:rPr lang="en-CA" sz="900" b="0" cap="none" dirty="0">
              <a:solidFill>
                <a:srgbClr val="FF0000"/>
              </a:solidFill>
            </a:rPr>
            <a:t>been</a:t>
          </a:r>
          <a:r>
            <a:rPr lang="en-CA" sz="900" b="0" cap="none" dirty="0"/>
            <a:t> licensed in Canada. Passive immunizing agents are used to facilitate protection against vaccine preventable infections, when vaccines are not available or are </a:t>
          </a:r>
          <a:r>
            <a:rPr lang="en-CA" sz="900" b="0" cap="none" dirty="0" err="1"/>
            <a:t>countraindicated</a:t>
          </a:r>
          <a:r>
            <a:rPr lang="en-CA" sz="900" b="0" cap="none" dirty="0"/>
            <a:t> or when vaccines have not been used before exposure to the infective agent. This subset will include concepts represented by a generic description for </a:t>
          </a:r>
          <a:r>
            <a:rPr lang="en-CA" sz="900" b="0" strike="sngStrike" cap="none" dirty="0">
              <a:solidFill>
                <a:srgbClr val="FF0000"/>
              </a:solidFill>
            </a:rPr>
            <a:t>an</a:t>
          </a:r>
          <a:r>
            <a:rPr lang="en-CA" sz="900" b="0" cap="none" dirty="0">
              <a:solidFill>
                <a:srgbClr val="FF0000"/>
              </a:solidFill>
            </a:rPr>
            <a:t> a passive</a:t>
          </a:r>
          <a:r>
            <a:rPr lang="en-CA" sz="900" b="0" cap="none" dirty="0"/>
            <a:t> agent that was previously administered to the client as may be expressed by the client or provider for an immunization history and concepts represented by the trade name for products.</a:t>
          </a:r>
          <a:r>
            <a:rPr lang="en-CA" sz="900" b="0" strike="sngStrike" cap="none" dirty="0">
              <a:solidFill>
                <a:srgbClr val="FF0000"/>
              </a:solidFill>
            </a:rPr>
            <a:t> that have been discontinued and/or never licensed in Canada..</a:t>
          </a:r>
          <a:endParaRPr lang="en-CA" sz="900" dirty="0"/>
        </a:p>
      </dgm:t>
    </dgm:pt>
    <dgm:pt modelId="{994B5229-85E3-46B5-95DE-337ECBF10B87}" type="parTrans" cxnId="{425990FB-BB24-430B-806C-0842EEB8DE4E}">
      <dgm:prSet/>
      <dgm:spPr/>
      <dgm:t>
        <a:bodyPr/>
        <a:lstStyle/>
        <a:p>
          <a:endParaRPr lang="en-CA"/>
        </a:p>
      </dgm:t>
    </dgm:pt>
    <dgm:pt modelId="{F2E7BF87-2573-4FEE-ADFF-460B03A6DB5B}" type="sibTrans" cxnId="{425990FB-BB24-430B-806C-0842EEB8DE4E}">
      <dgm:prSet/>
      <dgm:spPr/>
      <dgm:t>
        <a:bodyPr/>
        <a:lstStyle/>
        <a:p>
          <a:endParaRPr lang="en-CA"/>
        </a:p>
      </dgm:t>
    </dgm:pt>
    <dgm:pt modelId="{395F1395-1669-4389-B226-C9D19BB49DB7}" type="pres">
      <dgm:prSet presAssocID="{1DEF9BE4-6095-4CC5-8857-B03C9FCB9A85}" presName="linearFlow" presStyleCnt="0">
        <dgm:presLayoutVars>
          <dgm:dir/>
          <dgm:animLvl val="lvl"/>
          <dgm:resizeHandles val="exact"/>
        </dgm:presLayoutVars>
      </dgm:prSet>
      <dgm:spPr/>
    </dgm:pt>
    <dgm:pt modelId="{3691D0EC-7E15-4665-BCD9-6F1E863BB5D8}" type="pres">
      <dgm:prSet presAssocID="{956B6CFE-F4B3-45B6-8E2E-1CEE15CBF13E}" presName="composite" presStyleCnt="0"/>
      <dgm:spPr/>
    </dgm:pt>
    <dgm:pt modelId="{E39E7769-0C34-4DE6-BA4B-40A2C2A0F068}" type="pres">
      <dgm:prSet presAssocID="{956B6CFE-F4B3-45B6-8E2E-1CEE15CBF13E}" presName="parentText" presStyleLbl="alignNode1" presStyleIdx="0" presStyleCnt="4">
        <dgm:presLayoutVars>
          <dgm:chMax val="1"/>
          <dgm:bulletEnabled val="1"/>
        </dgm:presLayoutVars>
      </dgm:prSet>
      <dgm:spPr/>
    </dgm:pt>
    <dgm:pt modelId="{6831C190-8A00-4A21-BA47-8E25A46CB586}" type="pres">
      <dgm:prSet presAssocID="{956B6CFE-F4B3-45B6-8E2E-1CEE15CBF13E}" presName="descendantText" presStyleLbl="alignAcc1" presStyleIdx="0" presStyleCnt="4" custLinFactNeighborX="135" custLinFactNeighborY="-329">
        <dgm:presLayoutVars>
          <dgm:bulletEnabled val="1"/>
        </dgm:presLayoutVars>
      </dgm:prSet>
      <dgm:spPr/>
    </dgm:pt>
    <dgm:pt modelId="{FEA31E58-29B9-4574-A2A3-A9B0CD2D8183}" type="pres">
      <dgm:prSet presAssocID="{E067B3FF-74AF-448F-A5E5-B4E3BF45687B}" presName="sp" presStyleCnt="0"/>
      <dgm:spPr/>
    </dgm:pt>
    <dgm:pt modelId="{DDDF8BCD-941A-4676-8D12-B6974D46B24F}" type="pres">
      <dgm:prSet presAssocID="{04582989-9284-4A33-AA8F-840E3101F010}" presName="composite" presStyleCnt="0"/>
      <dgm:spPr/>
    </dgm:pt>
    <dgm:pt modelId="{9F38D4FC-7B01-4675-808D-5EEEC8000816}" type="pres">
      <dgm:prSet presAssocID="{04582989-9284-4A33-AA8F-840E3101F010}" presName="parentText" presStyleLbl="alignNode1" presStyleIdx="1" presStyleCnt="4">
        <dgm:presLayoutVars>
          <dgm:chMax val="1"/>
          <dgm:bulletEnabled val="1"/>
        </dgm:presLayoutVars>
      </dgm:prSet>
      <dgm:spPr/>
    </dgm:pt>
    <dgm:pt modelId="{837580D6-2927-4D68-B87C-64BB448CF2DD}" type="pres">
      <dgm:prSet presAssocID="{04582989-9284-4A33-AA8F-840E3101F010}" presName="descendantText" presStyleLbl="alignAcc1" presStyleIdx="1" presStyleCnt="4" custScaleY="148499" custLinFactNeighborX="135" custLinFactNeighborY="-6446">
        <dgm:presLayoutVars>
          <dgm:bulletEnabled val="1"/>
        </dgm:presLayoutVars>
      </dgm:prSet>
      <dgm:spPr/>
    </dgm:pt>
    <dgm:pt modelId="{E427B796-16D9-424A-874F-89CF73586204}" type="pres">
      <dgm:prSet presAssocID="{965FCFD4-653D-4BAE-9CAF-4B1663E44F31}" presName="sp" presStyleCnt="0"/>
      <dgm:spPr/>
    </dgm:pt>
    <dgm:pt modelId="{AD05B934-05E6-4807-A5CC-9A6BBD65330C}" type="pres">
      <dgm:prSet presAssocID="{E0045D6B-C072-4D94-AD00-CF59A2E170B3}" presName="composite" presStyleCnt="0"/>
      <dgm:spPr/>
    </dgm:pt>
    <dgm:pt modelId="{37C2662E-D6AD-4290-A9D0-48FC2DE306E0}" type="pres">
      <dgm:prSet presAssocID="{E0045D6B-C072-4D94-AD00-CF59A2E170B3}" presName="parentText" presStyleLbl="alignNode1" presStyleIdx="2" presStyleCnt="4" custLinFactNeighborX="1653" custLinFactNeighborY="10644">
        <dgm:presLayoutVars>
          <dgm:chMax val="1"/>
          <dgm:bulletEnabled val="1"/>
        </dgm:presLayoutVars>
      </dgm:prSet>
      <dgm:spPr/>
    </dgm:pt>
    <dgm:pt modelId="{A8C572BE-5331-4825-80B2-1F7A6A8E8485}" type="pres">
      <dgm:prSet presAssocID="{E0045D6B-C072-4D94-AD00-CF59A2E170B3}" presName="descendantText" presStyleLbl="alignAcc1" presStyleIdx="2" presStyleCnt="4" custScaleY="121614" custLinFactNeighborX="135" custLinFactNeighborY="7018">
        <dgm:presLayoutVars>
          <dgm:bulletEnabled val="1"/>
        </dgm:presLayoutVars>
      </dgm:prSet>
      <dgm:spPr/>
    </dgm:pt>
    <dgm:pt modelId="{B017E279-C010-43BD-B617-E713847AFD94}" type="pres">
      <dgm:prSet presAssocID="{BB2E181B-7645-46EA-8D64-69A822159489}" presName="sp" presStyleCnt="0"/>
      <dgm:spPr/>
    </dgm:pt>
    <dgm:pt modelId="{E67A0765-4EE9-4D10-9959-5E45C5481FEB}" type="pres">
      <dgm:prSet presAssocID="{90369742-A499-4E1E-AEB4-2D24577241C0}" presName="composite" presStyleCnt="0"/>
      <dgm:spPr/>
    </dgm:pt>
    <dgm:pt modelId="{81390F58-E9C9-41C2-9563-3B90170AFD62}" type="pres">
      <dgm:prSet presAssocID="{90369742-A499-4E1E-AEB4-2D24577241C0}" presName="parentText" presStyleLbl="alignNode1" presStyleIdx="3" presStyleCnt="4">
        <dgm:presLayoutVars>
          <dgm:chMax val="1"/>
          <dgm:bulletEnabled val="1"/>
        </dgm:presLayoutVars>
      </dgm:prSet>
      <dgm:spPr/>
    </dgm:pt>
    <dgm:pt modelId="{5069F102-C0E0-4041-89A6-EAA9FDFE1198}" type="pres">
      <dgm:prSet presAssocID="{90369742-A499-4E1E-AEB4-2D24577241C0}" presName="descendantText" presStyleLbl="alignAcc1" presStyleIdx="3" presStyleCnt="4" custScaleX="100541" custScaleY="182751" custLinFactNeighborX="89" custLinFactNeighborY="9380">
        <dgm:presLayoutVars>
          <dgm:bulletEnabled val="1"/>
        </dgm:presLayoutVars>
      </dgm:prSet>
      <dgm:spPr/>
    </dgm:pt>
  </dgm:ptLst>
  <dgm:cxnLst>
    <dgm:cxn modelId="{B69E3120-7E12-4C8F-B9A9-74A4D22E64A9}" type="presOf" srcId="{1DEF9BE4-6095-4CC5-8857-B03C9FCB9A85}" destId="{395F1395-1669-4389-B226-C9D19BB49DB7}" srcOrd="0" destOrd="0" presId="urn:microsoft.com/office/officeart/2005/8/layout/chevron2"/>
    <dgm:cxn modelId="{4F337C67-5BB5-4A9E-A20C-4B7A45C513DA}" type="presOf" srcId="{AA8C88A1-128D-437D-84A7-EFC5657E1904}" destId="{6831C190-8A00-4A21-BA47-8E25A46CB586}" srcOrd="0" destOrd="0" presId="urn:microsoft.com/office/officeart/2005/8/layout/chevron2"/>
    <dgm:cxn modelId="{52A2296A-A370-45FE-B304-55C0284778B4}" srcId="{1DEF9BE4-6095-4CC5-8857-B03C9FCB9A85}" destId="{E0045D6B-C072-4D94-AD00-CF59A2E170B3}" srcOrd="2" destOrd="0" parTransId="{69B03049-DF8D-4999-BBB2-50FA42D83B6B}" sibTransId="{BB2E181B-7645-46EA-8D64-69A822159489}"/>
    <dgm:cxn modelId="{C95FBD4C-2A96-47D1-9B99-1C69E7EC45B3}" type="presOf" srcId="{956B6CFE-F4B3-45B6-8E2E-1CEE15CBF13E}" destId="{E39E7769-0C34-4DE6-BA4B-40A2C2A0F068}" srcOrd="0" destOrd="0" presId="urn:microsoft.com/office/officeart/2005/8/layout/chevron2"/>
    <dgm:cxn modelId="{EE53BE56-17CF-4F89-AFFB-067C65E2AED2}" type="presOf" srcId="{24FF2E47-BEC5-4D55-9D32-EBD98B16189A}" destId="{5069F102-C0E0-4041-89A6-EAA9FDFE1198}" srcOrd="0" destOrd="0" presId="urn:microsoft.com/office/officeart/2005/8/layout/chevron2"/>
    <dgm:cxn modelId="{A4ECCD76-F6BB-41D8-9172-D8545C71EA00}" srcId="{1DEF9BE4-6095-4CC5-8857-B03C9FCB9A85}" destId="{956B6CFE-F4B3-45B6-8E2E-1CEE15CBF13E}" srcOrd="0" destOrd="0" parTransId="{E3264369-36EE-4581-971D-0A02E2C2E21B}" sibTransId="{E067B3FF-74AF-448F-A5E5-B4E3BF45687B}"/>
    <dgm:cxn modelId="{5A49608E-4A2F-4D59-8608-2F604B6CC00F}" type="presOf" srcId="{E0045D6B-C072-4D94-AD00-CF59A2E170B3}" destId="{37C2662E-D6AD-4290-A9D0-48FC2DE306E0}" srcOrd="0" destOrd="0" presId="urn:microsoft.com/office/officeart/2005/8/layout/chevron2"/>
    <dgm:cxn modelId="{D89AE98F-D021-49FA-94EA-48DF1E95600E}" srcId="{1DEF9BE4-6095-4CC5-8857-B03C9FCB9A85}" destId="{90369742-A499-4E1E-AEB4-2D24577241C0}" srcOrd="3" destOrd="0" parTransId="{A58865D8-3784-4D42-9394-FA168DB83155}" sibTransId="{9F6C8B08-CC2D-4232-A075-8273F110F455}"/>
    <dgm:cxn modelId="{D5E5F391-6C2B-4FBD-9DF2-44F271650C6D}" srcId="{956B6CFE-F4B3-45B6-8E2E-1CEE15CBF13E}" destId="{AA8C88A1-128D-437D-84A7-EFC5657E1904}" srcOrd="0" destOrd="0" parTransId="{865FAEA7-7900-4E43-9EF8-4496E39EBCA1}" sibTransId="{1F54B159-97BB-49D0-ACB7-F74DFCD23690}"/>
    <dgm:cxn modelId="{6397779D-D9B0-4E48-89A0-EDCB768833FA}" type="presOf" srcId="{03C16F09-B54C-42C5-8E2E-A88472F6619C}" destId="{837580D6-2927-4D68-B87C-64BB448CF2DD}" srcOrd="0" destOrd="0" presId="urn:microsoft.com/office/officeart/2005/8/layout/chevron2"/>
    <dgm:cxn modelId="{96AAF0B4-F648-4D5E-9F77-20DF1962B9E9}" type="presOf" srcId="{04582989-9284-4A33-AA8F-840E3101F010}" destId="{9F38D4FC-7B01-4675-808D-5EEEC8000816}" srcOrd="0" destOrd="0" presId="urn:microsoft.com/office/officeart/2005/8/layout/chevron2"/>
    <dgm:cxn modelId="{FDB7DAC0-9F91-423D-B67D-64E050AA070F}" srcId="{04582989-9284-4A33-AA8F-840E3101F010}" destId="{03C16F09-B54C-42C5-8E2E-A88472F6619C}" srcOrd="0" destOrd="0" parTransId="{B4CAF105-B656-4C5B-A34F-34A8146818E7}" sibTransId="{1E876CFE-2EC4-4432-B267-12DA6FE537ED}"/>
    <dgm:cxn modelId="{BCECA1D1-D19C-44CC-9182-2EC14291C158}" type="presOf" srcId="{90369742-A499-4E1E-AEB4-2D24577241C0}" destId="{81390F58-E9C9-41C2-9563-3B90170AFD62}" srcOrd="0" destOrd="0" presId="urn:microsoft.com/office/officeart/2005/8/layout/chevron2"/>
    <dgm:cxn modelId="{A9B8E7E2-AAA0-4BA9-AA47-293DFF2CB4EA}" type="presOf" srcId="{CE519456-50D1-4BFF-9E61-6A399D0861A7}" destId="{A8C572BE-5331-4825-80B2-1F7A6A8E8485}" srcOrd="0" destOrd="0" presId="urn:microsoft.com/office/officeart/2005/8/layout/chevron2"/>
    <dgm:cxn modelId="{257BD4ED-82EA-43C8-988E-F9EA11E48DE1}" srcId="{1DEF9BE4-6095-4CC5-8857-B03C9FCB9A85}" destId="{04582989-9284-4A33-AA8F-840E3101F010}" srcOrd="1" destOrd="0" parTransId="{F935CD5B-8288-4789-AFCC-8A8CAAC685FE}" sibTransId="{965FCFD4-653D-4BAE-9CAF-4B1663E44F31}"/>
    <dgm:cxn modelId="{87E223F4-6200-4BF4-B166-0340B6B22420}" srcId="{E0045D6B-C072-4D94-AD00-CF59A2E170B3}" destId="{CE519456-50D1-4BFF-9E61-6A399D0861A7}" srcOrd="0" destOrd="0" parTransId="{D3EB03BB-625F-457F-883A-21337362608D}" sibTransId="{9D56ECE3-4DD3-4D13-9C3D-0A4C0F723488}"/>
    <dgm:cxn modelId="{425990FB-BB24-430B-806C-0842EEB8DE4E}" srcId="{90369742-A499-4E1E-AEB4-2D24577241C0}" destId="{24FF2E47-BEC5-4D55-9D32-EBD98B16189A}" srcOrd="0" destOrd="0" parTransId="{994B5229-85E3-46B5-95DE-337ECBF10B87}" sibTransId="{F2E7BF87-2573-4FEE-ADFF-460B03A6DB5B}"/>
    <dgm:cxn modelId="{999DC285-475E-46ED-A69B-8FBC82E7190D}" type="presParOf" srcId="{395F1395-1669-4389-B226-C9D19BB49DB7}" destId="{3691D0EC-7E15-4665-BCD9-6F1E863BB5D8}" srcOrd="0" destOrd="0" presId="urn:microsoft.com/office/officeart/2005/8/layout/chevron2"/>
    <dgm:cxn modelId="{7790030C-4F3D-43A8-B170-796E2CF08E3F}" type="presParOf" srcId="{3691D0EC-7E15-4665-BCD9-6F1E863BB5D8}" destId="{E39E7769-0C34-4DE6-BA4B-40A2C2A0F068}" srcOrd="0" destOrd="0" presId="urn:microsoft.com/office/officeart/2005/8/layout/chevron2"/>
    <dgm:cxn modelId="{7E597FB6-93DB-4F37-B3BE-5F17DC84F370}" type="presParOf" srcId="{3691D0EC-7E15-4665-BCD9-6F1E863BB5D8}" destId="{6831C190-8A00-4A21-BA47-8E25A46CB586}" srcOrd="1" destOrd="0" presId="urn:microsoft.com/office/officeart/2005/8/layout/chevron2"/>
    <dgm:cxn modelId="{D3F0C2DA-41AC-4E48-BCAD-B648C6A4C5D7}" type="presParOf" srcId="{395F1395-1669-4389-B226-C9D19BB49DB7}" destId="{FEA31E58-29B9-4574-A2A3-A9B0CD2D8183}" srcOrd="1" destOrd="0" presId="urn:microsoft.com/office/officeart/2005/8/layout/chevron2"/>
    <dgm:cxn modelId="{13EEBB45-10D7-4B1E-8A51-CF2D019D8DB4}" type="presParOf" srcId="{395F1395-1669-4389-B226-C9D19BB49DB7}" destId="{DDDF8BCD-941A-4676-8D12-B6974D46B24F}" srcOrd="2" destOrd="0" presId="urn:microsoft.com/office/officeart/2005/8/layout/chevron2"/>
    <dgm:cxn modelId="{8B8F312A-CC96-4F00-834A-4E48DD02171B}" type="presParOf" srcId="{DDDF8BCD-941A-4676-8D12-B6974D46B24F}" destId="{9F38D4FC-7B01-4675-808D-5EEEC8000816}" srcOrd="0" destOrd="0" presId="urn:microsoft.com/office/officeart/2005/8/layout/chevron2"/>
    <dgm:cxn modelId="{2F75762D-3D37-443B-9050-0B97C54443CC}" type="presParOf" srcId="{DDDF8BCD-941A-4676-8D12-B6974D46B24F}" destId="{837580D6-2927-4D68-B87C-64BB448CF2DD}" srcOrd="1" destOrd="0" presId="urn:microsoft.com/office/officeart/2005/8/layout/chevron2"/>
    <dgm:cxn modelId="{E7C9E8BE-E967-4DCD-B0E8-FBC660FB5104}" type="presParOf" srcId="{395F1395-1669-4389-B226-C9D19BB49DB7}" destId="{E427B796-16D9-424A-874F-89CF73586204}" srcOrd="3" destOrd="0" presId="urn:microsoft.com/office/officeart/2005/8/layout/chevron2"/>
    <dgm:cxn modelId="{30B065BC-2F88-4889-BB13-6AE7571259FF}" type="presParOf" srcId="{395F1395-1669-4389-B226-C9D19BB49DB7}" destId="{AD05B934-05E6-4807-A5CC-9A6BBD65330C}" srcOrd="4" destOrd="0" presId="urn:microsoft.com/office/officeart/2005/8/layout/chevron2"/>
    <dgm:cxn modelId="{055C2F9E-13BA-4A77-BB2C-42819B530F6B}" type="presParOf" srcId="{AD05B934-05E6-4807-A5CC-9A6BBD65330C}" destId="{37C2662E-D6AD-4290-A9D0-48FC2DE306E0}" srcOrd="0" destOrd="0" presId="urn:microsoft.com/office/officeart/2005/8/layout/chevron2"/>
    <dgm:cxn modelId="{2B5FBE2D-B411-45E6-B4F9-4E96296A061B}" type="presParOf" srcId="{AD05B934-05E6-4807-A5CC-9A6BBD65330C}" destId="{A8C572BE-5331-4825-80B2-1F7A6A8E8485}" srcOrd="1" destOrd="0" presId="urn:microsoft.com/office/officeart/2005/8/layout/chevron2"/>
    <dgm:cxn modelId="{45EA2644-1BC7-4213-BBB8-DAEB75771C51}" type="presParOf" srcId="{395F1395-1669-4389-B226-C9D19BB49DB7}" destId="{B017E279-C010-43BD-B617-E713847AFD94}" srcOrd="5" destOrd="0" presId="urn:microsoft.com/office/officeart/2005/8/layout/chevron2"/>
    <dgm:cxn modelId="{382E5D17-DC21-423E-A3DD-399FF2C40F68}" type="presParOf" srcId="{395F1395-1669-4389-B226-C9D19BB49DB7}" destId="{E67A0765-4EE9-4D10-9959-5E45C5481FEB}" srcOrd="6" destOrd="0" presId="urn:microsoft.com/office/officeart/2005/8/layout/chevron2"/>
    <dgm:cxn modelId="{90791B78-0EB0-4F45-9280-1BC0238F066E}" type="presParOf" srcId="{E67A0765-4EE9-4D10-9959-5E45C5481FEB}" destId="{81390F58-E9C9-41C2-9563-3B90170AFD62}" srcOrd="0" destOrd="0" presId="urn:microsoft.com/office/officeart/2005/8/layout/chevron2"/>
    <dgm:cxn modelId="{0B2F9B2C-BB39-4C1A-865B-1D6F37D4ADA6}" type="presParOf" srcId="{E67A0765-4EE9-4D10-9959-5E45C5481FEB}" destId="{5069F102-C0E0-4041-89A6-EAA9FDFE119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E7769-0C34-4DE6-BA4B-40A2C2A0F068}">
      <dsp:nvSpPr>
        <dsp:cNvPr id="0" name=""/>
        <dsp:cNvSpPr/>
      </dsp:nvSpPr>
      <dsp:spPr>
        <a:xfrm rot="5400000">
          <a:off x="-147217" y="138622"/>
          <a:ext cx="911155" cy="6378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kern="1200" dirty="0" err="1"/>
            <a:t>VaccineAdministeredCode</a:t>
          </a:r>
          <a:endParaRPr lang="en-CA" sz="500" kern="1200" dirty="0"/>
        </a:p>
      </dsp:txBody>
      <dsp:txXfrm rot="-5400000">
        <a:off x="-10543" y="320852"/>
        <a:ext cx="637808" cy="273347"/>
      </dsp:txXfrm>
    </dsp:sp>
    <dsp:sp modelId="{6831C190-8A00-4A21-BA47-8E25A46CB586}">
      <dsp:nvSpPr>
        <dsp:cNvPr id="0" name=""/>
        <dsp:cNvSpPr/>
      </dsp:nvSpPr>
      <dsp:spPr>
        <a:xfrm rot="5400000">
          <a:off x="4239655" y="-3601866"/>
          <a:ext cx="592250" cy="77959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CA" sz="900" b="0" kern="1200" cap="none" dirty="0"/>
            <a:t>The subset includes concepts represented by the trade name (brand name) of the vaccine administered to the client. The scope of this subset is </a:t>
          </a:r>
          <a:r>
            <a:rPr lang="en-CA" sz="900" b="0" kern="1200" cap="none" dirty="0">
              <a:solidFill>
                <a:schemeClr val="tx2"/>
              </a:solidFill>
            </a:rPr>
            <a:t>all </a:t>
          </a:r>
          <a:r>
            <a:rPr lang="en-CA" sz="900" b="0" kern="1200" cap="none" dirty="0"/>
            <a:t>vaccines that </a:t>
          </a:r>
          <a:r>
            <a:rPr lang="en-CA" sz="900" b="0" kern="1200" cap="none" dirty="0">
              <a:solidFill>
                <a:srgbClr val="FF0000"/>
              </a:solidFill>
            </a:rPr>
            <a:t>have been </a:t>
          </a:r>
          <a:r>
            <a:rPr lang="en-CA" sz="900" b="0" strike="sngStrike" kern="1200" cap="none" dirty="0">
              <a:solidFill>
                <a:srgbClr val="FF0000"/>
              </a:solidFill>
            </a:rPr>
            <a:t>are currently </a:t>
          </a:r>
          <a:r>
            <a:rPr lang="en-CA" sz="900" b="0" kern="1200" cap="none" dirty="0"/>
            <a:t>licensed for use in Canada, </a:t>
          </a:r>
          <a:r>
            <a:rPr lang="en-CA" sz="900" b="0" strike="sngStrike" kern="1200" cap="none" dirty="0">
              <a:solidFill>
                <a:srgbClr val="FF0000"/>
              </a:solidFill>
            </a:rPr>
            <a:t>and</a:t>
          </a:r>
          <a:r>
            <a:rPr lang="en-CA" sz="900" b="0" kern="1200" cap="none" dirty="0"/>
            <a:t> those obtained through special access programs for use in Canada, </a:t>
          </a:r>
          <a:r>
            <a:rPr lang="en-CA" sz="900" b="0" kern="1200" cap="none" dirty="0">
              <a:solidFill>
                <a:srgbClr val="FF0000"/>
              </a:solidFill>
            </a:rPr>
            <a:t>and those that were never licensed in Canada (i.e., administered in other countries)</a:t>
          </a:r>
          <a:r>
            <a:rPr lang="en-CA" sz="900" b="0" kern="1200" cap="none" dirty="0"/>
            <a:t>. </a:t>
          </a:r>
          <a:endParaRPr lang="en-CA" sz="900" kern="1200" dirty="0"/>
        </a:p>
      </dsp:txBody>
      <dsp:txXfrm rot="-5400000">
        <a:off x="637789" y="28911"/>
        <a:ext cx="7767072" cy="534428"/>
      </dsp:txXfrm>
    </dsp:sp>
    <dsp:sp modelId="{9F38D4FC-7B01-4675-808D-5EEEC8000816}">
      <dsp:nvSpPr>
        <dsp:cNvPr id="0" name=""/>
        <dsp:cNvSpPr/>
      </dsp:nvSpPr>
      <dsp:spPr>
        <a:xfrm rot="5400000">
          <a:off x="-147217" y="1061696"/>
          <a:ext cx="911155" cy="6378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kern="1200" dirty="0" err="1"/>
            <a:t>VaccineHistoricalCode</a:t>
          </a:r>
          <a:endParaRPr lang="en-CA" sz="500" kern="1200" dirty="0"/>
        </a:p>
      </dsp:txBody>
      <dsp:txXfrm rot="-5400000">
        <a:off x="-10543" y="1243926"/>
        <a:ext cx="637808" cy="273347"/>
      </dsp:txXfrm>
    </dsp:sp>
    <dsp:sp modelId="{837580D6-2927-4D68-B87C-64BB448CF2DD}">
      <dsp:nvSpPr>
        <dsp:cNvPr id="0" name=""/>
        <dsp:cNvSpPr/>
      </dsp:nvSpPr>
      <dsp:spPr>
        <a:xfrm rot="5400000">
          <a:off x="4096037" y="-2715019"/>
          <a:ext cx="879486" cy="77959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CA" sz="900" b="0" kern="1200" cap="none" dirty="0"/>
            <a:t>The scope of this subset is </a:t>
          </a:r>
          <a:r>
            <a:rPr lang="en-CA" sz="900" b="0" kern="1200" cap="none" dirty="0">
              <a:solidFill>
                <a:srgbClr val="FF0000"/>
              </a:solidFill>
            </a:rPr>
            <a:t>generic</a:t>
          </a:r>
          <a:r>
            <a:rPr lang="en-CA" sz="900" b="0" kern="1200" cap="none" dirty="0"/>
            <a:t> vaccines that </a:t>
          </a:r>
          <a:r>
            <a:rPr lang="en-CA" sz="900" b="0" kern="1200" cap="none" dirty="0">
              <a:solidFill>
                <a:srgbClr val="FF0000"/>
              </a:solidFill>
            </a:rPr>
            <a:t>have been </a:t>
          </a:r>
          <a:r>
            <a:rPr lang="en-CA" sz="900" b="0" strike="sngStrike" kern="1200" cap="none" dirty="0">
              <a:solidFill>
                <a:srgbClr val="FF0000"/>
              </a:solidFill>
            </a:rPr>
            <a:t>are currently </a:t>
          </a:r>
          <a:r>
            <a:rPr lang="en-CA" sz="900" b="0" kern="1200" cap="none" dirty="0"/>
            <a:t>licensed for use in Canada</a:t>
          </a:r>
          <a:r>
            <a:rPr lang="en-CA" sz="900" b="0" strike="sngStrike" kern="1200" cap="none" dirty="0">
              <a:solidFill>
                <a:srgbClr val="FF0000"/>
              </a:solidFill>
            </a:rPr>
            <a:t> (generic description, i.e. no trade name)</a:t>
          </a:r>
          <a:r>
            <a:rPr lang="en-CA" sz="900" b="0" kern="1200" cap="none" dirty="0"/>
            <a:t>, those obtained through special access programs (</a:t>
          </a:r>
          <a:r>
            <a:rPr lang="en-CA" sz="900" b="0" strike="sngStrike" kern="1200" cap="none" dirty="0">
              <a:solidFill>
                <a:srgbClr val="FF0000"/>
              </a:solidFill>
            </a:rPr>
            <a:t>generic description)</a:t>
          </a:r>
          <a:r>
            <a:rPr lang="en-CA" sz="900" b="0" kern="1200" cap="none" dirty="0"/>
            <a:t>, and </a:t>
          </a:r>
          <a:r>
            <a:rPr lang="en-CA" sz="900" b="0" kern="1200" cap="none" dirty="0">
              <a:solidFill>
                <a:srgbClr val="FF0000"/>
              </a:solidFill>
            </a:rPr>
            <a:t>for</a:t>
          </a:r>
          <a:r>
            <a:rPr lang="en-CA" sz="900" b="0" kern="1200" cap="none" dirty="0"/>
            <a:t> vaccines that </a:t>
          </a:r>
          <a:r>
            <a:rPr lang="en-CA" sz="900" b="0" strike="sngStrike" kern="1200" cap="none" dirty="0">
              <a:solidFill>
                <a:srgbClr val="FF0000"/>
              </a:solidFill>
            </a:rPr>
            <a:t>have been discontinued and/o</a:t>
          </a:r>
          <a:r>
            <a:rPr lang="en-CA" sz="900" b="0" kern="1200" cap="none" dirty="0"/>
            <a:t>r </a:t>
          </a:r>
          <a:r>
            <a:rPr lang="en-CA" sz="900" b="0" kern="1200" cap="none" dirty="0">
              <a:solidFill>
                <a:srgbClr val="FF0000"/>
              </a:solidFill>
            </a:rPr>
            <a:t>were</a:t>
          </a:r>
          <a:r>
            <a:rPr lang="en-CA" sz="900" b="0" kern="1200" cap="none" dirty="0"/>
            <a:t> never licensed in Canada</a:t>
          </a:r>
          <a:r>
            <a:rPr lang="en-CA" sz="900" b="0" strike="sngStrike" kern="1200" cap="none" dirty="0">
              <a:solidFill>
                <a:srgbClr val="FF0000"/>
              </a:solidFill>
            </a:rPr>
            <a:t>.  (with trade name). </a:t>
          </a:r>
          <a:r>
            <a:rPr lang="en-CA" sz="900" b="0" kern="1200" cap="none" dirty="0"/>
            <a:t>This content is intended to be used when populating an immunization history when the client and /or provider does not have the detail of the trade name (brand name) of the vaccine administered </a:t>
          </a:r>
          <a:r>
            <a:rPr lang="en-CA" sz="900" b="0" kern="1200" cap="none" dirty="0">
              <a:solidFill>
                <a:srgbClr val="FF0000"/>
              </a:solidFill>
            </a:rPr>
            <a:t>or</a:t>
          </a:r>
          <a:r>
            <a:rPr lang="en-CA" sz="900" b="0" kern="1200" cap="none" dirty="0"/>
            <a:t>  </a:t>
          </a:r>
          <a:r>
            <a:rPr lang="en-CA" sz="900" b="0" strike="sngStrike" kern="1200" cap="none" dirty="0" err="1">
              <a:solidFill>
                <a:srgbClr val="FF0000"/>
              </a:solidFill>
            </a:rPr>
            <a:t>OR</a:t>
          </a:r>
          <a:r>
            <a:rPr lang="en-CA" sz="900" b="0" kern="1200" cap="none" dirty="0"/>
            <a:t> the product has </a:t>
          </a:r>
          <a:r>
            <a:rPr lang="en-CA" sz="900" b="0" strike="sngStrike" kern="1200" cap="none" dirty="0">
              <a:solidFill>
                <a:srgbClr val="FF0000"/>
              </a:solidFill>
            </a:rPr>
            <a:t>been discontinued and/or </a:t>
          </a:r>
          <a:r>
            <a:rPr lang="en-CA" sz="900" b="0" kern="1200" cap="none" dirty="0"/>
            <a:t>never </a:t>
          </a:r>
          <a:r>
            <a:rPr lang="en-CA" sz="900" b="0" kern="1200" cap="none" dirty="0">
              <a:solidFill>
                <a:srgbClr val="FF0000"/>
              </a:solidFill>
            </a:rPr>
            <a:t>been</a:t>
          </a:r>
          <a:r>
            <a:rPr lang="en-CA" sz="900" b="0" kern="1200" cap="none" dirty="0"/>
            <a:t> licensed in Canada. This subset will include concepts represented by a generic description for a vaccine that was previously administered to the client as may be expressed by the client or provider for an immunization history and concepts represented by the trade name for products. </a:t>
          </a:r>
          <a:r>
            <a:rPr lang="en-CA" sz="900" b="0" strike="sngStrike" kern="1200" cap="none" dirty="0">
              <a:solidFill>
                <a:srgbClr val="FF0000"/>
              </a:solidFill>
            </a:rPr>
            <a:t>that have been discontinued and/or never licensed in Canada.</a:t>
          </a:r>
          <a:endParaRPr lang="en-CA" sz="900" kern="1200" dirty="0"/>
        </a:p>
      </dsp:txBody>
      <dsp:txXfrm rot="-5400000">
        <a:off x="637789" y="786162"/>
        <a:ext cx="7753050" cy="793620"/>
      </dsp:txXfrm>
    </dsp:sp>
    <dsp:sp modelId="{37C2662E-D6AD-4290-A9D0-48FC2DE306E0}">
      <dsp:nvSpPr>
        <dsp:cNvPr id="0" name=""/>
        <dsp:cNvSpPr/>
      </dsp:nvSpPr>
      <dsp:spPr>
        <a:xfrm rot="5400000">
          <a:off x="-136674" y="2002140"/>
          <a:ext cx="911155" cy="6378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kern="1200" dirty="0"/>
            <a:t>Passive</a:t>
          </a:r>
          <a:endParaRPr lang="en-CA" sz="500" kern="1200" dirty="0"/>
        </a:p>
      </dsp:txBody>
      <dsp:txXfrm rot="-5400000">
        <a:off x="0" y="2184370"/>
        <a:ext cx="637808" cy="273347"/>
      </dsp:txXfrm>
    </dsp:sp>
    <dsp:sp modelId="{A8C572BE-5331-4825-80B2-1F7A6A8E8485}">
      <dsp:nvSpPr>
        <dsp:cNvPr id="0" name=""/>
        <dsp:cNvSpPr/>
      </dsp:nvSpPr>
      <dsp:spPr>
        <a:xfrm rot="5400000">
          <a:off x="4175650" y="-1791818"/>
          <a:ext cx="720259" cy="77959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CA" sz="900" b="0" kern="1200" cap="none" dirty="0"/>
            <a:t>The subset includes concepts represented by the trade name (brand name) of the passive immunizing agent (immune globulin or antitoxin) that was administered to the client. The scope of this subset is </a:t>
          </a:r>
          <a:r>
            <a:rPr lang="en-CA" sz="900" b="0" kern="1200" cap="none" dirty="0">
              <a:solidFill>
                <a:schemeClr val="tx2"/>
              </a:solidFill>
            </a:rPr>
            <a:t>all </a:t>
          </a:r>
          <a:r>
            <a:rPr lang="en-CA" sz="900" b="0" kern="1200" cap="none" dirty="0"/>
            <a:t>passive immunizing agents that that </a:t>
          </a:r>
          <a:r>
            <a:rPr lang="en-CA" sz="900" b="0" kern="1200" cap="none" dirty="0">
              <a:solidFill>
                <a:srgbClr val="FF0000"/>
              </a:solidFill>
            </a:rPr>
            <a:t>have been </a:t>
          </a:r>
          <a:r>
            <a:rPr lang="en-CA" sz="900" b="0" strike="sngStrike" kern="1200" cap="none" dirty="0">
              <a:solidFill>
                <a:srgbClr val="FF0000"/>
              </a:solidFill>
            </a:rPr>
            <a:t>are currently </a:t>
          </a:r>
          <a:r>
            <a:rPr lang="en-CA" sz="900" b="0" kern="1200" cap="none" dirty="0"/>
            <a:t>licensed for use in Canada, </a:t>
          </a:r>
          <a:r>
            <a:rPr lang="en-CA" sz="900" b="0" strike="sngStrike" kern="1200" cap="none" dirty="0">
              <a:solidFill>
                <a:srgbClr val="FF0000"/>
              </a:solidFill>
            </a:rPr>
            <a:t>and</a:t>
          </a:r>
          <a:r>
            <a:rPr lang="en-CA" sz="900" b="0" kern="1200" cap="none" dirty="0"/>
            <a:t> those obtained through special access programs for use in Canada, </a:t>
          </a:r>
          <a:r>
            <a:rPr lang="en-CA" sz="900" b="0" kern="1200" cap="none" dirty="0">
              <a:solidFill>
                <a:srgbClr val="FF0000"/>
              </a:solidFill>
            </a:rPr>
            <a:t>and those that were never licensed in Canada (i.e., administered in other countries)</a:t>
          </a:r>
          <a:r>
            <a:rPr lang="en-CA" sz="900" b="0" kern="1200" cap="none" dirty="0"/>
            <a:t>. Passive immunizing agents are used to facilitate protection against vaccine preventable infections, when vaccines are not available or are contraindicated or when vaccines have not been used before exposure to the infective agent. </a:t>
          </a:r>
          <a:endParaRPr lang="en-CA" sz="900" kern="1200" dirty="0"/>
        </a:p>
      </dsp:txBody>
      <dsp:txXfrm rot="-5400000">
        <a:off x="637788" y="1781204"/>
        <a:ext cx="7760823" cy="649939"/>
      </dsp:txXfrm>
    </dsp:sp>
    <dsp:sp modelId="{81390F58-E9C9-41C2-9563-3B90170AFD62}">
      <dsp:nvSpPr>
        <dsp:cNvPr id="0" name=""/>
        <dsp:cNvSpPr/>
      </dsp:nvSpPr>
      <dsp:spPr>
        <a:xfrm rot="5400000">
          <a:off x="-147217" y="2929660"/>
          <a:ext cx="911155" cy="6378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kern="1200" dirty="0"/>
            <a:t>Passive</a:t>
          </a:r>
          <a:endParaRPr lang="en-CA" sz="500" kern="1200" dirty="0"/>
        </a:p>
      </dsp:txBody>
      <dsp:txXfrm rot="-5400000">
        <a:off x="-10543" y="3111890"/>
        <a:ext cx="637808" cy="273347"/>
      </dsp:txXfrm>
    </dsp:sp>
    <dsp:sp modelId="{5069F102-C0E0-4041-89A6-EAA9FDFE1198}">
      <dsp:nvSpPr>
        <dsp:cNvPr id="0" name=""/>
        <dsp:cNvSpPr/>
      </dsp:nvSpPr>
      <dsp:spPr>
        <a:xfrm rot="5400000">
          <a:off x="3984084" y="-774414"/>
          <a:ext cx="1082344" cy="783815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CA" sz="900" b="0" kern="1200" cap="none" dirty="0"/>
            <a:t>The scope of this subset is </a:t>
          </a:r>
          <a:r>
            <a:rPr lang="en-CA" sz="900" b="0" kern="1200" cap="none" dirty="0">
              <a:solidFill>
                <a:srgbClr val="FF0000"/>
              </a:solidFill>
            </a:rPr>
            <a:t>generic</a:t>
          </a:r>
          <a:r>
            <a:rPr lang="en-CA" sz="900" b="0" kern="1200" cap="none" dirty="0"/>
            <a:t> passive immunizing agents used in Canada (generically described, i.e. without trade name), those obtained through special access programs (generically described), and </a:t>
          </a:r>
          <a:r>
            <a:rPr lang="en-CA" sz="900" b="0" kern="1200" cap="none" dirty="0">
              <a:solidFill>
                <a:srgbClr val="FF0000"/>
              </a:solidFill>
            </a:rPr>
            <a:t>passive</a:t>
          </a:r>
          <a:r>
            <a:rPr lang="en-CA" sz="900" b="0" kern="1200" cap="none" dirty="0"/>
            <a:t> agents that </a:t>
          </a:r>
          <a:r>
            <a:rPr lang="en-CA" sz="900" b="0" strike="sngStrike" kern="1200" cap="none" dirty="0">
              <a:solidFill>
                <a:srgbClr val="FF0000"/>
              </a:solidFill>
            </a:rPr>
            <a:t>have been discontinued and/or </a:t>
          </a:r>
          <a:r>
            <a:rPr lang="en-CA" sz="900" b="0" kern="1200" cap="none" dirty="0">
              <a:solidFill>
                <a:srgbClr val="FF0000"/>
              </a:solidFill>
            </a:rPr>
            <a:t>were</a:t>
          </a:r>
          <a:r>
            <a:rPr lang="en-CA" sz="900" b="0" strike="sngStrike" kern="1200" cap="none" dirty="0">
              <a:solidFill>
                <a:srgbClr val="FF0000"/>
              </a:solidFill>
            </a:rPr>
            <a:t> </a:t>
          </a:r>
          <a:r>
            <a:rPr lang="en-CA" sz="900" b="0" kern="1200" cap="none" dirty="0"/>
            <a:t>never licensed in Canada. </a:t>
          </a:r>
          <a:r>
            <a:rPr lang="en-CA" sz="900" b="0" strike="sngStrike" kern="1200" cap="none" dirty="0">
              <a:solidFill>
                <a:srgbClr val="FF0000"/>
              </a:solidFill>
            </a:rPr>
            <a:t>(with trade name). </a:t>
          </a:r>
          <a:r>
            <a:rPr lang="en-CA" sz="900" b="0" kern="1200" cap="none" dirty="0"/>
            <a:t>This content is intended to be used when populating an immunization history when the client and/or provider does not have the detail of the trade name of the agent administered </a:t>
          </a:r>
          <a:r>
            <a:rPr lang="en-CA" sz="900" b="0" kern="1200" cap="none" dirty="0">
              <a:solidFill>
                <a:srgbClr val="FF0000"/>
              </a:solidFill>
            </a:rPr>
            <a:t>or</a:t>
          </a:r>
          <a:r>
            <a:rPr lang="en-CA" sz="900" b="0" kern="1200" cap="none" dirty="0"/>
            <a:t>  </a:t>
          </a:r>
          <a:r>
            <a:rPr lang="en-CA" sz="900" b="0" strike="sngStrike" kern="1200" cap="none" dirty="0" err="1">
              <a:solidFill>
                <a:srgbClr val="FF0000"/>
              </a:solidFill>
            </a:rPr>
            <a:t>OR</a:t>
          </a:r>
          <a:r>
            <a:rPr lang="en-CA" sz="900" b="0" kern="1200" cap="none" dirty="0"/>
            <a:t> the product has </a:t>
          </a:r>
          <a:r>
            <a:rPr lang="en-CA" sz="900" b="0" strike="sngStrike" kern="1200" cap="none" dirty="0">
              <a:solidFill>
                <a:srgbClr val="FF0000"/>
              </a:solidFill>
            </a:rPr>
            <a:t>been discontinued and/or </a:t>
          </a:r>
          <a:r>
            <a:rPr lang="en-CA" sz="900" b="0" kern="1200" cap="none" dirty="0"/>
            <a:t>never </a:t>
          </a:r>
          <a:r>
            <a:rPr lang="en-CA" sz="900" b="0" kern="1200" cap="none" dirty="0">
              <a:solidFill>
                <a:srgbClr val="FF0000"/>
              </a:solidFill>
            </a:rPr>
            <a:t>been</a:t>
          </a:r>
          <a:r>
            <a:rPr lang="en-CA" sz="900" b="0" kern="1200" cap="none" dirty="0"/>
            <a:t> licensed in Canada. Passive immunizing agents are used to facilitate protection against vaccine preventable infections, when vaccines are not available or are </a:t>
          </a:r>
          <a:r>
            <a:rPr lang="en-CA" sz="900" b="0" kern="1200" cap="none" dirty="0" err="1"/>
            <a:t>countraindicated</a:t>
          </a:r>
          <a:r>
            <a:rPr lang="en-CA" sz="900" b="0" kern="1200" cap="none" dirty="0"/>
            <a:t> or when vaccines have not been used before exposure to the infective agent. This subset will include concepts represented by a generic description for </a:t>
          </a:r>
          <a:r>
            <a:rPr lang="en-CA" sz="900" b="0" strike="sngStrike" kern="1200" cap="none" dirty="0">
              <a:solidFill>
                <a:srgbClr val="FF0000"/>
              </a:solidFill>
            </a:rPr>
            <a:t>an</a:t>
          </a:r>
          <a:r>
            <a:rPr lang="en-CA" sz="900" b="0" kern="1200" cap="none" dirty="0">
              <a:solidFill>
                <a:srgbClr val="FF0000"/>
              </a:solidFill>
            </a:rPr>
            <a:t> a passive</a:t>
          </a:r>
          <a:r>
            <a:rPr lang="en-CA" sz="900" b="0" kern="1200" cap="none" dirty="0"/>
            <a:t> agent that was previously administered to the client as may be expressed by the client or provider for an immunization history and concepts represented by the trade name for products.</a:t>
          </a:r>
          <a:r>
            <a:rPr lang="en-CA" sz="900" b="0" strike="sngStrike" kern="1200" cap="none" dirty="0">
              <a:solidFill>
                <a:srgbClr val="FF0000"/>
              </a:solidFill>
            </a:rPr>
            <a:t> that have been discontinued and/or never licensed in Canada..</a:t>
          </a:r>
          <a:endParaRPr lang="en-CA" sz="900" kern="1200" dirty="0"/>
        </a:p>
      </dsp:txBody>
      <dsp:txXfrm rot="-5400000">
        <a:off x="606177" y="2656329"/>
        <a:ext cx="7785323" cy="97667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75" name="Shape 17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42492298"/>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mn-lt"/>
        <a:ea typeface="+mn-ea"/>
        <a:cs typeface="+mn-cs"/>
        <a:sym typeface="Helvetica Neue"/>
      </a:defRPr>
    </a:lvl1pPr>
    <a:lvl2pPr indent="85725" defTabSz="171450" latinLnBrk="0">
      <a:lnSpc>
        <a:spcPct val="117999"/>
      </a:lnSpc>
      <a:defRPr sz="825">
        <a:latin typeface="+mn-lt"/>
        <a:ea typeface="+mn-ea"/>
        <a:cs typeface="+mn-cs"/>
        <a:sym typeface="Helvetica Neue"/>
      </a:defRPr>
    </a:lvl2pPr>
    <a:lvl3pPr indent="171450" defTabSz="171450" latinLnBrk="0">
      <a:lnSpc>
        <a:spcPct val="117999"/>
      </a:lnSpc>
      <a:defRPr sz="825">
        <a:latin typeface="+mn-lt"/>
        <a:ea typeface="+mn-ea"/>
        <a:cs typeface="+mn-cs"/>
        <a:sym typeface="Helvetica Neue"/>
      </a:defRPr>
    </a:lvl3pPr>
    <a:lvl4pPr indent="257175" defTabSz="171450" latinLnBrk="0">
      <a:lnSpc>
        <a:spcPct val="117999"/>
      </a:lnSpc>
      <a:defRPr sz="825">
        <a:latin typeface="+mn-lt"/>
        <a:ea typeface="+mn-ea"/>
        <a:cs typeface="+mn-cs"/>
        <a:sym typeface="Helvetica Neue"/>
      </a:defRPr>
    </a:lvl4pPr>
    <a:lvl5pPr indent="342900" defTabSz="171450" latinLnBrk="0">
      <a:lnSpc>
        <a:spcPct val="117999"/>
      </a:lnSpc>
      <a:defRPr sz="825">
        <a:latin typeface="+mn-lt"/>
        <a:ea typeface="+mn-ea"/>
        <a:cs typeface="+mn-cs"/>
        <a:sym typeface="Helvetica Neue"/>
      </a:defRPr>
    </a:lvl5pPr>
    <a:lvl6pPr indent="428625" defTabSz="171450" latinLnBrk="0">
      <a:lnSpc>
        <a:spcPct val="117999"/>
      </a:lnSpc>
      <a:defRPr sz="825">
        <a:latin typeface="+mn-lt"/>
        <a:ea typeface="+mn-ea"/>
        <a:cs typeface="+mn-cs"/>
        <a:sym typeface="Helvetica Neue"/>
      </a:defRPr>
    </a:lvl6pPr>
    <a:lvl7pPr indent="514350" defTabSz="171450" latinLnBrk="0">
      <a:lnSpc>
        <a:spcPct val="117999"/>
      </a:lnSpc>
      <a:defRPr sz="825">
        <a:latin typeface="+mn-lt"/>
        <a:ea typeface="+mn-ea"/>
        <a:cs typeface="+mn-cs"/>
        <a:sym typeface="Helvetica Neue"/>
      </a:defRPr>
    </a:lvl7pPr>
    <a:lvl8pPr indent="600075" defTabSz="171450" latinLnBrk="0">
      <a:lnSpc>
        <a:spcPct val="117999"/>
      </a:lnSpc>
      <a:defRPr sz="825">
        <a:latin typeface="+mn-lt"/>
        <a:ea typeface="+mn-ea"/>
        <a:cs typeface="+mn-cs"/>
        <a:sym typeface="Helvetica Neue"/>
      </a:defRPr>
    </a:lvl8pPr>
    <a:lvl9pPr indent="685800" defTabSz="171450" latinLnBrk="0">
      <a:lnSpc>
        <a:spcPct val="117999"/>
      </a:lnSpc>
      <a:defRPr sz="825">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44613" marR="0" lvl="0" indent="182563"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E1E1E"/>
                </a:solidFill>
                <a:effectLst/>
                <a:uLnTx/>
                <a:uFillTx/>
              </a:rPr>
              <a:t>The logo can be changed in the master slides.  Please use the following instructions</a:t>
            </a:r>
          </a:p>
          <a:p>
            <a:pPr marL="1344613" marR="0" lvl="0" indent="182563" algn="l"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1E1E1E"/>
              </a:solidFill>
              <a:effectLst/>
              <a:uLnTx/>
              <a:uFillTx/>
            </a:endParaRPr>
          </a:p>
          <a:p>
            <a:pPr marL="1344613" marR="0" lvl="0" indent="182563" algn="l" defTabSz="91440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0" cap="none" spc="0" normalizeH="0" baseline="0" noProof="0" dirty="0">
                <a:ln>
                  <a:noFill/>
                </a:ln>
                <a:solidFill>
                  <a:srgbClr val="1E1E1E"/>
                </a:solidFill>
                <a:effectLst/>
                <a:uLnTx/>
                <a:uFillTx/>
              </a:rPr>
              <a:t>Select view &gt; slide master.</a:t>
            </a:r>
          </a:p>
          <a:p>
            <a:pPr marL="1344613" marR="0" lvl="0" indent="182563" algn="l" defTabSz="91440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0" cap="none" spc="0" normalizeH="0" baseline="0" noProof="0" dirty="0">
                <a:ln>
                  <a:noFill/>
                </a:ln>
                <a:solidFill>
                  <a:srgbClr val="1E1E1E"/>
                </a:solidFill>
                <a:effectLst/>
                <a:uLnTx/>
                <a:uFillTx/>
              </a:rPr>
              <a:t>Right click on the logo and select change picture. </a:t>
            </a:r>
          </a:p>
          <a:p>
            <a:pPr marL="1344613" marR="0" lvl="0" indent="182563" algn="l" defTabSz="91440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0" cap="none" spc="0" normalizeH="0" baseline="0" noProof="0" dirty="0">
                <a:ln>
                  <a:noFill/>
                </a:ln>
                <a:solidFill>
                  <a:srgbClr val="1E1E1E"/>
                </a:solidFill>
                <a:effectLst/>
                <a:uLnTx/>
                <a:uFillTx/>
              </a:rPr>
              <a:t>Select the image you want to use.  You may need to scale the image accordingly</a:t>
            </a:r>
          </a:p>
          <a:p>
            <a:pPr marL="1344613" marR="0" lvl="0" indent="182563" algn="l" defTabSz="91440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0" cap="none" spc="0" normalizeH="0" baseline="0" noProof="0" dirty="0">
                <a:ln>
                  <a:noFill/>
                </a:ln>
                <a:solidFill>
                  <a:srgbClr val="1E1E1E"/>
                </a:solidFill>
                <a:effectLst/>
                <a:uLnTx/>
                <a:uFillTx/>
              </a:rPr>
              <a:t>When you're done, select close master view.</a:t>
            </a:r>
          </a:p>
          <a:p>
            <a:endParaRPr lang="en-CA" dirty="0"/>
          </a:p>
        </p:txBody>
      </p:sp>
    </p:spTree>
    <p:extLst>
      <p:ext uri="{BB962C8B-B14F-4D97-AF65-F5344CB8AC3E}">
        <p14:creationId xmlns:p14="http://schemas.microsoft.com/office/powerpoint/2010/main" val="155127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3373607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12063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1742559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EB03C-DE94-3E31-8B82-35883E43E2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A666E-CAAC-4F96-55FB-9B303B049C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6D4E44-E094-6376-9231-8BFA53D630B9}"/>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1870138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015012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95404" y="1292190"/>
            <a:ext cx="5200650" cy="1165860"/>
          </a:xfrm>
          <a:prstGeom prst="rect">
            <a:avLst/>
          </a:prstGeom>
        </p:spPr>
        <p:txBody>
          <a:bodyPr anchor="b">
            <a:noAutofit/>
          </a:bodyPr>
          <a:lstStyle>
            <a:lvl1pPr marL="0" indent="0">
              <a:lnSpc>
                <a:spcPct val="100000"/>
              </a:lnSpc>
              <a:defRPr sz="2800" b="1">
                <a:solidFill>
                  <a:srgbClr val="181F2D"/>
                </a:solidFill>
              </a:defRPr>
            </a:lvl1pPr>
          </a:lstStyle>
          <a:p>
            <a:r>
              <a:rPr lang="en-US" dirty="0"/>
              <a:t>Click to edit Master title style</a:t>
            </a:r>
            <a:endParaRPr dirty="0"/>
          </a:p>
        </p:txBody>
      </p:sp>
      <p:sp>
        <p:nvSpPr>
          <p:cNvPr id="12" name="Body Level One…"/>
          <p:cNvSpPr txBox="1">
            <a:spLocks noGrp="1"/>
          </p:cNvSpPr>
          <p:nvPr>
            <p:ph type="body" sz="quarter" idx="1"/>
          </p:nvPr>
        </p:nvSpPr>
        <p:spPr>
          <a:xfrm>
            <a:off x="571500" y="2907815"/>
            <a:ext cx="5200650" cy="1574876"/>
          </a:xfrm>
          <a:prstGeom prst="rect">
            <a:avLst/>
          </a:prstGeom>
        </p:spPr>
        <p:txBody>
          <a:bodyPr anchor="t">
            <a:noAutofit/>
          </a:bodyPr>
          <a:lstStyle>
            <a:lvl1pPr marL="0" indent="0">
              <a:lnSpc>
                <a:spcPct val="100000"/>
              </a:lnSpc>
              <a:spcBef>
                <a:spcPts val="0"/>
              </a:spcBef>
              <a:spcAft>
                <a:spcPts val="0"/>
              </a:spcAft>
              <a:buSzTx/>
              <a:buNone/>
              <a:defRPr sz="16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sp>
        <p:nvSpPr>
          <p:cNvPr id="8" name="Body Level One…">
            <a:extLst>
              <a:ext uri="{FF2B5EF4-FFF2-40B4-BE49-F238E27FC236}">
                <a16:creationId xmlns:a16="http://schemas.microsoft.com/office/drawing/2014/main" id="{C79EAFE0-671A-4AB5-9421-FBBCE1866F06}"/>
              </a:ext>
            </a:extLst>
          </p:cNvPr>
          <p:cNvSpPr txBox="1">
            <a:spLocks noGrp="1"/>
          </p:cNvSpPr>
          <p:nvPr>
            <p:ph type="body" sz="quarter" idx="10"/>
          </p:nvPr>
        </p:nvSpPr>
        <p:spPr>
          <a:xfrm>
            <a:off x="571500" y="2458050"/>
            <a:ext cx="5200650" cy="449765"/>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pic>
        <p:nvPicPr>
          <p:cNvPr id="3" name="Picture 2" descr="A red logo on a black background&#10;&#10;Description automatically generated with medium confidence">
            <a:extLst>
              <a:ext uri="{FF2B5EF4-FFF2-40B4-BE49-F238E27FC236}">
                <a16:creationId xmlns:a16="http://schemas.microsoft.com/office/drawing/2014/main" id="{5830F321-87BB-1449-98EA-0DDE4B9DB953}"/>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ROPPED PHOTO">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‹N°›</a:t>
            </a:fld>
            <a:endParaRPr lang="en-CA" dirty="0"/>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dirty="0"/>
              <a:t>©2025 Canada Health Infoway</a:t>
            </a:r>
          </a:p>
        </p:txBody>
      </p:sp>
      <p:sp>
        <p:nvSpPr>
          <p:cNvPr id="4" name="Picture Placeholder 3">
            <a:extLst>
              <a:ext uri="{FF2B5EF4-FFF2-40B4-BE49-F238E27FC236}">
                <a16:creationId xmlns:a16="http://schemas.microsoft.com/office/drawing/2014/main" id="{3B4A08D6-0C0B-48E2-B98D-F8B8BA612A30}"/>
              </a:ext>
            </a:extLst>
          </p:cNvPr>
          <p:cNvSpPr>
            <a:spLocks noGrp="1"/>
          </p:cNvSpPr>
          <p:nvPr>
            <p:ph type="pic" sz="quarter" idx="13"/>
          </p:nvPr>
        </p:nvSpPr>
        <p:spPr>
          <a:xfrm>
            <a:off x="5337242" y="0"/>
            <a:ext cx="3806757" cy="5143500"/>
          </a:xfrm>
        </p:spPr>
        <p:txBody>
          <a:bodyPr/>
          <a:lstStyle>
            <a:lvl1pPr>
              <a:defRPr>
                <a:solidFill>
                  <a:srgbClr val="181F2D"/>
                </a:solidFill>
              </a:defRPr>
            </a:lvl1pPr>
          </a:lstStyle>
          <a:p>
            <a:endParaRPr lang="en-CA" dirty="0"/>
          </a:p>
        </p:txBody>
      </p:sp>
      <p:sp>
        <p:nvSpPr>
          <p:cNvPr id="7" name="Title Text">
            <a:extLst>
              <a:ext uri="{FF2B5EF4-FFF2-40B4-BE49-F238E27FC236}">
                <a16:creationId xmlns:a16="http://schemas.microsoft.com/office/drawing/2014/main" id="{100864CA-6E58-439E-8194-65F1560D42CA}"/>
              </a:ext>
            </a:extLst>
          </p:cNvPr>
          <p:cNvSpPr txBox="1">
            <a:spLocks noGrp="1"/>
          </p:cNvSpPr>
          <p:nvPr>
            <p:ph type="title"/>
          </p:nvPr>
        </p:nvSpPr>
        <p:spPr>
          <a:xfrm>
            <a:off x="472584" y="1747713"/>
            <a:ext cx="4918566" cy="545423"/>
          </a:xfrm>
          <a:prstGeom prst="rect">
            <a:avLst/>
          </a:prstGeom>
        </p:spPr>
        <p:txBody>
          <a:bodyPr anchor="b">
            <a:noAutofit/>
          </a:bodyPr>
          <a:lstStyle>
            <a:lvl1pPr>
              <a:lnSpc>
                <a:spcPct val="100000"/>
              </a:lnSpc>
              <a:defRPr sz="3600" b="1">
                <a:solidFill>
                  <a:srgbClr val="181F2D"/>
                </a:solidFill>
                <a:latin typeface="+mj-lt"/>
              </a:defRPr>
            </a:lvl1pPr>
          </a:lstStyle>
          <a:p>
            <a:r>
              <a:rPr lang="en-US" dirty="0"/>
              <a:t>Click to edit Master title style</a:t>
            </a:r>
            <a:endParaRPr dirty="0"/>
          </a:p>
        </p:txBody>
      </p:sp>
      <p:sp>
        <p:nvSpPr>
          <p:cNvPr id="8" name="Body Level One…">
            <a:extLst>
              <a:ext uri="{FF2B5EF4-FFF2-40B4-BE49-F238E27FC236}">
                <a16:creationId xmlns:a16="http://schemas.microsoft.com/office/drawing/2014/main" id="{13188AC0-C894-4729-AEF7-89DF69E54A44}"/>
              </a:ext>
            </a:extLst>
          </p:cNvPr>
          <p:cNvSpPr txBox="1">
            <a:spLocks noGrp="1"/>
          </p:cNvSpPr>
          <p:nvPr>
            <p:ph type="body" sz="quarter" idx="1"/>
          </p:nvPr>
        </p:nvSpPr>
        <p:spPr>
          <a:xfrm>
            <a:off x="472584" y="2432443"/>
            <a:ext cx="4918566" cy="1227412"/>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chemeClr val="tx1"/>
                </a:solidFill>
                <a:latin typeface="+mn-lt"/>
                <a:ea typeface="Helvetica Neue Light" panose="02000403000000020004" pitchFamily="2" charset="0"/>
              </a:defRPr>
            </a:lvl2pPr>
            <a:lvl3pPr marL="0" indent="171450">
              <a:lnSpc>
                <a:spcPct val="130000"/>
              </a:lnSpc>
              <a:spcBef>
                <a:spcPts val="0"/>
              </a:spcBef>
              <a:buSzTx/>
              <a:buNone/>
              <a:defRPr sz="1800" b="0" i="0">
                <a:solidFill>
                  <a:schemeClr val="tx1"/>
                </a:solidFill>
                <a:latin typeface="+mn-lt"/>
                <a:ea typeface="Helvetica Neue Light" panose="02000403000000020004" pitchFamily="2" charset="0"/>
              </a:defRPr>
            </a:lvl3pPr>
            <a:lvl4pPr marL="0" indent="257175">
              <a:lnSpc>
                <a:spcPct val="130000"/>
              </a:lnSpc>
              <a:spcBef>
                <a:spcPts val="0"/>
              </a:spcBef>
              <a:buSzTx/>
              <a:buNone/>
              <a:defRPr sz="1800" b="0" i="0">
                <a:solidFill>
                  <a:schemeClr val="tx1"/>
                </a:solidFill>
                <a:latin typeface="+mn-lt"/>
                <a:ea typeface="Helvetica Neue Light" panose="02000403000000020004" pitchFamily="2" charset="0"/>
              </a:defRPr>
            </a:lvl4pPr>
            <a:lvl5pPr marL="0" indent="342900">
              <a:lnSpc>
                <a:spcPct val="130000"/>
              </a:lnSpc>
              <a:spcBef>
                <a:spcPts val="0"/>
              </a:spcBef>
              <a:buSzTx/>
              <a:buNone/>
              <a:defRPr sz="1800" b="0" i="0">
                <a:solidFill>
                  <a:schemeClr val="tx1"/>
                </a:solidFill>
                <a:latin typeface="+mn-lt"/>
                <a:ea typeface="Helvetica Neue Light" panose="02000403000000020004" pitchFamily="2" charset="0"/>
              </a:defRPr>
            </a:lvl5pPr>
          </a:lstStyle>
          <a:p>
            <a:pPr lvl="0"/>
            <a:r>
              <a:rPr lang="en-US" dirty="0"/>
              <a:t>Edit Master text styles</a:t>
            </a:r>
          </a:p>
        </p:txBody>
      </p:sp>
      <p:pic>
        <p:nvPicPr>
          <p:cNvPr id="10" name="Picture 9" descr="A red logo on a black background&#10;&#10;Description automatically generated with medium confidence">
            <a:extLst>
              <a:ext uri="{FF2B5EF4-FFF2-40B4-BE49-F238E27FC236}">
                <a16:creationId xmlns:a16="http://schemas.microsoft.com/office/drawing/2014/main" id="{889726E0-7DC6-1846-AE6D-FAE9C79DDE7F}"/>
              </a:ext>
            </a:extLst>
          </p:cNvPr>
          <p:cNvPicPr>
            <a:picLocks noChangeAspect="1"/>
          </p:cNvPicPr>
          <p:nvPr userDrawn="1"/>
        </p:nvPicPr>
        <p:blipFill rotWithShape="1">
          <a:blip r:embed="rId2"/>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75076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Text"/>
          <p:cNvSpPr txBox="1">
            <a:spLocks noGrp="1"/>
          </p:cNvSpPr>
          <p:nvPr>
            <p:ph type="title"/>
          </p:nvPr>
        </p:nvSpPr>
        <p:spPr>
          <a:xfrm>
            <a:off x="472584" y="1747713"/>
            <a:ext cx="4918566" cy="545423"/>
          </a:xfrm>
          <a:prstGeom prst="rect">
            <a:avLst/>
          </a:prstGeom>
        </p:spPr>
        <p:txBody>
          <a:bodyPr anchor="b">
            <a:noAutofit/>
          </a:bodyPr>
          <a:lstStyle>
            <a:lvl1pPr>
              <a:lnSpc>
                <a:spcPct val="100000"/>
              </a:lnSpc>
              <a:defRPr sz="3600" b="1">
                <a:solidFill>
                  <a:srgbClr val="181F2D"/>
                </a:solidFill>
                <a:latin typeface="+mj-lt"/>
              </a:defRPr>
            </a:lvl1pPr>
          </a:lstStyle>
          <a:p>
            <a:r>
              <a:rPr lang="en-US" dirty="0"/>
              <a:t>Click to edit Master title style</a:t>
            </a:r>
            <a:endParaRPr dirty="0"/>
          </a:p>
        </p:txBody>
      </p:sp>
      <p:sp>
        <p:nvSpPr>
          <p:cNvPr id="23" name="Body Level One…"/>
          <p:cNvSpPr txBox="1">
            <a:spLocks noGrp="1"/>
          </p:cNvSpPr>
          <p:nvPr>
            <p:ph type="body" sz="quarter" idx="1"/>
          </p:nvPr>
        </p:nvSpPr>
        <p:spPr>
          <a:xfrm>
            <a:off x="472584" y="2432443"/>
            <a:ext cx="4918566" cy="1227412"/>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chemeClr val="tx1"/>
                </a:solidFill>
                <a:latin typeface="+mn-lt"/>
                <a:ea typeface="Helvetica Neue Light" panose="02000403000000020004" pitchFamily="2" charset="0"/>
              </a:defRPr>
            </a:lvl2pPr>
            <a:lvl3pPr marL="0" indent="171450">
              <a:lnSpc>
                <a:spcPct val="130000"/>
              </a:lnSpc>
              <a:spcBef>
                <a:spcPts val="0"/>
              </a:spcBef>
              <a:buSzTx/>
              <a:buNone/>
              <a:defRPr sz="1800" b="0" i="0">
                <a:solidFill>
                  <a:schemeClr val="tx1"/>
                </a:solidFill>
                <a:latin typeface="+mn-lt"/>
                <a:ea typeface="Helvetica Neue Light" panose="02000403000000020004" pitchFamily="2" charset="0"/>
              </a:defRPr>
            </a:lvl3pPr>
            <a:lvl4pPr marL="0" indent="257175">
              <a:lnSpc>
                <a:spcPct val="130000"/>
              </a:lnSpc>
              <a:spcBef>
                <a:spcPts val="0"/>
              </a:spcBef>
              <a:buSzTx/>
              <a:buNone/>
              <a:defRPr sz="1800" b="0" i="0">
                <a:solidFill>
                  <a:schemeClr val="tx1"/>
                </a:solidFill>
                <a:latin typeface="+mn-lt"/>
                <a:ea typeface="Helvetica Neue Light" panose="02000403000000020004" pitchFamily="2" charset="0"/>
              </a:defRPr>
            </a:lvl4pPr>
            <a:lvl5pPr marL="0" indent="342900">
              <a:lnSpc>
                <a:spcPct val="130000"/>
              </a:lnSpc>
              <a:spcBef>
                <a:spcPts val="0"/>
              </a:spcBef>
              <a:buSzTx/>
              <a:buNone/>
              <a:defRPr sz="1800" b="0" i="0">
                <a:solidFill>
                  <a:schemeClr val="tx1"/>
                </a:solidFill>
                <a:latin typeface="+mn-lt"/>
                <a:ea typeface="Helvetica Neue Light" panose="02000403000000020004" pitchFamily="2" charset="0"/>
              </a:defRPr>
            </a:lvl5pPr>
          </a:lstStyle>
          <a:p>
            <a:pPr lvl="0"/>
            <a:r>
              <a:rPr lang="en-US" dirty="0"/>
              <a:t>Edit Master text styles</a:t>
            </a:r>
          </a:p>
        </p:txBody>
      </p:sp>
      <p:sp>
        <p:nvSpPr>
          <p:cNvPr id="7" name="Rectangle 6">
            <a:extLst>
              <a:ext uri="{FF2B5EF4-FFF2-40B4-BE49-F238E27FC236}">
                <a16:creationId xmlns:a16="http://schemas.microsoft.com/office/drawing/2014/main" id="{DF171A38-97DD-4F7E-B0FC-095A26BDF8CD}"/>
              </a:ext>
            </a:extLst>
          </p:cNvPr>
          <p:cNvSpPr/>
          <p:nvPr userDrawn="1"/>
        </p:nvSpPr>
        <p:spPr>
          <a:xfrm>
            <a:off x="2754043" y="3897331"/>
            <a:ext cx="2865665" cy="400110"/>
          </a:xfrm>
          <a:prstGeom prst="rect">
            <a:avLst/>
          </a:prstGeom>
        </p:spPr>
        <p:txBody>
          <a:bodyPr wrap="square">
            <a:spAutoFit/>
          </a:bodyPr>
          <a:lstStyle/>
          <a:p>
            <a:pPr algn="l"/>
            <a:r>
              <a:rPr lang="en-CA" sz="1000" b="1" dirty="0">
                <a:solidFill>
                  <a:srgbClr val="181F2D"/>
                </a:solidFill>
              </a:rPr>
              <a:t>Let’s Connect on LinkedIn</a:t>
            </a:r>
          </a:p>
          <a:p>
            <a:pPr algn="l"/>
            <a:r>
              <a:rPr lang="en-CA" sz="1000" b="0" cap="none" dirty="0">
                <a:solidFill>
                  <a:srgbClr val="181F2D"/>
                </a:solidFill>
              </a:rPr>
              <a:t>linkedin.com/company/</a:t>
            </a:r>
            <a:r>
              <a:rPr lang="en-CA" sz="1000" b="0" cap="none" dirty="0" err="1">
                <a:solidFill>
                  <a:srgbClr val="181F2D"/>
                </a:solidFill>
              </a:rPr>
              <a:t>canada</a:t>
            </a:r>
            <a:r>
              <a:rPr lang="en-CA" sz="1000" b="0" cap="none" dirty="0">
                <a:solidFill>
                  <a:srgbClr val="181F2D"/>
                </a:solidFill>
              </a:rPr>
              <a:t>-health-</a:t>
            </a:r>
            <a:r>
              <a:rPr lang="en-CA" sz="1000" b="0" cap="none" dirty="0" err="1">
                <a:solidFill>
                  <a:srgbClr val="181F2D"/>
                </a:solidFill>
              </a:rPr>
              <a:t>infoway</a:t>
            </a:r>
            <a:endParaRPr lang="en-CA" sz="1000" b="0" cap="none" dirty="0">
              <a:solidFill>
                <a:srgbClr val="181F2D"/>
              </a:solidFill>
            </a:endParaRPr>
          </a:p>
        </p:txBody>
      </p:sp>
      <p:sp>
        <p:nvSpPr>
          <p:cNvPr id="10" name="Rectangle 9">
            <a:extLst>
              <a:ext uri="{FF2B5EF4-FFF2-40B4-BE49-F238E27FC236}">
                <a16:creationId xmlns:a16="http://schemas.microsoft.com/office/drawing/2014/main" id="{D138D203-AF26-46CF-A577-C5AB104B2482}"/>
              </a:ext>
            </a:extLst>
          </p:cNvPr>
          <p:cNvSpPr/>
          <p:nvPr userDrawn="1"/>
        </p:nvSpPr>
        <p:spPr>
          <a:xfrm>
            <a:off x="2754043" y="4498119"/>
            <a:ext cx="2236998" cy="400110"/>
          </a:xfrm>
          <a:prstGeom prst="rect">
            <a:avLst/>
          </a:prstGeom>
        </p:spPr>
        <p:txBody>
          <a:bodyPr wrap="square">
            <a:spAutoFit/>
          </a:bodyPr>
          <a:lstStyle/>
          <a:p>
            <a:pPr algn="l"/>
            <a:r>
              <a:rPr lang="en-CA" sz="1000" b="1" dirty="0">
                <a:solidFill>
                  <a:srgbClr val="181F2D"/>
                </a:solidFill>
              </a:rPr>
              <a:t>Let’s Connect on INSTAGRAM</a:t>
            </a:r>
          </a:p>
          <a:p>
            <a:pPr algn="l"/>
            <a:r>
              <a:rPr kumimoji="0" lang="en-CA" sz="1000" b="0" i="0" u="none" strike="noStrike" cap="none" spc="0" normalizeH="0" baseline="0" dirty="0">
                <a:ln>
                  <a:noFill/>
                </a:ln>
                <a:solidFill>
                  <a:srgbClr val="181F2D"/>
                </a:solidFill>
                <a:effectLst/>
                <a:uFillTx/>
                <a:latin typeface="+mn-lt"/>
                <a:ea typeface="+mn-ea"/>
                <a:cs typeface="+mn-cs"/>
                <a:sym typeface="Helvetica Neue"/>
              </a:rPr>
              <a:t>@infoway_inforoute</a:t>
            </a:r>
            <a:endParaRPr lang="en-CA" sz="1000" b="0" cap="none" dirty="0">
              <a:solidFill>
                <a:srgbClr val="181F2D"/>
              </a:solidFill>
            </a:endParaRPr>
          </a:p>
        </p:txBody>
      </p:sp>
      <p:sp>
        <p:nvSpPr>
          <p:cNvPr id="11" name="Rectangle 10">
            <a:extLst>
              <a:ext uri="{FF2B5EF4-FFF2-40B4-BE49-F238E27FC236}">
                <a16:creationId xmlns:a16="http://schemas.microsoft.com/office/drawing/2014/main" id="{F44F3E43-1555-4380-8581-55C414910EFF}"/>
              </a:ext>
            </a:extLst>
          </p:cNvPr>
          <p:cNvSpPr/>
          <p:nvPr userDrawn="1"/>
        </p:nvSpPr>
        <p:spPr>
          <a:xfrm>
            <a:off x="853900" y="3893391"/>
            <a:ext cx="1544496" cy="400110"/>
          </a:xfrm>
          <a:prstGeom prst="rect">
            <a:avLst/>
          </a:prstGeom>
        </p:spPr>
        <p:txBody>
          <a:bodyPr wrap="square">
            <a:spAutoFit/>
          </a:bodyPr>
          <a:lstStyle/>
          <a:p>
            <a:pPr algn="r"/>
            <a:r>
              <a:rPr lang="en-CA" sz="1000" b="1" dirty="0">
                <a:solidFill>
                  <a:srgbClr val="181F2D"/>
                </a:solidFill>
              </a:rPr>
              <a:t>Visit OUR WEBSITE</a:t>
            </a:r>
          </a:p>
          <a:p>
            <a:pPr algn="r"/>
            <a:r>
              <a:rPr lang="en-CA" sz="1000" b="0" cap="none" dirty="0">
                <a:solidFill>
                  <a:srgbClr val="181F2D"/>
                </a:solidFill>
              </a:rPr>
              <a:t>infoway-inforoute.ca</a:t>
            </a:r>
          </a:p>
        </p:txBody>
      </p:sp>
      <p:sp>
        <p:nvSpPr>
          <p:cNvPr id="13" name="Rectangle 12">
            <a:extLst>
              <a:ext uri="{FF2B5EF4-FFF2-40B4-BE49-F238E27FC236}">
                <a16:creationId xmlns:a16="http://schemas.microsoft.com/office/drawing/2014/main" id="{805D811F-C4B6-4F8C-B415-49F6EDD14031}"/>
              </a:ext>
            </a:extLst>
          </p:cNvPr>
          <p:cNvSpPr/>
          <p:nvPr userDrawn="1"/>
        </p:nvSpPr>
        <p:spPr>
          <a:xfrm>
            <a:off x="472584" y="4506931"/>
            <a:ext cx="1991971" cy="407804"/>
          </a:xfrm>
          <a:prstGeom prst="rect">
            <a:avLst/>
          </a:prstGeom>
        </p:spPr>
        <p:txBody>
          <a:bodyPr wrap="square">
            <a:spAutoFit/>
          </a:bodyPr>
          <a:lstStyle/>
          <a:p>
            <a:pPr algn="r"/>
            <a:r>
              <a:rPr lang="en-CA" sz="1000" b="1" dirty="0">
                <a:solidFill>
                  <a:srgbClr val="181F2D"/>
                </a:solidFill>
              </a:rPr>
              <a:t>VISIT OUR SURVEY WEBSITE</a:t>
            </a:r>
          </a:p>
          <a:p>
            <a:pPr algn="r"/>
            <a:r>
              <a:rPr lang="en-CA" sz="1000" b="0" cap="none" dirty="0">
                <a:solidFill>
                  <a:srgbClr val="181F2D"/>
                </a:solidFill>
              </a:rPr>
              <a:t>insights.infoway-inforoute.ca/</a:t>
            </a:r>
          </a:p>
        </p:txBody>
      </p:sp>
      <p:cxnSp>
        <p:nvCxnSpPr>
          <p:cNvPr id="14" name="Straight Connector 13">
            <a:extLst>
              <a:ext uri="{FF2B5EF4-FFF2-40B4-BE49-F238E27FC236}">
                <a16:creationId xmlns:a16="http://schemas.microsoft.com/office/drawing/2014/main" id="{1CB0A8F1-F1B1-4F13-A717-B7BBB3241E4A}"/>
              </a:ext>
            </a:extLst>
          </p:cNvPr>
          <p:cNvCxnSpPr>
            <a:cxnSpLocks/>
          </p:cNvCxnSpPr>
          <p:nvPr userDrawn="1"/>
        </p:nvCxnSpPr>
        <p:spPr>
          <a:xfrm>
            <a:off x="2576219" y="3831513"/>
            <a:ext cx="0" cy="1168504"/>
          </a:xfrm>
          <a:prstGeom prst="line">
            <a:avLst/>
          </a:prstGeom>
          <a:noFill/>
          <a:ln w="19050" cap="flat">
            <a:solidFill>
              <a:srgbClr val="181F2D"/>
            </a:solidFill>
            <a:prstDash val="solid"/>
            <a:miter lim="400000"/>
          </a:ln>
          <a:effectLst/>
          <a:sp3d/>
        </p:spPr>
        <p:style>
          <a:lnRef idx="0">
            <a:scrgbClr r="0" g="0" b="0"/>
          </a:lnRef>
          <a:fillRef idx="0">
            <a:scrgbClr r="0" g="0" b="0"/>
          </a:fillRef>
          <a:effectRef idx="0">
            <a:scrgbClr r="0" g="0" b="0"/>
          </a:effectRef>
          <a:fontRef idx="none"/>
        </p:style>
      </p:cxnSp>
      <p:pic>
        <p:nvPicPr>
          <p:cNvPr id="12" name="Picture 11" descr="A red logo on a black background&#10;&#10;Description automatically generated with medium confidence">
            <a:extLst>
              <a:ext uri="{FF2B5EF4-FFF2-40B4-BE49-F238E27FC236}">
                <a16:creationId xmlns:a16="http://schemas.microsoft.com/office/drawing/2014/main" id="{7AF5554A-CFEA-9347-870C-38F3A545EB6C}"/>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2720459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rp log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red logo on a black background&#10;&#10;Description automatically generated with medium confidence">
            <a:extLst>
              <a:ext uri="{FF2B5EF4-FFF2-40B4-BE49-F238E27FC236}">
                <a16:creationId xmlns:a16="http://schemas.microsoft.com/office/drawing/2014/main" id="{52407C80-0394-1B45-B6CA-84CC785D8224}"/>
              </a:ext>
            </a:extLst>
          </p:cNvPr>
          <p:cNvPicPr>
            <a:picLocks noChangeAspect="1"/>
          </p:cNvPicPr>
          <p:nvPr userDrawn="1"/>
        </p:nvPicPr>
        <p:blipFill rotWithShape="1">
          <a:blip r:embed="rId3"/>
          <a:srcRect t="41830" b="42185"/>
          <a:stretch/>
        </p:blipFill>
        <p:spPr>
          <a:xfrm>
            <a:off x="268943" y="969363"/>
            <a:ext cx="5116999" cy="820521"/>
          </a:xfrm>
          <a:prstGeom prst="rect">
            <a:avLst/>
          </a:prstGeom>
        </p:spPr>
      </p:pic>
    </p:spTree>
    <p:extLst>
      <p:ext uri="{BB962C8B-B14F-4D97-AF65-F5344CB8AC3E}">
        <p14:creationId xmlns:p14="http://schemas.microsoft.com/office/powerpoint/2010/main" val="25753486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95404" y="1934216"/>
            <a:ext cx="4430553" cy="1165860"/>
          </a:xfrm>
          <a:prstGeom prst="rect">
            <a:avLst/>
          </a:prstGeom>
        </p:spPr>
        <p:txBody>
          <a:bodyPr anchor="t">
            <a:noAutofit/>
          </a:bodyPr>
          <a:lstStyle>
            <a:lvl1pPr marL="0" indent="0">
              <a:lnSpc>
                <a:spcPct val="100000"/>
              </a:lnSpc>
              <a:defRPr sz="3600" b="1">
                <a:solidFill>
                  <a:srgbClr val="181F2D"/>
                </a:solidFill>
              </a:defRPr>
            </a:lvl1pPr>
          </a:lstStyle>
          <a:p>
            <a:r>
              <a:rPr lang="en-US" dirty="0"/>
              <a:t>Click to edit Master title style</a:t>
            </a:r>
            <a:endParaRPr dirty="0"/>
          </a:p>
        </p:txBody>
      </p:sp>
    </p:spTree>
    <p:extLst>
      <p:ext uri="{BB962C8B-B14F-4D97-AF65-F5344CB8AC3E}">
        <p14:creationId xmlns:p14="http://schemas.microsoft.com/office/powerpoint/2010/main" val="1329249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71500" y="1517073"/>
            <a:ext cx="3238500" cy="1165860"/>
          </a:xfrm>
          <a:prstGeom prst="rect">
            <a:avLst/>
          </a:prstGeom>
        </p:spPr>
        <p:txBody>
          <a:bodyPr anchor="t">
            <a:noAutofit/>
          </a:bodyPr>
          <a:lstStyle>
            <a:lvl1pPr>
              <a:lnSpc>
                <a:spcPct val="100000"/>
              </a:lnSpc>
              <a:defRPr sz="2800" b="1">
                <a:solidFill>
                  <a:srgbClr val="181F2D"/>
                </a:solidFill>
              </a:defRPr>
            </a:lvl1pPr>
          </a:lstStyle>
          <a:p>
            <a:r>
              <a:rPr lang="en-US" dirty="0"/>
              <a:t>Click to edit Master title style</a:t>
            </a:r>
            <a:endParaRPr dirty="0"/>
          </a:p>
        </p:txBody>
      </p:sp>
      <p:sp>
        <p:nvSpPr>
          <p:cNvPr id="12" name="Body Level One…"/>
          <p:cNvSpPr txBox="1">
            <a:spLocks noGrp="1"/>
          </p:cNvSpPr>
          <p:nvPr>
            <p:ph type="body" sz="quarter" idx="1"/>
          </p:nvPr>
        </p:nvSpPr>
        <p:spPr>
          <a:xfrm>
            <a:off x="571500" y="3185347"/>
            <a:ext cx="3238500" cy="1574876"/>
          </a:xfrm>
          <a:prstGeom prst="rect">
            <a:avLst/>
          </a:prstGeom>
        </p:spPr>
        <p:txBody>
          <a:bodyPr anchor="t">
            <a:noAutofit/>
          </a:bodyPr>
          <a:lstStyle>
            <a:lvl1pPr marL="0" indent="0">
              <a:lnSpc>
                <a:spcPct val="100000"/>
              </a:lnSpc>
              <a:spcBef>
                <a:spcPts val="0"/>
              </a:spcBef>
              <a:spcAft>
                <a:spcPts val="0"/>
              </a:spcAft>
              <a:buSzTx/>
              <a:buNone/>
              <a:defRPr sz="16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sp>
        <p:nvSpPr>
          <p:cNvPr id="8" name="Body Level One…">
            <a:extLst>
              <a:ext uri="{FF2B5EF4-FFF2-40B4-BE49-F238E27FC236}">
                <a16:creationId xmlns:a16="http://schemas.microsoft.com/office/drawing/2014/main" id="{C79EAFE0-671A-4AB5-9421-FBBCE1866F06}"/>
              </a:ext>
            </a:extLst>
          </p:cNvPr>
          <p:cNvSpPr txBox="1">
            <a:spLocks noGrp="1"/>
          </p:cNvSpPr>
          <p:nvPr>
            <p:ph type="body" sz="quarter" idx="10"/>
          </p:nvPr>
        </p:nvSpPr>
        <p:spPr>
          <a:xfrm>
            <a:off x="571500" y="2791523"/>
            <a:ext cx="3238500" cy="449765"/>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pic>
        <p:nvPicPr>
          <p:cNvPr id="6" name="Picture 5" descr="A red logo on a black background&#10;&#10;Description automatically generated with medium confidence">
            <a:extLst>
              <a:ext uri="{FF2B5EF4-FFF2-40B4-BE49-F238E27FC236}">
                <a16:creationId xmlns:a16="http://schemas.microsoft.com/office/drawing/2014/main" id="{7477F427-F351-1C4E-96C4-5296762E2B3D}"/>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2799410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ll Content">
    <p:spTree>
      <p:nvGrpSpPr>
        <p:cNvPr id="1" name=""/>
        <p:cNvGrpSpPr/>
        <p:nvPr/>
      </p:nvGrpSpPr>
      <p:grpSpPr>
        <a:xfrm>
          <a:off x="0" y="0"/>
          <a:ext cx="0" cy="0"/>
          <a:chOff x="0" y="0"/>
          <a:chExt cx="0" cy="0"/>
        </a:xfrm>
      </p:grpSpPr>
      <p:sp>
        <p:nvSpPr>
          <p:cNvPr id="124" name="Title Text"/>
          <p:cNvSpPr txBox="1">
            <a:spLocks noGrp="1"/>
          </p:cNvSpPr>
          <p:nvPr>
            <p:ph type="title"/>
          </p:nvPr>
        </p:nvSpPr>
        <p:spPr>
          <a:xfrm>
            <a:off x="733424" y="384048"/>
            <a:ext cx="7643659" cy="476250"/>
          </a:xfrm>
          <a:prstGeom prst="rect">
            <a:avLst/>
          </a:prstGeom>
        </p:spPr>
        <p:txBody>
          <a:bodyPr>
            <a:normAutofit/>
          </a:bodyPr>
          <a:lstStyle>
            <a:lvl1pPr>
              <a:defRPr sz="2400" b="1" i="0" u="none" strike="noStrike" cap="none" spc="0" baseline="0" dirty="0">
                <a:ln>
                  <a:noFill/>
                </a:ln>
                <a:solidFill>
                  <a:srgbClr val="181F2D"/>
                </a:solidFill>
                <a:uFillTx/>
                <a:latin typeface="+mj-lt"/>
                <a:ea typeface="+mn-ea"/>
                <a:cs typeface="+mn-cs"/>
                <a:sym typeface="Helvetica Neue"/>
              </a:defRPr>
            </a:lvl1pPr>
          </a:lstStyle>
          <a:p>
            <a:r>
              <a:rPr lang="en-US" dirty="0"/>
              <a:t>Click to edit Master title style</a:t>
            </a:r>
            <a:endParaRPr dirty="0"/>
          </a:p>
        </p:txBody>
      </p:sp>
      <p:sp>
        <p:nvSpPr>
          <p:cNvPr id="3" name="Content Placeholder 2">
            <a:extLst>
              <a:ext uri="{FF2B5EF4-FFF2-40B4-BE49-F238E27FC236}">
                <a16:creationId xmlns:a16="http://schemas.microsoft.com/office/drawing/2014/main" id="{1C421B22-0792-4CA5-806B-00E245A923B8}"/>
              </a:ext>
            </a:extLst>
          </p:cNvPr>
          <p:cNvSpPr>
            <a:spLocks noGrp="1"/>
          </p:cNvSpPr>
          <p:nvPr>
            <p:ph sz="quarter" idx="10"/>
          </p:nvPr>
        </p:nvSpPr>
        <p:spPr>
          <a:xfrm>
            <a:off x="733424" y="1335024"/>
            <a:ext cx="7643660"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BC172D3A-AAC6-43D9-A879-6CD7A562FAA4}"/>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‹N°›</a:t>
            </a:fld>
            <a:endParaRPr lang="en-CA" dirty="0"/>
          </a:p>
        </p:txBody>
      </p:sp>
      <p:sp>
        <p:nvSpPr>
          <p:cNvPr id="6" name="Footer Placeholder 3">
            <a:extLst>
              <a:ext uri="{FF2B5EF4-FFF2-40B4-BE49-F238E27FC236}">
                <a16:creationId xmlns:a16="http://schemas.microsoft.com/office/drawing/2014/main" id="{3E6D9C31-E9F5-477F-9B2D-9E0D4BDC47F6}"/>
              </a:ext>
            </a:extLst>
          </p:cNvPr>
          <p:cNvSpPr>
            <a:spLocks noGrp="1"/>
          </p:cNvSpPr>
          <p:nvPr>
            <p:ph type="ftr" sz="quarter" idx="12"/>
          </p:nvPr>
        </p:nvSpPr>
        <p:spPr>
          <a:xfrm>
            <a:off x="246081" y="4810284"/>
            <a:ext cx="1828800" cy="146304"/>
          </a:xfrm>
        </p:spPr>
        <p:txBody>
          <a:bodyPr/>
          <a:lstStyle/>
          <a:p>
            <a:r>
              <a:rPr lang="en-CA" dirty="0"/>
              <a:t>©2025 Canada Health Infoway</a:t>
            </a:r>
          </a:p>
        </p:txBody>
      </p:sp>
    </p:spTree>
    <p:extLst>
      <p:ext uri="{BB962C8B-B14F-4D97-AF65-F5344CB8AC3E}">
        <p14:creationId xmlns:p14="http://schemas.microsoft.com/office/powerpoint/2010/main" val="363315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ullets">
    <p:spTree>
      <p:nvGrpSpPr>
        <p:cNvPr id="1" name=""/>
        <p:cNvGrpSpPr/>
        <p:nvPr/>
      </p:nvGrpSpPr>
      <p:grpSpPr>
        <a:xfrm>
          <a:off x="0" y="0"/>
          <a:ext cx="0" cy="0"/>
          <a:chOff x="0" y="0"/>
          <a:chExt cx="0" cy="0"/>
        </a:xfrm>
      </p:grpSpPr>
      <p:sp>
        <p:nvSpPr>
          <p:cNvPr id="39" name="Title Text"/>
          <p:cNvSpPr txBox="1">
            <a:spLocks noGrp="1"/>
          </p:cNvSpPr>
          <p:nvPr>
            <p:ph type="title"/>
          </p:nvPr>
        </p:nvSpPr>
        <p:spPr>
          <a:xfrm>
            <a:off x="733424" y="384048"/>
            <a:ext cx="7643659" cy="476250"/>
          </a:xfrm>
          <a:prstGeom prst="rect">
            <a:avLst/>
          </a:prstGeom>
        </p:spPr>
        <p:txBody>
          <a:bodyPr>
            <a:normAutofit/>
          </a:bodyPr>
          <a:lstStyle>
            <a:lvl1pPr>
              <a:defRPr sz="2400" b="1">
                <a:solidFill>
                  <a:srgbClr val="181F2D"/>
                </a:solidFill>
              </a:defRPr>
            </a:lvl1pPr>
          </a:lstStyle>
          <a:p>
            <a:r>
              <a:rPr lang="en-US"/>
              <a:t>Click to edit Master title style</a:t>
            </a:r>
            <a:endParaRPr dirty="0"/>
          </a:p>
        </p:txBody>
      </p:sp>
      <p:sp>
        <p:nvSpPr>
          <p:cNvPr id="3" name="Text Placeholder 2">
            <a:extLst>
              <a:ext uri="{FF2B5EF4-FFF2-40B4-BE49-F238E27FC236}">
                <a16:creationId xmlns:a16="http://schemas.microsoft.com/office/drawing/2014/main" id="{BD05812C-D12C-4B79-B7B0-47A61E42D3D2}"/>
              </a:ext>
            </a:extLst>
          </p:cNvPr>
          <p:cNvSpPr>
            <a:spLocks noGrp="1"/>
          </p:cNvSpPr>
          <p:nvPr>
            <p:ph type="body" sz="quarter" idx="10"/>
          </p:nvPr>
        </p:nvSpPr>
        <p:spPr>
          <a:xfrm>
            <a:off x="733424" y="1335024"/>
            <a:ext cx="7643660" cy="3200400"/>
          </a:xfrm>
          <a:prstGeom prst="rect">
            <a:avLst/>
          </a:prstGeom>
        </p:spPr>
        <p:txBody>
          <a:bodyPr/>
          <a:lstStyle>
            <a:lvl1pPr marL="0" indent="0">
              <a:buNone/>
              <a:defRPr sz="1800">
                <a:solidFill>
                  <a:srgbClr val="181F2D"/>
                </a:solidFill>
              </a:defRPr>
            </a:lvl1pPr>
            <a:lvl2pPr marL="238125" indent="0">
              <a:buNone/>
              <a:defRPr sz="1600">
                <a:solidFill>
                  <a:srgbClr val="181F2D"/>
                </a:solidFill>
              </a:defRPr>
            </a:lvl2pPr>
            <a:lvl3pPr marL="476250" indent="0">
              <a:buNone/>
              <a:defRPr sz="1400">
                <a:solidFill>
                  <a:srgbClr val="181F2D"/>
                </a:solidFill>
              </a:defRPr>
            </a:lvl3pPr>
            <a:lvl4pPr marL="714375" indent="0">
              <a:buNone/>
              <a:defRPr sz="1400">
                <a:solidFill>
                  <a:srgbClr val="181F2D"/>
                </a:solidFill>
              </a:defRPr>
            </a:lvl4pPr>
            <a:lvl5pPr marL="952500" indent="0">
              <a:buNone/>
              <a:defRPr sz="1400">
                <a:solidFill>
                  <a:srgbClr val="181F2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Slide Number Placeholder 1">
            <a:extLst>
              <a:ext uri="{FF2B5EF4-FFF2-40B4-BE49-F238E27FC236}">
                <a16:creationId xmlns:a16="http://schemas.microsoft.com/office/drawing/2014/main" id="{546F3C5C-961C-4423-B1FF-E32FC83E4AB0}"/>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‹N°›</a:t>
            </a:fld>
            <a:endParaRPr lang="en-CA" dirty="0"/>
          </a:p>
        </p:txBody>
      </p:sp>
      <p:sp>
        <p:nvSpPr>
          <p:cNvPr id="4" name="Footer Placeholder 3">
            <a:extLst>
              <a:ext uri="{FF2B5EF4-FFF2-40B4-BE49-F238E27FC236}">
                <a16:creationId xmlns:a16="http://schemas.microsoft.com/office/drawing/2014/main" id="{0E62BB8D-42D4-4B44-9A76-51373BF95A82}"/>
              </a:ext>
            </a:extLst>
          </p:cNvPr>
          <p:cNvSpPr>
            <a:spLocks noGrp="1"/>
          </p:cNvSpPr>
          <p:nvPr>
            <p:ph type="ftr" sz="quarter" idx="12"/>
          </p:nvPr>
        </p:nvSpPr>
        <p:spPr/>
        <p:txBody>
          <a:bodyPr/>
          <a:lstStyle/>
          <a:p>
            <a:r>
              <a:rPr lang="en-CA" dirty="0"/>
              <a:t>©2025 Canada Health Infoway</a:t>
            </a:r>
          </a:p>
        </p:txBody>
      </p:sp>
    </p:spTree>
    <p:extLst>
      <p:ext uri="{BB962C8B-B14F-4D97-AF65-F5344CB8AC3E}">
        <p14:creationId xmlns:p14="http://schemas.microsoft.com/office/powerpoint/2010/main" val="33614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mbers and Bullets">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733424" y="384048"/>
            <a:ext cx="7643658" cy="476250"/>
          </a:xfrm>
          <a:prstGeom prst="rect">
            <a:avLst/>
          </a:prstGeom>
        </p:spPr>
        <p:txBody>
          <a:bodyPr>
            <a:normAutofit/>
          </a:bodyPr>
          <a:lstStyle>
            <a:lvl1pPr>
              <a:defRPr sz="2400" b="1">
                <a:solidFill>
                  <a:srgbClr val="181F2D"/>
                </a:solidFill>
              </a:defRPr>
            </a:lvl1pPr>
          </a:lstStyle>
          <a:p>
            <a:r>
              <a:rPr lang="en-US" dirty="0"/>
              <a:t>Click to edit Master title style</a:t>
            </a:r>
            <a:endParaRPr dirty="0"/>
          </a:p>
        </p:txBody>
      </p:sp>
      <p:sp>
        <p:nvSpPr>
          <p:cNvPr id="139" name="Body Level One…"/>
          <p:cNvSpPr txBox="1">
            <a:spLocks noGrp="1"/>
          </p:cNvSpPr>
          <p:nvPr>
            <p:ph type="body" idx="1"/>
          </p:nvPr>
        </p:nvSpPr>
        <p:spPr>
          <a:xfrm>
            <a:off x="733424" y="1743476"/>
            <a:ext cx="7643659" cy="2847573"/>
          </a:xfrm>
          <a:prstGeom prst="rect">
            <a:avLst/>
          </a:prstGeom>
        </p:spPr>
        <p:txBody>
          <a:bodyPr anchor="t">
            <a:noAutofit/>
          </a:bodyPr>
          <a:lstStyle>
            <a:lvl1pPr marL="460375" indent="-460375">
              <a:lnSpc>
                <a:spcPct val="130000"/>
              </a:lnSpc>
              <a:spcBef>
                <a:spcPts val="0"/>
              </a:spcBef>
              <a:buClr>
                <a:srgbClr val="E02D3A"/>
              </a:buClr>
              <a:buSzTx/>
              <a:buFont typeface="+mj-lt"/>
              <a:buAutoNum type="arabicPeriod"/>
              <a:defRPr sz="1800">
                <a:solidFill>
                  <a:srgbClr val="181F2D"/>
                </a:solidFill>
                <a:latin typeface="+mn-lt"/>
              </a:defRPr>
            </a:lvl1pPr>
            <a:lvl2pPr marL="684213" indent="-223838">
              <a:lnSpc>
                <a:spcPct val="130000"/>
              </a:lnSpc>
              <a:spcBef>
                <a:spcPts val="0"/>
              </a:spcBef>
              <a:buSzTx/>
              <a:buFont typeface="Arial" panose="020B0604020202020204" pitchFamily="34" charset="0"/>
              <a:buChar char="•"/>
              <a:defRPr sz="1600">
                <a:solidFill>
                  <a:srgbClr val="181F2D"/>
                </a:solidFill>
                <a:latin typeface="+mn-lt"/>
              </a:defRPr>
            </a:lvl2pPr>
            <a:lvl3pPr marL="914400" indent="-223838" defTabSz="323850">
              <a:lnSpc>
                <a:spcPct val="130000"/>
              </a:lnSpc>
              <a:spcBef>
                <a:spcPts val="0"/>
              </a:spcBef>
              <a:buSzTx/>
              <a:buFont typeface="Arial" panose="020B0604020202020204" pitchFamily="34" charset="0"/>
              <a:buChar char="•"/>
              <a:defRPr sz="1400">
                <a:solidFill>
                  <a:srgbClr val="181F2D"/>
                </a:solidFill>
                <a:latin typeface="+mn-lt"/>
              </a:defRPr>
            </a:lvl3pPr>
            <a:lvl4pPr marL="457200" indent="257175">
              <a:lnSpc>
                <a:spcPct val="130000"/>
              </a:lnSpc>
              <a:spcBef>
                <a:spcPts val="0"/>
              </a:spcBef>
              <a:buSzTx/>
              <a:buNone/>
              <a:defRPr sz="1400">
                <a:solidFill>
                  <a:srgbClr val="000000"/>
                </a:solidFill>
              </a:defRPr>
            </a:lvl4pPr>
            <a:lvl5pPr marL="0" indent="342900">
              <a:lnSpc>
                <a:spcPct val="130000"/>
              </a:lnSpc>
              <a:spcBef>
                <a:spcPts val="0"/>
              </a:spcBef>
              <a:buSzTx/>
              <a:buNone/>
              <a:defRPr sz="1400">
                <a:solidFill>
                  <a:srgbClr val="000000"/>
                </a:solidFill>
              </a:defRPr>
            </a:lvl5pPr>
          </a:lstStyle>
          <a:p>
            <a:pPr lvl="0"/>
            <a:r>
              <a:rPr lang="en-US" dirty="0"/>
              <a:t>Edit Master text styles</a:t>
            </a:r>
          </a:p>
          <a:p>
            <a:pPr lvl="1"/>
            <a:r>
              <a:rPr lang="en-US" dirty="0"/>
              <a:t>Second level</a:t>
            </a:r>
          </a:p>
          <a:p>
            <a:pPr lvl="2"/>
            <a:r>
              <a:rPr lang="en-US" dirty="0"/>
              <a:t>Third level</a:t>
            </a:r>
          </a:p>
        </p:txBody>
      </p:sp>
      <p:sp>
        <p:nvSpPr>
          <p:cNvPr id="9" name="Text Placeholder 8">
            <a:extLst>
              <a:ext uri="{FF2B5EF4-FFF2-40B4-BE49-F238E27FC236}">
                <a16:creationId xmlns:a16="http://schemas.microsoft.com/office/drawing/2014/main" id="{FBAA267D-646B-42C6-A9CD-6BAFDA8822E0}"/>
              </a:ext>
            </a:extLst>
          </p:cNvPr>
          <p:cNvSpPr>
            <a:spLocks noGrp="1"/>
          </p:cNvSpPr>
          <p:nvPr>
            <p:ph type="body" sz="quarter" idx="10"/>
          </p:nvPr>
        </p:nvSpPr>
        <p:spPr>
          <a:xfrm>
            <a:off x="733423" y="1335024"/>
            <a:ext cx="7643659" cy="408452"/>
          </a:xfrm>
          <a:prstGeom prst="rect">
            <a:avLst/>
          </a:prstGeom>
        </p:spPr>
        <p:txBody>
          <a:bodyPr>
            <a:normAutofit/>
          </a:bodyPr>
          <a:lstStyle>
            <a:lvl1pPr marL="0" indent="0">
              <a:buNone/>
              <a:defRPr sz="1800" b="1">
                <a:solidFill>
                  <a:srgbClr val="181F2D"/>
                </a:solidFill>
              </a:defRPr>
            </a:lvl1pPr>
            <a:lvl2pPr marL="238125" indent="0">
              <a:buNone/>
              <a:defRPr/>
            </a:lvl2pPr>
            <a:lvl3pPr marL="476250" indent="0">
              <a:buNone/>
              <a:defRPr/>
            </a:lvl3pPr>
            <a:lvl4pPr marL="714375" indent="0">
              <a:buNone/>
              <a:defRPr/>
            </a:lvl4pPr>
            <a:lvl5pPr marL="952500" indent="0">
              <a:buNone/>
              <a:defRPr/>
            </a:lvl5pPr>
          </a:lstStyle>
          <a:p>
            <a:pPr lvl="0"/>
            <a:r>
              <a:rPr lang="en-US" dirty="0"/>
              <a:t>Edit Master text styles</a:t>
            </a:r>
          </a:p>
        </p:txBody>
      </p:sp>
      <p:sp>
        <p:nvSpPr>
          <p:cNvPr id="2" name="Slide Number Placeholder 1">
            <a:extLst>
              <a:ext uri="{FF2B5EF4-FFF2-40B4-BE49-F238E27FC236}">
                <a16:creationId xmlns:a16="http://schemas.microsoft.com/office/drawing/2014/main" id="{909C97EF-7BD4-4119-94E4-6C783B4D3EB4}"/>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‹N°›</a:t>
            </a:fld>
            <a:endParaRPr lang="en-CA" dirty="0"/>
          </a:p>
        </p:txBody>
      </p:sp>
      <p:sp>
        <p:nvSpPr>
          <p:cNvPr id="8" name="Footer Placeholder 3">
            <a:extLst>
              <a:ext uri="{FF2B5EF4-FFF2-40B4-BE49-F238E27FC236}">
                <a16:creationId xmlns:a16="http://schemas.microsoft.com/office/drawing/2014/main" id="{C0289C22-0B97-4A69-B42C-3059CFFEF48A}"/>
              </a:ext>
            </a:extLst>
          </p:cNvPr>
          <p:cNvSpPr>
            <a:spLocks noGrp="1"/>
          </p:cNvSpPr>
          <p:nvPr>
            <p:ph type="ftr" sz="quarter" idx="12"/>
          </p:nvPr>
        </p:nvSpPr>
        <p:spPr>
          <a:xfrm>
            <a:off x="246081" y="4810284"/>
            <a:ext cx="1828800" cy="146304"/>
          </a:xfrm>
        </p:spPr>
        <p:txBody>
          <a:bodyPr/>
          <a:lstStyle/>
          <a:p>
            <a:r>
              <a:rPr lang="en-CA" dirty="0"/>
              <a:t>©2025 Canada Health Infoway</a:t>
            </a:r>
          </a:p>
        </p:txBody>
      </p:sp>
    </p:spTree>
    <p:extLst>
      <p:ext uri="{BB962C8B-B14F-4D97-AF65-F5344CB8AC3E}">
        <p14:creationId xmlns:p14="http://schemas.microsoft.com/office/powerpoint/2010/main" val="18641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All Content">
    <p:spTree>
      <p:nvGrpSpPr>
        <p:cNvPr id="1" name=""/>
        <p:cNvGrpSpPr/>
        <p:nvPr/>
      </p:nvGrpSpPr>
      <p:grpSpPr>
        <a:xfrm>
          <a:off x="0" y="0"/>
          <a:ext cx="0" cy="0"/>
          <a:chOff x="0" y="0"/>
          <a:chExt cx="0" cy="0"/>
        </a:xfrm>
      </p:grpSpPr>
      <p:sp>
        <p:nvSpPr>
          <p:cNvPr id="152" name="Title Text"/>
          <p:cNvSpPr txBox="1">
            <a:spLocks noGrp="1"/>
          </p:cNvSpPr>
          <p:nvPr>
            <p:ph type="title"/>
          </p:nvPr>
        </p:nvSpPr>
        <p:spPr>
          <a:xfrm>
            <a:off x="733424" y="384048"/>
            <a:ext cx="7643660" cy="476250"/>
          </a:xfrm>
          <a:prstGeom prst="rect">
            <a:avLst/>
          </a:prstGeom>
        </p:spPr>
        <p:txBody>
          <a:bodyPr>
            <a:normAutofit/>
          </a:bodyPr>
          <a:lstStyle>
            <a:lvl1pPr>
              <a:defRPr sz="2400" b="1">
                <a:solidFill>
                  <a:srgbClr val="181F2D"/>
                </a:solidFill>
              </a:defRPr>
            </a:lvl1pPr>
          </a:lstStyle>
          <a:p>
            <a:r>
              <a:rPr lang="en-US" dirty="0"/>
              <a:t>Click to edit Master title style</a:t>
            </a:r>
            <a:endParaRPr dirty="0"/>
          </a:p>
        </p:txBody>
      </p:sp>
      <p:sp>
        <p:nvSpPr>
          <p:cNvPr id="3" name="Content Placeholder 2">
            <a:extLst>
              <a:ext uri="{FF2B5EF4-FFF2-40B4-BE49-F238E27FC236}">
                <a16:creationId xmlns:a16="http://schemas.microsoft.com/office/drawing/2014/main" id="{A8D43F9C-2B95-4EB4-B43D-897CDCBE0DB3}"/>
              </a:ext>
            </a:extLst>
          </p:cNvPr>
          <p:cNvSpPr>
            <a:spLocks noGrp="1"/>
          </p:cNvSpPr>
          <p:nvPr>
            <p:ph sz="quarter" idx="10"/>
          </p:nvPr>
        </p:nvSpPr>
        <p:spPr>
          <a:xfrm>
            <a:off x="733425" y="1333501"/>
            <a:ext cx="3577419"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Content Placeholder 5">
            <a:extLst>
              <a:ext uri="{FF2B5EF4-FFF2-40B4-BE49-F238E27FC236}">
                <a16:creationId xmlns:a16="http://schemas.microsoft.com/office/drawing/2014/main" id="{E59109F0-8496-4318-80EF-A444125651BC}"/>
              </a:ext>
            </a:extLst>
          </p:cNvPr>
          <p:cNvSpPr>
            <a:spLocks noGrp="1"/>
          </p:cNvSpPr>
          <p:nvPr>
            <p:ph sz="quarter" idx="11"/>
          </p:nvPr>
        </p:nvSpPr>
        <p:spPr>
          <a:xfrm>
            <a:off x="4555254" y="1333500"/>
            <a:ext cx="3683390"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Slide Number Placeholder 1">
            <a:extLst>
              <a:ext uri="{FF2B5EF4-FFF2-40B4-BE49-F238E27FC236}">
                <a16:creationId xmlns:a16="http://schemas.microsoft.com/office/drawing/2014/main" id="{2EA4EBAB-DE80-4B25-951E-84CBE8F634D9}"/>
              </a:ext>
            </a:extLst>
          </p:cNvPr>
          <p:cNvSpPr>
            <a:spLocks noGrp="1"/>
          </p:cNvSpPr>
          <p:nvPr>
            <p:ph type="sldNum" sz="quarter" idx="12"/>
          </p:nvPr>
        </p:nvSpPr>
        <p:spPr/>
        <p:txBody>
          <a:bodyPr/>
          <a:lstStyle>
            <a:lvl1pPr>
              <a:defRPr>
                <a:solidFill>
                  <a:srgbClr val="181F2D"/>
                </a:solidFill>
              </a:defRPr>
            </a:lvl1pPr>
          </a:lstStyle>
          <a:p>
            <a:fld id="{7BCFBF29-39BB-47B7-B83E-9E61FEB2B13F}" type="slidenum">
              <a:rPr lang="en-CA" smtClean="0"/>
              <a:pPr/>
              <a:t>‹N°›</a:t>
            </a:fld>
            <a:endParaRPr lang="en-CA" dirty="0"/>
          </a:p>
        </p:txBody>
      </p:sp>
      <p:sp>
        <p:nvSpPr>
          <p:cNvPr id="8" name="Footer Placeholder 3">
            <a:extLst>
              <a:ext uri="{FF2B5EF4-FFF2-40B4-BE49-F238E27FC236}">
                <a16:creationId xmlns:a16="http://schemas.microsoft.com/office/drawing/2014/main" id="{C67B9066-CAB2-445E-9D55-B312616CD47B}"/>
              </a:ext>
            </a:extLst>
          </p:cNvPr>
          <p:cNvSpPr>
            <a:spLocks noGrp="1"/>
          </p:cNvSpPr>
          <p:nvPr>
            <p:ph type="ftr" sz="quarter" idx="13"/>
          </p:nvPr>
        </p:nvSpPr>
        <p:spPr>
          <a:xfrm>
            <a:off x="246081" y="4810284"/>
            <a:ext cx="1828800" cy="146304"/>
          </a:xfrm>
        </p:spPr>
        <p:txBody>
          <a:bodyPr/>
          <a:lstStyle/>
          <a:p>
            <a:r>
              <a:rPr lang="en-CA" dirty="0"/>
              <a:t>©2025 Canada Health Infoway</a:t>
            </a:r>
          </a:p>
        </p:txBody>
      </p:sp>
    </p:spTree>
    <p:extLst>
      <p:ext uri="{BB962C8B-B14F-4D97-AF65-F5344CB8AC3E}">
        <p14:creationId xmlns:p14="http://schemas.microsoft.com/office/powerpoint/2010/main" val="23761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5" name="Title Text"/>
          <p:cNvSpPr txBox="1">
            <a:spLocks noGrp="1"/>
          </p:cNvSpPr>
          <p:nvPr>
            <p:ph type="title"/>
          </p:nvPr>
        </p:nvSpPr>
        <p:spPr>
          <a:xfrm>
            <a:off x="731520" y="384048"/>
            <a:ext cx="7645564" cy="476250"/>
          </a:xfrm>
          <a:prstGeom prst="rect">
            <a:avLst/>
          </a:prstGeom>
        </p:spPr>
        <p:txBody>
          <a:bodyPr>
            <a:normAutofit/>
          </a:bodyPr>
          <a:lstStyle>
            <a:lvl1pPr>
              <a:defRPr sz="2400" b="1">
                <a:solidFill>
                  <a:srgbClr val="181F2D"/>
                </a:solidFill>
              </a:defRPr>
            </a:lvl1pPr>
          </a:lstStyle>
          <a:p>
            <a:r>
              <a:rPr lang="en-US" dirty="0"/>
              <a:t>Click to edit Master title style</a:t>
            </a:r>
            <a:endParaRPr dirty="0"/>
          </a:p>
        </p:txBody>
      </p:sp>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‹N°›</a:t>
            </a:fld>
            <a:endParaRPr lang="en-CA" dirty="0"/>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dirty="0"/>
              <a:t>©2025 Canada Health Infoway</a:t>
            </a:r>
          </a:p>
        </p:txBody>
      </p:sp>
    </p:spTree>
    <p:extLst>
      <p:ext uri="{BB962C8B-B14F-4D97-AF65-F5344CB8AC3E}">
        <p14:creationId xmlns:p14="http://schemas.microsoft.com/office/powerpoint/2010/main" val="176035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FRAME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B4A08D6-0C0B-48E2-B98D-F8B8BA612A30}"/>
              </a:ext>
            </a:extLst>
          </p:cNvPr>
          <p:cNvSpPr>
            <a:spLocks noGrp="1"/>
          </p:cNvSpPr>
          <p:nvPr>
            <p:ph type="pic" sz="quarter" idx="13"/>
          </p:nvPr>
        </p:nvSpPr>
        <p:spPr>
          <a:xfrm>
            <a:off x="0" y="0"/>
            <a:ext cx="9144000" cy="5143500"/>
          </a:xfrm>
        </p:spPr>
        <p:txBody>
          <a:bodyPr/>
          <a:lstStyle>
            <a:lvl1pPr marL="1524" indent="0">
              <a:buNone/>
              <a:defRPr>
                <a:solidFill>
                  <a:srgbClr val="181F2D"/>
                </a:solidFill>
              </a:defRPr>
            </a:lvl1pPr>
          </a:lstStyle>
          <a:p>
            <a:endParaRPr lang="en-CA" dirty="0"/>
          </a:p>
        </p:txBody>
      </p:sp>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‹N°›</a:t>
            </a:fld>
            <a:endParaRPr lang="en-CA" dirty="0"/>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dirty="0"/>
              <a:t>©2025 Canada Health Infoway</a:t>
            </a:r>
          </a:p>
        </p:txBody>
      </p:sp>
    </p:spTree>
    <p:extLst>
      <p:ext uri="{BB962C8B-B14F-4D97-AF65-F5344CB8AC3E}">
        <p14:creationId xmlns:p14="http://schemas.microsoft.com/office/powerpoint/2010/main" val="270578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731520" y="384048"/>
            <a:ext cx="7645564" cy="47548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lang="en-US" dirty="0"/>
              <a:t>Click to edit Master title style</a:t>
            </a:r>
            <a:endParaRPr dirty="0"/>
          </a:p>
        </p:txBody>
      </p:sp>
      <p:sp>
        <p:nvSpPr>
          <p:cNvPr id="5" name="Text Placeholder 4">
            <a:extLst>
              <a:ext uri="{FF2B5EF4-FFF2-40B4-BE49-F238E27FC236}">
                <a16:creationId xmlns:a16="http://schemas.microsoft.com/office/drawing/2014/main" id="{8AC05E6A-587B-465C-94D9-65A931B8C2DC}"/>
              </a:ext>
            </a:extLst>
          </p:cNvPr>
          <p:cNvSpPr>
            <a:spLocks noGrp="1"/>
          </p:cNvSpPr>
          <p:nvPr>
            <p:ph type="body" idx="1"/>
          </p:nvPr>
        </p:nvSpPr>
        <p:spPr>
          <a:xfrm>
            <a:off x="731520" y="1335024"/>
            <a:ext cx="7645564" cy="3200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2018 Canada Health Infoway">
            <a:extLst>
              <a:ext uri="{FF2B5EF4-FFF2-40B4-BE49-F238E27FC236}">
                <a16:creationId xmlns:a16="http://schemas.microsoft.com/office/drawing/2014/main" id="{DC8229DB-C643-4C6E-A4BB-33D5C2A79B9B}"/>
              </a:ext>
            </a:extLst>
          </p:cNvPr>
          <p:cNvSpPr txBox="1"/>
          <p:nvPr userDrawn="1"/>
        </p:nvSpPr>
        <p:spPr>
          <a:xfrm>
            <a:off x="246081" y="4770665"/>
            <a:ext cx="1459662" cy="146194"/>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spAutoFit/>
          </a:bodyPr>
          <a:lstStyle>
            <a:lvl1pPr algn="r" defTabSz="457200">
              <a:defRPr sz="2100" b="0" cap="none">
                <a:solidFill>
                  <a:srgbClr val="000000"/>
                </a:solidFill>
              </a:defRPr>
            </a:lvl1pPr>
          </a:lstStyle>
          <a:p>
            <a:endParaRPr sz="700" b="0" i="0" dirty="0">
              <a:latin typeface="Helvetica Neue Light" panose="02000403000000020004" pitchFamily="2" charset="0"/>
              <a:ea typeface="Helvetica Neue Light" panose="02000403000000020004" pitchFamily="2" charset="0"/>
            </a:endParaRPr>
          </a:p>
        </p:txBody>
      </p:sp>
      <p:sp>
        <p:nvSpPr>
          <p:cNvPr id="3" name="Slide Number Placeholder 2">
            <a:extLst>
              <a:ext uri="{FF2B5EF4-FFF2-40B4-BE49-F238E27FC236}">
                <a16:creationId xmlns:a16="http://schemas.microsoft.com/office/drawing/2014/main" id="{A6C3A846-9A3E-4E78-A290-30942D29164E}"/>
              </a:ext>
            </a:extLst>
          </p:cNvPr>
          <p:cNvSpPr>
            <a:spLocks noGrp="1"/>
          </p:cNvSpPr>
          <p:nvPr>
            <p:ph type="sldNum" sz="quarter" idx="4"/>
          </p:nvPr>
        </p:nvSpPr>
        <p:spPr>
          <a:xfrm>
            <a:off x="246081" y="4497556"/>
            <a:ext cx="393255" cy="274637"/>
          </a:xfrm>
          <a:prstGeom prst="rect">
            <a:avLst/>
          </a:prstGeom>
        </p:spPr>
        <p:txBody>
          <a:bodyPr vert="horz" lIns="91440" tIns="45720" rIns="91440" bIns="45720" rtlCol="0" anchor="ctr"/>
          <a:lstStyle>
            <a:lvl1pPr algn="l">
              <a:defRPr sz="1000">
                <a:solidFill>
                  <a:srgbClr val="181F2D"/>
                </a:solidFill>
              </a:defRPr>
            </a:lvl1pPr>
          </a:lstStyle>
          <a:p>
            <a:fld id="{7BCFBF29-39BB-47B7-B83E-9E61FEB2B13F}" type="slidenum">
              <a:rPr lang="en-CA" smtClean="0"/>
              <a:pPr/>
              <a:t>‹N°›</a:t>
            </a:fld>
            <a:endParaRPr lang="en-CA" dirty="0"/>
          </a:p>
        </p:txBody>
      </p:sp>
      <p:sp>
        <p:nvSpPr>
          <p:cNvPr id="4" name="Footer Placeholder 3">
            <a:extLst>
              <a:ext uri="{FF2B5EF4-FFF2-40B4-BE49-F238E27FC236}">
                <a16:creationId xmlns:a16="http://schemas.microsoft.com/office/drawing/2014/main" id="{77E08CFF-7BA4-4FF3-A24E-133C63B99493}"/>
              </a:ext>
            </a:extLst>
          </p:cNvPr>
          <p:cNvSpPr>
            <a:spLocks noGrp="1"/>
          </p:cNvSpPr>
          <p:nvPr>
            <p:ph type="ftr" sz="quarter" idx="3"/>
          </p:nvPr>
        </p:nvSpPr>
        <p:spPr>
          <a:xfrm>
            <a:off x="246081" y="4810284"/>
            <a:ext cx="1828800" cy="146304"/>
          </a:xfrm>
          <a:prstGeom prst="rect">
            <a:avLst/>
          </a:prstGeom>
        </p:spPr>
        <p:txBody>
          <a:bodyPr vert="horz" lIns="91440" tIns="45720" rIns="91440" bIns="45720" rtlCol="0" anchor="ctr"/>
          <a:lstStyle>
            <a:lvl1pPr algn="l">
              <a:defRPr sz="700">
                <a:solidFill>
                  <a:schemeClr val="tx1">
                    <a:tint val="75000"/>
                  </a:schemeClr>
                </a:solidFill>
              </a:defRPr>
            </a:lvl1pPr>
          </a:lstStyle>
          <a:p>
            <a:r>
              <a:rPr lang="en-CA" dirty="0"/>
              <a:t>©2025 Canada Health Infoway</a:t>
            </a:r>
          </a:p>
        </p:txBody>
      </p:sp>
      <p:pic>
        <p:nvPicPr>
          <p:cNvPr id="12" name="Picture 11">
            <a:extLst>
              <a:ext uri="{FF2B5EF4-FFF2-40B4-BE49-F238E27FC236}">
                <a16:creationId xmlns:a16="http://schemas.microsoft.com/office/drawing/2014/main" id="{B8135846-E460-4558-B9C1-CB8EEC242490}"/>
              </a:ext>
            </a:extLst>
          </p:cNvPr>
          <p:cNvPicPr>
            <a:picLocks noChangeAspect="1"/>
          </p:cNvPicPr>
          <p:nvPr userDrawn="1"/>
        </p:nvPicPr>
        <p:blipFill>
          <a:blip r:embed="rId14"/>
          <a:srcRect t="41558" b="41558"/>
          <a:stretch/>
        </p:blipFill>
        <p:spPr>
          <a:xfrm>
            <a:off x="6959889" y="4635476"/>
            <a:ext cx="1920160" cy="3252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727" r:id="rId2"/>
    <p:sldLayoutId id="2147483714" r:id="rId3"/>
    <p:sldLayoutId id="2147483717" r:id="rId4"/>
    <p:sldLayoutId id="2147483705" r:id="rId5"/>
    <p:sldLayoutId id="2147483710" r:id="rId6"/>
    <p:sldLayoutId id="2147483704" r:id="rId7"/>
    <p:sldLayoutId id="2147483711" r:id="rId8"/>
    <p:sldLayoutId id="2147483724" r:id="rId9"/>
    <p:sldLayoutId id="2147483729" r:id="rId10"/>
    <p:sldLayoutId id="2147483712" r:id="rId11"/>
    <p:sldLayoutId id="214748371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marR="0" indent="0" algn="l" defTabSz="309563" eaLnBrk="1" latinLnBrk="0" hangingPunct="1">
        <a:lnSpc>
          <a:spcPct val="100000"/>
        </a:lnSpc>
        <a:spcBef>
          <a:spcPts val="0"/>
        </a:spcBef>
        <a:spcAft>
          <a:spcPts val="0"/>
        </a:spcAft>
        <a:buClrTx/>
        <a:buSzTx/>
        <a:buFontTx/>
        <a:buNone/>
        <a:tabLst/>
        <a:defRPr sz="2400" b="1" i="0" u="none" strike="noStrike" cap="none" spc="0" baseline="0" dirty="0">
          <a:ln>
            <a:noFill/>
          </a:ln>
          <a:solidFill>
            <a:srgbClr val="181F2D"/>
          </a:solidFill>
          <a:uFillTx/>
          <a:latin typeface="+mj-lt"/>
          <a:ea typeface="+mn-ea"/>
          <a:cs typeface="+mn-cs"/>
          <a:sym typeface="Helvetica Neue"/>
        </a:defRPr>
      </a:lvl1pPr>
      <a:lvl2pPr marL="0" marR="0" indent="8572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2pPr>
      <a:lvl3pPr marL="0" marR="0" indent="17145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3pPr>
      <a:lvl4pPr marL="0" marR="0" indent="25717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4pPr>
      <a:lvl5pPr marL="0" marR="0" indent="34290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5pPr>
      <a:lvl6pPr marL="0" marR="0" indent="42862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6pPr>
      <a:lvl7pPr marL="0" marR="0" indent="51435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7pPr>
      <a:lvl8pPr marL="0" marR="0" indent="60007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8pPr>
      <a:lvl9pPr marL="0" marR="0" indent="68580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9pPr>
    </p:titleStyle>
    <p:bodyStyle>
      <a:lvl1pPr marL="192024" marR="0" indent="-190500" algn="l" defTabSz="309563" eaLnBrk="1" latinLnBrk="0" hangingPunct="1">
        <a:lnSpc>
          <a:spcPct val="130000"/>
        </a:lnSpc>
        <a:spcBef>
          <a:spcPts val="300"/>
        </a:spcBef>
        <a:spcAft>
          <a:spcPts val="300"/>
        </a:spcAft>
        <a:buClrTx/>
        <a:buSzPct val="100000"/>
        <a:buFontTx/>
        <a:buChar char="•"/>
        <a:tabLst/>
        <a:defRPr lang="en-US" sz="1800" b="0" i="0" u="none" strike="noStrike" cap="none" spc="0" baseline="0" dirty="0">
          <a:ln>
            <a:noFill/>
          </a:ln>
          <a:solidFill>
            <a:srgbClr val="181F2D"/>
          </a:solidFill>
          <a:uFillTx/>
          <a:latin typeface="+mn-lt"/>
          <a:ea typeface="+mn-ea"/>
          <a:cs typeface="+mn-cs"/>
          <a:sym typeface="Helvetica Neue"/>
        </a:defRPr>
      </a:lvl1pPr>
      <a:lvl2pPr marL="429768" marR="0" indent="-190500" algn="l" defTabSz="309563" eaLnBrk="1" latinLnBrk="0" hangingPunct="1">
        <a:lnSpc>
          <a:spcPct val="130000"/>
        </a:lnSpc>
        <a:spcBef>
          <a:spcPts val="300"/>
        </a:spcBef>
        <a:spcAft>
          <a:spcPts val="300"/>
        </a:spcAft>
        <a:buClrTx/>
        <a:buSzPct val="100000"/>
        <a:buFontTx/>
        <a:buChar char="•"/>
        <a:tabLst/>
        <a:defRPr lang="en-US" sz="1600" b="0" i="0" u="none" strike="noStrike" cap="none" spc="0" baseline="0" dirty="0">
          <a:ln>
            <a:noFill/>
          </a:ln>
          <a:solidFill>
            <a:srgbClr val="181F2D"/>
          </a:solidFill>
          <a:uFillTx/>
          <a:latin typeface="+mn-lt"/>
          <a:ea typeface="+mn-ea"/>
          <a:cs typeface="+mn-cs"/>
          <a:sym typeface="Helvetica Neue"/>
        </a:defRPr>
      </a:lvl2pPr>
      <a:lvl3pPr marL="667512"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3pPr>
      <a:lvl4pPr marL="905256"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4pPr>
      <a:lvl5pPr marL="1143000" marR="0" indent="-190500" algn="l" defTabSz="309563" eaLnBrk="1" latinLnBrk="0" hangingPunct="1">
        <a:lnSpc>
          <a:spcPct val="130000"/>
        </a:lnSpc>
        <a:spcBef>
          <a:spcPts val="300"/>
        </a:spcBef>
        <a:spcAft>
          <a:spcPts val="300"/>
        </a:spcAft>
        <a:buClrTx/>
        <a:buSzPct val="100000"/>
        <a:buFontTx/>
        <a:buChar char="•"/>
        <a:tabLst/>
        <a:defRPr lang="en-CA" sz="1400" b="0" i="0" u="none" strike="noStrike" cap="none" spc="0" baseline="0" dirty="0">
          <a:ln>
            <a:noFill/>
          </a:ln>
          <a:solidFill>
            <a:srgbClr val="181F2D"/>
          </a:solidFill>
          <a:uFillTx/>
          <a:latin typeface="+mn-lt"/>
          <a:ea typeface="+mn-ea"/>
          <a:cs typeface="+mn-cs"/>
          <a:sym typeface="Helvetica Neue"/>
        </a:defRPr>
      </a:lvl5pPr>
      <a:lvl6pPr marL="130968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6pPr>
      <a:lvl7pPr marL="154781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7pPr>
      <a:lvl8pPr marL="178593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8pPr>
      <a:lvl9pPr marL="202406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9pPr>
    </p:bodyStyle>
    <p:otherStyle>
      <a:lvl1pPr marL="0" marR="0" indent="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standards@infoway-inforoute.ca"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infoscribe.infoway-inforoute.ca/display/SCT/7.+Picklist+Editorial+guidelines"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518A-900A-994E-81DC-F4B37F6B77BF}"/>
              </a:ext>
            </a:extLst>
          </p:cNvPr>
          <p:cNvSpPr>
            <a:spLocks noGrp="1"/>
          </p:cNvSpPr>
          <p:nvPr>
            <p:ph type="title"/>
          </p:nvPr>
        </p:nvSpPr>
        <p:spPr/>
        <p:txBody>
          <a:bodyPr/>
          <a:lstStyle/>
          <a:p>
            <a:r>
              <a:rPr lang="en-US" dirty="0"/>
              <a:t>Public Health Surveillance Community</a:t>
            </a:r>
          </a:p>
        </p:txBody>
      </p:sp>
      <p:sp>
        <p:nvSpPr>
          <p:cNvPr id="31" name="Text Placeholder 30">
            <a:extLst>
              <a:ext uri="{FF2B5EF4-FFF2-40B4-BE49-F238E27FC236}">
                <a16:creationId xmlns:a16="http://schemas.microsoft.com/office/drawing/2014/main" id="{39087986-CE26-4582-8854-99C8F3DC8217}"/>
              </a:ext>
            </a:extLst>
          </p:cNvPr>
          <p:cNvSpPr>
            <a:spLocks noGrp="1"/>
          </p:cNvSpPr>
          <p:nvPr>
            <p:ph type="body" sz="quarter" idx="1"/>
          </p:nvPr>
        </p:nvSpPr>
        <p:spPr/>
        <p:txBody>
          <a:bodyPr/>
          <a:lstStyle/>
          <a:p>
            <a:r>
              <a:rPr lang="en-US" dirty="0"/>
              <a:t>April 3</a:t>
            </a:r>
            <a:r>
              <a:rPr lang="en-US" baseline="30000" dirty="0"/>
              <a:t>rd, 2025</a:t>
            </a:r>
            <a:endParaRPr lang="en-US" dirty="0"/>
          </a:p>
          <a:p>
            <a:endParaRPr lang="en-US" dirty="0"/>
          </a:p>
          <a:p>
            <a:r>
              <a:rPr lang="en-US" dirty="0"/>
              <a:t>Myriam Talantikit, </a:t>
            </a:r>
          </a:p>
          <a:p>
            <a:r>
              <a:rPr lang="en-US" dirty="0"/>
              <a:t>Specialist, Standards</a:t>
            </a:r>
          </a:p>
        </p:txBody>
      </p:sp>
    </p:spTree>
    <p:extLst>
      <p:ext uri="{BB962C8B-B14F-4D97-AF65-F5344CB8AC3E}">
        <p14:creationId xmlns:p14="http://schemas.microsoft.com/office/powerpoint/2010/main" val="41322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7189B-D601-4271-9CCB-9B1F5635CBD5}"/>
              </a:ext>
            </a:extLst>
          </p:cNvPr>
          <p:cNvSpPr>
            <a:spLocks noGrp="1"/>
          </p:cNvSpPr>
          <p:nvPr>
            <p:ph type="title"/>
          </p:nvPr>
        </p:nvSpPr>
        <p:spPr>
          <a:xfrm>
            <a:off x="595404" y="1303833"/>
            <a:ext cx="4430553" cy="739711"/>
          </a:xfrm>
        </p:spPr>
        <p:txBody>
          <a:bodyPr/>
          <a:lstStyle/>
          <a:p>
            <a:r>
              <a:rPr lang="en-US" sz="2800" dirty="0"/>
              <a:t>5. Subsets merge</a:t>
            </a:r>
            <a:endParaRPr lang="en-CA" sz="2800" dirty="0"/>
          </a:p>
        </p:txBody>
      </p:sp>
    </p:spTree>
    <p:extLst>
      <p:ext uri="{BB962C8B-B14F-4D97-AF65-F5344CB8AC3E}">
        <p14:creationId xmlns:p14="http://schemas.microsoft.com/office/powerpoint/2010/main" val="274310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DD8198-8106-42F7-8E7B-0349A95EDD02}"/>
              </a:ext>
            </a:extLst>
          </p:cNvPr>
          <p:cNvSpPr>
            <a:spLocks noGrp="1"/>
          </p:cNvSpPr>
          <p:nvPr>
            <p:ph type="title"/>
          </p:nvPr>
        </p:nvSpPr>
        <p:spPr/>
        <p:txBody>
          <a:bodyPr/>
          <a:lstStyle/>
          <a:p>
            <a:r>
              <a:rPr lang="en-CA" dirty="0">
                <a:solidFill>
                  <a:srgbClr val="181F2D"/>
                </a:solidFill>
              </a:rPr>
              <a:t>Current subsets representation</a:t>
            </a:r>
          </a:p>
        </p:txBody>
      </p:sp>
      <p:sp>
        <p:nvSpPr>
          <p:cNvPr id="2" name="Slide Number Placeholder 1">
            <a:extLst>
              <a:ext uri="{FF2B5EF4-FFF2-40B4-BE49-F238E27FC236}">
                <a16:creationId xmlns:a16="http://schemas.microsoft.com/office/drawing/2014/main" id="{AAA48F56-679D-47F2-91C0-84B94C41CDD0}"/>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11</a:t>
            </a:fld>
            <a:endParaRPr lang="en-CA" dirty="0"/>
          </a:p>
        </p:txBody>
      </p:sp>
      <p:sp>
        <p:nvSpPr>
          <p:cNvPr id="5" name="Footer Placeholder 4">
            <a:extLst>
              <a:ext uri="{FF2B5EF4-FFF2-40B4-BE49-F238E27FC236}">
                <a16:creationId xmlns:a16="http://schemas.microsoft.com/office/drawing/2014/main" id="{53BC5CC7-F03A-D947-890C-6A735A994F2F}"/>
              </a:ext>
              <a:ext uri="{C183D7F6-B498-43B3-948B-1728B52AA6E4}">
                <adec:decorative xmlns:adec="http://schemas.microsoft.com/office/drawing/2017/decorative" val="1"/>
              </a:ext>
            </a:extLst>
          </p:cNvPr>
          <p:cNvSpPr>
            <a:spLocks noGrp="1"/>
          </p:cNvSpPr>
          <p:nvPr>
            <p:ph type="ftr" sz="quarter" idx="12"/>
          </p:nvPr>
        </p:nvSpPr>
        <p:spPr>
          <a:xfrm>
            <a:off x="246081" y="4810284"/>
            <a:ext cx="1828800" cy="146304"/>
          </a:xfrm>
        </p:spPr>
        <p:txBody>
          <a:bodyPr/>
          <a:lstStyle/>
          <a:p>
            <a:r>
              <a:rPr lang="en-CA" dirty="0"/>
              <a:t>©2025 Canada Health Infoway</a:t>
            </a:r>
          </a:p>
        </p:txBody>
      </p:sp>
      <p:pic>
        <p:nvPicPr>
          <p:cNvPr id="8" name="Espace réservé du contenu 7" descr="Une image contenant texte, capture d’écran, Rectangle, ligne&#10;&#10;Le contenu généré par l’IA peut être incorrect.">
            <a:extLst>
              <a:ext uri="{FF2B5EF4-FFF2-40B4-BE49-F238E27FC236}">
                <a16:creationId xmlns:a16="http://schemas.microsoft.com/office/drawing/2014/main" id="{77FF0BC8-3E08-C6B0-3023-2DB74B84D434}"/>
              </a:ext>
            </a:extLst>
          </p:cNvPr>
          <p:cNvPicPr>
            <a:picLocks noGrp="1" noChangeAspect="1"/>
          </p:cNvPicPr>
          <p:nvPr>
            <p:ph sz="quarter" idx="10"/>
          </p:nvPr>
        </p:nvPicPr>
        <p:blipFill>
          <a:blip r:embed="rId2"/>
          <a:srcRect l="1674" t="5110" r="1942" b="5711"/>
          <a:stretch/>
        </p:blipFill>
        <p:spPr>
          <a:xfrm>
            <a:off x="969501" y="898389"/>
            <a:ext cx="7204997" cy="3749812"/>
          </a:xfrm>
        </p:spPr>
      </p:pic>
    </p:spTree>
    <p:extLst>
      <p:ext uri="{BB962C8B-B14F-4D97-AF65-F5344CB8AC3E}">
        <p14:creationId xmlns:p14="http://schemas.microsoft.com/office/powerpoint/2010/main" val="229045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1B496A-BA5D-436C-A178-B44E33C2792E}"/>
              </a:ext>
            </a:extLst>
          </p:cNvPr>
          <p:cNvSpPr>
            <a:spLocks noGrp="1"/>
          </p:cNvSpPr>
          <p:nvPr>
            <p:ph type="title"/>
          </p:nvPr>
        </p:nvSpPr>
        <p:spPr/>
        <p:txBody>
          <a:bodyPr/>
          <a:lstStyle/>
          <a:p>
            <a:r>
              <a:rPr lang="en-US" dirty="0">
                <a:solidFill>
                  <a:srgbClr val="181F2D"/>
                </a:solidFill>
              </a:rPr>
              <a:t>Different options</a:t>
            </a:r>
            <a:endParaRPr lang="en-CA" dirty="0">
              <a:solidFill>
                <a:srgbClr val="181F2D"/>
              </a:solidFill>
            </a:endParaRPr>
          </a:p>
        </p:txBody>
      </p:sp>
      <p:sp>
        <p:nvSpPr>
          <p:cNvPr id="2" name="Slide Number Placeholder 1">
            <a:extLst>
              <a:ext uri="{FF2B5EF4-FFF2-40B4-BE49-F238E27FC236}">
                <a16:creationId xmlns:a16="http://schemas.microsoft.com/office/drawing/2014/main" id="{4ECDA5EC-D14D-44B7-B172-49375FD8791F}"/>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solidFill>
                  <a:srgbClr val="181F2D"/>
                </a:solidFill>
              </a:rPr>
              <a:pPr/>
              <a:t>12</a:t>
            </a:fld>
            <a:endParaRPr lang="en-CA" dirty="0">
              <a:solidFill>
                <a:srgbClr val="181F2D"/>
              </a:solidFill>
            </a:endParaRPr>
          </a:p>
        </p:txBody>
      </p:sp>
      <p:sp>
        <p:nvSpPr>
          <p:cNvPr id="6" name="Footer Placeholder 4">
            <a:extLst>
              <a:ext uri="{FF2B5EF4-FFF2-40B4-BE49-F238E27FC236}">
                <a16:creationId xmlns:a16="http://schemas.microsoft.com/office/drawing/2014/main" id="{F6C936E6-A4F9-1477-9D8B-1D76DAD96027}"/>
              </a:ext>
              <a:ext uri="{C183D7F6-B498-43B3-948B-1728B52AA6E4}">
                <adec:decorative xmlns:adec="http://schemas.microsoft.com/office/drawing/2017/decorative" val="1"/>
              </a:ext>
            </a:extLst>
          </p:cNvPr>
          <p:cNvSpPr>
            <a:spLocks noGrp="1"/>
          </p:cNvSpPr>
          <p:nvPr>
            <p:ph type="ftr" sz="quarter" idx="12"/>
          </p:nvPr>
        </p:nvSpPr>
        <p:spPr>
          <a:xfrm>
            <a:off x="246081" y="4810284"/>
            <a:ext cx="1828800" cy="146304"/>
          </a:xfrm>
        </p:spPr>
        <p:txBody>
          <a:bodyPr/>
          <a:lstStyle/>
          <a:p>
            <a:r>
              <a:rPr lang="en-CA" dirty="0"/>
              <a:t>©2025 Canada Health Infoway</a:t>
            </a:r>
          </a:p>
        </p:txBody>
      </p:sp>
      <p:pic>
        <p:nvPicPr>
          <p:cNvPr id="11" name="Espace réservé du contenu 10" descr="Une image contenant texte, capture d’écran, Police, diagramme&#10;&#10;Le contenu généré par l’IA peut être incorrect.">
            <a:extLst>
              <a:ext uri="{FF2B5EF4-FFF2-40B4-BE49-F238E27FC236}">
                <a16:creationId xmlns:a16="http://schemas.microsoft.com/office/drawing/2014/main" id="{98DEC295-9851-9AAC-5043-45D78CA6ACC2}"/>
              </a:ext>
            </a:extLst>
          </p:cNvPr>
          <p:cNvPicPr>
            <a:picLocks noGrp="1" noChangeAspect="1"/>
          </p:cNvPicPr>
          <p:nvPr>
            <p:ph sz="quarter" idx="10"/>
          </p:nvPr>
        </p:nvPicPr>
        <p:blipFill>
          <a:blip r:embed="rId2"/>
          <a:srcRect l="4436" t="4510" r="6582" b="29631"/>
          <a:stretch/>
        </p:blipFill>
        <p:spPr>
          <a:xfrm>
            <a:off x="1237961" y="1044693"/>
            <a:ext cx="6668078" cy="3193164"/>
          </a:xfrm>
        </p:spPr>
      </p:pic>
    </p:spTree>
    <p:extLst>
      <p:ext uri="{BB962C8B-B14F-4D97-AF65-F5344CB8AC3E}">
        <p14:creationId xmlns:p14="http://schemas.microsoft.com/office/powerpoint/2010/main" val="64949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descr="Une image contenant texte, cercle, capture d’écran, Police&#10;&#10;Le contenu généré par l’IA peut être incorrect.">
            <a:extLst>
              <a:ext uri="{FF2B5EF4-FFF2-40B4-BE49-F238E27FC236}">
                <a16:creationId xmlns:a16="http://schemas.microsoft.com/office/drawing/2014/main" id="{D7FB1C67-8815-663A-97AE-7AC20928C2B0}"/>
              </a:ext>
            </a:extLst>
          </p:cNvPr>
          <p:cNvPicPr>
            <a:picLocks noGrp="1" noChangeAspect="1"/>
          </p:cNvPicPr>
          <p:nvPr>
            <p:ph sz="quarter" idx="10"/>
          </p:nvPr>
        </p:nvPicPr>
        <p:blipFill>
          <a:blip r:embed="rId2"/>
          <a:stretch>
            <a:fillRect/>
          </a:stretch>
        </p:blipFill>
        <p:spPr>
          <a:xfrm>
            <a:off x="1615401" y="898389"/>
            <a:ext cx="5913197" cy="3825839"/>
          </a:xfrm>
        </p:spPr>
      </p:pic>
      <p:sp>
        <p:nvSpPr>
          <p:cNvPr id="3" name="Title 2">
            <a:extLst>
              <a:ext uri="{FF2B5EF4-FFF2-40B4-BE49-F238E27FC236}">
                <a16:creationId xmlns:a16="http://schemas.microsoft.com/office/drawing/2014/main" id="{001B496A-BA5D-436C-A178-B44E33C2792E}"/>
              </a:ext>
            </a:extLst>
          </p:cNvPr>
          <p:cNvSpPr>
            <a:spLocks noGrp="1"/>
          </p:cNvSpPr>
          <p:nvPr>
            <p:ph type="title"/>
          </p:nvPr>
        </p:nvSpPr>
        <p:spPr/>
        <p:txBody>
          <a:bodyPr/>
          <a:lstStyle/>
          <a:p>
            <a:r>
              <a:rPr lang="en-CA" dirty="0">
                <a:solidFill>
                  <a:srgbClr val="181F2D"/>
                </a:solidFill>
              </a:rPr>
              <a:t>Visual representation of options</a:t>
            </a:r>
          </a:p>
        </p:txBody>
      </p:sp>
      <p:sp>
        <p:nvSpPr>
          <p:cNvPr id="2" name="Slide Number Placeholder 1">
            <a:extLst>
              <a:ext uri="{FF2B5EF4-FFF2-40B4-BE49-F238E27FC236}">
                <a16:creationId xmlns:a16="http://schemas.microsoft.com/office/drawing/2014/main" id="{4ECDA5EC-D14D-44B7-B172-49375FD8791F}"/>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solidFill>
                  <a:srgbClr val="181F2D"/>
                </a:solidFill>
              </a:rPr>
              <a:pPr/>
              <a:t>13</a:t>
            </a:fld>
            <a:endParaRPr lang="en-CA" dirty="0">
              <a:solidFill>
                <a:srgbClr val="181F2D"/>
              </a:solidFill>
            </a:endParaRPr>
          </a:p>
        </p:txBody>
      </p:sp>
      <p:sp>
        <p:nvSpPr>
          <p:cNvPr id="6" name="Footer Placeholder 4">
            <a:extLst>
              <a:ext uri="{FF2B5EF4-FFF2-40B4-BE49-F238E27FC236}">
                <a16:creationId xmlns:a16="http://schemas.microsoft.com/office/drawing/2014/main" id="{F6C936E6-A4F9-1477-9D8B-1D76DAD96027}"/>
              </a:ext>
              <a:ext uri="{C183D7F6-B498-43B3-948B-1728B52AA6E4}">
                <adec:decorative xmlns:adec="http://schemas.microsoft.com/office/drawing/2017/decorative" val="1"/>
              </a:ext>
            </a:extLst>
          </p:cNvPr>
          <p:cNvSpPr>
            <a:spLocks noGrp="1"/>
          </p:cNvSpPr>
          <p:nvPr>
            <p:ph type="ftr" sz="quarter" idx="12"/>
          </p:nvPr>
        </p:nvSpPr>
        <p:spPr>
          <a:xfrm>
            <a:off x="246081" y="4810284"/>
            <a:ext cx="1828800" cy="146304"/>
          </a:xfrm>
        </p:spPr>
        <p:txBody>
          <a:bodyPr/>
          <a:lstStyle/>
          <a:p>
            <a:r>
              <a:rPr lang="en-CA" dirty="0"/>
              <a:t>©2025 Canada Health Infoway</a:t>
            </a:r>
          </a:p>
        </p:txBody>
      </p:sp>
    </p:spTree>
    <p:extLst>
      <p:ext uri="{BB962C8B-B14F-4D97-AF65-F5344CB8AC3E}">
        <p14:creationId xmlns:p14="http://schemas.microsoft.com/office/powerpoint/2010/main" val="67513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1B496A-BA5D-436C-A178-B44E33C2792E}"/>
              </a:ext>
            </a:extLst>
          </p:cNvPr>
          <p:cNvSpPr>
            <a:spLocks noGrp="1"/>
          </p:cNvSpPr>
          <p:nvPr>
            <p:ph type="title"/>
          </p:nvPr>
        </p:nvSpPr>
        <p:spPr/>
        <p:txBody>
          <a:bodyPr/>
          <a:lstStyle/>
          <a:p>
            <a:r>
              <a:rPr lang="en-US" dirty="0"/>
              <a:t>O</a:t>
            </a:r>
            <a:r>
              <a:rPr lang="en-CA" dirty="0" err="1"/>
              <a:t>ption</a:t>
            </a:r>
            <a:r>
              <a:rPr lang="en-CA" dirty="0"/>
              <a:t> 3: proposed subsets scopes</a:t>
            </a:r>
            <a:endParaRPr lang="en-CA" dirty="0">
              <a:solidFill>
                <a:srgbClr val="181F2D"/>
              </a:solidFill>
            </a:endParaRPr>
          </a:p>
        </p:txBody>
      </p:sp>
      <p:sp>
        <p:nvSpPr>
          <p:cNvPr id="2" name="Slide Number Placeholder 1">
            <a:extLst>
              <a:ext uri="{FF2B5EF4-FFF2-40B4-BE49-F238E27FC236}">
                <a16:creationId xmlns:a16="http://schemas.microsoft.com/office/drawing/2014/main" id="{4ECDA5EC-D14D-44B7-B172-49375FD8791F}"/>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solidFill>
                  <a:srgbClr val="181F2D"/>
                </a:solidFill>
              </a:rPr>
              <a:pPr/>
              <a:t>14</a:t>
            </a:fld>
            <a:endParaRPr lang="en-CA" dirty="0">
              <a:solidFill>
                <a:srgbClr val="181F2D"/>
              </a:solidFill>
            </a:endParaRPr>
          </a:p>
        </p:txBody>
      </p:sp>
      <p:sp>
        <p:nvSpPr>
          <p:cNvPr id="6" name="Footer Placeholder 4">
            <a:extLst>
              <a:ext uri="{FF2B5EF4-FFF2-40B4-BE49-F238E27FC236}">
                <a16:creationId xmlns:a16="http://schemas.microsoft.com/office/drawing/2014/main" id="{F6C936E6-A4F9-1477-9D8B-1D76DAD96027}"/>
              </a:ext>
              <a:ext uri="{C183D7F6-B498-43B3-948B-1728B52AA6E4}">
                <adec:decorative xmlns:adec="http://schemas.microsoft.com/office/drawing/2017/decorative" val="1"/>
              </a:ext>
            </a:extLst>
          </p:cNvPr>
          <p:cNvSpPr>
            <a:spLocks noGrp="1"/>
          </p:cNvSpPr>
          <p:nvPr>
            <p:ph type="ftr" sz="quarter" idx="12"/>
          </p:nvPr>
        </p:nvSpPr>
        <p:spPr>
          <a:xfrm>
            <a:off x="246081" y="4810284"/>
            <a:ext cx="1828800" cy="146304"/>
          </a:xfrm>
        </p:spPr>
        <p:txBody>
          <a:bodyPr/>
          <a:lstStyle/>
          <a:p>
            <a:r>
              <a:rPr lang="en-CA" dirty="0"/>
              <a:t>©2025 Canada Health Infoway</a:t>
            </a:r>
          </a:p>
        </p:txBody>
      </p:sp>
      <p:graphicFrame>
        <p:nvGraphicFramePr>
          <p:cNvPr id="11" name="Espace réservé du contenu 10">
            <a:extLst>
              <a:ext uri="{FF2B5EF4-FFF2-40B4-BE49-F238E27FC236}">
                <a16:creationId xmlns:a16="http://schemas.microsoft.com/office/drawing/2014/main" id="{C862BAF3-AC49-1530-7D44-AFAFB882FF17}"/>
              </a:ext>
            </a:extLst>
          </p:cNvPr>
          <p:cNvGraphicFramePr>
            <a:graphicFrameLocks noGrp="1"/>
          </p:cNvGraphicFramePr>
          <p:nvPr>
            <p:ph sz="quarter" idx="10"/>
            <p:extLst>
              <p:ext uri="{D42A27DB-BD31-4B8C-83A1-F6EECF244321}">
                <p14:modId xmlns:p14="http://schemas.microsoft.com/office/powerpoint/2010/main" val="2742724852"/>
              </p:ext>
            </p:extLst>
          </p:nvPr>
        </p:nvGraphicFramePr>
        <p:xfrm>
          <a:off x="464127" y="949036"/>
          <a:ext cx="8433792" cy="3706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396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5E219-8FBC-3FB8-A41B-7CC47C1ACA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768A39-41C2-4A8A-6E62-F899975F6831}"/>
              </a:ext>
            </a:extLst>
          </p:cNvPr>
          <p:cNvSpPr>
            <a:spLocks noGrp="1"/>
          </p:cNvSpPr>
          <p:nvPr>
            <p:ph type="title"/>
          </p:nvPr>
        </p:nvSpPr>
        <p:spPr>
          <a:xfrm>
            <a:off x="595404" y="1292190"/>
            <a:ext cx="5200650" cy="560284"/>
          </a:xfrm>
        </p:spPr>
        <p:txBody>
          <a:bodyPr anchor="t"/>
          <a:lstStyle/>
          <a:p>
            <a:r>
              <a:rPr lang="en-GB" dirty="0"/>
              <a:t>6. Questions/Wrap up</a:t>
            </a:r>
            <a:endParaRPr lang="en-US" dirty="0"/>
          </a:p>
        </p:txBody>
      </p:sp>
      <p:sp>
        <p:nvSpPr>
          <p:cNvPr id="31" name="Text Placeholder 30">
            <a:extLst>
              <a:ext uri="{FF2B5EF4-FFF2-40B4-BE49-F238E27FC236}">
                <a16:creationId xmlns:a16="http://schemas.microsoft.com/office/drawing/2014/main" id="{1DC878A8-F66D-1618-D315-708E04B8A511}"/>
              </a:ext>
            </a:extLst>
          </p:cNvPr>
          <p:cNvSpPr>
            <a:spLocks noGrp="1"/>
          </p:cNvSpPr>
          <p:nvPr>
            <p:ph type="body" sz="quarter" idx="1"/>
          </p:nvPr>
        </p:nvSpPr>
        <p:spPr>
          <a:xfrm>
            <a:off x="595404" y="2700338"/>
            <a:ext cx="5200650" cy="2172786"/>
          </a:xfrm>
        </p:spPr>
        <p:txBody>
          <a:bodyPr/>
          <a:lstStyle/>
          <a:p>
            <a:r>
              <a:rPr lang="en-US" b="1" dirty="0"/>
              <a:t>Next meeting</a:t>
            </a:r>
            <a:br>
              <a:rPr lang="en-US" dirty="0"/>
            </a:br>
            <a:r>
              <a:rPr lang="en-US" dirty="0"/>
              <a:t>Thursday, May 1, 2024, 2:00-3:00 pm ET</a:t>
            </a:r>
          </a:p>
          <a:p>
            <a:endParaRPr lang="en-US" dirty="0"/>
          </a:p>
          <a:p>
            <a:br>
              <a:rPr lang="en-US" dirty="0"/>
            </a:br>
            <a:endParaRPr lang="en-CA"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mj-lt"/>
            </a:endParaRPr>
          </a:p>
        </p:txBody>
      </p:sp>
    </p:spTree>
    <p:extLst>
      <p:ext uri="{BB962C8B-B14F-4D97-AF65-F5344CB8AC3E}">
        <p14:creationId xmlns:p14="http://schemas.microsoft.com/office/powerpoint/2010/main" val="735263048"/>
      </p:ext>
    </p:extLst>
  </p:cSld>
  <p:clrMapOvr>
    <a:masterClrMapping/>
  </p:clrMapOvr>
  <mc:AlternateContent xmlns:mc="http://schemas.openxmlformats.org/markup-compatibility/2006" xmlns:p14="http://schemas.microsoft.com/office/powerpoint/2010/main">
    <mc:Choice Requires="p14">
      <p:transition p14:dur="0" advTm="251"/>
    </mc:Choice>
    <mc:Fallback xmlns="">
      <p:transition advTm="25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17FDBD9-10B0-4DA8-ACE3-459921A8CA6A}"/>
              </a:ext>
            </a:extLst>
          </p:cNvPr>
          <p:cNvSpPr>
            <a:spLocks noGrp="1"/>
          </p:cNvSpPr>
          <p:nvPr>
            <p:ph type="title"/>
          </p:nvPr>
        </p:nvSpPr>
        <p:spPr/>
        <p:txBody>
          <a:bodyPr/>
          <a:lstStyle/>
          <a:p>
            <a:r>
              <a:rPr lang="en-CA" dirty="0"/>
              <a:t>Thank you!</a:t>
            </a:r>
          </a:p>
        </p:txBody>
      </p:sp>
      <p:sp>
        <p:nvSpPr>
          <p:cNvPr id="7" name="Text Placeholder 6">
            <a:extLst>
              <a:ext uri="{FF2B5EF4-FFF2-40B4-BE49-F238E27FC236}">
                <a16:creationId xmlns:a16="http://schemas.microsoft.com/office/drawing/2014/main" id="{DC412520-E1A0-4218-B178-9AA1048E2C2F}"/>
              </a:ext>
            </a:extLst>
          </p:cNvPr>
          <p:cNvSpPr>
            <a:spLocks noGrp="1"/>
          </p:cNvSpPr>
          <p:nvPr>
            <p:ph type="body" sz="quarter" idx="1"/>
          </p:nvPr>
        </p:nvSpPr>
        <p:spPr/>
        <p:txBody>
          <a:bodyPr/>
          <a:lstStyle/>
          <a:p>
            <a:r>
              <a:rPr lang="en-CA" dirty="0"/>
              <a:t>Contact Information</a:t>
            </a:r>
          </a:p>
          <a:p>
            <a:r>
              <a:rPr lang="en-CA" dirty="0">
                <a:hlinkClick r:id="rId3"/>
              </a:rPr>
              <a:t>standards@infoway-inforoute.ca</a:t>
            </a:r>
            <a:endParaRPr lang="en-CA" dirty="0"/>
          </a:p>
        </p:txBody>
      </p:sp>
    </p:spTree>
    <p:extLst>
      <p:ext uri="{BB962C8B-B14F-4D97-AF65-F5344CB8AC3E}">
        <p14:creationId xmlns:p14="http://schemas.microsoft.com/office/powerpoint/2010/main" val="316371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©2025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lstStyle/>
          <a:p>
            <a:pPr marL="344424" indent="-342900">
              <a:buFont typeface="+mj-lt"/>
              <a:buAutoNum type="arabicPeriod"/>
            </a:pPr>
            <a:r>
              <a:rPr lang="en-US" dirty="0">
                <a:solidFill>
                  <a:srgbClr val="181F2D"/>
                </a:solidFill>
              </a:rPr>
              <a:t>Welcome and Introduction</a:t>
            </a:r>
          </a:p>
          <a:p>
            <a:pPr marL="344424" indent="-342900">
              <a:buFont typeface="+mj-lt"/>
              <a:buAutoNum type="arabicPeriod"/>
            </a:pPr>
            <a:r>
              <a:rPr lang="en-US" dirty="0"/>
              <a:t>New RFC since last meeting</a:t>
            </a:r>
          </a:p>
          <a:p>
            <a:pPr marL="344424" indent="-342900">
              <a:buFont typeface="+mj-lt"/>
              <a:buAutoNum type="arabicPeriod"/>
            </a:pPr>
            <a:r>
              <a:rPr lang="en-US" dirty="0"/>
              <a:t>Picklists Updates </a:t>
            </a:r>
          </a:p>
          <a:p>
            <a:pPr marL="344424" indent="-342900">
              <a:buFont typeface="+mj-lt"/>
              <a:buAutoNum type="arabicPeriod"/>
            </a:pPr>
            <a:r>
              <a:rPr lang="en-US" dirty="0"/>
              <a:t>Antigen and Immunoglobulin subsets content modification</a:t>
            </a:r>
          </a:p>
          <a:p>
            <a:pPr marL="344424" indent="-342900">
              <a:buFont typeface="+mj-lt"/>
              <a:buAutoNum type="arabicPeriod"/>
            </a:pPr>
            <a:r>
              <a:rPr lang="en-US" dirty="0"/>
              <a:t>Subsets Merging</a:t>
            </a:r>
          </a:p>
          <a:p>
            <a:pPr marL="344424" indent="-342900">
              <a:buFont typeface="+mj-lt"/>
              <a:buAutoNum type="arabicPeriod"/>
            </a:pPr>
            <a:r>
              <a:rPr lang="en-US" dirty="0"/>
              <a:t>Questions and wrap up</a:t>
            </a:r>
            <a:endParaRPr lang="en-CA" dirty="0">
              <a:solidFill>
                <a:srgbClr val="181F2D"/>
              </a:solidFill>
            </a:endParaRP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2</a:t>
            </a:fld>
            <a:endParaRPr lang="en-CA" dirty="0"/>
          </a:p>
        </p:txBody>
      </p:sp>
    </p:spTree>
    <p:extLst>
      <p:ext uri="{BB962C8B-B14F-4D97-AF65-F5344CB8AC3E}">
        <p14:creationId xmlns:p14="http://schemas.microsoft.com/office/powerpoint/2010/main" val="290512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7189B-D601-4271-9CCB-9B1F5635CBD5}"/>
              </a:ext>
            </a:extLst>
          </p:cNvPr>
          <p:cNvSpPr>
            <a:spLocks noGrp="1"/>
          </p:cNvSpPr>
          <p:nvPr>
            <p:ph type="title"/>
          </p:nvPr>
        </p:nvSpPr>
        <p:spPr>
          <a:xfrm>
            <a:off x="595404" y="1303833"/>
            <a:ext cx="4430553" cy="739711"/>
          </a:xfrm>
        </p:spPr>
        <p:txBody>
          <a:bodyPr/>
          <a:lstStyle/>
          <a:p>
            <a:r>
              <a:rPr lang="en-US" sz="2800" dirty="0"/>
              <a:t>2. New RFC since last meeting</a:t>
            </a:r>
            <a:br>
              <a:rPr lang="en-US" sz="2800" dirty="0"/>
            </a:br>
            <a:br>
              <a:rPr lang="en-US" sz="2800" dirty="0"/>
            </a:br>
            <a:endParaRPr lang="en-CA" sz="2800" dirty="0"/>
          </a:p>
        </p:txBody>
      </p:sp>
      <p:sp>
        <p:nvSpPr>
          <p:cNvPr id="3" name="Title 1">
            <a:extLst>
              <a:ext uri="{FF2B5EF4-FFF2-40B4-BE49-F238E27FC236}">
                <a16:creationId xmlns:a16="http://schemas.microsoft.com/office/drawing/2014/main" id="{B6B498E6-4A1F-07CF-51F5-6AEC08560E17}"/>
              </a:ext>
            </a:extLst>
          </p:cNvPr>
          <p:cNvSpPr txBox="1">
            <a:spLocks/>
          </p:cNvSpPr>
          <p:nvPr/>
        </p:nvSpPr>
        <p:spPr>
          <a:xfrm>
            <a:off x="595404" y="2360246"/>
            <a:ext cx="4430553" cy="73971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l" defTabSz="309563" eaLnBrk="1" latinLnBrk="0" hangingPunct="1">
              <a:lnSpc>
                <a:spcPct val="100000"/>
              </a:lnSpc>
              <a:spcBef>
                <a:spcPts val="0"/>
              </a:spcBef>
              <a:spcAft>
                <a:spcPts val="0"/>
              </a:spcAft>
              <a:buClrTx/>
              <a:buSzTx/>
              <a:buFontTx/>
              <a:buNone/>
              <a:tabLst/>
              <a:defRPr sz="3600" b="1" i="0" u="none" strike="noStrike" cap="none" spc="0" baseline="0">
                <a:ln>
                  <a:noFill/>
                </a:ln>
                <a:solidFill>
                  <a:srgbClr val="181F2D"/>
                </a:solidFill>
                <a:uFillTx/>
                <a:latin typeface="+mj-lt"/>
                <a:ea typeface="+mn-ea"/>
                <a:cs typeface="+mn-cs"/>
                <a:sym typeface="Helvetica Neue"/>
              </a:defRPr>
            </a:lvl1pPr>
            <a:lvl2pPr marL="0" marR="0" indent="8572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2pPr>
            <a:lvl3pPr marL="0" marR="0" indent="17145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3pPr>
            <a:lvl4pPr marL="0" marR="0" indent="25717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4pPr>
            <a:lvl5pPr marL="0" marR="0" indent="34290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5pPr>
            <a:lvl6pPr marL="0" marR="0" indent="42862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6pPr>
            <a:lvl7pPr marL="0" marR="0" indent="51435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7pPr>
            <a:lvl8pPr marL="0" marR="0" indent="60007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8pPr>
            <a:lvl9pPr marL="0" marR="0" indent="68580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9pPr>
          </a:lstStyle>
          <a:p>
            <a:pPr marL="457200" indent="-457200">
              <a:buFont typeface="Wingdings" panose="05000000000000000000" pitchFamily="2" charset="2"/>
              <a:buChar char="Ø"/>
            </a:pPr>
            <a:r>
              <a:rPr lang="en-US" sz="1800" b="0" dirty="0"/>
              <a:t>No new concepts</a:t>
            </a:r>
          </a:p>
          <a:p>
            <a:pPr marL="457200" indent="-457200">
              <a:buFont typeface="Wingdings" panose="05000000000000000000" pitchFamily="2" charset="2"/>
              <a:buChar char="Ø"/>
            </a:pPr>
            <a:r>
              <a:rPr lang="en-US" sz="1800" b="0" dirty="0"/>
              <a:t>Some CD</a:t>
            </a:r>
            <a:br>
              <a:rPr lang="en-US" sz="2800" dirty="0"/>
            </a:br>
            <a:br>
              <a:rPr lang="en-US" sz="2800" dirty="0"/>
            </a:br>
            <a:endParaRPr lang="en-CA" sz="2800" dirty="0"/>
          </a:p>
        </p:txBody>
      </p:sp>
    </p:spTree>
    <p:extLst>
      <p:ext uri="{BB962C8B-B14F-4D97-AF65-F5344CB8AC3E}">
        <p14:creationId xmlns:p14="http://schemas.microsoft.com/office/powerpoint/2010/main" val="285603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7189B-D601-4271-9CCB-9B1F5635CBD5}"/>
              </a:ext>
            </a:extLst>
          </p:cNvPr>
          <p:cNvSpPr>
            <a:spLocks noGrp="1"/>
          </p:cNvSpPr>
          <p:nvPr>
            <p:ph type="title"/>
          </p:nvPr>
        </p:nvSpPr>
        <p:spPr>
          <a:xfrm>
            <a:off x="595404" y="1303833"/>
            <a:ext cx="4430553" cy="739711"/>
          </a:xfrm>
        </p:spPr>
        <p:txBody>
          <a:bodyPr/>
          <a:lstStyle/>
          <a:p>
            <a:r>
              <a:rPr lang="en-US" sz="2800" dirty="0"/>
              <a:t>3. Picklists updates</a:t>
            </a:r>
            <a:endParaRPr lang="en-CA" sz="2800" dirty="0"/>
          </a:p>
        </p:txBody>
      </p:sp>
    </p:spTree>
    <p:extLst>
      <p:ext uri="{BB962C8B-B14F-4D97-AF65-F5344CB8AC3E}">
        <p14:creationId xmlns:p14="http://schemas.microsoft.com/office/powerpoint/2010/main" val="243492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F29D69-A407-4516-8E92-D4A80061A0F6}"/>
              </a:ext>
            </a:extLst>
          </p:cNvPr>
          <p:cNvSpPr>
            <a:spLocks noGrp="1"/>
          </p:cNvSpPr>
          <p:nvPr>
            <p:ph type="title"/>
          </p:nvPr>
        </p:nvSpPr>
        <p:spPr/>
        <p:txBody>
          <a:bodyPr/>
          <a:lstStyle/>
          <a:p>
            <a:r>
              <a:rPr lang="en-US" dirty="0"/>
              <a:t>C</a:t>
            </a:r>
            <a:r>
              <a:rPr lang="en-CA" dirty="0" err="1"/>
              <a:t>linician</a:t>
            </a:r>
            <a:r>
              <a:rPr lang="en-CA" dirty="0"/>
              <a:t> Picklists</a:t>
            </a:r>
            <a:endParaRPr lang="en-CA" dirty="0">
              <a:solidFill>
                <a:srgbClr val="181F2D"/>
              </a:solidFill>
            </a:endParaRPr>
          </a:p>
        </p:txBody>
      </p:sp>
      <p:sp>
        <p:nvSpPr>
          <p:cNvPr id="5" name="Content Placeholder 4">
            <a:extLst>
              <a:ext uri="{FF2B5EF4-FFF2-40B4-BE49-F238E27FC236}">
                <a16:creationId xmlns:a16="http://schemas.microsoft.com/office/drawing/2014/main" id="{04492DFB-96EC-42C5-AD0B-CC47C10295AE}"/>
              </a:ext>
            </a:extLst>
          </p:cNvPr>
          <p:cNvSpPr>
            <a:spLocks noGrp="1"/>
          </p:cNvSpPr>
          <p:nvPr>
            <p:ph sz="quarter" idx="10"/>
          </p:nvPr>
        </p:nvSpPr>
        <p:spPr>
          <a:xfrm>
            <a:off x="750170" y="1135158"/>
            <a:ext cx="7643660" cy="3200400"/>
          </a:xfrm>
        </p:spPr>
        <p:txBody>
          <a:bodyPr/>
          <a:lstStyle/>
          <a:p>
            <a:pPr>
              <a:buFont typeface="Wingdings" panose="05000000000000000000" pitchFamily="2" charset="2"/>
              <a:buChar char="Ø"/>
            </a:pPr>
            <a:r>
              <a:rPr lang="en-CA" dirty="0">
                <a:solidFill>
                  <a:srgbClr val="333333"/>
                </a:solidFill>
                <a:latin typeface="Helvetica Neue" panose="020B0604020202020204" charset="0"/>
              </a:rPr>
              <a:t>Integrated into the </a:t>
            </a:r>
            <a:r>
              <a:rPr lang="en-CA" b="1" dirty="0">
                <a:solidFill>
                  <a:srgbClr val="333333"/>
                </a:solidFill>
                <a:latin typeface="Helvetica Neue" panose="020B0604020202020204" charset="0"/>
              </a:rPr>
              <a:t>February Edition </a:t>
            </a:r>
            <a:r>
              <a:rPr lang="en-CA" dirty="0">
                <a:solidFill>
                  <a:srgbClr val="333333"/>
                </a:solidFill>
                <a:latin typeface="Helvetica Neue" panose="020B0604020202020204" charset="0"/>
              </a:rPr>
              <a:t>following the </a:t>
            </a:r>
            <a:r>
              <a:rPr lang="en-CA" dirty="0">
                <a:solidFill>
                  <a:srgbClr val="333333"/>
                </a:solidFill>
                <a:latin typeface="Helvetica Neue" panose="020B0604020202020204" charset="0"/>
                <a:hlinkClick r:id="rId2"/>
              </a:rPr>
              <a:t>Picklists Editorial guideline</a:t>
            </a:r>
            <a:endParaRPr lang="en-CA" dirty="0">
              <a:solidFill>
                <a:srgbClr val="333333"/>
              </a:solidFill>
              <a:latin typeface="Helvetica Neue" panose="020B0604020202020204" charset="0"/>
            </a:endParaRPr>
          </a:p>
          <a:p>
            <a:pPr>
              <a:buFont typeface="Wingdings" panose="05000000000000000000" pitchFamily="2" charset="2"/>
              <a:buChar char="Ø"/>
            </a:pPr>
            <a:r>
              <a:rPr lang="en-CA" dirty="0">
                <a:solidFill>
                  <a:srgbClr val="333333"/>
                </a:solidFill>
                <a:latin typeface="Helvetica Neue" panose="020B0604020202020204" charset="0"/>
              </a:rPr>
              <a:t>As concepts’ PT </a:t>
            </a:r>
          </a:p>
          <a:p>
            <a:pPr>
              <a:buFont typeface="Wingdings" panose="05000000000000000000" pitchFamily="2" charset="2"/>
              <a:buChar char="Ø"/>
            </a:pPr>
            <a:endParaRPr lang="en-CA" dirty="0">
              <a:solidFill>
                <a:srgbClr val="333333"/>
              </a:solidFill>
              <a:latin typeface="Helvetica Neue" panose="020B0604020202020204" charset="0"/>
            </a:endParaRPr>
          </a:p>
        </p:txBody>
      </p:sp>
      <p:sp>
        <p:nvSpPr>
          <p:cNvPr id="2" name="Slide Number Placeholder 1">
            <a:extLst>
              <a:ext uri="{FF2B5EF4-FFF2-40B4-BE49-F238E27FC236}">
                <a16:creationId xmlns:a16="http://schemas.microsoft.com/office/drawing/2014/main" id="{F60F3465-8A46-4342-AA53-B4CECD6A7C2F}"/>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solidFill>
                  <a:srgbClr val="181F2D"/>
                </a:solidFill>
              </a:rPr>
              <a:pPr/>
              <a:t>5</a:t>
            </a:fld>
            <a:endParaRPr lang="en-CA" dirty="0">
              <a:solidFill>
                <a:srgbClr val="181F2D"/>
              </a:solidFill>
            </a:endParaRPr>
          </a:p>
        </p:txBody>
      </p:sp>
      <p:sp>
        <p:nvSpPr>
          <p:cNvPr id="6" name="Footer Placeholder 4">
            <a:extLst>
              <a:ext uri="{FF2B5EF4-FFF2-40B4-BE49-F238E27FC236}">
                <a16:creationId xmlns:a16="http://schemas.microsoft.com/office/drawing/2014/main" id="{3F4C01D7-F873-ED57-CF83-61FD2D286F87}"/>
              </a:ext>
              <a:ext uri="{C183D7F6-B498-43B3-948B-1728B52AA6E4}">
                <adec:decorative xmlns:adec="http://schemas.microsoft.com/office/drawing/2017/decorative" val="1"/>
              </a:ext>
            </a:extLst>
          </p:cNvPr>
          <p:cNvSpPr>
            <a:spLocks noGrp="1"/>
          </p:cNvSpPr>
          <p:nvPr>
            <p:ph type="ftr" sz="quarter" idx="12"/>
          </p:nvPr>
        </p:nvSpPr>
        <p:spPr>
          <a:xfrm>
            <a:off x="246081" y="4810284"/>
            <a:ext cx="1828800" cy="146304"/>
          </a:xfrm>
        </p:spPr>
        <p:txBody>
          <a:bodyPr/>
          <a:lstStyle/>
          <a:p>
            <a:r>
              <a:rPr lang="en-CA" dirty="0"/>
              <a:t>©2025 Canada Health Infoway</a:t>
            </a:r>
          </a:p>
        </p:txBody>
      </p:sp>
      <p:pic>
        <p:nvPicPr>
          <p:cNvPr id="7" name="Image 6" descr="Une image contenant texte, capture d’écran, Police, nombre&#10;&#10;Le contenu généré par l’IA peut être incorrect.">
            <a:extLst>
              <a:ext uri="{FF2B5EF4-FFF2-40B4-BE49-F238E27FC236}">
                <a16:creationId xmlns:a16="http://schemas.microsoft.com/office/drawing/2014/main" id="{F23C7857-FBE2-B424-8585-9FFCFB8F7F3C}"/>
              </a:ext>
            </a:extLst>
          </p:cNvPr>
          <p:cNvPicPr>
            <a:picLocks noChangeAspect="1"/>
          </p:cNvPicPr>
          <p:nvPr/>
        </p:nvPicPr>
        <p:blipFill>
          <a:blip r:embed="rId3"/>
          <a:stretch>
            <a:fillRect/>
          </a:stretch>
        </p:blipFill>
        <p:spPr>
          <a:xfrm>
            <a:off x="4475782" y="2046112"/>
            <a:ext cx="4219494" cy="2458688"/>
          </a:xfrm>
          <a:prstGeom prst="rect">
            <a:avLst/>
          </a:prstGeom>
        </p:spPr>
      </p:pic>
      <p:pic>
        <p:nvPicPr>
          <p:cNvPr id="9" name="Image 8" descr="Une image contenant texte, capture d’écran, nombre, Police&#10;&#10;Le contenu généré par l’IA peut être incorrect.">
            <a:extLst>
              <a:ext uri="{FF2B5EF4-FFF2-40B4-BE49-F238E27FC236}">
                <a16:creationId xmlns:a16="http://schemas.microsoft.com/office/drawing/2014/main" id="{45676BB5-3DFC-72A2-96E5-EC4486E36067}"/>
              </a:ext>
            </a:extLst>
          </p:cNvPr>
          <p:cNvPicPr>
            <a:picLocks noChangeAspect="1"/>
          </p:cNvPicPr>
          <p:nvPr/>
        </p:nvPicPr>
        <p:blipFill>
          <a:blip r:embed="rId4"/>
          <a:stretch>
            <a:fillRect/>
          </a:stretch>
        </p:blipFill>
        <p:spPr>
          <a:xfrm>
            <a:off x="547527" y="2262316"/>
            <a:ext cx="3626809" cy="2273108"/>
          </a:xfrm>
          <a:prstGeom prst="rect">
            <a:avLst/>
          </a:prstGeom>
        </p:spPr>
      </p:pic>
    </p:spTree>
    <p:extLst>
      <p:ext uri="{BB962C8B-B14F-4D97-AF65-F5344CB8AC3E}">
        <p14:creationId xmlns:p14="http://schemas.microsoft.com/office/powerpoint/2010/main" val="82872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F29D69-A407-4516-8E92-D4A80061A0F6}"/>
              </a:ext>
            </a:extLst>
          </p:cNvPr>
          <p:cNvSpPr>
            <a:spLocks noGrp="1"/>
          </p:cNvSpPr>
          <p:nvPr>
            <p:ph type="title"/>
          </p:nvPr>
        </p:nvSpPr>
        <p:spPr/>
        <p:txBody>
          <a:bodyPr/>
          <a:lstStyle/>
          <a:p>
            <a:r>
              <a:rPr lang="en-CA" dirty="0">
                <a:solidFill>
                  <a:srgbClr val="181F2D"/>
                </a:solidFill>
              </a:rPr>
              <a:t>Patients Friendly Picklists</a:t>
            </a:r>
          </a:p>
        </p:txBody>
      </p:sp>
      <p:sp>
        <p:nvSpPr>
          <p:cNvPr id="5" name="Content Placeholder 4">
            <a:extLst>
              <a:ext uri="{FF2B5EF4-FFF2-40B4-BE49-F238E27FC236}">
                <a16:creationId xmlns:a16="http://schemas.microsoft.com/office/drawing/2014/main" id="{04492DFB-96EC-42C5-AD0B-CC47C10295AE}"/>
              </a:ext>
            </a:extLst>
          </p:cNvPr>
          <p:cNvSpPr>
            <a:spLocks noGrp="1"/>
          </p:cNvSpPr>
          <p:nvPr>
            <p:ph sz="quarter" idx="10"/>
          </p:nvPr>
        </p:nvSpPr>
        <p:spPr/>
        <p:txBody>
          <a:bodyPr/>
          <a:lstStyle/>
          <a:p>
            <a:pPr>
              <a:buFont typeface="Wingdings" panose="05000000000000000000" pitchFamily="2" charset="2"/>
              <a:buChar char="Ø"/>
            </a:pPr>
            <a:r>
              <a:rPr lang="en-CA" dirty="0">
                <a:solidFill>
                  <a:srgbClr val="333333"/>
                </a:solidFill>
                <a:latin typeface="Helvetica Neue" panose="020B0604020202020204" charset="0"/>
              </a:rPr>
              <a:t>Will be integrated into the </a:t>
            </a:r>
            <a:r>
              <a:rPr lang="en-CA" b="1" dirty="0">
                <a:solidFill>
                  <a:srgbClr val="333333"/>
                </a:solidFill>
                <a:latin typeface="Helvetica Neue" panose="020B0604020202020204" charset="0"/>
              </a:rPr>
              <a:t>May Edition </a:t>
            </a:r>
          </a:p>
          <a:p>
            <a:pPr>
              <a:buFont typeface="Wingdings" panose="05000000000000000000" pitchFamily="2" charset="2"/>
              <a:buChar char="Ø"/>
            </a:pPr>
            <a:r>
              <a:rPr lang="en-CA" dirty="0">
                <a:solidFill>
                  <a:srgbClr val="333333"/>
                </a:solidFill>
                <a:latin typeface="Helvetica Neue" panose="020B0604020202020204" charset="0"/>
              </a:rPr>
              <a:t> Publication format</a:t>
            </a:r>
            <a:endParaRPr lang="en-CA" dirty="0">
              <a:solidFill>
                <a:srgbClr val="C00000"/>
              </a:solidFill>
            </a:endParaRPr>
          </a:p>
        </p:txBody>
      </p:sp>
      <p:sp>
        <p:nvSpPr>
          <p:cNvPr id="2" name="Slide Number Placeholder 1">
            <a:extLst>
              <a:ext uri="{FF2B5EF4-FFF2-40B4-BE49-F238E27FC236}">
                <a16:creationId xmlns:a16="http://schemas.microsoft.com/office/drawing/2014/main" id="{F60F3465-8A46-4342-AA53-B4CECD6A7C2F}"/>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solidFill>
                  <a:srgbClr val="181F2D"/>
                </a:solidFill>
              </a:rPr>
              <a:pPr/>
              <a:t>6</a:t>
            </a:fld>
            <a:endParaRPr lang="en-CA" dirty="0">
              <a:solidFill>
                <a:srgbClr val="181F2D"/>
              </a:solidFill>
            </a:endParaRPr>
          </a:p>
        </p:txBody>
      </p:sp>
      <p:sp>
        <p:nvSpPr>
          <p:cNvPr id="6" name="Footer Placeholder 4">
            <a:extLst>
              <a:ext uri="{FF2B5EF4-FFF2-40B4-BE49-F238E27FC236}">
                <a16:creationId xmlns:a16="http://schemas.microsoft.com/office/drawing/2014/main" id="{3F4C01D7-F873-ED57-CF83-61FD2D286F87}"/>
              </a:ext>
              <a:ext uri="{C183D7F6-B498-43B3-948B-1728B52AA6E4}">
                <adec:decorative xmlns:adec="http://schemas.microsoft.com/office/drawing/2017/decorative" val="1"/>
              </a:ext>
            </a:extLst>
          </p:cNvPr>
          <p:cNvSpPr>
            <a:spLocks noGrp="1"/>
          </p:cNvSpPr>
          <p:nvPr>
            <p:ph type="ftr" sz="quarter" idx="12"/>
          </p:nvPr>
        </p:nvSpPr>
        <p:spPr>
          <a:xfrm>
            <a:off x="246081" y="4810284"/>
            <a:ext cx="1828800" cy="146304"/>
          </a:xfrm>
        </p:spPr>
        <p:txBody>
          <a:bodyPr/>
          <a:lstStyle/>
          <a:p>
            <a:r>
              <a:rPr lang="en-CA" dirty="0"/>
              <a:t>©2025 Canada Health Infoway</a:t>
            </a:r>
          </a:p>
        </p:txBody>
      </p:sp>
    </p:spTree>
    <p:extLst>
      <p:ext uri="{BB962C8B-B14F-4D97-AF65-F5344CB8AC3E}">
        <p14:creationId xmlns:p14="http://schemas.microsoft.com/office/powerpoint/2010/main" val="21838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7189B-D601-4271-9CCB-9B1F5635CBD5}"/>
              </a:ext>
            </a:extLst>
          </p:cNvPr>
          <p:cNvSpPr>
            <a:spLocks noGrp="1"/>
          </p:cNvSpPr>
          <p:nvPr>
            <p:ph type="title"/>
          </p:nvPr>
        </p:nvSpPr>
        <p:spPr>
          <a:xfrm>
            <a:off x="595404" y="1303833"/>
            <a:ext cx="4430553" cy="739711"/>
          </a:xfrm>
        </p:spPr>
        <p:txBody>
          <a:bodyPr/>
          <a:lstStyle/>
          <a:p>
            <a:r>
              <a:rPr lang="en-US" sz="2800" dirty="0"/>
              <a:t>4. Antigen subset and Immunoglobulin subset content modification</a:t>
            </a:r>
            <a:endParaRPr lang="en-CA" sz="2800" dirty="0"/>
          </a:p>
        </p:txBody>
      </p:sp>
    </p:spTree>
    <p:extLst>
      <p:ext uri="{BB962C8B-B14F-4D97-AF65-F5344CB8AC3E}">
        <p14:creationId xmlns:p14="http://schemas.microsoft.com/office/powerpoint/2010/main" val="270784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F29D69-A407-4516-8E92-D4A80061A0F6}"/>
              </a:ext>
            </a:extLst>
          </p:cNvPr>
          <p:cNvSpPr>
            <a:spLocks noGrp="1"/>
          </p:cNvSpPr>
          <p:nvPr>
            <p:ph type="title"/>
          </p:nvPr>
        </p:nvSpPr>
        <p:spPr/>
        <p:txBody>
          <a:bodyPr/>
          <a:lstStyle/>
          <a:p>
            <a:r>
              <a:rPr lang="en-CA" dirty="0" err="1">
                <a:solidFill>
                  <a:srgbClr val="181F2D"/>
                </a:solidFill>
              </a:rPr>
              <a:t>AntigenCode</a:t>
            </a:r>
            <a:r>
              <a:rPr lang="en-CA" dirty="0">
                <a:solidFill>
                  <a:srgbClr val="181F2D"/>
                </a:solidFill>
              </a:rPr>
              <a:t> </a:t>
            </a:r>
            <a:r>
              <a:rPr lang="en-CA" dirty="0" err="1">
                <a:solidFill>
                  <a:srgbClr val="181F2D"/>
                </a:solidFill>
              </a:rPr>
              <a:t>susbset</a:t>
            </a:r>
            <a:r>
              <a:rPr lang="en-CA" dirty="0">
                <a:solidFill>
                  <a:srgbClr val="181F2D"/>
                </a:solidFill>
              </a:rPr>
              <a:t> Current scope</a:t>
            </a:r>
          </a:p>
        </p:txBody>
      </p:sp>
      <p:sp>
        <p:nvSpPr>
          <p:cNvPr id="5" name="Content Placeholder 4">
            <a:extLst>
              <a:ext uri="{FF2B5EF4-FFF2-40B4-BE49-F238E27FC236}">
                <a16:creationId xmlns:a16="http://schemas.microsoft.com/office/drawing/2014/main" id="{04492DFB-96EC-42C5-AD0B-CC47C10295AE}"/>
              </a:ext>
            </a:extLst>
          </p:cNvPr>
          <p:cNvSpPr>
            <a:spLocks noGrp="1"/>
          </p:cNvSpPr>
          <p:nvPr>
            <p:ph sz="quarter" idx="10"/>
          </p:nvPr>
        </p:nvSpPr>
        <p:spPr/>
        <p:txBody>
          <a:bodyPr/>
          <a:lstStyle/>
          <a:p>
            <a:pPr>
              <a:buFont typeface="Wingdings" panose="05000000000000000000" pitchFamily="2" charset="2"/>
              <a:buChar char="Ø"/>
            </a:pPr>
            <a:r>
              <a:rPr lang="en-CA" b="0" i="0" dirty="0">
                <a:solidFill>
                  <a:srgbClr val="333333"/>
                </a:solidFill>
                <a:effectLst/>
                <a:latin typeface="Helvetica Neue" panose="020B0604020202020204" charset="0"/>
              </a:rPr>
              <a:t>The scope of this subset is antigens contained within the vaccines (based on </a:t>
            </a:r>
            <a:r>
              <a:rPr lang="en-CA" b="0" i="0" dirty="0" err="1">
                <a:solidFill>
                  <a:srgbClr val="333333"/>
                </a:solidFill>
                <a:effectLst/>
                <a:latin typeface="Helvetica Neue" panose="020B0604020202020204" charset="0"/>
              </a:rPr>
              <a:t>VaccineHistoricalNameCode</a:t>
            </a:r>
            <a:r>
              <a:rPr lang="en-CA" b="0" i="0" dirty="0">
                <a:solidFill>
                  <a:srgbClr val="333333"/>
                </a:solidFill>
                <a:effectLst/>
                <a:latin typeface="Helvetica Neue" panose="020B0604020202020204" charset="0"/>
              </a:rPr>
              <a:t> subset) that may be administered to or have been received by a patient. In some cases, more than one antigen per disease or pathogen may be included when the sub-type, serotype or formulation (adjuvant) is relevant (e.g. pneumococcal conjugate and pneumococcal polysaccharide). This is to facilitate population of a comprehensive immunization history, </a:t>
            </a:r>
            <a:r>
              <a:rPr lang="en-CA" b="1" i="0" dirty="0">
                <a:solidFill>
                  <a:srgbClr val="C00000"/>
                </a:solidFill>
                <a:effectLst/>
                <a:latin typeface="Helvetica Neue" panose="020B0604020202020204" charset="0"/>
              </a:rPr>
              <a:t>forecasting</a:t>
            </a:r>
            <a:r>
              <a:rPr lang="en-CA" b="0" i="0" dirty="0">
                <a:solidFill>
                  <a:srgbClr val="333333"/>
                </a:solidFill>
                <a:effectLst/>
                <a:latin typeface="Helvetica Neue" panose="020B0604020202020204" charset="0"/>
              </a:rPr>
              <a:t> and </a:t>
            </a:r>
            <a:r>
              <a:rPr lang="en-CA" b="1" i="0" dirty="0">
                <a:solidFill>
                  <a:srgbClr val="C00000"/>
                </a:solidFill>
                <a:effectLst/>
                <a:latin typeface="Helvetica Neue" panose="020B0604020202020204" charset="0"/>
              </a:rPr>
              <a:t>inventory management.</a:t>
            </a:r>
            <a:endParaRPr lang="en-CA" b="1" dirty="0">
              <a:solidFill>
                <a:srgbClr val="C00000"/>
              </a:solidFill>
            </a:endParaRPr>
          </a:p>
        </p:txBody>
      </p:sp>
      <p:sp>
        <p:nvSpPr>
          <p:cNvPr id="2" name="Slide Number Placeholder 1">
            <a:extLst>
              <a:ext uri="{FF2B5EF4-FFF2-40B4-BE49-F238E27FC236}">
                <a16:creationId xmlns:a16="http://schemas.microsoft.com/office/drawing/2014/main" id="{F60F3465-8A46-4342-AA53-B4CECD6A7C2F}"/>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solidFill>
                  <a:srgbClr val="181F2D"/>
                </a:solidFill>
              </a:rPr>
              <a:pPr/>
              <a:t>8</a:t>
            </a:fld>
            <a:endParaRPr lang="en-CA" dirty="0">
              <a:solidFill>
                <a:srgbClr val="181F2D"/>
              </a:solidFill>
            </a:endParaRPr>
          </a:p>
        </p:txBody>
      </p:sp>
      <p:sp>
        <p:nvSpPr>
          <p:cNvPr id="6" name="Footer Placeholder 4">
            <a:extLst>
              <a:ext uri="{FF2B5EF4-FFF2-40B4-BE49-F238E27FC236}">
                <a16:creationId xmlns:a16="http://schemas.microsoft.com/office/drawing/2014/main" id="{3F4C01D7-F873-ED57-CF83-61FD2D286F87}"/>
              </a:ext>
              <a:ext uri="{C183D7F6-B498-43B3-948B-1728B52AA6E4}">
                <adec:decorative xmlns:adec="http://schemas.microsoft.com/office/drawing/2017/decorative" val="1"/>
              </a:ext>
            </a:extLst>
          </p:cNvPr>
          <p:cNvSpPr>
            <a:spLocks noGrp="1"/>
          </p:cNvSpPr>
          <p:nvPr>
            <p:ph type="ftr" sz="quarter" idx="12"/>
          </p:nvPr>
        </p:nvSpPr>
        <p:spPr>
          <a:xfrm>
            <a:off x="246081" y="4810284"/>
            <a:ext cx="1828800" cy="146304"/>
          </a:xfrm>
        </p:spPr>
        <p:txBody>
          <a:bodyPr/>
          <a:lstStyle/>
          <a:p>
            <a:r>
              <a:rPr lang="en-CA" dirty="0"/>
              <a:t>©2025 Canada Health Infoway</a:t>
            </a:r>
          </a:p>
        </p:txBody>
      </p:sp>
    </p:spTree>
    <p:extLst>
      <p:ext uri="{BB962C8B-B14F-4D97-AF65-F5344CB8AC3E}">
        <p14:creationId xmlns:p14="http://schemas.microsoft.com/office/powerpoint/2010/main" val="335095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937126-F0FF-4199-8423-7661024D7C4B}"/>
              </a:ext>
            </a:extLst>
          </p:cNvPr>
          <p:cNvSpPr>
            <a:spLocks noGrp="1"/>
          </p:cNvSpPr>
          <p:nvPr>
            <p:ph type="title"/>
          </p:nvPr>
        </p:nvSpPr>
        <p:spPr/>
        <p:txBody>
          <a:bodyPr/>
          <a:lstStyle/>
          <a:p>
            <a:r>
              <a:rPr lang="en-CA" dirty="0">
                <a:solidFill>
                  <a:srgbClr val="181F2D"/>
                </a:solidFill>
              </a:rPr>
              <a:t>NVC requirements</a:t>
            </a:r>
          </a:p>
        </p:txBody>
      </p:sp>
      <p:sp>
        <p:nvSpPr>
          <p:cNvPr id="4" name="Text Placeholder 3">
            <a:extLst>
              <a:ext uri="{FF2B5EF4-FFF2-40B4-BE49-F238E27FC236}">
                <a16:creationId xmlns:a16="http://schemas.microsoft.com/office/drawing/2014/main" id="{F0B29F85-F14C-4C4D-BEFA-41749ED49E9D}"/>
              </a:ext>
            </a:extLst>
          </p:cNvPr>
          <p:cNvSpPr>
            <a:spLocks noGrp="1"/>
          </p:cNvSpPr>
          <p:nvPr>
            <p:ph type="body" sz="quarter" idx="10"/>
          </p:nvPr>
        </p:nvSpPr>
        <p:spPr/>
        <p:txBody>
          <a:bodyPr>
            <a:normAutofit lnSpcReduction="10000"/>
          </a:bodyPr>
          <a:lstStyle/>
          <a:p>
            <a:pPr marL="285750" indent="-285750">
              <a:buFont typeface="Wingdings" panose="05000000000000000000" pitchFamily="2" charset="2"/>
              <a:buChar char="Ø"/>
            </a:pPr>
            <a:r>
              <a:rPr lang="en-CA" dirty="0">
                <a:solidFill>
                  <a:srgbClr val="181F2D"/>
                </a:solidFill>
              </a:rPr>
              <a:t>For mapping purposes, NVC required that </a:t>
            </a:r>
          </a:p>
          <a:p>
            <a:pPr marL="523875" lvl="1" indent="-285750">
              <a:buFont typeface="Wingdings" panose="05000000000000000000" pitchFamily="2" charset="2"/>
              <a:buChar char="Ø"/>
            </a:pPr>
            <a:r>
              <a:rPr lang="en-CA" dirty="0"/>
              <a:t>All antigens should be included in one same subsets</a:t>
            </a:r>
          </a:p>
          <a:p>
            <a:pPr marL="523875" lvl="1" indent="-285750">
              <a:buFont typeface="Wingdings" panose="05000000000000000000" pitchFamily="2" charset="2"/>
              <a:buChar char="Ø"/>
            </a:pPr>
            <a:r>
              <a:rPr lang="en-CA" dirty="0"/>
              <a:t>Not the same scope </a:t>
            </a:r>
          </a:p>
          <a:p>
            <a:pPr marL="285750" indent="-285750">
              <a:buFont typeface="Wingdings" panose="05000000000000000000" pitchFamily="2" charset="2"/>
              <a:buChar char="Ø"/>
            </a:pPr>
            <a:r>
              <a:rPr lang="en-CA" dirty="0">
                <a:solidFill>
                  <a:srgbClr val="181F2D"/>
                </a:solidFill>
              </a:rPr>
              <a:t>Options</a:t>
            </a:r>
          </a:p>
          <a:p>
            <a:pPr marL="523875" lvl="1" indent="-285750">
              <a:buFont typeface="Wingdings" panose="05000000000000000000" pitchFamily="2" charset="2"/>
              <a:buChar char="Ø"/>
            </a:pPr>
            <a:r>
              <a:rPr lang="en-CA" dirty="0">
                <a:solidFill>
                  <a:srgbClr val="181F2D"/>
                </a:solidFill>
              </a:rPr>
              <a:t>Re</a:t>
            </a:r>
            <a:r>
              <a:rPr lang="en-CA" dirty="0"/>
              <a:t>define the subsets scope and add all substances</a:t>
            </a:r>
          </a:p>
          <a:p>
            <a:pPr marL="523875" lvl="1" indent="-285750">
              <a:buFont typeface="Wingdings" panose="05000000000000000000" pitchFamily="2" charset="2"/>
              <a:buChar char="Ø"/>
            </a:pPr>
            <a:endParaRPr lang="en-CA" dirty="0">
              <a:solidFill>
                <a:srgbClr val="181F2D"/>
              </a:solidFill>
            </a:endParaRPr>
          </a:p>
          <a:p>
            <a:pPr marL="285750" indent="-285750">
              <a:buFont typeface="Wingdings" panose="05000000000000000000" pitchFamily="2" charset="2"/>
              <a:buChar char="Ø"/>
            </a:pPr>
            <a:r>
              <a:rPr lang="en-CA" dirty="0">
                <a:solidFill>
                  <a:srgbClr val="181F2D"/>
                </a:solidFill>
              </a:rPr>
              <a:t>Recommendation </a:t>
            </a:r>
          </a:p>
          <a:p>
            <a:pPr marL="523875" lvl="1" indent="-285750">
              <a:buFont typeface="Wingdings" panose="05000000000000000000" pitchFamily="2" charset="2"/>
              <a:buChar char="Ø"/>
            </a:pPr>
            <a:r>
              <a:rPr lang="en-CA" dirty="0"/>
              <a:t>Create a new subset with all antigens to facilitate the mapping</a:t>
            </a:r>
            <a:endParaRPr lang="en-CA" dirty="0">
              <a:solidFill>
                <a:srgbClr val="181F2D"/>
              </a:solidFill>
            </a:endParaRPr>
          </a:p>
        </p:txBody>
      </p:sp>
      <p:sp>
        <p:nvSpPr>
          <p:cNvPr id="2" name="Slide Number Placeholder 1">
            <a:extLst>
              <a:ext uri="{FF2B5EF4-FFF2-40B4-BE49-F238E27FC236}">
                <a16:creationId xmlns:a16="http://schemas.microsoft.com/office/drawing/2014/main" id="{7BA3FD60-DA15-41B5-B116-1F80C4C79217}"/>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solidFill>
                  <a:srgbClr val="181F2D"/>
                </a:solidFill>
              </a:rPr>
              <a:pPr/>
              <a:t>9</a:t>
            </a:fld>
            <a:endParaRPr lang="en-CA" dirty="0">
              <a:solidFill>
                <a:srgbClr val="181F2D"/>
              </a:solidFill>
            </a:endParaRPr>
          </a:p>
        </p:txBody>
      </p:sp>
      <p:sp>
        <p:nvSpPr>
          <p:cNvPr id="6" name="Footer Placeholder 4">
            <a:extLst>
              <a:ext uri="{FF2B5EF4-FFF2-40B4-BE49-F238E27FC236}">
                <a16:creationId xmlns:a16="http://schemas.microsoft.com/office/drawing/2014/main" id="{91DE71FA-9703-6C2B-847F-F87893E2CC7A}"/>
              </a:ext>
              <a:ext uri="{C183D7F6-B498-43B3-948B-1728B52AA6E4}">
                <adec:decorative xmlns:adec="http://schemas.microsoft.com/office/drawing/2017/decorative" val="1"/>
              </a:ext>
            </a:extLst>
          </p:cNvPr>
          <p:cNvSpPr>
            <a:spLocks noGrp="1"/>
          </p:cNvSpPr>
          <p:nvPr>
            <p:ph type="ftr" sz="quarter" idx="12"/>
          </p:nvPr>
        </p:nvSpPr>
        <p:spPr>
          <a:xfrm>
            <a:off x="246081" y="4810284"/>
            <a:ext cx="1828800" cy="146304"/>
          </a:xfrm>
        </p:spPr>
        <p:txBody>
          <a:bodyPr/>
          <a:lstStyle/>
          <a:p>
            <a:r>
              <a:rPr lang="en-CA" dirty="0"/>
              <a:t>©2025 Canada Health Infoway</a:t>
            </a:r>
          </a:p>
        </p:txBody>
      </p:sp>
    </p:spTree>
    <p:extLst>
      <p:ext uri="{BB962C8B-B14F-4D97-AF65-F5344CB8AC3E}">
        <p14:creationId xmlns:p14="http://schemas.microsoft.com/office/powerpoint/2010/main" val="15946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Canada Health Infoway">
  <a:themeElements>
    <a:clrScheme name="INFOWAY UPDATED 2021">
      <a:dk1>
        <a:srgbClr val="000000"/>
      </a:dk1>
      <a:lt1>
        <a:srgbClr val="FFFFFF"/>
      </a:lt1>
      <a:dk2>
        <a:srgbClr val="E02E3B"/>
      </a:dk2>
      <a:lt2>
        <a:srgbClr val="D8D8D8"/>
      </a:lt2>
      <a:accent1>
        <a:srgbClr val="E02E3B"/>
      </a:accent1>
      <a:accent2>
        <a:srgbClr val="1CA600"/>
      </a:accent2>
      <a:accent3>
        <a:srgbClr val="0094B7"/>
      </a:accent3>
      <a:accent4>
        <a:srgbClr val="4B1D56"/>
      </a:accent4>
      <a:accent5>
        <a:srgbClr val="A4DB99"/>
      </a:accent5>
      <a:accent6>
        <a:srgbClr val="66BFD4"/>
      </a:accent6>
      <a:hlink>
        <a:srgbClr val="E02E3B"/>
      </a:hlink>
      <a:folHlink>
        <a:srgbClr val="E02E3B"/>
      </a:folHlink>
    </a:clrScheme>
    <a:fontScheme name="Canada Health Infoway Arial">
      <a:majorFont>
        <a:latin typeface="Arial"/>
        <a:ea typeface=""/>
        <a:cs typeface=""/>
      </a:majorFont>
      <a:minorFont>
        <a:latin typeface="Arial"/>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a:solidFill>
              <a:srgbClr val="FFFFFF"/>
            </a:solidFill>
            <a:ea typeface="Helvetica Neue Light"/>
            <a:cs typeface="Helvetica Neue Light"/>
            <a:sym typeface="Helvetica Neue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smtClean="0"/>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515252"/>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Infoway - PowerPoint Template - V2 - November 7 2018</Template>
  <TotalTime>42976</TotalTime>
  <Words>1053</Words>
  <Application>Microsoft Office PowerPoint</Application>
  <PresentationFormat>Affichage à l'écran (16:9)</PresentationFormat>
  <Paragraphs>90</Paragraphs>
  <Slides>16</Slides>
  <Notes>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Helvetica Neue</vt:lpstr>
      <vt:lpstr>Helvetica Neue Light</vt:lpstr>
      <vt:lpstr>Arial</vt:lpstr>
      <vt:lpstr>Calibri</vt:lpstr>
      <vt:lpstr>Wingdings</vt:lpstr>
      <vt:lpstr>Canada Health Infoway</vt:lpstr>
      <vt:lpstr>Public Health Surveillance Community</vt:lpstr>
      <vt:lpstr>Agenda</vt:lpstr>
      <vt:lpstr>2. New RFC since last meeting  </vt:lpstr>
      <vt:lpstr>3. Picklists updates</vt:lpstr>
      <vt:lpstr>Clinician Picklists</vt:lpstr>
      <vt:lpstr>Patients Friendly Picklists</vt:lpstr>
      <vt:lpstr>4. Antigen subset and Immunoglobulin subset content modification</vt:lpstr>
      <vt:lpstr>AntigenCode susbset Current scope</vt:lpstr>
      <vt:lpstr>NVC requirements</vt:lpstr>
      <vt:lpstr>5. Subsets merge</vt:lpstr>
      <vt:lpstr>Current subsets representation</vt:lpstr>
      <vt:lpstr>Different options</vt:lpstr>
      <vt:lpstr>Visual representation of options</vt:lpstr>
      <vt:lpstr>Option 3: proposed subsets scopes</vt:lpstr>
      <vt:lpstr>6. Questions/Wrap up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Lucy Langstaff</dc:creator>
  <cp:lastModifiedBy>Talantikit , Myriam</cp:lastModifiedBy>
  <cp:revision>511</cp:revision>
  <dcterms:created xsi:type="dcterms:W3CDTF">2018-11-29T01:44:37Z</dcterms:created>
  <dcterms:modified xsi:type="dcterms:W3CDTF">2025-03-19T18:13:47Z</dcterms:modified>
</cp:coreProperties>
</file>