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4.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5.xml" ContentType="application/vnd.openxmlformats-officedocument.presentationml.comments+xml"/>
  <Override PartName="/ppt/notesSlides/notesSlide1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5"/>
  </p:notesMasterIdLst>
  <p:sldIdLst>
    <p:sldId id="257" r:id="rId3"/>
    <p:sldId id="283" r:id="rId4"/>
    <p:sldId id="287" r:id="rId5"/>
    <p:sldId id="288" r:id="rId6"/>
    <p:sldId id="289" r:id="rId7"/>
    <p:sldId id="291" r:id="rId8"/>
    <p:sldId id="290" r:id="rId9"/>
    <p:sldId id="284" r:id="rId10"/>
    <p:sldId id="285" r:id="rId11"/>
    <p:sldId id="278" r:id="rId12"/>
    <p:sldId id="256" r:id="rId13"/>
    <p:sldId id="267" r:id="rId14"/>
    <p:sldId id="279" r:id="rId15"/>
    <p:sldId id="275" r:id="rId16"/>
    <p:sldId id="272" r:id="rId17"/>
    <p:sldId id="273" r:id="rId18"/>
    <p:sldId id="268" r:id="rId19"/>
    <p:sldId id="276" r:id="rId20"/>
    <p:sldId id="269" r:id="rId21"/>
    <p:sldId id="270" r:id="rId22"/>
    <p:sldId id="271" r:id="rId23"/>
    <p:sldId id="28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0"/>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3"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4032" autoAdjust="0"/>
  </p:normalViewPr>
  <p:slideViewPr>
    <p:cSldViewPr snapToGrid="0">
      <p:cViewPr>
        <p:scale>
          <a:sx n="85" d="100"/>
          <a:sy n="85" d="100"/>
        </p:scale>
        <p:origin x="60" y="4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6659" y="917"/>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6617"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6617"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6251" y="1714"/>
    <p:text>ready for XYZ use....Contention around whether to say trial use or experimental use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5-28T15:14:48.732" idx="18">
    <p:pos x="6659" y="917"/>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17:28.392" idx="19">
    <p:pos x="6659" y="1053"/>
    <p:text>It's understood that artifacts at this level are still in revision</p:text>
    <p:extLst>
      <p:ext uri="{C676402C-5697-4E1C-873F-D02D1690AC5C}">
        <p15:threadingInfo xmlns:p15="http://schemas.microsoft.com/office/powerpoint/2012/main" timeZoneBias="180">
          <p15:parentCm authorId="1" idx="18"/>
        </p15:threadingInfo>
      </p:ext>
    </p:extLst>
  </p:cm>
  <p:cm authorId="1" dt="2021-05-28T15:26:07.443" idx="20">
    <p:pos x="6659" y="1189"/>
    <p:text>For our particular purposes - ready for use means ready for canadian implementation profiles to derive from the baseline</p:text>
    <p:extLst>
      <p:ext uri="{C676402C-5697-4E1C-873F-D02D1690AC5C}">
        <p15:threadingInfo xmlns:p15="http://schemas.microsoft.com/office/powerpoint/2012/main" timeZoneBias="180">
          <p15:parentCm authorId="1" idx="18"/>
        </p15:threadingInfo>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2021-05-28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13</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14</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15</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16</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17</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8</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10</a:t>
            </a:fld>
            <a:endParaRPr lang="en-CA"/>
          </a:p>
        </p:txBody>
      </p:sp>
    </p:spTree>
    <p:extLst>
      <p:ext uri="{BB962C8B-B14F-4D97-AF65-F5344CB8AC3E}">
        <p14:creationId xmlns:p14="http://schemas.microsoft.com/office/powerpoint/2010/main" val="3258318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11</a:t>
            </a:fld>
            <a:endParaRPr lang="en-US"/>
          </a:p>
        </p:txBody>
      </p:sp>
    </p:spTree>
    <p:extLst>
      <p:ext uri="{BB962C8B-B14F-4D97-AF65-F5344CB8AC3E}">
        <p14:creationId xmlns:p14="http://schemas.microsoft.com/office/powerpoint/2010/main" val="24097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12</a:t>
            </a:fld>
            <a:endParaRPr lang="en-US"/>
          </a:p>
        </p:txBody>
      </p:sp>
    </p:spTree>
    <p:extLst>
      <p:ext uri="{BB962C8B-B14F-4D97-AF65-F5344CB8AC3E}">
        <p14:creationId xmlns:p14="http://schemas.microsoft.com/office/powerpoint/2010/main" val="57832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2021-05-28</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5/28/2021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5/28/2021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2021-05-28</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comments" Target="../comments/comment5.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2916293777"/>
              </p:ext>
            </p:extLst>
          </p:nvPr>
        </p:nvGraphicFramePr>
        <p:xfrm>
          <a:off x="2161068" y="1301842"/>
          <a:ext cx="7215174" cy="5356703"/>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86545033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r h="107623">
                <a:tc>
                  <a:txBody>
                    <a:bodyPr/>
                    <a:lstStyle/>
                    <a:p>
                      <a:pPr algn="l" rtl="0" fontAlgn="ctr"/>
                      <a:r>
                        <a:rPr lang="en-CA" sz="1050" b="0" i="0" u="none" strike="noStrike">
                          <a:solidFill>
                            <a:srgbClr val="000000"/>
                          </a:solidFill>
                          <a:effectLst/>
                          <a:latin typeface="Calibri" panose="020F0502020204030204" pitchFamily="34" charset="0"/>
                        </a:rPr>
                        <a:t>SmokingStatus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28959759"/>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194103766"/>
              </p:ext>
            </p:extLst>
          </p:nvPr>
        </p:nvGraphicFramePr>
        <p:xfrm>
          <a:off x="371669" y="1051184"/>
          <a:ext cx="10515597" cy="4333240"/>
        </p:xfrm>
        <a:graphic>
          <a:graphicData uri="http://schemas.openxmlformats.org/drawingml/2006/table">
            <a:tbl>
              <a:tblPr firstRow="1" bandRow="1">
                <a:tableStyleId>{5C22544A-7EE6-4342-B048-85BDC9FD1C3A}</a:tableStyleId>
              </a:tblPr>
              <a:tblGrid>
                <a:gridCol w="654698">
                  <a:extLst>
                    <a:ext uri="{9D8B030D-6E8A-4147-A177-3AD203B41FA5}">
                      <a16:colId xmlns:a16="http://schemas.microsoft.com/office/drawing/2014/main" val="1140487521"/>
                    </a:ext>
                  </a:extLst>
                </a:gridCol>
                <a:gridCol w="6503437">
                  <a:extLst>
                    <a:ext uri="{9D8B030D-6E8A-4147-A177-3AD203B41FA5}">
                      <a16:colId xmlns:a16="http://schemas.microsoft.com/office/drawing/2014/main" val="286067276"/>
                    </a:ext>
                  </a:extLst>
                </a:gridCol>
                <a:gridCol w="3357462">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0 </a:t>
                      </a:r>
                    </a:p>
                    <a:p>
                      <a:r>
                        <a:rPr lang="en-CA" sz="800" dirty="0"/>
                        <a:t>(draft)</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b="0" i="0" kern="1200" dirty="0">
                          <a:solidFill>
                            <a:schemeClr val="dk1"/>
                          </a:solidFill>
                          <a:effectLst/>
                          <a:latin typeface="+mn-lt"/>
                          <a:ea typeface="+mn-ea"/>
                          <a:cs typeface="+mn-cs"/>
                        </a:rPr>
                        <a:t>the artifact has been published on the current build. This level is synonymous with Draft.</a:t>
                      </a:r>
                    </a:p>
                    <a:p>
                      <a:endParaRPr lang="en-CA" sz="1100" dirty="0"/>
                    </a:p>
                    <a:p>
                      <a:r>
                        <a:rPr lang="en-CA" sz="1100" b="1" dirty="0"/>
                        <a:t>UK Core: </a:t>
                      </a:r>
                      <a:r>
                        <a:rPr lang="en-US" sz="1100" dirty="0"/>
                        <a:t>The Profile has been published on the current build. This Profile has had no formal review and therefore may have quality issues. It is published only to allow the review process to start</a:t>
                      </a:r>
                      <a:endParaRPr lang="en-CA"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The artifact has been published on the current build. This level is synonymous with Draft.</a:t>
                      </a:r>
                    </a:p>
                    <a:p>
                      <a:endParaRPr lang="en-CA" sz="1100" dirty="0"/>
                    </a:p>
                  </a:txBody>
                  <a:tcPr/>
                </a:tc>
                <a:extLst>
                  <a:ext uri="{0D108BD9-81ED-4DB2-BD59-A6C34878D82A}">
                    <a16:rowId xmlns:a16="http://schemas.microsoft.com/office/drawing/2014/main" val="358551037"/>
                  </a:ext>
                </a:extLst>
              </a:tr>
              <a:tr h="370840">
                <a:tc>
                  <a:txBody>
                    <a:bodyPr/>
                    <a:lstStyle/>
                    <a:p>
                      <a:r>
                        <a:rPr lang="en-CA" sz="1400" dirty="0"/>
                        <a:t>1</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FMM0 + the artifact produces </a:t>
                      </a:r>
                      <a:r>
                        <a:rPr lang="en-US" sz="1100" u="sng" dirty="0"/>
                        <a:t>no warnings during the build process </a:t>
                      </a:r>
                      <a:r>
                        <a:rPr lang="en-US" sz="1100" dirty="0"/>
                        <a:t>and the </a:t>
                      </a:r>
                      <a:r>
                        <a:rPr lang="en-US" sz="1100" u="sng" dirty="0"/>
                        <a:t>responsible WG </a:t>
                      </a:r>
                      <a:r>
                        <a:rPr lang="en-US" sz="1100" dirty="0"/>
                        <a:t>has indicated that they consider the artifact substantially complete and ready for implementation. </a:t>
                      </a:r>
                      <a:r>
                        <a:rPr lang="en-US" sz="1100" dirty="0">
                          <a:highlight>
                            <a:srgbClr val="FFFF00"/>
                          </a:highlight>
                        </a:rPr>
                        <a:t>For resources, profiles and implementation guides, the FHIR Management Group has approved the underlying resource/profile/IG proposal.</a:t>
                      </a:r>
                    </a:p>
                    <a:p>
                      <a:endParaRPr lang="en-US" sz="1100" dirty="0">
                        <a:highlight>
                          <a:srgbClr val="FFFF00"/>
                        </a:highlight>
                      </a:endParaRPr>
                    </a:p>
                    <a:p>
                      <a:r>
                        <a:rPr lang="en-US" sz="1100" b="1" dirty="0"/>
                        <a:t>UK Core: </a:t>
                      </a:r>
                      <a:r>
                        <a:rPr lang="en-US" sz="1100" dirty="0"/>
                        <a:t>The Profile produces no warnings during the build process and has had a formal internal review by the UK Core development team</a:t>
                      </a:r>
                    </a:p>
                  </a:txBody>
                  <a:tcPr/>
                </a:tc>
                <a:tc>
                  <a:txBody>
                    <a:bodyPr/>
                    <a:lstStyle/>
                    <a:p>
                      <a:r>
                        <a:rPr lang="en-CA" sz="1100" dirty="0"/>
                        <a:t>The artifact produces no warnings during the build process and has had a formal internal review by the CA Baseline Working Stream. </a:t>
                      </a:r>
                      <a:r>
                        <a:rPr lang="en-US" sz="1100" dirty="0"/>
                        <a:t>The artifact is considered substantially complete and ready for </a:t>
                      </a:r>
                      <a:r>
                        <a:rPr lang="en-US" sz="1100" dirty="0">
                          <a:highlight>
                            <a:srgbClr val="FFFF00"/>
                          </a:highlight>
                        </a:rPr>
                        <a:t>XYZ </a:t>
                      </a:r>
                      <a:r>
                        <a:rPr lang="en-US" sz="1100" dirty="0"/>
                        <a:t>use.</a:t>
                      </a:r>
                      <a:endParaRPr lang="en-CA" sz="1100" dirty="0"/>
                    </a:p>
                  </a:txBody>
                  <a:tcPr/>
                </a:tc>
                <a:extLst>
                  <a:ext uri="{0D108BD9-81ED-4DB2-BD59-A6C34878D82A}">
                    <a16:rowId xmlns:a16="http://schemas.microsoft.com/office/drawing/2014/main" val="2404307051"/>
                  </a:ext>
                </a:extLst>
              </a:tr>
              <a:tr h="370840">
                <a:tc>
                  <a:txBody>
                    <a:bodyPr/>
                    <a:lstStyle/>
                    <a:p>
                      <a:r>
                        <a:rPr lang="en-CA" sz="1400" dirty="0"/>
                        <a:t>2</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FMM1 + the artifact has been tested and successfully </a:t>
                      </a:r>
                      <a:r>
                        <a:rPr lang="en-US" sz="1100" u="sng" dirty="0"/>
                        <a:t>supports interoperability </a:t>
                      </a:r>
                      <a:r>
                        <a:rPr lang="en-US" sz="1100" dirty="0"/>
                        <a:t>among at least three independently developed systems leveraging most of the scope (e.g. at least 80% of the core data elements) using semi-realistic data and scenarios based on at least one of the declared scopes of the artifact </a:t>
                      </a:r>
                      <a:r>
                        <a:rPr lang="en-US" sz="1100" dirty="0">
                          <a:highlight>
                            <a:srgbClr val="FFFF00"/>
                          </a:highlight>
                        </a:rPr>
                        <a:t>(e.g. at a </a:t>
                      </a:r>
                      <a:r>
                        <a:rPr lang="en-US" sz="1100" dirty="0" err="1">
                          <a:highlight>
                            <a:srgbClr val="FFFF00"/>
                          </a:highlight>
                        </a:rPr>
                        <a:t>connectathon</a:t>
                      </a:r>
                      <a:r>
                        <a:rPr lang="en-US" sz="1100" dirty="0">
                          <a:highlight>
                            <a:srgbClr val="FFFF00"/>
                          </a:highlight>
                        </a:rPr>
                        <a:t>)</a:t>
                      </a:r>
                      <a:r>
                        <a:rPr lang="en-US" sz="1100" dirty="0"/>
                        <a:t>. </a:t>
                      </a:r>
                      <a:r>
                        <a:rPr lang="en-US" sz="1100" dirty="0">
                          <a:highlight>
                            <a:srgbClr val="FFFF00"/>
                          </a:highlight>
                        </a:rPr>
                        <a:t>These interoperability results must have been reported to and accepted by the FMG</a:t>
                      </a:r>
                    </a:p>
                    <a:p>
                      <a:endParaRPr lang="en-US" sz="1100" dirty="0">
                        <a:highlight>
                          <a:srgbClr val="FFFF00"/>
                        </a:highlight>
                      </a:endParaRPr>
                    </a:p>
                    <a:p>
                      <a:r>
                        <a:rPr lang="en-US" sz="1100" b="1" dirty="0"/>
                        <a:t>UK Core: </a:t>
                      </a:r>
                      <a:r>
                        <a:rPr lang="en-US" sz="1100" dirty="0"/>
                        <a:t>The Profile has been released for review to the UK FHIR community, any feedback received has been addressed as far as possible</a:t>
                      </a:r>
                    </a:p>
                  </a:txBody>
                  <a:tcPr/>
                </a:tc>
                <a:tc>
                  <a:txBody>
                    <a:bodyPr/>
                    <a:lstStyle/>
                    <a:p>
                      <a:r>
                        <a:rPr lang="en-US" sz="1100" dirty="0"/>
                        <a:t>The artifact has been released for review to the CA FHIR community, and is being </a:t>
                      </a:r>
                      <a:r>
                        <a:rPr lang="en-US" sz="1100" dirty="0">
                          <a:highlight>
                            <a:srgbClr val="FFFF00"/>
                          </a:highlight>
                        </a:rPr>
                        <a:t>used and/or demonstrated</a:t>
                      </a:r>
                      <a:r>
                        <a:rPr lang="en-US" sz="1100" dirty="0"/>
                        <a:t> by at least three implementations (e.g., pan-Canadian, jurisdictional, vendor, etc.) from at least two different jurisdictions.</a:t>
                      </a:r>
                    </a:p>
                    <a:p>
                      <a:endParaRPr lang="en-US" sz="1100" dirty="0"/>
                    </a:p>
                    <a:p>
                      <a:r>
                        <a:rPr lang="en-US" sz="1100" dirty="0"/>
                        <a:t>Implementor feedback has been addressed as far as possible.</a:t>
                      </a:r>
                    </a:p>
                    <a:p>
                      <a:endParaRPr lang="en-US" sz="1100" dirty="0"/>
                    </a:p>
                    <a:p>
                      <a:endParaRPr lang="en-US" sz="1100" dirty="0"/>
                    </a:p>
                    <a:p>
                      <a:endParaRPr lang="en-CA" sz="110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143070" y="5384424"/>
            <a:ext cx="11905860" cy="1477328"/>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r>
              <a:rPr lang="en-US" sz="1000" dirty="0"/>
              <a:t>*used=direct implementation (using CA Baseline for exchanging data) </a:t>
            </a:r>
          </a:p>
          <a:p>
            <a:r>
              <a:rPr lang="en-US" sz="1000" dirty="0">
                <a:solidFill>
                  <a:srgbClr val="C00000"/>
                </a:solidFill>
              </a:rPr>
              <a:t>*demonstrated could mean 1) profiles formally derive from the baseline using the </a:t>
            </a:r>
            <a:r>
              <a:rPr lang="en-US" sz="1000" dirty="0" err="1">
                <a:solidFill>
                  <a:srgbClr val="C00000"/>
                </a:solidFill>
              </a:rPr>
              <a:t>basedOn.element</a:t>
            </a:r>
            <a:r>
              <a:rPr lang="en-US" sz="1000" dirty="0">
                <a:solidFill>
                  <a:srgbClr val="C00000"/>
                </a:solidFill>
              </a:rPr>
              <a:t> and show no conformance errors , OR 2) conformant data to can be pointed to </a:t>
            </a:r>
            <a:r>
              <a:rPr lang="en-US" sz="1000" dirty="0" err="1">
                <a:solidFill>
                  <a:srgbClr val="C00000"/>
                </a:solidFill>
              </a:rPr>
              <a:t>meta.profile</a:t>
            </a:r>
            <a:r>
              <a:rPr lang="en-US" sz="1000" dirty="0">
                <a:solidFill>
                  <a:srgbClr val="C00000"/>
                </a:solidFill>
              </a:rPr>
              <a:t>: {</a:t>
            </a:r>
            <a:r>
              <a:rPr lang="en-US" sz="1000" dirty="0" err="1">
                <a:solidFill>
                  <a:srgbClr val="C00000"/>
                </a:solidFill>
              </a:rPr>
              <a:t>BaslineProfileURL</a:t>
            </a:r>
            <a:r>
              <a:rPr lang="en-US" sz="1000" dirty="0">
                <a:solidFill>
                  <a:srgbClr val="C00000"/>
                </a:solidFill>
              </a:rPr>
              <a:t>] and is conformance (produces no errors)</a:t>
            </a:r>
            <a:r>
              <a:rPr lang="en-US" sz="1000" dirty="0" err="1">
                <a:solidFill>
                  <a:srgbClr val="C00000"/>
                </a:solidFill>
              </a:rPr>
              <a:t>nd</a:t>
            </a:r>
            <a:r>
              <a:rPr lang="en-US" sz="1000" dirty="0">
                <a:solidFill>
                  <a:srgbClr val="C00000"/>
                </a:solidFill>
              </a:rPr>
              <a:t>/or conformant profile derivation can be demonstrated </a:t>
            </a:r>
          </a:p>
          <a:p>
            <a:endParaRPr lang="en-US" sz="1000" dirty="0"/>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038344357"/>
              </p:ext>
            </p:extLst>
          </p:nvPr>
        </p:nvGraphicFramePr>
        <p:xfrm>
          <a:off x="371669" y="1051184"/>
          <a:ext cx="10515597" cy="4424680"/>
        </p:xfrm>
        <a:graphic>
          <a:graphicData uri="http://schemas.openxmlformats.org/drawingml/2006/table">
            <a:tbl>
              <a:tblPr firstRow="1" bandRow="1">
                <a:tableStyleId>{5C22544A-7EE6-4342-B048-85BDC9FD1C3A}</a:tableStyleId>
              </a:tblPr>
              <a:tblGrid>
                <a:gridCol w="654698">
                  <a:extLst>
                    <a:ext uri="{9D8B030D-6E8A-4147-A177-3AD203B41FA5}">
                      <a16:colId xmlns:a16="http://schemas.microsoft.com/office/drawing/2014/main" val="1140487521"/>
                    </a:ext>
                  </a:extLst>
                </a:gridCol>
                <a:gridCol w="6503437">
                  <a:extLst>
                    <a:ext uri="{9D8B030D-6E8A-4147-A177-3AD203B41FA5}">
                      <a16:colId xmlns:a16="http://schemas.microsoft.com/office/drawing/2014/main" val="286067276"/>
                    </a:ext>
                  </a:extLst>
                </a:gridCol>
                <a:gridCol w="3357462">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endParaRPr lang="en-US" sz="1100" u="sng" dirty="0"/>
                    </a:p>
                    <a:p>
                      <a:r>
                        <a:rPr lang="en-US" sz="1100" b="1" dirty="0"/>
                        <a:t>UK Core: </a:t>
                      </a:r>
                      <a:r>
                        <a:rPr lang="en-US" sz="1100" b="0" dirty="0"/>
                        <a:t>The Profile has been presented for inclusion in the Technical and Clinical Assurance process</a:t>
                      </a:r>
                      <a:endParaRPr lang="en-CA" sz="1100" u="none" dirty="0"/>
                    </a:p>
                  </a:txBody>
                  <a:tcPr/>
                </a:tc>
                <a:tc>
                  <a:txBody>
                    <a:bodyPr/>
                    <a:lstStyle/>
                    <a:p>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endParaRPr lang="en-US" sz="1100" dirty="0"/>
                    </a:p>
                    <a:p>
                      <a:r>
                        <a:rPr lang="en-US" sz="1100" b="1" dirty="0"/>
                        <a:t>UK Core: </a:t>
                      </a:r>
                      <a:r>
                        <a:rPr lang="en-US" sz="1100" b="0" dirty="0"/>
                        <a:t>The Profile has completed the Technical and Clinical Assurance process and the status has been changed to active</a:t>
                      </a:r>
                    </a:p>
                  </a:txBody>
                  <a:tcPr/>
                </a:tc>
                <a:tc>
                  <a:txBody>
                    <a:bodyPr/>
                    <a:lstStyle/>
                    <a:p>
                      <a:endParaRPr lang="en-CA" sz="1100" dirty="0"/>
                    </a:p>
                  </a:txBody>
                  <a:tcPr/>
                </a:tc>
                <a:extLst>
                  <a:ext uri="{0D108BD9-81ED-4DB2-BD59-A6C34878D82A}">
                    <a16:rowId xmlns:a16="http://schemas.microsoft.com/office/drawing/2014/main" val="3748725740"/>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endParaRPr lang="en-US" sz="1100" dirty="0">
                        <a:solidFill>
                          <a:srgbClr val="C00000"/>
                        </a:solidFill>
                        <a:highlight>
                          <a:srgbClr val="FFFF00"/>
                        </a:highlight>
                      </a:endParaRPr>
                    </a:p>
                    <a:p>
                      <a:r>
                        <a:rPr lang="en-US" sz="1100" b="1" dirty="0"/>
                        <a:t>UK Core: </a:t>
                      </a:r>
                      <a:r>
                        <a:rPr lang="en-US" sz="1100" b="0" dirty="0"/>
                        <a:t>The Profile has been presented for inclusion in the HL7 UK Ballot Process</a:t>
                      </a:r>
                    </a:p>
                  </a:txBody>
                  <a:tcPr/>
                </a:tc>
                <a:tc>
                  <a:txBody>
                    <a:bodyPr/>
                    <a:lstStyle/>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endParaRPr lang="en-US" sz="1100" dirty="0"/>
                    </a:p>
                    <a:p>
                      <a:r>
                        <a:rPr lang="en-US" sz="1100" b="1" dirty="0"/>
                        <a:t>UK Core: </a:t>
                      </a:r>
                      <a:r>
                        <a:rPr lang="en-US" sz="1100" b="0" dirty="0"/>
                        <a:t>The Profile has completed the HL7 UK Ballot process and is now deemed to be Normative</a:t>
                      </a:r>
                      <a:endParaRPr lang="en-CA" sz="1100" b="0" dirty="0"/>
                    </a:p>
                  </a:txBody>
                  <a:tcPr/>
                </a:tc>
                <a:tc>
                  <a:txBody>
                    <a:bodyPr/>
                    <a:lstStyle/>
                    <a:p>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Another National Baseline</a:t>
            </a:r>
          </a:p>
        </p:txBody>
      </p:sp>
      <p:pic>
        <p:nvPicPr>
          <p:cNvPr id="5" name="Picture 4">
            <a:extLst>
              <a:ext uri="{FF2B5EF4-FFF2-40B4-BE49-F238E27FC236}">
                <a16:creationId xmlns:a16="http://schemas.microsoft.com/office/drawing/2014/main" id="{0562E85A-3339-4241-B8E1-4A902DA76979}"/>
              </a:ext>
            </a:extLst>
          </p:cNvPr>
          <p:cNvPicPr>
            <a:picLocks noChangeAspect="1"/>
          </p:cNvPicPr>
          <p:nvPr/>
        </p:nvPicPr>
        <p:blipFill>
          <a:blip r:embed="rId3"/>
          <a:stretch>
            <a:fillRect/>
          </a:stretch>
        </p:blipFill>
        <p:spPr>
          <a:xfrm>
            <a:off x="102636" y="1344083"/>
            <a:ext cx="7316426" cy="4814122"/>
          </a:xfrm>
          <a:prstGeom prst="rect">
            <a:avLst/>
          </a:prstGeom>
        </p:spPr>
      </p:pic>
      <p:pic>
        <p:nvPicPr>
          <p:cNvPr id="7" name="Picture 6">
            <a:extLst>
              <a:ext uri="{FF2B5EF4-FFF2-40B4-BE49-F238E27FC236}">
                <a16:creationId xmlns:a16="http://schemas.microsoft.com/office/drawing/2014/main" id="{6611A87D-DA1F-4436-ABBF-38FFA6DCD5D9}"/>
              </a:ext>
            </a:extLst>
          </p:cNvPr>
          <p:cNvPicPr>
            <a:picLocks noChangeAspect="1"/>
          </p:cNvPicPr>
          <p:nvPr/>
        </p:nvPicPr>
        <p:blipFill>
          <a:blip r:embed="rId4"/>
          <a:stretch>
            <a:fillRect/>
          </a:stretch>
        </p:blipFill>
        <p:spPr>
          <a:xfrm>
            <a:off x="7091290" y="1978090"/>
            <a:ext cx="4848785" cy="4019554"/>
          </a:xfrm>
          <a:prstGeom prst="rect">
            <a:avLst/>
          </a:prstGeom>
        </p:spPr>
      </p:pic>
      <p:sp>
        <p:nvSpPr>
          <p:cNvPr id="9" name="TextBox 8">
            <a:extLst>
              <a:ext uri="{FF2B5EF4-FFF2-40B4-BE49-F238E27FC236}">
                <a16:creationId xmlns:a16="http://schemas.microsoft.com/office/drawing/2014/main" id="{6BD98774-7940-4856-A0A9-922130691F80}"/>
              </a:ext>
            </a:extLst>
          </p:cNvPr>
          <p:cNvSpPr txBox="1"/>
          <p:nvPr/>
        </p:nvSpPr>
        <p:spPr>
          <a:xfrm>
            <a:off x="632178" y="6123543"/>
            <a:ext cx="6096000" cy="369332"/>
          </a:xfrm>
          <a:prstGeom prst="rect">
            <a:avLst/>
          </a:prstGeom>
          <a:noFill/>
        </p:spPr>
        <p:txBody>
          <a:bodyPr wrap="square">
            <a:spAutoFit/>
          </a:bodyPr>
          <a:lstStyle/>
          <a:p>
            <a:r>
              <a:rPr lang="en-CA" dirty="0"/>
              <a:t>https://simplifier.net/guide/UKCoreDevelopment2/Profiles</a:t>
            </a:r>
          </a:p>
        </p:txBody>
      </p:sp>
    </p:spTree>
    <p:extLst>
      <p:ext uri="{BB962C8B-B14F-4D97-AF65-F5344CB8AC3E}">
        <p14:creationId xmlns:p14="http://schemas.microsoft.com/office/powerpoint/2010/main" val="4021914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577</TotalTime>
  <Words>4902</Words>
  <Application>Microsoft Office PowerPoint</Application>
  <PresentationFormat>Widescreen</PresentationFormat>
  <Paragraphs>502</Paragraphs>
  <Slides>22</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22</vt:i4>
      </vt:variant>
    </vt:vector>
  </HeadingPairs>
  <TitlesOfParts>
    <vt:vector size="29"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UK Core – Another National Baseline</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Sheridan Cook</cp:lastModifiedBy>
  <cp:revision>54</cp:revision>
  <dcterms:created xsi:type="dcterms:W3CDTF">2021-04-30T16:01:50Z</dcterms:created>
  <dcterms:modified xsi:type="dcterms:W3CDTF">2021-05-28T19:18:01Z</dcterms:modified>
</cp:coreProperties>
</file>