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68" r:id="rId2"/>
    <p:sldId id="310" r:id="rId3"/>
    <p:sldId id="303" r:id="rId4"/>
    <p:sldId id="304" r:id="rId5"/>
    <p:sldId id="321" r:id="rId6"/>
    <p:sldId id="307" r:id="rId7"/>
    <p:sldId id="322" r:id="rId8"/>
    <p:sldId id="324" r:id="rId9"/>
    <p:sldId id="318" r:id="rId10"/>
    <p:sldId id="313" r:id="rId11"/>
    <p:sldId id="315" r:id="rId12"/>
    <p:sldId id="319" r:id="rId13"/>
    <p:sldId id="325" r:id="rId14"/>
    <p:sldId id="326" r:id="rId15"/>
    <p:sldId id="328" r:id="rId16"/>
    <p:sldId id="323" r:id="rId17"/>
  </p:sldIdLst>
  <p:sldSz cx="12192000" cy="6858000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8000"/>
    <a:srgbClr val="6600CC"/>
    <a:srgbClr val="006600"/>
    <a:srgbClr val="FFFFCC"/>
    <a:srgbClr val="FFFF00"/>
    <a:srgbClr val="FF3300"/>
    <a:srgbClr val="003300"/>
    <a:srgbClr val="336600"/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51" autoAdjust="0"/>
    <p:restoredTop sz="94660"/>
  </p:normalViewPr>
  <p:slideViewPr>
    <p:cSldViewPr snapToGrid="0">
      <p:cViewPr varScale="1">
        <p:scale>
          <a:sx n="97" d="100"/>
          <a:sy n="97" d="100"/>
        </p:scale>
        <p:origin x="101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-160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A2C3B895-76E5-462F-8522-79A85822F0E6}" type="datetimeFigureOut">
              <a:rPr lang="en-CA" smtClean="0"/>
              <a:t>2021-01-26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8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DAEE6080-C0A8-49FB-8AF0-B49E5767097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481655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7000" y="0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F067F-8E75-4ABC-A870-33EB60657AAB}" type="datetimeFigureOut">
              <a:rPr lang="en-CA" smtClean="0"/>
              <a:t>2021-01-26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3263" y="1154113"/>
            <a:ext cx="5543550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445000"/>
            <a:ext cx="5559425" cy="36369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7000" y="8772525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B96B30-30FE-41FE-9EB7-C23D8C14065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134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2021-01-26</a:t>
            </a:r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39E9A-D72D-4057-AA3E-B48CA38177E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22629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2021-01-26</a:t>
            </a:r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39E9A-D72D-4057-AA3E-B48CA38177E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94544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2021-01-26</a:t>
            </a:r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39E9A-D72D-4057-AA3E-B48CA38177E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29955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2021-01-26</a:t>
            </a:r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39E9A-D72D-4057-AA3E-B48CA38177E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49385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2021-01-26</a:t>
            </a:r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39E9A-D72D-4057-AA3E-B48CA38177E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49860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2021-01-26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39E9A-D72D-4057-AA3E-B48CA38177E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59217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2021-01-26</a:t>
            </a:r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39E9A-D72D-4057-AA3E-B48CA38177E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93424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2021-01-26</a:t>
            </a:r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39E9A-D72D-4057-AA3E-B48CA38177E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31745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2021-01-26</a:t>
            </a:r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39E9A-D72D-4057-AA3E-B48CA38177E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8404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2021-01-26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39E9A-D72D-4057-AA3E-B48CA38177E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5644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2021-01-26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39E9A-D72D-4057-AA3E-B48CA38177E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14785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2021-01-26</a:t>
            </a:r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A39E9A-D72D-4057-AA3E-B48CA38177E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83816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fylau@uvic.ca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hyperlink" Target="mailto:kdavison@infoway-inforoute.ca" TargetMode="External"/><Relationship Id="rId4" Type="http://schemas.openxmlformats.org/officeDocument/2006/relationships/hyperlink" Target="mailto:mantonio@uvic.ca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cademic.oup.com/jamia/article/27/11/1774/5906099" TargetMode="External"/><Relationship Id="rId2" Type="http://schemas.openxmlformats.org/officeDocument/2006/relationships/hyperlink" Target="https://www.jmir.org/2020/11/e20050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infocentral.infoway-inforoute.ca/en/resources/docs/sex-gender/sgwg-planning-project/3492-gsso-action-plan-final-report" TargetMode="External"/><Relationship Id="rId4" Type="http://schemas.openxmlformats.org/officeDocument/2006/relationships/hyperlink" Target="https://preprints.jmir.org/preprint/25467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12191999" cy="1689652"/>
          </a:xfrm>
        </p:spPr>
        <p:txBody>
          <a:bodyPr>
            <a:noAutofit/>
          </a:bodyPr>
          <a:lstStyle/>
          <a:p>
            <a:r>
              <a:rPr lang="en-CA" sz="3200" b="1" i="1" dirty="0" smtClean="0">
                <a:solidFill>
                  <a:srgbClr val="0000FF"/>
                </a:solidFill>
                <a:latin typeface="+mn-lt"/>
              </a:rPr>
              <a:t>Post-</a:t>
            </a:r>
            <a:r>
              <a:rPr lang="en-CA" sz="3200" b="1" dirty="0" smtClean="0">
                <a:latin typeface="+mn-lt"/>
              </a:rPr>
              <a:t>CIHR Planning Project</a:t>
            </a:r>
            <a:br>
              <a:rPr lang="en-CA" sz="3200" b="1" dirty="0" smtClean="0">
                <a:latin typeface="+mn-lt"/>
              </a:rPr>
            </a:br>
            <a:r>
              <a:rPr lang="en-CA" sz="3200" b="1" dirty="0" smtClean="0">
                <a:latin typeface="+mn-lt"/>
              </a:rPr>
              <a:t>Modernizing Gender, Sex and Sexual Orientation Information Practices </a:t>
            </a:r>
            <a:br>
              <a:rPr lang="en-CA" sz="3200" b="1" dirty="0" smtClean="0">
                <a:latin typeface="+mn-lt"/>
              </a:rPr>
            </a:br>
            <a:r>
              <a:rPr lang="en-CA" sz="3200" b="1" dirty="0" smtClean="0">
                <a:latin typeface="+mn-lt"/>
              </a:rPr>
              <a:t>in</a:t>
            </a:r>
            <a:r>
              <a:rPr lang="en-CA" sz="3200" b="1" i="1" dirty="0">
                <a:solidFill>
                  <a:srgbClr val="0000FF"/>
                </a:solidFill>
              </a:rPr>
              <a:t> </a:t>
            </a:r>
            <a:r>
              <a:rPr lang="en-CA" sz="3200" b="1" dirty="0"/>
              <a:t>Canadian</a:t>
            </a:r>
            <a:r>
              <a:rPr lang="en-CA" sz="3200" b="1" dirty="0" smtClean="0">
                <a:latin typeface="+mn-lt"/>
              </a:rPr>
              <a:t> </a:t>
            </a:r>
            <a:r>
              <a:rPr lang="en-CA" sz="3200" b="1" strike="sngStrike" dirty="0" smtClean="0">
                <a:latin typeface="+mn-lt"/>
              </a:rPr>
              <a:t>EHR Systems</a:t>
            </a:r>
            <a:r>
              <a:rPr lang="en-CA" sz="3200" b="1" dirty="0" smtClean="0">
                <a:latin typeface="+mn-lt"/>
              </a:rPr>
              <a:t> </a:t>
            </a:r>
            <a:r>
              <a:rPr lang="en-CA" sz="3200" b="1" i="1" dirty="0" smtClean="0">
                <a:solidFill>
                  <a:srgbClr val="0000FF"/>
                </a:solidFill>
                <a:latin typeface="+mn-lt"/>
              </a:rPr>
              <a:t>Digital Health Systems</a:t>
            </a:r>
            <a:endParaRPr lang="en-CA" sz="3200" b="1" i="1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679" y="2441447"/>
            <a:ext cx="11907969" cy="4036609"/>
          </a:xfrm>
        </p:spPr>
        <p:txBody>
          <a:bodyPr>
            <a:normAutofit/>
          </a:bodyPr>
          <a:lstStyle/>
          <a:p>
            <a:r>
              <a:rPr lang="en-CA" sz="4000" b="1" i="1" dirty="0" smtClean="0">
                <a:solidFill>
                  <a:srgbClr val="0000FF"/>
                </a:solidFill>
              </a:rPr>
              <a:t>Recap and Next Steps</a:t>
            </a:r>
          </a:p>
          <a:p>
            <a:endParaRPr lang="en-CA" sz="1800" b="1" i="1" dirty="0" smtClean="0">
              <a:solidFill>
                <a:srgbClr val="0000FF"/>
              </a:solidFill>
            </a:endParaRPr>
          </a:p>
          <a:p>
            <a:pPr marL="1657350" lvl="2" indent="-742950" algn="l">
              <a:buFont typeface="+mj-lt"/>
              <a:buAutoNum type="arabicPeriod"/>
            </a:pPr>
            <a:r>
              <a:rPr lang="en-CA" sz="3600" dirty="0" smtClean="0"/>
              <a:t>Recap – CIHR Project Activities and Outputs </a:t>
            </a:r>
          </a:p>
          <a:p>
            <a:pPr marL="1657350" lvl="2" indent="-742950" algn="l">
              <a:buFont typeface="+mj-lt"/>
              <a:buAutoNum type="arabicPeriod"/>
            </a:pPr>
            <a:r>
              <a:rPr lang="en-CA" sz="3600" dirty="0" smtClean="0"/>
              <a:t>Next Steps – Knowledge Translation and Follow-up </a:t>
            </a:r>
          </a:p>
          <a:p>
            <a:endParaRPr lang="en-CA" sz="40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030046" y="5772707"/>
            <a:ext cx="2161954" cy="859238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86034-3BEC-4B01-AC5C-2BFB5D24A41E}" type="slidenum">
              <a:rPr lang="en-CA" smtClean="0"/>
              <a:pPr/>
              <a:t>1</a:t>
            </a:fld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9722" y="6265404"/>
            <a:ext cx="2743200" cy="365125"/>
          </a:xfrm>
        </p:spPr>
        <p:txBody>
          <a:bodyPr/>
          <a:lstStyle/>
          <a:p>
            <a:r>
              <a:rPr lang="en-US" smtClean="0"/>
              <a:t>2021-01-26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47660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448" y="1069848"/>
            <a:ext cx="11868912" cy="5788151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CA" sz="3200" b="1" i="1" dirty="0" smtClean="0">
                <a:solidFill>
                  <a:schemeClr val="bg1">
                    <a:lumMod val="95000"/>
                  </a:schemeClr>
                </a:solidFill>
              </a:rPr>
              <a:t>Knowledge Translation Activities</a:t>
            </a:r>
          </a:p>
          <a:p>
            <a:pPr marL="457200" lvl="1" indent="0">
              <a:buNone/>
            </a:pPr>
            <a:r>
              <a:rPr lang="en-CA" sz="2800" b="1" i="1" dirty="0" smtClean="0">
                <a:solidFill>
                  <a:srgbClr val="0000FF"/>
                </a:solidFill>
              </a:rPr>
              <a:t>Follow-up Activities</a:t>
            </a:r>
          </a:p>
          <a:p>
            <a:pPr lvl="2"/>
            <a:r>
              <a:rPr lang="en-CA" sz="2400" dirty="0" smtClean="0">
                <a:solidFill>
                  <a:schemeClr val="bg1">
                    <a:lumMod val="95000"/>
                  </a:schemeClr>
                </a:solidFill>
              </a:rPr>
              <a:t>Confirm and seek grant funding opportunities</a:t>
            </a:r>
          </a:p>
          <a:p>
            <a:pPr lvl="2"/>
            <a:r>
              <a:rPr lang="en-CA" sz="2400" dirty="0" smtClean="0"/>
              <a:t>Elaborate on GSSO action plan items </a:t>
            </a:r>
          </a:p>
          <a:p>
            <a:pPr lvl="2"/>
            <a:endParaRPr lang="en-CA" sz="2400" dirty="0">
              <a:solidFill>
                <a:schemeClr val="bg1">
                  <a:lumMod val="95000"/>
                </a:schemeClr>
              </a:solidFill>
            </a:endParaRPr>
          </a:p>
          <a:p>
            <a:pPr lvl="2"/>
            <a:r>
              <a:rPr lang="en-CA" sz="2400" dirty="0" smtClean="0">
                <a:solidFill>
                  <a:schemeClr val="bg1">
                    <a:lumMod val="95000"/>
                  </a:schemeClr>
                </a:solidFill>
              </a:rPr>
              <a:t>Action-7: Central hub for coordination</a:t>
            </a:r>
          </a:p>
          <a:p>
            <a:pPr lvl="2"/>
            <a:r>
              <a:rPr lang="en-CA" sz="2400" i="1" dirty="0" smtClean="0">
                <a:solidFill>
                  <a:srgbClr val="0000FF"/>
                </a:solidFill>
              </a:rPr>
              <a:t>Action-2:</a:t>
            </a:r>
            <a:r>
              <a:rPr lang="en-CA" sz="2400" dirty="0" smtClean="0">
                <a:solidFill>
                  <a:srgbClr val="0000FF"/>
                </a:solidFill>
              </a:rPr>
              <a:t> Engagement and partnerships</a:t>
            </a:r>
            <a:endParaRPr lang="en-CA" sz="2400" dirty="0">
              <a:solidFill>
                <a:srgbClr val="0000FF"/>
              </a:solidFill>
            </a:endParaRPr>
          </a:p>
          <a:p>
            <a:pPr marL="457200" lvl="1" indent="0">
              <a:buNone/>
            </a:pPr>
            <a:endParaRPr lang="en-CA" sz="2800" b="1" i="1" dirty="0">
              <a:solidFill>
                <a:srgbClr val="0000FF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2021-01-26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39E9A-D72D-4057-AA3E-B48CA38177EB}" type="slidenum">
              <a:rPr lang="en-CA" smtClean="0"/>
              <a:t>10</a:t>
            </a:fld>
            <a:endParaRPr lang="en-CA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01752" y="1"/>
            <a:ext cx="11594592" cy="914400"/>
          </a:xfrm>
        </p:spPr>
        <p:txBody>
          <a:bodyPr>
            <a:noAutofit/>
          </a:bodyPr>
          <a:lstStyle/>
          <a:p>
            <a:pPr algn="ctr"/>
            <a:r>
              <a:rPr lang="en-CA" sz="4000" b="1" dirty="0">
                <a:latin typeface="+mn-lt"/>
              </a:rPr>
              <a:t>2</a:t>
            </a:r>
            <a:r>
              <a:rPr lang="en-CA" sz="4000" b="1" dirty="0" smtClean="0">
                <a:latin typeface="+mn-lt"/>
              </a:rPr>
              <a:t>.  Next </a:t>
            </a:r>
            <a:r>
              <a:rPr lang="en-CA" sz="4000" b="1" dirty="0">
                <a:latin typeface="+mn-lt"/>
              </a:rPr>
              <a:t>Steps – Knowledge Translation and </a:t>
            </a:r>
            <a:r>
              <a:rPr lang="en-CA" sz="4000" b="1" dirty="0" smtClean="0">
                <a:latin typeface="+mn-lt"/>
              </a:rPr>
              <a:t>Follow-up </a:t>
            </a:r>
            <a:endParaRPr lang="en-CA" sz="4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18195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86034-3BEC-4B01-AC5C-2BFB5D24A41E}" type="slidenum">
              <a:rPr lang="en-CA" smtClean="0"/>
              <a:pPr/>
              <a:t>11</a:t>
            </a:fld>
            <a:endParaRPr lang="en-CA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22376" y="-190832"/>
            <a:ext cx="10671181" cy="1052735"/>
          </a:xfrm>
        </p:spPr>
        <p:txBody>
          <a:bodyPr>
            <a:normAutofit/>
          </a:bodyPr>
          <a:lstStyle/>
          <a:p>
            <a:pPr algn="ctr"/>
            <a:r>
              <a:rPr lang="en-CA" sz="4000" b="1" dirty="0" smtClean="0">
                <a:latin typeface="+mn-lt"/>
              </a:rPr>
              <a:t>Participants and CIHR Planning Project Team</a:t>
            </a:r>
            <a:endParaRPr lang="en-CA" sz="4000" b="1" dirty="0">
              <a:latin typeface="+mn-lt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8728553" y="593786"/>
            <a:ext cx="3324113" cy="568920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 smtClean="0">
                <a:solidFill>
                  <a:srgbClr val="0000FF"/>
                </a:solidFill>
              </a:rPr>
              <a:t>Private / Non-profit Organizations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 smtClean="0"/>
              <a:t>   Info </a:t>
            </a:r>
            <a:r>
              <a:rPr lang="en-CA" sz="1200" dirty="0"/>
              <a:t>Technology Association of </a:t>
            </a:r>
            <a:r>
              <a:rPr lang="en-CA" sz="1200" dirty="0" smtClean="0"/>
              <a:t>Canada</a:t>
            </a:r>
            <a:endParaRPr lang="en-CA" sz="1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/>
              <a:t>   </a:t>
            </a:r>
            <a:r>
              <a:rPr lang="en-CA" sz="1200" dirty="0" err="1" smtClean="0"/>
              <a:t>Cambian</a:t>
            </a:r>
            <a:r>
              <a:rPr lang="en-CA" sz="1200" dirty="0" smtClean="0"/>
              <a:t> </a:t>
            </a:r>
            <a:endParaRPr lang="en-CA" sz="1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/>
              <a:t>   Gevity Consulting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>
                <a:solidFill>
                  <a:srgbClr val="C00000"/>
                </a:solidFill>
              </a:rPr>
              <a:t>   </a:t>
            </a:r>
            <a:r>
              <a:rPr lang="en-CA" sz="1200" dirty="0"/>
              <a:t>Health Solutions </a:t>
            </a:r>
            <a:r>
              <a:rPr lang="en-CA" sz="1200" dirty="0" smtClean="0"/>
              <a:t>LLC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 smtClean="0">
                <a:solidFill>
                  <a:srgbClr val="FF0000"/>
                </a:solidFill>
              </a:rPr>
              <a:t>   </a:t>
            </a:r>
            <a:r>
              <a:rPr lang="en-CA" sz="1200" dirty="0" smtClean="0"/>
              <a:t>Logical Outcomes		</a:t>
            </a:r>
            <a:endParaRPr lang="en-CA" sz="1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/>
              <a:t>   Transgender Strategies Consulting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/>
              <a:t>   Alberta Precision </a:t>
            </a:r>
            <a:r>
              <a:rPr lang="en-CA" sz="1200" dirty="0" smtClean="0"/>
              <a:t>Laboratories</a:t>
            </a:r>
            <a:endParaRPr lang="en-CA" sz="1200" dirty="0" smtClean="0">
              <a:solidFill>
                <a:srgbClr val="0000FF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 smtClean="0">
                <a:solidFill>
                  <a:srgbClr val="0000FF"/>
                </a:solidFill>
              </a:rPr>
              <a:t>CIHR Planning Project Team Members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/>
              <a:t> </a:t>
            </a:r>
            <a:r>
              <a:rPr lang="en-CA" sz="1200" dirty="0" smtClean="0"/>
              <a:t>  Francis Lau, UVic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 smtClean="0"/>
              <a:t>   Aaron Devor, UVic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/>
              <a:t> </a:t>
            </a:r>
            <a:r>
              <a:rPr lang="en-CA" sz="1200" dirty="0" smtClean="0"/>
              <a:t>  Marcy Antonio, UVic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/>
              <a:t> </a:t>
            </a:r>
            <a:r>
              <a:rPr lang="en-CA" sz="1200" dirty="0" smtClean="0"/>
              <a:t>  Roz Queen, UVic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 smtClean="0"/>
              <a:t>   </a:t>
            </a:r>
            <a:r>
              <a:rPr lang="en-CA" sz="1200" dirty="0" err="1" smtClean="0"/>
              <a:t>Alaysha</a:t>
            </a:r>
            <a:r>
              <a:rPr lang="en-CA" sz="1200" dirty="0" smtClean="0"/>
              <a:t> Ogilvie, UVic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 smtClean="0"/>
              <a:t>   Nathan </a:t>
            </a:r>
            <a:r>
              <a:rPr lang="en-CA" sz="1200" dirty="0"/>
              <a:t>Lachowsky, UVic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 smtClean="0"/>
              <a:t>   Andrew Pinto, U of 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/>
              <a:t> </a:t>
            </a:r>
            <a:r>
              <a:rPr lang="en-CA" sz="1200" dirty="0" smtClean="0"/>
              <a:t>  Jody </a:t>
            </a:r>
            <a:r>
              <a:rPr lang="en-CA" sz="1200" dirty="0" err="1" smtClean="0"/>
              <a:t>Jollimore</a:t>
            </a:r>
            <a:r>
              <a:rPr lang="en-CA" sz="1200" dirty="0" smtClean="0"/>
              <a:t>, CBRC BC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/>
              <a:t> </a:t>
            </a:r>
            <a:r>
              <a:rPr lang="en-CA" sz="1200" dirty="0" smtClean="0"/>
              <a:t>  Zander Keig, USNASW on LGBT Health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/>
              <a:t> </a:t>
            </a:r>
            <a:r>
              <a:rPr lang="en-CA" sz="1200" dirty="0" smtClean="0"/>
              <a:t>  Finnie Flores, CIHI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/>
              <a:t> </a:t>
            </a:r>
            <a:r>
              <a:rPr lang="en-CA" sz="1200" dirty="0" smtClean="0"/>
              <a:t>  Andrea MacLean, Canada Health </a:t>
            </a:r>
            <a:r>
              <a:rPr lang="en-CA" sz="1200" dirty="0" err="1" smtClean="0"/>
              <a:t>Infoway</a:t>
            </a:r>
            <a:endParaRPr lang="en-CA" sz="12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/>
              <a:t> </a:t>
            </a:r>
            <a:r>
              <a:rPr lang="en-CA" sz="1200" dirty="0" smtClean="0"/>
              <a:t>  Kelly Davison, Canada Health </a:t>
            </a:r>
            <a:r>
              <a:rPr lang="en-CA" sz="1200" dirty="0" err="1" smtClean="0"/>
              <a:t>Infoway</a:t>
            </a:r>
            <a:endParaRPr lang="en-CA" sz="12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 smtClean="0"/>
              <a:t>   Keltie </a:t>
            </a:r>
            <a:r>
              <a:rPr lang="en-CA" sz="1200" dirty="0"/>
              <a:t>Jamieson, Nova Scotia Health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/>
              <a:t>   </a:t>
            </a:r>
            <a:r>
              <a:rPr lang="en-CA" sz="1200" dirty="0" smtClean="0"/>
              <a:t>Dorrell </a:t>
            </a:r>
            <a:r>
              <a:rPr lang="en-CA" sz="1200" dirty="0"/>
              <a:t>Metcalfe, Nova Scotia Health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/>
              <a:t>   Thomas Armstrong, NS Health, UVic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 smtClean="0"/>
              <a:t>   Jeff </a:t>
            </a:r>
            <a:r>
              <a:rPr lang="en-CA" sz="1200" dirty="0"/>
              <a:t>Nesbitt, CHIMA/CCHIM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 smtClean="0"/>
              <a:t>   Nicki Islic, CSA Group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CA" sz="12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/>
              <a:t> </a:t>
            </a:r>
            <a:r>
              <a:rPr lang="en-CA" sz="1200" dirty="0" smtClean="0"/>
              <a:t>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CA" sz="1200" dirty="0" smtClean="0"/>
          </a:p>
          <a:p>
            <a:pPr marL="0" indent="0">
              <a:buNone/>
            </a:pPr>
            <a:endParaRPr lang="en-CA" sz="1050" dirty="0" smtClean="0"/>
          </a:p>
        </p:txBody>
      </p:sp>
      <p:sp>
        <p:nvSpPr>
          <p:cNvPr id="9" name="Content Placeholder 7"/>
          <p:cNvSpPr txBox="1">
            <a:spLocks/>
          </p:cNvSpPr>
          <p:nvPr/>
        </p:nvSpPr>
        <p:spPr>
          <a:xfrm>
            <a:off x="4608981" y="593786"/>
            <a:ext cx="4356846" cy="61456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 smtClean="0">
                <a:solidFill>
                  <a:srgbClr val="0000FF"/>
                </a:solidFill>
              </a:rPr>
              <a:t>Health </a:t>
            </a:r>
            <a:r>
              <a:rPr lang="en-CA" sz="1200" dirty="0">
                <a:solidFill>
                  <a:srgbClr val="0000FF"/>
                </a:solidFill>
              </a:rPr>
              <a:t>Organizations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/>
              <a:t>   </a:t>
            </a:r>
            <a:r>
              <a:rPr lang="en-CA" sz="1200" dirty="0" smtClean="0"/>
              <a:t>Alberta Health Services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 smtClean="0"/>
              <a:t>   Alberta Precision Laboratories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 smtClean="0"/>
              <a:t>   Canadian </a:t>
            </a:r>
            <a:r>
              <a:rPr lang="en-CA" sz="1200" dirty="0"/>
              <a:t>Institute for Health Information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/>
              <a:t>   Public Health Association of </a:t>
            </a:r>
            <a:r>
              <a:rPr lang="en-CA" sz="1200" dirty="0" smtClean="0"/>
              <a:t>Canada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/>
              <a:t> </a:t>
            </a:r>
            <a:r>
              <a:rPr lang="en-CA" sz="1200" dirty="0" smtClean="0"/>
              <a:t>  Public Health Ontario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/>
              <a:t> </a:t>
            </a:r>
            <a:r>
              <a:rPr lang="en-CA" sz="1200" dirty="0" smtClean="0"/>
              <a:t>  eHealth Ontario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 smtClean="0"/>
              <a:t>   </a:t>
            </a:r>
            <a:r>
              <a:rPr lang="en-CA" sz="1200" dirty="0" err="1" smtClean="0"/>
              <a:t>Halton</a:t>
            </a:r>
            <a:r>
              <a:rPr lang="en-CA" sz="1200" dirty="0" smtClean="0"/>
              <a:t> Healthcare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/>
              <a:t> </a:t>
            </a:r>
            <a:r>
              <a:rPr lang="en-CA" sz="1200" dirty="0" smtClean="0"/>
              <a:t>  Hospital Diagnostic Imaging Repository</a:t>
            </a:r>
            <a:endParaRPr lang="en-CA" sz="1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 smtClean="0"/>
              <a:t>   NL </a:t>
            </a:r>
            <a:r>
              <a:rPr lang="en-CA" sz="1200" dirty="0"/>
              <a:t>Centre for Health </a:t>
            </a:r>
            <a:r>
              <a:rPr lang="en-CA" sz="1200" dirty="0" smtClean="0"/>
              <a:t>Information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 smtClean="0"/>
              <a:t>   Ontario </a:t>
            </a:r>
            <a:r>
              <a:rPr lang="en-CA" sz="1200" dirty="0"/>
              <a:t>Health Digital </a:t>
            </a:r>
            <a:r>
              <a:rPr lang="en-CA" sz="1200" dirty="0" smtClean="0"/>
              <a:t>Services</a:t>
            </a:r>
            <a:endParaRPr lang="en-CA" sz="1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/>
              <a:t>   </a:t>
            </a:r>
            <a:r>
              <a:rPr lang="en-CA" sz="1200" dirty="0" smtClean="0"/>
              <a:t>Provincial Health Services Authority (BC)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 smtClean="0"/>
              <a:t>   Saskatchewan </a:t>
            </a:r>
            <a:r>
              <a:rPr lang="en-CA" sz="1200" dirty="0"/>
              <a:t>Health Authority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 smtClean="0"/>
              <a:t>   Trans </a:t>
            </a:r>
            <a:r>
              <a:rPr lang="en-CA" sz="1200" dirty="0"/>
              <a:t>Care </a:t>
            </a:r>
            <a:r>
              <a:rPr lang="en-CA" sz="1200" dirty="0" smtClean="0"/>
              <a:t>BC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/>
              <a:t> </a:t>
            </a:r>
            <a:r>
              <a:rPr lang="en-CA" sz="1200" dirty="0" smtClean="0"/>
              <a:t>  Vancouver Coastal Health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 smtClean="0"/>
              <a:t>   Waypoint Centre for Mental Health</a:t>
            </a:r>
            <a:endParaRPr lang="en-CA" sz="1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/>
              <a:t>   Women’s College Hospital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 smtClean="0">
                <a:solidFill>
                  <a:srgbClr val="0000FF"/>
                </a:solidFill>
              </a:rPr>
              <a:t>Research / Research Support / Education Groups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/>
              <a:t> </a:t>
            </a:r>
            <a:r>
              <a:rPr lang="en-CA" sz="1200" dirty="0" smtClean="0"/>
              <a:t>  Family &amp; Emergency Medicine, Laval University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/>
              <a:t> </a:t>
            </a:r>
            <a:r>
              <a:rPr lang="en-CA" sz="1200" dirty="0" smtClean="0"/>
              <a:t>  BC SUPPORT Unit Island Centre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/>
              <a:t> </a:t>
            </a:r>
            <a:r>
              <a:rPr lang="en-CA" sz="1200" dirty="0" smtClean="0"/>
              <a:t>  BC Primary Health Care Research Network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/>
              <a:t> </a:t>
            </a:r>
            <a:r>
              <a:rPr lang="en-CA" sz="1200" dirty="0" smtClean="0"/>
              <a:t>  </a:t>
            </a:r>
            <a:r>
              <a:rPr lang="en-CA" sz="1200" dirty="0" err="1" smtClean="0"/>
              <a:t>PopDataBC</a:t>
            </a:r>
            <a:endParaRPr lang="en-CA" sz="12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 smtClean="0"/>
              <a:t>   Queen’s University, School of Nursing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 smtClean="0"/>
              <a:t>   UBC Centre for Health Evaluation &amp; Outcome Sciences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 smtClean="0"/>
              <a:t>   University of Ottawa, Department of Psychiatry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/>
              <a:t> </a:t>
            </a:r>
            <a:r>
              <a:rPr lang="en-CA" sz="1200" dirty="0" smtClean="0"/>
              <a:t>  Chair in Transgender Studies, University of Victoria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 smtClean="0">
                <a:solidFill>
                  <a:srgbClr val="0000FF"/>
                </a:solidFill>
              </a:rPr>
              <a:t>Standards Organizations / Groups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 smtClean="0"/>
              <a:t>   Infoway Sex and Gender Working Group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/>
              <a:t> </a:t>
            </a:r>
            <a:r>
              <a:rPr lang="en-CA" sz="1200" dirty="0" smtClean="0"/>
              <a:t>  Integrating Healthcare Enterprise Canada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 smtClean="0"/>
              <a:t>   Canadian Standards Association CSA Group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 smtClean="0"/>
              <a:t>   HL7 International, Gender Harmony Project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 smtClean="0">
                <a:solidFill>
                  <a:srgbClr val="0000FF"/>
                </a:solidFill>
              </a:rPr>
              <a:t>   </a:t>
            </a:r>
            <a:endParaRPr lang="en-CA" sz="1200" dirty="0">
              <a:solidFill>
                <a:srgbClr val="0000FF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CA" sz="12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CA" sz="1200" dirty="0" smtClean="0"/>
          </a:p>
        </p:txBody>
      </p:sp>
      <p:sp>
        <p:nvSpPr>
          <p:cNvPr id="10" name="Content Placeholder 7"/>
          <p:cNvSpPr txBox="1">
            <a:spLocks/>
          </p:cNvSpPr>
          <p:nvPr/>
        </p:nvSpPr>
        <p:spPr>
          <a:xfrm>
            <a:off x="206240" y="593786"/>
            <a:ext cx="4653961" cy="58793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>
                <a:solidFill>
                  <a:srgbClr val="0000FF"/>
                </a:solidFill>
              </a:rPr>
              <a:t>LGBTQIA2+ Communities / </a:t>
            </a:r>
            <a:r>
              <a:rPr lang="en-CA" sz="1200" dirty="0" smtClean="0">
                <a:solidFill>
                  <a:srgbClr val="0000FF"/>
                </a:solidFill>
              </a:rPr>
              <a:t>Advocacy Groups</a:t>
            </a:r>
            <a:endParaRPr lang="en-CA" sz="1200" dirty="0">
              <a:solidFill>
                <a:srgbClr val="0000FF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/>
              <a:t>   Community-based Research Centre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/>
              <a:t>   Rainbow Health </a:t>
            </a:r>
            <a:r>
              <a:rPr lang="en-CA" sz="1200" dirty="0" smtClean="0"/>
              <a:t>Ontario at </a:t>
            </a:r>
            <a:r>
              <a:rPr lang="en-CA" sz="1200" dirty="0" err="1" smtClean="0"/>
              <a:t>Sherbourne</a:t>
            </a:r>
            <a:r>
              <a:rPr lang="en-CA" sz="1200" dirty="0" smtClean="0"/>
              <a:t> Health</a:t>
            </a:r>
            <a:endParaRPr lang="en-CA" sz="1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/>
              <a:t>   Human Sexuality Research </a:t>
            </a:r>
            <a:r>
              <a:rPr lang="en-CA" sz="1200" dirty="0" smtClean="0"/>
              <a:t>Laboratory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 smtClean="0"/>
              <a:t>   Institute for Sexual Minority Health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 smtClean="0"/>
              <a:t>   Two-Spirited People of Manitoba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/>
              <a:t> </a:t>
            </a:r>
            <a:r>
              <a:rPr lang="en-CA" sz="1200" dirty="0" smtClean="0"/>
              <a:t>  The Canadian Centre for Gender &amp; Sexual Diversity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 smtClean="0">
                <a:solidFill>
                  <a:srgbClr val="0000FF"/>
                </a:solidFill>
              </a:rPr>
              <a:t>Indigenous  Health Organizations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 smtClean="0"/>
              <a:t>   MB </a:t>
            </a:r>
            <a:r>
              <a:rPr lang="en-CA" sz="1200" dirty="0"/>
              <a:t>First Nations Health &amp; Social </a:t>
            </a:r>
            <a:r>
              <a:rPr lang="en-CA" sz="1200" dirty="0" smtClean="0"/>
              <a:t>Secretariat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 smtClean="0"/>
              <a:t>   First </a:t>
            </a:r>
            <a:r>
              <a:rPr lang="en-CA" sz="1200" dirty="0"/>
              <a:t>Nations Health Authority</a:t>
            </a:r>
            <a:endParaRPr lang="en-CA" sz="1200" dirty="0" smtClean="0">
              <a:solidFill>
                <a:srgbClr val="0000FF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CA" sz="1200" dirty="0" smtClean="0">
                <a:solidFill>
                  <a:srgbClr val="0000FF"/>
                </a:solidFill>
              </a:rPr>
              <a:t>Government Ministries / Departments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CA" sz="1200" dirty="0" smtClean="0"/>
              <a:t>   BC Health Ministry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CA" sz="1200" dirty="0" smtClean="0"/>
              <a:t>   Alberta Health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CA" sz="1200" dirty="0" smtClean="0"/>
              <a:t>   PEI Department of Health &amp; Wellness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CA" sz="1200" dirty="0" smtClean="0"/>
              <a:t>   Nova Scotia Department of Health &amp; Wellness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CA" sz="1200" dirty="0"/>
              <a:t> </a:t>
            </a:r>
            <a:r>
              <a:rPr lang="en-CA" sz="1200" dirty="0" smtClean="0"/>
              <a:t>  New Brunswick Department of Health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CA" sz="1200" dirty="0" smtClean="0"/>
              <a:t>   Women and Gender Equality Canada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CA" sz="1200" dirty="0" smtClean="0"/>
              <a:t>   Gender Inclusive Services Treasury Board Secretariat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CA" sz="1200" dirty="0" smtClean="0"/>
              <a:t>   Statistics Canada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>
                <a:solidFill>
                  <a:srgbClr val="0000FF"/>
                </a:solidFill>
              </a:rPr>
              <a:t>Professional Associations / Colleges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/>
              <a:t>   Canadian College of Health Information Management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/>
              <a:t>   Canadian Sex Research Forum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/>
              <a:t>   Doctors of </a:t>
            </a:r>
            <a:r>
              <a:rPr lang="en-CA" sz="1200" dirty="0" smtClean="0"/>
              <a:t>BC, Information Technology Group</a:t>
            </a:r>
            <a:endParaRPr lang="en-CA" sz="1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/>
              <a:t>   College of Physicians &amp; Surgeons of </a:t>
            </a:r>
            <a:r>
              <a:rPr lang="en-CA" sz="1200" dirty="0" smtClean="0"/>
              <a:t>BC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 smtClean="0"/>
              <a:t>   Registered Nursing Association of Ontario</a:t>
            </a:r>
            <a:endParaRPr lang="en-CA" sz="1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/>
              <a:t>   World Professional Association for Transgender Health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/>
              <a:t>   European Professional Association for Transgender Health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sz="1200" dirty="0"/>
              <a:t>   Canadian Professional Association for Transgender Health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CA" sz="1050" dirty="0" smtClean="0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 dirty="0" smtClean="0"/>
              <a:t>2020-10-27</a:t>
            </a:r>
            <a:endParaRPr lang="en-CA" dirty="0"/>
          </a:p>
        </p:txBody>
      </p:sp>
      <p:sp>
        <p:nvSpPr>
          <p:cNvPr id="2" name="TextBox 1"/>
          <p:cNvSpPr txBox="1"/>
          <p:nvPr/>
        </p:nvSpPr>
        <p:spPr>
          <a:xfrm rot="21064443">
            <a:off x="7803864" y="5502034"/>
            <a:ext cx="42723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dirty="0" smtClean="0">
                <a:solidFill>
                  <a:srgbClr val="008000"/>
                </a:solidFill>
              </a:rPr>
              <a:t>LGBTQ2 Secretariat, </a:t>
            </a:r>
            <a:r>
              <a:rPr lang="en-CA" sz="1600" dirty="0" err="1" smtClean="0">
                <a:solidFill>
                  <a:srgbClr val="008000"/>
                </a:solidFill>
              </a:rPr>
              <a:t>Egale</a:t>
            </a:r>
            <a:r>
              <a:rPr lang="en-CA" sz="1600" dirty="0" smtClean="0">
                <a:solidFill>
                  <a:srgbClr val="008000"/>
                </a:solidFill>
              </a:rPr>
              <a:t>, SGM communities</a:t>
            </a:r>
          </a:p>
          <a:p>
            <a:r>
              <a:rPr lang="en-CA" sz="1600" dirty="0">
                <a:solidFill>
                  <a:srgbClr val="008000"/>
                </a:solidFill>
              </a:rPr>
              <a:t>P</a:t>
            </a:r>
            <a:r>
              <a:rPr lang="en-CA" sz="1600" dirty="0" smtClean="0">
                <a:solidFill>
                  <a:srgbClr val="008000"/>
                </a:solidFill>
              </a:rPr>
              <a:t>rofessional associations and colleges</a:t>
            </a:r>
          </a:p>
          <a:p>
            <a:r>
              <a:rPr lang="en-CA" sz="1600" dirty="0" smtClean="0">
                <a:solidFill>
                  <a:srgbClr val="008000"/>
                </a:solidFill>
              </a:rPr>
              <a:t>Suggestions on </a:t>
            </a:r>
            <a:r>
              <a:rPr lang="en-CA" sz="1600" dirty="0" smtClean="0">
                <a:solidFill>
                  <a:srgbClr val="0000FF"/>
                </a:solidFill>
              </a:rPr>
              <a:t>French-speaking</a:t>
            </a:r>
            <a:r>
              <a:rPr lang="en-CA" sz="1600" dirty="0" smtClean="0">
                <a:solidFill>
                  <a:srgbClr val="008000"/>
                </a:solidFill>
              </a:rPr>
              <a:t> communities</a:t>
            </a:r>
          </a:p>
          <a:p>
            <a:r>
              <a:rPr lang="en-CA" sz="1600" dirty="0" smtClean="0">
                <a:solidFill>
                  <a:srgbClr val="008000"/>
                </a:solidFill>
              </a:rPr>
              <a:t>Others?</a:t>
            </a:r>
            <a:endParaRPr lang="en-CA" sz="1600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01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448" y="1069848"/>
            <a:ext cx="11868912" cy="5788151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CA" sz="3200" b="1" i="1" dirty="0" smtClean="0">
                <a:solidFill>
                  <a:schemeClr val="bg1">
                    <a:lumMod val="95000"/>
                  </a:schemeClr>
                </a:solidFill>
              </a:rPr>
              <a:t>Knowledge Translation Activities</a:t>
            </a:r>
          </a:p>
          <a:p>
            <a:pPr marL="457200" lvl="1" indent="0">
              <a:buNone/>
            </a:pPr>
            <a:r>
              <a:rPr lang="en-CA" sz="2800" b="1" i="1" dirty="0" smtClean="0">
                <a:solidFill>
                  <a:srgbClr val="0000FF"/>
                </a:solidFill>
              </a:rPr>
              <a:t>Follow-up Activities</a:t>
            </a:r>
          </a:p>
          <a:p>
            <a:pPr lvl="2"/>
            <a:r>
              <a:rPr lang="en-CA" sz="2400" dirty="0" smtClean="0">
                <a:solidFill>
                  <a:schemeClr val="bg1">
                    <a:lumMod val="95000"/>
                  </a:schemeClr>
                </a:solidFill>
              </a:rPr>
              <a:t>Confirm and seek grant funding opportunities</a:t>
            </a:r>
          </a:p>
          <a:p>
            <a:pPr lvl="2"/>
            <a:r>
              <a:rPr lang="en-CA" sz="2400" dirty="0" smtClean="0"/>
              <a:t>Elaborate on GSSO action plan items </a:t>
            </a:r>
          </a:p>
          <a:p>
            <a:pPr lvl="2"/>
            <a:endParaRPr lang="en-CA" sz="2400" dirty="0">
              <a:solidFill>
                <a:schemeClr val="bg1">
                  <a:lumMod val="95000"/>
                </a:schemeClr>
              </a:solidFill>
            </a:endParaRPr>
          </a:p>
          <a:p>
            <a:pPr lvl="2"/>
            <a:r>
              <a:rPr lang="en-CA" sz="2400" dirty="0" smtClean="0">
                <a:solidFill>
                  <a:schemeClr val="bg1">
                    <a:lumMod val="95000"/>
                  </a:schemeClr>
                </a:solidFill>
              </a:rPr>
              <a:t>Action-7: Central hub for coordination</a:t>
            </a:r>
          </a:p>
          <a:p>
            <a:pPr lvl="2"/>
            <a:r>
              <a:rPr lang="en-CA" sz="2400" dirty="0" smtClean="0">
                <a:solidFill>
                  <a:schemeClr val="bg1">
                    <a:lumMod val="95000"/>
                  </a:schemeClr>
                </a:solidFill>
              </a:rPr>
              <a:t>Action-2: Engagement and partnerships</a:t>
            </a:r>
            <a:endParaRPr lang="en-CA" sz="2400" dirty="0">
              <a:solidFill>
                <a:schemeClr val="bg1">
                  <a:lumMod val="95000"/>
                </a:schemeClr>
              </a:solidFill>
            </a:endParaRPr>
          </a:p>
          <a:p>
            <a:pPr lvl="2"/>
            <a:r>
              <a:rPr lang="en-CA" sz="2400" i="1" dirty="0" smtClean="0">
                <a:solidFill>
                  <a:srgbClr val="0000FF"/>
                </a:solidFill>
              </a:rPr>
              <a:t>Action-3</a:t>
            </a:r>
            <a:r>
              <a:rPr lang="en-CA" sz="2400" dirty="0" smtClean="0">
                <a:solidFill>
                  <a:srgbClr val="0000FF"/>
                </a:solidFill>
              </a:rPr>
              <a:t> and </a:t>
            </a:r>
            <a:r>
              <a:rPr lang="en-CA" sz="2400" i="1" dirty="0" smtClean="0">
                <a:solidFill>
                  <a:srgbClr val="0000FF"/>
                </a:solidFill>
              </a:rPr>
              <a:t>Action-4</a:t>
            </a:r>
            <a:r>
              <a:rPr lang="en-CA" sz="2400" dirty="0" smtClean="0">
                <a:solidFill>
                  <a:srgbClr val="0000FF"/>
                </a:solidFill>
              </a:rPr>
              <a:t>: GSSO terminology and enabling EHR (digital health) systems</a:t>
            </a:r>
            <a:endParaRPr lang="en-CA" sz="2400" dirty="0">
              <a:solidFill>
                <a:srgbClr val="0000FF"/>
              </a:solidFill>
            </a:endParaRPr>
          </a:p>
          <a:p>
            <a:pPr lvl="3"/>
            <a:r>
              <a:rPr lang="en-CA" sz="2400" dirty="0" smtClean="0"/>
              <a:t>GSSO terminology: Definitions, data fields, code systems and value sets</a:t>
            </a:r>
          </a:p>
          <a:p>
            <a:pPr lvl="3"/>
            <a:r>
              <a:rPr lang="en-CA" sz="2400" dirty="0" smtClean="0"/>
              <a:t>Terminology </a:t>
            </a:r>
            <a:r>
              <a:rPr lang="en-CA" sz="2400" dirty="0"/>
              <a:t>that supports primary </a:t>
            </a:r>
            <a:r>
              <a:rPr lang="en-CA" sz="2400" dirty="0" smtClean="0"/>
              <a:t>and </a:t>
            </a:r>
            <a:r>
              <a:rPr lang="en-CA" sz="2400" dirty="0"/>
              <a:t>secondary uses, </a:t>
            </a:r>
            <a:r>
              <a:rPr lang="en-CA" sz="2400" dirty="0" smtClean="0"/>
              <a:t>evolves </a:t>
            </a:r>
            <a:r>
              <a:rPr lang="en-CA" sz="2400" dirty="0"/>
              <a:t>over time </a:t>
            </a:r>
            <a:endParaRPr lang="en-CA" sz="2400" dirty="0" smtClean="0"/>
          </a:p>
          <a:p>
            <a:pPr lvl="3"/>
            <a:r>
              <a:rPr lang="en-CA" sz="2400" dirty="0"/>
              <a:t>Digital functions: Interfaces, decision rules, outputs, </a:t>
            </a:r>
            <a:r>
              <a:rPr lang="en-CA" sz="2400" dirty="0" err="1"/>
              <a:t>security+privacy</a:t>
            </a:r>
            <a:r>
              <a:rPr lang="en-CA" sz="2400" dirty="0"/>
              <a:t>, IT support</a:t>
            </a:r>
          </a:p>
          <a:p>
            <a:pPr marL="1371600" lvl="3" indent="0">
              <a:buNone/>
            </a:pPr>
            <a:endParaRPr lang="en-CA" sz="2400" dirty="0"/>
          </a:p>
          <a:p>
            <a:pPr marL="1371600" lvl="3" indent="0">
              <a:buNone/>
            </a:pPr>
            <a:endParaRPr lang="en-CA" sz="2400" i="1" dirty="0"/>
          </a:p>
          <a:p>
            <a:pPr marL="457200" lvl="1" indent="0">
              <a:buNone/>
            </a:pPr>
            <a:endParaRPr lang="en-CA" sz="2800" b="1" i="1" dirty="0">
              <a:solidFill>
                <a:srgbClr val="0000FF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2021-01-26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39E9A-D72D-4057-AA3E-B48CA38177EB}" type="slidenum">
              <a:rPr lang="en-CA" smtClean="0"/>
              <a:t>12</a:t>
            </a:fld>
            <a:endParaRPr lang="en-CA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01752" y="1"/>
            <a:ext cx="11594592" cy="914400"/>
          </a:xfrm>
        </p:spPr>
        <p:txBody>
          <a:bodyPr>
            <a:noAutofit/>
          </a:bodyPr>
          <a:lstStyle/>
          <a:p>
            <a:pPr algn="ctr"/>
            <a:r>
              <a:rPr lang="en-CA" sz="4000" b="1" dirty="0">
                <a:latin typeface="+mn-lt"/>
              </a:rPr>
              <a:t>2</a:t>
            </a:r>
            <a:r>
              <a:rPr lang="en-CA" sz="4000" b="1" dirty="0" smtClean="0">
                <a:latin typeface="+mn-lt"/>
              </a:rPr>
              <a:t>.  Next </a:t>
            </a:r>
            <a:r>
              <a:rPr lang="en-CA" sz="4000" b="1" dirty="0">
                <a:latin typeface="+mn-lt"/>
              </a:rPr>
              <a:t>Steps – Knowledge Translation and </a:t>
            </a:r>
            <a:r>
              <a:rPr lang="en-CA" sz="4000" b="1" dirty="0" smtClean="0">
                <a:latin typeface="+mn-lt"/>
              </a:rPr>
              <a:t>Follow-up </a:t>
            </a:r>
            <a:endParaRPr lang="en-CA" sz="4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83284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448" y="1069848"/>
            <a:ext cx="11868912" cy="5788151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CA" sz="3200" b="1" i="1" dirty="0" smtClean="0">
                <a:solidFill>
                  <a:schemeClr val="bg1">
                    <a:lumMod val="95000"/>
                  </a:schemeClr>
                </a:solidFill>
              </a:rPr>
              <a:t>Knowledge Translation Activities</a:t>
            </a:r>
          </a:p>
          <a:p>
            <a:pPr marL="457200" lvl="1" indent="0">
              <a:buNone/>
            </a:pPr>
            <a:r>
              <a:rPr lang="en-CA" sz="2800" b="1" i="1" dirty="0" smtClean="0">
                <a:solidFill>
                  <a:srgbClr val="0000FF"/>
                </a:solidFill>
              </a:rPr>
              <a:t>Follow-up Activities</a:t>
            </a:r>
          </a:p>
          <a:p>
            <a:pPr lvl="2"/>
            <a:r>
              <a:rPr lang="en-CA" sz="2400" dirty="0" smtClean="0">
                <a:solidFill>
                  <a:schemeClr val="bg1">
                    <a:lumMod val="95000"/>
                  </a:schemeClr>
                </a:solidFill>
              </a:rPr>
              <a:t>Confirm and seek grant funding opportunities</a:t>
            </a:r>
          </a:p>
          <a:p>
            <a:pPr lvl="2"/>
            <a:r>
              <a:rPr lang="en-CA" sz="2400" dirty="0" smtClean="0"/>
              <a:t>Elaborate on GSSO action plan items </a:t>
            </a:r>
          </a:p>
          <a:p>
            <a:pPr lvl="2"/>
            <a:endParaRPr lang="en-CA" sz="2400" dirty="0">
              <a:solidFill>
                <a:schemeClr val="bg1">
                  <a:lumMod val="95000"/>
                </a:schemeClr>
              </a:solidFill>
            </a:endParaRPr>
          </a:p>
          <a:p>
            <a:pPr lvl="2"/>
            <a:r>
              <a:rPr lang="en-CA" sz="2400" dirty="0" smtClean="0">
                <a:solidFill>
                  <a:schemeClr val="bg1">
                    <a:lumMod val="95000"/>
                  </a:schemeClr>
                </a:solidFill>
              </a:rPr>
              <a:t>Action-7: Central hub for coordination</a:t>
            </a:r>
          </a:p>
          <a:p>
            <a:pPr lvl="2"/>
            <a:r>
              <a:rPr lang="en-CA" sz="2400" dirty="0" smtClean="0">
                <a:solidFill>
                  <a:schemeClr val="bg1">
                    <a:lumMod val="95000"/>
                  </a:schemeClr>
                </a:solidFill>
              </a:rPr>
              <a:t>Action-2: Engagement and partnerships</a:t>
            </a:r>
            <a:endParaRPr lang="en-CA" sz="2400" dirty="0">
              <a:solidFill>
                <a:schemeClr val="bg1">
                  <a:lumMod val="95000"/>
                </a:schemeClr>
              </a:solidFill>
            </a:endParaRPr>
          </a:p>
          <a:p>
            <a:pPr lvl="2"/>
            <a:r>
              <a:rPr lang="en-CA" sz="2400" dirty="0" smtClean="0">
                <a:solidFill>
                  <a:schemeClr val="bg1">
                    <a:lumMod val="95000"/>
                  </a:schemeClr>
                </a:solidFill>
              </a:rPr>
              <a:t>Action-3 and Action-4: GSSO terminology and enabling EHR (digital health) systems</a:t>
            </a:r>
            <a:endParaRPr lang="en-CA" sz="2400" dirty="0">
              <a:solidFill>
                <a:schemeClr val="bg1">
                  <a:lumMod val="95000"/>
                </a:schemeClr>
              </a:solidFill>
            </a:endParaRPr>
          </a:p>
          <a:p>
            <a:pPr lvl="2"/>
            <a:r>
              <a:rPr lang="en-CA" sz="2400" i="1" dirty="0" smtClean="0">
                <a:solidFill>
                  <a:srgbClr val="0000FF"/>
                </a:solidFill>
              </a:rPr>
              <a:t>Action-5</a:t>
            </a:r>
            <a:r>
              <a:rPr lang="en-CA" sz="2400" dirty="0" smtClean="0">
                <a:solidFill>
                  <a:srgbClr val="0000FF"/>
                </a:solidFill>
              </a:rPr>
              <a:t>: GSSO policy/practice guidance</a:t>
            </a:r>
            <a:endParaRPr lang="en-CA" sz="2400" dirty="0">
              <a:solidFill>
                <a:srgbClr val="0000FF"/>
              </a:solidFill>
            </a:endParaRPr>
          </a:p>
          <a:p>
            <a:pPr lvl="3"/>
            <a:r>
              <a:rPr lang="en-CA" sz="2400" dirty="0" smtClean="0"/>
              <a:t>Inclusive policies, respectful and safe environment</a:t>
            </a:r>
          </a:p>
          <a:p>
            <a:pPr lvl="3"/>
            <a:r>
              <a:rPr lang="en-CA" sz="2400" dirty="0" smtClean="0"/>
              <a:t>GSSO data collection and use: who, what, when, where, how, why and use cases</a:t>
            </a:r>
          </a:p>
          <a:p>
            <a:pPr lvl="3"/>
            <a:r>
              <a:rPr lang="en-CA" sz="2400" dirty="0" smtClean="0"/>
              <a:t>Governance on GSSO terminology and digital health functions over time</a:t>
            </a:r>
          </a:p>
          <a:p>
            <a:pPr lvl="3"/>
            <a:endParaRPr lang="en-CA" sz="2400" dirty="0"/>
          </a:p>
          <a:p>
            <a:pPr marL="457200" lvl="1" indent="0">
              <a:buNone/>
            </a:pPr>
            <a:endParaRPr lang="en-CA" sz="2800" b="1" i="1" dirty="0">
              <a:solidFill>
                <a:srgbClr val="0000FF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2021-01-26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39E9A-D72D-4057-AA3E-B48CA38177EB}" type="slidenum">
              <a:rPr lang="en-CA" smtClean="0"/>
              <a:t>13</a:t>
            </a:fld>
            <a:endParaRPr lang="en-CA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01752" y="1"/>
            <a:ext cx="11594592" cy="914400"/>
          </a:xfrm>
        </p:spPr>
        <p:txBody>
          <a:bodyPr>
            <a:noAutofit/>
          </a:bodyPr>
          <a:lstStyle/>
          <a:p>
            <a:pPr algn="ctr"/>
            <a:r>
              <a:rPr lang="en-CA" sz="4000" b="1" dirty="0">
                <a:latin typeface="+mn-lt"/>
              </a:rPr>
              <a:t>2</a:t>
            </a:r>
            <a:r>
              <a:rPr lang="en-CA" sz="4000" b="1" dirty="0" smtClean="0">
                <a:latin typeface="+mn-lt"/>
              </a:rPr>
              <a:t>.  Next </a:t>
            </a:r>
            <a:r>
              <a:rPr lang="en-CA" sz="4000" b="1" dirty="0">
                <a:latin typeface="+mn-lt"/>
              </a:rPr>
              <a:t>Steps – Knowledge Translation and </a:t>
            </a:r>
            <a:r>
              <a:rPr lang="en-CA" sz="4000" b="1" dirty="0" smtClean="0">
                <a:latin typeface="+mn-lt"/>
              </a:rPr>
              <a:t>Follow-up </a:t>
            </a:r>
            <a:endParaRPr lang="en-CA" sz="4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79068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448" y="1069848"/>
            <a:ext cx="11868912" cy="5788151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CA" sz="3200" b="1" i="1" dirty="0" smtClean="0">
                <a:solidFill>
                  <a:schemeClr val="bg1">
                    <a:lumMod val="95000"/>
                  </a:schemeClr>
                </a:solidFill>
              </a:rPr>
              <a:t>Knowledge Translation Activities</a:t>
            </a:r>
          </a:p>
          <a:p>
            <a:pPr marL="457200" lvl="1" indent="0">
              <a:buNone/>
            </a:pPr>
            <a:r>
              <a:rPr lang="en-CA" sz="2800" b="1" i="1" dirty="0" smtClean="0">
                <a:solidFill>
                  <a:srgbClr val="0000FF"/>
                </a:solidFill>
              </a:rPr>
              <a:t>Follow-up Activities</a:t>
            </a:r>
          </a:p>
          <a:p>
            <a:pPr lvl="2"/>
            <a:r>
              <a:rPr lang="en-CA" sz="2400" dirty="0" smtClean="0">
                <a:solidFill>
                  <a:schemeClr val="bg1">
                    <a:lumMod val="95000"/>
                  </a:schemeClr>
                </a:solidFill>
              </a:rPr>
              <a:t>Confirm and seek grant funding opportunities</a:t>
            </a:r>
          </a:p>
          <a:p>
            <a:pPr lvl="2"/>
            <a:r>
              <a:rPr lang="en-CA" sz="2400" dirty="0" smtClean="0"/>
              <a:t>Elaborate on GSSO action plan items </a:t>
            </a:r>
          </a:p>
          <a:p>
            <a:pPr marL="914400" lvl="2" indent="0">
              <a:buNone/>
            </a:pPr>
            <a:endParaRPr lang="en-CA" sz="1100" dirty="0" smtClean="0"/>
          </a:p>
          <a:p>
            <a:pPr lvl="2"/>
            <a:endParaRPr lang="en-CA" sz="2400" dirty="0">
              <a:solidFill>
                <a:schemeClr val="bg1">
                  <a:lumMod val="95000"/>
                </a:schemeClr>
              </a:solidFill>
            </a:endParaRPr>
          </a:p>
          <a:p>
            <a:pPr lvl="2"/>
            <a:r>
              <a:rPr lang="en-CA" sz="2400" dirty="0" smtClean="0">
                <a:solidFill>
                  <a:schemeClr val="bg1">
                    <a:lumMod val="95000"/>
                  </a:schemeClr>
                </a:solidFill>
              </a:rPr>
              <a:t>Action-7: Central hub for coordination</a:t>
            </a:r>
          </a:p>
          <a:p>
            <a:pPr lvl="2"/>
            <a:r>
              <a:rPr lang="en-CA" sz="2400" dirty="0" smtClean="0">
                <a:solidFill>
                  <a:schemeClr val="bg1">
                    <a:lumMod val="95000"/>
                  </a:schemeClr>
                </a:solidFill>
              </a:rPr>
              <a:t>Action-2: Engagement and partnerships</a:t>
            </a:r>
            <a:endParaRPr lang="en-CA" sz="2400" dirty="0">
              <a:solidFill>
                <a:schemeClr val="bg1">
                  <a:lumMod val="95000"/>
                </a:schemeClr>
              </a:solidFill>
            </a:endParaRPr>
          </a:p>
          <a:p>
            <a:pPr lvl="2"/>
            <a:r>
              <a:rPr lang="en-CA" sz="2400" dirty="0" smtClean="0">
                <a:solidFill>
                  <a:schemeClr val="bg1">
                    <a:lumMod val="95000"/>
                  </a:schemeClr>
                </a:solidFill>
              </a:rPr>
              <a:t>Action-3 and Action-4: GSSO terminology and enabling EHR (digital health) systems</a:t>
            </a:r>
            <a:endParaRPr lang="en-CA" sz="2400" dirty="0">
              <a:solidFill>
                <a:schemeClr val="bg1">
                  <a:lumMod val="95000"/>
                </a:schemeClr>
              </a:solidFill>
            </a:endParaRPr>
          </a:p>
          <a:p>
            <a:pPr lvl="2"/>
            <a:r>
              <a:rPr lang="en-CA" sz="2400" dirty="0" smtClean="0">
                <a:solidFill>
                  <a:schemeClr val="bg1">
                    <a:lumMod val="95000"/>
                  </a:schemeClr>
                </a:solidFill>
              </a:rPr>
              <a:t>Action-5: GSSO policy/practice guidance</a:t>
            </a:r>
            <a:endParaRPr lang="en-CA" sz="2400" dirty="0">
              <a:solidFill>
                <a:schemeClr val="bg1">
                  <a:lumMod val="95000"/>
                </a:schemeClr>
              </a:solidFill>
            </a:endParaRPr>
          </a:p>
          <a:p>
            <a:pPr lvl="2"/>
            <a:r>
              <a:rPr lang="en-CA" sz="2400" i="1" dirty="0" smtClean="0">
                <a:solidFill>
                  <a:srgbClr val="0000FF"/>
                </a:solidFill>
              </a:rPr>
              <a:t>Action-6:</a:t>
            </a:r>
            <a:r>
              <a:rPr lang="en-CA" sz="2400" dirty="0" smtClean="0">
                <a:solidFill>
                  <a:srgbClr val="0000FF"/>
                </a:solidFill>
              </a:rPr>
              <a:t> Education and training</a:t>
            </a:r>
            <a:endParaRPr lang="en-CA" sz="2400" i="1" dirty="0">
              <a:solidFill>
                <a:srgbClr val="0000FF"/>
              </a:solidFill>
            </a:endParaRPr>
          </a:p>
          <a:p>
            <a:pPr lvl="3"/>
            <a:r>
              <a:rPr lang="en-CA" sz="2400" dirty="0" smtClean="0"/>
              <a:t>Health care staff, trainees and students on cultural humility and safe care</a:t>
            </a:r>
          </a:p>
          <a:p>
            <a:pPr lvl="3"/>
            <a:r>
              <a:rPr lang="en-CA" sz="2400" dirty="0"/>
              <a:t>IT staff </a:t>
            </a:r>
            <a:r>
              <a:rPr lang="en-CA" sz="2400" dirty="0" smtClean="0"/>
              <a:t>and vendors on GSSO terminology and related functions</a:t>
            </a:r>
          </a:p>
          <a:p>
            <a:pPr lvl="3"/>
            <a:r>
              <a:rPr lang="en-CA" sz="2400" dirty="0" smtClean="0"/>
              <a:t>Patients, families and public on needs and safeguards in place</a:t>
            </a:r>
          </a:p>
          <a:p>
            <a:pPr marL="457200" lvl="1" indent="0">
              <a:buNone/>
            </a:pPr>
            <a:endParaRPr lang="en-CA" sz="2800" b="1" i="1" dirty="0">
              <a:solidFill>
                <a:srgbClr val="0000FF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2021-01-26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39E9A-D72D-4057-AA3E-B48CA38177EB}" type="slidenum">
              <a:rPr lang="en-CA" smtClean="0"/>
              <a:t>14</a:t>
            </a:fld>
            <a:endParaRPr lang="en-CA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01752" y="1"/>
            <a:ext cx="11594592" cy="914400"/>
          </a:xfrm>
        </p:spPr>
        <p:txBody>
          <a:bodyPr>
            <a:noAutofit/>
          </a:bodyPr>
          <a:lstStyle/>
          <a:p>
            <a:pPr algn="ctr"/>
            <a:r>
              <a:rPr lang="en-CA" sz="4000" b="1" dirty="0">
                <a:latin typeface="+mn-lt"/>
              </a:rPr>
              <a:t>2</a:t>
            </a:r>
            <a:r>
              <a:rPr lang="en-CA" sz="4000" b="1" dirty="0" smtClean="0">
                <a:latin typeface="+mn-lt"/>
              </a:rPr>
              <a:t>.  Next </a:t>
            </a:r>
            <a:r>
              <a:rPr lang="en-CA" sz="4000" b="1" dirty="0">
                <a:latin typeface="+mn-lt"/>
              </a:rPr>
              <a:t>Steps – Knowledge Translation and </a:t>
            </a:r>
            <a:r>
              <a:rPr lang="en-CA" sz="4000" b="1" dirty="0" smtClean="0">
                <a:latin typeface="+mn-lt"/>
              </a:rPr>
              <a:t>Follow-up </a:t>
            </a:r>
            <a:endParaRPr lang="en-CA" sz="4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51525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448" y="1069848"/>
            <a:ext cx="11868912" cy="5788151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CA" sz="3200" b="1" i="1" dirty="0" smtClean="0">
                <a:solidFill>
                  <a:schemeClr val="bg1">
                    <a:lumMod val="95000"/>
                  </a:schemeClr>
                </a:solidFill>
              </a:rPr>
              <a:t>Knowledge Translation Activities</a:t>
            </a:r>
          </a:p>
          <a:p>
            <a:pPr marL="457200" lvl="1" indent="0">
              <a:buNone/>
            </a:pPr>
            <a:r>
              <a:rPr lang="en-CA" sz="2800" b="1" i="1" dirty="0" smtClean="0">
                <a:solidFill>
                  <a:srgbClr val="0000FF"/>
                </a:solidFill>
              </a:rPr>
              <a:t>Follow-up Activities</a:t>
            </a:r>
          </a:p>
          <a:p>
            <a:pPr lvl="2"/>
            <a:r>
              <a:rPr lang="en-CA" sz="2400" dirty="0" smtClean="0">
                <a:solidFill>
                  <a:schemeClr val="bg1">
                    <a:lumMod val="95000"/>
                  </a:schemeClr>
                </a:solidFill>
              </a:rPr>
              <a:t>Confirm and seek grant funding opportunities</a:t>
            </a:r>
          </a:p>
          <a:p>
            <a:pPr lvl="2"/>
            <a:r>
              <a:rPr lang="en-CA" sz="2400" dirty="0" smtClean="0"/>
              <a:t>Elaborate on GSSO action plan items </a:t>
            </a:r>
          </a:p>
          <a:p>
            <a:pPr marL="914400" lvl="2" indent="0">
              <a:buNone/>
            </a:pPr>
            <a:endParaRPr lang="en-CA" sz="2400" dirty="0">
              <a:solidFill>
                <a:srgbClr val="0000FF"/>
              </a:solidFill>
            </a:endParaRPr>
          </a:p>
          <a:p>
            <a:pPr lvl="2"/>
            <a:r>
              <a:rPr lang="en-CA" sz="2400" i="1" dirty="0">
                <a:solidFill>
                  <a:schemeClr val="bg1">
                    <a:lumMod val="95000"/>
                  </a:schemeClr>
                </a:solidFill>
              </a:rPr>
              <a:t>Action-7:</a:t>
            </a:r>
            <a:r>
              <a:rPr lang="en-CA" sz="2400" dirty="0">
                <a:solidFill>
                  <a:schemeClr val="bg1">
                    <a:lumMod val="95000"/>
                  </a:schemeClr>
                </a:solidFill>
              </a:rPr>
              <a:t> Central hub for coordination</a:t>
            </a:r>
          </a:p>
          <a:p>
            <a:pPr lvl="2"/>
            <a:r>
              <a:rPr lang="en-CA" sz="2400" i="1" dirty="0" smtClean="0">
                <a:solidFill>
                  <a:srgbClr val="0000FF"/>
                </a:solidFill>
              </a:rPr>
              <a:t>Action-2</a:t>
            </a:r>
            <a:r>
              <a:rPr lang="en-CA" sz="2400" dirty="0" smtClean="0">
                <a:solidFill>
                  <a:srgbClr val="0000FF"/>
                </a:solidFill>
              </a:rPr>
              <a:t>: Engagement and partnerships</a:t>
            </a:r>
            <a:endParaRPr lang="en-CA" sz="2400" dirty="0">
              <a:solidFill>
                <a:srgbClr val="0000FF"/>
              </a:solidFill>
            </a:endParaRPr>
          </a:p>
          <a:p>
            <a:pPr lvl="2"/>
            <a:r>
              <a:rPr lang="en-CA" sz="2400" i="1" dirty="0" smtClean="0">
                <a:solidFill>
                  <a:srgbClr val="0000FF"/>
                </a:solidFill>
              </a:rPr>
              <a:t>Action-3</a:t>
            </a:r>
            <a:r>
              <a:rPr lang="en-CA" sz="2400" dirty="0" smtClean="0">
                <a:solidFill>
                  <a:srgbClr val="0000FF"/>
                </a:solidFill>
              </a:rPr>
              <a:t> and </a:t>
            </a:r>
            <a:r>
              <a:rPr lang="en-CA" sz="2400" i="1" dirty="0" smtClean="0">
                <a:solidFill>
                  <a:srgbClr val="0000FF"/>
                </a:solidFill>
              </a:rPr>
              <a:t>Action-4</a:t>
            </a:r>
            <a:r>
              <a:rPr lang="en-CA" sz="2400" dirty="0" smtClean="0">
                <a:solidFill>
                  <a:srgbClr val="0000FF"/>
                </a:solidFill>
              </a:rPr>
              <a:t>: GSSO terminology and enabling EHR (digital health) systems</a:t>
            </a:r>
            <a:endParaRPr lang="en-CA" sz="2400" dirty="0">
              <a:solidFill>
                <a:srgbClr val="0000FF"/>
              </a:solidFill>
            </a:endParaRPr>
          </a:p>
          <a:p>
            <a:pPr lvl="2"/>
            <a:r>
              <a:rPr lang="en-CA" sz="2400" i="1" dirty="0" smtClean="0">
                <a:solidFill>
                  <a:srgbClr val="0000FF"/>
                </a:solidFill>
              </a:rPr>
              <a:t>Action-5</a:t>
            </a:r>
            <a:r>
              <a:rPr lang="en-CA" sz="2400" dirty="0" smtClean="0">
                <a:solidFill>
                  <a:srgbClr val="0000FF"/>
                </a:solidFill>
              </a:rPr>
              <a:t>: GSSO policy/practice guidance</a:t>
            </a:r>
            <a:endParaRPr lang="en-CA" sz="2400" dirty="0">
              <a:solidFill>
                <a:srgbClr val="0000FF"/>
              </a:solidFill>
            </a:endParaRPr>
          </a:p>
          <a:p>
            <a:pPr lvl="2"/>
            <a:r>
              <a:rPr lang="en-CA" sz="2400" i="1" dirty="0" smtClean="0">
                <a:solidFill>
                  <a:srgbClr val="0000FF"/>
                </a:solidFill>
              </a:rPr>
              <a:t>Action-6</a:t>
            </a:r>
            <a:r>
              <a:rPr lang="en-CA" sz="2400" dirty="0" smtClean="0">
                <a:solidFill>
                  <a:srgbClr val="0000FF"/>
                </a:solidFill>
              </a:rPr>
              <a:t>: Education and training</a:t>
            </a:r>
            <a:endParaRPr lang="en-CA" sz="2400" i="1" dirty="0">
              <a:solidFill>
                <a:srgbClr val="0000FF"/>
              </a:solidFill>
            </a:endParaRPr>
          </a:p>
          <a:p>
            <a:pPr marL="457200" lvl="1" indent="0">
              <a:buNone/>
            </a:pPr>
            <a:endParaRPr lang="en-CA" sz="2800" b="1" i="1" dirty="0">
              <a:solidFill>
                <a:srgbClr val="0000FF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2021-01-26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39E9A-D72D-4057-AA3E-B48CA38177EB}" type="slidenum">
              <a:rPr lang="en-CA" smtClean="0"/>
              <a:t>15</a:t>
            </a:fld>
            <a:endParaRPr lang="en-CA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01752" y="1"/>
            <a:ext cx="11594592" cy="914400"/>
          </a:xfrm>
        </p:spPr>
        <p:txBody>
          <a:bodyPr>
            <a:noAutofit/>
          </a:bodyPr>
          <a:lstStyle/>
          <a:p>
            <a:pPr algn="ctr"/>
            <a:r>
              <a:rPr lang="en-CA" sz="4000" b="1" dirty="0">
                <a:latin typeface="+mn-lt"/>
              </a:rPr>
              <a:t>2</a:t>
            </a:r>
            <a:r>
              <a:rPr lang="en-CA" sz="4000" b="1" dirty="0" smtClean="0">
                <a:latin typeface="+mn-lt"/>
              </a:rPr>
              <a:t>.  Next </a:t>
            </a:r>
            <a:r>
              <a:rPr lang="en-CA" sz="4000" b="1" dirty="0">
                <a:latin typeface="+mn-lt"/>
              </a:rPr>
              <a:t>Steps – Knowledge Translation and </a:t>
            </a:r>
            <a:r>
              <a:rPr lang="en-CA" sz="4000" b="1" dirty="0" smtClean="0">
                <a:latin typeface="+mn-lt"/>
              </a:rPr>
              <a:t>Follow-up </a:t>
            </a:r>
            <a:endParaRPr lang="en-CA" sz="4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92371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2021-01-26</a:t>
            </a:r>
            <a:endParaRPr lang="en-CA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39E9A-D72D-4057-AA3E-B48CA38177EB}" type="slidenum">
              <a:rPr lang="en-CA" smtClean="0"/>
              <a:t>16</a:t>
            </a:fld>
            <a:endParaRPr lang="en-C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0012" y="1509695"/>
            <a:ext cx="6557140" cy="382240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15312" y="5474894"/>
            <a:ext cx="11246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b="1" i="1" dirty="0" smtClean="0">
                <a:solidFill>
                  <a:srgbClr val="0000FF"/>
                </a:solidFill>
              </a:rPr>
              <a:t>Contact: </a:t>
            </a:r>
            <a:r>
              <a:rPr lang="en-CA" dirty="0" smtClean="0"/>
              <a:t>Francis Lau </a:t>
            </a:r>
            <a:r>
              <a:rPr lang="en-CA" dirty="0" smtClean="0">
                <a:hlinkClick r:id="rId3"/>
              </a:rPr>
              <a:t>fylau@uvic.ca</a:t>
            </a:r>
            <a:r>
              <a:rPr lang="en-CA" dirty="0" smtClean="0"/>
              <a:t> , Marcy Antonio </a:t>
            </a:r>
            <a:r>
              <a:rPr lang="en-CA" dirty="0" smtClean="0">
                <a:hlinkClick r:id="rId4"/>
              </a:rPr>
              <a:t>mantonio@uvic.ca</a:t>
            </a:r>
            <a:r>
              <a:rPr lang="en-CA" dirty="0" smtClean="0"/>
              <a:t> , Kelly Davison </a:t>
            </a:r>
            <a:r>
              <a:rPr lang="en-CA" dirty="0" smtClean="0">
                <a:hlinkClick r:id="rId5"/>
              </a:rPr>
              <a:t>kdavison@infoway-inforoute.ca</a:t>
            </a:r>
            <a:r>
              <a:rPr lang="en-CA" dirty="0" smtClean="0"/>
              <a:t> </a:t>
            </a:r>
            <a:endParaRPr lang="en-CA" dirty="0"/>
          </a:p>
        </p:txBody>
      </p:sp>
      <p:sp>
        <p:nvSpPr>
          <p:cNvPr id="6" name="Rectangle 5"/>
          <p:cNvSpPr/>
          <p:nvPr/>
        </p:nvSpPr>
        <p:spPr>
          <a:xfrm>
            <a:off x="3821413" y="986475"/>
            <a:ext cx="40148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CA" sz="2800" b="1" dirty="0"/>
              <a:t>Questions and Comments</a:t>
            </a:r>
          </a:p>
        </p:txBody>
      </p:sp>
    </p:spTree>
    <p:extLst>
      <p:ext uri="{BB962C8B-B14F-4D97-AF65-F5344CB8AC3E}">
        <p14:creationId xmlns:p14="http://schemas.microsoft.com/office/powerpoint/2010/main" val="2297664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448" y="914402"/>
            <a:ext cx="11722608" cy="5943598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CA" sz="3200" b="1" i="1" dirty="0" smtClean="0">
                <a:solidFill>
                  <a:srgbClr val="0000FF"/>
                </a:solidFill>
              </a:rPr>
              <a:t>Activities</a:t>
            </a:r>
          </a:p>
          <a:p>
            <a:pPr lvl="2"/>
            <a:r>
              <a:rPr lang="en-CA" sz="2400" dirty="0" smtClean="0"/>
              <a:t>Environmental scan, rapid review, mind mapping, virtual group sessions</a:t>
            </a:r>
          </a:p>
          <a:p>
            <a:pPr lvl="2"/>
            <a:r>
              <a:rPr lang="en-CA" sz="2400" dirty="0" smtClean="0"/>
              <a:t>End-of-project knowledge translation … </a:t>
            </a:r>
            <a:r>
              <a:rPr lang="en-CA" sz="2400" i="1" dirty="0" smtClean="0">
                <a:solidFill>
                  <a:srgbClr val="008000"/>
                </a:solidFill>
              </a:rPr>
              <a:t>see Next Steps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2021-01-26</a:t>
            </a:r>
            <a:endParaRPr lang="en-CA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14400"/>
          </a:xfrm>
        </p:spPr>
        <p:txBody>
          <a:bodyPr>
            <a:normAutofit/>
          </a:bodyPr>
          <a:lstStyle/>
          <a:p>
            <a:pPr algn="ctr"/>
            <a:r>
              <a:rPr lang="en-CA" sz="4000" b="1" dirty="0">
                <a:latin typeface="+mn-lt"/>
              </a:rPr>
              <a:t>1</a:t>
            </a:r>
            <a:r>
              <a:rPr lang="en-CA" sz="4000" b="1" dirty="0" smtClean="0">
                <a:latin typeface="+mn-lt"/>
              </a:rPr>
              <a:t>.   Recap </a:t>
            </a:r>
            <a:r>
              <a:rPr lang="en-CA" sz="4000" b="1" dirty="0">
                <a:latin typeface="+mn-lt"/>
              </a:rPr>
              <a:t>– CIHR Project Activities and Outputs</a:t>
            </a:r>
          </a:p>
        </p:txBody>
      </p:sp>
      <p:graphicFrame>
        <p:nvGraphicFramePr>
          <p:cNvPr id="6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6199886"/>
              </p:ext>
            </p:extLst>
          </p:nvPr>
        </p:nvGraphicFramePr>
        <p:xfrm>
          <a:off x="190552" y="2297180"/>
          <a:ext cx="11810896" cy="442429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80366">
                  <a:extLst>
                    <a:ext uri="{9D8B030D-6E8A-4147-A177-3AD203B41FA5}">
                      <a16:colId xmlns:a16="http://schemas.microsoft.com/office/drawing/2014/main" val="2944017961"/>
                    </a:ext>
                  </a:extLst>
                </a:gridCol>
                <a:gridCol w="4769720">
                  <a:extLst>
                    <a:ext uri="{9D8B030D-6E8A-4147-A177-3AD203B41FA5}">
                      <a16:colId xmlns:a16="http://schemas.microsoft.com/office/drawing/2014/main" val="2409412267"/>
                    </a:ext>
                  </a:extLst>
                </a:gridCol>
                <a:gridCol w="269240">
                  <a:extLst>
                    <a:ext uri="{9D8B030D-6E8A-4147-A177-3AD203B41FA5}">
                      <a16:colId xmlns:a16="http://schemas.microsoft.com/office/drawing/2014/main" val="347396704"/>
                    </a:ext>
                  </a:extLst>
                </a:gridCol>
                <a:gridCol w="1337950">
                  <a:extLst>
                    <a:ext uri="{9D8B030D-6E8A-4147-A177-3AD203B41FA5}">
                      <a16:colId xmlns:a16="http://schemas.microsoft.com/office/drawing/2014/main" val="2447259875"/>
                    </a:ext>
                  </a:extLst>
                </a:gridCol>
                <a:gridCol w="4353620">
                  <a:extLst>
                    <a:ext uri="{9D8B030D-6E8A-4147-A177-3AD203B41FA5}">
                      <a16:colId xmlns:a16="http://schemas.microsoft.com/office/drawing/2014/main" val="2965973301"/>
                    </a:ext>
                  </a:extLst>
                </a:gridCol>
              </a:tblGrid>
              <a:tr h="956930">
                <a:tc>
                  <a:txBody>
                    <a:bodyPr/>
                    <a:lstStyle/>
                    <a:p>
                      <a:r>
                        <a:rPr lang="en-CA" sz="2000" dirty="0"/>
                        <a:t>Session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CA" sz="2400" dirty="0" err="1"/>
                        <a:t>Infoway</a:t>
                      </a:r>
                      <a:r>
                        <a:rPr lang="en-CA" sz="2400" dirty="0"/>
                        <a:t> SGWG Meetings</a:t>
                      </a:r>
                    </a:p>
                    <a:p>
                      <a:r>
                        <a:rPr lang="en-CA" sz="2400" dirty="0"/>
                        <a:t>2</a:t>
                      </a:r>
                      <a:r>
                        <a:rPr lang="en-CA" sz="2400" baseline="30000" dirty="0"/>
                        <a:t>nd</a:t>
                      </a:r>
                      <a:r>
                        <a:rPr lang="en-CA" sz="2400" dirty="0"/>
                        <a:t> Tuesday Each</a:t>
                      </a:r>
                      <a:r>
                        <a:rPr lang="en-CA" sz="2400" baseline="0" dirty="0"/>
                        <a:t> </a:t>
                      </a:r>
                      <a:r>
                        <a:rPr lang="en-CA" sz="2400" baseline="0" dirty="0" smtClean="0"/>
                        <a:t>Month*</a:t>
                      </a:r>
                      <a:endParaRPr lang="en-CA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en-CA" sz="2400" dirty="0"/>
                    </a:p>
                  </a:txBody>
                  <a:tcPr marL="121920" marR="121920" marT="60960" marB="60960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CA" sz="2000" dirty="0"/>
                        <a:t>Session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CA" sz="2400" dirty="0"/>
                        <a:t>CIHR</a:t>
                      </a:r>
                      <a:r>
                        <a:rPr lang="en-CA" sz="2400" baseline="0" dirty="0"/>
                        <a:t> </a:t>
                      </a:r>
                      <a:r>
                        <a:rPr lang="en-CA" sz="2400" baseline="0" dirty="0" smtClean="0"/>
                        <a:t>Stakeholder Consultations</a:t>
                      </a:r>
                      <a:endParaRPr lang="en-CA" sz="2400" baseline="0" dirty="0"/>
                    </a:p>
                    <a:p>
                      <a:r>
                        <a:rPr lang="en-CA" sz="2400" baseline="0" dirty="0"/>
                        <a:t>4</a:t>
                      </a:r>
                      <a:r>
                        <a:rPr lang="en-CA" sz="2400" baseline="30000" dirty="0"/>
                        <a:t>th</a:t>
                      </a:r>
                      <a:r>
                        <a:rPr lang="en-CA" sz="2400" baseline="0" dirty="0"/>
                        <a:t> Tuesday Each </a:t>
                      </a:r>
                      <a:r>
                        <a:rPr lang="en-CA" sz="2400" baseline="0" dirty="0" smtClean="0"/>
                        <a:t>Month**</a:t>
                      </a:r>
                      <a:endParaRPr lang="en-CA" sz="24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202043462"/>
                  </a:ext>
                </a:extLst>
              </a:tr>
              <a:tr h="1867911">
                <a:tc>
                  <a:txBody>
                    <a:bodyPr/>
                    <a:lstStyle/>
                    <a:p>
                      <a:pPr algn="l"/>
                      <a:r>
                        <a:rPr lang="en-CA" sz="2100" dirty="0">
                          <a:solidFill>
                            <a:schemeClr val="tx1"/>
                          </a:solidFill>
                        </a:rPr>
                        <a:t>Mar 10</a:t>
                      </a:r>
                    </a:p>
                    <a:p>
                      <a:pPr algn="l"/>
                      <a:r>
                        <a:rPr lang="en-CA" sz="2100" dirty="0">
                          <a:solidFill>
                            <a:schemeClr val="tx1"/>
                          </a:solidFill>
                        </a:rPr>
                        <a:t>Apr 14</a:t>
                      </a:r>
                    </a:p>
                    <a:p>
                      <a:pPr algn="l"/>
                      <a:r>
                        <a:rPr lang="en-CA" sz="2100" dirty="0">
                          <a:solidFill>
                            <a:schemeClr val="tx1"/>
                          </a:solidFill>
                        </a:rPr>
                        <a:t>May 12</a:t>
                      </a:r>
                    </a:p>
                    <a:p>
                      <a:pPr algn="l"/>
                      <a:r>
                        <a:rPr lang="en-CA" sz="2100" dirty="0">
                          <a:solidFill>
                            <a:schemeClr val="tx1"/>
                          </a:solidFill>
                        </a:rPr>
                        <a:t>Jun 9</a:t>
                      </a:r>
                    </a:p>
                    <a:p>
                      <a:pPr algn="l"/>
                      <a:r>
                        <a:rPr lang="en-CA" sz="2100" dirty="0">
                          <a:solidFill>
                            <a:schemeClr val="tx1"/>
                          </a:solidFill>
                        </a:rPr>
                        <a:t>Jul </a:t>
                      </a:r>
                      <a:r>
                        <a:rPr lang="en-CA" sz="2100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  <a:p>
                      <a:pPr algn="l"/>
                      <a:r>
                        <a:rPr lang="en-CA" sz="2100" dirty="0" smtClean="0">
                          <a:solidFill>
                            <a:schemeClr val="tx1"/>
                          </a:solidFill>
                        </a:rPr>
                        <a:t>Aug 11</a:t>
                      </a:r>
                      <a:endParaRPr lang="en-CA" sz="2100" dirty="0">
                        <a:solidFill>
                          <a:schemeClr val="tx1"/>
                        </a:solidFill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CA" sz="2100" dirty="0">
                          <a:solidFill>
                            <a:schemeClr val="tx1"/>
                          </a:solidFill>
                        </a:rPr>
                        <a:t>Statistics Canada on SG Definitions</a:t>
                      </a:r>
                    </a:p>
                    <a:p>
                      <a:pPr algn="l"/>
                      <a:r>
                        <a:rPr lang="en-CA" sz="2100" baseline="0" dirty="0">
                          <a:solidFill>
                            <a:schemeClr val="tx1"/>
                          </a:solidFill>
                        </a:rPr>
                        <a:t>Environmental Scan &amp; Rapid Review</a:t>
                      </a:r>
                    </a:p>
                    <a:p>
                      <a:pPr marL="0" marR="0" lvl="0" indent="0" algn="l" defTabSz="3095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100" dirty="0" smtClean="0">
                          <a:solidFill>
                            <a:schemeClr val="tx1"/>
                          </a:solidFill>
                        </a:rPr>
                        <a:t>Trans Care BC on MOH SG Draft Plan</a:t>
                      </a:r>
                    </a:p>
                    <a:p>
                      <a:pPr marL="0" marR="0" lvl="0" indent="0" algn="l" defTabSz="3095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100" dirty="0" smtClean="0">
                          <a:solidFill>
                            <a:schemeClr val="tx1"/>
                          </a:solidFill>
                        </a:rPr>
                        <a:t>Fenway </a:t>
                      </a:r>
                      <a:r>
                        <a:rPr lang="en-CA" sz="2100" dirty="0">
                          <a:solidFill>
                            <a:schemeClr val="tx1"/>
                          </a:solidFill>
                        </a:rPr>
                        <a:t>Health –SOGI</a:t>
                      </a:r>
                      <a:r>
                        <a:rPr lang="en-CA" sz="2100" baseline="0" dirty="0">
                          <a:solidFill>
                            <a:schemeClr val="tx1"/>
                          </a:solidFill>
                        </a:rPr>
                        <a:t> in </a:t>
                      </a:r>
                      <a:r>
                        <a:rPr lang="en-CA" sz="2100" baseline="0" dirty="0" smtClean="0">
                          <a:solidFill>
                            <a:schemeClr val="tx1"/>
                          </a:solidFill>
                        </a:rPr>
                        <a:t>EHRs</a:t>
                      </a:r>
                    </a:p>
                    <a:p>
                      <a:pPr marL="0" marR="0" lvl="0" indent="0" algn="l" defTabSz="3095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100" dirty="0" smtClean="0">
                          <a:solidFill>
                            <a:schemeClr val="tx1"/>
                          </a:solidFill>
                        </a:rPr>
                        <a:t>Alberta Health Services SG</a:t>
                      </a:r>
                      <a:r>
                        <a:rPr lang="en-CA" sz="2100" baseline="0" dirty="0" smtClean="0">
                          <a:solidFill>
                            <a:schemeClr val="tx1"/>
                          </a:solidFill>
                        </a:rPr>
                        <a:t> info in EHR</a:t>
                      </a:r>
                      <a:endParaRPr lang="en-CA" sz="21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3095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100" dirty="0" err="1" smtClean="0">
                          <a:solidFill>
                            <a:schemeClr val="tx1"/>
                          </a:solidFill>
                        </a:rPr>
                        <a:t>Mindmapping</a:t>
                      </a:r>
                      <a:r>
                        <a:rPr lang="en-CA" sz="2100" baseline="0" dirty="0" smtClean="0">
                          <a:solidFill>
                            <a:schemeClr val="tx1"/>
                          </a:solidFill>
                        </a:rPr>
                        <a:t> SG Concepts</a:t>
                      </a:r>
                      <a:endParaRPr lang="en-CA" sz="21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l"/>
                      <a:endParaRPr lang="en-CA" sz="2100" i="0" dirty="0">
                        <a:solidFill>
                          <a:srgbClr val="0000FF"/>
                        </a:solidFill>
                      </a:endParaRPr>
                    </a:p>
                  </a:txBody>
                  <a:tcPr marL="121920" marR="121920" marT="60960" marB="60960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CA" sz="2100" b="0" i="0" strike="sngStrike" dirty="0">
                          <a:solidFill>
                            <a:srgbClr val="0000FF"/>
                          </a:solidFill>
                        </a:rPr>
                        <a:t>Mar 24</a:t>
                      </a:r>
                    </a:p>
                    <a:p>
                      <a:pPr algn="l"/>
                      <a:r>
                        <a:rPr lang="en-CA" sz="2100" i="0" dirty="0">
                          <a:solidFill>
                            <a:srgbClr val="0000FF"/>
                          </a:solidFill>
                        </a:rPr>
                        <a:t>Apr 28</a:t>
                      </a:r>
                    </a:p>
                    <a:p>
                      <a:pPr algn="l"/>
                      <a:r>
                        <a:rPr lang="en-CA" sz="2100" b="0" i="0" dirty="0">
                          <a:solidFill>
                            <a:srgbClr val="0000FF"/>
                          </a:solidFill>
                        </a:rPr>
                        <a:t>May 26</a:t>
                      </a:r>
                    </a:p>
                    <a:p>
                      <a:pPr algn="l"/>
                      <a:r>
                        <a:rPr lang="en-CA" sz="2100" i="0" dirty="0">
                          <a:solidFill>
                            <a:srgbClr val="0000FF"/>
                          </a:solidFill>
                        </a:rPr>
                        <a:t>Jun 23</a:t>
                      </a:r>
                    </a:p>
                    <a:p>
                      <a:pPr algn="l"/>
                      <a:r>
                        <a:rPr lang="en-CA" sz="2100" i="0" dirty="0">
                          <a:solidFill>
                            <a:srgbClr val="0000FF"/>
                          </a:solidFill>
                        </a:rPr>
                        <a:t>Jul </a:t>
                      </a:r>
                      <a:r>
                        <a:rPr lang="en-CA" sz="2100" i="0" dirty="0" smtClean="0">
                          <a:solidFill>
                            <a:srgbClr val="0000FF"/>
                          </a:solidFill>
                        </a:rPr>
                        <a:t>28</a:t>
                      </a:r>
                    </a:p>
                    <a:p>
                      <a:pPr algn="l"/>
                      <a:r>
                        <a:rPr lang="en-CA" sz="2100" i="0" strike="sngStrike" dirty="0" smtClean="0">
                          <a:solidFill>
                            <a:srgbClr val="0000FF"/>
                          </a:solidFill>
                        </a:rPr>
                        <a:t>Aug 25</a:t>
                      </a:r>
                      <a:endParaRPr lang="en-CA" sz="2100" i="0" strike="sngStrike" dirty="0">
                        <a:solidFill>
                          <a:srgbClr val="0000FF"/>
                        </a:solidFill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CA" sz="2100" b="0" i="0" dirty="0" smtClean="0">
                          <a:solidFill>
                            <a:srgbClr val="0000FF"/>
                          </a:solidFill>
                        </a:rPr>
                        <a:t>Postponed </a:t>
                      </a:r>
                    </a:p>
                    <a:p>
                      <a:pPr algn="l"/>
                      <a:r>
                        <a:rPr lang="en-CA" sz="2100" b="0" i="0" dirty="0" smtClean="0">
                          <a:solidFill>
                            <a:srgbClr val="0000FF"/>
                          </a:solidFill>
                        </a:rPr>
                        <a:t>Focus </a:t>
                      </a:r>
                      <a:r>
                        <a:rPr lang="en-CA" sz="2100" b="0" i="0" dirty="0">
                          <a:solidFill>
                            <a:srgbClr val="0000FF"/>
                          </a:solidFill>
                        </a:rPr>
                        <a:t>on Policy</a:t>
                      </a:r>
                      <a:r>
                        <a:rPr lang="en-CA" sz="2100" b="0" i="0" baseline="0" dirty="0">
                          <a:solidFill>
                            <a:srgbClr val="0000FF"/>
                          </a:solidFill>
                        </a:rPr>
                        <a:t> </a:t>
                      </a:r>
                    </a:p>
                    <a:p>
                      <a:pPr algn="l"/>
                      <a:r>
                        <a:rPr lang="en-CA" sz="2100" b="0" i="0" baseline="0" dirty="0">
                          <a:solidFill>
                            <a:srgbClr val="0000FF"/>
                          </a:solidFill>
                        </a:rPr>
                        <a:t>Focus on </a:t>
                      </a:r>
                      <a:r>
                        <a:rPr lang="en-CA" sz="2100" b="0" i="0" baseline="0" dirty="0" smtClean="0">
                          <a:solidFill>
                            <a:srgbClr val="0000FF"/>
                          </a:solidFill>
                        </a:rPr>
                        <a:t>Practice + Community</a:t>
                      </a:r>
                      <a:endParaRPr lang="en-CA" sz="2100" b="0" i="0" baseline="0" dirty="0">
                        <a:solidFill>
                          <a:srgbClr val="0000FF"/>
                        </a:solidFill>
                      </a:endParaRPr>
                    </a:p>
                    <a:p>
                      <a:pPr algn="l"/>
                      <a:r>
                        <a:rPr lang="en-CA" sz="2100" b="0" i="0" baseline="0" dirty="0">
                          <a:solidFill>
                            <a:srgbClr val="0000FF"/>
                          </a:solidFill>
                        </a:rPr>
                        <a:t>Focus </a:t>
                      </a:r>
                      <a:r>
                        <a:rPr lang="en-CA" sz="2100" b="0" i="0" baseline="0" dirty="0" smtClean="0">
                          <a:solidFill>
                            <a:srgbClr val="0000FF"/>
                          </a:solidFill>
                        </a:rPr>
                        <a:t>on Research / </a:t>
                      </a:r>
                      <a:r>
                        <a:rPr lang="en-CA" sz="2100" i="0" baseline="0" dirty="0" smtClean="0">
                          <a:solidFill>
                            <a:srgbClr val="0000FF"/>
                          </a:solidFill>
                        </a:rPr>
                        <a:t>Secondary Use</a:t>
                      </a:r>
                      <a:endParaRPr lang="en-CA" sz="2100" i="0" baseline="0" dirty="0">
                        <a:solidFill>
                          <a:srgbClr val="0000FF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100" i="0" baseline="0" dirty="0" smtClean="0">
                          <a:solidFill>
                            <a:srgbClr val="0000FF"/>
                          </a:solidFill>
                        </a:rPr>
                        <a:t>Focus on Implementation / EHRs</a:t>
                      </a:r>
                      <a:endParaRPr lang="en-CA" sz="2100" i="0" dirty="0" smtClean="0">
                        <a:solidFill>
                          <a:srgbClr val="0000FF"/>
                        </a:solidFill>
                      </a:endParaRPr>
                    </a:p>
                    <a:p>
                      <a:pPr algn="l"/>
                      <a:r>
                        <a:rPr lang="en-CA" sz="2100" i="0" strike="sngStrike" baseline="0" dirty="0" smtClean="0">
                          <a:solidFill>
                            <a:srgbClr val="0000FF"/>
                          </a:solidFill>
                        </a:rPr>
                        <a:t>Focus </a:t>
                      </a:r>
                      <a:r>
                        <a:rPr lang="en-CA" sz="2100" i="0" strike="sngStrike" baseline="0" dirty="0">
                          <a:solidFill>
                            <a:srgbClr val="0000FF"/>
                          </a:solidFill>
                        </a:rPr>
                        <a:t>on </a:t>
                      </a:r>
                      <a:r>
                        <a:rPr lang="en-CA" sz="2100" i="0" strike="sngStrike" baseline="0" dirty="0" smtClean="0">
                          <a:solidFill>
                            <a:srgbClr val="0000FF"/>
                          </a:solidFill>
                        </a:rPr>
                        <a:t>Community</a:t>
                      </a:r>
                      <a:endParaRPr lang="en-CA" sz="2100" i="0" strike="noStrike" baseline="0" dirty="0">
                        <a:solidFill>
                          <a:srgbClr val="0000FF"/>
                        </a:solidFill>
                      </a:endParaRP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690354799"/>
                  </a:ext>
                </a:extLst>
              </a:tr>
              <a:tr h="1425205">
                <a:tc>
                  <a:txBody>
                    <a:bodyPr/>
                    <a:lstStyle/>
                    <a:p>
                      <a:pPr algn="l"/>
                      <a:r>
                        <a:rPr lang="en-CA" sz="2100" dirty="0">
                          <a:solidFill>
                            <a:schemeClr val="tx1"/>
                          </a:solidFill>
                        </a:rPr>
                        <a:t>Sep 8</a:t>
                      </a:r>
                    </a:p>
                    <a:p>
                      <a:pPr algn="l"/>
                      <a:r>
                        <a:rPr lang="en-CA" sz="2100" dirty="0">
                          <a:solidFill>
                            <a:srgbClr val="0000FF"/>
                          </a:solidFill>
                        </a:rPr>
                        <a:t>Oct </a:t>
                      </a:r>
                      <a:r>
                        <a:rPr lang="en-CA" sz="2100" dirty="0" smtClean="0">
                          <a:solidFill>
                            <a:srgbClr val="0000FF"/>
                          </a:solidFill>
                        </a:rPr>
                        <a:t>13</a:t>
                      </a:r>
                    </a:p>
                    <a:p>
                      <a:pPr algn="l"/>
                      <a:r>
                        <a:rPr lang="en-CA" sz="2100" dirty="0" smtClean="0">
                          <a:solidFill>
                            <a:schemeClr val="tx1"/>
                          </a:solidFill>
                        </a:rPr>
                        <a:t>Nov 10</a:t>
                      </a:r>
                    </a:p>
                    <a:p>
                      <a:pPr algn="l"/>
                      <a:r>
                        <a:rPr lang="en-CA" sz="2100" i="0" dirty="0" smtClean="0">
                          <a:solidFill>
                            <a:schemeClr val="tx1"/>
                          </a:solidFill>
                        </a:rPr>
                        <a:t>Dec 8</a:t>
                      </a:r>
                      <a:endParaRPr lang="en-CA" sz="2100" i="0" dirty="0">
                        <a:solidFill>
                          <a:schemeClr val="tx1"/>
                        </a:solidFill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CA" sz="2100" dirty="0" smtClean="0">
                          <a:solidFill>
                            <a:schemeClr val="tx1"/>
                          </a:solidFill>
                        </a:rPr>
                        <a:t>EQUIP Health</a:t>
                      </a:r>
                      <a:r>
                        <a:rPr lang="en-CA" sz="2100" baseline="0" dirty="0" smtClean="0">
                          <a:solidFill>
                            <a:schemeClr val="tx1"/>
                          </a:solidFill>
                        </a:rPr>
                        <a:t> Care, Action Plan Overview</a:t>
                      </a:r>
                      <a:endParaRPr lang="en-CA" sz="210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en-CA" sz="2100" dirty="0" smtClean="0">
                          <a:solidFill>
                            <a:srgbClr val="0000FF"/>
                          </a:solidFill>
                        </a:rPr>
                        <a:t>Action</a:t>
                      </a:r>
                      <a:r>
                        <a:rPr lang="en-CA" sz="2100" baseline="0" dirty="0" smtClean="0">
                          <a:solidFill>
                            <a:srgbClr val="0000FF"/>
                          </a:solidFill>
                        </a:rPr>
                        <a:t> Plan Review Part-1</a:t>
                      </a:r>
                      <a:endParaRPr lang="en-CA" sz="2100" dirty="0" smtClean="0">
                        <a:solidFill>
                          <a:srgbClr val="0000FF"/>
                        </a:solidFill>
                      </a:endParaRPr>
                    </a:p>
                    <a:p>
                      <a:pPr algn="l"/>
                      <a:r>
                        <a:rPr lang="en-CA" sz="2100" baseline="0" dirty="0" smtClean="0">
                          <a:solidFill>
                            <a:schemeClr val="tx1"/>
                          </a:solidFill>
                        </a:rPr>
                        <a:t>Updates: RHO, EDI Scotland </a:t>
                      </a:r>
                    </a:p>
                    <a:p>
                      <a:pPr algn="l"/>
                      <a:r>
                        <a:rPr lang="en-CA" sz="2100" baseline="0" dirty="0" smtClean="0">
                          <a:solidFill>
                            <a:schemeClr val="tx1"/>
                          </a:solidFill>
                        </a:rPr>
                        <a:t>Updates: Trans Care BC, CAMH, HL7GHP 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l"/>
                      <a:endParaRPr lang="en-CA" sz="2100" b="1" baseline="0" dirty="0">
                        <a:solidFill>
                          <a:srgbClr val="0000FF"/>
                        </a:solidFill>
                      </a:endParaRPr>
                    </a:p>
                  </a:txBody>
                  <a:tcPr marL="121920" marR="121920" marT="60960" marB="60960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CA" sz="2100" b="0" baseline="0" dirty="0">
                          <a:solidFill>
                            <a:srgbClr val="0000FF"/>
                          </a:solidFill>
                        </a:rPr>
                        <a:t>Sep </a:t>
                      </a:r>
                      <a:r>
                        <a:rPr lang="en-CA" sz="2100" b="0" baseline="0" dirty="0" smtClean="0">
                          <a:solidFill>
                            <a:srgbClr val="0000FF"/>
                          </a:solidFill>
                        </a:rPr>
                        <a:t>22</a:t>
                      </a:r>
                      <a:endParaRPr lang="en-CA" sz="2100" b="0" baseline="0" dirty="0">
                        <a:solidFill>
                          <a:srgbClr val="0000FF"/>
                        </a:solidFill>
                      </a:endParaRPr>
                    </a:p>
                    <a:p>
                      <a:pPr algn="l"/>
                      <a:r>
                        <a:rPr lang="en-CA" sz="2100" b="0" baseline="0" dirty="0">
                          <a:solidFill>
                            <a:srgbClr val="0000FF"/>
                          </a:solidFill>
                        </a:rPr>
                        <a:t>Oct 27</a:t>
                      </a:r>
                    </a:p>
                    <a:p>
                      <a:pPr algn="l"/>
                      <a:r>
                        <a:rPr lang="en-CA" sz="2100" b="0" i="0" baseline="0" dirty="0" smtClean="0">
                          <a:solidFill>
                            <a:srgbClr val="0000FF"/>
                          </a:solidFill>
                        </a:rPr>
                        <a:t>Nov 24</a:t>
                      </a:r>
                    </a:p>
                    <a:p>
                      <a:pPr algn="l"/>
                      <a:r>
                        <a:rPr lang="en-CA" sz="2100" b="1" i="1" baseline="0" dirty="0" smtClean="0">
                          <a:solidFill>
                            <a:srgbClr val="0000FF"/>
                          </a:solidFill>
                        </a:rPr>
                        <a:t>Dec 22</a:t>
                      </a:r>
                      <a:endParaRPr lang="en-CA" sz="2100" b="1" i="1" baseline="0" dirty="0">
                        <a:solidFill>
                          <a:srgbClr val="0000FF"/>
                        </a:solidFill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CA" sz="2100" dirty="0" smtClean="0">
                          <a:solidFill>
                            <a:srgbClr val="0000FF"/>
                          </a:solidFill>
                        </a:rPr>
                        <a:t>Proposed Action Plan</a:t>
                      </a:r>
                      <a:endParaRPr lang="en-CA" sz="2100" dirty="0">
                        <a:solidFill>
                          <a:srgbClr val="0000FF"/>
                        </a:solidFill>
                      </a:endParaRPr>
                    </a:p>
                    <a:p>
                      <a:pPr algn="l"/>
                      <a:r>
                        <a:rPr lang="en-CA" sz="2100" baseline="0" dirty="0" smtClean="0">
                          <a:solidFill>
                            <a:srgbClr val="0000FF"/>
                          </a:solidFill>
                        </a:rPr>
                        <a:t>Action Plan Review Part-2 </a:t>
                      </a:r>
                      <a:endParaRPr lang="en-CA" sz="2100" baseline="0" dirty="0">
                        <a:solidFill>
                          <a:srgbClr val="0000FF"/>
                        </a:solidFill>
                      </a:endParaRPr>
                    </a:p>
                    <a:p>
                      <a:pPr algn="l"/>
                      <a:r>
                        <a:rPr lang="en-CA" sz="2100" b="0" i="1" baseline="0" dirty="0" smtClean="0">
                          <a:solidFill>
                            <a:srgbClr val="0000FF"/>
                          </a:solidFill>
                        </a:rPr>
                        <a:t>Revised </a:t>
                      </a:r>
                      <a:r>
                        <a:rPr lang="en-CA" sz="2100" b="0" i="0" baseline="0" dirty="0" smtClean="0">
                          <a:solidFill>
                            <a:srgbClr val="0000FF"/>
                          </a:solidFill>
                        </a:rPr>
                        <a:t>Draft Final Report</a:t>
                      </a:r>
                    </a:p>
                    <a:p>
                      <a:pPr algn="l"/>
                      <a:r>
                        <a:rPr lang="en-CA" sz="2100" b="1" i="1" baseline="0" dirty="0" smtClean="0">
                          <a:solidFill>
                            <a:srgbClr val="0000FF"/>
                          </a:solidFill>
                        </a:rPr>
                        <a:t>Final Action Plan Report</a:t>
                      </a:r>
                      <a:endParaRPr lang="en-CA" sz="2100" b="1" i="1" baseline="0" dirty="0">
                        <a:solidFill>
                          <a:srgbClr val="0000FF"/>
                        </a:solidFill>
                      </a:endParaRP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2270252423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912352" y="6356350"/>
            <a:ext cx="2743200" cy="365125"/>
          </a:xfrm>
        </p:spPr>
        <p:txBody>
          <a:bodyPr/>
          <a:lstStyle/>
          <a:p>
            <a:fld id="{EBA39E9A-D72D-4057-AA3E-B48CA38177EB}" type="slidenum">
              <a:rPr lang="en-CA" smtClean="0"/>
              <a:t>2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49147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448" y="1069848"/>
            <a:ext cx="11722608" cy="5788151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CA" sz="3200" b="1" i="1" dirty="0" smtClean="0">
                <a:solidFill>
                  <a:schemeClr val="bg1">
                    <a:lumMod val="95000"/>
                  </a:schemeClr>
                </a:solidFill>
              </a:rPr>
              <a:t>Activities</a:t>
            </a:r>
          </a:p>
          <a:p>
            <a:pPr marL="457200" lvl="1" indent="0">
              <a:buNone/>
            </a:pPr>
            <a:r>
              <a:rPr lang="en-CA" sz="3200" b="1" i="1" dirty="0" smtClean="0">
                <a:solidFill>
                  <a:srgbClr val="0000FF"/>
                </a:solidFill>
              </a:rPr>
              <a:t>Outputs</a:t>
            </a:r>
            <a:endParaRPr lang="en-CA" sz="3200" b="1" i="1" dirty="0">
              <a:solidFill>
                <a:srgbClr val="0000FF"/>
              </a:solidFill>
            </a:endParaRPr>
          </a:p>
          <a:p>
            <a:pPr lvl="2"/>
            <a:r>
              <a:rPr lang="en-CA" dirty="0"/>
              <a:t>Lau F, Antonio M, Davison K, Queen R, </a:t>
            </a:r>
            <a:r>
              <a:rPr lang="en-CA" dirty="0" err="1"/>
              <a:t>Bryski</a:t>
            </a:r>
            <a:r>
              <a:rPr lang="en-CA" dirty="0"/>
              <a:t> K. </a:t>
            </a:r>
            <a:r>
              <a:rPr lang="en-CA" b="1" dirty="0"/>
              <a:t>An environmental scan of sex and gender in electronic health records.</a:t>
            </a:r>
            <a:r>
              <a:rPr lang="en-CA" dirty="0"/>
              <a:t> </a:t>
            </a:r>
            <a:r>
              <a:rPr lang="en-CA" i="1" dirty="0"/>
              <a:t>Journal of Medical Internet Research</a:t>
            </a:r>
            <a:r>
              <a:rPr lang="en-CA" dirty="0"/>
              <a:t> 2020; 22(11):e20050 </a:t>
            </a:r>
            <a:r>
              <a:rPr lang="en-CA" dirty="0" smtClean="0"/>
              <a:t>-</a:t>
            </a:r>
            <a:r>
              <a:rPr lang="en-CA" dirty="0" smtClean="0">
                <a:hlinkClick r:id="rId2"/>
              </a:rPr>
              <a:t>link</a:t>
            </a:r>
            <a:r>
              <a:rPr lang="en-CA" dirty="0" smtClean="0"/>
              <a:t> </a:t>
            </a:r>
            <a:r>
              <a:rPr lang="en-CA" u="sng" dirty="0" smtClean="0"/>
              <a:t> </a:t>
            </a:r>
            <a:endParaRPr lang="en-CA" dirty="0"/>
          </a:p>
          <a:p>
            <a:pPr lvl="2"/>
            <a:r>
              <a:rPr lang="en-CA" dirty="0" smtClean="0"/>
              <a:t>Lau </a:t>
            </a:r>
            <a:r>
              <a:rPr lang="en-CA" dirty="0"/>
              <a:t>F, Antonio M, Davison K, Queen R, Devor A. </a:t>
            </a:r>
            <a:r>
              <a:rPr lang="en-CA" b="1" dirty="0"/>
              <a:t>A rapid review of gender, sex and sexual orientation documentation in electronic health records.</a:t>
            </a:r>
            <a:r>
              <a:rPr lang="en-CA" dirty="0"/>
              <a:t> </a:t>
            </a:r>
            <a:r>
              <a:rPr lang="en-CA" i="1" dirty="0"/>
              <a:t>Journal of American Medical Informatics Association</a:t>
            </a:r>
            <a:r>
              <a:rPr lang="en-CA" dirty="0"/>
              <a:t> 2020; </a:t>
            </a:r>
            <a:r>
              <a:rPr lang="en-CA" dirty="0" smtClean="0"/>
              <a:t>27(11):1774-83 -</a:t>
            </a:r>
            <a:r>
              <a:rPr lang="en-CA" dirty="0" smtClean="0">
                <a:hlinkClick r:id="rId3"/>
              </a:rPr>
              <a:t>link</a:t>
            </a:r>
            <a:r>
              <a:rPr lang="en-CA" dirty="0" smtClean="0"/>
              <a:t>      </a:t>
            </a:r>
            <a:endParaRPr lang="en-CA" dirty="0"/>
          </a:p>
          <a:p>
            <a:pPr lvl="2"/>
            <a:r>
              <a:rPr lang="en-CA" dirty="0"/>
              <a:t>Davison K, Queen R, Lau F, Antonio M. </a:t>
            </a:r>
            <a:r>
              <a:rPr lang="en-CA" b="1" dirty="0"/>
              <a:t>A rapid review of grey literature about gender, sex and sexual </a:t>
            </a:r>
            <a:r>
              <a:rPr lang="en-CA" b="1" dirty="0" smtClean="0"/>
              <a:t>orientation </a:t>
            </a:r>
            <a:r>
              <a:rPr lang="en-CA" b="1" dirty="0"/>
              <a:t>information practices in electronic health records. </a:t>
            </a:r>
            <a:r>
              <a:rPr lang="en-CA" dirty="0"/>
              <a:t>Under review by </a:t>
            </a:r>
            <a:r>
              <a:rPr lang="en-CA" i="1" dirty="0"/>
              <a:t>Journal of Medical Internet Research</a:t>
            </a:r>
            <a:r>
              <a:rPr lang="en-CA" dirty="0"/>
              <a:t> </a:t>
            </a:r>
            <a:r>
              <a:rPr lang="en-CA" dirty="0" smtClean="0"/>
              <a:t>2020 –</a:t>
            </a:r>
            <a:r>
              <a:rPr lang="en-CA" dirty="0" smtClean="0">
                <a:hlinkClick r:id="rId4"/>
              </a:rPr>
              <a:t>link</a:t>
            </a:r>
            <a:endParaRPr lang="en-CA" dirty="0" smtClean="0"/>
          </a:p>
          <a:p>
            <a:pPr lvl="2"/>
            <a:r>
              <a:rPr lang="en-CA" dirty="0" smtClean="0">
                <a:solidFill>
                  <a:srgbClr val="008000"/>
                </a:solidFill>
              </a:rPr>
              <a:t>Metcalfe D, Queen R. </a:t>
            </a:r>
            <a:r>
              <a:rPr lang="en-CA" b="1" dirty="0" smtClean="0">
                <a:solidFill>
                  <a:srgbClr val="008000"/>
                </a:solidFill>
              </a:rPr>
              <a:t>Gender Sex Working Group Update</a:t>
            </a:r>
            <a:r>
              <a:rPr lang="en-CA" dirty="0" smtClean="0">
                <a:solidFill>
                  <a:srgbClr val="008000"/>
                </a:solidFill>
              </a:rPr>
              <a:t>. </a:t>
            </a:r>
            <a:r>
              <a:rPr lang="en-CA" i="1" dirty="0" smtClean="0">
                <a:solidFill>
                  <a:srgbClr val="008000"/>
                </a:solidFill>
              </a:rPr>
              <a:t>Digital Health Canada Atlantic Region Virtual Conference </a:t>
            </a:r>
            <a:r>
              <a:rPr lang="en-CA" dirty="0" smtClean="0">
                <a:solidFill>
                  <a:srgbClr val="008000"/>
                </a:solidFill>
              </a:rPr>
              <a:t>Oct 6, 2020</a:t>
            </a:r>
          </a:p>
          <a:p>
            <a:pPr lvl="2"/>
            <a:r>
              <a:rPr lang="en-CA" dirty="0" smtClean="0">
                <a:solidFill>
                  <a:srgbClr val="008000"/>
                </a:solidFill>
              </a:rPr>
              <a:t>Lau F. </a:t>
            </a:r>
            <a:r>
              <a:rPr lang="en-CA" b="1" dirty="0" smtClean="0">
                <a:solidFill>
                  <a:srgbClr val="008000"/>
                </a:solidFill>
              </a:rPr>
              <a:t>GGSSO Definition and Collection in EHRs</a:t>
            </a:r>
            <a:r>
              <a:rPr lang="en-CA" dirty="0" smtClean="0">
                <a:solidFill>
                  <a:srgbClr val="008000"/>
                </a:solidFill>
              </a:rPr>
              <a:t>. </a:t>
            </a:r>
            <a:r>
              <a:rPr lang="en-CA" i="1" dirty="0" smtClean="0">
                <a:solidFill>
                  <a:srgbClr val="008000"/>
                </a:solidFill>
              </a:rPr>
              <a:t>FHIR® North</a:t>
            </a:r>
            <a:r>
              <a:rPr lang="en-CA" dirty="0" smtClean="0">
                <a:solidFill>
                  <a:srgbClr val="008000"/>
                </a:solidFill>
              </a:rPr>
              <a:t>. Oct 15, 2020.</a:t>
            </a:r>
          </a:p>
          <a:p>
            <a:pPr lvl="2"/>
            <a:r>
              <a:rPr lang="en-CA" dirty="0" err="1" smtClean="0"/>
              <a:t>Infoway</a:t>
            </a:r>
            <a:r>
              <a:rPr lang="en-CA" dirty="0" smtClean="0"/>
              <a:t> Sex and Gender Working Group website. </a:t>
            </a:r>
            <a:r>
              <a:rPr lang="en-CA" b="1" dirty="0" smtClean="0">
                <a:solidFill>
                  <a:srgbClr val="0000FF"/>
                </a:solidFill>
              </a:rPr>
              <a:t>A Proposed Action Plan to Modernize Gender, </a:t>
            </a:r>
            <a:r>
              <a:rPr lang="en-CA" b="1" dirty="0" smtClean="0">
                <a:solidFill>
                  <a:srgbClr val="0000FF"/>
                </a:solidFill>
              </a:rPr>
              <a:t>Sex and Sexual Orientation Information Practices in Canadian EHR Systems</a:t>
            </a:r>
            <a:r>
              <a:rPr lang="en-CA" dirty="0" smtClean="0">
                <a:solidFill>
                  <a:srgbClr val="0000FF"/>
                </a:solidFill>
              </a:rPr>
              <a:t> </a:t>
            </a:r>
            <a:r>
              <a:rPr lang="en-CA" dirty="0" smtClean="0"/>
              <a:t>-</a:t>
            </a:r>
            <a:r>
              <a:rPr lang="en-CA" dirty="0" smtClean="0">
                <a:hlinkClick r:id="rId5"/>
              </a:rPr>
              <a:t>link</a:t>
            </a:r>
            <a:r>
              <a:rPr lang="en-CA" dirty="0" smtClean="0"/>
              <a:t> 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2021-01-26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39E9A-D72D-4057-AA3E-B48CA38177EB}" type="slidenum">
              <a:rPr lang="en-CA" smtClean="0"/>
              <a:t>3</a:t>
            </a:fld>
            <a:endParaRPr lang="en-CA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14400"/>
          </a:xfrm>
        </p:spPr>
        <p:txBody>
          <a:bodyPr>
            <a:normAutofit/>
          </a:bodyPr>
          <a:lstStyle/>
          <a:p>
            <a:pPr algn="ctr"/>
            <a:r>
              <a:rPr lang="en-CA" sz="4000" b="1" dirty="0">
                <a:latin typeface="+mn-lt"/>
              </a:rPr>
              <a:t>1</a:t>
            </a:r>
            <a:r>
              <a:rPr lang="en-CA" sz="4000" b="1" dirty="0" smtClean="0">
                <a:latin typeface="+mn-lt"/>
              </a:rPr>
              <a:t>.   Recap </a:t>
            </a:r>
            <a:r>
              <a:rPr lang="en-CA" sz="4000" b="1" dirty="0">
                <a:latin typeface="+mn-lt"/>
              </a:rPr>
              <a:t>– CIHR Project Activities and Outputs</a:t>
            </a:r>
          </a:p>
        </p:txBody>
      </p:sp>
    </p:spTree>
    <p:extLst>
      <p:ext uri="{BB962C8B-B14F-4D97-AF65-F5344CB8AC3E}">
        <p14:creationId xmlns:p14="http://schemas.microsoft.com/office/powerpoint/2010/main" val="1634023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89703"/>
          </a:xfrm>
        </p:spPr>
        <p:txBody>
          <a:bodyPr>
            <a:normAutofit/>
          </a:bodyPr>
          <a:lstStyle/>
          <a:p>
            <a:pPr algn="ctr"/>
            <a:r>
              <a:rPr lang="en-CA" sz="2800" b="1" dirty="0" smtClean="0">
                <a:latin typeface="+mn-lt"/>
              </a:rPr>
              <a:t>An action plan to modernize gender, sex and sexual orientation (GSSO) information practices in Canadian </a:t>
            </a:r>
            <a:r>
              <a:rPr lang="en-CA" sz="2800" b="1" strike="sngStrike" dirty="0" smtClean="0">
                <a:latin typeface="+mn-lt"/>
              </a:rPr>
              <a:t>EHR</a:t>
            </a:r>
            <a:r>
              <a:rPr lang="en-CA" sz="2800" b="1" dirty="0" smtClean="0">
                <a:latin typeface="+mn-lt"/>
              </a:rPr>
              <a:t> </a:t>
            </a:r>
            <a:r>
              <a:rPr lang="en-CA" sz="2800" b="1" i="1" dirty="0" smtClean="0">
                <a:solidFill>
                  <a:srgbClr val="0000FF"/>
                </a:solidFill>
                <a:latin typeface="+mn-lt"/>
              </a:rPr>
              <a:t>digital health </a:t>
            </a:r>
            <a:r>
              <a:rPr lang="en-CA" sz="2800" b="1" dirty="0" smtClean="0">
                <a:latin typeface="+mn-lt"/>
              </a:rPr>
              <a:t>systems</a:t>
            </a:r>
            <a:endParaRPr lang="en-CA" sz="28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64208"/>
            <a:ext cx="12192000" cy="5193792"/>
          </a:xfrm>
        </p:spPr>
        <p:txBody>
          <a:bodyPr>
            <a:normAutofit/>
          </a:bodyPr>
          <a:lstStyle/>
          <a:p>
            <a:pPr marL="576000" indent="-468000">
              <a:buFont typeface="+mj-lt"/>
              <a:buAutoNum type="arabicPeriod"/>
            </a:pPr>
            <a:r>
              <a:rPr lang="en-CA" sz="1800" dirty="0"/>
              <a:t>Envisage an equity- and SGM-oriented health system vision and goal </a:t>
            </a:r>
          </a:p>
          <a:p>
            <a:pPr marL="576000" indent="-468000">
              <a:buFont typeface="+mj-lt"/>
              <a:buAutoNum type="arabicPeriod"/>
            </a:pPr>
            <a:r>
              <a:rPr lang="en-CA" sz="1800" dirty="0">
                <a:solidFill>
                  <a:srgbClr val="6600CC"/>
                </a:solidFill>
              </a:rPr>
              <a:t>Engage and partner with stakeholders to modernize GSSO information practices to meet SGM needs</a:t>
            </a:r>
          </a:p>
          <a:p>
            <a:pPr marL="576000" indent="-468000">
              <a:buFont typeface="+mj-lt"/>
              <a:buAutoNum type="arabicPeriod"/>
            </a:pPr>
            <a:r>
              <a:rPr lang="en-CA" sz="1800" dirty="0" smtClean="0">
                <a:solidFill>
                  <a:srgbClr val="6600CC"/>
                </a:solidFill>
              </a:rPr>
              <a:t>Establish </a:t>
            </a:r>
            <a:r>
              <a:rPr lang="en-CA" sz="1800" dirty="0">
                <a:solidFill>
                  <a:srgbClr val="6600CC"/>
                </a:solidFill>
              </a:rPr>
              <a:t>a GSSO terminology for patient care, health system use of data and research </a:t>
            </a:r>
          </a:p>
          <a:p>
            <a:pPr marL="576000" indent="-468000">
              <a:buFont typeface="+mj-lt"/>
              <a:buAutoNum type="arabicPeriod"/>
            </a:pPr>
            <a:r>
              <a:rPr lang="en-CA" sz="1800" dirty="0">
                <a:solidFill>
                  <a:srgbClr val="008000"/>
                </a:solidFill>
              </a:rPr>
              <a:t>Enable EHRs to collect, use, exchange and reuse standardized GSSO data  </a:t>
            </a:r>
          </a:p>
          <a:p>
            <a:pPr marL="576000" indent="-468000">
              <a:buFont typeface="+mj-lt"/>
              <a:buAutoNum type="arabicPeriod"/>
            </a:pPr>
            <a:r>
              <a:rPr lang="en-CA" sz="1800" dirty="0">
                <a:solidFill>
                  <a:srgbClr val="008000"/>
                </a:solidFill>
              </a:rPr>
              <a:t>Integrate and tailor GSSO data collection with organizational structures, policies, use cases and workflow processes </a:t>
            </a:r>
          </a:p>
          <a:p>
            <a:pPr marL="576000" indent="-468000">
              <a:buFont typeface="+mj-lt"/>
              <a:buAutoNum type="arabicPeriod"/>
            </a:pPr>
            <a:r>
              <a:rPr lang="en-CA" sz="1800" dirty="0" smtClean="0">
                <a:solidFill>
                  <a:srgbClr val="008000"/>
                </a:solidFill>
              </a:rPr>
              <a:t>Educate </a:t>
            </a:r>
            <a:r>
              <a:rPr lang="en-CA" sz="1800" dirty="0">
                <a:solidFill>
                  <a:srgbClr val="008000"/>
                </a:solidFill>
              </a:rPr>
              <a:t>&amp; train staff to provide culturally competent and safe care, and educate patients to understand need</a:t>
            </a:r>
          </a:p>
          <a:p>
            <a:pPr marL="576000" indent="-468000">
              <a:buFont typeface="+mj-lt"/>
              <a:buAutoNum type="arabicPeriod"/>
            </a:pPr>
            <a:r>
              <a:rPr lang="en-CA" sz="1800" dirty="0" smtClean="0">
                <a:solidFill>
                  <a:srgbClr val="FF0000"/>
                </a:solidFill>
              </a:rPr>
              <a:t>Establish </a:t>
            </a:r>
            <a:r>
              <a:rPr lang="en-CA" sz="1800" dirty="0">
                <a:solidFill>
                  <a:srgbClr val="FF0000"/>
                </a:solidFill>
              </a:rPr>
              <a:t>a central hub to coordinate this action plan over time and continue national conversation as next step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39E9A-D72D-4057-AA3E-B48CA38177EB}" type="slidenum">
              <a:rPr lang="en-CA" smtClean="0"/>
              <a:t>4</a:t>
            </a:fld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2020-10-27</a:t>
            </a:r>
            <a:endParaRPr lang="en-CA"/>
          </a:p>
        </p:txBody>
      </p:sp>
      <p:sp>
        <p:nvSpPr>
          <p:cNvPr id="6" name="Rectangle 5"/>
          <p:cNvSpPr/>
          <p:nvPr/>
        </p:nvSpPr>
        <p:spPr>
          <a:xfrm>
            <a:off x="2008571" y="5330531"/>
            <a:ext cx="15905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0800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dirty="0" smtClean="0"/>
              <a:t>1 Vision/Goal</a:t>
            </a:r>
            <a:endParaRPr lang="en-CA" dirty="0"/>
          </a:p>
        </p:txBody>
      </p:sp>
      <p:sp>
        <p:nvSpPr>
          <p:cNvPr id="7" name="Rectangle 6"/>
          <p:cNvSpPr/>
          <p:nvPr/>
        </p:nvSpPr>
        <p:spPr>
          <a:xfrm>
            <a:off x="4510083" y="5327563"/>
            <a:ext cx="18866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0800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dirty="0" smtClean="0">
                <a:solidFill>
                  <a:srgbClr val="7030A0"/>
                </a:solidFill>
              </a:rPr>
              <a:t>2-3 Foundational</a:t>
            </a:r>
            <a:endParaRPr lang="en-CA" dirty="0">
              <a:solidFill>
                <a:srgbClr val="7030A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386570" y="5327563"/>
            <a:ext cx="14673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0800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dirty="0" smtClean="0">
                <a:solidFill>
                  <a:srgbClr val="008000"/>
                </a:solidFill>
              </a:rPr>
              <a:t>4-6 Strategic</a:t>
            </a:r>
            <a:endParaRPr lang="en-CA" dirty="0">
              <a:solidFill>
                <a:srgbClr val="008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996483" y="5327563"/>
            <a:ext cx="14784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0800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dirty="0" smtClean="0">
                <a:solidFill>
                  <a:srgbClr val="FF0000"/>
                </a:solidFill>
              </a:rPr>
              <a:t>7 Immediate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2749" y="5327563"/>
            <a:ext cx="1050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 smtClean="0">
                <a:solidFill>
                  <a:srgbClr val="0000FF"/>
                </a:solidFill>
              </a:rPr>
              <a:t>Priorities</a:t>
            </a:r>
            <a:endParaRPr lang="en-CA" b="1" dirty="0">
              <a:solidFill>
                <a:srgbClr val="0000FF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93626" y="5850493"/>
            <a:ext cx="59755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0800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dirty="0" smtClean="0">
                <a:solidFill>
                  <a:srgbClr val="0000FF"/>
                </a:solidFill>
              </a:rPr>
              <a:t>Scope coverage, Implementation options, Migration stages</a:t>
            </a:r>
            <a:endParaRPr lang="en-CA" dirty="0">
              <a:solidFill>
                <a:srgbClr val="0000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745118" y="5850493"/>
            <a:ext cx="42926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0800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CA" dirty="0" smtClean="0">
                <a:solidFill>
                  <a:srgbClr val="0000FF"/>
                </a:solidFill>
              </a:rPr>
              <a:t>readiness/needs/sustainability assessment</a:t>
            </a:r>
            <a:endParaRPr lang="en-CA" dirty="0">
              <a:solidFill>
                <a:srgbClr val="0000FF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93626" y="4460154"/>
            <a:ext cx="11412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This plan focuses on </a:t>
            </a:r>
            <a:r>
              <a:rPr lang="en-CA" b="1" i="1" u="sng" dirty="0" smtClean="0"/>
              <a:t>what</a:t>
            </a:r>
            <a:r>
              <a:rPr lang="en-CA" b="1" i="1" dirty="0" smtClean="0"/>
              <a:t> </a:t>
            </a:r>
            <a:r>
              <a:rPr lang="en-CA" dirty="0" smtClean="0"/>
              <a:t>actions are needed, with </a:t>
            </a:r>
            <a:r>
              <a:rPr lang="en-CA" b="1" i="1" u="sng" dirty="0" smtClean="0"/>
              <a:t>consensus</a:t>
            </a:r>
            <a:r>
              <a:rPr lang="en-CA" dirty="0" smtClean="0"/>
              <a:t> and detail on </a:t>
            </a:r>
            <a:r>
              <a:rPr lang="en-CA" b="1" i="1" u="sng" dirty="0" smtClean="0"/>
              <a:t>who</a:t>
            </a:r>
            <a:r>
              <a:rPr lang="en-CA" dirty="0" smtClean="0"/>
              <a:t>, </a:t>
            </a:r>
            <a:r>
              <a:rPr lang="en-CA" b="1" i="1" u="sng" dirty="0" smtClean="0"/>
              <a:t>how</a:t>
            </a:r>
            <a:r>
              <a:rPr lang="en-CA" dirty="0" smtClean="0"/>
              <a:t> and </a:t>
            </a:r>
            <a:r>
              <a:rPr lang="en-CA" b="1" i="1" u="sng" dirty="0" smtClean="0"/>
              <a:t>when</a:t>
            </a:r>
            <a:r>
              <a:rPr lang="en-CA" dirty="0" smtClean="0"/>
              <a:t> to be established later</a:t>
            </a:r>
            <a:endParaRPr lang="en-CA" dirty="0"/>
          </a:p>
        </p:txBody>
      </p:sp>
      <p:sp>
        <p:nvSpPr>
          <p:cNvPr id="13" name="Rectangle 12"/>
          <p:cNvSpPr/>
          <p:nvPr/>
        </p:nvSpPr>
        <p:spPr>
          <a:xfrm>
            <a:off x="3487350" y="1079433"/>
            <a:ext cx="489608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/>
            <a:r>
              <a:rPr lang="en-CA" sz="3200" b="1" i="1" dirty="0" smtClean="0">
                <a:solidFill>
                  <a:srgbClr val="0000FF"/>
                </a:solidFill>
              </a:rPr>
              <a:t>7 Transformative Actions</a:t>
            </a:r>
            <a:endParaRPr lang="en-CA" sz="3200" b="1" i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621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/>
      <p:bldP spid="7" grpId="0"/>
      <p:bldP spid="8" grpId="0"/>
      <p:bldP spid="9" grpId="0"/>
      <p:bldP spid="10" grpId="0"/>
      <p:bldP spid="11" grpId="0"/>
      <p:bldP spid="12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12191999" cy="1689652"/>
          </a:xfrm>
        </p:spPr>
        <p:txBody>
          <a:bodyPr>
            <a:noAutofit/>
          </a:bodyPr>
          <a:lstStyle/>
          <a:p>
            <a:r>
              <a:rPr lang="en-CA" sz="3200" b="1" i="1" dirty="0" smtClean="0">
                <a:solidFill>
                  <a:srgbClr val="0000FF"/>
                </a:solidFill>
                <a:latin typeface="+mn-lt"/>
              </a:rPr>
              <a:t>Post-</a:t>
            </a:r>
            <a:r>
              <a:rPr lang="en-CA" sz="3200" b="1" dirty="0" smtClean="0">
                <a:latin typeface="+mn-lt"/>
              </a:rPr>
              <a:t>CIHR Planning Project</a:t>
            </a:r>
            <a:br>
              <a:rPr lang="en-CA" sz="3200" b="1" dirty="0" smtClean="0">
                <a:latin typeface="+mn-lt"/>
              </a:rPr>
            </a:br>
            <a:r>
              <a:rPr lang="en-CA" sz="3200" b="1" dirty="0" smtClean="0">
                <a:latin typeface="+mn-lt"/>
              </a:rPr>
              <a:t>Modernizing Gender, Sex and Sexual Orientation Information Practices </a:t>
            </a:r>
            <a:br>
              <a:rPr lang="en-CA" sz="3200" b="1" dirty="0" smtClean="0">
                <a:latin typeface="+mn-lt"/>
              </a:rPr>
            </a:br>
            <a:r>
              <a:rPr lang="en-CA" sz="3200" b="1" dirty="0" smtClean="0">
                <a:latin typeface="+mn-lt"/>
              </a:rPr>
              <a:t>in </a:t>
            </a:r>
            <a:r>
              <a:rPr lang="en-CA" sz="3200" b="1" i="1" dirty="0" smtClean="0">
                <a:solidFill>
                  <a:srgbClr val="0000FF"/>
                </a:solidFill>
                <a:latin typeface="+mn-lt"/>
              </a:rPr>
              <a:t>Canadian Digital Health Systems</a:t>
            </a:r>
            <a:endParaRPr lang="en-CA" sz="3200" b="1" i="1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679" y="2441447"/>
            <a:ext cx="11907969" cy="4036609"/>
          </a:xfrm>
        </p:spPr>
        <p:txBody>
          <a:bodyPr>
            <a:normAutofit/>
          </a:bodyPr>
          <a:lstStyle/>
          <a:p>
            <a:r>
              <a:rPr lang="en-CA" sz="4000" b="1" i="1" dirty="0" smtClean="0">
                <a:solidFill>
                  <a:srgbClr val="0000FF"/>
                </a:solidFill>
              </a:rPr>
              <a:t>Recap and Next Steps</a:t>
            </a:r>
          </a:p>
          <a:p>
            <a:endParaRPr lang="en-CA" sz="1800" b="1" i="1" dirty="0" smtClean="0">
              <a:solidFill>
                <a:srgbClr val="0000FF"/>
              </a:solidFill>
            </a:endParaRPr>
          </a:p>
          <a:p>
            <a:pPr marL="1657350" lvl="2" indent="-742950" algn="l">
              <a:buFont typeface="+mj-lt"/>
              <a:buAutoNum type="arabicPeriod"/>
            </a:pPr>
            <a:r>
              <a:rPr lang="en-CA" sz="3600" dirty="0" smtClean="0">
                <a:solidFill>
                  <a:schemeClr val="bg1">
                    <a:lumMod val="85000"/>
                  </a:schemeClr>
                </a:solidFill>
              </a:rPr>
              <a:t>Recap – CIHR Project Activities and Outputs </a:t>
            </a:r>
          </a:p>
          <a:p>
            <a:pPr marL="1657350" lvl="2" indent="-742950" algn="l">
              <a:buFont typeface="+mj-lt"/>
              <a:buAutoNum type="arabicPeriod"/>
            </a:pPr>
            <a:r>
              <a:rPr lang="en-CA" sz="3600" dirty="0" smtClean="0"/>
              <a:t>Next Steps – Knowledge Translation and Follow-up </a:t>
            </a:r>
          </a:p>
          <a:p>
            <a:endParaRPr lang="en-CA" sz="40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030046" y="5772707"/>
            <a:ext cx="2161954" cy="859238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86034-3BEC-4B01-AC5C-2BFB5D24A41E}" type="slidenum">
              <a:rPr lang="en-CA" smtClean="0"/>
              <a:pPr/>
              <a:t>5</a:t>
            </a:fld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9722" y="6265404"/>
            <a:ext cx="2743200" cy="365125"/>
          </a:xfrm>
        </p:spPr>
        <p:txBody>
          <a:bodyPr/>
          <a:lstStyle/>
          <a:p>
            <a:r>
              <a:rPr lang="en-US" smtClean="0"/>
              <a:t>2021-01-26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77660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448" y="1069848"/>
            <a:ext cx="11868912" cy="5788151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CA" sz="3200" b="1" i="1" dirty="0" smtClean="0">
                <a:solidFill>
                  <a:srgbClr val="0000FF"/>
                </a:solidFill>
              </a:rPr>
              <a:t>Knowledge Translation Activities</a:t>
            </a:r>
          </a:p>
          <a:p>
            <a:pPr marL="1177200" lvl="2" indent="-36000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CA" sz="2400" dirty="0" smtClean="0"/>
              <a:t>Publish </a:t>
            </a:r>
            <a:r>
              <a:rPr lang="en-CA" sz="2400" dirty="0"/>
              <a:t>action plan </a:t>
            </a:r>
            <a:r>
              <a:rPr lang="en-CA" sz="2400" dirty="0" smtClean="0"/>
              <a:t>infographics, </a:t>
            </a:r>
            <a:r>
              <a:rPr lang="en-CA" sz="2400" dirty="0"/>
              <a:t>summary and </a:t>
            </a:r>
            <a:r>
              <a:rPr lang="en-CA" sz="2400" dirty="0" smtClean="0"/>
              <a:t>full reports </a:t>
            </a:r>
            <a:r>
              <a:rPr lang="en-CA" sz="2400" dirty="0"/>
              <a:t>on </a:t>
            </a:r>
            <a:r>
              <a:rPr lang="en-CA" sz="2400" dirty="0" err="1"/>
              <a:t>Infoway</a:t>
            </a:r>
            <a:r>
              <a:rPr lang="en-CA" sz="2400" dirty="0"/>
              <a:t> </a:t>
            </a:r>
            <a:r>
              <a:rPr lang="en-CA" sz="2400" dirty="0" smtClean="0"/>
              <a:t>website</a:t>
            </a:r>
            <a:endParaRPr lang="en-CA" sz="2400" dirty="0"/>
          </a:p>
          <a:p>
            <a:pPr marL="1177200" lvl="2" indent="-360000">
              <a:lnSpc>
                <a:spcPct val="100000"/>
              </a:lnSpc>
            </a:pPr>
            <a:r>
              <a:rPr lang="en-CA" sz="2400" dirty="0" smtClean="0"/>
              <a:t>Promote </a:t>
            </a:r>
            <a:r>
              <a:rPr lang="en-CA" sz="2400" dirty="0"/>
              <a:t>action plan </a:t>
            </a:r>
            <a:r>
              <a:rPr lang="en-CA" sz="2400" dirty="0" smtClean="0"/>
              <a:t>thru </a:t>
            </a:r>
            <a:r>
              <a:rPr lang="en-CA" sz="2400" dirty="0"/>
              <a:t>social </a:t>
            </a:r>
            <a:r>
              <a:rPr lang="en-CA" sz="2400" dirty="0" smtClean="0"/>
              <a:t>media, e.g. twitter</a:t>
            </a:r>
            <a:r>
              <a:rPr lang="en-CA" sz="2400" dirty="0"/>
              <a:t>, </a:t>
            </a:r>
            <a:r>
              <a:rPr lang="en-CA" sz="2400" dirty="0" err="1"/>
              <a:t>linkedIn</a:t>
            </a:r>
            <a:r>
              <a:rPr lang="en-CA" sz="2400" dirty="0"/>
              <a:t>, </a:t>
            </a:r>
            <a:r>
              <a:rPr lang="en-CA" sz="2400" dirty="0" smtClean="0"/>
              <a:t>e-blasts</a:t>
            </a:r>
            <a:endParaRPr lang="en-CA" sz="2400" dirty="0"/>
          </a:p>
          <a:p>
            <a:pPr marL="1177200" lvl="2" indent="-360000">
              <a:lnSpc>
                <a:spcPct val="100000"/>
              </a:lnSpc>
            </a:pPr>
            <a:r>
              <a:rPr lang="en-CA" sz="2400" dirty="0"/>
              <a:t>Publish action plan summary in Canadian health-related journals/magazines</a:t>
            </a:r>
          </a:p>
          <a:p>
            <a:pPr marL="1177200" lvl="2" indent="-360000">
              <a:lnSpc>
                <a:spcPct val="100000"/>
              </a:lnSpc>
            </a:pPr>
            <a:r>
              <a:rPr lang="en-CA" sz="2400" dirty="0" smtClean="0"/>
              <a:t>Host </a:t>
            </a:r>
            <a:r>
              <a:rPr lang="en-CA" sz="2400" dirty="0"/>
              <a:t>virtual seminars for different </a:t>
            </a:r>
            <a:r>
              <a:rPr lang="en-CA" sz="2400" dirty="0" smtClean="0"/>
              <a:t>target audiences</a:t>
            </a:r>
            <a:r>
              <a:rPr lang="en-CA" sz="2400" dirty="0"/>
              <a:t>, e.g. health organizations, associations, </a:t>
            </a:r>
            <a:r>
              <a:rPr lang="en-CA" sz="2400" dirty="0" smtClean="0"/>
              <a:t>vendors and public?</a:t>
            </a:r>
          </a:p>
          <a:p>
            <a:pPr marL="1177200" lvl="2" indent="-360000">
              <a:buFont typeface="Wingdings" panose="05000000000000000000" pitchFamily="2" charset="2"/>
              <a:buChar char="ü"/>
            </a:pPr>
            <a:endParaRPr lang="en-CA" sz="2400" dirty="0" smtClean="0"/>
          </a:p>
          <a:p>
            <a:pPr marL="817200" lvl="2" indent="0">
              <a:lnSpc>
                <a:spcPct val="100000"/>
              </a:lnSpc>
              <a:buNone/>
            </a:pPr>
            <a:endParaRPr lang="en-CA" sz="2400" dirty="0"/>
          </a:p>
          <a:p>
            <a:pPr marL="457200" lvl="1" indent="0">
              <a:buNone/>
            </a:pPr>
            <a:endParaRPr lang="en-CA" sz="2800" b="1" i="1" dirty="0">
              <a:solidFill>
                <a:srgbClr val="0000FF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2021-01-26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39E9A-D72D-4057-AA3E-B48CA38177EB}" type="slidenum">
              <a:rPr lang="en-CA" smtClean="0"/>
              <a:t>6</a:t>
            </a:fld>
            <a:endParaRPr lang="en-CA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01752" y="1"/>
            <a:ext cx="11594592" cy="914400"/>
          </a:xfrm>
        </p:spPr>
        <p:txBody>
          <a:bodyPr>
            <a:noAutofit/>
          </a:bodyPr>
          <a:lstStyle/>
          <a:p>
            <a:pPr algn="ctr"/>
            <a:r>
              <a:rPr lang="en-CA" sz="4000" b="1" dirty="0">
                <a:latin typeface="+mn-lt"/>
              </a:rPr>
              <a:t>2</a:t>
            </a:r>
            <a:r>
              <a:rPr lang="en-CA" sz="4000" b="1" dirty="0" smtClean="0">
                <a:latin typeface="+mn-lt"/>
              </a:rPr>
              <a:t>.  Next </a:t>
            </a:r>
            <a:r>
              <a:rPr lang="en-CA" sz="4000" b="1" dirty="0">
                <a:latin typeface="+mn-lt"/>
              </a:rPr>
              <a:t>Steps – Knowledge Translation and </a:t>
            </a:r>
            <a:r>
              <a:rPr lang="en-CA" sz="4000" b="1" dirty="0" smtClean="0">
                <a:latin typeface="+mn-lt"/>
              </a:rPr>
              <a:t>Follow-up </a:t>
            </a:r>
            <a:endParaRPr lang="en-CA" sz="4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56097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448" y="1069848"/>
            <a:ext cx="11868912" cy="5788151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CA" sz="3200" b="1" i="1" dirty="0" smtClean="0">
                <a:solidFill>
                  <a:schemeClr val="bg1">
                    <a:lumMod val="95000"/>
                  </a:schemeClr>
                </a:solidFill>
              </a:rPr>
              <a:t>Knowledge Translation Activities</a:t>
            </a:r>
          </a:p>
          <a:p>
            <a:pPr marL="457200" lvl="1" indent="0">
              <a:buNone/>
            </a:pPr>
            <a:r>
              <a:rPr lang="en-CA" sz="2800" b="1" i="1" dirty="0" smtClean="0">
                <a:solidFill>
                  <a:srgbClr val="0000FF"/>
                </a:solidFill>
              </a:rPr>
              <a:t>Follow-up Activities</a:t>
            </a:r>
          </a:p>
          <a:p>
            <a:pPr lvl="2"/>
            <a:r>
              <a:rPr lang="en-CA" sz="2400" dirty="0" smtClean="0"/>
              <a:t>Confirm and seek grant funding opportunities</a:t>
            </a:r>
          </a:p>
          <a:p>
            <a:pPr marL="914400" lvl="2" indent="0">
              <a:buNone/>
            </a:pPr>
            <a:endParaRPr lang="en-CA" sz="11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2021-01-26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39E9A-D72D-4057-AA3E-B48CA38177EB}" type="slidenum">
              <a:rPr lang="en-CA" smtClean="0"/>
              <a:t>7</a:t>
            </a:fld>
            <a:endParaRPr lang="en-CA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01752" y="1"/>
            <a:ext cx="11594592" cy="914400"/>
          </a:xfrm>
        </p:spPr>
        <p:txBody>
          <a:bodyPr>
            <a:noAutofit/>
          </a:bodyPr>
          <a:lstStyle/>
          <a:p>
            <a:pPr algn="ctr"/>
            <a:r>
              <a:rPr lang="en-CA" sz="4000" b="1" dirty="0">
                <a:latin typeface="+mn-lt"/>
              </a:rPr>
              <a:t>2</a:t>
            </a:r>
            <a:r>
              <a:rPr lang="en-CA" sz="4000" b="1" dirty="0" smtClean="0">
                <a:latin typeface="+mn-lt"/>
              </a:rPr>
              <a:t>.  Next </a:t>
            </a:r>
            <a:r>
              <a:rPr lang="en-CA" sz="4000" b="1" dirty="0">
                <a:latin typeface="+mn-lt"/>
              </a:rPr>
              <a:t>Steps – Knowledge Translation and </a:t>
            </a:r>
            <a:r>
              <a:rPr lang="en-CA" sz="4000" b="1" dirty="0" smtClean="0">
                <a:latin typeface="+mn-lt"/>
              </a:rPr>
              <a:t>Follow-up </a:t>
            </a:r>
            <a:endParaRPr lang="en-CA" sz="4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99681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448" y="1069848"/>
            <a:ext cx="11868912" cy="5788151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CA" sz="3200" b="1" i="1" dirty="0" smtClean="0">
                <a:solidFill>
                  <a:schemeClr val="bg1">
                    <a:lumMod val="95000"/>
                  </a:schemeClr>
                </a:solidFill>
              </a:rPr>
              <a:t>Knowledge Translation Activities</a:t>
            </a:r>
          </a:p>
          <a:p>
            <a:pPr marL="457200" lvl="1" indent="0">
              <a:buNone/>
            </a:pPr>
            <a:r>
              <a:rPr lang="en-CA" sz="2800" b="1" i="1" dirty="0" smtClean="0">
                <a:solidFill>
                  <a:srgbClr val="0000FF"/>
                </a:solidFill>
              </a:rPr>
              <a:t>Follow-up Activities</a:t>
            </a:r>
          </a:p>
          <a:p>
            <a:pPr lvl="2"/>
            <a:r>
              <a:rPr lang="en-CA" sz="2400" dirty="0" smtClean="0">
                <a:solidFill>
                  <a:schemeClr val="bg1">
                    <a:lumMod val="95000"/>
                  </a:schemeClr>
                </a:solidFill>
              </a:rPr>
              <a:t>Confirm and seek grant funding opportunities</a:t>
            </a:r>
          </a:p>
          <a:p>
            <a:pPr lvl="2"/>
            <a:r>
              <a:rPr lang="en-CA" sz="2400" dirty="0" smtClean="0"/>
              <a:t>Elaborate on GSSO action plan items </a:t>
            </a:r>
          </a:p>
          <a:p>
            <a:pPr lvl="2"/>
            <a:endParaRPr lang="en-CA" sz="2400" i="1" dirty="0" smtClean="0">
              <a:solidFill>
                <a:srgbClr val="0000FF"/>
              </a:solidFill>
            </a:endParaRPr>
          </a:p>
          <a:p>
            <a:pPr lvl="2"/>
            <a:r>
              <a:rPr lang="en-CA" sz="2400" i="1" dirty="0" smtClean="0">
                <a:solidFill>
                  <a:srgbClr val="0000FF"/>
                </a:solidFill>
              </a:rPr>
              <a:t>Action-7</a:t>
            </a:r>
            <a:r>
              <a:rPr lang="en-CA" sz="2400" i="1" dirty="0">
                <a:solidFill>
                  <a:srgbClr val="0000FF"/>
                </a:solidFill>
              </a:rPr>
              <a:t>:</a:t>
            </a:r>
            <a:r>
              <a:rPr lang="en-CA" sz="2400" dirty="0">
                <a:solidFill>
                  <a:srgbClr val="0000FF"/>
                </a:solidFill>
              </a:rPr>
              <a:t> Central hub for coordination</a:t>
            </a:r>
          </a:p>
          <a:p>
            <a:pPr lvl="2"/>
            <a:r>
              <a:rPr lang="en-CA" sz="2400" i="1" dirty="0" smtClean="0">
                <a:solidFill>
                  <a:srgbClr val="0000FF"/>
                </a:solidFill>
              </a:rPr>
              <a:t>Action-2</a:t>
            </a:r>
            <a:r>
              <a:rPr lang="en-CA" sz="2400" dirty="0" smtClean="0">
                <a:solidFill>
                  <a:srgbClr val="0000FF"/>
                </a:solidFill>
              </a:rPr>
              <a:t>: Engagement and partnerships</a:t>
            </a:r>
            <a:endParaRPr lang="en-CA" sz="2400" dirty="0">
              <a:solidFill>
                <a:srgbClr val="0000FF"/>
              </a:solidFill>
            </a:endParaRPr>
          </a:p>
          <a:p>
            <a:pPr lvl="2"/>
            <a:r>
              <a:rPr lang="en-CA" sz="2400" i="1" dirty="0" smtClean="0">
                <a:solidFill>
                  <a:srgbClr val="0000FF"/>
                </a:solidFill>
              </a:rPr>
              <a:t>Action-3</a:t>
            </a:r>
            <a:r>
              <a:rPr lang="en-CA" sz="2400" dirty="0" smtClean="0">
                <a:solidFill>
                  <a:srgbClr val="0000FF"/>
                </a:solidFill>
              </a:rPr>
              <a:t> and </a:t>
            </a:r>
            <a:r>
              <a:rPr lang="en-CA" sz="2400" i="1" dirty="0" smtClean="0">
                <a:solidFill>
                  <a:srgbClr val="0000FF"/>
                </a:solidFill>
              </a:rPr>
              <a:t>Action-4</a:t>
            </a:r>
            <a:r>
              <a:rPr lang="en-CA" sz="2400" dirty="0" smtClean="0">
                <a:solidFill>
                  <a:srgbClr val="0000FF"/>
                </a:solidFill>
              </a:rPr>
              <a:t>: GSSO terminology and enabling EHR (digital health) systems</a:t>
            </a:r>
            <a:endParaRPr lang="en-CA" sz="2400" dirty="0">
              <a:solidFill>
                <a:srgbClr val="0000FF"/>
              </a:solidFill>
            </a:endParaRPr>
          </a:p>
          <a:p>
            <a:pPr lvl="2"/>
            <a:r>
              <a:rPr lang="en-CA" sz="2400" i="1" dirty="0" smtClean="0">
                <a:solidFill>
                  <a:srgbClr val="0000FF"/>
                </a:solidFill>
              </a:rPr>
              <a:t>Action-5</a:t>
            </a:r>
            <a:r>
              <a:rPr lang="en-CA" sz="2400" dirty="0" smtClean="0">
                <a:solidFill>
                  <a:srgbClr val="0000FF"/>
                </a:solidFill>
              </a:rPr>
              <a:t>: GSSO policy/practice guidance</a:t>
            </a:r>
            <a:endParaRPr lang="en-CA" sz="2400" dirty="0">
              <a:solidFill>
                <a:srgbClr val="0000FF"/>
              </a:solidFill>
            </a:endParaRPr>
          </a:p>
          <a:p>
            <a:pPr lvl="2"/>
            <a:r>
              <a:rPr lang="en-CA" sz="2400" i="1" dirty="0" smtClean="0">
                <a:solidFill>
                  <a:srgbClr val="0000FF"/>
                </a:solidFill>
              </a:rPr>
              <a:t>Action-6</a:t>
            </a:r>
            <a:r>
              <a:rPr lang="en-CA" sz="2400" dirty="0" smtClean="0">
                <a:solidFill>
                  <a:srgbClr val="0000FF"/>
                </a:solidFill>
              </a:rPr>
              <a:t>: Education and training</a:t>
            </a:r>
            <a:endParaRPr lang="en-CA" sz="2400" i="1" dirty="0">
              <a:solidFill>
                <a:srgbClr val="0000FF"/>
              </a:solidFill>
            </a:endParaRPr>
          </a:p>
          <a:p>
            <a:pPr marL="457200" lvl="1" indent="0">
              <a:buNone/>
            </a:pPr>
            <a:endParaRPr lang="en-CA" sz="2800" b="1" i="1" dirty="0">
              <a:solidFill>
                <a:srgbClr val="0000FF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2021-01-26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39E9A-D72D-4057-AA3E-B48CA38177EB}" type="slidenum">
              <a:rPr lang="en-CA" smtClean="0"/>
              <a:t>8</a:t>
            </a:fld>
            <a:endParaRPr lang="en-CA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01752" y="1"/>
            <a:ext cx="11594592" cy="914400"/>
          </a:xfrm>
        </p:spPr>
        <p:txBody>
          <a:bodyPr>
            <a:noAutofit/>
          </a:bodyPr>
          <a:lstStyle/>
          <a:p>
            <a:pPr algn="ctr"/>
            <a:r>
              <a:rPr lang="en-CA" sz="4000" b="1" dirty="0">
                <a:latin typeface="+mn-lt"/>
              </a:rPr>
              <a:t>2</a:t>
            </a:r>
            <a:r>
              <a:rPr lang="en-CA" sz="4000" b="1" dirty="0" smtClean="0">
                <a:latin typeface="+mn-lt"/>
              </a:rPr>
              <a:t>.  Next </a:t>
            </a:r>
            <a:r>
              <a:rPr lang="en-CA" sz="4000" b="1" dirty="0">
                <a:latin typeface="+mn-lt"/>
              </a:rPr>
              <a:t>Steps – Knowledge Translation and </a:t>
            </a:r>
            <a:r>
              <a:rPr lang="en-CA" sz="4000" b="1" dirty="0" smtClean="0">
                <a:latin typeface="+mn-lt"/>
              </a:rPr>
              <a:t>Follow-up </a:t>
            </a:r>
            <a:endParaRPr lang="en-CA" sz="4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9446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448" y="1069848"/>
            <a:ext cx="11530584" cy="5788151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CA" sz="3200" b="1" i="1" dirty="0" smtClean="0">
                <a:solidFill>
                  <a:schemeClr val="bg1">
                    <a:lumMod val="95000"/>
                  </a:schemeClr>
                </a:solidFill>
              </a:rPr>
              <a:t>Knowledge Translation Activities</a:t>
            </a:r>
          </a:p>
          <a:p>
            <a:pPr marL="457200" lvl="1" indent="0">
              <a:buNone/>
            </a:pPr>
            <a:r>
              <a:rPr lang="en-CA" sz="2800" b="1" i="1" dirty="0" smtClean="0">
                <a:solidFill>
                  <a:srgbClr val="0000FF"/>
                </a:solidFill>
              </a:rPr>
              <a:t>Follow-up Activities</a:t>
            </a:r>
          </a:p>
          <a:p>
            <a:pPr lvl="2"/>
            <a:r>
              <a:rPr lang="en-CA" sz="2400" dirty="0" smtClean="0">
                <a:solidFill>
                  <a:schemeClr val="bg1">
                    <a:lumMod val="95000"/>
                  </a:schemeClr>
                </a:solidFill>
              </a:rPr>
              <a:t>Confirm and seek grant funding opportunities</a:t>
            </a:r>
          </a:p>
          <a:p>
            <a:pPr lvl="2"/>
            <a:r>
              <a:rPr lang="en-CA" sz="2400" dirty="0" smtClean="0"/>
              <a:t>Elaborate on GSSO action plan items </a:t>
            </a:r>
          </a:p>
          <a:p>
            <a:pPr lvl="2"/>
            <a:endParaRPr lang="en-CA" sz="2400" i="1" dirty="0" smtClean="0">
              <a:solidFill>
                <a:srgbClr val="0000FF"/>
              </a:solidFill>
            </a:endParaRPr>
          </a:p>
          <a:p>
            <a:pPr lvl="2"/>
            <a:r>
              <a:rPr lang="en-CA" sz="2400" i="1" dirty="0" smtClean="0">
                <a:solidFill>
                  <a:srgbClr val="0000FF"/>
                </a:solidFill>
              </a:rPr>
              <a:t>Action-7:</a:t>
            </a:r>
            <a:r>
              <a:rPr lang="en-CA" sz="2400" dirty="0" smtClean="0">
                <a:solidFill>
                  <a:srgbClr val="0000FF"/>
                </a:solidFill>
              </a:rPr>
              <a:t> Central hub for coordination</a:t>
            </a:r>
          </a:p>
          <a:p>
            <a:pPr marL="1371600" lvl="3" indent="0">
              <a:buNone/>
            </a:pPr>
            <a:r>
              <a:rPr lang="en-US" sz="2400" dirty="0" smtClean="0"/>
              <a:t>“Establish </a:t>
            </a:r>
            <a:r>
              <a:rPr lang="en-US" sz="2400" dirty="0"/>
              <a:t>a central hub to liaise, guide, assist and monitor the progress of this action plan over time</a:t>
            </a:r>
            <a:r>
              <a:rPr lang="en-US" sz="2400" dirty="0" smtClean="0"/>
              <a:t>.” </a:t>
            </a:r>
          </a:p>
          <a:p>
            <a:pPr marL="1371600" lvl="3" indent="0">
              <a:buNone/>
            </a:pPr>
            <a:r>
              <a:rPr lang="en-US" sz="2400" dirty="0" smtClean="0"/>
              <a:t>“The </a:t>
            </a:r>
            <a:r>
              <a:rPr lang="en-US" sz="2400" dirty="0"/>
              <a:t>hub needs a pan-Canadian mandate, stakeholder commitment, consensus process and proper resourcing. An immediate next step is to have a national conversation about this action plan and reach consensus on a path </a:t>
            </a:r>
            <a:r>
              <a:rPr lang="en-US" sz="2400" dirty="0" smtClean="0"/>
              <a:t>forward.”</a:t>
            </a:r>
            <a:endParaRPr lang="en-CA" sz="2400" dirty="0"/>
          </a:p>
          <a:p>
            <a:pPr marL="1371600" lvl="3" indent="0">
              <a:buNone/>
            </a:pPr>
            <a:r>
              <a:rPr lang="en-CA" sz="2400" dirty="0" smtClean="0"/>
              <a:t>“… with </a:t>
            </a:r>
            <a:r>
              <a:rPr lang="en-CA" sz="2400" i="1" dirty="0" smtClean="0">
                <a:solidFill>
                  <a:srgbClr val="008000"/>
                </a:solidFill>
              </a:rPr>
              <a:t>consensus</a:t>
            </a:r>
            <a:r>
              <a:rPr lang="en-CA" sz="2400" dirty="0" smtClean="0">
                <a:solidFill>
                  <a:srgbClr val="008000"/>
                </a:solidFill>
              </a:rPr>
              <a:t> </a:t>
            </a:r>
            <a:r>
              <a:rPr lang="en-CA" sz="2400" dirty="0"/>
              <a:t>on </a:t>
            </a:r>
            <a:r>
              <a:rPr lang="en-CA" sz="2400" dirty="0" smtClean="0"/>
              <a:t>actions … </a:t>
            </a:r>
            <a:r>
              <a:rPr lang="en-CA" sz="2400" dirty="0"/>
              <a:t>details of </a:t>
            </a:r>
            <a:r>
              <a:rPr lang="en-CA" sz="2400" i="1" dirty="0">
                <a:solidFill>
                  <a:srgbClr val="008000"/>
                </a:solidFill>
              </a:rPr>
              <a:t>who, how, when </a:t>
            </a:r>
            <a:r>
              <a:rPr lang="en-CA" sz="2400" dirty="0"/>
              <a:t>and </a:t>
            </a:r>
            <a:r>
              <a:rPr lang="en-CA" sz="2400" i="1" dirty="0">
                <a:solidFill>
                  <a:srgbClr val="008000"/>
                </a:solidFill>
              </a:rPr>
              <a:t>where</a:t>
            </a:r>
            <a:r>
              <a:rPr lang="en-CA" sz="2400" dirty="0">
                <a:solidFill>
                  <a:srgbClr val="008000"/>
                </a:solidFill>
              </a:rPr>
              <a:t> </a:t>
            </a:r>
            <a:r>
              <a:rPr lang="en-CA" sz="2400" dirty="0"/>
              <a:t>… as part of next steps</a:t>
            </a:r>
            <a:r>
              <a:rPr lang="en-CA" sz="2400" dirty="0" smtClean="0"/>
              <a:t>”</a:t>
            </a:r>
          </a:p>
          <a:p>
            <a:pPr lvl="3"/>
            <a:endParaRPr lang="en-CA" sz="2200" dirty="0" smtClean="0"/>
          </a:p>
          <a:p>
            <a:pPr marL="457200" lvl="1" indent="0">
              <a:buNone/>
            </a:pPr>
            <a:endParaRPr lang="en-CA" sz="2800" b="1" i="1" dirty="0">
              <a:solidFill>
                <a:srgbClr val="0000FF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2021-01-26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39E9A-D72D-4057-AA3E-B48CA38177EB}" type="slidenum">
              <a:rPr lang="en-CA" smtClean="0"/>
              <a:t>9</a:t>
            </a:fld>
            <a:endParaRPr lang="en-CA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01752" y="1"/>
            <a:ext cx="11594592" cy="914400"/>
          </a:xfrm>
        </p:spPr>
        <p:txBody>
          <a:bodyPr>
            <a:noAutofit/>
          </a:bodyPr>
          <a:lstStyle/>
          <a:p>
            <a:pPr algn="ctr"/>
            <a:r>
              <a:rPr lang="en-CA" sz="4000" b="1" dirty="0">
                <a:latin typeface="+mn-lt"/>
              </a:rPr>
              <a:t>2</a:t>
            </a:r>
            <a:r>
              <a:rPr lang="en-CA" sz="4000" b="1" dirty="0" smtClean="0">
                <a:latin typeface="+mn-lt"/>
              </a:rPr>
              <a:t>.  Next </a:t>
            </a:r>
            <a:r>
              <a:rPr lang="en-CA" sz="4000" b="1" dirty="0">
                <a:latin typeface="+mn-lt"/>
              </a:rPr>
              <a:t>Steps – Knowledge Translation and </a:t>
            </a:r>
            <a:r>
              <a:rPr lang="en-CA" sz="4000" b="1" dirty="0" smtClean="0">
                <a:latin typeface="+mn-lt"/>
              </a:rPr>
              <a:t>Follow-up </a:t>
            </a:r>
            <a:endParaRPr lang="en-CA" sz="4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96312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6966</TotalTime>
  <Words>1824</Words>
  <Application>Microsoft Office PowerPoint</Application>
  <PresentationFormat>Widescreen</PresentationFormat>
  <Paragraphs>305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Wingdings</vt:lpstr>
      <vt:lpstr>Office Theme</vt:lpstr>
      <vt:lpstr>Post-CIHR Planning Project Modernizing Gender, Sex and Sexual Orientation Information Practices  in Canadian EHR Systems Digital Health Systems</vt:lpstr>
      <vt:lpstr>1.   Recap – CIHR Project Activities and Outputs</vt:lpstr>
      <vt:lpstr>1.   Recap – CIHR Project Activities and Outputs</vt:lpstr>
      <vt:lpstr>An action plan to modernize gender, sex and sexual orientation (GSSO) information practices in Canadian EHR digital health systems</vt:lpstr>
      <vt:lpstr>Post-CIHR Planning Project Modernizing Gender, Sex and Sexual Orientation Information Practices  in Canadian Digital Health Systems</vt:lpstr>
      <vt:lpstr>2.  Next Steps – Knowledge Translation and Follow-up </vt:lpstr>
      <vt:lpstr>2.  Next Steps – Knowledge Translation and Follow-up </vt:lpstr>
      <vt:lpstr>2.  Next Steps – Knowledge Translation and Follow-up </vt:lpstr>
      <vt:lpstr>2.  Next Steps – Knowledge Translation and Follow-up </vt:lpstr>
      <vt:lpstr>2.  Next Steps – Knowledge Translation and Follow-up </vt:lpstr>
      <vt:lpstr>Participants and CIHR Planning Project Team</vt:lpstr>
      <vt:lpstr>2.  Next Steps – Knowledge Translation and Follow-up </vt:lpstr>
      <vt:lpstr>2.  Next Steps – Knowledge Translation and Follow-up </vt:lpstr>
      <vt:lpstr>2.  Next Steps – Knowledge Translation and Follow-up </vt:lpstr>
      <vt:lpstr>2.  Next Steps – Knowledge Translation and Follow-up </vt:lpstr>
      <vt:lpstr>PowerPoint Presentation</vt:lpstr>
    </vt:vector>
  </TitlesOfParts>
  <Company>University Of Victoria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Francis Lau</dc:creator>
  <cp:lastModifiedBy>fylau</cp:lastModifiedBy>
  <cp:revision>428</cp:revision>
  <cp:lastPrinted>2020-09-22T14:36:32Z</cp:lastPrinted>
  <dcterms:created xsi:type="dcterms:W3CDTF">2020-08-04T21:12:17Z</dcterms:created>
  <dcterms:modified xsi:type="dcterms:W3CDTF">2021-01-26T14:05:45Z</dcterms:modified>
</cp:coreProperties>
</file>